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4" r:id="rId1"/>
  </p:sldMasterIdLst>
  <p:notesMasterIdLst>
    <p:notesMasterId r:id="rId26"/>
  </p:notesMasterIdLst>
  <p:handoutMasterIdLst>
    <p:handoutMasterId r:id="rId27"/>
  </p:handoutMasterIdLst>
  <p:sldIdLst>
    <p:sldId id="256" r:id="rId2"/>
    <p:sldId id="328" r:id="rId3"/>
    <p:sldId id="363" r:id="rId4"/>
    <p:sldId id="411" r:id="rId5"/>
    <p:sldId id="458" r:id="rId6"/>
    <p:sldId id="460" r:id="rId7"/>
    <p:sldId id="461" r:id="rId8"/>
    <p:sldId id="462" r:id="rId9"/>
    <p:sldId id="470" r:id="rId10"/>
    <p:sldId id="463" r:id="rId11"/>
    <p:sldId id="464" r:id="rId12"/>
    <p:sldId id="469" r:id="rId13"/>
    <p:sldId id="465" r:id="rId14"/>
    <p:sldId id="450" r:id="rId15"/>
    <p:sldId id="446" r:id="rId16"/>
    <p:sldId id="447" r:id="rId17"/>
    <p:sldId id="466" r:id="rId18"/>
    <p:sldId id="467" r:id="rId19"/>
    <p:sldId id="468" r:id="rId20"/>
    <p:sldId id="459" r:id="rId21"/>
    <p:sldId id="436" r:id="rId22"/>
    <p:sldId id="457" r:id="rId23"/>
    <p:sldId id="454" r:id="rId24"/>
    <p:sldId id="455" r:id="rId25"/>
  </p:sldIdLst>
  <p:sldSz cx="12192000" cy="6858000"/>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B1230-9029-3535-DF2E-BEDA639046BA}" name="Zhongtao Shen" initials="ZS" userId="aa5d90b368baf10a" providerId="Windows Live"/>
  <p188:author id="{C200B4E7-9DED-FB3E-57B4-4652DE589FDA}" name="翰霖" initials="翰霖" userId="1a9b9ba0117678b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ifu" initials="l" lastIdx="1" clrIdx="0">
    <p:extLst>
      <p:ext uri="{19B8F6BF-5375-455C-9EA6-DF929625EA0E}">
        <p15:presenceInfo xmlns:p15="http://schemas.microsoft.com/office/powerpoint/2012/main" userId="laifu" providerId="None"/>
      </p:ext>
    </p:extLst>
  </p:cmAuthor>
  <p:cmAuthor id="2" name="翰霖" initials="翰霖" lastIdx="22" clrIdx="1">
    <p:extLst>
      <p:ext uri="{19B8F6BF-5375-455C-9EA6-DF929625EA0E}">
        <p15:presenceInfo xmlns:p15="http://schemas.microsoft.com/office/powerpoint/2012/main" userId="1a9b9ba0117678bd" providerId="Windows Live"/>
      </p:ext>
    </p:extLst>
  </p:cmAuthor>
  <p:cmAuthor id="3" name="Zhongtao Shen" initials="ZS" lastIdx="20" clrIdx="2">
    <p:extLst>
      <p:ext uri="{19B8F6BF-5375-455C-9EA6-DF929625EA0E}">
        <p15:presenceInfo xmlns:p15="http://schemas.microsoft.com/office/powerpoint/2012/main" userId="aa5d90b368baf1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7E9"/>
    <a:srgbClr val="E7E7E9"/>
    <a:srgbClr val="028ED5"/>
    <a:srgbClr val="008FD3"/>
    <a:srgbClr val="E7F3F4"/>
    <a:srgbClr val="F3F9FA"/>
    <a:srgbClr val="DBD856"/>
    <a:srgbClr val="FCFCF2"/>
    <a:srgbClr val="F9FA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3136" autoAdjust="0"/>
  </p:normalViewPr>
  <p:slideViewPr>
    <p:cSldViewPr>
      <p:cViewPr varScale="1">
        <p:scale>
          <a:sx n="93" d="100"/>
          <a:sy n="93" d="100"/>
        </p:scale>
        <p:origin x="1410" y="114"/>
      </p:cViewPr>
      <p:guideLst>
        <p:guide orient="horz" pos="2160"/>
        <p:guide pos="3840"/>
      </p:guideLst>
    </p:cSldViewPr>
  </p:slideViewPr>
  <p:outlineViewPr>
    <p:cViewPr>
      <p:scale>
        <a:sx n="33" d="100"/>
        <a:sy n="33" d="100"/>
      </p:scale>
      <p:origin x="0" y="-4458"/>
    </p:cViewPr>
  </p:outlineViewPr>
  <p:notesTextViewPr>
    <p:cViewPr>
      <p:scale>
        <a:sx n="3" d="2"/>
        <a:sy n="3" d="2"/>
      </p:scale>
      <p:origin x="0" y="0"/>
    </p:cViewPr>
  </p:notesTextViewPr>
  <p:notesViewPr>
    <p:cSldViewPr>
      <p:cViewPr varScale="1">
        <p:scale>
          <a:sx n="56" d="100"/>
          <a:sy n="56" d="100"/>
        </p:scale>
        <p:origin x="258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FB29A-C5A8-4D98-9B1F-B57CDDA29E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A7AB4D5-97FA-4B9A-8CF0-ABE8FFE99B9D}">
      <dgm:prSet phldrT="[文本]" custT="1"/>
      <dgm:spPr>
        <a:solidFill>
          <a:srgbClr val="7FC7E9"/>
        </a:solidFill>
      </dgm:spPr>
      <dgm:t>
        <a:bodyPr/>
        <a:lstStyle/>
        <a:p>
          <a:r>
            <a:rPr lang="en-US" altLang="zh-CN" sz="1600" baseline="0" dirty="0">
              <a:solidFill>
                <a:schemeClr val="tx1"/>
              </a:solidFill>
              <a:latin typeface="微软雅黑" panose="020B0503020204020204" pitchFamily="34" charset="-122"/>
              <a:ea typeface="微软雅黑" panose="020B0503020204020204" pitchFamily="34" charset="-122"/>
            </a:rPr>
            <a:t>Leading Edge Time Measurement</a:t>
          </a:r>
          <a:endParaRPr lang="zh-CN" altLang="en-US" sz="1600" baseline="0" dirty="0">
            <a:solidFill>
              <a:schemeClr val="tx1"/>
            </a:solidFill>
            <a:latin typeface="微软雅黑" panose="020B0503020204020204" pitchFamily="34" charset="-122"/>
            <a:ea typeface="微软雅黑" panose="020B0503020204020204" pitchFamily="34" charset="-122"/>
          </a:endParaRPr>
        </a:p>
      </dgm:t>
    </dgm:pt>
    <dgm:pt modelId="{4748DEBE-812A-4CA6-883F-F9CB248C59A4}" type="parTrans" cxnId="{43C4E96A-1E9C-4D0C-B1BB-AB31B6CD85B9}">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36AE566D-AC70-491E-946F-D5FC218E7BBA}" type="sibTrans" cxnId="{43C4E96A-1E9C-4D0C-B1BB-AB31B6CD85B9}">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0E2B3AD-F017-48DB-AD1B-6A1EE63EA381}">
      <dgm:prSet phldrT="[文本]" custT="1"/>
      <dgm:spPr>
        <a:ln>
          <a:solidFill>
            <a:srgbClr val="7FC7E9"/>
          </a:solidFill>
        </a:ln>
      </dgm:spPr>
      <dgm:t>
        <a:bodyPr/>
        <a:lstStyle/>
        <a:p>
          <a:r>
            <a:rPr lang="en-US" altLang="zh-CN" sz="1600" baseline="0" dirty="0">
              <a:latin typeface="微软雅黑" panose="020B0503020204020204" pitchFamily="34" charset="-122"/>
              <a:ea typeface="微软雅黑" panose="020B0503020204020204" pitchFamily="34" charset="-122"/>
            </a:rPr>
            <a:t>Quick edge</a:t>
          </a:r>
          <a:r>
            <a:rPr lang="zh-CN" altLang="en-US" sz="1600" baseline="0" dirty="0">
              <a:latin typeface="微软雅黑" panose="020B0503020204020204" pitchFamily="34" charset="-122"/>
              <a:ea typeface="微软雅黑" panose="020B0503020204020204" pitchFamily="34" charset="-122"/>
            </a:rPr>
            <a:t> </a:t>
          </a:r>
          <a:r>
            <a:rPr lang="en-US" altLang="zh-CN" sz="1600" baseline="0" dirty="0">
              <a:latin typeface="微软雅黑" panose="020B0503020204020204" pitchFamily="34" charset="-122"/>
              <a:ea typeface="微软雅黑" panose="020B0503020204020204" pitchFamily="34" charset="-122"/>
            </a:rPr>
            <a:t>– Fast Shaper</a:t>
          </a:r>
          <a:endParaRPr lang="zh-CN" altLang="en-US" sz="1600" baseline="0" dirty="0">
            <a:latin typeface="微软雅黑" panose="020B0503020204020204" pitchFamily="34" charset="-122"/>
            <a:ea typeface="微软雅黑" panose="020B0503020204020204" pitchFamily="34" charset="-122"/>
          </a:endParaRPr>
        </a:p>
      </dgm:t>
    </dgm:pt>
    <dgm:pt modelId="{0BE5839E-863D-474D-BC1F-04F4E37E09EE}" type="parTrans" cxnId="{3E941422-6AD2-4676-BF0A-8E758E94A5BE}">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4EA0490-86C4-4319-AEEF-56D81011805A}" type="sibTrans" cxnId="{3E941422-6AD2-4676-BF0A-8E758E94A5BE}">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98B3FA9-02B8-40E8-AB21-E4256621EEBD}" type="pres">
      <dgm:prSet presAssocID="{0A1FB29A-C5A8-4D98-9B1F-B57CDDA29E6E}" presName="linear" presStyleCnt="0">
        <dgm:presLayoutVars>
          <dgm:dir/>
          <dgm:animLvl val="lvl"/>
          <dgm:resizeHandles val="exact"/>
        </dgm:presLayoutVars>
      </dgm:prSet>
      <dgm:spPr/>
    </dgm:pt>
    <dgm:pt modelId="{783E3963-1C49-4589-9DEA-F1396D7A89E0}" type="pres">
      <dgm:prSet presAssocID="{9A7AB4D5-97FA-4B9A-8CF0-ABE8FFE99B9D}" presName="parentLin" presStyleCnt="0"/>
      <dgm:spPr/>
    </dgm:pt>
    <dgm:pt modelId="{9AC0E643-5086-4B61-B6DD-083CCA60C9DB}" type="pres">
      <dgm:prSet presAssocID="{9A7AB4D5-97FA-4B9A-8CF0-ABE8FFE99B9D}" presName="parentLeftMargin" presStyleLbl="node1" presStyleIdx="0" presStyleCnt="1"/>
      <dgm:spPr/>
    </dgm:pt>
    <dgm:pt modelId="{67A098FB-96A9-4698-BF9D-A8BD3CEBF575}" type="pres">
      <dgm:prSet presAssocID="{9A7AB4D5-97FA-4B9A-8CF0-ABE8FFE99B9D}" presName="parentText" presStyleLbl="node1" presStyleIdx="0" presStyleCnt="1" custScaleX="148062" custLinFactNeighborX="-81745" custLinFactNeighborY="-1315">
        <dgm:presLayoutVars>
          <dgm:chMax val="0"/>
          <dgm:bulletEnabled val="1"/>
        </dgm:presLayoutVars>
      </dgm:prSet>
      <dgm:spPr/>
    </dgm:pt>
    <dgm:pt modelId="{E1B6C114-054A-4151-9DD3-08FE7B03FF71}" type="pres">
      <dgm:prSet presAssocID="{9A7AB4D5-97FA-4B9A-8CF0-ABE8FFE99B9D}" presName="negativeSpace" presStyleCnt="0"/>
      <dgm:spPr/>
    </dgm:pt>
    <dgm:pt modelId="{8E9F1C7A-F4D1-4FD9-83F7-6398052879F0}" type="pres">
      <dgm:prSet presAssocID="{9A7AB4D5-97FA-4B9A-8CF0-ABE8FFE99B9D}" presName="childText" presStyleLbl="conFgAcc1" presStyleIdx="0" presStyleCnt="1">
        <dgm:presLayoutVars>
          <dgm:bulletEnabled val="1"/>
        </dgm:presLayoutVars>
      </dgm:prSet>
      <dgm:spPr/>
    </dgm:pt>
  </dgm:ptLst>
  <dgm:cxnLst>
    <dgm:cxn modelId="{BA95DE05-2992-4B7B-8445-AA4812660468}" type="presOf" srcId="{0A1FB29A-C5A8-4D98-9B1F-B57CDDA29E6E}" destId="{898B3FA9-02B8-40E8-AB21-E4256621EEBD}" srcOrd="0" destOrd="0" presId="urn:microsoft.com/office/officeart/2005/8/layout/list1"/>
    <dgm:cxn modelId="{3E941422-6AD2-4676-BF0A-8E758E94A5BE}" srcId="{9A7AB4D5-97FA-4B9A-8CF0-ABE8FFE99B9D}" destId="{B0E2B3AD-F017-48DB-AD1B-6A1EE63EA381}" srcOrd="0" destOrd="0" parTransId="{0BE5839E-863D-474D-BC1F-04F4E37E09EE}" sibTransId="{64EA0490-86C4-4319-AEEF-56D81011805A}"/>
    <dgm:cxn modelId="{ACCA7946-BDFE-4319-BA18-7BF4CD0B0655}" type="presOf" srcId="{9A7AB4D5-97FA-4B9A-8CF0-ABE8FFE99B9D}" destId="{9AC0E643-5086-4B61-B6DD-083CCA60C9DB}" srcOrd="0" destOrd="0" presId="urn:microsoft.com/office/officeart/2005/8/layout/list1"/>
    <dgm:cxn modelId="{43C4E96A-1E9C-4D0C-B1BB-AB31B6CD85B9}" srcId="{0A1FB29A-C5A8-4D98-9B1F-B57CDDA29E6E}" destId="{9A7AB4D5-97FA-4B9A-8CF0-ABE8FFE99B9D}" srcOrd="0" destOrd="0" parTransId="{4748DEBE-812A-4CA6-883F-F9CB248C59A4}" sibTransId="{36AE566D-AC70-491E-946F-D5FC218E7BBA}"/>
    <dgm:cxn modelId="{7BCFC475-48AF-4D4F-A474-F4CCB92A1B64}" type="presOf" srcId="{9A7AB4D5-97FA-4B9A-8CF0-ABE8FFE99B9D}" destId="{67A098FB-96A9-4698-BF9D-A8BD3CEBF575}" srcOrd="1" destOrd="0" presId="urn:microsoft.com/office/officeart/2005/8/layout/list1"/>
    <dgm:cxn modelId="{F21F2485-0C19-441C-A9F1-0FD5EABDC851}" type="presOf" srcId="{B0E2B3AD-F017-48DB-AD1B-6A1EE63EA381}" destId="{8E9F1C7A-F4D1-4FD9-83F7-6398052879F0}" srcOrd="0" destOrd="0" presId="urn:microsoft.com/office/officeart/2005/8/layout/list1"/>
    <dgm:cxn modelId="{9989E79A-E5C1-4002-AA8D-23B1A190E9E4}" type="presParOf" srcId="{898B3FA9-02B8-40E8-AB21-E4256621EEBD}" destId="{783E3963-1C49-4589-9DEA-F1396D7A89E0}" srcOrd="0" destOrd="0" presId="urn:microsoft.com/office/officeart/2005/8/layout/list1"/>
    <dgm:cxn modelId="{CDD1EC67-B411-4BB4-BB3F-C3597BA51FFE}" type="presParOf" srcId="{783E3963-1C49-4589-9DEA-F1396D7A89E0}" destId="{9AC0E643-5086-4B61-B6DD-083CCA60C9DB}" srcOrd="0" destOrd="0" presId="urn:microsoft.com/office/officeart/2005/8/layout/list1"/>
    <dgm:cxn modelId="{27A54391-64ED-42BD-BE6A-ED89445A26E2}" type="presParOf" srcId="{783E3963-1C49-4589-9DEA-F1396D7A89E0}" destId="{67A098FB-96A9-4698-BF9D-A8BD3CEBF575}" srcOrd="1" destOrd="0" presId="urn:microsoft.com/office/officeart/2005/8/layout/list1"/>
    <dgm:cxn modelId="{5E563F82-316E-4C25-B338-85032C094982}" type="presParOf" srcId="{898B3FA9-02B8-40E8-AB21-E4256621EEBD}" destId="{E1B6C114-054A-4151-9DD3-08FE7B03FF71}" srcOrd="1" destOrd="0" presId="urn:microsoft.com/office/officeart/2005/8/layout/list1"/>
    <dgm:cxn modelId="{B97B1685-0F7D-4B13-8D45-78BA91DCB749}" type="presParOf" srcId="{898B3FA9-02B8-40E8-AB21-E4256621EEBD}" destId="{8E9F1C7A-F4D1-4FD9-83F7-6398052879F0}"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FB29A-C5A8-4D98-9B1F-B57CDDA29E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A7AB4D5-97FA-4B9A-8CF0-ABE8FFE99B9D}">
      <dgm:prSet phldrT="[文本]" custT="1"/>
      <dgm:spPr>
        <a:solidFill>
          <a:srgbClr val="7FC7E9"/>
        </a:solidFill>
      </dgm:spPr>
      <dgm:t>
        <a:bodyPr/>
        <a:lstStyle/>
        <a:p>
          <a:r>
            <a:rPr lang="en-US" altLang="zh-CN" sz="1600" baseline="0" dirty="0">
              <a:solidFill>
                <a:schemeClr val="tx1"/>
              </a:solidFill>
              <a:latin typeface="微软雅黑" panose="020B0503020204020204" pitchFamily="34" charset="-122"/>
              <a:ea typeface="微软雅黑" panose="020B0503020204020204" pitchFamily="34" charset="-122"/>
            </a:rPr>
            <a:t>STCF ECAL Electronics</a:t>
          </a:r>
          <a:endParaRPr lang="zh-CN" altLang="en-US" sz="1600" baseline="0" dirty="0">
            <a:solidFill>
              <a:schemeClr val="tx1"/>
            </a:solidFill>
            <a:latin typeface="微软雅黑" panose="020B0503020204020204" pitchFamily="34" charset="-122"/>
            <a:ea typeface="微软雅黑" panose="020B0503020204020204" pitchFamily="34" charset="-122"/>
          </a:endParaRPr>
        </a:p>
      </dgm:t>
    </dgm:pt>
    <dgm:pt modelId="{4748DEBE-812A-4CA6-883F-F9CB248C59A4}" type="parTrans" cxnId="{43C4E96A-1E9C-4D0C-B1BB-AB31B6CD85B9}">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36AE566D-AC70-491E-946F-D5FC218E7BBA}" type="sibTrans" cxnId="{43C4E96A-1E9C-4D0C-B1BB-AB31B6CD85B9}">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0E2B3AD-F017-48DB-AD1B-6A1EE63EA381}">
      <dgm:prSet phldrT="[文本]" custT="1"/>
      <dgm:spPr>
        <a:ln>
          <a:solidFill>
            <a:srgbClr val="7FC7E9"/>
          </a:solidFill>
        </a:ln>
      </dgm:spPr>
      <dgm:t>
        <a:bodyPr/>
        <a:lstStyle/>
        <a:p>
          <a:r>
            <a:rPr lang="en-US" altLang="zh-CN" sz="1600" baseline="0" dirty="0">
              <a:latin typeface="微软雅黑" panose="020B0503020204020204" pitchFamily="34" charset="-122"/>
              <a:ea typeface="微软雅黑" panose="020B0503020204020204" pitchFamily="34" charset="-122"/>
            </a:rPr>
            <a:t>Energy Measurement – CSA</a:t>
          </a:r>
          <a:endParaRPr lang="zh-CN" altLang="en-US" sz="1600" baseline="0" dirty="0">
            <a:latin typeface="微软雅黑" panose="020B0503020204020204" pitchFamily="34" charset="-122"/>
            <a:ea typeface="微软雅黑" panose="020B0503020204020204" pitchFamily="34" charset="-122"/>
          </a:endParaRPr>
        </a:p>
      </dgm:t>
    </dgm:pt>
    <dgm:pt modelId="{0BE5839E-863D-474D-BC1F-04F4E37E09EE}" type="parTrans" cxnId="{3E941422-6AD2-4676-BF0A-8E758E94A5BE}">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4EA0490-86C4-4319-AEEF-56D81011805A}" type="sibTrans" cxnId="{3E941422-6AD2-4676-BF0A-8E758E94A5BE}">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98B3FA9-02B8-40E8-AB21-E4256621EEBD}" type="pres">
      <dgm:prSet presAssocID="{0A1FB29A-C5A8-4D98-9B1F-B57CDDA29E6E}" presName="linear" presStyleCnt="0">
        <dgm:presLayoutVars>
          <dgm:dir/>
          <dgm:animLvl val="lvl"/>
          <dgm:resizeHandles val="exact"/>
        </dgm:presLayoutVars>
      </dgm:prSet>
      <dgm:spPr/>
    </dgm:pt>
    <dgm:pt modelId="{783E3963-1C49-4589-9DEA-F1396D7A89E0}" type="pres">
      <dgm:prSet presAssocID="{9A7AB4D5-97FA-4B9A-8CF0-ABE8FFE99B9D}" presName="parentLin" presStyleCnt="0"/>
      <dgm:spPr/>
    </dgm:pt>
    <dgm:pt modelId="{9AC0E643-5086-4B61-B6DD-083CCA60C9DB}" type="pres">
      <dgm:prSet presAssocID="{9A7AB4D5-97FA-4B9A-8CF0-ABE8FFE99B9D}" presName="parentLeftMargin" presStyleLbl="node1" presStyleIdx="0" presStyleCnt="1"/>
      <dgm:spPr/>
    </dgm:pt>
    <dgm:pt modelId="{67A098FB-96A9-4698-BF9D-A8BD3CEBF575}" type="pres">
      <dgm:prSet presAssocID="{9A7AB4D5-97FA-4B9A-8CF0-ABE8FFE99B9D}" presName="parentText" presStyleLbl="node1" presStyleIdx="0" presStyleCnt="1" custScaleX="112204" custLinFactNeighborX="-61985" custLinFactNeighborY="-2682">
        <dgm:presLayoutVars>
          <dgm:chMax val="0"/>
          <dgm:bulletEnabled val="1"/>
        </dgm:presLayoutVars>
      </dgm:prSet>
      <dgm:spPr/>
    </dgm:pt>
    <dgm:pt modelId="{E1B6C114-054A-4151-9DD3-08FE7B03FF71}" type="pres">
      <dgm:prSet presAssocID="{9A7AB4D5-97FA-4B9A-8CF0-ABE8FFE99B9D}" presName="negativeSpace" presStyleCnt="0"/>
      <dgm:spPr/>
    </dgm:pt>
    <dgm:pt modelId="{8E9F1C7A-F4D1-4FD9-83F7-6398052879F0}" type="pres">
      <dgm:prSet presAssocID="{9A7AB4D5-97FA-4B9A-8CF0-ABE8FFE99B9D}" presName="childText" presStyleLbl="conFgAcc1" presStyleIdx="0" presStyleCnt="1">
        <dgm:presLayoutVars>
          <dgm:bulletEnabled val="1"/>
        </dgm:presLayoutVars>
      </dgm:prSet>
      <dgm:spPr/>
    </dgm:pt>
  </dgm:ptLst>
  <dgm:cxnLst>
    <dgm:cxn modelId="{BA95DE05-2992-4B7B-8445-AA4812660468}" type="presOf" srcId="{0A1FB29A-C5A8-4D98-9B1F-B57CDDA29E6E}" destId="{898B3FA9-02B8-40E8-AB21-E4256621EEBD}" srcOrd="0" destOrd="0" presId="urn:microsoft.com/office/officeart/2005/8/layout/list1"/>
    <dgm:cxn modelId="{3E941422-6AD2-4676-BF0A-8E758E94A5BE}" srcId="{9A7AB4D5-97FA-4B9A-8CF0-ABE8FFE99B9D}" destId="{B0E2B3AD-F017-48DB-AD1B-6A1EE63EA381}" srcOrd="0" destOrd="0" parTransId="{0BE5839E-863D-474D-BC1F-04F4E37E09EE}" sibTransId="{64EA0490-86C4-4319-AEEF-56D81011805A}"/>
    <dgm:cxn modelId="{ACCA7946-BDFE-4319-BA18-7BF4CD0B0655}" type="presOf" srcId="{9A7AB4D5-97FA-4B9A-8CF0-ABE8FFE99B9D}" destId="{9AC0E643-5086-4B61-B6DD-083CCA60C9DB}" srcOrd="0" destOrd="0" presId="urn:microsoft.com/office/officeart/2005/8/layout/list1"/>
    <dgm:cxn modelId="{43C4E96A-1E9C-4D0C-B1BB-AB31B6CD85B9}" srcId="{0A1FB29A-C5A8-4D98-9B1F-B57CDDA29E6E}" destId="{9A7AB4D5-97FA-4B9A-8CF0-ABE8FFE99B9D}" srcOrd="0" destOrd="0" parTransId="{4748DEBE-812A-4CA6-883F-F9CB248C59A4}" sibTransId="{36AE566D-AC70-491E-946F-D5FC218E7BBA}"/>
    <dgm:cxn modelId="{7BCFC475-48AF-4D4F-A474-F4CCB92A1B64}" type="presOf" srcId="{9A7AB4D5-97FA-4B9A-8CF0-ABE8FFE99B9D}" destId="{67A098FB-96A9-4698-BF9D-A8BD3CEBF575}" srcOrd="1" destOrd="0" presId="urn:microsoft.com/office/officeart/2005/8/layout/list1"/>
    <dgm:cxn modelId="{F21F2485-0C19-441C-A9F1-0FD5EABDC851}" type="presOf" srcId="{B0E2B3AD-F017-48DB-AD1B-6A1EE63EA381}" destId="{8E9F1C7A-F4D1-4FD9-83F7-6398052879F0}" srcOrd="0" destOrd="0" presId="urn:microsoft.com/office/officeart/2005/8/layout/list1"/>
    <dgm:cxn modelId="{9989E79A-E5C1-4002-AA8D-23B1A190E9E4}" type="presParOf" srcId="{898B3FA9-02B8-40E8-AB21-E4256621EEBD}" destId="{783E3963-1C49-4589-9DEA-F1396D7A89E0}" srcOrd="0" destOrd="0" presId="urn:microsoft.com/office/officeart/2005/8/layout/list1"/>
    <dgm:cxn modelId="{CDD1EC67-B411-4BB4-BB3F-C3597BA51FFE}" type="presParOf" srcId="{783E3963-1C49-4589-9DEA-F1396D7A89E0}" destId="{9AC0E643-5086-4B61-B6DD-083CCA60C9DB}" srcOrd="0" destOrd="0" presId="urn:microsoft.com/office/officeart/2005/8/layout/list1"/>
    <dgm:cxn modelId="{27A54391-64ED-42BD-BE6A-ED89445A26E2}" type="presParOf" srcId="{783E3963-1C49-4589-9DEA-F1396D7A89E0}" destId="{67A098FB-96A9-4698-BF9D-A8BD3CEBF575}" srcOrd="1" destOrd="0" presId="urn:microsoft.com/office/officeart/2005/8/layout/list1"/>
    <dgm:cxn modelId="{5E563F82-316E-4C25-B338-85032C094982}" type="presParOf" srcId="{898B3FA9-02B8-40E8-AB21-E4256621EEBD}" destId="{E1B6C114-054A-4151-9DD3-08FE7B03FF71}" srcOrd="1" destOrd="0" presId="urn:microsoft.com/office/officeart/2005/8/layout/list1"/>
    <dgm:cxn modelId="{B97B1685-0F7D-4B13-8D45-78BA91DCB749}" type="presParOf" srcId="{898B3FA9-02B8-40E8-AB21-E4256621EEBD}" destId="{8E9F1C7A-F4D1-4FD9-83F7-6398052879F0}"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F1C7A-F4D1-4FD9-83F7-6398052879F0}">
      <dsp:nvSpPr>
        <dsp:cNvPr id="0" name=""/>
        <dsp:cNvSpPr/>
      </dsp:nvSpPr>
      <dsp:spPr>
        <a:xfrm>
          <a:off x="0" y="511870"/>
          <a:ext cx="3733800" cy="1151325"/>
        </a:xfrm>
        <a:prstGeom prst="rect">
          <a:avLst/>
        </a:prstGeom>
        <a:solidFill>
          <a:schemeClr val="lt1">
            <a:alpha val="90000"/>
            <a:hueOff val="0"/>
            <a:satOff val="0"/>
            <a:lumOff val="0"/>
            <a:alphaOff val="0"/>
          </a:schemeClr>
        </a:solidFill>
        <a:ln w="12700" cap="flat" cmpd="sng" algn="ctr">
          <a:solidFill>
            <a:srgbClr val="7FC7E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9784" tIns="708152" rIns="289784"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baseline="0" dirty="0">
              <a:latin typeface="微软雅黑" panose="020B0503020204020204" pitchFamily="34" charset="-122"/>
              <a:ea typeface="微软雅黑" panose="020B0503020204020204" pitchFamily="34" charset="-122"/>
            </a:rPr>
            <a:t>Quick edge</a:t>
          </a:r>
          <a:r>
            <a:rPr lang="zh-CN" altLang="en-US" sz="1600" kern="1200" baseline="0" dirty="0">
              <a:latin typeface="微软雅黑" panose="020B0503020204020204" pitchFamily="34" charset="-122"/>
              <a:ea typeface="微软雅黑" panose="020B0503020204020204" pitchFamily="34" charset="-122"/>
            </a:rPr>
            <a:t> </a:t>
          </a:r>
          <a:r>
            <a:rPr lang="en-US" altLang="zh-CN" sz="1600" kern="1200" baseline="0" dirty="0">
              <a:latin typeface="微软雅黑" panose="020B0503020204020204" pitchFamily="34" charset="-122"/>
              <a:ea typeface="微软雅黑" panose="020B0503020204020204" pitchFamily="34" charset="-122"/>
            </a:rPr>
            <a:t>– Fast Shaper</a:t>
          </a:r>
          <a:endParaRPr lang="zh-CN" altLang="en-US" sz="1600" kern="1200" baseline="0" dirty="0">
            <a:latin typeface="微软雅黑" panose="020B0503020204020204" pitchFamily="34" charset="-122"/>
            <a:ea typeface="微软雅黑" panose="020B0503020204020204" pitchFamily="34" charset="-122"/>
          </a:endParaRPr>
        </a:p>
      </dsp:txBody>
      <dsp:txXfrm>
        <a:off x="0" y="511870"/>
        <a:ext cx="3733800" cy="1151325"/>
      </dsp:txXfrm>
    </dsp:sp>
    <dsp:sp modelId="{67A098FB-96A9-4698-BF9D-A8BD3CEBF575}">
      <dsp:nvSpPr>
        <dsp:cNvPr id="0" name=""/>
        <dsp:cNvSpPr/>
      </dsp:nvSpPr>
      <dsp:spPr>
        <a:xfrm>
          <a:off x="31351" y="0"/>
          <a:ext cx="3559947" cy="1003680"/>
        </a:xfrm>
        <a:prstGeom prst="roundRect">
          <a:avLst/>
        </a:prstGeom>
        <a:solidFill>
          <a:srgbClr val="7FC7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790" tIns="0" rIns="98790" bIns="0" numCol="1" spcCol="1270" anchor="ctr" anchorCtr="0">
          <a:noAutofit/>
        </a:bodyPr>
        <a:lstStyle/>
        <a:p>
          <a:pPr marL="0" lvl="0" indent="0" algn="l" defTabSz="711200">
            <a:lnSpc>
              <a:spcPct val="90000"/>
            </a:lnSpc>
            <a:spcBef>
              <a:spcPct val="0"/>
            </a:spcBef>
            <a:spcAft>
              <a:spcPct val="35000"/>
            </a:spcAft>
            <a:buNone/>
          </a:pPr>
          <a:r>
            <a:rPr lang="en-US" altLang="zh-CN" sz="1600" kern="1200" baseline="0" dirty="0">
              <a:solidFill>
                <a:schemeClr val="tx1"/>
              </a:solidFill>
              <a:latin typeface="微软雅黑" panose="020B0503020204020204" pitchFamily="34" charset="-122"/>
              <a:ea typeface="微软雅黑" panose="020B0503020204020204" pitchFamily="34" charset="-122"/>
            </a:rPr>
            <a:t>Leading Edge Time Measurement</a:t>
          </a:r>
          <a:endParaRPr lang="zh-CN" altLang="en-US" sz="1600" kern="1200" baseline="0" dirty="0">
            <a:solidFill>
              <a:schemeClr val="tx1"/>
            </a:solidFill>
            <a:latin typeface="微软雅黑" panose="020B0503020204020204" pitchFamily="34" charset="-122"/>
            <a:ea typeface="微软雅黑" panose="020B0503020204020204" pitchFamily="34" charset="-122"/>
          </a:endParaRPr>
        </a:p>
      </dsp:txBody>
      <dsp:txXfrm>
        <a:off x="80347" y="48996"/>
        <a:ext cx="3461955"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F1C7A-F4D1-4FD9-83F7-6398052879F0}">
      <dsp:nvSpPr>
        <dsp:cNvPr id="0" name=""/>
        <dsp:cNvSpPr/>
      </dsp:nvSpPr>
      <dsp:spPr>
        <a:xfrm>
          <a:off x="0" y="511870"/>
          <a:ext cx="3733801" cy="1151325"/>
        </a:xfrm>
        <a:prstGeom prst="rect">
          <a:avLst/>
        </a:prstGeom>
        <a:solidFill>
          <a:schemeClr val="lt1">
            <a:alpha val="90000"/>
            <a:hueOff val="0"/>
            <a:satOff val="0"/>
            <a:lumOff val="0"/>
            <a:alphaOff val="0"/>
          </a:schemeClr>
        </a:solidFill>
        <a:ln w="12700" cap="flat" cmpd="sng" algn="ctr">
          <a:solidFill>
            <a:srgbClr val="7FC7E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9784" tIns="708152" rIns="289784"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baseline="0" dirty="0">
              <a:latin typeface="微软雅黑" panose="020B0503020204020204" pitchFamily="34" charset="-122"/>
              <a:ea typeface="微软雅黑" panose="020B0503020204020204" pitchFamily="34" charset="-122"/>
            </a:rPr>
            <a:t>Energy Measurement – CSA</a:t>
          </a:r>
          <a:endParaRPr lang="zh-CN" altLang="en-US" sz="1600" kern="1200" baseline="0" dirty="0">
            <a:latin typeface="微软雅黑" panose="020B0503020204020204" pitchFamily="34" charset="-122"/>
            <a:ea typeface="微软雅黑" panose="020B0503020204020204" pitchFamily="34" charset="-122"/>
          </a:endParaRPr>
        </a:p>
      </dsp:txBody>
      <dsp:txXfrm>
        <a:off x="0" y="511870"/>
        <a:ext cx="3733801" cy="1151325"/>
      </dsp:txXfrm>
    </dsp:sp>
    <dsp:sp modelId="{67A098FB-96A9-4698-BF9D-A8BD3CEBF575}">
      <dsp:nvSpPr>
        <dsp:cNvPr id="0" name=""/>
        <dsp:cNvSpPr/>
      </dsp:nvSpPr>
      <dsp:spPr>
        <a:xfrm>
          <a:off x="70900" y="0"/>
          <a:ext cx="2929767" cy="1003680"/>
        </a:xfrm>
        <a:prstGeom prst="roundRect">
          <a:avLst/>
        </a:prstGeom>
        <a:solidFill>
          <a:srgbClr val="7FC7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790" tIns="0" rIns="98790" bIns="0" numCol="1" spcCol="1270" anchor="ctr" anchorCtr="0">
          <a:noAutofit/>
        </a:bodyPr>
        <a:lstStyle/>
        <a:p>
          <a:pPr marL="0" lvl="0" indent="0" algn="l" defTabSz="711200">
            <a:lnSpc>
              <a:spcPct val="90000"/>
            </a:lnSpc>
            <a:spcBef>
              <a:spcPct val="0"/>
            </a:spcBef>
            <a:spcAft>
              <a:spcPct val="35000"/>
            </a:spcAft>
            <a:buNone/>
          </a:pPr>
          <a:r>
            <a:rPr lang="en-US" altLang="zh-CN" sz="1600" kern="1200" baseline="0" dirty="0">
              <a:solidFill>
                <a:schemeClr val="tx1"/>
              </a:solidFill>
              <a:latin typeface="微软雅黑" panose="020B0503020204020204" pitchFamily="34" charset="-122"/>
              <a:ea typeface="微软雅黑" panose="020B0503020204020204" pitchFamily="34" charset="-122"/>
            </a:rPr>
            <a:t>STCF ECAL Electronics</a:t>
          </a:r>
          <a:endParaRPr lang="zh-CN" altLang="en-US" sz="1600" kern="1200" baseline="0" dirty="0">
            <a:solidFill>
              <a:schemeClr val="tx1"/>
            </a:solidFill>
            <a:latin typeface="微软雅黑" panose="020B0503020204020204" pitchFamily="34" charset="-122"/>
            <a:ea typeface="微软雅黑" panose="020B0503020204020204" pitchFamily="34" charset="-122"/>
          </a:endParaRPr>
        </a:p>
      </dsp:txBody>
      <dsp:txXfrm>
        <a:off x="119896" y="48996"/>
        <a:ext cx="2831775"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EABB947-540F-4CE7-6661-606F74274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EA5E85D-306D-FE21-8534-62CBC8DF36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CD139-E5E1-4B88-A4E7-0D9B31AB4662}"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D84AE6CB-E0EE-14FD-1280-211877D76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116CEA2-CEB6-D64E-A154-A4500C78A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489624-F964-44BF-91AD-1C099DD88D5F}" type="slidenum">
              <a:rPr lang="zh-CN" altLang="en-US" smtClean="0"/>
              <a:t>‹#›</a:t>
            </a:fld>
            <a:endParaRPr lang="zh-CN" altLang="en-US"/>
          </a:p>
        </p:txBody>
      </p:sp>
    </p:spTree>
    <p:extLst>
      <p:ext uri="{BB962C8B-B14F-4D97-AF65-F5344CB8AC3E}">
        <p14:creationId xmlns:p14="http://schemas.microsoft.com/office/powerpoint/2010/main" val="27766278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A8F6AD9D-B46F-44AD-B8A7-C7D9A6C6815E}" type="datetimeFigureOut">
              <a:rPr lang="zh-CN" altLang="en-US"/>
              <a:t>2024/1/16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942B2A61-04D9-4F3F-B552-30C9EE439422}" type="slidenum">
              <a:rPr lang="zh-CN" altLang="en-US"/>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0" i="0" dirty="0">
                <a:solidFill>
                  <a:srgbClr val="525252"/>
                </a:solidFill>
                <a:effectLst/>
                <a:latin typeface="Segoe UI" panose="020B0502040204020203" pitchFamily="34" charset="0"/>
              </a:rPr>
              <a:t>Dear experts, students, hello everyone, my name is Yu </a:t>
            </a:r>
            <a:r>
              <a:rPr lang="en-US" altLang="zh-CN" b="0" i="0" dirty="0" err="1">
                <a:solidFill>
                  <a:srgbClr val="525252"/>
                </a:solidFill>
                <a:effectLst/>
                <a:latin typeface="Segoe UI" panose="020B0502040204020203" pitchFamily="34" charset="0"/>
              </a:rPr>
              <a:t>Hanlin</a:t>
            </a:r>
            <a:r>
              <a:rPr lang="en-US" altLang="zh-CN" b="0" i="0" dirty="0">
                <a:solidFill>
                  <a:srgbClr val="525252"/>
                </a:solidFill>
                <a:effectLst/>
                <a:latin typeface="Segoe UI" panose="020B0502040204020203" pitchFamily="34" charset="0"/>
              </a:rPr>
              <a:t>, from the University of Science and Technology of China, I am making this report on behalf of the STCF ECAL working group, and my report is entitled "</a:t>
            </a:r>
            <a:r>
              <a:rPr lang="en-US" altLang="zh-CN" sz="12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R&amp;D status of STCF ECAL readout electronics</a:t>
            </a:r>
            <a:r>
              <a:rPr lang="en-US" altLang="zh-CN" b="0" i="0" dirty="0">
                <a:solidFill>
                  <a:srgbClr val="525252"/>
                </a:solidFill>
                <a:effectLst/>
                <a:latin typeface="Segoe UI" panose="020B0502040204020203" pitchFamily="34" charset="0"/>
              </a:rPr>
              <a:t>".</a:t>
            </a:r>
            <a:endParaRPr lang="en-US" altLang="zh-CN" dirty="0"/>
          </a:p>
          <a:p>
            <a:r>
              <a:rPr lang="zh-CN" altLang="en-US" dirty="0"/>
              <a:t>各位专家，领导，同学们，大家好，我叫于翰霖，来自中国科学技术大学，我代表</a:t>
            </a:r>
            <a:r>
              <a:rPr lang="en-US" altLang="zh-CN" dirty="0"/>
              <a:t>STCF ECAL</a:t>
            </a:r>
            <a:r>
              <a:rPr lang="zh-CN" altLang="en-US" dirty="0"/>
              <a:t>工作组为大家做此次报告，我的报告题目是</a:t>
            </a:r>
            <a:r>
              <a:rPr lang="en-US" altLang="zh-CN" dirty="0"/>
              <a:t>STCF ECAL</a:t>
            </a:r>
            <a:r>
              <a:rPr lang="zh-CN" altLang="en-US" dirty="0"/>
              <a:t>读出电子学研究进展。</a:t>
            </a:r>
            <a:endParaRPr lang="en-US" altLang="zh-CN" dirty="0"/>
          </a:p>
        </p:txBody>
      </p:sp>
    </p:spTree>
    <p:extLst>
      <p:ext uri="{BB962C8B-B14F-4D97-AF65-F5344CB8AC3E}">
        <p14:creationId xmlns:p14="http://schemas.microsoft.com/office/powerpoint/2010/main" val="43653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time measurement methods include leading edge timing, zero-crossing timing, constant ratio timing, etc.; however, these methods require fast signal edge for timing, that is, fast amplification circuit is required; however, STCF ECAL uses CSA circuit, which means the waveform is slow, so the waveform fitting method is used to get the time information. This method uses the known shape function to describe the sampling sequence of  ADC, where the variable parameters are amplitude, time, and baseline. By calculating the chi-square between the sampling sequence and shape function , the time information can be obtained.</a:t>
            </a:r>
          </a:p>
          <a:p>
            <a:r>
              <a:rPr lang="zh-CN" altLang="en-US" sz="1200" kern="1200" dirty="0">
                <a:solidFill>
                  <a:schemeClr val="tx1"/>
                </a:solidFill>
                <a:effectLst/>
                <a:latin typeface="+mn-lt"/>
                <a:ea typeface="+mn-ea"/>
                <a:cs typeface="+mn-cs"/>
              </a:rPr>
              <a:t>一般</a:t>
            </a:r>
            <a:r>
              <a:rPr lang="zh-CN" altLang="zh-CN" sz="1200" kern="1200" dirty="0">
                <a:solidFill>
                  <a:schemeClr val="tx1"/>
                </a:solidFill>
                <a:effectLst/>
                <a:latin typeface="+mn-lt"/>
                <a:ea typeface="+mn-ea"/>
                <a:cs typeface="+mn-cs"/>
              </a:rPr>
              <a:t>时间测量过程可分为定时与时间数字转换，其中常见的定时方法有前沿定时、过零定时、恒比定时等；但是这些方法要求用于定时的信号边沿快，即需要快放大电路；但为了获得高精度的能量信息，</a:t>
            </a:r>
            <a:r>
              <a:rPr lang="en-US" altLang="zh-CN" sz="1200" kern="1200" dirty="0">
                <a:solidFill>
                  <a:schemeClr val="tx1"/>
                </a:solidFill>
                <a:effectLst/>
                <a:latin typeface="+mn-lt"/>
                <a:ea typeface="+mn-ea"/>
                <a:cs typeface="+mn-cs"/>
              </a:rPr>
              <a:t>STCF ECAL</a:t>
            </a:r>
            <a:r>
              <a:rPr lang="zh-CN" altLang="zh-CN" sz="1200" kern="1200" dirty="0">
                <a:solidFill>
                  <a:schemeClr val="tx1"/>
                </a:solidFill>
                <a:effectLst/>
                <a:latin typeface="+mn-lt"/>
                <a:ea typeface="+mn-ea"/>
                <a:cs typeface="+mn-cs"/>
              </a:rPr>
              <a:t>读出电子学采用</a:t>
            </a:r>
            <a:r>
              <a:rPr lang="en-US" altLang="zh-CN" sz="1200" kern="1200" dirty="0">
                <a:solidFill>
                  <a:schemeClr val="tx1"/>
                </a:solidFill>
                <a:effectLst/>
                <a:latin typeface="+mn-lt"/>
                <a:ea typeface="+mn-ea"/>
                <a:cs typeface="+mn-cs"/>
              </a:rPr>
              <a:t>CSA</a:t>
            </a:r>
            <a:r>
              <a:rPr lang="zh-CN" altLang="zh-CN" sz="1200" kern="1200" dirty="0">
                <a:solidFill>
                  <a:schemeClr val="tx1"/>
                </a:solidFill>
                <a:effectLst/>
                <a:latin typeface="+mn-lt"/>
                <a:ea typeface="+mn-ea"/>
                <a:cs typeface="+mn-cs"/>
              </a:rPr>
              <a:t>对电流进行积分，波形较慢；</a:t>
            </a:r>
            <a:r>
              <a:rPr lang="zh-CN" altLang="en-US" sz="1200" kern="1200" dirty="0">
                <a:solidFill>
                  <a:schemeClr val="tx1"/>
                </a:solidFill>
                <a:effectLst/>
                <a:latin typeface="+mn-lt"/>
                <a:ea typeface="+mn-ea"/>
                <a:cs typeface="+mn-cs"/>
              </a:rPr>
              <a:t>因此采用波形拟合的方法对</a:t>
            </a:r>
            <a:r>
              <a:rPr lang="en-US" altLang="zh-CN" sz="1200" kern="1200" dirty="0">
                <a:solidFill>
                  <a:schemeClr val="tx1"/>
                </a:solidFill>
                <a:effectLst/>
                <a:latin typeface="+mn-lt"/>
                <a:ea typeface="+mn-ea"/>
                <a:cs typeface="+mn-cs"/>
              </a:rPr>
              <a:t>CSA</a:t>
            </a:r>
            <a:r>
              <a:rPr lang="zh-CN" altLang="en-US" sz="1200" kern="1200" dirty="0">
                <a:solidFill>
                  <a:schemeClr val="tx1"/>
                </a:solidFill>
                <a:effectLst/>
                <a:latin typeface="+mn-lt"/>
                <a:ea typeface="+mn-ea"/>
                <a:cs typeface="+mn-cs"/>
              </a:rPr>
              <a:t>的输出波形进行时间测量。</a:t>
            </a:r>
            <a:r>
              <a:rPr lang="zh-CN" altLang="zh-CN" sz="1200" kern="1200" dirty="0">
                <a:solidFill>
                  <a:schemeClr val="tx1"/>
                </a:solidFill>
                <a:effectLst/>
                <a:latin typeface="+mn-lt"/>
                <a:ea typeface="+mn-ea"/>
                <a:cs typeface="+mn-cs"/>
              </a:rPr>
              <a:t>该方法的基本原理，如右图所示，利用已知的形状函数</a:t>
            </a:r>
            <a:r>
              <a:rPr lang="en-US" altLang="zh-CN" sz="1200" kern="1200" dirty="0">
                <a:solidFill>
                  <a:schemeClr val="tx1"/>
                </a:solidFill>
                <a:effectLst/>
                <a:latin typeface="+mn-lt"/>
                <a:ea typeface="+mn-ea"/>
                <a:cs typeface="+mn-cs"/>
              </a:rPr>
              <a:t>f(t)</a:t>
            </a:r>
            <a:r>
              <a:rPr lang="zh-CN" altLang="en-US" sz="1200" kern="1200" dirty="0">
                <a:solidFill>
                  <a:schemeClr val="tx1"/>
                </a:solidFill>
                <a:effectLst/>
                <a:latin typeface="+mn-lt"/>
                <a:ea typeface="+mn-ea"/>
                <a:cs typeface="+mn-cs"/>
              </a:rPr>
              <a:t>来</a:t>
            </a:r>
            <a:r>
              <a:rPr lang="zh-CN" altLang="zh-CN" sz="1200" kern="1200" dirty="0">
                <a:solidFill>
                  <a:schemeClr val="tx1"/>
                </a:solidFill>
                <a:effectLst/>
                <a:latin typeface="+mn-lt"/>
                <a:ea typeface="+mn-ea"/>
                <a:cs typeface="+mn-cs"/>
              </a:rPr>
              <a:t>描述</a:t>
            </a:r>
            <a:r>
              <a:rPr lang="en-US" altLang="zh-CN" sz="1200" kern="1200" dirty="0">
                <a:solidFill>
                  <a:schemeClr val="tx1"/>
                </a:solidFill>
                <a:effectLst/>
                <a:latin typeface="+mn-lt"/>
                <a:ea typeface="+mn-ea"/>
                <a:cs typeface="+mn-cs"/>
              </a:rPr>
              <a:t>ADC</a:t>
            </a:r>
            <a:r>
              <a:rPr lang="zh-CN" altLang="zh-CN" sz="1200" kern="1200" dirty="0">
                <a:solidFill>
                  <a:schemeClr val="tx1"/>
                </a:solidFill>
                <a:effectLst/>
                <a:latin typeface="+mn-lt"/>
                <a:ea typeface="+mn-ea"/>
                <a:cs typeface="+mn-cs"/>
              </a:rPr>
              <a:t>的采样</a:t>
            </a:r>
            <a:r>
              <a:rPr lang="zh-CN" altLang="en-US" sz="1200" kern="1200" dirty="0">
                <a:solidFill>
                  <a:schemeClr val="tx1"/>
                </a:solidFill>
                <a:effectLst/>
                <a:latin typeface="+mn-lt"/>
                <a:ea typeface="+mn-ea"/>
                <a:cs typeface="+mn-cs"/>
              </a:rPr>
              <a:t>序列</a:t>
            </a:r>
            <a:r>
              <a:rPr lang="zh-CN" altLang="zh-CN" sz="1200" kern="1200" dirty="0">
                <a:solidFill>
                  <a:schemeClr val="tx1"/>
                </a:solidFill>
                <a:effectLst/>
                <a:latin typeface="+mn-lt"/>
                <a:ea typeface="+mn-ea"/>
                <a:cs typeface="+mn-cs"/>
              </a:rPr>
              <a:t>，其中可变化的参数有幅度</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、时间τ、基线</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。通过计算采样</a:t>
            </a:r>
            <a:r>
              <a:rPr lang="zh-CN" altLang="en-US" sz="1200" kern="1200" dirty="0">
                <a:solidFill>
                  <a:schemeClr val="tx1"/>
                </a:solidFill>
                <a:effectLst/>
                <a:latin typeface="+mn-lt"/>
                <a:ea typeface="+mn-ea"/>
                <a:cs typeface="+mn-cs"/>
              </a:rPr>
              <a:t>序列</a:t>
            </a: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F(t)</a:t>
            </a:r>
            <a:r>
              <a:rPr lang="zh-CN" altLang="zh-CN" sz="1200" kern="1200" dirty="0">
                <a:solidFill>
                  <a:schemeClr val="tx1"/>
                </a:solidFill>
                <a:effectLst/>
                <a:latin typeface="+mn-lt"/>
                <a:ea typeface="+mn-ea"/>
                <a:cs typeface="+mn-cs"/>
              </a:rPr>
              <a:t>之间的</a:t>
            </a:r>
            <a:r>
              <a:rPr lang="zh-CN" altLang="en-US" sz="1200" kern="1200" dirty="0">
                <a:solidFill>
                  <a:schemeClr val="tx1"/>
                </a:solidFill>
                <a:effectLst/>
                <a:latin typeface="+mn-lt"/>
                <a:ea typeface="+mn-ea"/>
                <a:cs typeface="+mn-cs"/>
              </a:rPr>
              <a:t>误差</a:t>
            </a:r>
            <a:r>
              <a:rPr lang="zh-CN" altLang="zh-CN" sz="1200" kern="1200" dirty="0">
                <a:solidFill>
                  <a:schemeClr val="tx1"/>
                </a:solidFill>
                <a:effectLst/>
                <a:latin typeface="+mn-lt"/>
                <a:ea typeface="+mn-ea"/>
                <a:cs typeface="+mn-cs"/>
              </a:rPr>
              <a:t>平方和，</a:t>
            </a:r>
            <a:r>
              <a:rPr lang="zh-CN" altLang="en-US" sz="1200" kern="1200" dirty="0">
                <a:solidFill>
                  <a:schemeClr val="tx1"/>
                </a:solidFill>
                <a:effectLst/>
                <a:latin typeface="+mn-lt"/>
                <a:ea typeface="+mn-ea"/>
                <a:cs typeface="+mn-cs"/>
              </a:rPr>
              <a:t>并</a:t>
            </a:r>
            <a:r>
              <a:rPr lang="zh-CN" altLang="zh-CN" sz="1200" kern="1200" dirty="0">
                <a:solidFill>
                  <a:schemeClr val="tx1"/>
                </a:solidFill>
                <a:effectLst/>
                <a:latin typeface="+mn-lt"/>
                <a:ea typeface="+mn-ea"/>
                <a:cs typeface="+mn-cs"/>
              </a:rPr>
              <a:t>平方和最小时，</a:t>
            </a:r>
            <a:r>
              <a:rPr lang="zh-CN" altLang="en-US" sz="1200" kern="1200" dirty="0">
                <a:solidFill>
                  <a:schemeClr val="tx1"/>
                </a:solidFill>
                <a:effectLst/>
                <a:latin typeface="+mn-lt"/>
                <a:ea typeface="+mn-ea"/>
                <a:cs typeface="+mn-cs"/>
              </a:rPr>
              <a:t>即可得到</a:t>
            </a:r>
            <a:r>
              <a:rPr lang="zh-CN" altLang="zh-CN" sz="1200" kern="1200" dirty="0">
                <a:solidFill>
                  <a:schemeClr val="tx1"/>
                </a:solidFill>
                <a:effectLst/>
                <a:latin typeface="+mn-lt"/>
                <a:ea typeface="+mn-ea"/>
                <a:cs typeface="+mn-cs"/>
              </a:rPr>
              <a:t>相应的参数</a:t>
            </a:r>
            <a:r>
              <a:rPr lang="zh-CN" altLang="en-US" sz="1200" kern="1200" dirty="0">
                <a:solidFill>
                  <a:schemeClr val="tx1"/>
                </a:solidFill>
                <a:effectLst/>
                <a:latin typeface="+mn-lt"/>
                <a:ea typeface="+mn-ea"/>
                <a:cs typeface="+mn-cs"/>
              </a:rPr>
              <a:t>信息</a:t>
            </a:r>
            <a:r>
              <a:rPr lang="zh-CN" altLang="zh-CN" sz="1200" kern="1200" dirty="0">
                <a:solidFill>
                  <a:schemeClr val="tx1"/>
                </a:solidFill>
                <a:effectLst/>
                <a:latin typeface="+mn-lt"/>
                <a:ea typeface="+mn-ea"/>
                <a:cs typeface="+mn-cs"/>
              </a:rPr>
              <a:t>。</a:t>
            </a:r>
            <a:endParaRPr lang="zh-CN" altLang="en-US" dirty="0"/>
          </a:p>
        </p:txBody>
      </p:sp>
    </p:spTree>
    <p:extLst>
      <p:ext uri="{BB962C8B-B14F-4D97-AF65-F5344CB8AC3E}">
        <p14:creationId xmlns:p14="http://schemas.microsoft.com/office/powerpoint/2010/main" val="962728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According to the least squares theory, time resolution is proportional to the noise of the sampling point and </a:t>
            </a:r>
            <a:r>
              <a:rPr lang="en-US" altLang="zh-CN" b="0" i="0" dirty="0">
                <a:solidFill>
                  <a:srgbClr val="444444"/>
                </a:solidFill>
                <a:effectLst/>
                <a:latin typeface="Segoe UI" panose="020B0502040204020203" pitchFamily="34" charset="0"/>
              </a:rPr>
              <a:t>inversely proportional</a:t>
            </a:r>
            <a:r>
              <a:rPr lang="en-US" altLang="zh-CN" dirty="0"/>
              <a:t> to the derivative of the sampling sequence. The waveforms before and after shaping shown in the figure. It can be seen that the slope of the waveform before shaping is much larger than that after shaping. Therefore, the waveform fitting using the signal before shaping can obtain better time resolution. The figure on the right shows the time resolution curve as a function of energy from the actual measurement of LED and laser signals.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根据广义最小二乘理论，拟合时间</a:t>
            </a:r>
            <a:r>
              <a:rPr lang="en-US" altLang="zh-CN" dirty="0"/>
              <a:t>τ</a:t>
            </a:r>
            <a:r>
              <a:rPr lang="zh-CN" altLang="en-US" dirty="0"/>
              <a:t>的标准差与采样点噪声成正比，与采样序列的波形导数成负相关。由此可知，成形后的波形，其边沿较慢，波形斜率较小，因而噪声引入的时间误差较大。</a:t>
            </a:r>
            <a:r>
              <a:rPr lang="zh-CN" altLang="en-US" sz="1200" kern="1200" dirty="0">
                <a:solidFill>
                  <a:schemeClr val="tx1"/>
                </a:solidFill>
                <a:effectLst/>
                <a:latin typeface="+mn-lt"/>
                <a:ea typeface="+mn-ea"/>
                <a:cs typeface="+mn-cs"/>
              </a:rPr>
              <a:t>对于</a:t>
            </a:r>
            <a:r>
              <a:rPr lang="en-US" altLang="zh-CN" sz="1200" kern="1200" dirty="0">
                <a:solidFill>
                  <a:schemeClr val="tx1"/>
                </a:solidFill>
                <a:effectLst/>
                <a:latin typeface="+mn-lt"/>
                <a:ea typeface="+mn-ea"/>
                <a:cs typeface="+mn-cs"/>
              </a:rPr>
              <a:t>STCF ECAL</a:t>
            </a:r>
            <a:r>
              <a:rPr lang="zh-CN" altLang="en-US" sz="1200" kern="1200" dirty="0">
                <a:solidFill>
                  <a:schemeClr val="tx1"/>
                </a:solidFill>
                <a:effectLst/>
                <a:latin typeface="+mn-lt"/>
                <a:ea typeface="+mn-ea"/>
                <a:cs typeface="+mn-cs"/>
              </a:rPr>
              <a:t>在能量测量中采用的</a:t>
            </a:r>
            <a:r>
              <a:rPr lang="en-US" altLang="zh-CN" sz="1200" kern="1200" dirty="0">
                <a:solidFill>
                  <a:schemeClr val="tx1"/>
                </a:solidFill>
                <a:effectLst/>
                <a:latin typeface="+mn-lt"/>
                <a:ea typeface="+mn-ea"/>
                <a:cs typeface="+mn-cs"/>
              </a:rPr>
              <a:t>CSA</a:t>
            </a:r>
            <a:r>
              <a:rPr lang="zh-CN" altLang="en-US"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CR-RC2</a:t>
            </a:r>
            <a:r>
              <a:rPr lang="zh-CN" altLang="en-US" sz="1200" kern="1200" dirty="0">
                <a:solidFill>
                  <a:schemeClr val="tx1"/>
                </a:solidFill>
                <a:effectLst/>
                <a:latin typeface="+mn-lt"/>
                <a:ea typeface="+mn-ea"/>
                <a:cs typeface="+mn-cs"/>
              </a:rPr>
              <a:t>成形电路，其成形前后的归一化波形和对应的波形斜率如图所示。</a:t>
            </a:r>
            <a:r>
              <a:rPr lang="zh-CN" altLang="zh-CN" sz="1200" kern="1200" dirty="0">
                <a:solidFill>
                  <a:schemeClr val="tx1"/>
                </a:solidFill>
                <a:effectLst/>
                <a:latin typeface="+mn-lt"/>
                <a:ea typeface="+mn-ea"/>
                <a:cs typeface="+mn-cs"/>
              </a:rPr>
              <a:t>可以看出，成形</a:t>
            </a:r>
            <a:r>
              <a:rPr lang="zh-CN" altLang="en-US" sz="1200" kern="1200" dirty="0">
                <a:solidFill>
                  <a:schemeClr val="tx1"/>
                </a:solidFill>
                <a:effectLst/>
                <a:latin typeface="+mn-lt"/>
                <a:ea typeface="+mn-ea"/>
                <a:cs typeface="+mn-cs"/>
              </a:rPr>
              <a:t>前</a:t>
            </a:r>
            <a:r>
              <a:rPr lang="zh-CN" altLang="zh-CN" sz="1200" kern="1200" dirty="0">
                <a:solidFill>
                  <a:schemeClr val="tx1"/>
                </a:solidFill>
                <a:effectLst/>
                <a:latin typeface="+mn-lt"/>
                <a:ea typeface="+mn-ea"/>
                <a:cs typeface="+mn-cs"/>
              </a:rPr>
              <a:t>的波形斜率比成</a:t>
            </a:r>
            <a:r>
              <a:rPr lang="zh-CN" altLang="en-US" sz="1200" kern="1200" dirty="0">
                <a:solidFill>
                  <a:schemeClr val="tx1"/>
                </a:solidFill>
                <a:effectLst/>
                <a:latin typeface="+mn-lt"/>
                <a:ea typeface="+mn-ea"/>
                <a:cs typeface="+mn-cs"/>
              </a:rPr>
              <a:t>后</a:t>
            </a:r>
            <a:r>
              <a:rPr lang="zh-CN" altLang="zh-CN" sz="1200" kern="1200" dirty="0">
                <a:solidFill>
                  <a:schemeClr val="tx1"/>
                </a:solidFill>
                <a:effectLst/>
                <a:latin typeface="+mn-lt"/>
                <a:ea typeface="+mn-ea"/>
                <a:cs typeface="+mn-cs"/>
              </a:rPr>
              <a:t>的斜率</a:t>
            </a:r>
            <a:r>
              <a:rPr lang="zh-CN" altLang="en-US" sz="1200" kern="1200" dirty="0">
                <a:solidFill>
                  <a:schemeClr val="tx1"/>
                </a:solidFill>
                <a:effectLst/>
                <a:latin typeface="+mn-lt"/>
                <a:ea typeface="+mn-ea"/>
                <a:cs typeface="+mn-cs"/>
              </a:rPr>
              <a:t>大了</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倍</a:t>
            </a:r>
            <a:r>
              <a:rPr lang="zh-CN" altLang="en-US" sz="1200" kern="1200" dirty="0">
                <a:solidFill>
                  <a:schemeClr val="tx1"/>
                </a:solidFill>
                <a:effectLst/>
                <a:latin typeface="+mn-lt"/>
                <a:ea typeface="+mn-ea"/>
                <a:cs typeface="+mn-cs"/>
              </a:rPr>
              <a:t>左右</a:t>
            </a:r>
            <a:r>
              <a:rPr lang="zh-CN" altLang="zh-CN" sz="1200" kern="1200" dirty="0">
                <a:solidFill>
                  <a:schemeClr val="tx1"/>
                </a:solidFill>
                <a:effectLst/>
                <a:latin typeface="+mn-lt"/>
                <a:ea typeface="+mn-ea"/>
                <a:cs typeface="+mn-cs"/>
              </a:rPr>
              <a:t>。所以采用成形前信号进行波形拟合，</a:t>
            </a:r>
            <a:r>
              <a:rPr lang="zh-CN" altLang="en-US" sz="1200" kern="1200" dirty="0">
                <a:solidFill>
                  <a:schemeClr val="tx1"/>
                </a:solidFill>
                <a:effectLst/>
                <a:latin typeface="+mn-lt"/>
                <a:ea typeface="+mn-ea"/>
                <a:cs typeface="+mn-cs"/>
              </a:rPr>
              <a:t>理论上可以得到更好的</a:t>
            </a:r>
            <a:r>
              <a:rPr lang="zh-CN" altLang="zh-CN" sz="1200" kern="1200" dirty="0">
                <a:solidFill>
                  <a:schemeClr val="tx1"/>
                </a:solidFill>
                <a:effectLst/>
                <a:latin typeface="+mn-lt"/>
                <a:ea typeface="+mn-ea"/>
                <a:cs typeface="+mn-cs"/>
              </a:rPr>
              <a:t>时间</a:t>
            </a:r>
            <a:r>
              <a:rPr lang="zh-CN" altLang="en-US" sz="1200" kern="1200" dirty="0">
                <a:solidFill>
                  <a:schemeClr val="tx1"/>
                </a:solidFill>
                <a:effectLst/>
                <a:latin typeface="+mn-lt"/>
                <a:ea typeface="+mn-ea"/>
                <a:cs typeface="+mn-cs"/>
              </a:rPr>
              <a:t>分辨</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右侧图片为对</a:t>
            </a:r>
            <a:r>
              <a:rPr lang="en-US" altLang="zh-CN" sz="1200" kern="1200" dirty="0">
                <a:solidFill>
                  <a:schemeClr val="tx1"/>
                </a:solidFill>
                <a:effectLst/>
                <a:latin typeface="+mn-lt"/>
                <a:ea typeface="+mn-ea"/>
                <a:cs typeface="+mn-cs"/>
              </a:rPr>
              <a:t>led</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laser</a:t>
            </a:r>
            <a:r>
              <a:rPr lang="zh-CN" altLang="en-US" sz="1200" kern="1200" dirty="0">
                <a:solidFill>
                  <a:schemeClr val="tx1"/>
                </a:solidFill>
                <a:effectLst/>
                <a:latin typeface="+mn-lt"/>
                <a:ea typeface="+mn-ea"/>
                <a:cs typeface="+mn-cs"/>
              </a:rPr>
              <a:t>信号进行实际测量得到的时间分辨随能量变化的曲线。</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1899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0" i="0" dirty="0">
                <a:solidFill>
                  <a:srgbClr val="525252"/>
                </a:solidFill>
                <a:effectLst/>
                <a:latin typeface="Segoe UI" panose="020B0502040204020203" pitchFamily="34" charset="0"/>
              </a:rPr>
              <a:t>Next, we will introduce read-out electronics design</a:t>
            </a:r>
            <a:endParaRPr lang="en-US" altLang="zh-CN" dirty="0"/>
          </a:p>
          <a:p>
            <a:r>
              <a:rPr lang="zh-CN" altLang="en-US" dirty="0"/>
              <a:t>接下来介绍读出电子学设计</a:t>
            </a:r>
          </a:p>
        </p:txBody>
      </p:sp>
    </p:spTree>
    <p:extLst>
      <p:ext uri="{BB962C8B-B14F-4D97-AF65-F5344CB8AC3E}">
        <p14:creationId xmlns:p14="http://schemas.microsoft.com/office/powerpoint/2010/main" val="333325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the case of the high case rate mentioned above, it is difficult to deal with the pile-up waveform by using the waveform fitting method and RC filtering, so we use an algorithm that can extract time and energy information with few resources at the same time, and the algorithm only needs one calculation to obtain the information we need, and we use this algorithm to process the sampling points and processing pile-up signals.</a:t>
            </a:r>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在上述的高事例率情况下，可能会出现堆积现象，使用波形拟合方法和</a:t>
            </a:r>
            <a:r>
              <a:rPr lang="en-US" altLang="zh-CN" sz="1200" kern="1200" dirty="0">
                <a:solidFill>
                  <a:schemeClr val="tx1"/>
                </a:solidFill>
                <a:effectLst/>
                <a:latin typeface="+mn-lt"/>
                <a:ea typeface="+mn-ea"/>
                <a:cs typeface="+mn-cs"/>
              </a:rPr>
              <a:t>RC</a:t>
            </a:r>
            <a:r>
              <a:rPr lang="zh-CN" altLang="en-US" sz="1200" kern="1200" dirty="0">
                <a:solidFill>
                  <a:schemeClr val="tx1"/>
                </a:solidFill>
                <a:effectLst/>
                <a:latin typeface="+mn-lt"/>
                <a:ea typeface="+mn-ea"/>
                <a:cs typeface="+mn-cs"/>
              </a:rPr>
              <a:t>滤波难以对这种高事例率情况下的波形堆积进行处理，因此我们采用了一种可以用比较少的资源同时提取出高精确度的时间和能量信息的算法，该算法只需要一次计算即可得到我们需要的信息，我们使用该算法对采样点进行处理并依次扣除堆积信号。</a:t>
            </a:r>
            <a:endParaRPr lang="en-US"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80026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227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In order to verify the time resolution of the algorithm, we use the actual waveform shape adding actual noise to simulate, the figure shows the time resolution as a function of energy, it can be seen that </a:t>
            </a:r>
            <a:r>
              <a:rPr lang="en-US" altLang="zh-CN" sz="1200"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The time resolution meets the requirements</a:t>
            </a:r>
            <a:endParaRPr lang="en-US" altLang="zh-CN" sz="1200" baseline="0"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b="0" i="0" dirty="0">
              <a:solidFill>
                <a:srgbClr val="525252"/>
              </a:solidFill>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为了验证该算法的时间测量效果，我们采用实际波形形状进行建模仿真，使用实际波形拟合得到的解析式添加实际测量得到的噪声，使用算法得到的定时精度曲线如图所示，可以看到在。。。</a:t>
            </a: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36534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we use the LED and DAC module to build a background signal simulation platform, and use the FPGA to control the DAC module to generate random pulse signals that meet the energy distribution and time distribution of the background signals, which is used to drive the LED to generate an optical signal similar to the response of </a:t>
            </a:r>
            <a:r>
              <a:rPr lang="en-US" altLang="zh-CN" dirty="0" err="1"/>
              <a:t>pCsI</a:t>
            </a:r>
            <a:r>
              <a:rPr lang="en-US" altLang="zh-CN" dirty="0"/>
              <a:t> to simulate the background case.</a:t>
            </a:r>
          </a:p>
          <a:p>
            <a:r>
              <a:rPr lang="zh-CN" altLang="en-US" dirty="0"/>
              <a:t>为了验证对于本底信号的处理效果，我们使用</a:t>
            </a:r>
            <a:r>
              <a:rPr lang="en-US" altLang="zh-CN" dirty="0"/>
              <a:t>LED</a:t>
            </a:r>
            <a:r>
              <a:rPr lang="zh-CN" altLang="en-US" dirty="0"/>
              <a:t>以及</a:t>
            </a:r>
            <a:r>
              <a:rPr lang="en-US" altLang="zh-CN" dirty="0"/>
              <a:t>DAC</a:t>
            </a:r>
            <a:r>
              <a:rPr lang="zh-CN" altLang="en-US" dirty="0"/>
              <a:t>模块搭建了一套本底信号模拟验证平台，使用</a:t>
            </a:r>
            <a:r>
              <a:rPr lang="en-US" altLang="zh-CN" dirty="0"/>
              <a:t>FPGA</a:t>
            </a:r>
            <a:r>
              <a:rPr lang="zh-CN" altLang="en-US" dirty="0"/>
              <a:t>控制</a:t>
            </a:r>
            <a:r>
              <a:rPr lang="en-US" altLang="zh-CN" dirty="0"/>
              <a:t>DAC</a:t>
            </a:r>
            <a:r>
              <a:rPr lang="zh-CN" altLang="en-US" dirty="0"/>
              <a:t>模块产生满足本底事例能量分布和时间分布的随机脉冲信号用于驱动</a:t>
            </a:r>
            <a:r>
              <a:rPr lang="en-US" altLang="zh-CN" dirty="0"/>
              <a:t>LED</a:t>
            </a:r>
            <a:r>
              <a:rPr lang="zh-CN" altLang="en-US" dirty="0"/>
              <a:t>产生与</a:t>
            </a:r>
            <a:r>
              <a:rPr lang="en-US" altLang="zh-CN" dirty="0" err="1"/>
              <a:t>pCsI</a:t>
            </a:r>
            <a:r>
              <a:rPr lang="zh-CN" altLang="en-US" dirty="0"/>
              <a:t>的响应类似的光信号以模拟本底事例。</a:t>
            </a:r>
          </a:p>
        </p:txBody>
      </p:sp>
    </p:spTree>
    <p:extLst>
      <p:ext uri="{BB962C8B-B14F-4D97-AF65-F5344CB8AC3E}">
        <p14:creationId xmlns:p14="http://schemas.microsoft.com/office/powerpoint/2010/main" val="174138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LED to simulate the background signal, use a signal source to simulate the event signal, and use the above algorithm deal with the pile-up signals to ,and calculate the energy resolution of the event signal, compare this method with RC filtering, the results are shown in the chart, the results obtained by this algorithm are previously better than RC filtering.</a:t>
            </a:r>
          </a:p>
          <a:p>
            <a:r>
              <a:rPr lang="zh-CN" altLang="en-US" dirty="0"/>
              <a:t>我们使用上文提到的平台进行测试，使用</a:t>
            </a:r>
            <a:r>
              <a:rPr lang="en-US" altLang="zh-CN" dirty="0"/>
              <a:t>led</a:t>
            </a:r>
            <a:r>
              <a:rPr lang="zh-CN" altLang="en-US" dirty="0"/>
              <a:t>模拟本底信号，使用信号源输入电信号来模拟事例信号，并使用上述算法扣除产生堆积的信号排除堆积信号对于事例信号的干扰，并计算出事例信号的能量涨落，并将这种方法与</a:t>
            </a:r>
            <a:r>
              <a:rPr lang="en-US" altLang="zh-CN" dirty="0"/>
              <a:t>RC2</a:t>
            </a:r>
            <a:r>
              <a:rPr lang="zh-CN" altLang="en-US" dirty="0"/>
              <a:t>滤波进行对比，结果如图表所示，这种算法得到的结果明显优于</a:t>
            </a:r>
            <a:r>
              <a:rPr lang="en-US" altLang="zh-CN" dirty="0"/>
              <a:t>RC</a:t>
            </a:r>
            <a:r>
              <a:rPr lang="zh-CN" altLang="en-US" dirty="0"/>
              <a:t>滤波。</a:t>
            </a:r>
          </a:p>
        </p:txBody>
      </p:sp>
    </p:spTree>
    <p:extLst>
      <p:ext uri="{BB962C8B-B14F-4D97-AF65-F5344CB8AC3E}">
        <p14:creationId xmlns:p14="http://schemas.microsoft.com/office/powerpoint/2010/main" val="206718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Prototype electronics is distributed and modular, designed for the crystal arrays, including the front-end electronics module FEM, the back-end signal processing module SPM, and the data acquisition module DAQ, SPM and DAQ are designed and placed in the PXI chassis</a:t>
            </a:r>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原型电子学针对晶体阵列，按照分布式、模块化的设计思路，设计完成后包含直接与晶体连接的前端电子学模块</a:t>
            </a:r>
            <a:r>
              <a:rPr lang="en-US" altLang="zh-CN" dirty="0"/>
              <a:t>FEM</a:t>
            </a:r>
            <a:r>
              <a:rPr lang="zh-CN" altLang="en-US" dirty="0"/>
              <a:t>，后端信号处理模块</a:t>
            </a:r>
            <a:r>
              <a:rPr lang="en-US" altLang="zh-CN" dirty="0"/>
              <a:t>SPM</a:t>
            </a:r>
            <a:r>
              <a:rPr lang="zh-CN" altLang="en-US" dirty="0"/>
              <a:t>，以及数据汇总模块</a:t>
            </a:r>
            <a:r>
              <a:rPr lang="en-US" altLang="zh-CN" dirty="0"/>
              <a:t>DAQ</a:t>
            </a:r>
            <a:r>
              <a:rPr lang="zh-CN" altLang="en-US" dirty="0"/>
              <a:t>，</a:t>
            </a:r>
            <a:r>
              <a:rPr lang="en-US" altLang="zh-CN" dirty="0"/>
              <a:t>SPM</a:t>
            </a:r>
            <a:r>
              <a:rPr lang="zh-CN" altLang="en-US" dirty="0"/>
              <a:t>和</a:t>
            </a:r>
            <a:r>
              <a:rPr lang="en-US" altLang="zh-CN" dirty="0"/>
              <a:t>DAQ</a:t>
            </a:r>
            <a:r>
              <a:rPr lang="zh-CN" altLang="en-US" dirty="0"/>
              <a:t>均被设计放到</a:t>
            </a:r>
            <a:r>
              <a:rPr lang="en-US" altLang="zh-CN" dirty="0"/>
              <a:t>PXI</a:t>
            </a:r>
            <a:r>
              <a:rPr lang="zh-CN" altLang="en-US" dirty="0"/>
              <a:t>机箱中，下面分别对</a:t>
            </a:r>
            <a:r>
              <a:rPr lang="en-US" altLang="zh-CN" dirty="0"/>
              <a:t>FEM</a:t>
            </a:r>
            <a:r>
              <a:rPr lang="zh-CN" altLang="en-US" dirty="0"/>
              <a:t>和</a:t>
            </a:r>
            <a:r>
              <a:rPr lang="en-US" altLang="zh-CN" dirty="0"/>
              <a:t>SPM</a:t>
            </a:r>
            <a:r>
              <a:rPr lang="zh-CN" altLang="en-US" dirty="0"/>
              <a:t>进行介绍。</a:t>
            </a:r>
          </a:p>
          <a:p>
            <a:endParaRPr lang="zh-CN" altLang="en-US" dirty="0"/>
          </a:p>
        </p:txBody>
      </p:sp>
    </p:spTree>
    <p:extLst>
      <p:ext uri="{BB962C8B-B14F-4D97-AF65-F5344CB8AC3E}">
        <p14:creationId xmlns:p14="http://schemas.microsoft.com/office/powerpoint/2010/main" val="3075420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FEM</a:t>
            </a:r>
            <a:r>
              <a:rPr lang="zh-CN" altLang="en-US" dirty="0"/>
              <a:t>主要集成</a:t>
            </a:r>
            <a:r>
              <a:rPr lang="en-US" altLang="zh-CN" dirty="0"/>
              <a:t>4</a:t>
            </a:r>
            <a:r>
              <a:rPr lang="zh-CN" altLang="en-US" dirty="0"/>
              <a:t>片</a:t>
            </a:r>
            <a:r>
              <a:rPr lang="en-US" altLang="zh-CN" dirty="0"/>
              <a:t>APD</a:t>
            </a:r>
            <a:r>
              <a:rPr lang="zh-CN" altLang="en-US" dirty="0"/>
              <a:t>和</a:t>
            </a:r>
            <a:r>
              <a:rPr lang="en-US" altLang="zh-CN" dirty="0"/>
              <a:t>4</a:t>
            </a:r>
            <a:r>
              <a:rPr lang="zh-CN" altLang="en-US" dirty="0"/>
              <a:t>路对应的</a:t>
            </a:r>
            <a:r>
              <a:rPr lang="en-US" altLang="zh-CN" dirty="0"/>
              <a:t>CSA</a:t>
            </a:r>
            <a:r>
              <a:rPr lang="zh-CN" altLang="en-US" dirty="0"/>
              <a:t>。</a:t>
            </a:r>
            <a:r>
              <a:rPr lang="en-US" altLang="zh-CN" dirty="0"/>
              <a:t>4</a:t>
            </a:r>
            <a:r>
              <a:rPr lang="zh-CN" altLang="en-US" dirty="0"/>
              <a:t>路</a:t>
            </a:r>
            <a:r>
              <a:rPr lang="en-US" altLang="zh-CN" dirty="0"/>
              <a:t>CSA</a:t>
            </a:r>
            <a:r>
              <a:rPr lang="zh-CN" altLang="en-US" dirty="0"/>
              <a:t>输出信号经过极零相消、和模拟求和后，通过一路驱动运放传输至后端，</a:t>
            </a:r>
            <a:r>
              <a:rPr lang="en-US" altLang="zh-CN" dirty="0"/>
              <a:t>FEM</a:t>
            </a:r>
            <a:r>
              <a:rPr lang="zh-CN" altLang="en-US" dirty="0"/>
              <a:t>使用双层结构更高效的利用空间，包含高低增益以适应更高的动态范围。</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SPM</a:t>
            </a:r>
            <a:r>
              <a:rPr lang="zh-CN" altLang="en-US" dirty="0"/>
              <a:t>主要功能是接收</a:t>
            </a:r>
            <a:r>
              <a:rPr lang="en-US" altLang="zh-CN" dirty="0"/>
              <a:t>FEM</a:t>
            </a:r>
            <a:r>
              <a:rPr lang="zh-CN" altLang="en-US" dirty="0"/>
              <a:t>的信号，进行波形数字化，并对其进行信息提取。</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DAQ</a:t>
            </a:r>
            <a:r>
              <a:rPr lang="zh-CN" altLang="en-US" dirty="0"/>
              <a:t>向</a:t>
            </a:r>
            <a:r>
              <a:rPr lang="en-US" altLang="zh-CN" dirty="0"/>
              <a:t>SPM</a:t>
            </a:r>
            <a:r>
              <a:rPr lang="zh-CN" altLang="en-US" dirty="0"/>
              <a:t>分发系统时钟，并将</a:t>
            </a:r>
            <a:r>
              <a:rPr lang="en-US" altLang="zh-CN" dirty="0"/>
              <a:t>SPM</a:t>
            </a:r>
            <a:r>
              <a:rPr lang="zh-CN" altLang="en-US" dirty="0"/>
              <a:t>的数据收集打包，并负责与外部系统连接。</a:t>
            </a:r>
          </a:p>
          <a:p>
            <a:endParaRPr lang="zh-CN" altLang="en-US" dirty="0"/>
          </a:p>
        </p:txBody>
      </p:sp>
    </p:spTree>
    <p:extLst>
      <p:ext uri="{BB962C8B-B14F-4D97-AF65-F5344CB8AC3E}">
        <p14:creationId xmlns:p14="http://schemas.microsoft.com/office/powerpoint/2010/main" val="169438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First, the background of STCF ECAL</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首先介绍研究背景</a:t>
            </a:r>
          </a:p>
          <a:p>
            <a:endParaRPr lang="zh-CN" altLang="en-US" dirty="0"/>
          </a:p>
        </p:txBody>
      </p:sp>
    </p:spTree>
    <p:extLst>
      <p:ext uri="{BB962C8B-B14F-4D97-AF65-F5344CB8AC3E}">
        <p14:creationId xmlns:p14="http://schemas.microsoft.com/office/powerpoint/2010/main" val="19945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最后是总结与展望</a:t>
            </a:r>
            <a:endParaRPr lang="en-US" altLang="zh-CN" dirty="0"/>
          </a:p>
          <a:p>
            <a:endParaRPr lang="zh-CN" altLang="en-US" dirty="0"/>
          </a:p>
        </p:txBody>
      </p:sp>
    </p:spTree>
    <p:extLst>
      <p:ext uri="{BB962C8B-B14F-4D97-AF65-F5344CB8AC3E}">
        <p14:creationId xmlns:p14="http://schemas.microsoft.com/office/powerpoint/2010/main" val="226633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sz="1200" b="0" dirty="0">
                <a:latin typeface="+mn-ea"/>
                <a:cs typeface="+mn-ea"/>
              </a:rPr>
              <a:t>未来我们计划继续完善堆积处理算法并应用在</a:t>
            </a:r>
            <a:r>
              <a:rPr lang="en-US" altLang="zh-CN" sz="1200" b="0" dirty="0">
                <a:latin typeface="+mn-ea"/>
                <a:cs typeface="+mn-ea"/>
              </a:rPr>
              <a:t>FPGA</a:t>
            </a:r>
            <a:r>
              <a:rPr lang="zh-CN" altLang="en-US" sz="1200" b="0" dirty="0">
                <a:latin typeface="+mn-ea"/>
                <a:cs typeface="+mn-ea"/>
              </a:rPr>
              <a:t>中实现实时处理，并且完成读出电子学原型机的设计，电子学原型机主要包括三个模块，信息提取模块用于汇总前端模块的模拟信号并提取能量和时间信息，数据汇总模块用于汇总信息提取模块的数据，所有模块均按照</a:t>
            </a:r>
            <a:r>
              <a:rPr lang="en-US" altLang="zh-CN" sz="1200" b="0" dirty="0">
                <a:latin typeface="+mn-ea"/>
                <a:cs typeface="+mn-ea"/>
              </a:rPr>
              <a:t>PXI</a:t>
            </a:r>
            <a:r>
              <a:rPr lang="zh-CN" altLang="en-US" sz="1200" b="0" dirty="0">
                <a:latin typeface="+mn-ea"/>
                <a:cs typeface="+mn-ea"/>
              </a:rPr>
              <a:t>机械结构设计，可以插入</a:t>
            </a:r>
            <a:r>
              <a:rPr lang="en-US" altLang="zh-CN" sz="1200" b="0" dirty="0">
                <a:latin typeface="+mn-ea"/>
                <a:cs typeface="+mn-ea"/>
              </a:rPr>
              <a:t>PXI</a:t>
            </a:r>
            <a:r>
              <a:rPr lang="zh-CN" altLang="en-US" sz="1200" b="0" dirty="0">
                <a:latin typeface="+mn-ea"/>
                <a:cs typeface="+mn-ea"/>
              </a:rPr>
              <a:t>机箱中，由机箱供电。</a:t>
            </a:r>
          </a:p>
        </p:txBody>
      </p:sp>
    </p:spTree>
    <p:extLst>
      <p:ext uri="{BB962C8B-B14F-4D97-AF65-F5344CB8AC3E}">
        <p14:creationId xmlns:p14="http://schemas.microsoft.com/office/powerpoint/2010/main" val="95290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感谢各位专家，领导，同学的倾听，我的报告到此结束，谢谢大家！</a:t>
            </a:r>
          </a:p>
        </p:txBody>
      </p:sp>
    </p:spTree>
    <p:extLst>
      <p:ext uri="{BB962C8B-B14F-4D97-AF65-F5344CB8AC3E}">
        <p14:creationId xmlns:p14="http://schemas.microsoft.com/office/powerpoint/2010/main" val="101097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还有一个问题是如何寻找在一个时间窗内的事例位置</a:t>
            </a: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9021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741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525252"/>
                </a:solidFill>
                <a:effectLst/>
                <a:latin typeface="Segoe UI" panose="020B0502040204020203" pitchFamily="34" charset="0"/>
              </a:rPr>
              <a:t>The </a:t>
            </a:r>
            <a:r>
              <a:rPr lang="en-US" altLang="zh-CN" sz="1200" dirty="0">
                <a:latin typeface="微软雅黑" panose="020B0503020204020204" pitchFamily="34" charset="-122"/>
                <a:ea typeface="微软雅黑" panose="020B0503020204020204" pitchFamily="34" charset="-122"/>
              </a:rPr>
              <a:t>Super Tau Charm Facility</a:t>
            </a:r>
            <a:r>
              <a:rPr lang="en-US" altLang="zh-CN" b="0" i="0" dirty="0">
                <a:solidFill>
                  <a:srgbClr val="525252"/>
                </a:solidFill>
                <a:effectLst/>
                <a:latin typeface="Segoe UI" panose="020B0502040204020203" pitchFamily="34" charset="0"/>
              </a:rPr>
              <a:t>, </a:t>
            </a:r>
            <a:r>
              <a:rPr lang="en-US" altLang="zh-CN" b="0" i="0" dirty="0" err="1">
                <a:solidFill>
                  <a:srgbClr val="525252"/>
                </a:solidFill>
                <a:effectLst/>
                <a:latin typeface="Segoe UI" panose="020B0502040204020203" pitchFamily="34" charset="0"/>
              </a:rPr>
              <a:t>stcf</a:t>
            </a:r>
            <a:r>
              <a:rPr lang="en-US" altLang="zh-CN" b="0" i="0" dirty="0">
                <a:solidFill>
                  <a:srgbClr val="525252"/>
                </a:solidFill>
                <a:effectLst/>
                <a:latin typeface="Segoe UI" panose="020B0502040204020203" pitchFamily="34" charset="0"/>
              </a:rPr>
              <a:t>, which is a fast response </a:t>
            </a:r>
            <a:r>
              <a:rPr lang="en-US" altLang="zh-CN" sz="1200" dirty="0">
                <a:latin typeface="微软雅黑" panose="020B0503020204020204" pitchFamily="34" charset="-122"/>
                <a:ea typeface="微软雅黑" panose="020B0503020204020204" pitchFamily="34" charset="-122"/>
              </a:rPr>
              <a:t>probe</a:t>
            </a:r>
            <a:r>
              <a:rPr lang="en-US" altLang="zh-CN" b="0" i="0" dirty="0">
                <a:solidFill>
                  <a:srgbClr val="525252"/>
                </a:solidFill>
                <a:effectLst/>
                <a:latin typeface="Segoe UI" panose="020B0502040204020203" pitchFamily="34" charset="0"/>
              </a:rPr>
              <a:t> spectrometer, its collision energy is 2 to 7 GeV</a:t>
            </a:r>
            <a:r>
              <a:rPr lang="zh-CN" altLang="en-US" b="0" i="0" dirty="0">
                <a:solidFill>
                  <a:srgbClr val="525252"/>
                </a:solidFill>
                <a:effectLst/>
                <a:latin typeface="Segoe UI" panose="020B0502040204020203" pitchFamily="34" charset="0"/>
              </a:rPr>
              <a:t>（</a:t>
            </a:r>
            <a:r>
              <a:rPr lang="en-US" altLang="zh-CN" b="0" i="0" dirty="0">
                <a:solidFill>
                  <a:srgbClr val="525252"/>
                </a:solidFill>
                <a:effectLst/>
                <a:latin typeface="Segoe UI" panose="020B0502040204020203" pitchFamily="34" charset="0"/>
              </a:rPr>
              <a:t>Giga </a:t>
            </a:r>
            <a:r>
              <a:rPr lang="en-US" altLang="zh-CN" b="0" i="0" dirty="0">
                <a:solidFill>
                  <a:srgbClr val="444444"/>
                </a:solidFill>
                <a:effectLst/>
                <a:latin typeface="Segoe UI" panose="020B0502040204020203" pitchFamily="34" charset="0"/>
              </a:rPr>
              <a:t>electron volts</a:t>
            </a:r>
            <a:r>
              <a:rPr lang="zh-CN" altLang="en-US" b="0" i="0" dirty="0">
                <a:solidFill>
                  <a:srgbClr val="525252"/>
                </a:solidFill>
                <a:effectLst/>
                <a:latin typeface="Segoe UI" panose="020B0502040204020203" pitchFamily="34" charset="0"/>
              </a:rPr>
              <a:t>）</a:t>
            </a:r>
            <a:r>
              <a:rPr lang="en-US" altLang="zh-CN" b="0" i="0" dirty="0">
                <a:solidFill>
                  <a:srgbClr val="525252"/>
                </a:solidFill>
                <a:effectLst/>
                <a:latin typeface="Segoe UI" panose="020B0502040204020203" pitchFamily="34" charset="0"/>
              </a:rPr>
              <a:t>, collision brightness is over 0.5 times 10 to the power of 35 per </a:t>
            </a:r>
            <a:r>
              <a:rPr lang="en-US" altLang="zh-CN" b="0" i="0" dirty="0" err="1">
                <a:solidFill>
                  <a:srgbClr val="525252"/>
                </a:solidFill>
                <a:effectLst/>
                <a:latin typeface="Segoe UI" panose="020B0502040204020203" pitchFamily="34" charset="0"/>
              </a:rPr>
              <a:t>squar</a:t>
            </a:r>
            <a:r>
              <a:rPr lang="en-US" altLang="zh-CN" b="0" i="0" dirty="0">
                <a:solidFill>
                  <a:srgbClr val="525252"/>
                </a:solidFill>
                <a:effectLst/>
                <a:latin typeface="Segoe UI" panose="020B0502040204020203" pitchFamily="34" charset="0"/>
              </a:rPr>
              <a:t> centimeters per second. </a:t>
            </a:r>
            <a:r>
              <a:rPr lang="en-US" altLang="zh-CN" b="0" i="0" dirty="0" err="1">
                <a:solidFill>
                  <a:srgbClr val="525252"/>
                </a:solidFill>
                <a:effectLst/>
                <a:latin typeface="Segoe UI" panose="020B0502040204020203" pitchFamily="34" charset="0"/>
              </a:rPr>
              <a:t>stcf</a:t>
            </a:r>
            <a:r>
              <a:rPr lang="en-US" altLang="zh-CN" b="0" i="0" dirty="0">
                <a:solidFill>
                  <a:srgbClr val="525252"/>
                </a:solidFill>
                <a:effectLst/>
                <a:latin typeface="Segoe UI" panose="020B0502040204020203" pitchFamily="34" charset="0"/>
              </a:rPr>
              <a:t> </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Electromagnetic Calorimeter</a:t>
            </a:r>
            <a:r>
              <a:rPr lang="en-US" altLang="zh-CN" b="0" i="0" dirty="0">
                <a:solidFill>
                  <a:srgbClr val="525252"/>
                </a:solidFill>
                <a:effectLst/>
                <a:latin typeface="Segoe UI" panose="020B0502040204020203" pitchFamily="34" charset="0"/>
              </a:rPr>
              <a:t>, </a:t>
            </a:r>
            <a:r>
              <a:rPr lang="en-US" altLang="zh-CN" b="0" i="0" dirty="0" err="1">
                <a:solidFill>
                  <a:srgbClr val="525252"/>
                </a:solidFill>
                <a:effectLst/>
                <a:latin typeface="Segoe UI" panose="020B0502040204020203" pitchFamily="34" charset="0"/>
              </a:rPr>
              <a:t>ecal</a:t>
            </a:r>
            <a:r>
              <a:rPr lang="en-US" altLang="zh-CN" b="0" i="0" dirty="0">
                <a:solidFill>
                  <a:srgbClr val="525252"/>
                </a:solidFill>
                <a:effectLst/>
                <a:latin typeface="Segoe UI" panose="020B0502040204020203" pitchFamily="34" charset="0"/>
              </a:rPr>
              <a:t>, its main target is the </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Terminal photon</a:t>
            </a:r>
            <a:r>
              <a:rPr lang="en-US" altLang="zh-CN" b="0" i="0" dirty="0">
                <a:solidFill>
                  <a:srgbClr val="525252"/>
                </a:solidFill>
                <a:effectLst/>
                <a:latin typeface="Segoe UI" panose="020B0502040204020203" pitchFamily="34" charset="0"/>
              </a:rPr>
              <a:t> generated by the collision of positive and negative electrons, and the accurate measurement of photon energy under high collision brightness is the core task of </a:t>
            </a:r>
            <a:r>
              <a:rPr lang="en-US" altLang="zh-CN" b="0" i="0" dirty="0" err="1">
                <a:solidFill>
                  <a:srgbClr val="525252"/>
                </a:solidFill>
                <a:effectLst/>
                <a:latin typeface="Segoe UI" panose="020B0502040204020203" pitchFamily="34" charset="0"/>
              </a:rPr>
              <a:t>ecal</a:t>
            </a:r>
            <a:r>
              <a:rPr lang="en-US" altLang="zh-CN" b="0" i="0" dirty="0">
                <a:solidFill>
                  <a:srgbClr val="525252"/>
                </a:solidFill>
                <a:effectLst/>
                <a:latin typeface="Segoe UI" panose="020B0502040204020203" pitchFamily="34" charset="0"/>
              </a:rPr>
              <a:t>. In addition, since STCF is not designed with a hadron calorimeter, ECAL also needs to undertake the task of getting part of the information of neutral hadrons.</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我国科学家提出的新一代高亮度陶粲对撞机被称为超级陶粲装置，</a:t>
            </a:r>
            <a:r>
              <a:rPr lang="en-US" altLang="zh-CN" sz="1200" kern="1200" dirty="0" err="1">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，其对撞能量为</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GeV</a:t>
            </a:r>
            <a:r>
              <a:rPr lang="zh-CN" altLang="zh-CN" sz="1200" kern="1200" dirty="0">
                <a:solidFill>
                  <a:schemeClr val="tx1"/>
                </a:solidFill>
                <a:effectLst/>
                <a:latin typeface="+mn-lt"/>
                <a:ea typeface="+mn-ea"/>
                <a:cs typeface="+mn-cs"/>
              </a:rPr>
              <a:t>，对撞亮度</a:t>
            </a:r>
            <a:r>
              <a:rPr lang="en-US" altLang="zh-CN" sz="1200" kern="1200" dirty="0">
                <a:solidFill>
                  <a:schemeClr val="tx1"/>
                </a:solidFill>
                <a:effectLst/>
                <a:latin typeface="+mn-lt"/>
                <a:ea typeface="+mn-ea"/>
                <a:cs typeface="+mn-cs"/>
              </a:rPr>
              <a:t>xxx</a:t>
            </a:r>
            <a:r>
              <a:rPr lang="zh-CN" altLang="en-US" sz="1200" kern="1200" dirty="0">
                <a:solidFill>
                  <a:schemeClr val="tx1"/>
                </a:solidFill>
                <a:effectLst/>
                <a:latin typeface="+mn-lt"/>
                <a:ea typeface="+mn-ea"/>
                <a:cs typeface="+mn-cs"/>
              </a:rPr>
              <a:t>，</a:t>
            </a:r>
            <a:r>
              <a:rPr lang="zh-CN" altLang="en-US" sz="1200" dirty="0">
                <a:latin typeface="Times New Roman" panose="02020603050405020304" pitchFamily="18" charset="0"/>
                <a:ea typeface="黑体" panose="02010609060101010101" pitchFamily="49" charset="-122"/>
              </a:rPr>
              <a:t>快响应探测谱仪，</a:t>
            </a:r>
            <a:r>
              <a:rPr lang="en-US" altLang="zh-CN" sz="1200" kern="1200" dirty="0" err="1">
                <a:solidFill>
                  <a:schemeClr val="tx1"/>
                </a:solidFill>
                <a:effectLst/>
                <a:latin typeface="+mn-lt"/>
                <a:ea typeface="+mn-ea"/>
                <a:cs typeface="+mn-cs"/>
              </a:rPr>
              <a:t>stcf</a:t>
            </a:r>
            <a:r>
              <a:rPr lang="zh-CN" altLang="zh-CN" sz="1200" kern="1200" dirty="0">
                <a:solidFill>
                  <a:schemeClr val="tx1"/>
                </a:solidFill>
                <a:effectLst/>
                <a:latin typeface="+mn-lt"/>
                <a:ea typeface="+mn-ea"/>
                <a:cs typeface="+mn-cs"/>
              </a:rPr>
              <a:t>的电磁量能器，</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，其探测的主要目标是正负电子对撞产生的末态光子，精确测量高对撞亮度下的光子能量是</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的核心任务 。此外，由于谱仪并未设计强子量能器，</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还需承担部分中性强子的信息提取任务。</a:t>
            </a:r>
            <a:endParaRPr lang="zh-CN"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56944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Due to the need to achieve high energy and at high case rates, the STCF ECAL is designed based on fast scintillation crystals. Among them, Pure </a:t>
            </a:r>
            <a:r>
              <a:rPr lang="en-US" altLang="zh-CN" b="0" i="0" dirty="0">
                <a:solidFill>
                  <a:srgbClr val="525252"/>
                </a:solidFill>
                <a:effectLst/>
                <a:latin typeface="Segoe UI" panose="020B0502040204020203" pitchFamily="34" charset="0"/>
              </a:rPr>
              <a:t>Cesium iodide</a:t>
            </a:r>
            <a:r>
              <a:rPr lang="en-US" altLang="zh-CN" sz="1200" kern="1200" dirty="0">
                <a:solidFill>
                  <a:schemeClr val="tx1"/>
                </a:solidFill>
                <a:effectLst/>
                <a:latin typeface="+mn-lt"/>
                <a:ea typeface="+mn-ea"/>
                <a:cs typeface="+mn-cs"/>
              </a:rPr>
              <a:t> was selected due to its short luminescence  decay time and good radiation resistance. But its light yield is relatively low. So ECAL use avalanche photodiodes, which have internal gain and are not affected by magnetic fields. However, at the same time, it also has the disadvantages of large junction capacitance and leakage current.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Therefore, we need to design readout electronics for the detection unit composed of </a:t>
            </a:r>
            <a:r>
              <a:rPr lang="en-US" altLang="zh-CN" sz="1200" kern="1200" dirty="0" err="1">
                <a:solidFill>
                  <a:schemeClr val="tx1"/>
                </a:solidFill>
                <a:effectLst/>
                <a:latin typeface="+mn-lt"/>
                <a:ea typeface="+mn-ea"/>
                <a:cs typeface="+mn-cs"/>
              </a:rPr>
              <a:t>pCsI</a:t>
            </a:r>
            <a:r>
              <a:rPr lang="en-US" altLang="zh-CN" sz="1200" kern="1200" dirty="0">
                <a:solidFill>
                  <a:schemeClr val="tx1"/>
                </a:solidFill>
                <a:effectLst/>
                <a:latin typeface="+mn-lt"/>
                <a:ea typeface="+mn-ea"/>
                <a:cs typeface="+mn-cs"/>
              </a:rPr>
              <a:t> and APD.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The challenge of this design is to achieve high energy resolution and time resolution at high case rates by using a charge-sensitive preamplifier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由于需要在高事例率下实现较高的能量分辨率，</a:t>
            </a:r>
            <a:r>
              <a:rPr lang="en-US" altLang="zh-CN" sz="1200" kern="1200" dirty="0" err="1">
                <a:solidFill>
                  <a:schemeClr val="tx1"/>
                </a:solidFill>
                <a:effectLst/>
                <a:latin typeface="+mn-lt"/>
                <a:ea typeface="+mn-ea"/>
                <a:cs typeface="+mn-cs"/>
              </a:rPr>
              <a:t>stcf</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ecal</a:t>
            </a:r>
            <a:r>
              <a:rPr lang="zh-CN" altLang="zh-CN" sz="1200" kern="1200" dirty="0">
                <a:solidFill>
                  <a:schemeClr val="tx1"/>
                </a:solidFill>
                <a:effectLst/>
                <a:latin typeface="+mn-lt"/>
                <a:ea typeface="+mn-ea"/>
                <a:cs typeface="+mn-cs"/>
              </a:rPr>
              <a:t>设计为基于快闪烁晶体的全吸收型量</a:t>
            </a:r>
            <a:r>
              <a:rPr lang="zh-CN" altLang="en-US" sz="1200" kern="1200" dirty="0">
                <a:solidFill>
                  <a:schemeClr val="tx1"/>
                </a:solidFill>
                <a:effectLst/>
                <a:latin typeface="+mn-lt"/>
                <a:ea typeface="+mn-ea"/>
                <a:cs typeface="+mn-cs"/>
              </a:rPr>
              <a:t>能器</a:t>
            </a:r>
            <a:r>
              <a:rPr lang="zh-CN" altLang="zh-CN" sz="1200" kern="1200" dirty="0">
                <a:solidFill>
                  <a:schemeClr val="tx1"/>
                </a:solidFill>
                <a:effectLst/>
                <a:latin typeface="+mn-lt"/>
                <a:ea typeface="+mn-ea"/>
                <a:cs typeface="+mn-cs"/>
              </a:rPr>
              <a:t>。其中，</a:t>
            </a:r>
            <a:r>
              <a:rPr lang="en-US" altLang="zh-CN" sz="1200" kern="1200" dirty="0" err="1">
                <a:solidFill>
                  <a:schemeClr val="tx1"/>
                </a:solidFill>
                <a:effectLst/>
                <a:latin typeface="+mn-lt"/>
                <a:ea typeface="+mn-ea"/>
                <a:cs typeface="+mn-cs"/>
              </a:rPr>
              <a:t>pcsi</a:t>
            </a:r>
            <a:r>
              <a:rPr lang="zh-CN" altLang="en-US" sz="1200" kern="1200" dirty="0">
                <a:solidFill>
                  <a:schemeClr val="tx1"/>
                </a:solidFill>
                <a:effectLst/>
                <a:latin typeface="+mn-lt"/>
                <a:ea typeface="+mn-ea"/>
                <a:cs typeface="+mn-cs"/>
              </a:rPr>
              <a:t>由于</a:t>
            </a:r>
            <a:r>
              <a:rPr lang="zh-CN" altLang="zh-CN" sz="1200" kern="1200" dirty="0">
                <a:solidFill>
                  <a:schemeClr val="tx1"/>
                </a:solidFill>
                <a:effectLst/>
                <a:latin typeface="+mn-lt"/>
                <a:ea typeface="+mn-ea"/>
                <a:cs typeface="+mn-cs"/>
              </a:rPr>
              <a:t>其发光衰减时间短、抗辐照性能好等优点被选作为闪烁晶体。不足之处是其荧光产额相对较低。为弥补此差距，</a:t>
            </a:r>
            <a:r>
              <a:rPr lang="en-US" altLang="zh-CN" sz="1200" kern="1200" dirty="0">
                <a:solidFill>
                  <a:schemeClr val="tx1"/>
                </a:solidFill>
                <a:effectLst/>
                <a:latin typeface="+mn-lt"/>
                <a:ea typeface="+mn-ea"/>
                <a:cs typeface="+mn-cs"/>
              </a:rPr>
              <a:t>ECAL</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光电器件采用具有内部增益且不受磁场影响到雪崩光电二极管，</a:t>
            </a:r>
            <a:r>
              <a:rPr lang="en-US" altLang="zh-CN" sz="1200" kern="1200" dirty="0" err="1">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。但同时也具有结电容和漏电路偏大的不足。</a:t>
            </a:r>
          </a:p>
          <a:p>
            <a:r>
              <a:rPr lang="zh-CN" altLang="en-US" dirty="0"/>
              <a:t>因此，本课题的研究内容是对</a:t>
            </a:r>
            <a:r>
              <a:rPr lang="en-US" altLang="zh-CN" dirty="0" err="1"/>
              <a:t>pCsI</a:t>
            </a:r>
            <a:r>
              <a:rPr lang="zh-CN" altLang="en-US" dirty="0"/>
              <a:t>和</a:t>
            </a:r>
            <a:r>
              <a:rPr lang="en-US" altLang="zh-CN" dirty="0"/>
              <a:t>APD</a:t>
            </a:r>
            <a:r>
              <a:rPr lang="zh-CN" altLang="en-US" dirty="0"/>
              <a:t>组成的探测单元，进行读出电子学方案的设计。</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STCF ECAL</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，读出电子学噪声达到</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1MeV</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以下，时间分辨率在</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1GeV</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达到</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200ps</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100MeV</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达到亚纳秒量级，本底事例率最高可以达到</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~MHz</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，本课题的挑战在于采用电荷灵敏读出方案实现在高事例率下获得高能量分辨率和高时间分辨率的电子学设计</a:t>
            </a:r>
            <a:endParaRPr lang="zh-CN" altLang="en-US" dirty="0"/>
          </a:p>
          <a:p>
            <a:endParaRPr lang="zh-CN" altLang="en-US" dirty="0"/>
          </a:p>
        </p:txBody>
      </p:sp>
    </p:spTree>
    <p:extLst>
      <p:ext uri="{BB962C8B-B14F-4D97-AF65-F5344CB8AC3E}">
        <p14:creationId xmlns:p14="http://schemas.microsoft.com/office/powerpoint/2010/main" val="75891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0" i="0" dirty="0">
                <a:solidFill>
                  <a:srgbClr val="525252"/>
                </a:solidFill>
                <a:effectLst/>
                <a:latin typeface="Segoe UI" panose="020B0502040204020203" pitchFamily="34" charset="0"/>
              </a:rPr>
              <a:t>Next, we will introduce read-out electronics design</a:t>
            </a:r>
            <a:endParaRPr lang="en-US" altLang="zh-CN" dirty="0"/>
          </a:p>
          <a:p>
            <a:r>
              <a:rPr lang="zh-CN" altLang="en-US" dirty="0"/>
              <a:t>接下来介绍读出电子学设计</a:t>
            </a:r>
          </a:p>
        </p:txBody>
      </p:sp>
    </p:spTree>
    <p:extLst>
      <p:ext uri="{BB962C8B-B14F-4D97-AF65-F5344CB8AC3E}">
        <p14:creationId xmlns:p14="http://schemas.microsoft.com/office/powerpoint/2010/main" val="226279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architecture of readout electronics design mainly includes CSA, pole-zero cancellation circuit, drive circuit and digitization and signal processing module, energy information and time information are transmitted to the server.</a:t>
            </a:r>
          </a:p>
          <a:p>
            <a:r>
              <a:rPr lang="en-US" altLang="zh-CN" dirty="0"/>
              <a:t>Among them, the noise contribution of the system mainly comes from CSA, and the noise of this stage is analyzed theoretically.</a:t>
            </a:r>
          </a:p>
          <a:p>
            <a:endParaRPr lang="en-US" altLang="zh-CN" dirty="0"/>
          </a:p>
          <a:p>
            <a:r>
              <a:rPr lang="zh-CN" altLang="en-US" dirty="0"/>
              <a:t>本课题设计的读出电子学整体架构主要包括</a:t>
            </a:r>
            <a:r>
              <a:rPr lang="en-US" altLang="zh-CN" dirty="0"/>
              <a:t>CSA</a:t>
            </a:r>
            <a:r>
              <a:rPr lang="zh-CN" altLang="en-US" dirty="0"/>
              <a:t>、极零相消电路、驱动电路以及后续的数字化和数字处理部分，经过</a:t>
            </a:r>
            <a:r>
              <a:rPr lang="en-US" altLang="zh-CN" dirty="0"/>
              <a:t>ADC</a:t>
            </a:r>
            <a:r>
              <a:rPr lang="zh-CN" altLang="en-US" dirty="0"/>
              <a:t>数字化的信号进入</a:t>
            </a:r>
            <a:r>
              <a:rPr lang="en-US" altLang="zh-CN" dirty="0"/>
              <a:t>FPGA</a:t>
            </a:r>
            <a:r>
              <a:rPr lang="zh-CN" altLang="en-US" dirty="0"/>
              <a:t>经过算法处理提取出能量信息以及时间信息传输至服务器。</a:t>
            </a:r>
            <a:endParaRPr lang="en-US" altLang="zh-CN" dirty="0"/>
          </a:p>
          <a:p>
            <a:r>
              <a:rPr lang="zh-CN" altLang="en-US" dirty="0"/>
              <a:t>其中，该系统的噪声贡献主要来自于第一级电荷灵敏放大器，下面对该方案的噪声进行理论分析。</a:t>
            </a:r>
            <a:endParaRPr lang="en-US" altLang="zh-CN" dirty="0"/>
          </a:p>
        </p:txBody>
      </p:sp>
    </p:spTree>
    <p:extLst>
      <p:ext uri="{BB962C8B-B14F-4D97-AF65-F5344CB8AC3E}">
        <p14:creationId xmlns:p14="http://schemas.microsoft.com/office/powerpoint/2010/main" val="268881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The CSA structure with APD is shown in the figure on the left, and the noise model is shown in the figure on the right, which contains a total of 13 noise sources. Among them, the major contributors are the leakage current shot noise of APD, the channel thermal noise of JFET, and the thermal noise of feedback resistor.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本课题设计的包含</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CSA</a:t>
            </a:r>
            <a:r>
              <a:rPr lang="zh-CN" altLang="zh-CN" sz="1200" kern="1200" dirty="0">
                <a:solidFill>
                  <a:schemeClr val="tx1"/>
                </a:solidFill>
                <a:effectLst/>
                <a:latin typeface="+mn-lt"/>
                <a:ea typeface="+mn-ea"/>
                <a:cs typeface="+mn-cs"/>
              </a:rPr>
              <a:t>放大结构如左图所示，右图是其对应的噪声模型，共包含</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中噪声源。其中贡献较大的几项分别为</a:t>
            </a:r>
            <a:r>
              <a:rPr lang="en-US" altLang="zh-CN" sz="1200" kern="1200" dirty="0">
                <a:solidFill>
                  <a:schemeClr val="tx1"/>
                </a:solidFill>
                <a:effectLst/>
                <a:latin typeface="+mn-lt"/>
                <a:ea typeface="+mn-ea"/>
                <a:cs typeface="+mn-cs"/>
              </a:rPr>
              <a:t>APD</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漏电流散粒噪声、</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的沟道热噪声以及反馈电阻的热噪声等。</a:t>
            </a:r>
          </a:p>
          <a:p>
            <a:endParaRPr lang="zh-CN" altLang="en-US" dirty="0"/>
          </a:p>
        </p:txBody>
      </p:sp>
    </p:spTree>
    <p:extLst>
      <p:ext uri="{BB962C8B-B14F-4D97-AF65-F5344CB8AC3E}">
        <p14:creationId xmlns:p14="http://schemas.microsoft.com/office/powerpoint/2010/main" val="55174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relationship between system noise and parameters is simulated according to the theoretical noise formula. The figure on the left shows the simulation results of system noise, detector capacitance, and number of JFETs. It can be seen that in the case of a large input capacitance, the total noise can be reduced by increasing the number of JFETs, and in the case of an APD with a junction capacitance of 270 picofarad, a better noise level can be achieved by using three JFETs in parallel. The figure on the right show noise reaches the minimum when the shaping time is around 100 ns, which meets the design requirements.</a:t>
                </a: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为了进一步确定</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跨导以及成形时间的选择，本课题根据得到的</a:t>
                </a:r>
                <a:r>
                  <a:rPr lang="zh-CN" altLang="en-US" sz="1200" kern="1200" dirty="0">
                    <a:solidFill>
                      <a:schemeClr val="tx1"/>
                    </a:solidFill>
                    <a:effectLst/>
                    <a:latin typeface="+mn-lt"/>
                    <a:ea typeface="+mn-ea"/>
                    <a:cs typeface="+mn-cs"/>
                  </a:rPr>
                  <a:t>理论</a:t>
                </a:r>
                <a:r>
                  <a:rPr lang="zh-CN" altLang="zh-CN" sz="1200" kern="1200" dirty="0">
                    <a:solidFill>
                      <a:schemeClr val="tx1"/>
                    </a:solidFill>
                    <a:effectLst/>
                    <a:latin typeface="+mn-lt"/>
                    <a:ea typeface="+mn-ea"/>
                    <a:cs typeface="+mn-cs"/>
                  </a:rPr>
                  <a:t>噪声公式，对系统噪声与相关参数的关系进行了仿真。左图是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噪声与探测器电容、</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数量的仿真计算结果。可以看出，在输入电容较大的情况下，通过增加</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数量来提高跨导，</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使总噪声按照</a:t>
                </a:r>
                <a14:m>
                  <m:oMath xmlns:m="http://schemas.openxmlformats.org/officeDocument/2006/math">
                    <m:r>
                      <a:rPr lang="en-US" altLang="zh-CN" sz="1200" kern="1200">
                        <a:solidFill>
                          <a:schemeClr val="tx1"/>
                        </a:solidFill>
                        <a:effectLst/>
                        <a:latin typeface="Cambria Math" panose="02040503050406030204" pitchFamily="18" charset="0"/>
                        <a:ea typeface="+mn-ea"/>
                        <a:cs typeface="+mn-cs"/>
                      </a:rPr>
                      <m:t>1/</m:t>
                    </m:r>
                    <m:rad>
                      <m:radPr>
                        <m:degHide m:val="on"/>
                        <m:ctrlPr>
                          <a:rPr lang="zh-CN" altLang="zh-CN" sz="1200" i="1" kern="1200">
                            <a:solidFill>
                              <a:schemeClr val="tx1"/>
                            </a:solidFill>
                            <a:effectLst/>
                            <a:latin typeface="Cambria Math" panose="02040503050406030204" pitchFamily="18" charset="0"/>
                            <a:ea typeface="+mn-ea"/>
                            <a:cs typeface="+mn-cs"/>
                          </a:rPr>
                        </m:ctrlPr>
                      </m:radPr>
                      <m:deg/>
                      <m:e>
                        <m:r>
                          <m:rPr>
                            <m:sty m:val="p"/>
                          </m:rPr>
                          <a:rPr lang="en-US" altLang="zh-CN" sz="1200" kern="1200">
                            <a:solidFill>
                              <a:schemeClr val="tx1"/>
                            </a:solidFill>
                            <a:effectLst/>
                            <a:latin typeface="Cambria Math" panose="02040503050406030204" pitchFamily="18" charset="0"/>
                            <a:ea typeface="+mn-ea"/>
                            <a:cs typeface="+mn-cs"/>
                          </a:rPr>
                          <m:t>n</m:t>
                        </m:r>
                      </m:e>
                    </m:rad>
                  </m:oMath>
                </a14:m>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趋势</a:t>
                </a:r>
                <a:r>
                  <a:rPr lang="zh-CN" altLang="zh-CN" sz="1200" kern="1200" dirty="0">
                    <a:solidFill>
                      <a:schemeClr val="tx1"/>
                    </a:solidFill>
                    <a:effectLst/>
                    <a:latin typeface="+mn-lt"/>
                    <a:ea typeface="+mn-ea"/>
                    <a:cs typeface="+mn-cs"/>
                  </a:rPr>
                  <a:t>进行降低；对于结电容</a:t>
                </a:r>
                <a:r>
                  <a:rPr lang="en-US" altLang="zh-CN" sz="1200" kern="1200" dirty="0">
                    <a:solidFill>
                      <a:schemeClr val="tx1"/>
                    </a:solidFill>
                    <a:effectLst/>
                    <a:latin typeface="+mn-lt"/>
                    <a:ea typeface="+mn-ea"/>
                    <a:cs typeface="+mn-cs"/>
                  </a:rPr>
                  <a:t>270 pF</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而言，采用三个</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并联可以实现更</a:t>
                </a:r>
                <a:r>
                  <a:rPr lang="zh-CN" altLang="en-US" sz="1200" kern="1200" dirty="0">
                    <a:solidFill>
                      <a:schemeClr val="tx1"/>
                    </a:solidFill>
                    <a:effectLst/>
                    <a:latin typeface="+mn-lt"/>
                    <a:ea typeface="+mn-ea"/>
                    <a:cs typeface="+mn-cs"/>
                  </a:rPr>
                  <a:t>好</a:t>
                </a:r>
                <a:r>
                  <a:rPr lang="zh-CN" altLang="zh-CN" sz="1200" kern="1200" dirty="0">
                    <a:solidFill>
                      <a:schemeClr val="tx1"/>
                    </a:solidFill>
                    <a:effectLst/>
                    <a:latin typeface="+mn-lt"/>
                    <a:ea typeface="+mn-ea"/>
                    <a:cs typeface="+mn-cs"/>
                  </a:rPr>
                  <a:t>噪声</a:t>
                </a:r>
                <a:r>
                  <a:rPr lang="zh-CN" altLang="en-US" sz="1200" kern="1200" dirty="0">
                    <a:solidFill>
                      <a:schemeClr val="tx1"/>
                    </a:solidFill>
                    <a:effectLst/>
                    <a:latin typeface="+mn-lt"/>
                    <a:ea typeface="+mn-ea"/>
                    <a:cs typeface="+mn-cs"/>
                  </a:rPr>
                  <a:t>水平</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右图是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噪声与成形时间的仿真结果。随着成形时间的增大，总噪声呈现先减小后增大的趋势；当成形时间在</a:t>
                </a:r>
                <a:r>
                  <a:rPr lang="en-US" altLang="zh-CN" sz="1200" kern="1200" dirty="0">
                    <a:solidFill>
                      <a:schemeClr val="tx1"/>
                    </a:solidFill>
                    <a:effectLst/>
                    <a:latin typeface="+mn-lt"/>
                    <a:ea typeface="+mn-ea"/>
                    <a:cs typeface="+mn-cs"/>
                  </a:rPr>
                  <a:t>100 ns</a:t>
                </a:r>
                <a:r>
                  <a:rPr lang="zh-CN" altLang="zh-CN" sz="1200" kern="1200" dirty="0">
                    <a:solidFill>
                      <a:schemeClr val="tx1"/>
                    </a:solidFill>
                    <a:effectLst/>
                    <a:latin typeface="+mn-lt"/>
                    <a:ea typeface="+mn-ea"/>
                    <a:cs typeface="+mn-cs"/>
                  </a:rPr>
                  <a:t>附近时，总噪声达到最小。</a:t>
                </a:r>
                <a:r>
                  <a:rPr lang="zh-CN" altLang="en-US" sz="1200" kern="1200" dirty="0">
                    <a:solidFill>
                      <a:schemeClr val="tx1"/>
                    </a:solidFill>
                    <a:effectLst/>
                    <a:latin typeface="+mn-lt"/>
                    <a:ea typeface="+mn-ea"/>
                    <a:cs typeface="+mn-cs"/>
                  </a:rPr>
                  <a:t>对应指标可以</a:t>
                </a:r>
                <a:r>
                  <a:rPr lang="zh-CN" altLang="zh-CN" sz="1200" kern="1200" dirty="0">
                    <a:solidFill>
                      <a:schemeClr val="tx1"/>
                    </a:solidFill>
                    <a:effectLst/>
                    <a:latin typeface="+mn-lt"/>
                    <a:ea typeface="+mn-ea"/>
                    <a:cs typeface="+mn-cs"/>
                  </a:rPr>
                  <a:t>满足设计需求。</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relationship between system noise and parameters is simulated according to the theoretical noise formula. The figure on the left shows the simulation results of system noise, detector capacitance, and number of JFETs. It can be seen that in the case of a large input capacitance, the total noise can be reduced by increasing the number of JFETs, and in the case of an APD with a junction capacitance of 270 picofarad, a better noise level can be achieved by using three JFETs in parallel. The figure on the right show noise reaches the minimum when the shaping time is around 100 ns, which meets the design requirements.</a:t>
                </a: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为了进一步确定</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跨导以及成形时间的选择，本课题根据得到的</a:t>
                </a:r>
                <a:r>
                  <a:rPr lang="zh-CN" altLang="en-US" sz="1200" kern="1200" dirty="0">
                    <a:solidFill>
                      <a:schemeClr val="tx1"/>
                    </a:solidFill>
                    <a:effectLst/>
                    <a:latin typeface="+mn-lt"/>
                    <a:ea typeface="+mn-ea"/>
                    <a:cs typeface="+mn-cs"/>
                  </a:rPr>
                  <a:t>理论</a:t>
                </a:r>
                <a:r>
                  <a:rPr lang="zh-CN" altLang="zh-CN" sz="1200" kern="1200" dirty="0">
                    <a:solidFill>
                      <a:schemeClr val="tx1"/>
                    </a:solidFill>
                    <a:effectLst/>
                    <a:latin typeface="+mn-lt"/>
                    <a:ea typeface="+mn-ea"/>
                    <a:cs typeface="+mn-cs"/>
                  </a:rPr>
                  <a:t>噪声公式，对系统噪声与相关参数的关系进行了仿真。左图是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噪声与探测器电容、</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数量的仿真计算结果。可以看出，在输入电容较大的情况下，通过增加</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数量来提高跨导，</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使总噪声按照</a:t>
                </a:r>
                <a:r>
                  <a:rPr lang="en-US" altLang="zh-CN" sz="1200" i="0" kern="1200">
                    <a:solidFill>
                      <a:schemeClr val="tx1"/>
                    </a:solidFill>
                    <a:effectLst/>
                    <a:latin typeface="Cambria Math" panose="02040503050406030204" pitchFamily="18" charset="0"/>
                    <a:ea typeface="+mn-ea"/>
                    <a:cs typeface="+mn-cs"/>
                  </a:rPr>
                  <a:t>1/</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n</a:t>
                </a:r>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趋势</a:t>
                </a:r>
                <a:r>
                  <a:rPr lang="zh-CN" altLang="zh-CN" sz="1200" kern="1200" dirty="0">
                    <a:solidFill>
                      <a:schemeClr val="tx1"/>
                    </a:solidFill>
                    <a:effectLst/>
                    <a:latin typeface="+mn-lt"/>
                    <a:ea typeface="+mn-ea"/>
                    <a:cs typeface="+mn-cs"/>
                  </a:rPr>
                  <a:t>进行降低；对于结电容</a:t>
                </a:r>
                <a:r>
                  <a:rPr lang="en-US" altLang="zh-CN" sz="1200" kern="1200" dirty="0">
                    <a:solidFill>
                      <a:schemeClr val="tx1"/>
                    </a:solidFill>
                    <a:effectLst/>
                    <a:latin typeface="+mn-lt"/>
                    <a:ea typeface="+mn-ea"/>
                    <a:cs typeface="+mn-cs"/>
                  </a:rPr>
                  <a:t>270 pF</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而言，采用三个</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并联可以实现更</a:t>
                </a:r>
                <a:r>
                  <a:rPr lang="zh-CN" altLang="en-US" sz="1200" kern="1200" dirty="0">
                    <a:solidFill>
                      <a:schemeClr val="tx1"/>
                    </a:solidFill>
                    <a:effectLst/>
                    <a:latin typeface="+mn-lt"/>
                    <a:ea typeface="+mn-ea"/>
                    <a:cs typeface="+mn-cs"/>
                  </a:rPr>
                  <a:t>好</a:t>
                </a:r>
                <a:r>
                  <a:rPr lang="zh-CN" altLang="zh-CN" sz="1200" kern="1200" dirty="0">
                    <a:solidFill>
                      <a:schemeClr val="tx1"/>
                    </a:solidFill>
                    <a:effectLst/>
                    <a:latin typeface="+mn-lt"/>
                    <a:ea typeface="+mn-ea"/>
                    <a:cs typeface="+mn-cs"/>
                  </a:rPr>
                  <a:t>噪声</a:t>
                </a:r>
                <a:r>
                  <a:rPr lang="zh-CN" altLang="en-US" sz="1200" kern="1200" dirty="0">
                    <a:solidFill>
                      <a:schemeClr val="tx1"/>
                    </a:solidFill>
                    <a:effectLst/>
                    <a:latin typeface="+mn-lt"/>
                    <a:ea typeface="+mn-ea"/>
                    <a:cs typeface="+mn-cs"/>
                  </a:rPr>
                  <a:t>水平</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右图是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噪声与成形时间的仿真结果。随着成形时间的增大，总噪声呈现先减小后增大的趋势；当成形时间在</a:t>
                </a:r>
                <a:r>
                  <a:rPr lang="en-US" altLang="zh-CN" sz="1200" kern="1200" dirty="0">
                    <a:solidFill>
                      <a:schemeClr val="tx1"/>
                    </a:solidFill>
                    <a:effectLst/>
                    <a:latin typeface="+mn-lt"/>
                    <a:ea typeface="+mn-ea"/>
                    <a:cs typeface="+mn-cs"/>
                  </a:rPr>
                  <a:t>100 ns</a:t>
                </a:r>
                <a:r>
                  <a:rPr lang="zh-CN" altLang="zh-CN" sz="1200" kern="1200" dirty="0">
                    <a:solidFill>
                      <a:schemeClr val="tx1"/>
                    </a:solidFill>
                    <a:effectLst/>
                    <a:latin typeface="+mn-lt"/>
                    <a:ea typeface="+mn-ea"/>
                    <a:cs typeface="+mn-cs"/>
                  </a:rPr>
                  <a:t>附近时，总噪声达到最小。</a:t>
                </a:r>
                <a:r>
                  <a:rPr lang="zh-CN" altLang="en-US" sz="1200" kern="1200" dirty="0">
                    <a:solidFill>
                      <a:schemeClr val="tx1"/>
                    </a:solidFill>
                    <a:effectLst/>
                    <a:latin typeface="+mn-lt"/>
                    <a:ea typeface="+mn-ea"/>
                    <a:cs typeface="+mn-cs"/>
                  </a:rPr>
                  <a:t>对应指标可以</a:t>
                </a:r>
                <a:r>
                  <a:rPr lang="zh-CN" altLang="zh-CN" sz="1200" kern="1200" dirty="0">
                    <a:solidFill>
                      <a:schemeClr val="tx1"/>
                    </a:solidFill>
                    <a:effectLst/>
                    <a:latin typeface="+mn-lt"/>
                    <a:ea typeface="+mn-ea"/>
                    <a:cs typeface="+mn-cs"/>
                  </a:rPr>
                  <a:t>满足设计需求。</a:t>
                </a:r>
              </a:p>
            </p:txBody>
          </p:sp>
        </mc:Fallback>
      </mc:AlternateContent>
    </p:spTree>
    <p:extLst>
      <p:ext uri="{BB962C8B-B14F-4D97-AF65-F5344CB8AC3E}">
        <p14:creationId xmlns:p14="http://schemas.microsoft.com/office/powerpoint/2010/main" val="33149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relationship between system noise and parameters is simulated according to the theoretical noise formula. The figure on the left shows the simulation results of system noise, detector capacitance, and number of JFETs. It can be seen that in the case of a large input capacitance, the total noise can be reduced by increasing the number of JFETs, and in the case of an APD with a junction capacitance of 270 picofarad, a better noise level can be achieved by using three JFETs in parallel. The figure on the right show noise reaches the minimum when the shaping time is around 100 ns, which meets the design requirements.</a:t>
                </a: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为了进一步确定</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跨导以及成形时间的选择，本课题根据得到的</a:t>
                </a:r>
                <a:r>
                  <a:rPr lang="zh-CN" altLang="en-US" sz="1200" kern="1200" dirty="0">
                    <a:solidFill>
                      <a:schemeClr val="tx1"/>
                    </a:solidFill>
                    <a:effectLst/>
                    <a:latin typeface="+mn-lt"/>
                    <a:ea typeface="+mn-ea"/>
                    <a:cs typeface="+mn-cs"/>
                  </a:rPr>
                  <a:t>理论</a:t>
                </a:r>
                <a:r>
                  <a:rPr lang="zh-CN" altLang="zh-CN" sz="1200" kern="1200" dirty="0">
                    <a:solidFill>
                      <a:schemeClr val="tx1"/>
                    </a:solidFill>
                    <a:effectLst/>
                    <a:latin typeface="+mn-lt"/>
                    <a:ea typeface="+mn-ea"/>
                    <a:cs typeface="+mn-cs"/>
                  </a:rPr>
                  <a:t>噪声公式，对系统噪声与相关参数的关系进行了仿真。左图是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噪声与探测器电容、</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数量的仿真计算结果。可以看出，在输入电容较大的情况下，通过增加</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数量来提高跨导，</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使总噪声按照</a:t>
                </a:r>
                <a:r>
                  <a:rPr lang="en-US" altLang="zh-CN" sz="1200" i="0" kern="1200">
                    <a:solidFill>
                      <a:schemeClr val="tx1"/>
                    </a:solidFill>
                    <a:effectLst/>
                    <a:latin typeface="Cambria Math" panose="02040503050406030204" pitchFamily="18" charset="0"/>
                    <a:ea typeface="+mn-ea"/>
                    <a:cs typeface="+mn-cs"/>
                  </a:rPr>
                  <a:t>1/</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n</a:t>
                </a:r>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趋势</a:t>
                </a:r>
                <a:r>
                  <a:rPr lang="zh-CN" altLang="zh-CN" sz="1200" kern="1200" dirty="0">
                    <a:solidFill>
                      <a:schemeClr val="tx1"/>
                    </a:solidFill>
                    <a:effectLst/>
                    <a:latin typeface="+mn-lt"/>
                    <a:ea typeface="+mn-ea"/>
                    <a:cs typeface="+mn-cs"/>
                  </a:rPr>
                  <a:t>进行降低；对于结电容</a:t>
                </a:r>
                <a:r>
                  <a:rPr lang="en-US" altLang="zh-CN" sz="1200" kern="1200" dirty="0">
                    <a:solidFill>
                      <a:schemeClr val="tx1"/>
                    </a:solidFill>
                    <a:effectLst/>
                    <a:latin typeface="+mn-lt"/>
                    <a:ea typeface="+mn-ea"/>
                    <a:cs typeface="+mn-cs"/>
                  </a:rPr>
                  <a:t>270 pF</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APD</a:t>
                </a:r>
                <a:r>
                  <a:rPr lang="zh-CN" altLang="zh-CN" sz="1200" kern="1200" dirty="0">
                    <a:solidFill>
                      <a:schemeClr val="tx1"/>
                    </a:solidFill>
                    <a:effectLst/>
                    <a:latin typeface="+mn-lt"/>
                    <a:ea typeface="+mn-ea"/>
                    <a:cs typeface="+mn-cs"/>
                  </a:rPr>
                  <a:t>而言，采用三个</a:t>
                </a:r>
                <a:r>
                  <a:rPr lang="en-US" altLang="zh-CN" sz="1200" kern="1200" dirty="0">
                    <a:solidFill>
                      <a:schemeClr val="tx1"/>
                    </a:solidFill>
                    <a:effectLst/>
                    <a:latin typeface="+mn-lt"/>
                    <a:ea typeface="+mn-ea"/>
                    <a:cs typeface="+mn-cs"/>
                  </a:rPr>
                  <a:t>JFET</a:t>
                </a:r>
                <a:r>
                  <a:rPr lang="zh-CN" altLang="zh-CN" sz="1200" kern="1200" dirty="0">
                    <a:solidFill>
                      <a:schemeClr val="tx1"/>
                    </a:solidFill>
                    <a:effectLst/>
                    <a:latin typeface="+mn-lt"/>
                    <a:ea typeface="+mn-ea"/>
                    <a:cs typeface="+mn-cs"/>
                  </a:rPr>
                  <a:t>并联可以实现更</a:t>
                </a:r>
                <a:r>
                  <a:rPr lang="zh-CN" altLang="en-US" sz="1200" kern="1200" dirty="0">
                    <a:solidFill>
                      <a:schemeClr val="tx1"/>
                    </a:solidFill>
                    <a:effectLst/>
                    <a:latin typeface="+mn-lt"/>
                    <a:ea typeface="+mn-ea"/>
                    <a:cs typeface="+mn-cs"/>
                  </a:rPr>
                  <a:t>好</a:t>
                </a:r>
                <a:r>
                  <a:rPr lang="zh-CN" altLang="zh-CN" sz="1200" kern="1200" dirty="0">
                    <a:solidFill>
                      <a:schemeClr val="tx1"/>
                    </a:solidFill>
                    <a:effectLst/>
                    <a:latin typeface="+mn-lt"/>
                    <a:ea typeface="+mn-ea"/>
                    <a:cs typeface="+mn-cs"/>
                  </a:rPr>
                  <a:t>噪声</a:t>
                </a:r>
                <a:r>
                  <a:rPr lang="zh-CN" altLang="en-US" sz="1200" kern="1200" dirty="0">
                    <a:solidFill>
                      <a:schemeClr val="tx1"/>
                    </a:solidFill>
                    <a:effectLst/>
                    <a:latin typeface="+mn-lt"/>
                    <a:ea typeface="+mn-ea"/>
                    <a:cs typeface="+mn-cs"/>
                  </a:rPr>
                  <a:t>水平</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右图是</a:t>
                </a:r>
                <a:r>
                  <a:rPr lang="zh-CN" altLang="en-US" sz="1200" kern="1200" dirty="0">
                    <a:solidFill>
                      <a:schemeClr val="tx1"/>
                    </a:solidFill>
                    <a:effectLst/>
                    <a:latin typeface="+mn-lt"/>
                    <a:ea typeface="+mn-ea"/>
                    <a:cs typeface="+mn-cs"/>
                  </a:rPr>
                  <a:t>系统</a:t>
                </a:r>
                <a:r>
                  <a:rPr lang="zh-CN" altLang="zh-CN" sz="1200" kern="1200" dirty="0">
                    <a:solidFill>
                      <a:schemeClr val="tx1"/>
                    </a:solidFill>
                    <a:effectLst/>
                    <a:latin typeface="+mn-lt"/>
                    <a:ea typeface="+mn-ea"/>
                    <a:cs typeface="+mn-cs"/>
                  </a:rPr>
                  <a:t>噪声与成形时间的仿真结果。随着成形时间的增大，总噪声呈现先减小后增大的趋势；当成形时间在</a:t>
                </a:r>
                <a:r>
                  <a:rPr lang="en-US" altLang="zh-CN" sz="1200" kern="1200" dirty="0">
                    <a:solidFill>
                      <a:schemeClr val="tx1"/>
                    </a:solidFill>
                    <a:effectLst/>
                    <a:latin typeface="+mn-lt"/>
                    <a:ea typeface="+mn-ea"/>
                    <a:cs typeface="+mn-cs"/>
                  </a:rPr>
                  <a:t>100 ns</a:t>
                </a:r>
                <a:r>
                  <a:rPr lang="zh-CN" altLang="zh-CN" sz="1200" kern="1200" dirty="0">
                    <a:solidFill>
                      <a:schemeClr val="tx1"/>
                    </a:solidFill>
                    <a:effectLst/>
                    <a:latin typeface="+mn-lt"/>
                    <a:ea typeface="+mn-ea"/>
                    <a:cs typeface="+mn-cs"/>
                  </a:rPr>
                  <a:t>附近时，总噪声达到最小。</a:t>
                </a:r>
                <a:r>
                  <a:rPr lang="zh-CN" altLang="en-US" sz="1200" kern="1200" dirty="0">
                    <a:solidFill>
                      <a:schemeClr val="tx1"/>
                    </a:solidFill>
                    <a:effectLst/>
                    <a:latin typeface="+mn-lt"/>
                    <a:ea typeface="+mn-ea"/>
                    <a:cs typeface="+mn-cs"/>
                  </a:rPr>
                  <a:t>对应指标可以</a:t>
                </a:r>
                <a:r>
                  <a:rPr lang="zh-CN" altLang="zh-CN" sz="1200" kern="1200" dirty="0">
                    <a:solidFill>
                      <a:schemeClr val="tx1"/>
                    </a:solidFill>
                    <a:effectLst/>
                    <a:latin typeface="+mn-lt"/>
                    <a:ea typeface="+mn-ea"/>
                    <a:cs typeface="+mn-cs"/>
                  </a:rPr>
                  <a:t>满足设计需求。</a:t>
                </a:r>
              </a:p>
            </p:txBody>
          </p:sp>
        </mc:Fallback>
      </mc:AlternateContent>
    </p:spTree>
    <p:extLst>
      <p:ext uri="{BB962C8B-B14F-4D97-AF65-F5344CB8AC3E}">
        <p14:creationId xmlns:p14="http://schemas.microsoft.com/office/powerpoint/2010/main" val="387131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70C0"/>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962400"/>
            <a:ext cx="9144000" cy="1655762"/>
          </a:xfrm>
        </p:spPr>
        <p:txBody>
          <a:bodyPr>
            <a:normAutofit/>
          </a:bodyPr>
          <a:lstStyle>
            <a:lvl1pPr marL="0" indent="0" algn="ctr">
              <a:buNone/>
              <a:defRPr sz="2000">
                <a:solidFill>
                  <a:schemeClr val="tx1"/>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pic>
        <p:nvPicPr>
          <p:cNvPr id="7" name="Picture 17">
            <a:extLst>
              <a:ext uri="{FF2B5EF4-FFF2-40B4-BE49-F238E27FC236}">
                <a16:creationId xmlns:a16="http://schemas.microsoft.com/office/drawing/2014/main" id="{27F82CA8-7DDA-3E4C-A666-1B783169A8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200" y="180880"/>
            <a:ext cx="1083938" cy="1114520"/>
          </a:xfrm>
          <a:prstGeom prst="rect">
            <a:avLst/>
          </a:prstGeom>
        </p:spPr>
      </p:pic>
      <p:cxnSp>
        <p:nvCxnSpPr>
          <p:cNvPr id="12" name="直接连接符 11">
            <a:extLst>
              <a:ext uri="{FF2B5EF4-FFF2-40B4-BE49-F238E27FC236}">
                <a16:creationId xmlns:a16="http://schemas.microsoft.com/office/drawing/2014/main" id="{A068EE9E-938A-CE1E-13A6-47F045926905}"/>
              </a:ext>
            </a:extLst>
          </p:cNvPr>
          <p:cNvCxnSpPr/>
          <p:nvPr userDrawn="1"/>
        </p:nvCxnSpPr>
        <p:spPr>
          <a:xfrm>
            <a:off x="1335095" y="3627398"/>
            <a:ext cx="4368800" cy="0"/>
          </a:xfrm>
          <a:prstGeom prst="line">
            <a:avLst/>
          </a:prstGeom>
          <a:ln w="28575">
            <a:solidFill>
              <a:srgbClr val="005EAD"/>
            </a:solidFill>
          </a:ln>
        </p:spPr>
        <p:style>
          <a:lnRef idx="1">
            <a:schemeClr val="accent1"/>
          </a:lnRef>
          <a:fillRef idx="0">
            <a:schemeClr val="accent1"/>
          </a:fillRef>
          <a:effectRef idx="0">
            <a:schemeClr val="accent1"/>
          </a:effectRef>
          <a:fontRef idx="minor">
            <a:schemeClr val="tx1"/>
          </a:fontRef>
        </p:style>
      </p:cxnSp>
      <p:sp>
        <p:nvSpPr>
          <p:cNvPr id="13" name="菱形 12">
            <a:extLst>
              <a:ext uri="{FF2B5EF4-FFF2-40B4-BE49-F238E27FC236}">
                <a16:creationId xmlns:a16="http://schemas.microsoft.com/office/drawing/2014/main" id="{742DB4E0-6076-E6F8-6553-B057A64C1530}"/>
              </a:ext>
            </a:extLst>
          </p:cNvPr>
          <p:cNvSpPr/>
          <p:nvPr userDrawn="1"/>
        </p:nvSpPr>
        <p:spPr>
          <a:xfrm>
            <a:off x="5997576" y="3536950"/>
            <a:ext cx="196849" cy="168236"/>
          </a:xfrm>
          <a:prstGeom prst="diamond">
            <a:avLst/>
          </a:prstGeom>
          <a:solidFill>
            <a:srgbClr val="005EA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414C132D-8703-575D-4260-3EC0AA48A26F}"/>
              </a:ext>
            </a:extLst>
          </p:cNvPr>
          <p:cNvCxnSpPr/>
          <p:nvPr userDrawn="1"/>
        </p:nvCxnSpPr>
        <p:spPr>
          <a:xfrm>
            <a:off x="6490869" y="3621068"/>
            <a:ext cx="4368800" cy="0"/>
          </a:xfrm>
          <a:prstGeom prst="line">
            <a:avLst/>
          </a:prstGeom>
          <a:ln w="28575">
            <a:solidFill>
              <a:srgbClr val="005EAD"/>
            </a:solidFill>
          </a:ln>
        </p:spPr>
        <p:style>
          <a:lnRef idx="1">
            <a:schemeClr val="accent1"/>
          </a:lnRef>
          <a:fillRef idx="0">
            <a:schemeClr val="accent1"/>
          </a:fillRef>
          <a:effectRef idx="0">
            <a:schemeClr val="accent1"/>
          </a:effectRef>
          <a:fontRef idx="minor">
            <a:schemeClr val="tx1"/>
          </a:fontRef>
        </p:style>
      </p:cxnSp>
      <p:sp>
        <p:nvSpPr>
          <p:cNvPr id="8" name="日期占位符 7">
            <a:extLst>
              <a:ext uri="{FF2B5EF4-FFF2-40B4-BE49-F238E27FC236}">
                <a16:creationId xmlns:a16="http://schemas.microsoft.com/office/drawing/2014/main" id="{B2A46F14-A66E-EAE2-7AC5-5EE8B46AF45D}"/>
              </a:ext>
            </a:extLst>
          </p:cNvPr>
          <p:cNvSpPr>
            <a:spLocks noGrp="1"/>
          </p:cNvSpPr>
          <p:nvPr>
            <p:ph type="dt" sz="half" idx="10"/>
          </p:nvPr>
        </p:nvSpPr>
        <p:spPr/>
        <p:txBody>
          <a:bodyPr/>
          <a:lstStyle>
            <a:lvl1pPr>
              <a:defRPr sz="1600"/>
            </a:lvl1pPr>
          </a:lstStyle>
          <a:p>
            <a:pPr>
              <a:defRPr/>
            </a:pPr>
            <a:r>
              <a:rPr lang="en-US" altLang="zh-CN"/>
              <a:t>2021/8/16</a:t>
            </a:r>
          </a:p>
        </p:txBody>
      </p:sp>
      <p:sp>
        <p:nvSpPr>
          <p:cNvPr id="9" name="页脚占位符 8">
            <a:extLst>
              <a:ext uri="{FF2B5EF4-FFF2-40B4-BE49-F238E27FC236}">
                <a16:creationId xmlns:a16="http://schemas.microsoft.com/office/drawing/2014/main" id="{65A0DDDF-FE90-51AC-9B9A-45FC8ED320EB}"/>
              </a:ext>
            </a:extLst>
          </p:cNvPr>
          <p:cNvSpPr>
            <a:spLocks noGrp="1"/>
          </p:cNvSpPr>
          <p:nvPr>
            <p:ph type="ftr" sz="quarter" idx="11"/>
          </p:nvPr>
        </p:nvSpPr>
        <p:spPr/>
        <p:txBody>
          <a:bodyPr/>
          <a:lstStyle>
            <a:lvl1pPr>
              <a:defRPr sz="1600"/>
            </a:lvl1pPr>
          </a:lstStyle>
          <a:p>
            <a:pPr>
              <a:defRPr/>
            </a:pPr>
            <a:r>
              <a:rPr lang="zh-CN" altLang="en-US"/>
              <a:t>第二十一届全国核电子学与核探测技术学术年会</a:t>
            </a:r>
            <a:endParaRPr lang="en-US" altLang="zh-CN" dirty="0"/>
          </a:p>
        </p:txBody>
      </p:sp>
      <p:sp>
        <p:nvSpPr>
          <p:cNvPr id="10" name="灯片编号占位符 9">
            <a:extLst>
              <a:ext uri="{FF2B5EF4-FFF2-40B4-BE49-F238E27FC236}">
                <a16:creationId xmlns:a16="http://schemas.microsoft.com/office/drawing/2014/main" id="{B91380DC-CFB1-36A9-EF3B-C00B6AB491F3}"/>
              </a:ext>
            </a:extLst>
          </p:cNvPr>
          <p:cNvSpPr>
            <a:spLocks noGrp="1"/>
          </p:cNvSpPr>
          <p:nvPr>
            <p:ph type="sldNum" sz="quarter" idx="12"/>
          </p:nvPr>
        </p:nvSpPr>
        <p:spPr/>
        <p:txBody>
          <a:bodyPr/>
          <a:lstStyle>
            <a:lvl1pPr>
              <a:defRPr sz="1600"/>
            </a:lvl1pPr>
          </a:lstStyle>
          <a:p>
            <a:pPr>
              <a:defRPr/>
            </a:pPr>
            <a:fld id="{C6D2EA35-B9E7-4123-AE8D-9E1BF7B5E8B8}" type="slidenum">
              <a:rPr lang="en-US" altLang="zh-CN" smtClean="0"/>
              <a:pPr>
                <a:defRPr/>
              </a:pPr>
              <a:t>‹#›</a:t>
            </a:fld>
            <a:endParaRPr lang="en-US" altLang="zh-CN"/>
          </a:p>
        </p:txBody>
      </p:sp>
    </p:spTree>
    <p:extLst>
      <p:ext uri="{BB962C8B-B14F-4D97-AF65-F5344CB8AC3E}">
        <p14:creationId xmlns:p14="http://schemas.microsoft.com/office/powerpoint/2010/main" val="407971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715000" cy="854075"/>
          </a:xfrm>
        </p:spPr>
        <p:txBody>
          <a:bodyPr>
            <a:noAutofit/>
          </a:bodyPr>
          <a:lstStyle>
            <a:lvl1pPr>
              <a:defRPr sz="4000" baseline="0">
                <a:solidFill>
                  <a:schemeClr val="bg1"/>
                </a:solidFill>
                <a:latin typeface="Times New Roman" panose="02020603050405020304" pitchFamily="18" charset="0"/>
                <a:ea typeface="黑体" panose="02010609060101010101" pitchFamily="49"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228600" y="1219200"/>
            <a:ext cx="10515600" cy="4351338"/>
          </a:xfrm>
        </p:spPr>
        <p:txBody>
          <a:bodyPr/>
          <a:lstStyle>
            <a:lvl1pPr>
              <a:defRPr baseline="0">
                <a:latin typeface="Times New Roman" panose="02020603050405020304" pitchFamily="18" charset="0"/>
                <a:ea typeface="黑体" panose="02010609060101010101" pitchFamily="49" charset="-122"/>
              </a:defRPr>
            </a:lvl1pPr>
            <a:lvl2pPr>
              <a:defRPr baseline="0">
                <a:latin typeface="Times New Roman" panose="02020603050405020304" pitchFamily="18" charset="0"/>
                <a:ea typeface="黑体" panose="02010609060101010101" pitchFamily="49" charset="-122"/>
              </a:defRPr>
            </a:lvl2pPr>
            <a:lvl3pPr>
              <a:defRPr baseline="0">
                <a:latin typeface="Times New Roman" panose="02020603050405020304" pitchFamily="18" charset="0"/>
                <a:ea typeface="黑体" panose="02010609060101010101" pitchFamily="49" charset="-122"/>
              </a:defRPr>
            </a:lvl3pPr>
            <a:lvl4pPr>
              <a:defRPr baseline="0">
                <a:latin typeface="Times New Roman" panose="02020603050405020304" pitchFamily="18" charset="0"/>
                <a:ea typeface="黑体" panose="02010609060101010101" pitchFamily="49" charset="-122"/>
              </a:defRPr>
            </a:lvl4pPr>
            <a:lvl5pPr>
              <a:defRPr baseline="0">
                <a:latin typeface="Times New Roman" panose="02020603050405020304" pitchFamily="18" charset="0"/>
                <a:ea typeface="黑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日期占位符 6">
            <a:extLst>
              <a:ext uri="{FF2B5EF4-FFF2-40B4-BE49-F238E27FC236}">
                <a16:creationId xmlns:a16="http://schemas.microsoft.com/office/drawing/2014/main" id="{40D399C2-5836-F6E3-253D-B9AE3667A954}"/>
              </a:ext>
            </a:extLst>
          </p:cNvPr>
          <p:cNvSpPr>
            <a:spLocks noGrp="1"/>
          </p:cNvSpPr>
          <p:nvPr>
            <p:ph type="dt" sz="half" idx="10"/>
          </p:nvPr>
        </p:nvSpPr>
        <p:spPr/>
        <p:txBody>
          <a:bodyPr/>
          <a:lstStyle>
            <a:lvl1pPr>
              <a:defRPr sz="1600"/>
            </a:lvl1pPr>
          </a:lstStyle>
          <a:p>
            <a:pPr>
              <a:defRPr/>
            </a:pPr>
            <a:r>
              <a:rPr lang="en-US" altLang="zh-CN"/>
              <a:t>2021/8/16</a:t>
            </a:r>
          </a:p>
        </p:txBody>
      </p:sp>
      <p:sp>
        <p:nvSpPr>
          <p:cNvPr id="8" name="页脚占位符 7">
            <a:extLst>
              <a:ext uri="{FF2B5EF4-FFF2-40B4-BE49-F238E27FC236}">
                <a16:creationId xmlns:a16="http://schemas.microsoft.com/office/drawing/2014/main" id="{460CEE96-FE83-6ED8-267F-AEF0F2D1D707}"/>
              </a:ext>
            </a:extLst>
          </p:cNvPr>
          <p:cNvSpPr>
            <a:spLocks noGrp="1"/>
          </p:cNvSpPr>
          <p:nvPr>
            <p:ph type="ftr" sz="quarter" idx="11"/>
          </p:nvPr>
        </p:nvSpPr>
        <p:spPr/>
        <p:txBody>
          <a:bodyPr/>
          <a:lstStyle>
            <a:lvl1pPr>
              <a:defRPr sz="1600"/>
            </a:lvl1pPr>
          </a:lstStyle>
          <a:p>
            <a:pPr>
              <a:defRPr/>
            </a:pPr>
            <a:r>
              <a:rPr lang="zh-CN" altLang="en-US"/>
              <a:t>第二十一届全国核电子学与核探测技术学术年会</a:t>
            </a:r>
            <a:endParaRPr lang="en-US" altLang="zh-CN" dirty="0"/>
          </a:p>
        </p:txBody>
      </p:sp>
      <p:sp>
        <p:nvSpPr>
          <p:cNvPr id="9" name="灯片编号占位符 8">
            <a:extLst>
              <a:ext uri="{FF2B5EF4-FFF2-40B4-BE49-F238E27FC236}">
                <a16:creationId xmlns:a16="http://schemas.microsoft.com/office/drawing/2014/main" id="{1F9C0371-57F2-B001-F479-A94092C13D84}"/>
              </a:ext>
            </a:extLst>
          </p:cNvPr>
          <p:cNvSpPr>
            <a:spLocks noGrp="1"/>
          </p:cNvSpPr>
          <p:nvPr>
            <p:ph type="sldNum" sz="quarter" idx="12"/>
          </p:nvPr>
        </p:nvSpPr>
        <p:spPr/>
        <p:txBody>
          <a:bodyPr/>
          <a:lstStyle>
            <a:lvl1pPr>
              <a:defRPr sz="1600"/>
            </a:lvl1pPr>
          </a:lstStyle>
          <a:p>
            <a:pPr>
              <a:defRPr/>
            </a:pPr>
            <a:fld id="{C6D2EA35-B9E7-4123-AE8D-9E1BF7B5E8B8}" type="slidenum">
              <a:rPr lang="en-US" altLang="zh-CN" smtClean="0"/>
              <a:pPr>
                <a:defRPr/>
              </a:pPr>
              <a:t>‹#›</a:t>
            </a:fld>
            <a:endParaRPr lang="en-US" altLang="zh-CN" dirty="0"/>
          </a:p>
        </p:txBody>
      </p:sp>
    </p:spTree>
    <p:extLst>
      <p:ext uri="{BB962C8B-B14F-4D97-AF65-F5344CB8AC3E}">
        <p14:creationId xmlns:p14="http://schemas.microsoft.com/office/powerpoint/2010/main" val="372588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结束幻灯片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45A430E-24D5-6CE3-BD73-E19ABFFAF4F8}"/>
              </a:ext>
            </a:extLst>
          </p:cNvPr>
          <p:cNvGrpSpPr/>
          <p:nvPr userDrawn="1"/>
        </p:nvGrpSpPr>
        <p:grpSpPr>
          <a:xfrm>
            <a:off x="457200" y="306385"/>
            <a:ext cx="3817372" cy="989015"/>
            <a:chOff x="457200" y="306385"/>
            <a:chExt cx="3817372" cy="989015"/>
          </a:xfrm>
        </p:grpSpPr>
        <p:sp>
          <p:nvSpPr>
            <p:cNvPr id="6" name="Rectangle 4">
              <a:extLst>
                <a:ext uri="{FF2B5EF4-FFF2-40B4-BE49-F238E27FC236}">
                  <a16:creationId xmlns:a16="http://schemas.microsoft.com/office/drawing/2014/main" id="{956BBA4E-A250-61FE-DC6F-E5E763C6E3DD}"/>
                </a:ext>
              </a:extLst>
            </p:cNvPr>
            <p:cNvSpPr/>
            <p:nvPr userDrawn="1"/>
          </p:nvSpPr>
          <p:spPr>
            <a:xfrm>
              <a:off x="1219200" y="457200"/>
              <a:ext cx="3055372" cy="564257"/>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32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32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4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7" name="图片 6" descr="图片包含 徽标&#10;&#10;描述已自动生成">
              <a:extLst>
                <a:ext uri="{FF2B5EF4-FFF2-40B4-BE49-F238E27FC236}">
                  <a16:creationId xmlns:a16="http://schemas.microsoft.com/office/drawing/2014/main" id="{5433D357-FA47-FE8D-CBEA-8FADE430E4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306385"/>
              <a:ext cx="990600" cy="989015"/>
            </a:xfrm>
            <a:prstGeom prst="rect">
              <a:avLst/>
            </a:prstGeom>
          </p:spPr>
        </p:pic>
      </p:grpSp>
      <p:sp>
        <p:nvSpPr>
          <p:cNvPr id="11" name="标题 10">
            <a:extLst>
              <a:ext uri="{FF2B5EF4-FFF2-40B4-BE49-F238E27FC236}">
                <a16:creationId xmlns:a16="http://schemas.microsoft.com/office/drawing/2014/main" id="{FC365AD7-67CC-5861-0658-C873AE6B9EE4}"/>
              </a:ext>
            </a:extLst>
          </p:cNvPr>
          <p:cNvSpPr>
            <a:spLocks noGrp="1"/>
          </p:cNvSpPr>
          <p:nvPr>
            <p:ph type="title"/>
          </p:nvPr>
        </p:nvSpPr>
        <p:spPr>
          <a:xfrm>
            <a:off x="990600" y="2667000"/>
            <a:ext cx="10515600" cy="1325563"/>
          </a:xfrm>
        </p:spPr>
        <p:txBody>
          <a:bodyPr>
            <a:normAutofit/>
          </a:bodyPr>
          <a:lstStyle>
            <a:lvl1pPr algn="ctr">
              <a:defRPr sz="6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53867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束幻灯片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FC365AD7-67CC-5861-0658-C873AE6B9EE4}"/>
              </a:ext>
            </a:extLst>
          </p:cNvPr>
          <p:cNvSpPr>
            <a:spLocks noGrp="1"/>
          </p:cNvSpPr>
          <p:nvPr>
            <p:ph type="title"/>
          </p:nvPr>
        </p:nvSpPr>
        <p:spPr>
          <a:xfrm>
            <a:off x="990600" y="2667000"/>
            <a:ext cx="10515600" cy="1325563"/>
          </a:xfrm>
        </p:spPr>
        <p:txBody>
          <a:bodyPr>
            <a:normAutofit/>
          </a:bodyPr>
          <a:lstStyle>
            <a:lvl1pPr algn="ctr">
              <a:defRPr sz="6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201490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zh-CN"/>
              <a:t>2021/8/16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CN" altLang="en-US"/>
              <a:t>第二十一届全国核电子学与核探测技术学术年会</a:t>
            </a: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D2EA35-B9E7-4123-AE8D-9E1BF7B5E8B8}" type="slidenum">
              <a:rPr lang="en-US" altLang="zh-CN" smtClean="0"/>
              <a:t>‹#›</a:t>
            </a:fld>
            <a:endParaRPr lang="en-US" altLang="zh-CN"/>
          </a:p>
        </p:txBody>
      </p:sp>
    </p:spTree>
    <p:extLst>
      <p:ext uri="{BB962C8B-B14F-4D97-AF65-F5344CB8AC3E}">
        <p14:creationId xmlns:p14="http://schemas.microsoft.com/office/powerpoint/2010/main" val="2664192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24.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10.png"/></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package" Target="../embeddings/Microsoft_Visio_Drawing.vsdx"/><Relationship Id="rId4" Type="http://schemas.openxmlformats.org/officeDocument/2006/relationships/image" Target="../media/image400.png"/></Relationships>
</file>

<file path=ppt/slides/_rels/slide1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slideLayout" Target="../slideLayouts/slideLayout2.xml"/><Relationship Id="rId7" Type="http://schemas.openxmlformats.org/officeDocument/2006/relationships/image" Target="../media/image39.jpe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notesSlide" Target="../notesSlides/notesSlide16.xml"/><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48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R&amp;D status of STCF ECAL readout electronics</a:t>
            </a:r>
            <a:endParaRPr lang="zh-CN" altLang="en-US" sz="48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E8F8082B-8506-4E67-9888-6A4D6182DDD5}"/>
              </a:ext>
            </a:extLst>
          </p:cNvPr>
          <p:cNvSpPr txBox="1"/>
          <p:nvPr/>
        </p:nvSpPr>
        <p:spPr>
          <a:xfrm>
            <a:off x="2514600" y="4406926"/>
            <a:ext cx="7162800" cy="1785104"/>
          </a:xfrm>
          <a:prstGeom prst="rect">
            <a:avLst/>
          </a:prstGeom>
          <a:noFill/>
          <a:ln>
            <a:noFill/>
          </a:ln>
        </p:spPr>
        <p:txBody>
          <a:bodyPr wrap="square" rtlCol="0">
            <a:spAutoFit/>
          </a:bodyPr>
          <a:lstStyle/>
          <a:p>
            <a:pPr algn="ctr"/>
            <a:r>
              <a:rPr lang="en-US" altLang="zh-CN" baseline="0" dirty="0" err="1">
                <a:latin typeface="微软雅黑" panose="020B0503020204020204" pitchFamily="34" charset="-122"/>
                <a:ea typeface="微软雅黑" panose="020B0503020204020204" pitchFamily="34" charset="-122"/>
              </a:rPr>
              <a:t>Hanlin</a:t>
            </a:r>
            <a:r>
              <a:rPr lang="en-US" altLang="zh-CN" baseline="0" dirty="0">
                <a:latin typeface="微软雅黑" panose="020B0503020204020204" pitchFamily="34" charset="-122"/>
                <a:ea typeface="微软雅黑" panose="020B0503020204020204" pitchFamily="34" charset="-122"/>
              </a:rPr>
              <a:t> YU</a:t>
            </a:r>
          </a:p>
          <a:p>
            <a:pPr algn="ctr"/>
            <a:r>
              <a:rPr lang="en-US" altLang="zh-CN" baseline="0" dirty="0">
                <a:latin typeface="微软雅黑" panose="020B0503020204020204" pitchFamily="34" charset="-122"/>
                <a:ea typeface="微软雅黑" panose="020B0503020204020204" pitchFamily="34" charset="-122"/>
              </a:rPr>
              <a:t>On behalf of the STCF ECAL Working Group</a:t>
            </a:r>
          </a:p>
          <a:p>
            <a:pPr algn="ctr"/>
            <a:endParaRPr lang="en-US" altLang="zh-CN" sz="2000" baseline="0" dirty="0">
              <a:latin typeface="微软雅黑" panose="020B0503020204020204" pitchFamily="34" charset="-122"/>
              <a:ea typeface="微软雅黑" panose="020B0503020204020204" pitchFamily="34" charset="-122"/>
            </a:endParaRPr>
          </a:p>
          <a:p>
            <a:pPr algn="ctr"/>
            <a:r>
              <a:rPr lang="en-US" altLang="zh-CN" baseline="0" dirty="0">
                <a:latin typeface="微软雅黑" panose="020B0503020204020204" pitchFamily="34" charset="-122"/>
                <a:ea typeface="微软雅黑" panose="020B0503020204020204" pitchFamily="34" charset="-122"/>
              </a:rPr>
              <a:t>the State Key Laboratory of Particle Detection and Electronics, University of Science and Technology of China</a:t>
            </a:r>
          </a:p>
          <a:p>
            <a:pPr algn="ctr"/>
            <a:r>
              <a:rPr lang="en-US" altLang="zh-CN" baseline="0" dirty="0">
                <a:latin typeface="微软雅黑" panose="020B0503020204020204" pitchFamily="34" charset="-122"/>
                <a:ea typeface="微软雅黑" panose="020B0503020204020204" pitchFamily="34" charset="-122"/>
              </a:rPr>
              <a:t>Hefei 230026, China</a:t>
            </a:r>
          </a:p>
        </p:txBody>
      </p:sp>
    </p:spTree>
    <p:extLst>
      <p:ext uri="{BB962C8B-B14F-4D97-AF65-F5344CB8AC3E}">
        <p14:creationId xmlns:p14="http://schemas.microsoft.com/office/powerpoint/2010/main" val="316065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F5E2097-E2EA-447D-8B36-4D60A4E06921}"/>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10</a:t>
            </a:fld>
            <a:endParaRPr lang="en-US" altLang="zh-CN" dirty="0">
              <a:latin typeface="微软雅黑" panose="020B0503020204020204" pitchFamily="34" charset="-122"/>
              <a:ea typeface="微软雅黑" panose="020B0503020204020204" pitchFamily="34" charset="-122"/>
            </a:endParaRPr>
          </a:p>
        </p:txBody>
      </p:sp>
      <p:sp>
        <p:nvSpPr>
          <p:cNvPr id="5" name="Rectangle 11">
            <a:extLst>
              <a:ext uri="{FF2B5EF4-FFF2-40B4-BE49-F238E27FC236}">
                <a16:creationId xmlns:a16="http://schemas.microsoft.com/office/drawing/2014/main" id="{ADA2693D-7BD5-4BF6-925C-27D5DC773CFC}"/>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Time Measurement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29" name="组合 28">
            <a:extLst>
              <a:ext uri="{FF2B5EF4-FFF2-40B4-BE49-F238E27FC236}">
                <a16:creationId xmlns:a16="http://schemas.microsoft.com/office/drawing/2014/main" id="{1300C641-A67F-425C-818C-17CA3FB787AC}"/>
              </a:ext>
            </a:extLst>
          </p:cNvPr>
          <p:cNvGrpSpPr/>
          <p:nvPr/>
        </p:nvGrpSpPr>
        <p:grpSpPr>
          <a:xfrm>
            <a:off x="385281" y="1647454"/>
            <a:ext cx="5685890" cy="2148118"/>
            <a:chOff x="457200" y="1537689"/>
            <a:chExt cx="4804707" cy="1475030"/>
          </a:xfrm>
        </p:grpSpPr>
        <p:sp>
          <p:nvSpPr>
            <p:cNvPr id="21" name="文本框 20">
              <a:extLst>
                <a:ext uri="{FF2B5EF4-FFF2-40B4-BE49-F238E27FC236}">
                  <a16:creationId xmlns:a16="http://schemas.microsoft.com/office/drawing/2014/main" id="{46EACC31-3F29-4BB6-AEA8-76A362203D80}"/>
                </a:ext>
              </a:extLst>
            </p:cNvPr>
            <p:cNvSpPr txBox="1"/>
            <p:nvPr/>
          </p:nvSpPr>
          <p:spPr>
            <a:xfrm>
              <a:off x="537508" y="1537689"/>
              <a:ext cx="4724399" cy="274740"/>
            </a:xfrm>
            <a:prstGeom prst="rect">
              <a:avLst/>
            </a:prstGeom>
            <a:noFill/>
            <a:ln>
              <a:noFill/>
            </a:ln>
          </p:spPr>
          <p:txBody>
            <a:bodyPr wrap="square" rtlCol="0">
              <a:spAutoFit/>
            </a:bodyPr>
            <a:lstStyle/>
            <a:p>
              <a:pPr algn="ctr"/>
              <a:r>
                <a:rPr lang="en-US" altLang="zh-CN" sz="2000" baseline="0" dirty="0">
                  <a:latin typeface="微软雅黑" panose="020B0503020204020204" pitchFamily="34" charset="-122"/>
                  <a:ea typeface="微软雅黑" panose="020B0503020204020204" pitchFamily="34" charset="-122"/>
                </a:rPr>
                <a:t>Leading Edge Time Measurement Methods</a:t>
              </a:r>
            </a:p>
          </p:txBody>
        </p:sp>
        <p:pic>
          <p:nvPicPr>
            <p:cNvPr id="28" name="图片 27">
              <a:extLst>
                <a:ext uri="{FF2B5EF4-FFF2-40B4-BE49-F238E27FC236}">
                  <a16:creationId xmlns:a16="http://schemas.microsoft.com/office/drawing/2014/main" id="{31477DAD-504E-45D1-B2AF-38EBFAE487A6}"/>
                </a:ext>
              </a:extLst>
            </p:cNvPr>
            <p:cNvPicPr>
              <a:picLocks noChangeAspect="1"/>
            </p:cNvPicPr>
            <p:nvPr/>
          </p:nvPicPr>
          <p:blipFill>
            <a:blip r:embed="rId3"/>
            <a:stretch>
              <a:fillRect/>
            </a:stretch>
          </p:blipFill>
          <p:spPr>
            <a:xfrm>
              <a:off x="457200" y="1817132"/>
              <a:ext cx="4724400" cy="1195587"/>
            </a:xfrm>
            <a:prstGeom prst="rect">
              <a:avLst/>
            </a:prstGeom>
          </p:spPr>
        </p:pic>
      </p:grpSp>
      <p:graphicFrame>
        <p:nvGraphicFramePr>
          <p:cNvPr id="31" name="图示 30">
            <a:extLst>
              <a:ext uri="{FF2B5EF4-FFF2-40B4-BE49-F238E27FC236}">
                <a16:creationId xmlns:a16="http://schemas.microsoft.com/office/drawing/2014/main" id="{D837BD09-8F21-4532-A6E1-B8EB61CB8FBF}"/>
              </a:ext>
            </a:extLst>
          </p:cNvPr>
          <p:cNvGraphicFramePr/>
          <p:nvPr>
            <p:extLst>
              <p:ext uri="{D42A27DB-BD31-4B8C-83A1-F6EECF244321}">
                <p14:modId xmlns:p14="http://schemas.microsoft.com/office/powerpoint/2010/main" val="572477401"/>
              </p:ext>
            </p:extLst>
          </p:nvPr>
        </p:nvGraphicFramePr>
        <p:xfrm>
          <a:off x="121049" y="4089115"/>
          <a:ext cx="3733800" cy="1673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8" name="图示 37">
            <a:extLst>
              <a:ext uri="{FF2B5EF4-FFF2-40B4-BE49-F238E27FC236}">
                <a16:creationId xmlns:a16="http://schemas.microsoft.com/office/drawing/2014/main" id="{1C1D6C8C-F822-4E55-BFBE-A86A17725C5C}"/>
              </a:ext>
            </a:extLst>
          </p:cNvPr>
          <p:cNvGraphicFramePr/>
          <p:nvPr>
            <p:extLst>
              <p:ext uri="{D42A27DB-BD31-4B8C-83A1-F6EECF244321}">
                <p14:modId xmlns:p14="http://schemas.microsoft.com/office/powerpoint/2010/main" val="4170754574"/>
              </p:ext>
            </p:extLst>
          </p:nvPr>
        </p:nvGraphicFramePr>
        <p:xfrm>
          <a:off x="3898165" y="4085944"/>
          <a:ext cx="3733801" cy="16732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5" name="内容占位符 2">
            <a:extLst>
              <a:ext uri="{FF2B5EF4-FFF2-40B4-BE49-F238E27FC236}">
                <a16:creationId xmlns:a16="http://schemas.microsoft.com/office/drawing/2014/main" id="{FBFCF370-23CD-4102-9CA1-8A7F1A64CB92}"/>
              </a:ext>
            </a:extLst>
          </p:cNvPr>
          <p:cNvSpPr>
            <a:spLocks noGrp="1"/>
          </p:cNvSpPr>
          <p:nvPr>
            <p:ph idx="1"/>
          </p:nvPr>
        </p:nvSpPr>
        <p:spPr>
          <a:xfrm>
            <a:off x="7158519" y="1052801"/>
            <a:ext cx="5029200" cy="2452399"/>
          </a:xfrm>
        </p:spPr>
        <p:txBody>
          <a:bodyPr>
            <a:normAutofit/>
          </a:bodyPr>
          <a:lstStyle/>
          <a:p>
            <a:pPr>
              <a:lnSpc>
                <a:spcPct val="150000"/>
              </a:lnSpc>
            </a:pPr>
            <a:r>
              <a:rPr lang="en-US" altLang="zh-CN" sz="2400" dirty="0">
                <a:latin typeface="微软雅黑" panose="020B0503020204020204" pitchFamily="34" charset="-122"/>
                <a:ea typeface="微软雅黑" panose="020B0503020204020204" pitchFamily="34" charset="-122"/>
              </a:rPr>
              <a:t>Waveform Fitting</a:t>
            </a:r>
          </a:p>
          <a:p>
            <a:pPr lvl="1">
              <a:lnSpc>
                <a:spcPct val="150000"/>
              </a:lnSpc>
            </a:pPr>
            <a:r>
              <a:rPr lang="en-US" altLang="zh-CN" sz="2000" dirty="0">
                <a:latin typeface="微软雅黑" panose="020B0503020204020204" pitchFamily="34" charset="-122"/>
                <a:ea typeface="微软雅黑" panose="020B0503020204020204" pitchFamily="34" charset="-122"/>
              </a:rPr>
              <a:t>Using ADC Sample Points</a:t>
            </a:r>
          </a:p>
          <a:p>
            <a:pPr lvl="1">
              <a:lnSpc>
                <a:spcPct val="150000"/>
              </a:lnSpc>
            </a:pPr>
            <a:r>
              <a:rPr lang="en-US" altLang="zh-CN" sz="2000" dirty="0">
                <a:latin typeface="微软雅黑" panose="020B0503020204020204" pitchFamily="34" charset="-122"/>
                <a:ea typeface="微软雅黑" panose="020B0503020204020204" pitchFamily="34" charset="-122"/>
              </a:rPr>
              <a:t>Calculation process</a:t>
            </a:r>
          </a:p>
          <a:p>
            <a:pPr lvl="1">
              <a:lnSpc>
                <a:spcPct val="150000"/>
              </a:lnSpc>
            </a:pPr>
            <a:endParaRPr lang="zh-CN" altLang="en-US" sz="20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0741B6F9-C095-4CD3-902E-7C1C163FA7B6}"/>
                  </a:ext>
                </a:extLst>
              </p:cNvPr>
              <p:cNvSpPr/>
              <p:nvPr/>
            </p:nvSpPr>
            <p:spPr>
              <a:xfrm>
                <a:off x="7844319" y="2667000"/>
                <a:ext cx="3962400" cy="79925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p>
                        <m:sSupPr>
                          <m:ctrlPr>
                            <a:rPr lang="zh-CN" altLang="en-US" i="1" baseline="0" smtClean="0">
                              <a:latin typeface="Cambria Math" panose="02040503050406030204" pitchFamily="18" charset="0"/>
                            </a:rPr>
                          </m:ctrlPr>
                        </m:sSupPr>
                        <m:e>
                          <m:r>
                            <m:rPr>
                              <m:sty m:val="p"/>
                            </m:rPr>
                            <a:rPr lang="zh-CN" altLang="en-US" i="0" baseline="0">
                              <a:latin typeface="Cambria Math" panose="02040503050406030204" pitchFamily="18" charset="0"/>
                            </a:rPr>
                            <m:t>χ</m:t>
                          </m:r>
                        </m:e>
                        <m:sup>
                          <m:r>
                            <a:rPr lang="zh-CN" altLang="en-US" i="0" baseline="0">
                              <a:latin typeface="Cambria Math" panose="02040503050406030204" pitchFamily="18" charset="0"/>
                            </a:rPr>
                            <m:t>2</m:t>
                          </m:r>
                        </m:sup>
                      </m:sSup>
                      <m:r>
                        <a:rPr lang="zh-CN" altLang="en-US" i="0" baseline="0">
                          <a:latin typeface="Cambria Math" panose="02040503050406030204" pitchFamily="18" charset="0"/>
                        </a:rPr>
                        <m:t>=</m:t>
                      </m:r>
                      <m:nary>
                        <m:naryPr>
                          <m:chr m:val="∑"/>
                          <m:limLoc m:val="undOvr"/>
                          <m:supHide m:val="on"/>
                          <m:ctrlPr>
                            <a:rPr lang="zh-CN" altLang="en-US" i="1" baseline="0">
                              <a:latin typeface="Cambria Math" panose="02040503050406030204" pitchFamily="18" charset="0"/>
                            </a:rPr>
                          </m:ctrlPr>
                        </m:naryPr>
                        <m:sub>
                          <m:r>
                            <m:rPr>
                              <m:sty m:val="p"/>
                            </m:rPr>
                            <a:rPr lang="zh-CN" altLang="en-US" i="0" baseline="0">
                              <a:latin typeface="Cambria Math" panose="02040503050406030204" pitchFamily="18" charset="0"/>
                            </a:rPr>
                            <m:t>i</m:t>
                          </m:r>
                          <m:r>
                            <a:rPr lang="zh-CN" altLang="en-US" i="0" baseline="0">
                              <a:latin typeface="Cambria Math" panose="02040503050406030204" pitchFamily="18" charset="0"/>
                            </a:rPr>
                            <m:t>,</m:t>
                          </m:r>
                          <m:r>
                            <m:rPr>
                              <m:sty m:val="p"/>
                            </m:rPr>
                            <a:rPr lang="zh-CN" altLang="en-US" i="0" baseline="0">
                              <a:latin typeface="Cambria Math" panose="02040503050406030204" pitchFamily="18" charset="0"/>
                            </a:rPr>
                            <m:t>j</m:t>
                          </m:r>
                        </m:sub>
                        <m:sup/>
                        <m:e>
                          <m:d>
                            <m:dPr>
                              <m:ctrlPr>
                                <a:rPr lang="zh-CN" altLang="en-US" i="1" baseline="0">
                                  <a:latin typeface="Cambria Math" panose="02040503050406030204" pitchFamily="18" charset="0"/>
                                </a:rPr>
                              </m:ctrlPr>
                            </m:dPr>
                            <m:e>
                              <m:sSub>
                                <m:sSubPr>
                                  <m:ctrlPr>
                                    <a:rPr lang="zh-CN" altLang="en-US" i="1" baseline="0">
                                      <a:latin typeface="Cambria Math" panose="02040503050406030204" pitchFamily="18" charset="0"/>
                                    </a:rPr>
                                  </m:ctrlPr>
                                </m:sSubPr>
                                <m:e>
                                  <m:r>
                                    <m:rPr>
                                      <m:sty m:val="p"/>
                                    </m:rPr>
                                    <a:rPr lang="zh-CN" altLang="en-US" i="0" baseline="0">
                                      <a:latin typeface="Cambria Math" panose="02040503050406030204" pitchFamily="18" charset="0"/>
                                    </a:rPr>
                                    <m:t>y</m:t>
                                  </m:r>
                                </m:e>
                                <m:sub>
                                  <m:r>
                                    <m:rPr>
                                      <m:sty m:val="p"/>
                                    </m:rPr>
                                    <a:rPr lang="zh-CN" altLang="en-US" i="0" baseline="0">
                                      <a:latin typeface="Cambria Math" panose="02040503050406030204" pitchFamily="18" charset="0"/>
                                    </a:rPr>
                                    <m:t>i</m:t>
                                  </m:r>
                                </m:sub>
                              </m:sSub>
                              <m:r>
                                <a:rPr lang="zh-CN" altLang="en-US" i="0" baseline="0">
                                  <a:latin typeface="Cambria Math" panose="02040503050406030204" pitchFamily="18" charset="0"/>
                                </a:rPr>
                                <m:t>−</m:t>
                              </m:r>
                              <m:r>
                                <m:rPr>
                                  <m:sty m:val="p"/>
                                </m:rPr>
                                <a:rPr lang="en-US" altLang="zh-CN" i="1" baseline="0" smtClean="0">
                                  <a:latin typeface="Cambria Math" panose="02040503050406030204" pitchFamily="18" charset="0"/>
                                </a:rPr>
                                <m:t>F</m:t>
                              </m:r>
                              <m:d>
                                <m:dPr>
                                  <m:ctrlPr>
                                    <a:rPr lang="zh-CN" altLang="en-US" i="1" baseline="0" smtClean="0">
                                      <a:latin typeface="Cambria Math" panose="02040503050406030204" pitchFamily="18" charset="0"/>
                                    </a:rPr>
                                  </m:ctrlPr>
                                </m:dPr>
                                <m:e>
                                  <m:sSub>
                                    <m:sSubPr>
                                      <m:ctrlPr>
                                        <a:rPr lang="zh-CN" altLang="en-US" i="1" baseline="0">
                                          <a:latin typeface="Cambria Math" panose="02040503050406030204" pitchFamily="18" charset="0"/>
                                        </a:rPr>
                                      </m:ctrlPr>
                                    </m:sSubPr>
                                    <m:e>
                                      <m:r>
                                        <m:rPr>
                                          <m:sty m:val="p"/>
                                        </m:rPr>
                                        <a:rPr lang="zh-CN" altLang="en-US" i="0" baseline="0">
                                          <a:latin typeface="Cambria Math" panose="02040503050406030204" pitchFamily="18" charset="0"/>
                                        </a:rPr>
                                        <m:t>t</m:t>
                                      </m:r>
                                    </m:e>
                                    <m:sub>
                                      <m:r>
                                        <m:rPr>
                                          <m:sty m:val="p"/>
                                        </m:rPr>
                                        <a:rPr lang="zh-CN" altLang="en-US" i="0" baseline="0">
                                          <a:latin typeface="Cambria Math" panose="02040503050406030204" pitchFamily="18" charset="0"/>
                                        </a:rPr>
                                        <m:t>i</m:t>
                                      </m:r>
                                    </m:sub>
                                  </m:sSub>
                                </m:e>
                              </m:d>
                            </m:e>
                          </m:d>
                          <m:r>
                            <a:rPr lang="zh-CN" altLang="en-US" i="0" baseline="0">
                              <a:latin typeface="Cambria Math" panose="02040503050406030204" pitchFamily="18" charset="0"/>
                            </a:rPr>
                            <m:t>∙</m:t>
                          </m:r>
                          <m:sSubSup>
                            <m:sSubSupPr>
                              <m:ctrlPr>
                                <a:rPr lang="zh-CN" altLang="en-US" i="1" baseline="0">
                                  <a:latin typeface="Cambria Math" panose="02040503050406030204" pitchFamily="18" charset="0"/>
                                </a:rPr>
                              </m:ctrlPr>
                            </m:sSubSupPr>
                            <m:e>
                              <m:r>
                                <m:rPr>
                                  <m:sty m:val="p"/>
                                </m:rPr>
                                <a:rPr lang="zh-CN" altLang="en-US" i="0" baseline="0">
                                  <a:latin typeface="Cambria Math" panose="02040503050406030204" pitchFamily="18" charset="0"/>
                                </a:rPr>
                                <m:t>S</m:t>
                              </m:r>
                            </m:e>
                            <m:sub>
                              <m:r>
                                <m:rPr>
                                  <m:sty m:val="p"/>
                                </m:rPr>
                                <a:rPr lang="zh-CN" altLang="en-US" i="0" baseline="0">
                                  <a:latin typeface="Cambria Math" panose="02040503050406030204" pitchFamily="18" charset="0"/>
                                </a:rPr>
                                <m:t>ij</m:t>
                              </m:r>
                            </m:sub>
                            <m:sup>
                              <m:r>
                                <a:rPr lang="zh-CN" altLang="en-US" i="0" baseline="0">
                                  <a:latin typeface="Cambria Math" panose="02040503050406030204" pitchFamily="18" charset="0"/>
                                </a:rPr>
                                <m:t>−1</m:t>
                              </m:r>
                            </m:sup>
                          </m:sSubSup>
                          <m:r>
                            <a:rPr lang="zh-CN" altLang="en-US" i="0" baseline="0">
                              <a:latin typeface="Cambria Math" panose="02040503050406030204" pitchFamily="18" charset="0"/>
                            </a:rPr>
                            <m:t>∙</m:t>
                          </m:r>
                          <m:d>
                            <m:dPr>
                              <m:ctrlPr>
                                <a:rPr lang="zh-CN" altLang="en-US" i="1" baseline="0">
                                  <a:latin typeface="Cambria Math" panose="02040503050406030204" pitchFamily="18" charset="0"/>
                                </a:rPr>
                              </m:ctrlPr>
                            </m:dPr>
                            <m:e>
                              <m:sSub>
                                <m:sSubPr>
                                  <m:ctrlPr>
                                    <a:rPr lang="zh-CN" altLang="en-US" i="1" baseline="0">
                                      <a:latin typeface="Cambria Math" panose="02040503050406030204" pitchFamily="18" charset="0"/>
                                    </a:rPr>
                                  </m:ctrlPr>
                                </m:sSubPr>
                                <m:e>
                                  <m:r>
                                    <m:rPr>
                                      <m:sty m:val="p"/>
                                    </m:rPr>
                                    <a:rPr lang="zh-CN" altLang="en-US" i="0" baseline="0">
                                      <a:latin typeface="Cambria Math" panose="02040503050406030204" pitchFamily="18" charset="0"/>
                                    </a:rPr>
                                    <m:t>y</m:t>
                                  </m:r>
                                </m:e>
                                <m:sub>
                                  <m:r>
                                    <m:rPr>
                                      <m:sty m:val="p"/>
                                    </m:rPr>
                                    <a:rPr lang="zh-CN" altLang="en-US" i="0" baseline="0">
                                      <a:latin typeface="Cambria Math" panose="02040503050406030204" pitchFamily="18" charset="0"/>
                                    </a:rPr>
                                    <m:t>j</m:t>
                                  </m:r>
                                </m:sub>
                              </m:sSub>
                              <m:r>
                                <a:rPr lang="zh-CN" altLang="en-US" i="0" baseline="0">
                                  <a:latin typeface="Cambria Math" panose="02040503050406030204" pitchFamily="18" charset="0"/>
                                </a:rPr>
                                <m:t>−</m:t>
                              </m:r>
                              <m:r>
                                <m:rPr>
                                  <m:sty m:val="p"/>
                                </m:rPr>
                                <a:rPr lang="en-US" altLang="zh-CN" b="0" i="0" baseline="0" smtClean="0">
                                  <a:latin typeface="Cambria Math" panose="02040503050406030204" pitchFamily="18" charset="0"/>
                                </a:rPr>
                                <m:t>F</m:t>
                              </m:r>
                              <m:d>
                                <m:dPr>
                                  <m:ctrlPr>
                                    <a:rPr lang="zh-CN" altLang="en-US" i="1" baseline="0">
                                      <a:latin typeface="Cambria Math" panose="02040503050406030204" pitchFamily="18" charset="0"/>
                                    </a:rPr>
                                  </m:ctrlPr>
                                </m:dPr>
                                <m:e>
                                  <m:sSub>
                                    <m:sSubPr>
                                      <m:ctrlPr>
                                        <a:rPr lang="zh-CN" altLang="en-US" i="1" baseline="0">
                                          <a:latin typeface="Cambria Math" panose="02040503050406030204" pitchFamily="18" charset="0"/>
                                        </a:rPr>
                                      </m:ctrlPr>
                                    </m:sSubPr>
                                    <m:e>
                                      <m:r>
                                        <m:rPr>
                                          <m:sty m:val="p"/>
                                        </m:rPr>
                                        <a:rPr lang="zh-CN" altLang="en-US" i="0" baseline="0">
                                          <a:latin typeface="Cambria Math" panose="02040503050406030204" pitchFamily="18" charset="0"/>
                                        </a:rPr>
                                        <m:t>t</m:t>
                                      </m:r>
                                    </m:e>
                                    <m:sub>
                                      <m:r>
                                        <m:rPr>
                                          <m:sty m:val="p"/>
                                        </m:rPr>
                                        <a:rPr lang="zh-CN" altLang="en-US" i="0" baseline="0">
                                          <a:latin typeface="Cambria Math" panose="02040503050406030204" pitchFamily="18" charset="0"/>
                                        </a:rPr>
                                        <m:t>j</m:t>
                                      </m:r>
                                    </m:sub>
                                  </m:sSub>
                                </m:e>
                              </m:d>
                            </m:e>
                          </m:d>
                        </m:e>
                      </m:nary>
                    </m:oMath>
                  </m:oMathPara>
                </a14:m>
                <a:endParaRPr lang="zh-CN" altLang="en-US" baseline="0" dirty="0">
                  <a:latin typeface="微软雅黑" panose="020B0503020204020204" pitchFamily="34" charset="-122"/>
                  <a:ea typeface="微软雅黑" panose="020B0503020204020204" pitchFamily="34" charset="-122"/>
                </a:endParaRPr>
              </a:p>
            </p:txBody>
          </p:sp>
        </mc:Choice>
        <mc:Fallback xmlns="">
          <p:sp>
            <p:nvSpPr>
              <p:cNvPr id="36" name="矩形 35">
                <a:extLst>
                  <a:ext uri="{FF2B5EF4-FFF2-40B4-BE49-F238E27FC236}">
                    <a16:creationId xmlns:a16="http://schemas.microsoft.com/office/drawing/2014/main" id="{0741B6F9-C095-4CD3-902E-7C1C163FA7B6}"/>
                  </a:ext>
                </a:extLst>
              </p:cNvPr>
              <p:cNvSpPr>
                <a:spLocks noRot="1" noChangeAspect="1" noMove="1" noResize="1" noEditPoints="1" noAdjustHandles="1" noChangeArrowheads="1" noChangeShapeType="1" noTextEdit="1"/>
              </p:cNvSpPr>
              <p:nvPr/>
            </p:nvSpPr>
            <p:spPr>
              <a:xfrm>
                <a:off x="7844319" y="2667000"/>
                <a:ext cx="3962400" cy="799258"/>
              </a:xfrm>
              <a:prstGeom prst="rect">
                <a:avLst/>
              </a:prstGeom>
              <a:blipFill>
                <a:blip r:embed="rId14"/>
                <a:stretch>
                  <a:fillRect/>
                </a:stretch>
              </a:blipFill>
            </p:spPr>
            <p:txBody>
              <a:bodyPr/>
              <a:lstStyle/>
              <a:p>
                <a:r>
                  <a:rPr lang="zh-CN" altLang="en-US">
                    <a:noFill/>
                  </a:rPr>
                  <a:t> </a:t>
                </a:r>
              </a:p>
            </p:txBody>
          </p:sp>
        </mc:Fallback>
      </mc:AlternateContent>
      <p:pic>
        <p:nvPicPr>
          <p:cNvPr id="37" name="图片 36">
            <a:extLst>
              <a:ext uri="{FF2B5EF4-FFF2-40B4-BE49-F238E27FC236}">
                <a16:creationId xmlns:a16="http://schemas.microsoft.com/office/drawing/2014/main" id="{604D2E5D-3CC4-467F-9166-56908784FC5D}"/>
              </a:ext>
            </a:extLst>
          </p:cNvPr>
          <p:cNvPicPr>
            <a:picLocks noChangeAspect="1"/>
          </p:cNvPicPr>
          <p:nvPr/>
        </p:nvPicPr>
        <p:blipFill>
          <a:blip r:embed="rId15"/>
          <a:stretch>
            <a:fillRect/>
          </a:stretch>
        </p:blipFill>
        <p:spPr>
          <a:xfrm>
            <a:off x="7821529" y="3505200"/>
            <a:ext cx="3703180" cy="3015886"/>
          </a:xfrm>
          <a:prstGeom prst="rect">
            <a:avLst/>
          </a:prstGeom>
        </p:spPr>
      </p:pic>
    </p:spTree>
    <p:extLst>
      <p:ext uri="{BB962C8B-B14F-4D97-AF65-F5344CB8AC3E}">
        <p14:creationId xmlns:p14="http://schemas.microsoft.com/office/powerpoint/2010/main" val="74193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4D6DDDA-C7E2-4524-88F3-67337FED8E11}"/>
              </a:ext>
            </a:extLst>
          </p:cNvPr>
          <p:cNvSpPr>
            <a:spLocks noGrp="1"/>
          </p:cNvSpPr>
          <p:nvPr>
            <p:ph type="sldNum" sz="quarter" idx="12"/>
          </p:nvPr>
        </p:nvSpPr>
        <p:spPr>
          <a:xfrm>
            <a:off x="8610600" y="6477000"/>
            <a:ext cx="2743200" cy="365125"/>
          </a:xfrm>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11</a:t>
            </a:fld>
            <a:endParaRPr lang="en-US" altLang="zh-CN" dirty="0">
              <a:latin typeface="微软雅黑" panose="020B0503020204020204" pitchFamily="34" charset="-122"/>
              <a:ea typeface="微软雅黑" panose="020B0503020204020204" pitchFamily="34" charset="-122"/>
            </a:endParaRPr>
          </a:p>
        </p:txBody>
      </p:sp>
      <p:sp>
        <p:nvSpPr>
          <p:cNvPr id="5" name="Rectangle 11">
            <a:extLst>
              <a:ext uri="{FF2B5EF4-FFF2-40B4-BE49-F238E27FC236}">
                <a16:creationId xmlns:a16="http://schemas.microsoft.com/office/drawing/2014/main" id="{6CA1C248-21AE-4AF5-9EC0-97ADC1CF11FE}"/>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Time Measurement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8" name="内容占位符 2">
            <a:extLst>
              <a:ext uri="{FF2B5EF4-FFF2-40B4-BE49-F238E27FC236}">
                <a16:creationId xmlns:a16="http://schemas.microsoft.com/office/drawing/2014/main" id="{F7986798-1DD1-4F85-B996-FC65B9DB5F70}"/>
              </a:ext>
            </a:extLst>
          </p:cNvPr>
          <p:cNvSpPr txBox="1">
            <a:spLocks/>
          </p:cNvSpPr>
          <p:nvPr/>
        </p:nvSpPr>
        <p:spPr>
          <a:xfrm>
            <a:off x="663258" y="1143000"/>
            <a:ext cx="55378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pPr>
            <a:r>
              <a:rPr lang="en-US" altLang="zh-CN" sz="1800" dirty="0">
                <a:latin typeface="微软雅黑" panose="020B0503020204020204" pitchFamily="34" charset="-122"/>
                <a:ea typeface="微软雅黑" panose="020B0503020204020204" pitchFamily="34" charset="-122"/>
              </a:rPr>
              <a:t>Time Measurement Error Analysis</a:t>
            </a:r>
          </a:p>
          <a:p>
            <a:pPr fontAlgn="auto">
              <a:lnSpc>
                <a:spcPct val="150000"/>
              </a:lnSpc>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D8CD5FF6-06CF-4447-B592-A13854EFA317}"/>
              </a:ext>
            </a:extLst>
          </p:cNvPr>
          <p:cNvGrpSpPr/>
          <p:nvPr/>
        </p:nvGrpSpPr>
        <p:grpSpPr>
          <a:xfrm>
            <a:off x="1053258" y="1997209"/>
            <a:ext cx="4757832" cy="912156"/>
            <a:chOff x="3536302" y="5105400"/>
            <a:chExt cx="4757832" cy="912156"/>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2524EFF-F8D8-41E4-856A-8B0A11E0F826}"/>
                    </a:ext>
                  </a:extLst>
                </p:cNvPr>
                <p:cNvSpPr/>
                <p:nvPr/>
              </p:nvSpPr>
              <p:spPr>
                <a:xfrm>
                  <a:off x="3536302" y="5108204"/>
                  <a:ext cx="2422458" cy="909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baseline="0" smtClean="0">
                                <a:latin typeface="Cambria Math" panose="02040503050406030204" pitchFamily="18" charset="0"/>
                              </a:rPr>
                            </m:ctrlPr>
                          </m:sSubPr>
                          <m:e>
                            <m:r>
                              <m:rPr>
                                <m:sty m:val="p"/>
                              </m:rPr>
                              <a:rPr lang="zh-CN" altLang="en-US" baseline="0">
                                <a:latin typeface="Cambria Math" panose="02040503050406030204" pitchFamily="18" charset="0"/>
                              </a:rPr>
                              <m:t>σ</m:t>
                            </m:r>
                          </m:e>
                          <m:sub>
                            <m:r>
                              <m:rPr>
                                <m:sty m:val="p"/>
                              </m:rPr>
                              <a:rPr lang="zh-CN" altLang="en-US" i="0" baseline="0">
                                <a:latin typeface="Cambria Math" panose="02040503050406030204" pitchFamily="18" charset="0"/>
                              </a:rPr>
                              <m:t>t</m:t>
                            </m:r>
                            <m:r>
                              <a:rPr lang="zh-CN" altLang="en-US" i="0" baseline="0">
                                <a:latin typeface="Cambria Math" panose="02040503050406030204" pitchFamily="18" charset="0"/>
                              </a:rPr>
                              <m:t>−</m:t>
                            </m:r>
                            <m:r>
                              <m:rPr>
                                <m:sty m:val="p"/>
                              </m:rPr>
                              <a:rPr lang="zh-CN" altLang="en-US" i="0" baseline="0">
                                <a:latin typeface="Cambria Math" panose="02040503050406030204" pitchFamily="18" charset="0"/>
                              </a:rPr>
                              <m:t>n</m:t>
                            </m:r>
                          </m:sub>
                        </m:sSub>
                        <m:r>
                          <a:rPr lang="zh-CN" altLang="en-US" i="0" baseline="0">
                            <a:latin typeface="Cambria Math" panose="02040503050406030204" pitchFamily="18" charset="0"/>
                          </a:rPr>
                          <m:t>=</m:t>
                        </m:r>
                        <m:r>
                          <a:rPr lang="en-US" altLang="zh-CN" b="0" i="1" baseline="0" smtClean="0">
                            <a:latin typeface="Cambria Math" panose="02040503050406030204" pitchFamily="18" charset="0"/>
                          </a:rPr>
                          <m:t> </m:t>
                        </m:r>
                        <m:f>
                          <m:fPr>
                            <m:ctrlPr>
                              <a:rPr lang="zh-CN" altLang="zh-CN" i="1" baseline="0" smtClean="0">
                                <a:solidFill>
                                  <a:srgbClr val="FF0000"/>
                                </a:solidFill>
                                <a:latin typeface="Cambria Math" panose="02040503050406030204" pitchFamily="18" charset="0"/>
                              </a:rPr>
                            </m:ctrlPr>
                          </m:fPr>
                          <m:num>
                            <m:sSub>
                              <m:sSubPr>
                                <m:ctrlPr>
                                  <a:rPr lang="en-US" altLang="zh-CN" b="0" i="1" baseline="0" smtClean="0">
                                    <a:solidFill>
                                      <a:srgbClr val="FF0000"/>
                                    </a:solidFill>
                                    <a:latin typeface="Cambria Math" panose="02040503050406030204" pitchFamily="18" charset="0"/>
                                  </a:rPr>
                                </m:ctrlPr>
                              </m:sSubPr>
                              <m:e>
                                <m:r>
                                  <a:rPr lang="zh-CN" altLang="en-US" i="1" baseline="0" smtClean="0">
                                    <a:solidFill>
                                      <a:srgbClr val="FF0000"/>
                                    </a:solidFill>
                                    <a:latin typeface="Cambria Math" panose="02040503050406030204" pitchFamily="18" charset="0"/>
                                  </a:rPr>
                                  <m:t>𝜎</m:t>
                                </m:r>
                              </m:e>
                              <m:sub>
                                <m:r>
                                  <a:rPr lang="en-US" altLang="zh-CN" b="0" i="1" baseline="0" smtClean="0">
                                    <a:solidFill>
                                      <a:srgbClr val="FF0000"/>
                                    </a:solidFill>
                                    <a:latin typeface="Cambria Math" panose="02040503050406030204" pitchFamily="18" charset="0"/>
                                  </a:rPr>
                                  <m:t>𝑛</m:t>
                                </m:r>
                              </m:sub>
                            </m:sSub>
                          </m:num>
                          <m:den>
                            <m:r>
                              <m:rPr>
                                <m:sty m:val="p"/>
                              </m:rPr>
                              <a:rPr lang="en-US" altLang="zh-CN" sz="2000" baseline="0">
                                <a:solidFill>
                                  <a:srgbClr val="FF0000"/>
                                </a:solidFill>
                                <a:latin typeface="Cambria Math" panose="02040503050406030204" pitchFamily="18" charset="0"/>
                              </a:rPr>
                              <m:t>A</m:t>
                            </m:r>
                            <m:rad>
                              <m:radPr>
                                <m:degHide m:val="on"/>
                                <m:ctrlPr>
                                  <a:rPr lang="zh-CN" altLang="zh-CN" i="1" baseline="0">
                                    <a:solidFill>
                                      <a:srgbClr val="FF0000"/>
                                    </a:solidFill>
                                    <a:latin typeface="Cambria Math" panose="02040503050406030204" pitchFamily="18" charset="0"/>
                                  </a:rPr>
                                </m:ctrlPr>
                              </m:radPr>
                              <m:deg/>
                              <m:e>
                                <m:r>
                                  <a:rPr lang="en-US" altLang="zh-CN" sz="2000" baseline="0">
                                    <a:solidFill>
                                      <a:srgbClr val="FF0000"/>
                                    </a:solidFill>
                                    <a:latin typeface="Cambria Math" panose="02040503050406030204" pitchFamily="18" charset="0"/>
                                  </a:rPr>
                                  <m:t>∑</m:t>
                                </m:r>
                                <m:sSup>
                                  <m:sSupPr>
                                    <m:ctrlPr>
                                      <a:rPr lang="en-US" altLang="zh-CN" b="0" i="1" baseline="0" smtClean="0">
                                        <a:solidFill>
                                          <a:srgbClr val="FF0000"/>
                                        </a:solidFill>
                                        <a:latin typeface="Cambria Math" panose="02040503050406030204" pitchFamily="18" charset="0"/>
                                      </a:rPr>
                                    </m:ctrlPr>
                                  </m:sSupPr>
                                  <m:e>
                                    <m:d>
                                      <m:dPr>
                                        <m:ctrlPr>
                                          <a:rPr lang="en-US" altLang="zh-CN" b="0" i="1" baseline="0" smtClean="0">
                                            <a:solidFill>
                                              <a:srgbClr val="FF0000"/>
                                            </a:solidFill>
                                            <a:latin typeface="Cambria Math" panose="02040503050406030204" pitchFamily="18" charset="0"/>
                                          </a:rPr>
                                        </m:ctrlPr>
                                      </m:dPr>
                                      <m:e>
                                        <m:sSup>
                                          <m:sSupPr>
                                            <m:ctrlPr>
                                              <a:rPr lang="zh-CN" altLang="zh-CN" i="1" baseline="0">
                                                <a:solidFill>
                                                  <a:srgbClr val="FF0000"/>
                                                </a:solidFill>
                                                <a:latin typeface="Cambria Math" panose="02040503050406030204" pitchFamily="18" charset="0"/>
                                              </a:rPr>
                                            </m:ctrlPr>
                                          </m:sSupPr>
                                          <m:e>
                                            <m:r>
                                              <m:rPr>
                                                <m:sty m:val="p"/>
                                              </m:rPr>
                                              <a:rPr lang="en-US" altLang="zh-CN" sz="2000" baseline="0">
                                                <a:solidFill>
                                                  <a:srgbClr val="FF0000"/>
                                                </a:solidFill>
                                                <a:latin typeface="Cambria Math" panose="02040503050406030204" pitchFamily="18" charset="0"/>
                                              </a:rPr>
                                              <m:t>f</m:t>
                                            </m:r>
                                          </m:e>
                                          <m:sup>
                                            <m:r>
                                              <a:rPr lang="en-US" altLang="zh-CN" sz="2000" i="1" baseline="0">
                                                <a:solidFill>
                                                  <a:srgbClr val="FF0000"/>
                                                </a:solidFill>
                                                <a:latin typeface="Cambria Math" panose="02040503050406030204" pitchFamily="18" charset="0"/>
                                              </a:rPr>
                                              <m:t>′</m:t>
                                            </m:r>
                                          </m:sup>
                                        </m:sSup>
                                        <m:d>
                                          <m:dPr>
                                            <m:ctrlPr>
                                              <a:rPr lang="zh-CN" altLang="zh-CN" i="1" baseline="0">
                                                <a:solidFill>
                                                  <a:srgbClr val="FF0000"/>
                                                </a:solidFill>
                                                <a:latin typeface="Cambria Math" panose="02040503050406030204" pitchFamily="18" charset="0"/>
                                              </a:rPr>
                                            </m:ctrlPr>
                                          </m:dPr>
                                          <m:e>
                                            <m:sSub>
                                              <m:sSubPr>
                                                <m:ctrlPr>
                                                  <a:rPr lang="zh-CN" altLang="zh-CN" i="1" baseline="0">
                                                    <a:solidFill>
                                                      <a:srgbClr val="FF0000"/>
                                                    </a:solidFill>
                                                    <a:latin typeface="Cambria Math" panose="02040503050406030204" pitchFamily="18" charset="0"/>
                                                  </a:rPr>
                                                </m:ctrlPr>
                                              </m:sSubPr>
                                              <m:e>
                                                <m:r>
                                                  <m:rPr>
                                                    <m:sty m:val="p"/>
                                                  </m:rPr>
                                                  <a:rPr lang="en-US" altLang="zh-CN" sz="2000" baseline="0">
                                                    <a:solidFill>
                                                      <a:srgbClr val="FF0000"/>
                                                    </a:solidFill>
                                                    <a:latin typeface="Cambria Math" panose="02040503050406030204" pitchFamily="18" charset="0"/>
                                                  </a:rPr>
                                                  <m:t>t</m:t>
                                                </m:r>
                                              </m:e>
                                              <m:sub>
                                                <m:r>
                                                  <m:rPr>
                                                    <m:sty m:val="p"/>
                                                  </m:rPr>
                                                  <a:rPr lang="en-US" altLang="zh-CN" sz="2000" baseline="0">
                                                    <a:solidFill>
                                                      <a:srgbClr val="FF0000"/>
                                                    </a:solidFill>
                                                    <a:latin typeface="Cambria Math" panose="02040503050406030204" pitchFamily="18" charset="0"/>
                                                  </a:rPr>
                                                  <m:t>i</m:t>
                                                </m:r>
                                              </m:sub>
                                            </m:sSub>
                                          </m:e>
                                        </m:d>
                                      </m:e>
                                    </m:d>
                                  </m:e>
                                  <m:sup>
                                    <m:r>
                                      <a:rPr lang="en-US" altLang="zh-CN" sz="2000" b="0" i="1" baseline="0" smtClean="0">
                                        <a:solidFill>
                                          <a:srgbClr val="FF0000"/>
                                        </a:solidFill>
                                        <a:latin typeface="Cambria Math" panose="02040503050406030204" pitchFamily="18" charset="0"/>
                                      </a:rPr>
                                      <m:t>2</m:t>
                                    </m:r>
                                  </m:sup>
                                </m:sSup>
                              </m:e>
                            </m:rad>
                          </m:den>
                        </m:f>
                      </m:oMath>
                    </m:oMathPara>
                  </a14:m>
                  <a:endParaRPr lang="zh-CN" altLang="en-US" baseline="0" dirty="0">
                    <a:latin typeface="微软雅黑" panose="020B0503020204020204" pitchFamily="34" charset="-122"/>
                    <a:ea typeface="微软雅黑" panose="020B0503020204020204" pitchFamily="34" charset="-122"/>
                  </a:endParaRPr>
                </a:p>
              </p:txBody>
            </p:sp>
          </mc:Choice>
          <mc:Fallback xmlns="">
            <p:sp>
              <p:nvSpPr>
                <p:cNvPr id="12" name="矩形 11">
                  <a:extLst>
                    <a:ext uri="{FF2B5EF4-FFF2-40B4-BE49-F238E27FC236}">
                      <a16:creationId xmlns:a16="http://schemas.microsoft.com/office/drawing/2014/main" id="{A2524EFF-F8D8-41E4-856A-8B0A11E0F826}"/>
                    </a:ext>
                  </a:extLst>
                </p:cNvPr>
                <p:cNvSpPr>
                  <a:spLocks noRot="1" noChangeAspect="1" noMove="1" noResize="1" noEditPoints="1" noAdjustHandles="1" noChangeArrowheads="1" noChangeShapeType="1" noTextEdit="1"/>
                </p:cNvSpPr>
                <p:nvPr/>
              </p:nvSpPr>
              <p:spPr>
                <a:xfrm>
                  <a:off x="3536302" y="5108204"/>
                  <a:ext cx="2422458" cy="909352"/>
                </a:xfrm>
                <a:prstGeom prst="rect">
                  <a:avLst/>
                </a:prstGeom>
                <a:blipFill>
                  <a:blip r:embed="rId3"/>
                  <a:stretch>
                    <a:fillRect/>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2B77448E-6082-43B4-A1E4-D1B201E306CD}"/>
                </a:ext>
              </a:extLst>
            </p:cNvPr>
            <p:cNvCxnSpPr>
              <a:cxnSpLocks/>
            </p:cNvCxnSpPr>
            <p:nvPr/>
          </p:nvCxnSpPr>
          <p:spPr bwMode="auto">
            <a:xfrm flipH="1">
              <a:off x="5871677" y="5283328"/>
              <a:ext cx="694029" cy="0"/>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文本框 13">
              <a:extLst>
                <a:ext uri="{FF2B5EF4-FFF2-40B4-BE49-F238E27FC236}">
                  <a16:creationId xmlns:a16="http://schemas.microsoft.com/office/drawing/2014/main" id="{C716F721-4BC9-4049-A872-9BBCA6461BFB}"/>
                </a:ext>
              </a:extLst>
            </p:cNvPr>
            <p:cNvSpPr txBox="1"/>
            <p:nvPr/>
          </p:nvSpPr>
          <p:spPr>
            <a:xfrm>
              <a:off x="6550271" y="5105400"/>
              <a:ext cx="1743863" cy="369332"/>
            </a:xfrm>
            <a:prstGeom prst="rect">
              <a:avLst/>
            </a:prstGeom>
            <a:noFill/>
          </p:spPr>
          <p:txBody>
            <a:bodyPr wrap="square" rtlCol="0">
              <a:spAutoFit/>
            </a:bodyPr>
            <a:lstStyle/>
            <a:p>
              <a:r>
                <a:rPr lang="en-US" altLang="zh-CN" baseline="0" dirty="0">
                  <a:latin typeface="微软雅黑" panose="020B0503020204020204" pitchFamily="34" charset="-122"/>
                  <a:ea typeface="微软雅黑" panose="020B0503020204020204" pitchFamily="34" charset="-122"/>
                </a:rPr>
                <a:t>Sample Noise</a:t>
              </a:r>
              <a:endParaRPr lang="zh-CN" altLang="en-US" baseline="0" dirty="0">
                <a:latin typeface="微软雅黑" panose="020B0503020204020204" pitchFamily="34" charset="-122"/>
                <a:ea typeface="微软雅黑" panose="020B0503020204020204" pitchFamily="34" charset="-122"/>
              </a:endParaRPr>
            </a:p>
          </p:txBody>
        </p:sp>
        <p:cxnSp>
          <p:nvCxnSpPr>
            <p:cNvPr id="15" name="直接连接符 14">
              <a:extLst>
                <a:ext uri="{FF2B5EF4-FFF2-40B4-BE49-F238E27FC236}">
                  <a16:creationId xmlns:a16="http://schemas.microsoft.com/office/drawing/2014/main" id="{2A8B000F-0E05-41EA-87E0-0DAB71E6F821}"/>
                </a:ext>
              </a:extLst>
            </p:cNvPr>
            <p:cNvCxnSpPr>
              <a:cxnSpLocks/>
            </p:cNvCxnSpPr>
            <p:nvPr/>
          </p:nvCxnSpPr>
          <p:spPr bwMode="auto">
            <a:xfrm flipH="1">
              <a:off x="5977338" y="5777498"/>
              <a:ext cx="487749" cy="0"/>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文本框 15">
              <a:extLst>
                <a:ext uri="{FF2B5EF4-FFF2-40B4-BE49-F238E27FC236}">
                  <a16:creationId xmlns:a16="http://schemas.microsoft.com/office/drawing/2014/main" id="{796C317C-7242-4D9E-AF2E-24893BE990F1}"/>
                </a:ext>
              </a:extLst>
            </p:cNvPr>
            <p:cNvSpPr txBox="1"/>
            <p:nvPr/>
          </p:nvSpPr>
          <p:spPr>
            <a:xfrm>
              <a:off x="6499902" y="5596174"/>
              <a:ext cx="1539434" cy="369332"/>
            </a:xfrm>
            <a:prstGeom prst="rect">
              <a:avLst/>
            </a:prstGeom>
            <a:noFill/>
          </p:spPr>
          <p:txBody>
            <a:bodyPr wrap="square" rtlCol="0">
              <a:spAutoFit/>
            </a:bodyPr>
            <a:lstStyle/>
            <a:p>
              <a:r>
                <a:rPr lang="en-US" altLang="zh-CN" baseline="0" dirty="0">
                  <a:latin typeface="微软雅黑" panose="020B0503020204020204" pitchFamily="34" charset="-122"/>
                  <a:ea typeface="微软雅黑" panose="020B0503020204020204" pitchFamily="34" charset="-122"/>
                </a:rPr>
                <a:t>Slope</a:t>
              </a:r>
              <a:endParaRPr lang="zh-CN" altLang="en-US" baseline="0" dirty="0">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5C49DB6-5F7E-4C5E-90C0-083D918965E6}"/>
              </a:ext>
            </a:extLst>
          </p:cNvPr>
          <p:cNvGrpSpPr/>
          <p:nvPr/>
        </p:nvGrpSpPr>
        <p:grpSpPr>
          <a:xfrm>
            <a:off x="28254" y="3276600"/>
            <a:ext cx="6787697" cy="3414574"/>
            <a:chOff x="4870903" y="2973127"/>
            <a:chExt cx="6787697" cy="3414574"/>
          </a:xfrm>
        </p:grpSpPr>
        <p:pic>
          <p:nvPicPr>
            <p:cNvPr id="17" name="图片 16">
              <a:extLst>
                <a:ext uri="{FF2B5EF4-FFF2-40B4-BE49-F238E27FC236}">
                  <a16:creationId xmlns:a16="http://schemas.microsoft.com/office/drawing/2014/main" id="{5943D910-F39E-4A36-8FE9-E73153DB2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983" y="2973127"/>
              <a:ext cx="4552765" cy="3414574"/>
            </a:xfrm>
            <a:prstGeom prst="rect">
              <a:avLst/>
            </a:prstGeom>
          </p:spPr>
        </p:pic>
        <p:cxnSp>
          <p:nvCxnSpPr>
            <p:cNvPr id="18" name="直接连接符 17">
              <a:extLst>
                <a:ext uri="{FF2B5EF4-FFF2-40B4-BE49-F238E27FC236}">
                  <a16:creationId xmlns:a16="http://schemas.microsoft.com/office/drawing/2014/main" id="{E2EC8A4D-E689-4B4F-A43F-66BED420F1F6}"/>
                </a:ext>
              </a:extLst>
            </p:cNvPr>
            <p:cNvCxnSpPr>
              <a:cxnSpLocks/>
            </p:cNvCxnSpPr>
            <p:nvPr/>
          </p:nvCxnSpPr>
          <p:spPr bwMode="auto">
            <a:xfrm flipV="1">
              <a:off x="5414765" y="5019972"/>
              <a:ext cx="887030" cy="422112"/>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本框 18">
              <a:extLst>
                <a:ext uri="{FF2B5EF4-FFF2-40B4-BE49-F238E27FC236}">
                  <a16:creationId xmlns:a16="http://schemas.microsoft.com/office/drawing/2014/main" id="{D3422441-988C-49F8-8EB5-15C7EE7C3470}"/>
                </a:ext>
              </a:extLst>
            </p:cNvPr>
            <p:cNvSpPr txBox="1"/>
            <p:nvPr/>
          </p:nvSpPr>
          <p:spPr>
            <a:xfrm>
              <a:off x="4870903" y="5495665"/>
              <a:ext cx="1600936" cy="584775"/>
            </a:xfrm>
            <a:prstGeom prst="rect">
              <a:avLst/>
            </a:prstGeom>
            <a:noFill/>
          </p:spPr>
          <p:txBody>
            <a:bodyPr wrap="square" rtlCol="0">
              <a:spAutoFit/>
            </a:bodyPr>
            <a:lstStyle/>
            <a:p>
              <a:r>
                <a:rPr lang="en-US" altLang="zh-CN" sz="1600" baseline="0" dirty="0">
                  <a:latin typeface="微软雅黑" panose="020B0503020204020204" pitchFamily="34" charset="-122"/>
                  <a:ea typeface="微软雅黑" panose="020B0503020204020204" pitchFamily="34" charset="-122"/>
                </a:rPr>
                <a:t>Before Shaping</a:t>
              </a:r>
            </a:p>
          </p:txBody>
        </p:sp>
        <p:cxnSp>
          <p:nvCxnSpPr>
            <p:cNvPr id="20" name="直接连接符 19">
              <a:extLst>
                <a:ext uri="{FF2B5EF4-FFF2-40B4-BE49-F238E27FC236}">
                  <a16:creationId xmlns:a16="http://schemas.microsoft.com/office/drawing/2014/main" id="{9255DE14-B6FD-4F53-8C2D-795CB7A037D5}"/>
                </a:ext>
              </a:extLst>
            </p:cNvPr>
            <p:cNvCxnSpPr>
              <a:cxnSpLocks/>
            </p:cNvCxnSpPr>
            <p:nvPr/>
          </p:nvCxnSpPr>
          <p:spPr bwMode="auto">
            <a:xfrm flipH="1">
              <a:off x="9334549" y="4889684"/>
              <a:ext cx="891900" cy="749116"/>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文本框 20">
              <a:extLst>
                <a:ext uri="{FF2B5EF4-FFF2-40B4-BE49-F238E27FC236}">
                  <a16:creationId xmlns:a16="http://schemas.microsoft.com/office/drawing/2014/main" id="{147717B3-C7DF-4AB9-8D11-85F920D95367}"/>
                </a:ext>
              </a:extLst>
            </p:cNvPr>
            <p:cNvSpPr txBox="1"/>
            <p:nvPr/>
          </p:nvSpPr>
          <p:spPr>
            <a:xfrm>
              <a:off x="10004700" y="4557318"/>
              <a:ext cx="1653900" cy="338554"/>
            </a:xfrm>
            <a:prstGeom prst="rect">
              <a:avLst/>
            </a:prstGeom>
            <a:noFill/>
          </p:spPr>
          <p:txBody>
            <a:bodyPr wrap="square" rtlCol="0">
              <a:spAutoFit/>
            </a:bodyPr>
            <a:lstStyle/>
            <a:p>
              <a:r>
                <a:rPr lang="en-US" altLang="zh-CN" sz="1600" baseline="0" dirty="0">
                  <a:solidFill>
                    <a:srgbClr val="FF0000"/>
                  </a:solidFill>
                  <a:latin typeface="微软雅黑" panose="020B0503020204020204" pitchFamily="34" charset="-122"/>
                  <a:ea typeface="微软雅黑" panose="020B0503020204020204" pitchFamily="34" charset="-122"/>
                </a:rPr>
                <a:t>After Shaping</a:t>
              </a:r>
              <a:endParaRPr lang="zh-CN" altLang="en-US" sz="1600" baseline="0" dirty="0">
                <a:solidFill>
                  <a:srgbClr val="FF0000"/>
                </a:solidFill>
                <a:latin typeface="微软雅黑" panose="020B0503020204020204" pitchFamily="34" charset="-122"/>
                <a:ea typeface="微软雅黑" panose="020B0503020204020204" pitchFamily="34" charset="-122"/>
              </a:endParaRPr>
            </a:p>
          </p:txBody>
        </p:sp>
      </p:grpSp>
      <p:pic>
        <p:nvPicPr>
          <p:cNvPr id="22" name="图片 21">
            <a:extLst>
              <a:ext uri="{FF2B5EF4-FFF2-40B4-BE49-F238E27FC236}">
                <a16:creationId xmlns:a16="http://schemas.microsoft.com/office/drawing/2014/main" id="{01E0F9B2-1215-4AE0-BA5C-12FF120D1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0741" y="3608075"/>
            <a:ext cx="4363059" cy="2962688"/>
          </a:xfrm>
          <a:prstGeom prst="rect">
            <a:avLst/>
          </a:prstGeom>
        </p:spPr>
      </p:pic>
      <p:sp>
        <p:nvSpPr>
          <p:cNvPr id="24" name="内容占位符 2">
            <a:extLst>
              <a:ext uri="{FF2B5EF4-FFF2-40B4-BE49-F238E27FC236}">
                <a16:creationId xmlns:a16="http://schemas.microsoft.com/office/drawing/2014/main" id="{AB9D0332-07D3-4C63-8C0F-9FB49F371767}"/>
              </a:ext>
            </a:extLst>
          </p:cNvPr>
          <p:cNvSpPr txBox="1">
            <a:spLocks/>
          </p:cNvSpPr>
          <p:nvPr/>
        </p:nvSpPr>
        <p:spPr>
          <a:xfrm>
            <a:off x="6655818" y="1143000"/>
            <a:ext cx="5029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pPr>
            <a:r>
              <a:rPr lang="en-US" altLang="zh-CN" sz="2000" dirty="0">
                <a:latin typeface="微软雅黑" panose="020B0503020204020204" pitchFamily="34" charset="-122"/>
                <a:ea typeface="微软雅黑" panose="020B0503020204020204" pitchFamily="34" charset="-122"/>
              </a:rPr>
              <a:t>Result of LED&amp;&amp;Laser Test</a:t>
            </a:r>
            <a:endParaRPr lang="zh-CN" altLang="en-US" sz="2000" dirty="0">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id="{C492C280-8B90-4F23-8C3F-5BF528B4B0B9}"/>
              </a:ext>
            </a:extLst>
          </p:cNvPr>
          <p:cNvPicPr>
            <a:picLocks noChangeAspect="1"/>
          </p:cNvPicPr>
          <p:nvPr/>
        </p:nvPicPr>
        <p:blipFill>
          <a:blip r:embed="rId6"/>
          <a:stretch>
            <a:fillRect/>
          </a:stretch>
        </p:blipFill>
        <p:spPr>
          <a:xfrm>
            <a:off x="7010393" y="1676400"/>
            <a:ext cx="4267207" cy="1962915"/>
          </a:xfrm>
          <a:prstGeom prst="rect">
            <a:avLst/>
          </a:prstGeom>
        </p:spPr>
      </p:pic>
      <p:cxnSp>
        <p:nvCxnSpPr>
          <p:cNvPr id="3" name="直接连接符 2">
            <a:extLst>
              <a:ext uri="{FF2B5EF4-FFF2-40B4-BE49-F238E27FC236}">
                <a16:creationId xmlns:a16="http://schemas.microsoft.com/office/drawing/2014/main" id="{1D4185CF-8752-478C-837C-B80B7D21BF35}"/>
              </a:ext>
            </a:extLst>
          </p:cNvPr>
          <p:cNvCxnSpPr>
            <a:cxnSpLocks/>
          </p:cNvCxnSpPr>
          <p:nvPr/>
        </p:nvCxnSpPr>
        <p:spPr>
          <a:xfrm flipV="1">
            <a:off x="8610600" y="3733800"/>
            <a:ext cx="0" cy="2743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9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Background</a:t>
            </a:r>
          </a:p>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Readout electronics design</a:t>
            </a:r>
          </a:p>
          <a:p>
            <a:pPr marL="0" indent="-457200" eaLnBrk="1" hangingPunct="1">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Improvement for pile-up signals</a:t>
            </a:r>
          </a:p>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Summary</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and</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prospect</a:t>
            </a:r>
            <a:endParaRPr lang="zh-CN"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12</a:t>
            </a:fld>
            <a:endParaRPr lang="en-US" altLang="zh-CN" dirty="0">
              <a:latin typeface="微软雅黑" panose="020B0503020204020204" pitchFamily="34" charset="-122"/>
              <a:ea typeface="微软雅黑" panose="020B0503020204020204" pitchFamily="34" charset="-122"/>
            </a:endParaRPr>
          </a:p>
        </p:txBody>
      </p:sp>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en-US" altLang="zh-CN" b="1" dirty="0">
                <a:latin typeface="微软雅黑" panose="020B0503020204020204" pitchFamily="34" charset="-122"/>
                <a:ea typeface="微软雅黑" panose="020B0503020204020204" pitchFamily="34" charset="-122"/>
              </a:rPr>
              <a:t>Catalog</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200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9ED7E45-D850-4873-A4AA-38F329719158}"/>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13</a:t>
            </a:fld>
            <a:endParaRPr lang="en-US" altLang="zh-CN" dirty="0">
              <a:latin typeface="微软雅黑" panose="020B0503020204020204" pitchFamily="34" charset="-122"/>
              <a:ea typeface="微软雅黑" panose="020B0503020204020204" pitchFamily="34" charset="-122"/>
            </a:endParaRPr>
          </a:p>
        </p:txBody>
      </p:sp>
      <p:sp>
        <p:nvSpPr>
          <p:cNvPr id="8" name="Rectangle 11">
            <a:extLst>
              <a:ext uri="{FF2B5EF4-FFF2-40B4-BE49-F238E27FC236}">
                <a16:creationId xmlns:a16="http://schemas.microsoft.com/office/drawing/2014/main" id="{F0B7086D-EDB4-49F9-8075-4114722E9946}"/>
              </a:ext>
            </a:extLst>
          </p:cNvPr>
          <p:cNvSpPr>
            <a:spLocks noGrp="1" noChangeArrowheads="1"/>
          </p:cNvSpPr>
          <p:nvPr>
            <p:ph type="title"/>
          </p:nvPr>
        </p:nvSpPr>
        <p:spPr>
          <a:xfrm>
            <a:off x="228600" y="274638"/>
            <a:ext cx="6781800" cy="563562"/>
          </a:xfrm>
        </p:spPr>
        <p:txBody>
          <a:bodyPr>
            <a:noAutofit/>
          </a:bodyPr>
          <a:lstStyle/>
          <a:p>
            <a:pPr algn="l" eaLnBrk="1" hangingPunct="1"/>
            <a:r>
              <a:rPr lang="en-US" altLang="zh-CN" sz="3200" b="1" dirty="0">
                <a:solidFill>
                  <a:schemeClr val="bg1"/>
                </a:solidFill>
                <a:latin typeface="微软雅黑" panose="020B0503020204020204" pitchFamily="34" charset="-122"/>
                <a:ea typeface="微软雅黑" panose="020B0503020204020204" pitchFamily="34" charset="-122"/>
              </a:rPr>
              <a:t>Processing of Pile-up signals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02901BD2-32E7-4B8F-BF41-DA06054BE3D7}"/>
              </a:ext>
            </a:extLst>
          </p:cNvPr>
          <p:cNvSpPr txBox="1"/>
          <p:nvPr/>
        </p:nvSpPr>
        <p:spPr>
          <a:xfrm>
            <a:off x="261134" y="1219200"/>
            <a:ext cx="11626066" cy="1682320"/>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Font typeface="Wingdings" panose="05000000000000000000" pitchFamily="2" charset="2"/>
              <a:buChar char="Ø"/>
            </a:pPr>
            <a:r>
              <a:rPr lang="en-US" altLang="zh-CN" sz="2400" baseline="0" dirty="0">
                <a:latin typeface="微软雅黑" panose="020B0503020204020204" pitchFamily="34" charset="-122"/>
                <a:ea typeface="微软雅黑" panose="020B0503020204020204" pitchFamily="34" charset="-122"/>
              </a:rPr>
              <a:t> Challenge</a:t>
            </a:r>
          </a:p>
          <a:p>
            <a:pPr marL="285750" indent="-285750" eaLnBrk="1" fontAlgn="auto" hangingPunct="1">
              <a:lnSpc>
                <a:spcPct val="150000"/>
              </a:lnSpc>
              <a:spcBef>
                <a:spcPts val="0"/>
              </a:spcBef>
              <a:spcAft>
                <a:spcPts val="0"/>
              </a:spcAft>
              <a:buFont typeface="Wingdings" panose="05000000000000000000" pitchFamily="2" charset="2"/>
              <a:buChar char="Ø"/>
            </a:pPr>
            <a:endParaRPr lang="en-US" altLang="zh-CN" sz="1100" baseline="0" dirty="0">
              <a:latin typeface="微软雅黑" panose="020B0503020204020204" pitchFamily="34" charset="-122"/>
              <a:ea typeface="微软雅黑" panose="020B0503020204020204" pitchFamily="34" charset="-122"/>
            </a:endParaRPr>
          </a:p>
          <a:p>
            <a:pPr marL="742950" lvl="1" indent="-285750" eaLnBrk="1" fontAlgn="auto" hangingPunct="1">
              <a:lnSpc>
                <a:spcPct val="150000"/>
              </a:lnSpc>
              <a:spcBef>
                <a:spcPts val="0"/>
              </a:spcBef>
              <a:spcAft>
                <a:spcPts val="0"/>
              </a:spcAft>
              <a:buFont typeface="Wingdings" panose="05000000000000000000" pitchFamily="2" charset="2"/>
              <a:buChar char="l"/>
            </a:pPr>
            <a:r>
              <a:rPr lang="en-US" altLang="zh-CN" baseline="0" dirty="0">
                <a:solidFill>
                  <a:prstClr val="black"/>
                </a:solidFill>
                <a:latin typeface="微软雅黑" panose="020B0503020204020204" pitchFamily="34" charset="-122"/>
                <a:ea typeface="微软雅黑" panose="020B0503020204020204" pitchFamily="34" charset="-122"/>
              </a:rPr>
              <a:t>Waveform fitting algorithm &amp;&amp; RC</a:t>
            </a:r>
            <a:r>
              <a:rPr lang="en-US" altLang="zh-CN" baseline="30000" dirty="0">
                <a:solidFill>
                  <a:prstClr val="black"/>
                </a:solidFill>
                <a:latin typeface="微软雅黑" panose="020B0503020204020204" pitchFamily="34" charset="-122"/>
                <a:ea typeface="微软雅黑" panose="020B0503020204020204" pitchFamily="34" charset="-122"/>
              </a:rPr>
              <a:t>(n) </a:t>
            </a:r>
            <a:r>
              <a:rPr lang="en-US" altLang="zh-CN" baseline="0" dirty="0">
                <a:solidFill>
                  <a:prstClr val="black"/>
                </a:solidFill>
                <a:latin typeface="微软雅黑" panose="020B0503020204020204" pitchFamily="34" charset="-122"/>
                <a:ea typeface="微软雅黑" panose="020B0503020204020204" pitchFamily="34" charset="-122"/>
              </a:rPr>
              <a:t>Filtering</a:t>
            </a:r>
            <a:r>
              <a:rPr lang="zh-CN" altLang="en-US" baseline="0" dirty="0">
                <a:solidFill>
                  <a:prstClr val="black"/>
                </a:solidFill>
                <a:latin typeface="微软雅黑" panose="020B0503020204020204" pitchFamily="34" charset="-122"/>
                <a:ea typeface="微软雅黑" panose="020B0503020204020204" pitchFamily="34" charset="-122"/>
              </a:rPr>
              <a:t>：</a:t>
            </a:r>
            <a:r>
              <a:rPr lang="en-US" altLang="zh-CN" baseline="0" dirty="0">
                <a:solidFill>
                  <a:srgbClr val="FF0000"/>
                </a:solidFill>
                <a:latin typeface="微软雅黑" panose="020B0503020204020204" pitchFamily="34" charset="-122"/>
                <a:ea typeface="微软雅黑" panose="020B0503020204020204" pitchFamily="34" charset="-122"/>
              </a:rPr>
              <a:t>Unable to handle high event rate pile-up </a:t>
            </a:r>
            <a:r>
              <a:rPr lang="en-US" altLang="zh-CN" baseline="0" dirty="0">
                <a:solidFill>
                  <a:schemeClr val="accent1"/>
                </a:solidFill>
                <a:latin typeface="微软雅黑" panose="020B0503020204020204" pitchFamily="34" charset="-122"/>
                <a:ea typeface="微软雅黑" panose="020B0503020204020204" pitchFamily="34" charset="-122"/>
              </a:rPr>
              <a:t>Time&amp;&amp;amplitude extraction algorithm</a:t>
            </a:r>
            <a:r>
              <a:rPr lang="zh-CN" altLang="en-US" baseline="0" dirty="0">
                <a:solidFill>
                  <a:schemeClr val="accent1"/>
                </a:solidFill>
                <a:latin typeface="微软雅黑" panose="020B0503020204020204" pitchFamily="34" charset="-122"/>
                <a:ea typeface="微软雅黑" panose="020B0503020204020204" pitchFamily="34" charset="-122"/>
              </a:rPr>
              <a:t>：</a:t>
            </a:r>
            <a:r>
              <a:rPr lang="en-US" altLang="zh-CN" baseline="0" dirty="0">
                <a:solidFill>
                  <a:schemeClr val="accent1"/>
                </a:solidFill>
                <a:latin typeface="微软雅黑" panose="020B0503020204020204" pitchFamily="34" charset="-122"/>
                <a:ea typeface="微软雅黑" panose="020B0503020204020204" pitchFamily="34" charset="-122"/>
              </a:rPr>
              <a:t>Get time and energy information altogether</a:t>
            </a:r>
          </a:p>
        </p:txBody>
      </p:sp>
      <p:pic>
        <p:nvPicPr>
          <p:cNvPr id="12" name="图片 11">
            <a:extLst>
              <a:ext uri="{FF2B5EF4-FFF2-40B4-BE49-F238E27FC236}">
                <a16:creationId xmlns:a16="http://schemas.microsoft.com/office/drawing/2014/main" id="{AF5E2872-C799-4D1D-97A1-09C74D12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60" y="3258707"/>
            <a:ext cx="3649069" cy="2736801"/>
          </a:xfrm>
          <a:prstGeom prst="rect">
            <a:avLst/>
          </a:prstGeom>
        </p:spPr>
      </p:pic>
      <p:pic>
        <p:nvPicPr>
          <p:cNvPr id="13" name="图片 12">
            <a:extLst>
              <a:ext uri="{FF2B5EF4-FFF2-40B4-BE49-F238E27FC236}">
                <a16:creationId xmlns:a16="http://schemas.microsoft.com/office/drawing/2014/main" id="{22A44628-74FD-4577-913B-B74141B68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3128444"/>
            <a:ext cx="3732327" cy="2997327"/>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F8C56A2-7951-465F-A470-D9B5BC107EFE}"/>
                  </a:ext>
                </a:extLst>
              </p:cNvPr>
              <p:cNvSpPr txBox="1"/>
              <p:nvPr/>
            </p:nvSpPr>
            <p:spPr>
              <a:xfrm>
                <a:off x="4448287" y="3914152"/>
                <a:ext cx="2030857" cy="830997"/>
              </a:xfrm>
              <a:prstGeom prst="rect">
                <a:avLst/>
              </a:prstGeom>
              <a:noFill/>
            </p:spPr>
            <p:txBody>
              <a:bodyPr wrap="square" rtlCol="0">
                <a:spAutoFit/>
              </a:bodyPr>
              <a:lstStyle/>
              <a:p>
                <a:r>
                  <a:rPr lang="en-US" altLang="zh-CN" sz="1600" baseline="0" dirty="0">
                    <a:solidFill>
                      <a:srgbClr val="008FD3"/>
                    </a:solidFill>
                    <a:latin typeface="微软雅黑" panose="020B0503020204020204" pitchFamily="34" charset="-122"/>
                    <a:ea typeface="微软雅黑" panose="020B0503020204020204" pitchFamily="34" charset="-122"/>
                    <a:cs typeface="Times New Roman" panose="02020603050405020304" pitchFamily="18" charset="0"/>
                  </a:rPr>
                  <a:t>Select Sampling point </a:t>
                </a:r>
                <a14:m>
                  <m:oMath xmlns:m="http://schemas.openxmlformats.org/officeDocument/2006/math">
                    <m:sSub>
                      <m:sSubPr>
                        <m:ctrlPr>
                          <a:rPr lang="en-US" altLang="zh-CN" sz="1600" i="1" baseline="0">
                            <a:solidFill>
                              <a:srgbClr val="FF0000"/>
                            </a:solidFill>
                            <a:latin typeface="Cambria Math" panose="02040503050406030204" pitchFamily="18" charset="0"/>
                          </a:rPr>
                        </m:ctrlPr>
                      </m:sSubPr>
                      <m:e>
                        <m:r>
                          <a:rPr lang="en-US" altLang="zh-CN" sz="1600" i="1" baseline="0">
                            <a:solidFill>
                              <a:srgbClr val="FF0000"/>
                            </a:solidFill>
                            <a:latin typeface="Cambria Math" panose="02040503050406030204" pitchFamily="18" charset="0"/>
                          </a:rPr>
                          <m:t>𝑆</m:t>
                        </m:r>
                      </m:e>
                      <m:sub>
                        <m:r>
                          <a:rPr lang="en-US" altLang="zh-CN" sz="1600" i="1" baseline="0">
                            <a:solidFill>
                              <a:srgbClr val="FF0000"/>
                            </a:solidFill>
                            <a:latin typeface="Cambria Math" panose="02040503050406030204" pitchFamily="18" charset="0"/>
                          </a:rPr>
                          <m:t>𝑖</m:t>
                        </m:r>
                      </m:sub>
                    </m:sSub>
                  </m:oMath>
                </a14:m>
                <a:r>
                  <a:rPr lang="en-US" altLang="zh-CN" sz="1600" baseline="0" dirty="0">
                    <a:solidFill>
                      <a:srgbClr val="008FD3"/>
                    </a:solidFill>
                    <a:latin typeface="微软雅黑" panose="020B0503020204020204" pitchFamily="34" charset="-122"/>
                    <a:ea typeface="微软雅黑" panose="020B0503020204020204" pitchFamily="34" charset="-122"/>
                    <a:cs typeface="Times New Roman" panose="02020603050405020304" pitchFamily="18" charset="0"/>
                  </a:rPr>
                  <a:t> for calculation</a:t>
                </a:r>
              </a:p>
            </p:txBody>
          </p:sp>
        </mc:Choice>
        <mc:Fallback xmlns="">
          <p:sp>
            <p:nvSpPr>
              <p:cNvPr id="14" name="文本框 13">
                <a:extLst>
                  <a:ext uri="{FF2B5EF4-FFF2-40B4-BE49-F238E27FC236}">
                    <a16:creationId xmlns:a16="http://schemas.microsoft.com/office/drawing/2014/main" id="{3F8C56A2-7951-465F-A470-D9B5BC107EFE}"/>
                  </a:ext>
                </a:extLst>
              </p:cNvPr>
              <p:cNvSpPr txBox="1">
                <a:spLocks noRot="1" noChangeAspect="1" noMove="1" noResize="1" noEditPoints="1" noAdjustHandles="1" noChangeArrowheads="1" noChangeShapeType="1" noTextEdit="1"/>
              </p:cNvSpPr>
              <p:nvPr/>
            </p:nvSpPr>
            <p:spPr>
              <a:xfrm>
                <a:off x="4448287" y="3914152"/>
                <a:ext cx="2030857" cy="830997"/>
              </a:xfrm>
              <a:prstGeom prst="rect">
                <a:avLst/>
              </a:prstGeom>
              <a:blipFill>
                <a:blip r:embed="rId5"/>
                <a:stretch>
                  <a:fillRect l="-1802" t="-2206" b="-8824"/>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4E35C92F-A52E-4D41-93EA-D00B65DA2420}"/>
              </a:ext>
            </a:extLst>
          </p:cNvPr>
          <p:cNvCxnSpPr>
            <a:cxnSpLocks/>
          </p:cNvCxnSpPr>
          <p:nvPr/>
        </p:nvCxnSpPr>
        <p:spPr bwMode="auto">
          <a:xfrm flipH="1" flipV="1">
            <a:off x="6221042" y="4206540"/>
            <a:ext cx="1524000" cy="373052"/>
          </a:xfrm>
          <a:prstGeom prst="straightConnector1">
            <a:avLst/>
          </a:prstGeom>
          <a:solidFill>
            <a:schemeClr val="accent1"/>
          </a:solidFill>
          <a:ln w="12700" cap="flat" cmpd="sng" algn="ctr">
            <a:solidFill>
              <a:srgbClr val="028ED5"/>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1B684D29-3FF9-460F-8D6A-0507A7AB5A84}"/>
                  </a:ext>
                </a:extLst>
              </p:cNvPr>
              <p:cNvSpPr txBox="1"/>
              <p:nvPr/>
            </p:nvSpPr>
            <p:spPr>
              <a:xfrm>
                <a:off x="9842239" y="3780525"/>
                <a:ext cx="1654101" cy="1436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baseline="0" smtClean="0">
                          <a:solidFill>
                            <a:srgbClr val="FF0000"/>
                          </a:solidFill>
                          <a:latin typeface="Cambria Math" panose="02040503050406030204" pitchFamily="18" charset="0"/>
                        </a:rPr>
                        <m:t>𝐴</m:t>
                      </m:r>
                      <m:r>
                        <a:rPr lang="en-US" altLang="zh-CN" b="0" i="1" baseline="0" smtClean="0">
                          <a:solidFill>
                            <a:srgbClr val="FF0000"/>
                          </a:solidFill>
                          <a:latin typeface="Cambria Math" panose="02040503050406030204" pitchFamily="18" charset="0"/>
                        </a:rPr>
                        <m:t>=</m:t>
                      </m:r>
                      <m:nary>
                        <m:naryPr>
                          <m:chr m:val="∑"/>
                          <m:supHide m:val="on"/>
                          <m:ctrlPr>
                            <a:rPr lang="en-US" altLang="zh-CN" b="0" i="1" baseline="0" smtClean="0">
                              <a:solidFill>
                                <a:srgbClr val="FF0000"/>
                              </a:solidFill>
                              <a:latin typeface="Cambria Math" panose="02040503050406030204" pitchFamily="18" charset="0"/>
                            </a:rPr>
                          </m:ctrlPr>
                        </m:naryPr>
                        <m:sub>
                          <m:r>
                            <m:rPr>
                              <m:brk m:alnAt="7"/>
                            </m:rPr>
                            <a:rPr lang="en-US" altLang="zh-CN" b="0" i="1" baseline="0" smtClean="0">
                              <a:solidFill>
                                <a:srgbClr val="FF0000"/>
                              </a:solidFill>
                              <a:latin typeface="Cambria Math" panose="02040503050406030204" pitchFamily="18" charset="0"/>
                            </a:rPr>
                            <m:t>𝑖</m:t>
                          </m:r>
                        </m:sub>
                        <m:sup/>
                        <m:e>
                          <m:sSub>
                            <m:sSubPr>
                              <m:ctrlPr>
                                <a:rPr lang="en-US" altLang="zh-CN" b="0" i="1" baseline="0" smtClean="0">
                                  <a:solidFill>
                                    <a:srgbClr val="FF0000"/>
                                  </a:solidFill>
                                  <a:latin typeface="Cambria Math" panose="02040503050406030204" pitchFamily="18" charset="0"/>
                                </a:rPr>
                              </m:ctrlPr>
                            </m:sSubPr>
                            <m:e>
                              <m:r>
                                <a:rPr lang="en-US" altLang="zh-CN" b="0" i="1" baseline="0" smtClean="0">
                                  <a:solidFill>
                                    <a:srgbClr val="FF0000"/>
                                  </a:solidFill>
                                  <a:latin typeface="Cambria Math" panose="02040503050406030204" pitchFamily="18" charset="0"/>
                                </a:rPr>
                                <m:t>𝑎</m:t>
                              </m:r>
                            </m:e>
                            <m:sub>
                              <m:r>
                                <a:rPr lang="en-US" altLang="zh-CN" b="0" i="1" baseline="0" smtClean="0">
                                  <a:solidFill>
                                    <a:srgbClr val="FF0000"/>
                                  </a:solidFill>
                                  <a:latin typeface="Cambria Math" panose="02040503050406030204" pitchFamily="18" charset="0"/>
                                </a:rPr>
                                <m:t>𝑖</m:t>
                              </m:r>
                            </m:sub>
                          </m:sSub>
                          <m:sSub>
                            <m:sSubPr>
                              <m:ctrlPr>
                                <a:rPr lang="en-US" altLang="zh-CN" b="0" i="1" baseline="0" smtClean="0">
                                  <a:solidFill>
                                    <a:srgbClr val="FF0000"/>
                                  </a:solidFill>
                                  <a:latin typeface="Cambria Math" panose="02040503050406030204" pitchFamily="18" charset="0"/>
                                </a:rPr>
                              </m:ctrlPr>
                            </m:sSubPr>
                            <m:e>
                              <m:r>
                                <a:rPr lang="en-US" altLang="zh-CN" b="0" i="1" baseline="0" smtClean="0">
                                  <a:solidFill>
                                    <a:srgbClr val="FF0000"/>
                                  </a:solidFill>
                                  <a:latin typeface="Cambria Math" panose="02040503050406030204" pitchFamily="18" charset="0"/>
                                </a:rPr>
                                <m:t>𝑆</m:t>
                              </m:r>
                            </m:e>
                            <m:sub>
                              <m:r>
                                <a:rPr lang="en-US" altLang="zh-CN" b="0" i="1" baseline="0" smtClean="0">
                                  <a:solidFill>
                                    <a:srgbClr val="FF0000"/>
                                  </a:solidFill>
                                  <a:latin typeface="Cambria Math" panose="02040503050406030204" pitchFamily="18" charset="0"/>
                                </a:rPr>
                                <m:t>𝑖</m:t>
                              </m:r>
                            </m:sub>
                          </m:sSub>
                        </m:e>
                      </m:nary>
                    </m:oMath>
                  </m:oMathPara>
                </a14:m>
                <a:endParaRPr lang="en-US" altLang="zh-CN" baseline="0" dirty="0">
                  <a:solidFill>
                    <a:srgbClr val="FF0000"/>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b="0" i="1" baseline="0" smtClean="0">
                          <a:solidFill>
                            <a:srgbClr val="FF0000"/>
                          </a:solidFill>
                          <a:latin typeface="Cambria Math" panose="02040503050406030204" pitchFamily="18" charset="0"/>
                        </a:rPr>
                        <m:t>𝐴</m:t>
                      </m:r>
                      <m:r>
                        <a:rPr lang="en-US" altLang="zh-CN" b="0" i="1" baseline="0" smtClean="0">
                          <a:solidFill>
                            <a:srgbClr val="FF0000"/>
                          </a:solidFill>
                          <a:latin typeface="Cambria Math" panose="02040503050406030204" pitchFamily="18" charset="0"/>
                        </a:rPr>
                        <m:t>𝜏</m:t>
                      </m:r>
                      <m:r>
                        <a:rPr lang="en-US" altLang="zh-CN" b="0" i="1" baseline="0" smtClean="0">
                          <a:solidFill>
                            <a:srgbClr val="FF0000"/>
                          </a:solidFill>
                          <a:latin typeface="Cambria Math" panose="02040503050406030204" pitchFamily="18" charset="0"/>
                        </a:rPr>
                        <m:t>=</m:t>
                      </m:r>
                      <m:nary>
                        <m:naryPr>
                          <m:chr m:val="∑"/>
                          <m:supHide m:val="on"/>
                          <m:ctrlPr>
                            <a:rPr lang="en-US" altLang="zh-CN" b="0" i="1" baseline="0" smtClean="0">
                              <a:solidFill>
                                <a:srgbClr val="FF0000"/>
                              </a:solidFill>
                              <a:latin typeface="Cambria Math" panose="02040503050406030204" pitchFamily="18" charset="0"/>
                            </a:rPr>
                          </m:ctrlPr>
                        </m:naryPr>
                        <m:sub>
                          <m:r>
                            <m:rPr>
                              <m:brk m:alnAt="7"/>
                            </m:rPr>
                            <a:rPr lang="en-US" altLang="zh-CN" b="0" i="1" baseline="0" smtClean="0">
                              <a:solidFill>
                                <a:srgbClr val="FF0000"/>
                              </a:solidFill>
                              <a:latin typeface="Cambria Math" panose="02040503050406030204" pitchFamily="18" charset="0"/>
                            </a:rPr>
                            <m:t>𝑖</m:t>
                          </m:r>
                        </m:sub>
                        <m:sup/>
                        <m:e>
                          <m:sSub>
                            <m:sSubPr>
                              <m:ctrlPr>
                                <a:rPr lang="en-US" altLang="zh-CN" i="1" baseline="0" smtClean="0">
                                  <a:solidFill>
                                    <a:srgbClr val="FF0000"/>
                                  </a:solidFill>
                                  <a:latin typeface="Cambria Math" panose="02040503050406030204" pitchFamily="18" charset="0"/>
                                </a:rPr>
                              </m:ctrlPr>
                            </m:sSubPr>
                            <m:e>
                              <m:r>
                                <a:rPr lang="en-US" altLang="zh-CN" b="0" i="1" baseline="0" smtClean="0">
                                  <a:solidFill>
                                    <a:srgbClr val="FF0000"/>
                                  </a:solidFill>
                                  <a:latin typeface="Cambria Math" panose="02040503050406030204" pitchFamily="18" charset="0"/>
                                </a:rPr>
                                <m:t>𝑏</m:t>
                              </m:r>
                            </m:e>
                            <m:sub>
                              <m:r>
                                <a:rPr lang="en-US" altLang="zh-CN" i="1" baseline="0">
                                  <a:solidFill>
                                    <a:srgbClr val="FF0000"/>
                                  </a:solidFill>
                                  <a:latin typeface="Cambria Math" panose="02040503050406030204" pitchFamily="18" charset="0"/>
                                </a:rPr>
                                <m:t>𝑖</m:t>
                              </m:r>
                            </m:sub>
                          </m:sSub>
                          <m:sSub>
                            <m:sSubPr>
                              <m:ctrlPr>
                                <a:rPr lang="en-US" altLang="zh-CN" i="1" baseline="0">
                                  <a:solidFill>
                                    <a:srgbClr val="FF0000"/>
                                  </a:solidFill>
                                  <a:latin typeface="Cambria Math" panose="02040503050406030204" pitchFamily="18" charset="0"/>
                                </a:rPr>
                              </m:ctrlPr>
                            </m:sSubPr>
                            <m:e>
                              <m:r>
                                <a:rPr lang="en-US" altLang="zh-CN" i="1" baseline="0">
                                  <a:solidFill>
                                    <a:srgbClr val="FF0000"/>
                                  </a:solidFill>
                                  <a:latin typeface="Cambria Math" panose="02040503050406030204" pitchFamily="18" charset="0"/>
                                </a:rPr>
                                <m:t>𝑆</m:t>
                              </m:r>
                            </m:e>
                            <m:sub>
                              <m:r>
                                <a:rPr lang="en-US" altLang="zh-CN" i="1" baseline="0">
                                  <a:solidFill>
                                    <a:srgbClr val="FF0000"/>
                                  </a:solidFill>
                                  <a:latin typeface="Cambria Math" panose="02040503050406030204" pitchFamily="18" charset="0"/>
                                </a:rPr>
                                <m:t>𝑖</m:t>
                              </m:r>
                            </m:sub>
                          </m:sSub>
                        </m:e>
                      </m:nary>
                    </m:oMath>
                  </m:oMathPara>
                </a14:m>
                <a:endParaRPr lang="zh-CN" altLang="en-US" baseline="0"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16" name="文本框 15">
                <a:extLst>
                  <a:ext uri="{FF2B5EF4-FFF2-40B4-BE49-F238E27FC236}">
                    <a16:creationId xmlns:a16="http://schemas.microsoft.com/office/drawing/2014/main" id="{1B684D29-3FF9-460F-8D6A-0507A7AB5A84}"/>
                  </a:ext>
                </a:extLst>
              </p:cNvPr>
              <p:cNvSpPr txBox="1">
                <a:spLocks noRot="1" noChangeAspect="1" noMove="1" noResize="1" noEditPoints="1" noAdjustHandles="1" noChangeArrowheads="1" noChangeShapeType="1" noTextEdit="1"/>
              </p:cNvSpPr>
              <p:nvPr/>
            </p:nvSpPr>
            <p:spPr>
              <a:xfrm>
                <a:off x="9842239" y="3780525"/>
                <a:ext cx="1654101" cy="1436804"/>
              </a:xfrm>
              <a:prstGeom prst="rect">
                <a:avLst/>
              </a:prstGeom>
              <a:blipFill>
                <a:blip r:embed="rId6"/>
                <a:stretch>
                  <a:fillRect/>
                </a:stretch>
              </a:blipFill>
            </p:spPr>
            <p:txBody>
              <a:bodyPr/>
              <a:lstStyle/>
              <a:p>
                <a:r>
                  <a:rPr lang="zh-CN" altLang="en-US">
                    <a:noFill/>
                  </a:rPr>
                  <a:t> </a:t>
                </a:r>
              </a:p>
            </p:txBody>
          </p:sp>
        </mc:Fallback>
      </mc:AlternateContent>
      <p:cxnSp>
        <p:nvCxnSpPr>
          <p:cNvPr id="3" name="直接箭头连接符 2">
            <a:extLst>
              <a:ext uri="{FF2B5EF4-FFF2-40B4-BE49-F238E27FC236}">
                <a16:creationId xmlns:a16="http://schemas.microsoft.com/office/drawing/2014/main" id="{1B9E78AC-E4E0-4D80-89C4-622B30D0915D}"/>
              </a:ext>
            </a:extLst>
          </p:cNvPr>
          <p:cNvCxnSpPr/>
          <p:nvPr/>
        </p:nvCxnSpPr>
        <p:spPr>
          <a:xfrm flipV="1">
            <a:off x="3124200" y="2438400"/>
            <a:ext cx="3810000" cy="1524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41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082EF9-4D98-42B6-A64C-192936634E0C}"/>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14</a:t>
            </a:fld>
            <a:endParaRPr lang="en-US" altLang="zh-CN" dirty="0">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31EBAE1-5E08-4EE8-A319-9FFCC4DF1A9F}"/>
                  </a:ext>
                </a:extLst>
              </p:cNvPr>
              <p:cNvSpPr txBox="1"/>
              <p:nvPr/>
            </p:nvSpPr>
            <p:spPr>
              <a:xfrm>
                <a:off x="0" y="1565186"/>
                <a:ext cx="8550241" cy="2207784"/>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Font typeface="Wingdings" panose="05000000000000000000" pitchFamily="2" charset="2"/>
                  <a:buChar char="Ø"/>
                </a:pPr>
                <a:r>
                  <a:rPr lang="en-US" altLang="zh-CN" sz="2400" baseline="0" dirty="0">
                    <a:latin typeface="微软雅黑" panose="020B0503020204020204" pitchFamily="34" charset="-122"/>
                    <a:ea typeface="微软雅黑" panose="020B0503020204020204" pitchFamily="34" charset="-122"/>
                  </a:rPr>
                  <a:t>Energy resolution</a:t>
                </a:r>
              </a:p>
              <a:p>
                <a:pPr marL="285750" indent="-285750" eaLnBrk="1" fontAlgn="auto" hangingPunct="1">
                  <a:lnSpc>
                    <a:spcPct val="150000"/>
                  </a:lnSpc>
                  <a:spcBef>
                    <a:spcPts val="0"/>
                  </a:spcBef>
                  <a:spcAft>
                    <a:spcPts val="0"/>
                  </a:spcAft>
                  <a:buFont typeface="Wingdings" panose="05000000000000000000" pitchFamily="2" charset="2"/>
                  <a:buChar char="Ø"/>
                </a:pPr>
                <a:endParaRPr lang="en-US" altLang="zh-CN" sz="1400" baseline="0" dirty="0">
                  <a:latin typeface="微软雅黑" panose="020B0503020204020204" pitchFamily="34" charset="-122"/>
                  <a:ea typeface="微软雅黑" panose="020B0503020204020204" pitchFamily="34" charset="-122"/>
                </a:endParaRPr>
              </a:p>
              <a:p>
                <a:pPr marL="742950" lvl="1" indent="-285750" eaLnBrk="1" fontAlgn="auto" hangingPunct="1">
                  <a:lnSpc>
                    <a:spcPct val="150000"/>
                  </a:lnSpc>
                  <a:spcBef>
                    <a:spcPts val="0"/>
                  </a:spcBef>
                  <a:spcAft>
                    <a:spcPts val="0"/>
                  </a:spcAft>
                  <a:buFont typeface="Wingdings" panose="05000000000000000000" pitchFamily="2" charset="2"/>
                  <a:buChar char="l"/>
                </a:pPr>
                <a:r>
                  <a:rPr lang="en-US" altLang="zh-CN" baseline="0" dirty="0">
                    <a:solidFill>
                      <a:prstClr val="black"/>
                    </a:solidFill>
                    <a:latin typeface="微软雅黑" panose="020B0503020204020204" pitchFamily="34" charset="-122"/>
                    <a:ea typeface="微软雅黑" panose="020B0503020204020204" pitchFamily="34" charset="-122"/>
                  </a:rPr>
                  <a:t>The algorithm is applied to the waveform</a:t>
                </a:r>
              </a:p>
              <a:p>
                <a:pPr marL="742950" lvl="1" indent="-285750" eaLnBrk="1" fontAlgn="auto" hangingPunct="1">
                  <a:lnSpc>
                    <a:spcPct val="150000"/>
                  </a:lnSpc>
                  <a:spcBef>
                    <a:spcPts val="0"/>
                  </a:spcBef>
                  <a:spcAft>
                    <a:spcPts val="0"/>
                  </a:spcAft>
                  <a:buFont typeface="Wingdings" panose="05000000000000000000" pitchFamily="2" charset="2"/>
                  <a:buChar char="l"/>
                </a:pPr>
                <a:r>
                  <a:rPr lang="en-US" altLang="zh-CN" baseline="0" dirty="0">
                    <a:solidFill>
                      <a:prstClr val="black"/>
                    </a:solidFill>
                    <a:latin typeface="微软雅黑" panose="020B0503020204020204" pitchFamily="34" charset="-122"/>
                    <a:ea typeface="微软雅黑" panose="020B0503020204020204" pitchFamily="34" charset="-122"/>
                  </a:rPr>
                  <a:t>Compare the baseline noise before and after applying the algorithm</a:t>
                </a:r>
              </a:p>
              <a:p>
                <a:pPr marL="742950" lvl="1" indent="-285750" eaLnBrk="1" fontAlgn="auto" hangingPunct="1">
                  <a:lnSpc>
                    <a:spcPct val="150000"/>
                  </a:lnSpc>
                  <a:spcBef>
                    <a:spcPts val="0"/>
                  </a:spcBef>
                  <a:spcAft>
                    <a:spcPts val="0"/>
                  </a:spcAft>
                  <a:buFont typeface="Wingdings" panose="05000000000000000000" pitchFamily="2" charset="2"/>
                  <a:buChar char="l"/>
                </a:pPr>
                <a:r>
                  <a:rPr lang="en-US" altLang="zh-CN" baseline="0">
                    <a:solidFill>
                      <a:prstClr val="black"/>
                    </a:solidFill>
                    <a:latin typeface="微软雅黑" panose="020B0503020204020204" pitchFamily="34" charset="-122"/>
                    <a:ea typeface="微软雅黑" panose="020B0503020204020204" pitchFamily="34" charset="-122"/>
                  </a:rPr>
                  <a:t>Baseline noise</a:t>
                </a:r>
                <a:r>
                  <a:rPr lang="zh-CN" altLang="en-US" baseline="0">
                    <a:solidFill>
                      <a:prstClr val="black"/>
                    </a:solidFill>
                    <a:latin typeface="微软雅黑" panose="020B0503020204020204" pitchFamily="34" charset="-122"/>
                    <a:ea typeface="微软雅黑" panose="020B0503020204020204" pitchFamily="34" charset="-122"/>
                  </a:rPr>
                  <a:t>：</a:t>
                </a:r>
                <a:r>
                  <a:rPr lang="en-US" altLang="zh-CN" sz="2000" baseline="0" dirty="0">
                    <a:solidFill>
                      <a:srgbClr val="C00000"/>
                    </a:solidFill>
                    <a:latin typeface="微软雅黑" panose="020B0503020204020204" pitchFamily="34" charset="-122"/>
                    <a:ea typeface="微软雅黑" panose="020B0503020204020204" pitchFamily="34" charset="-122"/>
                  </a:rPr>
                  <a:t> </a:t>
                </a:r>
                <a14:m>
                  <m:oMath xmlns:m="http://schemas.openxmlformats.org/officeDocument/2006/math">
                    <m:r>
                      <a:rPr lang="en-US" altLang="zh-CN" b="0" i="1" baseline="0" smtClean="0">
                        <a:solidFill>
                          <a:srgbClr val="C00000"/>
                        </a:solidFill>
                        <a:latin typeface="Cambria Math" panose="02040503050406030204" pitchFamily="18" charset="0"/>
                        <a:ea typeface="黑体" panose="02010609060101010101" pitchFamily="49" charset="-122"/>
                      </a:rPr>
                      <m:t>1.65</m:t>
                    </m:r>
                    <m:r>
                      <a:rPr lang="en-US" altLang="zh-CN" i="1" baseline="0">
                        <a:solidFill>
                          <a:srgbClr val="C00000"/>
                        </a:solidFill>
                        <a:latin typeface="Cambria Math" panose="02040503050406030204" pitchFamily="18" charset="0"/>
                        <a:ea typeface="黑体" panose="02010609060101010101" pitchFamily="49" charset="-122"/>
                      </a:rPr>
                      <m:t>𝑓𝐶</m:t>
                    </m:r>
                    <m:r>
                      <a:rPr lang="en-US" altLang="zh-CN" i="1" baseline="0">
                        <a:solidFill>
                          <a:srgbClr val="C00000"/>
                        </a:solidFill>
                        <a:latin typeface="Cambria Math" panose="02040503050406030204" pitchFamily="18" charset="0"/>
                        <a:ea typeface="黑体" panose="02010609060101010101" pitchFamily="49" charset="-122"/>
                      </a:rPr>
                      <m:t>→0.85</m:t>
                    </m:r>
                    <m:r>
                      <a:rPr lang="en-US" altLang="zh-CN" i="1" baseline="0">
                        <a:solidFill>
                          <a:srgbClr val="C00000"/>
                        </a:solidFill>
                        <a:latin typeface="Cambria Math" panose="02040503050406030204" pitchFamily="18" charset="0"/>
                        <a:ea typeface="黑体" panose="02010609060101010101" pitchFamily="49" charset="-122"/>
                      </a:rPr>
                      <m:t>𝑓𝐶</m:t>
                    </m:r>
                  </m:oMath>
                </a14:m>
                <a:endParaRPr lang="en-US" altLang="zh-CN" baseline="0" dirty="0">
                  <a:solidFill>
                    <a:prstClr val="black"/>
                  </a:solidFill>
                  <a:latin typeface="微软雅黑" panose="020B0503020204020204" pitchFamily="34" charset="-122"/>
                  <a:ea typeface="微软雅黑" panose="020B0503020204020204" pitchFamily="34" charset="-122"/>
                </a:endParaRPr>
              </a:p>
            </p:txBody>
          </p:sp>
        </mc:Choice>
        <mc:Fallback>
          <p:sp>
            <p:nvSpPr>
              <p:cNvPr id="9" name="文本框 8">
                <a:extLst>
                  <a:ext uri="{FF2B5EF4-FFF2-40B4-BE49-F238E27FC236}">
                    <a16:creationId xmlns:a16="http://schemas.microsoft.com/office/drawing/2014/main" id="{C31EBAE1-5E08-4EE8-A319-9FFCC4DF1A9F}"/>
                  </a:ext>
                </a:extLst>
              </p:cNvPr>
              <p:cNvSpPr txBox="1">
                <a:spLocks noRot="1" noChangeAspect="1" noMove="1" noResize="1" noEditPoints="1" noAdjustHandles="1" noChangeArrowheads="1" noChangeShapeType="1" noTextEdit="1"/>
              </p:cNvSpPr>
              <p:nvPr/>
            </p:nvSpPr>
            <p:spPr>
              <a:xfrm>
                <a:off x="0" y="1565186"/>
                <a:ext cx="8550241" cy="2207784"/>
              </a:xfrm>
              <a:prstGeom prst="rect">
                <a:avLst/>
              </a:prstGeom>
              <a:blipFill>
                <a:blip r:embed="rId3"/>
                <a:stretch>
                  <a:fillRect l="-927" b="-3315"/>
                </a:stretch>
              </a:blipFill>
            </p:spPr>
            <p:txBody>
              <a:bodyPr/>
              <a:lstStyle/>
              <a:p>
                <a:r>
                  <a:rPr lang="zh-CN" altLang="en-US">
                    <a:noFill/>
                  </a:rPr>
                  <a:t> </a:t>
                </a:r>
              </a:p>
            </p:txBody>
          </p:sp>
        </mc:Fallback>
      </mc:AlternateContent>
      <p:cxnSp>
        <p:nvCxnSpPr>
          <p:cNvPr id="18" name="直接箭头连接符 17">
            <a:extLst>
              <a:ext uri="{FF2B5EF4-FFF2-40B4-BE49-F238E27FC236}">
                <a16:creationId xmlns:a16="http://schemas.microsoft.com/office/drawing/2014/main" id="{CAE3C5FE-4D28-4107-B02C-F78E21621351}"/>
              </a:ext>
            </a:extLst>
          </p:cNvPr>
          <p:cNvCxnSpPr>
            <a:cxnSpLocks/>
            <a:stCxn id="16" idx="2"/>
            <a:endCxn id="17" idx="0"/>
          </p:cNvCxnSpPr>
          <p:nvPr/>
        </p:nvCxnSpPr>
        <p:spPr bwMode="auto">
          <a:xfrm>
            <a:off x="10105039" y="3765032"/>
            <a:ext cx="5161" cy="442190"/>
          </a:xfrm>
          <a:prstGeom prst="straightConnector1">
            <a:avLst/>
          </a:prstGeom>
          <a:solidFill>
            <a:schemeClr val="accent1"/>
          </a:solidFill>
          <a:ln w="28575" cap="flat" cmpd="sng" algn="ctr">
            <a:solidFill>
              <a:srgbClr val="FF0000"/>
            </a:solidFill>
            <a:prstDash val="solid"/>
            <a:round/>
            <a:headEnd type="none" w="med" len="med"/>
            <a:tailEnd type="triangle"/>
          </a:ln>
        </p:spPr>
      </p:cxnSp>
      <p:grpSp>
        <p:nvGrpSpPr>
          <p:cNvPr id="8" name="组合 7">
            <a:extLst>
              <a:ext uri="{FF2B5EF4-FFF2-40B4-BE49-F238E27FC236}">
                <a16:creationId xmlns:a16="http://schemas.microsoft.com/office/drawing/2014/main" id="{A8D0FB8E-1A3B-4592-95FD-CD9D024FCEC8}"/>
              </a:ext>
            </a:extLst>
          </p:cNvPr>
          <p:cNvGrpSpPr/>
          <p:nvPr/>
        </p:nvGrpSpPr>
        <p:grpSpPr>
          <a:xfrm>
            <a:off x="8485600" y="1266654"/>
            <a:ext cx="3238878" cy="2498378"/>
            <a:chOff x="990600" y="4025729"/>
            <a:chExt cx="3315078" cy="2555506"/>
          </a:xfrm>
        </p:grpSpPr>
        <p:pic>
          <p:nvPicPr>
            <p:cNvPr id="16" name="图片 15">
              <a:extLst>
                <a:ext uri="{FF2B5EF4-FFF2-40B4-BE49-F238E27FC236}">
                  <a16:creationId xmlns:a16="http://schemas.microsoft.com/office/drawing/2014/main" id="{5E1071E3-6574-4226-86E1-6E85C04737E7}"/>
                </a:ext>
              </a:extLst>
            </p:cNvPr>
            <p:cNvPicPr>
              <a:picLocks noChangeAspect="1"/>
            </p:cNvPicPr>
            <p:nvPr/>
          </p:nvPicPr>
          <p:blipFill>
            <a:blip r:embed="rId4"/>
            <a:stretch>
              <a:fillRect/>
            </a:stretch>
          </p:blipFill>
          <p:spPr>
            <a:xfrm>
              <a:off x="990600" y="4025729"/>
              <a:ext cx="3315078" cy="2555506"/>
            </a:xfrm>
            <a:prstGeom prst="rect">
              <a:avLst/>
            </a:prstGeom>
          </p:spPr>
        </p:pic>
        <p:sp>
          <p:nvSpPr>
            <p:cNvPr id="19" name="文本框 18">
              <a:extLst>
                <a:ext uri="{FF2B5EF4-FFF2-40B4-BE49-F238E27FC236}">
                  <a16:creationId xmlns:a16="http://schemas.microsoft.com/office/drawing/2014/main" id="{DADFDB83-18BB-419A-985E-128F83314262}"/>
                </a:ext>
              </a:extLst>
            </p:cNvPr>
            <p:cNvSpPr txBox="1"/>
            <p:nvPr/>
          </p:nvSpPr>
          <p:spPr>
            <a:xfrm>
              <a:off x="1296022" y="4138515"/>
              <a:ext cx="1638677" cy="314815"/>
            </a:xfrm>
            <a:prstGeom prst="rect">
              <a:avLst/>
            </a:prstGeom>
            <a:noFill/>
          </p:spPr>
          <p:txBody>
            <a:bodyPr wrap="square" rtlCol="0">
              <a:spAutoFit/>
            </a:bodyPr>
            <a:lstStyle/>
            <a:p>
              <a:r>
                <a:rPr lang="en-US" altLang="zh-CN" sz="1400" baseline="0" dirty="0">
                  <a:latin typeface="微软雅黑" panose="020B0503020204020204" pitchFamily="34" charset="-122"/>
                  <a:ea typeface="微软雅黑" panose="020B0503020204020204" pitchFamily="34" charset="-122"/>
                  <a:cs typeface="Times New Roman" panose="02020603050405020304" pitchFamily="18" charset="0"/>
                </a:rPr>
                <a:t>Sigma=1.65fC</a:t>
              </a:r>
              <a:endParaRPr lang="zh-CN" altLang="en-US" sz="1400" baseline="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2" name="组合 11">
            <a:extLst>
              <a:ext uri="{FF2B5EF4-FFF2-40B4-BE49-F238E27FC236}">
                <a16:creationId xmlns:a16="http://schemas.microsoft.com/office/drawing/2014/main" id="{D0EEF708-8C95-448C-BD34-9AF39A2FF8AF}"/>
              </a:ext>
            </a:extLst>
          </p:cNvPr>
          <p:cNvGrpSpPr/>
          <p:nvPr/>
        </p:nvGrpSpPr>
        <p:grpSpPr>
          <a:xfrm>
            <a:off x="8485599" y="4207222"/>
            <a:ext cx="3249201" cy="2498378"/>
            <a:chOff x="5638274" y="4011803"/>
            <a:chExt cx="3315076" cy="2597244"/>
          </a:xfrm>
        </p:grpSpPr>
        <p:pic>
          <p:nvPicPr>
            <p:cNvPr id="17" name="图片 16">
              <a:extLst>
                <a:ext uri="{FF2B5EF4-FFF2-40B4-BE49-F238E27FC236}">
                  <a16:creationId xmlns:a16="http://schemas.microsoft.com/office/drawing/2014/main" id="{7FA6C878-90DB-4631-A2A8-DF7455631503}"/>
                </a:ext>
              </a:extLst>
            </p:cNvPr>
            <p:cNvPicPr>
              <a:picLocks noChangeAspect="1"/>
            </p:cNvPicPr>
            <p:nvPr/>
          </p:nvPicPr>
          <p:blipFill>
            <a:blip r:embed="rId5"/>
            <a:stretch>
              <a:fillRect/>
            </a:stretch>
          </p:blipFill>
          <p:spPr>
            <a:xfrm>
              <a:off x="5638274" y="4011803"/>
              <a:ext cx="3315076" cy="2597244"/>
            </a:xfrm>
            <a:prstGeom prst="rect">
              <a:avLst/>
            </a:prstGeom>
          </p:spPr>
        </p:pic>
        <p:sp>
          <p:nvSpPr>
            <p:cNvPr id="20" name="文本框 19">
              <a:extLst>
                <a:ext uri="{FF2B5EF4-FFF2-40B4-BE49-F238E27FC236}">
                  <a16:creationId xmlns:a16="http://schemas.microsoft.com/office/drawing/2014/main" id="{39FE919E-E3CA-43BE-8883-013702E09B47}"/>
                </a:ext>
              </a:extLst>
            </p:cNvPr>
            <p:cNvSpPr txBox="1"/>
            <p:nvPr/>
          </p:nvSpPr>
          <p:spPr>
            <a:xfrm>
              <a:off x="5942727" y="4058065"/>
              <a:ext cx="1638677" cy="319956"/>
            </a:xfrm>
            <a:prstGeom prst="rect">
              <a:avLst/>
            </a:prstGeom>
            <a:noFill/>
          </p:spPr>
          <p:txBody>
            <a:bodyPr wrap="square" rtlCol="0">
              <a:spAutoFit/>
            </a:bodyPr>
            <a:lstStyle/>
            <a:p>
              <a:r>
                <a:rPr lang="en-US" altLang="zh-CN" sz="1400" baseline="0" dirty="0">
                  <a:latin typeface="微软雅黑" panose="020B0503020204020204" pitchFamily="34" charset="-122"/>
                  <a:ea typeface="微软雅黑" panose="020B0503020204020204" pitchFamily="34" charset="-122"/>
                  <a:cs typeface="Times New Roman" panose="02020603050405020304" pitchFamily="18" charset="0"/>
                </a:rPr>
                <a:t>Sigma=0.85fC</a:t>
              </a:r>
              <a:endParaRPr lang="zh-CN" altLang="en-US" sz="1400" baseline="0" dirty="0">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24" name="图片 23">
            <a:extLst>
              <a:ext uri="{FF2B5EF4-FFF2-40B4-BE49-F238E27FC236}">
                <a16:creationId xmlns:a16="http://schemas.microsoft.com/office/drawing/2014/main" id="{B3AFA776-451C-46B3-A952-AA050171E9B6}"/>
              </a:ext>
            </a:extLst>
          </p:cNvPr>
          <p:cNvPicPr>
            <a:picLocks noChangeAspect="1"/>
          </p:cNvPicPr>
          <p:nvPr/>
        </p:nvPicPr>
        <p:blipFill>
          <a:blip r:embed="rId6"/>
          <a:stretch>
            <a:fillRect/>
          </a:stretch>
        </p:blipFill>
        <p:spPr>
          <a:xfrm>
            <a:off x="304800" y="4293876"/>
            <a:ext cx="7376666" cy="1666336"/>
          </a:xfrm>
          <a:prstGeom prst="rect">
            <a:avLst/>
          </a:prstGeom>
        </p:spPr>
      </p:pic>
      <p:sp>
        <p:nvSpPr>
          <p:cNvPr id="21" name="Rectangle 11">
            <a:extLst>
              <a:ext uri="{FF2B5EF4-FFF2-40B4-BE49-F238E27FC236}">
                <a16:creationId xmlns:a16="http://schemas.microsoft.com/office/drawing/2014/main" id="{C9A24A2B-0734-4892-B754-39BE50A8121D}"/>
              </a:ext>
            </a:extLst>
          </p:cNvPr>
          <p:cNvSpPr>
            <a:spLocks noGrp="1" noChangeArrowheads="1"/>
          </p:cNvSpPr>
          <p:nvPr>
            <p:ph type="title"/>
          </p:nvPr>
        </p:nvSpPr>
        <p:spPr>
          <a:xfrm>
            <a:off x="228600" y="274638"/>
            <a:ext cx="6781800" cy="563562"/>
          </a:xfrm>
        </p:spPr>
        <p:txBody>
          <a:bodyPr>
            <a:noAutofit/>
          </a:bodyPr>
          <a:lstStyle/>
          <a:p>
            <a:pPr algn="l" eaLnBrk="1" hangingPunct="1"/>
            <a:r>
              <a:rPr lang="en-US" altLang="zh-CN" sz="3200" b="1" dirty="0">
                <a:solidFill>
                  <a:schemeClr val="bg1"/>
                </a:solidFill>
                <a:latin typeface="微软雅黑" panose="020B0503020204020204" pitchFamily="34" charset="-122"/>
                <a:ea typeface="微软雅黑" panose="020B0503020204020204" pitchFamily="34" charset="-122"/>
              </a:rPr>
              <a:t>Processing of Pile-up signals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215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082EF9-4D98-42B6-A64C-192936634E0C}"/>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15</a:t>
            </a:fld>
            <a:endParaRPr lang="en-US" altLang="zh-CN" dirty="0">
              <a:latin typeface="微软雅黑" panose="020B0503020204020204" pitchFamily="34" charset="-122"/>
              <a:ea typeface="微软雅黑" panose="020B0503020204020204" pitchFamily="34" charset="-122"/>
            </a:endParaRPr>
          </a:p>
        </p:txBody>
      </p:sp>
      <p:sp>
        <p:nvSpPr>
          <p:cNvPr id="4" name="Rectangle 2">
            <a:extLst>
              <a:ext uri="{FF2B5EF4-FFF2-40B4-BE49-F238E27FC236}">
                <a16:creationId xmlns:a16="http://schemas.microsoft.com/office/drawing/2014/main" id="{B721D830-6F02-448D-8B25-362B0790BA58}"/>
              </a:ext>
            </a:extLst>
          </p:cNvPr>
          <p:cNvSpPr>
            <a:spLocks noChangeArrowheads="1"/>
          </p:cNvSpPr>
          <p:nvPr/>
        </p:nvSpPr>
        <p:spPr bwMode="auto">
          <a:xfrm>
            <a:off x="1524000" y="-13849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31EBAE1-5E08-4EE8-A319-9FFCC4DF1A9F}"/>
                  </a:ext>
                </a:extLst>
              </p:cNvPr>
              <p:cNvSpPr txBox="1"/>
              <p:nvPr/>
            </p:nvSpPr>
            <p:spPr>
              <a:xfrm>
                <a:off x="304800" y="1148954"/>
                <a:ext cx="10058399" cy="2138534"/>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Font typeface="Wingdings" panose="05000000000000000000" pitchFamily="2" charset="2"/>
                  <a:buChar char="Ø"/>
                </a:pPr>
                <a:r>
                  <a:rPr lang="en-US" altLang="zh-CN" sz="2400" baseline="0" dirty="0">
                    <a:latin typeface="微软雅黑" panose="020B0503020204020204" pitchFamily="34" charset="-122"/>
                    <a:ea typeface="微软雅黑" panose="020B0503020204020204" pitchFamily="34" charset="-122"/>
                    <a:cs typeface="Times New Roman" panose="02020603050405020304" pitchFamily="18" charset="0"/>
                  </a:rPr>
                  <a:t>Timing Resolution</a:t>
                </a:r>
                <a:endParaRPr lang="en-US" altLang="zh-CN" sz="2400" baseline="0" dirty="0">
                  <a:latin typeface="微软雅黑" panose="020B0503020204020204" pitchFamily="34" charset="-122"/>
                  <a:ea typeface="微软雅黑" panose="020B0503020204020204" pitchFamily="34" charset="-122"/>
                </a:endParaRPr>
              </a:p>
              <a:p>
                <a:pPr marL="285750" indent="-285750" eaLnBrk="1" fontAlgn="auto" hangingPunct="1">
                  <a:lnSpc>
                    <a:spcPct val="150000"/>
                  </a:lnSpc>
                  <a:spcBef>
                    <a:spcPts val="0"/>
                  </a:spcBef>
                  <a:spcAft>
                    <a:spcPts val="0"/>
                  </a:spcAft>
                  <a:buFont typeface="Wingdings" panose="05000000000000000000" pitchFamily="2" charset="2"/>
                  <a:buChar char="Ø"/>
                </a:pPr>
                <a:endParaRPr lang="en-US" altLang="zh-CN" sz="1100" baseline="0" dirty="0">
                  <a:latin typeface="微软雅黑" panose="020B0503020204020204" pitchFamily="34" charset="-122"/>
                  <a:ea typeface="微软雅黑" panose="020B0503020204020204" pitchFamily="34" charset="-122"/>
                </a:endParaRPr>
              </a:p>
              <a:p>
                <a:pPr marL="742950" lvl="1" indent="-285750" eaLnBrk="1" fontAlgn="auto" hangingPunct="1">
                  <a:lnSpc>
                    <a:spcPct val="150000"/>
                  </a:lnSpc>
                  <a:spcBef>
                    <a:spcPts val="0"/>
                  </a:spcBef>
                  <a:spcAft>
                    <a:spcPts val="0"/>
                  </a:spcAft>
                  <a:buFont typeface="Wingdings" panose="05000000000000000000" pitchFamily="2" charset="2"/>
                  <a:buChar char="l"/>
                </a:pPr>
                <a:r>
                  <a:rPr lang="en-US" altLang="zh-CN" baseline="0" dirty="0">
                    <a:solidFill>
                      <a:prstClr val="black"/>
                    </a:solidFill>
                    <a:latin typeface="微软雅黑" panose="020B0503020204020204" pitchFamily="34" charset="-122"/>
                    <a:ea typeface="微软雅黑" panose="020B0503020204020204" pitchFamily="34" charset="-122"/>
                  </a:rPr>
                  <a:t>Simulate the actual waveform shape with </a:t>
                </a:r>
                <a:r>
                  <a:rPr lang="en-US" altLang="zh-CN" baseline="0" dirty="0" err="1">
                    <a:solidFill>
                      <a:prstClr val="black"/>
                    </a:solidFill>
                    <a:latin typeface="微软雅黑" panose="020B0503020204020204" pitchFamily="34" charset="-122"/>
                    <a:ea typeface="微软雅黑" panose="020B0503020204020204" pitchFamily="34" charset="-122"/>
                  </a:rPr>
                  <a:t>Matlab</a:t>
                </a: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lnSpc>
                    <a:spcPct val="150000"/>
                  </a:lnSpc>
                  <a:spcBef>
                    <a:spcPts val="0"/>
                  </a:spcBef>
                  <a:spcAft>
                    <a:spcPts val="0"/>
                  </a:spcAft>
                  <a:buFont typeface="Wingdings" panose="05000000000000000000" pitchFamily="2" charset="2"/>
                  <a:buChar char="l"/>
                </a:pPr>
                <a:r>
                  <a:rPr lang="en-US" altLang="zh-CN" baseline="0" dirty="0">
                    <a:solidFill>
                      <a:prstClr val="black"/>
                    </a:solidFill>
                    <a:latin typeface="微软雅黑" panose="020B0503020204020204" pitchFamily="34" charset="-122"/>
                    <a:ea typeface="微软雅黑" panose="020B0503020204020204" pitchFamily="34" charset="-122"/>
                  </a:rPr>
                  <a:t>Add</a:t>
                </a:r>
                <a:r>
                  <a:rPr lang="zh-CN" altLang="en-US" baseline="0" dirty="0">
                    <a:solidFill>
                      <a:prstClr val="black"/>
                    </a:solidFill>
                    <a:latin typeface="微软雅黑" panose="020B0503020204020204" pitchFamily="34" charset="-122"/>
                    <a:ea typeface="微软雅黑" panose="020B0503020204020204" pitchFamily="34" charset="-122"/>
                  </a:rPr>
                  <a:t> </a:t>
                </a:r>
                <a:r>
                  <a:rPr lang="en-US" altLang="zh-CN" baseline="0" dirty="0">
                    <a:solidFill>
                      <a:prstClr val="black"/>
                    </a:solidFill>
                    <a:latin typeface="微软雅黑" panose="020B0503020204020204" pitchFamily="34" charset="-122"/>
                    <a:ea typeface="微软雅黑" panose="020B0503020204020204" pitchFamily="34" charset="-122"/>
                  </a:rPr>
                  <a:t>actual</a:t>
                </a:r>
                <a:r>
                  <a:rPr lang="zh-CN" altLang="en-US" baseline="0" dirty="0">
                    <a:solidFill>
                      <a:prstClr val="black"/>
                    </a:solidFill>
                    <a:latin typeface="微软雅黑" panose="020B0503020204020204" pitchFamily="34" charset="-122"/>
                    <a:ea typeface="微软雅黑" panose="020B0503020204020204" pitchFamily="34" charset="-122"/>
                  </a:rPr>
                  <a:t> </a:t>
                </a:r>
                <a:r>
                  <a:rPr lang="en-US" altLang="zh-CN" baseline="0" dirty="0">
                    <a:solidFill>
                      <a:prstClr val="black"/>
                    </a:solidFill>
                    <a:latin typeface="微软雅黑" panose="020B0503020204020204" pitchFamily="34" charset="-122"/>
                    <a:ea typeface="微软雅黑" panose="020B0503020204020204" pitchFamily="34" charset="-122"/>
                  </a:rPr>
                  <a:t>noise</a:t>
                </a:r>
              </a:p>
              <a:p>
                <a:pPr marL="742950" lvl="1" indent="-285750">
                  <a:lnSpc>
                    <a:spcPct val="150000"/>
                  </a:lnSpc>
                  <a:buFont typeface="Wingdings" panose="05000000000000000000" pitchFamily="2" charset="2"/>
                  <a:buChar char="l"/>
                  <a:defRPr/>
                </a:pPr>
                <a:r>
                  <a:rPr lang="en-US" altLang="zh-CN" baseline="0" dirty="0">
                    <a:solidFill>
                      <a:prstClr val="black"/>
                    </a:solidFill>
                    <a:latin typeface="微软雅黑" panose="020B0503020204020204" pitchFamily="34" charset="-122"/>
                    <a:ea typeface="微软雅黑" panose="020B0503020204020204" pitchFamily="34" charset="-122"/>
                  </a:rPr>
                  <a:t>Timing Resolution</a:t>
                </a:r>
                <a:r>
                  <a:rPr lang="zh-CN" altLang="en-US" baseline="0" dirty="0">
                    <a:solidFill>
                      <a:prstClr val="black"/>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2000" baseline="0">
                        <a:solidFill>
                          <a:srgbClr val="C00000"/>
                        </a:solidFill>
                        <a:latin typeface="Cambria Math" panose="02040503050406030204" pitchFamily="18" charset="0"/>
                        <a:ea typeface="黑体" panose="02010609060101010101" pitchFamily="49" charset="-122"/>
                      </a:rPr>
                      <m:t>6</m:t>
                    </m:r>
                    <m:r>
                      <a:rPr lang="en-US" altLang="zh-CN" sz="2000" b="0" i="0" baseline="0" smtClean="0">
                        <a:solidFill>
                          <a:srgbClr val="C00000"/>
                        </a:solidFill>
                        <a:latin typeface="Cambria Math" panose="02040503050406030204" pitchFamily="18" charset="0"/>
                        <a:ea typeface="黑体" panose="02010609060101010101" pitchFamily="49" charset="-122"/>
                      </a:rPr>
                      <m:t>85</m:t>
                    </m:r>
                    <m:r>
                      <m:rPr>
                        <m:sty m:val="p"/>
                      </m:rPr>
                      <a:rPr lang="en-US" altLang="zh-CN" sz="2000" baseline="0">
                        <a:solidFill>
                          <a:srgbClr val="C00000"/>
                        </a:solidFill>
                        <a:latin typeface="Cambria Math" panose="02040503050406030204" pitchFamily="18" charset="0"/>
                        <a:ea typeface="黑体" panose="02010609060101010101" pitchFamily="49" charset="-122"/>
                      </a:rPr>
                      <m:t>ps</m:t>
                    </m:r>
                    <m:r>
                      <a:rPr lang="en-US" altLang="zh-CN" sz="2000" baseline="0">
                        <a:solidFill>
                          <a:srgbClr val="C00000"/>
                        </a:solidFill>
                        <a:latin typeface="Cambria Math" panose="02040503050406030204" pitchFamily="18" charset="0"/>
                        <a:ea typeface="黑体" panose="02010609060101010101" pitchFamily="49" charset="-122"/>
                      </a:rPr>
                      <m:t>@</m:t>
                    </m:r>
                    <m:r>
                      <a:rPr lang="en-US" altLang="zh-CN" sz="2000" b="0" i="1" baseline="0" smtClean="0">
                        <a:solidFill>
                          <a:srgbClr val="C00000"/>
                        </a:solidFill>
                        <a:latin typeface="Cambria Math" panose="02040503050406030204" pitchFamily="18" charset="0"/>
                        <a:ea typeface="黑体" panose="02010609060101010101" pitchFamily="49" charset="-122"/>
                      </a:rPr>
                      <m:t>200</m:t>
                    </m:r>
                    <m:r>
                      <a:rPr lang="en-US" altLang="zh-CN" sz="2000" i="1" baseline="0">
                        <a:solidFill>
                          <a:srgbClr val="C00000"/>
                        </a:solidFill>
                        <a:latin typeface="Cambria Math" panose="02040503050406030204" pitchFamily="18" charset="0"/>
                        <a:ea typeface="黑体" panose="02010609060101010101" pitchFamily="49" charset="-122"/>
                      </a:rPr>
                      <m:t>𝑓𝐶</m:t>
                    </m:r>
                    <m:r>
                      <a:rPr lang="en-US" altLang="zh-CN" sz="2000" i="1" baseline="0">
                        <a:solidFill>
                          <a:srgbClr val="C00000"/>
                        </a:solidFill>
                        <a:latin typeface="Cambria Math" panose="02040503050406030204" pitchFamily="18" charset="0"/>
                        <a:ea typeface="黑体" panose="02010609060101010101" pitchFamily="49" charset="-122"/>
                      </a:rPr>
                      <m:t>, 62</m:t>
                    </m:r>
                    <m:r>
                      <a:rPr lang="en-US" altLang="zh-CN" sz="2000" i="1" baseline="0">
                        <a:solidFill>
                          <a:srgbClr val="C00000"/>
                        </a:solidFill>
                        <a:latin typeface="Cambria Math" panose="02040503050406030204" pitchFamily="18" charset="0"/>
                        <a:ea typeface="黑体" panose="02010609060101010101" pitchFamily="49" charset="-122"/>
                      </a:rPr>
                      <m:t>𝑝𝑠</m:t>
                    </m:r>
                    <m:r>
                      <a:rPr lang="en-US" altLang="zh-CN" sz="2000" i="1" baseline="0">
                        <a:solidFill>
                          <a:srgbClr val="C00000"/>
                        </a:solidFill>
                        <a:latin typeface="Cambria Math" panose="02040503050406030204" pitchFamily="18" charset="0"/>
                        <a:ea typeface="黑体" panose="02010609060101010101" pitchFamily="49" charset="-122"/>
                      </a:rPr>
                      <m:t>@2000</m:t>
                    </m:r>
                    <m:r>
                      <a:rPr lang="en-US" altLang="zh-CN" sz="2000" i="1" baseline="0">
                        <a:solidFill>
                          <a:srgbClr val="C00000"/>
                        </a:solidFill>
                        <a:latin typeface="Cambria Math" panose="02040503050406030204" pitchFamily="18" charset="0"/>
                        <a:ea typeface="黑体" panose="02010609060101010101" pitchFamily="49" charset="-122"/>
                      </a:rPr>
                      <m:t>𝑓𝐶</m:t>
                    </m:r>
                  </m:oMath>
                </a14:m>
                <a:endParaRPr lang="en-US" altLang="zh-CN" baseline="0" dirty="0">
                  <a:solidFill>
                    <a:prstClr val="black"/>
                  </a:solidFill>
                  <a:latin typeface="微软雅黑" panose="020B0503020204020204" pitchFamily="34" charset="-122"/>
                  <a:ea typeface="微软雅黑" panose="020B0503020204020204" pitchFamily="34" charset="-122"/>
                </a:endParaRPr>
              </a:p>
            </p:txBody>
          </p:sp>
        </mc:Choice>
        <mc:Fallback xmlns="">
          <p:sp>
            <p:nvSpPr>
              <p:cNvPr id="9" name="文本框 8">
                <a:extLst>
                  <a:ext uri="{FF2B5EF4-FFF2-40B4-BE49-F238E27FC236}">
                    <a16:creationId xmlns:a16="http://schemas.microsoft.com/office/drawing/2014/main" id="{C31EBAE1-5E08-4EE8-A319-9FFCC4DF1A9F}"/>
                  </a:ext>
                </a:extLst>
              </p:cNvPr>
              <p:cNvSpPr txBox="1">
                <a:spLocks noRot="1" noChangeAspect="1" noMove="1" noResize="1" noEditPoints="1" noAdjustHandles="1" noChangeArrowheads="1" noChangeShapeType="1" noTextEdit="1"/>
              </p:cNvSpPr>
              <p:nvPr/>
            </p:nvSpPr>
            <p:spPr>
              <a:xfrm>
                <a:off x="304800" y="1148954"/>
                <a:ext cx="10058399" cy="2138534"/>
              </a:xfrm>
              <a:prstGeom prst="rect">
                <a:avLst/>
              </a:prstGeom>
              <a:blipFill>
                <a:blip r:embed="rId4"/>
                <a:stretch>
                  <a:fillRect l="-788" b="-3419"/>
                </a:stretch>
              </a:blipFill>
            </p:spPr>
            <p:txBody>
              <a:bodyPr/>
              <a:lstStyle/>
              <a:p>
                <a:r>
                  <a:rPr lang="zh-CN" altLang="en-US">
                    <a:noFill/>
                  </a:rPr>
                  <a:t> </a:t>
                </a:r>
              </a:p>
            </p:txBody>
          </p:sp>
        </mc:Fallback>
      </mc:AlternateContent>
      <p:graphicFrame>
        <p:nvGraphicFramePr>
          <p:cNvPr id="13" name="对象 12">
            <a:extLst>
              <a:ext uri="{FF2B5EF4-FFF2-40B4-BE49-F238E27FC236}">
                <a16:creationId xmlns:a16="http://schemas.microsoft.com/office/drawing/2014/main" id="{AE275802-8BDA-4DD6-8B98-03085428AC20}"/>
              </a:ext>
            </a:extLst>
          </p:cNvPr>
          <p:cNvGraphicFramePr>
            <a:graphicFrameLocks noChangeAspect="1"/>
          </p:cNvGraphicFramePr>
          <p:nvPr>
            <p:extLst>
              <p:ext uri="{D42A27DB-BD31-4B8C-83A1-F6EECF244321}">
                <p14:modId xmlns:p14="http://schemas.microsoft.com/office/powerpoint/2010/main" val="2470923735"/>
              </p:ext>
            </p:extLst>
          </p:nvPr>
        </p:nvGraphicFramePr>
        <p:xfrm>
          <a:off x="7696200" y="998228"/>
          <a:ext cx="3303861" cy="3445129"/>
        </p:xfrm>
        <a:graphic>
          <a:graphicData uri="http://schemas.openxmlformats.org/presentationml/2006/ole">
            <mc:AlternateContent xmlns:mc="http://schemas.openxmlformats.org/markup-compatibility/2006">
              <mc:Choice xmlns:v="urn:schemas-microsoft-com:vml" Requires="v">
                <p:oleObj spid="_x0000_s1066" name="Visio" r:id="rId5" imgW="3762496" imgH="3924368" progId="Visio.Drawing.15">
                  <p:embed/>
                </p:oleObj>
              </mc:Choice>
              <mc:Fallback>
                <p:oleObj name="Visio" r:id="rId5" imgW="3762496" imgH="3924368" progId="Visio.Drawing.15">
                  <p:embed/>
                  <p:pic>
                    <p:nvPicPr>
                      <p:cNvPr id="22" name="对象 21">
                        <a:extLst>
                          <a:ext uri="{FF2B5EF4-FFF2-40B4-BE49-F238E27FC236}">
                            <a16:creationId xmlns:a16="http://schemas.microsoft.com/office/drawing/2014/main" id="{0D10A66D-A6D8-4BD6-B5C5-3C10EAF9FE5C}"/>
                          </a:ext>
                        </a:extLst>
                      </p:cNvPr>
                      <p:cNvPicPr/>
                      <p:nvPr/>
                    </p:nvPicPr>
                    <p:blipFill>
                      <a:blip r:embed="rId6"/>
                      <a:stretch>
                        <a:fillRect/>
                      </a:stretch>
                    </p:blipFill>
                    <p:spPr>
                      <a:xfrm>
                        <a:off x="7696200" y="998228"/>
                        <a:ext cx="3303861" cy="3445129"/>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49C8E30F-B1BF-2987-3483-9E8F72874467}"/>
              </a:ext>
            </a:extLst>
          </p:cNvPr>
          <p:cNvGrpSpPr/>
          <p:nvPr/>
        </p:nvGrpSpPr>
        <p:grpSpPr>
          <a:xfrm>
            <a:off x="533400" y="3330269"/>
            <a:ext cx="4609766" cy="3548279"/>
            <a:chOff x="6058558" y="3238159"/>
            <a:chExt cx="4266866" cy="3200150"/>
          </a:xfrm>
        </p:grpSpPr>
        <p:pic>
          <p:nvPicPr>
            <p:cNvPr id="6" name="图片 5">
              <a:extLst>
                <a:ext uri="{FF2B5EF4-FFF2-40B4-BE49-F238E27FC236}">
                  <a16:creationId xmlns:a16="http://schemas.microsoft.com/office/drawing/2014/main" id="{5CC464F7-11C0-48C8-BDA4-903103D5BB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558" y="3238159"/>
              <a:ext cx="4266866" cy="3200150"/>
            </a:xfrm>
            <a:prstGeom prst="rect">
              <a:avLst/>
            </a:prstGeom>
          </p:spPr>
        </p:pic>
        <p:sp>
          <p:nvSpPr>
            <p:cNvPr id="14" name="文本框 13">
              <a:extLst>
                <a:ext uri="{FF2B5EF4-FFF2-40B4-BE49-F238E27FC236}">
                  <a16:creationId xmlns:a16="http://schemas.microsoft.com/office/drawing/2014/main" id="{113C6B6C-4077-46D9-B826-BDEF1C97410B}"/>
                </a:ext>
              </a:extLst>
            </p:cNvPr>
            <p:cNvSpPr txBox="1"/>
            <p:nvPr/>
          </p:nvSpPr>
          <p:spPr>
            <a:xfrm>
              <a:off x="7556370" y="5515727"/>
              <a:ext cx="1409728" cy="277580"/>
            </a:xfrm>
            <a:prstGeom prst="rect">
              <a:avLst/>
            </a:prstGeom>
            <a:noFill/>
          </p:spPr>
          <p:txBody>
            <a:bodyPr wrap="square" rtlCol="0">
              <a:spAutoFit/>
            </a:bodyPr>
            <a:lstStyle/>
            <a:p>
              <a:r>
                <a:rPr lang="en-US" altLang="zh-CN" sz="1400" baseline="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142ps@1000fC</a:t>
              </a:r>
              <a:endParaRPr lang="zh-CN" altLang="en-US" sz="1400" baseline="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5" name="直接箭头连接符 14">
              <a:extLst>
                <a:ext uri="{FF2B5EF4-FFF2-40B4-BE49-F238E27FC236}">
                  <a16:creationId xmlns:a16="http://schemas.microsoft.com/office/drawing/2014/main" id="{66F06AA9-2F8B-4E35-BEBC-276723A7DBE9}"/>
                </a:ext>
              </a:extLst>
            </p:cNvPr>
            <p:cNvCxnSpPr>
              <a:cxnSpLocks/>
              <a:stCxn id="14" idx="2"/>
            </p:cNvCxnSpPr>
            <p:nvPr/>
          </p:nvCxnSpPr>
          <p:spPr bwMode="auto">
            <a:xfrm flipH="1">
              <a:off x="7696200" y="5793308"/>
              <a:ext cx="565034" cy="199239"/>
            </a:xfrm>
            <a:prstGeom prst="straightConnector1">
              <a:avLst/>
            </a:prstGeom>
            <a:solidFill>
              <a:schemeClr val="accent1"/>
            </a:solidFill>
            <a:ln w="9525" cap="flat" cmpd="sng" algn="ctr">
              <a:solidFill>
                <a:srgbClr val="0070C0"/>
              </a:solidFill>
              <a:prstDash val="solid"/>
              <a:round/>
              <a:headEnd type="none" w="med" len="med"/>
              <a:tailEnd type="triangle"/>
            </a:ln>
          </p:spPr>
        </p:cxnSp>
        <p:sp>
          <p:nvSpPr>
            <p:cNvPr id="18" name="文本框 17">
              <a:extLst>
                <a:ext uri="{FF2B5EF4-FFF2-40B4-BE49-F238E27FC236}">
                  <a16:creationId xmlns:a16="http://schemas.microsoft.com/office/drawing/2014/main" id="{5FECB600-4578-4A3F-8CAB-404037ECDA6C}"/>
                </a:ext>
              </a:extLst>
            </p:cNvPr>
            <p:cNvSpPr txBox="1"/>
            <p:nvPr/>
          </p:nvSpPr>
          <p:spPr>
            <a:xfrm>
              <a:off x="8534400" y="5038906"/>
              <a:ext cx="1409728" cy="277580"/>
            </a:xfrm>
            <a:prstGeom prst="rect">
              <a:avLst/>
            </a:prstGeom>
            <a:noFill/>
          </p:spPr>
          <p:txBody>
            <a:bodyPr wrap="square" rtlCol="0">
              <a:spAutoFit/>
            </a:bodyPr>
            <a:lstStyle/>
            <a:p>
              <a:r>
                <a:rPr lang="en-US" altLang="zh-CN" sz="1400" baseline="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62ps@2000fC</a:t>
              </a:r>
              <a:endParaRPr lang="zh-CN" altLang="en-US" sz="1400" baseline="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9" name="直接箭头连接符 18">
              <a:extLst>
                <a:ext uri="{FF2B5EF4-FFF2-40B4-BE49-F238E27FC236}">
                  <a16:creationId xmlns:a16="http://schemas.microsoft.com/office/drawing/2014/main" id="{0EBE87AE-9F70-482F-8B07-D855670E70C2}"/>
                </a:ext>
              </a:extLst>
            </p:cNvPr>
            <p:cNvCxnSpPr>
              <a:cxnSpLocks/>
              <a:stCxn id="18" idx="2"/>
            </p:cNvCxnSpPr>
            <p:nvPr/>
          </p:nvCxnSpPr>
          <p:spPr bwMode="auto">
            <a:xfrm flipH="1">
              <a:off x="8839524" y="5316487"/>
              <a:ext cx="399740" cy="676060"/>
            </a:xfrm>
            <a:prstGeom prst="straightConnector1">
              <a:avLst/>
            </a:prstGeom>
            <a:solidFill>
              <a:schemeClr val="accent1"/>
            </a:solidFill>
            <a:ln w="9525" cap="flat" cmpd="sng" algn="ctr">
              <a:solidFill>
                <a:srgbClr val="0070C0"/>
              </a:solidFill>
              <a:prstDash val="solid"/>
              <a:round/>
              <a:headEnd type="none" w="med" len="med"/>
              <a:tailEnd type="triangle"/>
            </a:ln>
          </p:spPr>
        </p:cxnSp>
        <p:sp>
          <p:nvSpPr>
            <p:cNvPr id="22" name="文本框 21">
              <a:extLst>
                <a:ext uri="{FF2B5EF4-FFF2-40B4-BE49-F238E27FC236}">
                  <a16:creationId xmlns:a16="http://schemas.microsoft.com/office/drawing/2014/main" id="{61FA099D-5C37-4B7E-98C6-03D55D74094D}"/>
                </a:ext>
              </a:extLst>
            </p:cNvPr>
            <p:cNvSpPr txBox="1"/>
            <p:nvPr/>
          </p:nvSpPr>
          <p:spPr>
            <a:xfrm>
              <a:off x="6803221" y="4811471"/>
              <a:ext cx="1409728" cy="277580"/>
            </a:xfrm>
            <a:prstGeom prst="rect">
              <a:avLst/>
            </a:prstGeom>
            <a:noFill/>
          </p:spPr>
          <p:txBody>
            <a:bodyPr wrap="square" rtlCol="0">
              <a:spAutoFit/>
            </a:bodyPr>
            <a:lstStyle/>
            <a:p>
              <a:r>
                <a:rPr lang="en-US" altLang="zh-CN" sz="1400" baseline="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685ps@200fC</a:t>
              </a:r>
              <a:endParaRPr lang="zh-CN" altLang="en-US" sz="1400" baseline="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3" name="直接箭头连接符 22">
              <a:extLst>
                <a:ext uri="{FF2B5EF4-FFF2-40B4-BE49-F238E27FC236}">
                  <a16:creationId xmlns:a16="http://schemas.microsoft.com/office/drawing/2014/main" id="{A6CD2E57-8FDA-4544-A65D-790545E02087}"/>
                </a:ext>
              </a:extLst>
            </p:cNvPr>
            <p:cNvCxnSpPr>
              <a:cxnSpLocks/>
              <a:stCxn id="22" idx="2"/>
            </p:cNvCxnSpPr>
            <p:nvPr/>
          </p:nvCxnSpPr>
          <p:spPr bwMode="auto">
            <a:xfrm flipH="1">
              <a:off x="6858324" y="5089051"/>
              <a:ext cx="649762" cy="630587"/>
            </a:xfrm>
            <a:prstGeom prst="straightConnector1">
              <a:avLst/>
            </a:prstGeom>
            <a:solidFill>
              <a:schemeClr val="accent1"/>
            </a:solidFill>
            <a:ln w="9525" cap="flat" cmpd="sng" algn="ctr">
              <a:solidFill>
                <a:srgbClr val="0070C0"/>
              </a:solidFill>
              <a:prstDash val="solid"/>
              <a:round/>
              <a:headEnd type="none" w="med" len="med"/>
              <a:tailEnd type="triangle"/>
            </a:ln>
          </p:spPr>
        </p:cxnSp>
      </p:grpSp>
      <p:sp>
        <p:nvSpPr>
          <p:cNvPr id="24" name="文本框 23">
            <a:extLst>
              <a:ext uri="{FF2B5EF4-FFF2-40B4-BE49-F238E27FC236}">
                <a16:creationId xmlns:a16="http://schemas.microsoft.com/office/drawing/2014/main" id="{FB862C4F-9BF1-48F5-A988-2A4CDD83156F}"/>
              </a:ext>
            </a:extLst>
          </p:cNvPr>
          <p:cNvSpPr txBox="1"/>
          <p:nvPr/>
        </p:nvSpPr>
        <p:spPr>
          <a:xfrm>
            <a:off x="5181600" y="4901710"/>
            <a:ext cx="7010399" cy="581057"/>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Font typeface="Wingdings" panose="05000000000000000000" pitchFamily="2" charset="2"/>
              <a:buChar char="Ø"/>
            </a:pPr>
            <a:r>
              <a:rPr lang="en-US" altLang="zh-CN" sz="2400"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The time resolution meets the requirements</a:t>
            </a:r>
            <a:endParaRPr lang="en-US" altLang="zh-CN" sz="2400" baseline="0" dirty="0">
              <a:solidFill>
                <a:srgbClr val="FF0000"/>
              </a:solidFill>
              <a:latin typeface="微软雅黑" panose="020B0503020204020204" pitchFamily="34" charset="-122"/>
              <a:ea typeface="微软雅黑" panose="020B0503020204020204" pitchFamily="34" charset="-122"/>
            </a:endParaRPr>
          </a:p>
        </p:txBody>
      </p:sp>
      <p:sp>
        <p:nvSpPr>
          <p:cNvPr id="20" name="Rectangle 11">
            <a:extLst>
              <a:ext uri="{FF2B5EF4-FFF2-40B4-BE49-F238E27FC236}">
                <a16:creationId xmlns:a16="http://schemas.microsoft.com/office/drawing/2014/main" id="{531E557A-AF3A-46C8-9E53-F9E03581755D}"/>
              </a:ext>
            </a:extLst>
          </p:cNvPr>
          <p:cNvSpPr>
            <a:spLocks noGrp="1" noChangeArrowheads="1"/>
          </p:cNvSpPr>
          <p:nvPr>
            <p:ph type="title"/>
          </p:nvPr>
        </p:nvSpPr>
        <p:spPr>
          <a:xfrm>
            <a:off x="228600" y="274638"/>
            <a:ext cx="6781800" cy="563562"/>
          </a:xfrm>
        </p:spPr>
        <p:txBody>
          <a:bodyPr>
            <a:noAutofit/>
          </a:bodyPr>
          <a:lstStyle/>
          <a:p>
            <a:pPr algn="l" eaLnBrk="1" hangingPunct="1"/>
            <a:r>
              <a:rPr lang="en-US" altLang="zh-CN" sz="3200" b="1" dirty="0">
                <a:solidFill>
                  <a:schemeClr val="bg1"/>
                </a:solidFill>
                <a:latin typeface="微软雅黑" panose="020B0503020204020204" pitchFamily="34" charset="-122"/>
                <a:ea typeface="微软雅黑" panose="020B0503020204020204" pitchFamily="34" charset="-122"/>
              </a:rPr>
              <a:t>Processing of Pile-up signals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048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228600" y="274638"/>
            <a:ext cx="7696200" cy="563562"/>
          </a:xfrm>
        </p:spPr>
        <p:txBody>
          <a:bodyPr/>
          <a:lstStyle/>
          <a:p>
            <a:pPr algn="l" eaLnBrk="1" hangingPunct="1"/>
            <a:r>
              <a:rPr lang="en-US" altLang="zh-CN" sz="2800" b="1" dirty="0">
                <a:solidFill>
                  <a:schemeClr val="bg1"/>
                </a:solidFill>
                <a:latin typeface="微软雅黑" panose="020B0503020204020204" pitchFamily="34" charset="-122"/>
                <a:ea typeface="微软雅黑" panose="020B0503020204020204" pitchFamily="34" charset="-122"/>
              </a:rPr>
              <a:t>Background signal simulation platform</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53082EF9-4D98-42B6-A64C-192936634E0C}"/>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16</a:t>
            </a:fld>
            <a:endParaRPr lang="en-US" altLang="zh-CN">
              <a:latin typeface="微软雅黑" panose="020B0503020204020204" pitchFamily="34" charset="-122"/>
              <a:ea typeface="微软雅黑" panose="020B0503020204020204" pitchFamily="34" charset="-122"/>
            </a:endParaRPr>
          </a:p>
        </p:txBody>
      </p:sp>
      <p:sp>
        <p:nvSpPr>
          <p:cNvPr id="4" name="Rectangle 2">
            <a:extLst>
              <a:ext uri="{FF2B5EF4-FFF2-40B4-BE49-F238E27FC236}">
                <a16:creationId xmlns:a16="http://schemas.microsoft.com/office/drawing/2014/main" id="{B721D830-6F02-448D-8B25-362B0790BA58}"/>
              </a:ext>
            </a:extLst>
          </p:cNvPr>
          <p:cNvSpPr>
            <a:spLocks noChangeArrowheads="1"/>
          </p:cNvSpPr>
          <p:nvPr/>
        </p:nvSpPr>
        <p:spPr bwMode="auto">
          <a:xfrm>
            <a:off x="1524000" y="-13849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E9C87AEC-C156-4878-9C42-D124345709CE}"/>
              </a:ext>
            </a:extLst>
          </p:cNvPr>
          <p:cNvSpPr txBox="1"/>
          <p:nvPr/>
        </p:nvSpPr>
        <p:spPr>
          <a:xfrm>
            <a:off x="392065" y="1143000"/>
            <a:ext cx="5940472" cy="923330"/>
          </a:xfrm>
          <a:prstGeom prst="rect">
            <a:avLst/>
          </a:prstGeom>
          <a:noFill/>
        </p:spPr>
        <p:txBody>
          <a:bodyPr wrap="square" rtlCol="0">
            <a:spAutoFit/>
          </a:bodyPr>
          <a:lstStyle/>
          <a:p>
            <a:pPr eaLnBrk="1" fontAlgn="auto" hangingPunct="1">
              <a:spcBef>
                <a:spcPts val="0"/>
              </a:spcBef>
              <a:spcAft>
                <a:spcPts val="0"/>
              </a:spcAft>
            </a:pPr>
            <a:r>
              <a:rPr lang="en-US" altLang="zh-CN" baseline="0" dirty="0">
                <a:solidFill>
                  <a:prstClr val="black"/>
                </a:solidFill>
                <a:latin typeface="微软雅黑" panose="020B0503020204020204" pitchFamily="34" charset="-122"/>
                <a:ea typeface="微软雅黑" panose="020B0503020204020204" pitchFamily="34" charset="-122"/>
              </a:rPr>
              <a:t>LEDs are driven to emit light using a DAC controlled by FPGA and collected by an APD to simulate the background signals</a:t>
            </a:r>
          </a:p>
        </p:txBody>
      </p:sp>
      <p:grpSp>
        <p:nvGrpSpPr>
          <p:cNvPr id="8" name="组合 7">
            <a:extLst>
              <a:ext uri="{FF2B5EF4-FFF2-40B4-BE49-F238E27FC236}">
                <a16:creationId xmlns:a16="http://schemas.microsoft.com/office/drawing/2014/main" id="{59D8A447-B376-0DF4-B2B9-75B753895AEE}"/>
              </a:ext>
            </a:extLst>
          </p:cNvPr>
          <p:cNvGrpSpPr/>
          <p:nvPr/>
        </p:nvGrpSpPr>
        <p:grpSpPr>
          <a:xfrm>
            <a:off x="7162800" y="1143000"/>
            <a:ext cx="3659741" cy="2425663"/>
            <a:chOff x="7578201" y="1823211"/>
            <a:chExt cx="2945262" cy="2271760"/>
          </a:xfrm>
        </p:grpSpPr>
        <p:sp>
          <p:nvSpPr>
            <p:cNvPr id="48" name="文本框 6">
              <a:extLst>
                <a:ext uri="{FF2B5EF4-FFF2-40B4-BE49-F238E27FC236}">
                  <a16:creationId xmlns:a16="http://schemas.microsoft.com/office/drawing/2014/main" id="{3EABB9CB-45BB-44AB-848D-9745A7DC46F9}"/>
                </a:ext>
              </a:extLst>
            </p:cNvPr>
            <p:cNvSpPr txBox="1">
              <a:spLocks noChangeArrowheads="1"/>
            </p:cNvSpPr>
            <p:nvPr>
              <p:custDataLst>
                <p:tags r:id="rId2"/>
              </p:custDataLst>
            </p:nvPr>
          </p:nvSpPr>
          <p:spPr bwMode="auto">
            <a:xfrm>
              <a:off x="7636202" y="3604948"/>
              <a:ext cx="2887261" cy="4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pPr>
              <a:r>
                <a:rPr lang="en-US" altLang="zh-CN" sz="1400" baseline="0" dirty="0">
                  <a:solidFill>
                    <a:prstClr val="black"/>
                  </a:solidFill>
                  <a:latin typeface="微软雅黑" panose="020B0503020204020204" pitchFamily="34" charset="-122"/>
                  <a:ea typeface="微软雅黑" panose="020B0503020204020204" pitchFamily="34" charset="-122"/>
                </a:rPr>
                <a:t>The shape of the LED drive voltage and the shape of the LED output light signal</a:t>
              </a:r>
              <a:endParaRPr lang="zh-CN" altLang="en-US" sz="1400" baseline="0" dirty="0">
                <a:solidFill>
                  <a:prstClr val="black"/>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D964DFC9-37F0-4F70-8035-4B9CDA0AE91D}"/>
                </a:ext>
              </a:extLst>
            </p:cNvPr>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7092" r="24053"/>
            <a:stretch/>
          </p:blipFill>
          <p:spPr>
            <a:xfrm>
              <a:off x="7578201" y="1823211"/>
              <a:ext cx="2887262" cy="1771839"/>
            </a:xfrm>
            <a:prstGeom prst="rect">
              <a:avLst/>
            </a:prstGeom>
            <a:ln w="12700">
              <a:solidFill>
                <a:schemeClr val="tx2"/>
              </a:solidFill>
            </a:ln>
          </p:spPr>
        </p:pic>
      </p:grpSp>
      <p:grpSp>
        <p:nvGrpSpPr>
          <p:cNvPr id="5" name="组合 4">
            <a:extLst>
              <a:ext uri="{FF2B5EF4-FFF2-40B4-BE49-F238E27FC236}">
                <a16:creationId xmlns:a16="http://schemas.microsoft.com/office/drawing/2014/main" id="{E136B523-4116-D154-91C7-F5E9DFBC2AE0}"/>
              </a:ext>
            </a:extLst>
          </p:cNvPr>
          <p:cNvGrpSpPr/>
          <p:nvPr/>
        </p:nvGrpSpPr>
        <p:grpSpPr>
          <a:xfrm>
            <a:off x="762000" y="3472267"/>
            <a:ext cx="4644579" cy="3112351"/>
            <a:chOff x="2665718" y="3578192"/>
            <a:chExt cx="4149800" cy="3112351"/>
          </a:xfrm>
        </p:grpSpPr>
        <p:pic>
          <p:nvPicPr>
            <p:cNvPr id="6" name="图片 5">
              <a:extLst>
                <a:ext uri="{FF2B5EF4-FFF2-40B4-BE49-F238E27FC236}">
                  <a16:creationId xmlns:a16="http://schemas.microsoft.com/office/drawing/2014/main" id="{EF5AD744-5BAD-44C1-8D87-679FFFD471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5718" y="3578192"/>
              <a:ext cx="4149800" cy="3112351"/>
            </a:xfrm>
            <a:prstGeom prst="rect">
              <a:avLst/>
            </a:prstGeom>
          </p:spPr>
        </p:pic>
        <p:sp>
          <p:nvSpPr>
            <p:cNvPr id="24" name="文本框 23">
              <a:extLst>
                <a:ext uri="{FF2B5EF4-FFF2-40B4-BE49-F238E27FC236}">
                  <a16:creationId xmlns:a16="http://schemas.microsoft.com/office/drawing/2014/main" id="{5D912F1E-DBD5-4BEC-A1C8-3A33045540DA}"/>
                </a:ext>
              </a:extLst>
            </p:cNvPr>
            <p:cNvSpPr txBox="1"/>
            <p:nvPr/>
          </p:nvSpPr>
          <p:spPr>
            <a:xfrm>
              <a:off x="6030401" y="5115505"/>
              <a:ext cx="608831"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SPM</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文本框 24">
              <a:extLst>
                <a:ext uri="{FF2B5EF4-FFF2-40B4-BE49-F238E27FC236}">
                  <a16:creationId xmlns:a16="http://schemas.microsoft.com/office/drawing/2014/main" id="{1B3AF4ED-C6A9-4620-B18A-07D4132C5BE1}"/>
                </a:ext>
              </a:extLst>
            </p:cNvPr>
            <p:cNvSpPr txBox="1"/>
            <p:nvPr/>
          </p:nvSpPr>
          <p:spPr>
            <a:xfrm>
              <a:off x="5334001" y="4010173"/>
              <a:ext cx="608831"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Power</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25">
              <a:extLst>
                <a:ext uri="{FF2B5EF4-FFF2-40B4-BE49-F238E27FC236}">
                  <a16:creationId xmlns:a16="http://schemas.microsoft.com/office/drawing/2014/main" id="{75F817DC-71C1-4835-8504-D305B8B0E098}"/>
                </a:ext>
              </a:extLst>
            </p:cNvPr>
            <p:cNvSpPr txBox="1"/>
            <p:nvPr/>
          </p:nvSpPr>
          <p:spPr>
            <a:xfrm>
              <a:off x="4569738" y="5674393"/>
              <a:ext cx="608831"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DAC</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文本框 26">
              <a:extLst>
                <a:ext uri="{FF2B5EF4-FFF2-40B4-BE49-F238E27FC236}">
                  <a16:creationId xmlns:a16="http://schemas.microsoft.com/office/drawing/2014/main" id="{27E4039C-9651-434D-83A2-164A23293A80}"/>
                </a:ext>
              </a:extLst>
            </p:cNvPr>
            <p:cNvSpPr txBox="1"/>
            <p:nvPr/>
          </p:nvSpPr>
          <p:spPr>
            <a:xfrm>
              <a:off x="3048000" y="5989864"/>
              <a:ext cx="914400"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LED</a:t>
              </a:r>
              <a:r>
                <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Driver</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文本框 27">
              <a:extLst>
                <a:ext uri="{FF2B5EF4-FFF2-40B4-BE49-F238E27FC236}">
                  <a16:creationId xmlns:a16="http://schemas.microsoft.com/office/drawing/2014/main" id="{8754D08F-FD71-456D-B862-589F9768B958}"/>
                </a:ext>
              </a:extLst>
            </p:cNvPr>
            <p:cNvSpPr txBox="1"/>
            <p:nvPr/>
          </p:nvSpPr>
          <p:spPr>
            <a:xfrm>
              <a:off x="4195966" y="4027768"/>
              <a:ext cx="510180"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LED</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9" name="直接箭头连接符 28">
              <a:extLst>
                <a:ext uri="{FF2B5EF4-FFF2-40B4-BE49-F238E27FC236}">
                  <a16:creationId xmlns:a16="http://schemas.microsoft.com/office/drawing/2014/main" id="{652A6C88-3A9E-4897-BB63-5071268979F8}"/>
                </a:ext>
              </a:extLst>
            </p:cNvPr>
            <p:cNvCxnSpPr>
              <a:cxnSpLocks/>
              <a:stCxn id="28" idx="2"/>
            </p:cNvCxnSpPr>
            <p:nvPr/>
          </p:nvCxnSpPr>
          <p:spPr bwMode="auto">
            <a:xfrm flipH="1">
              <a:off x="4114800" y="4289378"/>
              <a:ext cx="336256" cy="356376"/>
            </a:xfrm>
            <a:prstGeom prst="straightConnector1">
              <a:avLst/>
            </a:prstGeom>
            <a:solidFill>
              <a:schemeClr val="accent1"/>
            </a:solidFill>
            <a:ln w="9525" cap="flat" cmpd="sng" algn="ctr">
              <a:solidFill>
                <a:srgbClr val="FF0000"/>
              </a:solidFill>
              <a:prstDash val="solid"/>
              <a:round/>
              <a:headEnd type="none" w="med" len="med"/>
              <a:tailEnd type="triangle"/>
            </a:ln>
          </p:spPr>
        </p:cxnSp>
        <p:sp>
          <p:nvSpPr>
            <p:cNvPr id="34" name="文本框 33">
              <a:extLst>
                <a:ext uri="{FF2B5EF4-FFF2-40B4-BE49-F238E27FC236}">
                  <a16:creationId xmlns:a16="http://schemas.microsoft.com/office/drawing/2014/main" id="{1FD93289-5749-4092-AFED-33432DAE72F9}"/>
                </a:ext>
              </a:extLst>
            </p:cNvPr>
            <p:cNvSpPr txBox="1"/>
            <p:nvPr/>
          </p:nvSpPr>
          <p:spPr>
            <a:xfrm>
              <a:off x="3085459" y="4532260"/>
              <a:ext cx="609600"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Wire</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1" name="直接箭头连接符 40">
              <a:extLst>
                <a:ext uri="{FF2B5EF4-FFF2-40B4-BE49-F238E27FC236}">
                  <a16:creationId xmlns:a16="http://schemas.microsoft.com/office/drawing/2014/main" id="{34A4BDB8-2B12-452E-8D2C-8FD30CE3B6C4}"/>
                </a:ext>
              </a:extLst>
            </p:cNvPr>
            <p:cNvCxnSpPr>
              <a:cxnSpLocks/>
              <a:stCxn id="34" idx="2"/>
            </p:cNvCxnSpPr>
            <p:nvPr/>
          </p:nvCxnSpPr>
          <p:spPr bwMode="auto">
            <a:xfrm>
              <a:off x="3390259" y="4793871"/>
              <a:ext cx="76200" cy="206695"/>
            </a:xfrm>
            <a:prstGeom prst="straightConnector1">
              <a:avLst/>
            </a:prstGeom>
            <a:solidFill>
              <a:schemeClr val="accent1"/>
            </a:solidFill>
            <a:ln w="9525" cap="flat" cmpd="sng" algn="ctr">
              <a:solidFill>
                <a:srgbClr val="FF0000"/>
              </a:solidFill>
              <a:prstDash val="solid"/>
              <a:round/>
              <a:headEnd type="none" w="med" len="med"/>
              <a:tailEnd type="triangle"/>
            </a:ln>
          </p:spPr>
        </p:cxnSp>
        <p:sp>
          <p:nvSpPr>
            <p:cNvPr id="42" name="文本框 41">
              <a:extLst>
                <a:ext uri="{FF2B5EF4-FFF2-40B4-BE49-F238E27FC236}">
                  <a16:creationId xmlns:a16="http://schemas.microsoft.com/office/drawing/2014/main" id="{4658DE58-7D2B-4C27-88A4-80EAB2BC06B5}"/>
                </a:ext>
              </a:extLst>
            </p:cNvPr>
            <p:cNvSpPr txBox="1"/>
            <p:nvPr/>
          </p:nvSpPr>
          <p:spPr>
            <a:xfrm>
              <a:off x="4159118" y="4972427"/>
              <a:ext cx="609600" cy="261610"/>
            </a:xfrm>
            <a:prstGeom prst="rect">
              <a:avLst/>
            </a:prstGeom>
            <a:noFill/>
          </p:spPr>
          <p:txBody>
            <a:bodyPr wrap="square" rtlCol="0">
              <a:spAutoFit/>
            </a:bodyPr>
            <a:lstStyle/>
            <a:p>
              <a:r>
                <a:rPr lang="en-US" altLang="zh-CN"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FEM</a:t>
              </a:r>
              <a:endParaRPr lang="zh-CN" altLang="en-US" sz="1100" b="1" baseline="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cxnSp>
        <p:nvCxnSpPr>
          <p:cNvPr id="45" name="直接箭头连接符 44">
            <a:extLst>
              <a:ext uri="{FF2B5EF4-FFF2-40B4-BE49-F238E27FC236}">
                <a16:creationId xmlns:a16="http://schemas.microsoft.com/office/drawing/2014/main" id="{640DE8E0-6570-49C6-941F-E5795E97202C}"/>
              </a:ext>
            </a:extLst>
          </p:cNvPr>
          <p:cNvCxnSpPr>
            <a:cxnSpLocks/>
            <a:stCxn id="42" idx="0"/>
          </p:cNvCxnSpPr>
          <p:nvPr/>
        </p:nvCxnSpPr>
        <p:spPr bwMode="auto">
          <a:xfrm flipH="1" flipV="1">
            <a:off x="2464263" y="4687946"/>
            <a:ext cx="310335" cy="178556"/>
          </a:xfrm>
          <a:prstGeom prst="straightConnector1">
            <a:avLst/>
          </a:prstGeom>
          <a:solidFill>
            <a:schemeClr val="accent1"/>
          </a:solidFill>
          <a:ln w="9525" cap="flat" cmpd="sng" algn="ctr">
            <a:solidFill>
              <a:srgbClr val="FF0000"/>
            </a:solidFill>
            <a:prstDash val="solid"/>
            <a:round/>
            <a:headEnd type="none" w="med" len="med"/>
            <a:tailEnd type="triangle"/>
          </a:ln>
        </p:spPr>
      </p:cxnSp>
      <p:cxnSp>
        <p:nvCxnSpPr>
          <p:cNvPr id="9" name="直接箭头连接符 8">
            <a:extLst>
              <a:ext uri="{FF2B5EF4-FFF2-40B4-BE49-F238E27FC236}">
                <a16:creationId xmlns:a16="http://schemas.microsoft.com/office/drawing/2014/main" id="{77858CE6-758C-C949-093F-0CB4F997E739}"/>
              </a:ext>
            </a:extLst>
          </p:cNvPr>
          <p:cNvCxnSpPr>
            <a:cxnSpLocks/>
            <a:stCxn id="11" idx="3"/>
            <a:endCxn id="19" idx="1"/>
          </p:cNvCxnSpPr>
          <p:nvPr/>
        </p:nvCxnSpPr>
        <p:spPr>
          <a:xfrm flipV="1">
            <a:off x="4967391" y="2088937"/>
            <a:ext cx="2195409" cy="647346"/>
          </a:xfrm>
          <a:prstGeom prst="straightConnector1">
            <a:avLst/>
          </a:prstGeom>
          <a:noFill/>
          <a:ln w="19050" cap="flat" cmpd="sng" algn="ctr">
            <a:solidFill>
              <a:srgbClr val="FF0000"/>
            </a:solidFill>
            <a:prstDash val="solid"/>
            <a:miter lim="800000"/>
            <a:tailEnd type="triangle"/>
          </a:ln>
          <a:effectLst/>
        </p:spPr>
      </p:cxnSp>
      <p:pic>
        <p:nvPicPr>
          <p:cNvPr id="11" name="图片 10">
            <a:extLst>
              <a:ext uri="{FF2B5EF4-FFF2-40B4-BE49-F238E27FC236}">
                <a16:creationId xmlns:a16="http://schemas.microsoft.com/office/drawing/2014/main" id="{FDE3D565-904D-4C12-960A-0B4169C1EBB2}"/>
              </a:ext>
            </a:extLst>
          </p:cNvPr>
          <p:cNvPicPr>
            <a:picLocks noChangeAspect="1"/>
          </p:cNvPicPr>
          <p:nvPr/>
        </p:nvPicPr>
        <p:blipFill>
          <a:blip r:embed="rId8"/>
          <a:stretch>
            <a:fillRect/>
          </a:stretch>
        </p:blipFill>
        <p:spPr>
          <a:xfrm>
            <a:off x="1060529" y="2057400"/>
            <a:ext cx="3906862" cy="1357766"/>
          </a:xfrm>
          <a:prstGeom prst="rect">
            <a:avLst/>
          </a:prstGeom>
        </p:spPr>
      </p:pic>
      <p:sp>
        <p:nvSpPr>
          <p:cNvPr id="39" name="下箭头 30">
            <a:extLst>
              <a:ext uri="{FF2B5EF4-FFF2-40B4-BE49-F238E27FC236}">
                <a16:creationId xmlns:a16="http://schemas.microsoft.com/office/drawing/2014/main" id="{F8347221-C165-47EA-A633-639EAA17E134}"/>
              </a:ext>
            </a:extLst>
          </p:cNvPr>
          <p:cNvSpPr/>
          <p:nvPr/>
        </p:nvSpPr>
        <p:spPr>
          <a:xfrm>
            <a:off x="2981301" y="3048000"/>
            <a:ext cx="220663" cy="406485"/>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baseline="0" noProof="1">
              <a:solidFill>
                <a:prstClr val="white"/>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D53BE103-6F2E-4B72-BBC1-780C06C464FA}"/>
              </a:ext>
            </a:extLst>
          </p:cNvPr>
          <p:cNvGrpSpPr/>
          <p:nvPr/>
        </p:nvGrpSpPr>
        <p:grpSpPr>
          <a:xfrm>
            <a:off x="6019800" y="3625029"/>
            <a:ext cx="6122320" cy="2855750"/>
            <a:chOff x="5882449" y="3625029"/>
            <a:chExt cx="6122320" cy="2855750"/>
          </a:xfrm>
        </p:grpSpPr>
        <p:grpSp>
          <p:nvGrpSpPr>
            <p:cNvPr id="7" name="组合 6">
              <a:extLst>
                <a:ext uri="{FF2B5EF4-FFF2-40B4-BE49-F238E27FC236}">
                  <a16:creationId xmlns:a16="http://schemas.microsoft.com/office/drawing/2014/main" id="{95645017-4320-2576-264C-58FA545678F2}"/>
                </a:ext>
              </a:extLst>
            </p:cNvPr>
            <p:cNvGrpSpPr/>
            <p:nvPr/>
          </p:nvGrpSpPr>
          <p:grpSpPr>
            <a:xfrm>
              <a:off x="6443093" y="3625029"/>
              <a:ext cx="5561676" cy="2855750"/>
              <a:chOff x="6848162" y="3959335"/>
              <a:chExt cx="4726950" cy="2476366"/>
            </a:xfrm>
          </p:grpSpPr>
          <p:pic>
            <p:nvPicPr>
              <p:cNvPr id="43" name="图片 42">
                <a:extLst>
                  <a:ext uri="{FF2B5EF4-FFF2-40B4-BE49-F238E27FC236}">
                    <a16:creationId xmlns:a16="http://schemas.microsoft.com/office/drawing/2014/main" id="{F035E6FC-3DE9-48A5-B631-44D001B7FEE3}"/>
                  </a:ext>
                </a:extLst>
              </p:cNvPr>
              <p:cNvPicPr>
                <a:picLocks noChangeAspect="1"/>
              </p:cNvPicPr>
              <p:nvPr/>
            </p:nvPicPr>
            <p:blipFill>
              <a:blip r:embed="rId9"/>
              <a:stretch>
                <a:fillRect/>
              </a:stretch>
            </p:blipFill>
            <p:spPr>
              <a:xfrm>
                <a:off x="8883425" y="3959335"/>
                <a:ext cx="2691687" cy="2022655"/>
              </a:xfrm>
              <a:prstGeom prst="rect">
                <a:avLst/>
              </a:prstGeom>
            </p:spPr>
          </p:pic>
          <p:sp>
            <p:nvSpPr>
              <p:cNvPr id="44" name="文本框 6">
                <a:extLst>
                  <a:ext uri="{FF2B5EF4-FFF2-40B4-BE49-F238E27FC236}">
                    <a16:creationId xmlns:a16="http://schemas.microsoft.com/office/drawing/2014/main" id="{54D49E86-EBBB-4DA3-A8FF-936E5F9276B0}"/>
                  </a:ext>
                </a:extLst>
              </p:cNvPr>
              <p:cNvSpPr txBox="1">
                <a:spLocks noChangeArrowheads="1"/>
              </p:cNvSpPr>
              <p:nvPr>
                <p:custDataLst>
                  <p:tags r:id="rId1"/>
                </p:custDataLst>
              </p:nvPr>
            </p:nvSpPr>
            <p:spPr bwMode="auto">
              <a:xfrm>
                <a:off x="6848162" y="5981990"/>
                <a:ext cx="4187373" cy="4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pPr>
                <a:r>
                  <a:rPr lang="en-US" altLang="zh-CN" sz="1400" baseline="0" dirty="0">
                    <a:solidFill>
                      <a:prstClr val="black"/>
                    </a:solidFill>
                    <a:latin typeface="微软雅黑" panose="020B0503020204020204" pitchFamily="34" charset="-122"/>
                    <a:ea typeface="微软雅黑" panose="020B0503020204020204" pitchFamily="34" charset="-122"/>
                  </a:rPr>
                  <a:t>Single and multiple waveforms plotted together using DAC-driven LEDs to simulate background signals</a:t>
                </a:r>
                <a:endParaRPr lang="zh-CN" altLang="en-US" sz="1400" baseline="0" dirty="0">
                  <a:solidFill>
                    <a:prstClr val="black"/>
                  </a:solidFill>
                  <a:latin typeface="微软雅黑" panose="020B0503020204020204" pitchFamily="34" charset="-122"/>
                  <a:ea typeface="微软雅黑" panose="020B0503020204020204" pitchFamily="34" charset="-122"/>
                </a:endParaRPr>
              </a:p>
            </p:txBody>
          </p:sp>
        </p:grpSp>
        <p:pic>
          <p:nvPicPr>
            <p:cNvPr id="14" name="图片 13">
              <a:extLst>
                <a:ext uri="{FF2B5EF4-FFF2-40B4-BE49-F238E27FC236}">
                  <a16:creationId xmlns:a16="http://schemas.microsoft.com/office/drawing/2014/main" id="{DE7B3E20-8F58-489C-882A-5DCC4BFF4F3D}"/>
                </a:ext>
              </a:extLst>
            </p:cNvPr>
            <p:cNvPicPr>
              <a:picLocks noChangeAspect="1"/>
            </p:cNvPicPr>
            <p:nvPr/>
          </p:nvPicPr>
          <p:blipFill>
            <a:blip r:embed="rId10"/>
            <a:stretch>
              <a:fillRect/>
            </a:stretch>
          </p:blipFill>
          <p:spPr>
            <a:xfrm>
              <a:off x="5882449" y="3627824"/>
              <a:ext cx="3024051" cy="2314923"/>
            </a:xfrm>
            <a:prstGeom prst="rect">
              <a:avLst/>
            </a:prstGeom>
          </p:spPr>
        </p:pic>
      </p:grpSp>
      <p:sp>
        <p:nvSpPr>
          <p:cNvPr id="33" name="文本框 32">
            <a:extLst>
              <a:ext uri="{FF2B5EF4-FFF2-40B4-BE49-F238E27FC236}">
                <a16:creationId xmlns:a16="http://schemas.microsoft.com/office/drawing/2014/main" id="{0BF52A85-2F9F-41B2-B004-AFE226F673F6}"/>
              </a:ext>
            </a:extLst>
          </p:cNvPr>
          <p:cNvSpPr txBox="1"/>
          <p:nvPr/>
        </p:nvSpPr>
        <p:spPr>
          <a:xfrm>
            <a:off x="7385461" y="4227422"/>
            <a:ext cx="679805" cy="276999"/>
          </a:xfrm>
          <a:prstGeom prst="rect">
            <a:avLst/>
          </a:prstGeom>
          <a:noFill/>
        </p:spPr>
        <p:txBody>
          <a:bodyPr wrap="square" rtlCol="0">
            <a:spAutoFit/>
          </a:bodyPr>
          <a:lstStyle/>
          <a:p>
            <a:pPr algn="l" eaLnBrk="1" fontAlgn="auto" hangingPunct="1">
              <a:spcBef>
                <a:spcPts val="0"/>
              </a:spcBef>
              <a:spcAft>
                <a:spcPts val="0"/>
              </a:spcAft>
            </a:pPr>
            <a:r>
              <a:rPr lang="en-US" altLang="zh-CN" sz="1200" baseline="0" dirty="0">
                <a:latin typeface="微软雅黑" panose="020B0503020204020204" pitchFamily="34" charset="-122"/>
                <a:ea typeface="微软雅黑" panose="020B0503020204020204" pitchFamily="34" charset="-122"/>
              </a:rPr>
              <a:t>Single</a:t>
            </a:r>
            <a:endParaRPr lang="zh-CN" altLang="en-US" sz="1200" baseline="0" dirty="0">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DC3BF77C-3F9E-4424-9D51-31A3A09BC5C3}"/>
              </a:ext>
            </a:extLst>
          </p:cNvPr>
          <p:cNvSpPr txBox="1"/>
          <p:nvPr/>
        </p:nvSpPr>
        <p:spPr>
          <a:xfrm>
            <a:off x="10253083" y="4262830"/>
            <a:ext cx="679805" cy="276999"/>
          </a:xfrm>
          <a:prstGeom prst="rect">
            <a:avLst/>
          </a:prstGeom>
          <a:noFill/>
        </p:spPr>
        <p:txBody>
          <a:bodyPr wrap="square" rtlCol="0">
            <a:spAutoFit/>
          </a:bodyPr>
          <a:lstStyle/>
          <a:p>
            <a:pPr algn="l" eaLnBrk="1" fontAlgn="auto" hangingPunct="1">
              <a:spcBef>
                <a:spcPts val="0"/>
              </a:spcBef>
              <a:spcAft>
                <a:spcPts val="0"/>
              </a:spcAft>
            </a:pPr>
            <a:r>
              <a:rPr lang="en-US" altLang="zh-CN" sz="1200" baseline="0" dirty="0">
                <a:latin typeface="微软雅黑" panose="020B0503020204020204" pitchFamily="34" charset="-122"/>
                <a:ea typeface="微软雅黑" panose="020B0503020204020204" pitchFamily="34" charset="-122"/>
              </a:rPr>
              <a:t>Multi</a:t>
            </a:r>
            <a:endParaRPr lang="zh-CN" altLang="en-US" sz="1200"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717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B8B6B3E-2F44-4D1C-8EFA-48E1344F163B}"/>
              </a:ext>
            </a:extLst>
          </p:cNvPr>
          <p:cNvGrpSpPr/>
          <p:nvPr/>
        </p:nvGrpSpPr>
        <p:grpSpPr>
          <a:xfrm>
            <a:off x="7772400" y="1371600"/>
            <a:ext cx="4394961" cy="1726492"/>
            <a:chOff x="7847129" y="1371600"/>
            <a:chExt cx="4394961" cy="1726492"/>
          </a:xfrm>
        </p:grpSpPr>
        <p:pic>
          <p:nvPicPr>
            <p:cNvPr id="12" name="图片 11">
              <a:extLst>
                <a:ext uri="{FF2B5EF4-FFF2-40B4-BE49-F238E27FC236}">
                  <a16:creationId xmlns:a16="http://schemas.microsoft.com/office/drawing/2014/main" id="{361B6CDF-BB58-44C3-B312-00A88F645C13}"/>
                </a:ext>
              </a:extLst>
            </p:cNvPr>
            <p:cNvPicPr>
              <a:picLocks noChangeAspect="1"/>
            </p:cNvPicPr>
            <p:nvPr/>
          </p:nvPicPr>
          <p:blipFill>
            <a:blip r:embed="rId3"/>
            <a:stretch>
              <a:fillRect/>
            </a:stretch>
          </p:blipFill>
          <p:spPr>
            <a:xfrm>
              <a:off x="10096500" y="1389770"/>
              <a:ext cx="2145590" cy="1708322"/>
            </a:xfrm>
            <a:prstGeom prst="rect">
              <a:avLst/>
            </a:prstGeom>
          </p:spPr>
        </p:pic>
        <p:pic>
          <p:nvPicPr>
            <p:cNvPr id="21" name="图片 20">
              <a:extLst>
                <a:ext uri="{FF2B5EF4-FFF2-40B4-BE49-F238E27FC236}">
                  <a16:creationId xmlns:a16="http://schemas.microsoft.com/office/drawing/2014/main" id="{CE89F3DE-9FD8-4789-916C-990FA1437C60}"/>
                </a:ext>
              </a:extLst>
            </p:cNvPr>
            <p:cNvPicPr>
              <a:picLocks noChangeAspect="1"/>
            </p:cNvPicPr>
            <p:nvPr/>
          </p:nvPicPr>
          <p:blipFill>
            <a:blip r:embed="rId4"/>
            <a:stretch>
              <a:fillRect/>
            </a:stretch>
          </p:blipFill>
          <p:spPr>
            <a:xfrm>
              <a:off x="7847129" y="1371600"/>
              <a:ext cx="2255366" cy="1726492"/>
            </a:xfrm>
            <a:prstGeom prst="rect">
              <a:avLst/>
            </a:prstGeom>
          </p:spPr>
        </p:pic>
      </p:grpSp>
      <p:sp>
        <p:nvSpPr>
          <p:cNvPr id="4" name="灯片编号占位符 3">
            <a:extLst>
              <a:ext uri="{FF2B5EF4-FFF2-40B4-BE49-F238E27FC236}">
                <a16:creationId xmlns:a16="http://schemas.microsoft.com/office/drawing/2014/main" id="{22B2798D-CAF4-4A3D-B633-1FC5A605EF81}"/>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17</a:t>
            </a:fld>
            <a:endParaRPr lang="en-US" altLang="zh-CN"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488CB98C-DDD8-4ED8-8DFB-B7936FA6BA42}"/>
              </a:ext>
            </a:extLst>
          </p:cNvPr>
          <p:cNvPicPr>
            <a:picLocks noChangeAspect="1"/>
          </p:cNvPicPr>
          <p:nvPr/>
        </p:nvPicPr>
        <p:blipFill>
          <a:blip r:embed="rId5"/>
          <a:stretch>
            <a:fillRect/>
          </a:stretch>
        </p:blipFill>
        <p:spPr>
          <a:xfrm>
            <a:off x="76200" y="990600"/>
            <a:ext cx="7592498" cy="3206135"/>
          </a:xfrm>
          <a:prstGeom prst="rect">
            <a:avLst/>
          </a:prstGeom>
        </p:spPr>
      </p:pic>
      <p:sp>
        <p:nvSpPr>
          <p:cNvPr id="10" name="文本框 9">
            <a:extLst>
              <a:ext uri="{FF2B5EF4-FFF2-40B4-BE49-F238E27FC236}">
                <a16:creationId xmlns:a16="http://schemas.microsoft.com/office/drawing/2014/main" id="{FDCCFB8F-B583-4394-907D-2BF7F5CBC467}"/>
              </a:ext>
            </a:extLst>
          </p:cNvPr>
          <p:cNvSpPr txBox="1"/>
          <p:nvPr/>
        </p:nvSpPr>
        <p:spPr>
          <a:xfrm>
            <a:off x="0" y="3161890"/>
            <a:ext cx="4267200" cy="830997"/>
          </a:xfrm>
          <a:prstGeom prst="rect">
            <a:avLst/>
          </a:prstGeom>
          <a:noFill/>
        </p:spPr>
        <p:txBody>
          <a:bodyPr wrap="square" rtlCol="0">
            <a:spAutoFit/>
          </a:bodyPr>
          <a:lstStyle/>
          <a:p>
            <a:pPr marL="457200" indent="-457200" algn="l" eaLnBrk="1" fontAlgn="auto" hangingPunct="1">
              <a:spcBef>
                <a:spcPts val="0"/>
              </a:spcBef>
              <a:spcAft>
                <a:spcPts val="0"/>
              </a:spcAft>
              <a:buFont typeface="Arial" panose="020B0604020202020204" pitchFamily="34" charset="0"/>
              <a:buChar char="•"/>
            </a:pPr>
            <a:r>
              <a:rPr lang="en-US" altLang="zh-CN" sz="1600" baseline="0" dirty="0">
                <a:solidFill>
                  <a:schemeClr val="accent1"/>
                </a:solidFill>
                <a:latin typeface="微软雅黑" panose="020B0503020204020204" pitchFamily="34" charset="-122"/>
                <a:ea typeface="微软雅黑" panose="020B0503020204020204" pitchFamily="34" charset="-122"/>
              </a:rPr>
              <a:t>DAC&amp;&amp;LED </a:t>
            </a:r>
            <a:r>
              <a:rPr lang="en-US" altLang="zh-CN" sz="1600" baseline="0" dirty="0">
                <a:solidFill>
                  <a:schemeClr val="accent1"/>
                </a:solidFill>
                <a:latin typeface="微软雅黑" panose="020B0503020204020204" pitchFamily="34" charset="-122"/>
                <a:ea typeface="微软雅黑" panose="020B0503020204020204" pitchFamily="34" charset="-122"/>
                <a:sym typeface="Wingdings" panose="05000000000000000000" pitchFamily="2" charset="2"/>
              </a:rPr>
              <a:t> Background Signal</a:t>
            </a:r>
          </a:p>
          <a:p>
            <a:pPr marL="457200" indent="-457200" algn="l" eaLnBrk="1" fontAlgn="auto" hangingPunct="1">
              <a:spcBef>
                <a:spcPts val="0"/>
              </a:spcBef>
              <a:spcAft>
                <a:spcPts val="0"/>
              </a:spcAft>
              <a:buFont typeface="Arial" panose="020B0604020202020204" pitchFamily="34" charset="0"/>
              <a:buChar char="•"/>
            </a:pPr>
            <a:endParaRPr lang="en-US" altLang="zh-CN" sz="1600" baseline="0" dirty="0">
              <a:solidFill>
                <a:schemeClr val="accent1"/>
              </a:solidFill>
              <a:latin typeface="微软雅黑" panose="020B0503020204020204" pitchFamily="34" charset="-122"/>
              <a:ea typeface="微软雅黑" panose="020B0503020204020204" pitchFamily="34" charset="-122"/>
              <a:sym typeface="Wingdings" panose="05000000000000000000" pitchFamily="2" charset="2"/>
            </a:endParaRPr>
          </a:p>
          <a:p>
            <a:pPr marL="457200" indent="-457200" algn="l" eaLnBrk="1" fontAlgn="auto" hangingPunct="1">
              <a:spcBef>
                <a:spcPts val="0"/>
              </a:spcBef>
              <a:spcAft>
                <a:spcPts val="0"/>
              </a:spcAft>
              <a:buFont typeface="Arial" panose="020B0604020202020204" pitchFamily="34" charset="0"/>
              <a:buChar char="•"/>
            </a:pPr>
            <a:r>
              <a:rPr lang="en-US" altLang="zh-CN" sz="1600" baseline="0" dirty="0">
                <a:solidFill>
                  <a:schemeClr val="accent1"/>
                </a:solidFill>
                <a:latin typeface="微软雅黑" panose="020B0503020204020204" pitchFamily="34" charset="-122"/>
                <a:ea typeface="微软雅黑" panose="020B0503020204020204" pitchFamily="34" charset="-122"/>
                <a:sym typeface="Wingdings" panose="05000000000000000000" pitchFamily="2" charset="2"/>
              </a:rPr>
              <a:t>Charge signal  Event Signal</a:t>
            </a:r>
            <a:endParaRPr lang="zh-CN" altLang="en-US" sz="1600" baseline="0" dirty="0">
              <a:solidFill>
                <a:schemeClr val="accent1"/>
              </a:solidFill>
              <a:latin typeface="微软雅黑" panose="020B0503020204020204" pitchFamily="34" charset="-122"/>
              <a:ea typeface="微软雅黑" panose="020B0503020204020204" pitchFamily="34" charset="-122"/>
            </a:endParaRPr>
          </a:p>
        </p:txBody>
      </p:sp>
      <p:sp>
        <p:nvSpPr>
          <p:cNvPr id="13" name="下箭头 30">
            <a:extLst>
              <a:ext uri="{FF2B5EF4-FFF2-40B4-BE49-F238E27FC236}">
                <a16:creationId xmlns:a16="http://schemas.microsoft.com/office/drawing/2014/main" id="{F3AF93EE-6700-4174-B100-C2D28E4CC552}"/>
              </a:ext>
            </a:extLst>
          </p:cNvPr>
          <p:cNvSpPr/>
          <p:nvPr/>
        </p:nvSpPr>
        <p:spPr>
          <a:xfrm rot="16200000">
            <a:off x="7469424" y="2078788"/>
            <a:ext cx="220663" cy="330285"/>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baseline="0" noProof="1">
              <a:solidFill>
                <a:prstClr val="white"/>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graphicFrame>
            <p:nvGraphicFramePr>
              <p:cNvPr id="24" name="表格 23">
                <a:extLst>
                  <a:ext uri="{FF2B5EF4-FFF2-40B4-BE49-F238E27FC236}">
                    <a16:creationId xmlns:a16="http://schemas.microsoft.com/office/drawing/2014/main" id="{A3DA1099-4355-4B05-95A7-DE9333E152AF}"/>
                  </a:ext>
                </a:extLst>
              </p:cNvPr>
              <p:cNvGraphicFramePr>
                <a:graphicFrameLocks noGrp="1"/>
              </p:cNvGraphicFramePr>
              <p:nvPr>
                <p:extLst>
                  <p:ext uri="{D42A27DB-BD31-4B8C-83A1-F6EECF244321}">
                    <p14:modId xmlns:p14="http://schemas.microsoft.com/office/powerpoint/2010/main" val="1402458171"/>
                  </p:ext>
                </p:extLst>
              </p:nvPr>
            </p:nvGraphicFramePr>
            <p:xfrm>
              <a:off x="820289" y="4119602"/>
              <a:ext cx="6594323" cy="2463758"/>
            </p:xfrm>
            <a:graphic>
              <a:graphicData uri="http://schemas.openxmlformats.org/drawingml/2006/table">
                <a:tbl>
                  <a:tblPr firstRow="1" firstCol="1" bandRow="1"/>
                  <a:tblGrid>
                    <a:gridCol w="1506699">
                      <a:extLst>
                        <a:ext uri="{9D8B030D-6E8A-4147-A177-3AD203B41FA5}">
                          <a16:colId xmlns:a16="http://schemas.microsoft.com/office/drawing/2014/main" val="164430884"/>
                        </a:ext>
                      </a:extLst>
                    </a:gridCol>
                    <a:gridCol w="1506699">
                      <a:extLst>
                        <a:ext uri="{9D8B030D-6E8A-4147-A177-3AD203B41FA5}">
                          <a16:colId xmlns:a16="http://schemas.microsoft.com/office/drawing/2014/main" val="1012776250"/>
                        </a:ext>
                      </a:extLst>
                    </a:gridCol>
                    <a:gridCol w="1506699">
                      <a:extLst>
                        <a:ext uri="{9D8B030D-6E8A-4147-A177-3AD203B41FA5}">
                          <a16:colId xmlns:a16="http://schemas.microsoft.com/office/drawing/2014/main" val="2164481086"/>
                        </a:ext>
                      </a:extLst>
                    </a:gridCol>
                    <a:gridCol w="2074226">
                      <a:extLst>
                        <a:ext uri="{9D8B030D-6E8A-4147-A177-3AD203B41FA5}">
                          <a16:colId xmlns:a16="http://schemas.microsoft.com/office/drawing/2014/main" val="1005479459"/>
                        </a:ext>
                      </a:extLst>
                    </a:gridCol>
                  </a:tblGrid>
                  <a:tr h="457239">
                    <a:tc>
                      <a:txBody>
                        <a:bodyPr/>
                        <a:lstStyle/>
                        <a:p>
                          <a:pPr algn="ctr">
                            <a:spcAft>
                              <a:spcPts val="0"/>
                            </a:spcAft>
                          </a:pPr>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Noise</a:t>
                          </a:r>
                        </a:p>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(before Shaping)</a:t>
                          </a:r>
                          <a:endParaRPr 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Noise</a:t>
                          </a:r>
                        </a:p>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(RC</a:t>
                          </a:r>
                          <a:r>
                            <a:rPr lang="en-US" altLang="zh-CN" sz="105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 Shaping)</a:t>
                          </a:r>
                          <a:endParaRPr lang="zh-CN"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Noise</a:t>
                          </a:r>
                        </a:p>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(extraction algorithm)</a:t>
                          </a:r>
                          <a:endParaRPr lang="zh-CN"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780210"/>
                      </a:ext>
                    </a:extLst>
                  </a:tr>
                  <a:tr h="457239">
                    <a:tc>
                      <a:txBody>
                        <a:bodyPr/>
                        <a:lstStyle/>
                        <a:p>
                          <a:pPr algn="ctr">
                            <a:spcAft>
                              <a:spcPts val="0"/>
                            </a:spcAft>
                          </a:pPr>
                          <a:r>
                            <a:rPr lang="en-US"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 Background</a:t>
                          </a:r>
                          <a:endParaRPr 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1.85fC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1.29fC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0.90fC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68060"/>
                      </a:ext>
                    </a:extLst>
                  </a:tr>
                  <a:tr h="38732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CN" sz="1400" b="0" i="1" kern="1200" baseline="0" smtClean="0">
                                    <a:solidFill>
                                      <a:schemeClr val="tx1"/>
                                    </a:solidFill>
                                    <a:effectLst/>
                                    <a:latin typeface="Cambria Math" panose="02040503050406030204" pitchFamily="18" charset="0"/>
                                    <a:ea typeface="+mn-ea"/>
                                    <a:cs typeface="+mn-cs"/>
                                  </a:rPr>
                                  <m:t>1</m:t>
                                </m:r>
                                <m:r>
                                  <a:rPr lang="en-US" altLang="zh-CN" sz="1400" b="0" i="1" kern="1200" baseline="0" smtClean="0">
                                    <a:solidFill>
                                      <a:schemeClr val="tx1"/>
                                    </a:solidFill>
                                    <a:effectLst/>
                                    <a:latin typeface="Cambria Math" panose="02040503050406030204" pitchFamily="18" charset="0"/>
                                    <a:ea typeface="+mn-ea"/>
                                    <a:cs typeface="+mn-cs"/>
                                  </a:rPr>
                                  <m:t>𝑀</m:t>
                                </m:r>
                              </m:oMath>
                            </m:oMathPara>
                          </a14:m>
                          <a:endParaRPr 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1.92fC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1.73fC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1.26fC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591925"/>
                      </a:ext>
                    </a:extLst>
                  </a:tr>
                  <a:tr h="38732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CN" sz="1400" b="0" i="1" kern="1200" smtClean="0">
                                    <a:solidFill>
                                      <a:schemeClr val="tx1"/>
                                    </a:solidFill>
                                    <a:effectLst/>
                                    <a:latin typeface="Cambria Math" panose="02040503050406030204" pitchFamily="18" charset="0"/>
                                    <a:ea typeface="+mn-ea"/>
                                    <a:cs typeface="+mn-cs"/>
                                  </a:rPr>
                                  <m:t>3</m:t>
                                </m:r>
                                <m:r>
                                  <a:rPr lang="en-US" altLang="zh-CN" sz="1400" b="0" i="1" kern="1200" smtClean="0">
                                    <a:solidFill>
                                      <a:schemeClr val="tx1"/>
                                    </a:solidFill>
                                    <a:effectLst/>
                                    <a:latin typeface="Cambria Math" panose="02040503050406030204" pitchFamily="18" charset="0"/>
                                    <a:ea typeface="+mn-ea"/>
                                    <a:cs typeface="+mn-cs"/>
                                  </a:rPr>
                                  <m:t>𝑀</m:t>
                                </m:r>
                              </m:oMath>
                            </m:oMathPara>
                          </a14:m>
                          <a:endParaRPr 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1.90fC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1.71fC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1.23fC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113564"/>
                      </a:ext>
                    </a:extLst>
                  </a:tr>
                  <a:tr h="38732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CN" sz="1400" b="0" i="1" kern="1200" smtClean="0">
                                    <a:solidFill>
                                      <a:schemeClr val="tx1"/>
                                    </a:solidFill>
                                    <a:effectLst/>
                                    <a:latin typeface="Cambria Math" panose="02040503050406030204" pitchFamily="18" charset="0"/>
                                    <a:ea typeface="+mn-ea"/>
                                    <a:cs typeface="+mn-cs"/>
                                  </a:rPr>
                                  <m:t>5</m:t>
                                </m:r>
                                <m:r>
                                  <a:rPr lang="en-US" altLang="zh-CN" sz="1400" b="0" i="1" kern="1200" smtClean="0">
                                    <a:solidFill>
                                      <a:schemeClr val="tx1"/>
                                    </a:solidFill>
                                    <a:effectLst/>
                                    <a:latin typeface="Cambria Math" panose="02040503050406030204" pitchFamily="18" charset="0"/>
                                    <a:ea typeface="+mn-ea"/>
                                    <a:cs typeface="+mn-cs"/>
                                  </a:rPr>
                                  <m:t>𝑀</m:t>
                                </m:r>
                              </m:oMath>
                            </m:oMathPara>
                          </a14:m>
                          <a:endParaRPr lang="zh-CN"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2.05fC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1.86fC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1.31fC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034376"/>
                      </a:ext>
                    </a:extLst>
                  </a:tr>
                  <a:tr h="387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kern="1200" smtClean="0">
                                    <a:solidFill>
                                      <a:schemeClr val="tx1"/>
                                    </a:solidFill>
                                    <a:effectLst/>
                                    <a:latin typeface="Cambria Math" panose="02040503050406030204" pitchFamily="18" charset="0"/>
                                    <a:ea typeface="+mn-ea"/>
                                    <a:cs typeface="+mn-cs"/>
                                  </a:rPr>
                                  <m:t>9</m:t>
                                </m:r>
                                <m:r>
                                  <a:rPr lang="en-US" altLang="zh-CN" sz="1400" b="0" i="1" kern="1200" smtClean="0">
                                    <a:solidFill>
                                      <a:schemeClr val="tx1"/>
                                    </a:solidFill>
                                    <a:effectLst/>
                                    <a:latin typeface="Cambria Math" panose="02040503050406030204" pitchFamily="18" charset="0"/>
                                    <a:ea typeface="+mn-ea"/>
                                    <a:cs typeface="+mn-cs"/>
                                  </a:rPr>
                                  <m:t>𝑀</m:t>
                                </m:r>
                              </m:oMath>
                            </m:oMathPara>
                          </a14:m>
                          <a:endParaRPr lang="zh-CN"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2.18fC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2.14fC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1.40fC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017016"/>
                      </a:ext>
                    </a:extLst>
                  </a:tr>
                </a:tbl>
              </a:graphicData>
            </a:graphic>
          </p:graphicFrame>
        </mc:Choice>
        <mc:Fallback xmlns="">
          <p:graphicFrame>
            <p:nvGraphicFramePr>
              <p:cNvPr id="24" name="表格 23">
                <a:extLst>
                  <a:ext uri="{FF2B5EF4-FFF2-40B4-BE49-F238E27FC236}">
                    <a16:creationId xmlns:a16="http://schemas.microsoft.com/office/drawing/2014/main" id="{A3DA1099-4355-4B05-95A7-DE9333E152AF}"/>
                  </a:ext>
                </a:extLst>
              </p:cNvPr>
              <p:cNvGraphicFramePr>
                <a:graphicFrameLocks noGrp="1"/>
              </p:cNvGraphicFramePr>
              <p:nvPr>
                <p:extLst>
                  <p:ext uri="{D42A27DB-BD31-4B8C-83A1-F6EECF244321}">
                    <p14:modId xmlns:p14="http://schemas.microsoft.com/office/powerpoint/2010/main" val="1402458171"/>
                  </p:ext>
                </p:extLst>
              </p:nvPr>
            </p:nvGraphicFramePr>
            <p:xfrm>
              <a:off x="820289" y="4119602"/>
              <a:ext cx="6594323" cy="2463758"/>
            </p:xfrm>
            <a:graphic>
              <a:graphicData uri="http://schemas.openxmlformats.org/drawingml/2006/table">
                <a:tbl>
                  <a:tblPr firstRow="1" firstCol="1" bandRow="1"/>
                  <a:tblGrid>
                    <a:gridCol w="1506699">
                      <a:extLst>
                        <a:ext uri="{9D8B030D-6E8A-4147-A177-3AD203B41FA5}">
                          <a16:colId xmlns:a16="http://schemas.microsoft.com/office/drawing/2014/main" val="164430884"/>
                        </a:ext>
                      </a:extLst>
                    </a:gridCol>
                    <a:gridCol w="1506699">
                      <a:extLst>
                        <a:ext uri="{9D8B030D-6E8A-4147-A177-3AD203B41FA5}">
                          <a16:colId xmlns:a16="http://schemas.microsoft.com/office/drawing/2014/main" val="1012776250"/>
                        </a:ext>
                      </a:extLst>
                    </a:gridCol>
                    <a:gridCol w="1506699">
                      <a:extLst>
                        <a:ext uri="{9D8B030D-6E8A-4147-A177-3AD203B41FA5}">
                          <a16:colId xmlns:a16="http://schemas.microsoft.com/office/drawing/2014/main" val="2164481086"/>
                        </a:ext>
                      </a:extLst>
                    </a:gridCol>
                    <a:gridCol w="2074226">
                      <a:extLst>
                        <a:ext uri="{9D8B030D-6E8A-4147-A177-3AD203B41FA5}">
                          <a16:colId xmlns:a16="http://schemas.microsoft.com/office/drawing/2014/main" val="1005479459"/>
                        </a:ext>
                      </a:extLst>
                    </a:gridCol>
                  </a:tblGrid>
                  <a:tr h="457239">
                    <a:tc>
                      <a:txBody>
                        <a:bodyPr/>
                        <a:lstStyle/>
                        <a:p>
                          <a:pPr algn="ctr">
                            <a:spcAft>
                              <a:spcPts val="0"/>
                            </a:spcAft>
                          </a:pPr>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Noise</a:t>
                          </a:r>
                        </a:p>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(before Shaping)</a:t>
                          </a:r>
                          <a:endParaRPr 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Noise</a:t>
                          </a:r>
                        </a:p>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(RC</a:t>
                          </a:r>
                          <a:r>
                            <a:rPr lang="en-US" altLang="zh-CN" sz="105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 Shaping)</a:t>
                          </a:r>
                          <a:endParaRPr lang="zh-CN"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Noise</a:t>
                          </a:r>
                        </a:p>
                        <a:p>
                          <a:pPr algn="ctr">
                            <a:spcAft>
                              <a:spcPts val="0"/>
                            </a:spcAft>
                          </a:pPr>
                          <a:r>
                            <a:rPr lang="en-US"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(extraction algorithm)</a:t>
                          </a:r>
                          <a:endParaRPr lang="zh-CN" altLang="zh-CN" sz="105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780210"/>
                      </a:ext>
                    </a:extLst>
                  </a:tr>
                  <a:tr h="457239">
                    <a:tc>
                      <a:txBody>
                        <a:bodyPr/>
                        <a:lstStyle/>
                        <a:p>
                          <a:pPr algn="ctr">
                            <a:spcAft>
                              <a:spcPts val="0"/>
                            </a:spcAft>
                          </a:pPr>
                          <a:r>
                            <a:rPr lang="en-US" alt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No Background</a:t>
                          </a:r>
                          <a:endParaRPr lang="zh-CN" sz="11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1.85fC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1.29fC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0.90fC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68060"/>
                      </a:ext>
                    </a:extLst>
                  </a:tr>
                  <a:tr h="387320">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5" t="-235938" r="-339271" b="-303125"/>
                          </a:stretch>
                        </a:blipFill>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1.92fC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1.73fC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1.26fC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591925"/>
                      </a:ext>
                    </a:extLst>
                  </a:tr>
                  <a:tr h="387320">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5" t="-335938" r="-339271" b="-203125"/>
                          </a:stretch>
                        </a:blipFill>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1.90fC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1.71fC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1.23fC</a:t>
                          </a:r>
                          <a:endParaRPr 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113564"/>
                      </a:ext>
                    </a:extLst>
                  </a:tr>
                  <a:tr h="387320">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5" t="-442857" r="-339271" b="-106349"/>
                          </a:stretch>
                        </a:blipFill>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2.05fC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1.86fC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1.31fC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034376"/>
                      </a:ext>
                    </a:extLst>
                  </a:tr>
                  <a:tr h="387320">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5" t="-534375" r="-339271" b="-468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2.18fC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2.14fC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rPr>
                            <a:t>1.40fC</a:t>
                          </a:r>
                          <a:endParaRPr lang="zh-CN" altLang="zh-CN" sz="1200" kern="100" baseline="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017016"/>
                      </a:ext>
                    </a:extLst>
                  </a:tr>
                </a:tbl>
              </a:graphicData>
            </a:graphic>
          </p:graphicFrame>
        </mc:Fallback>
      </mc:AlternateContent>
      <p:pic>
        <p:nvPicPr>
          <p:cNvPr id="29" name="图片 28">
            <a:extLst>
              <a:ext uri="{FF2B5EF4-FFF2-40B4-BE49-F238E27FC236}">
                <a16:creationId xmlns:a16="http://schemas.microsoft.com/office/drawing/2014/main" id="{F32E0902-C6CB-48C8-B718-052C39FD78B5}"/>
              </a:ext>
            </a:extLst>
          </p:cNvPr>
          <p:cNvPicPr>
            <a:picLocks noChangeAspect="1"/>
          </p:cNvPicPr>
          <p:nvPr/>
        </p:nvPicPr>
        <p:blipFill>
          <a:blip r:embed="rId7"/>
          <a:stretch>
            <a:fillRect/>
          </a:stretch>
        </p:blipFill>
        <p:spPr>
          <a:xfrm>
            <a:off x="8257947" y="3605046"/>
            <a:ext cx="3448506" cy="2603022"/>
          </a:xfrm>
          <a:prstGeom prst="rect">
            <a:avLst/>
          </a:prstGeom>
        </p:spPr>
      </p:pic>
      <p:sp>
        <p:nvSpPr>
          <p:cNvPr id="30" name="矩形 29">
            <a:extLst>
              <a:ext uri="{FF2B5EF4-FFF2-40B4-BE49-F238E27FC236}">
                <a16:creationId xmlns:a16="http://schemas.microsoft.com/office/drawing/2014/main" id="{2929494E-ED57-4386-B3F2-F16610016F60}"/>
              </a:ext>
            </a:extLst>
          </p:cNvPr>
          <p:cNvSpPr/>
          <p:nvPr/>
        </p:nvSpPr>
        <p:spPr>
          <a:xfrm>
            <a:off x="10515600" y="2514600"/>
            <a:ext cx="281194" cy="3389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30015E71-D09D-4EE5-ACCD-D140959B3979}"/>
              </a:ext>
            </a:extLst>
          </p:cNvPr>
          <p:cNvSpPr/>
          <p:nvPr/>
        </p:nvSpPr>
        <p:spPr>
          <a:xfrm>
            <a:off x="9220200" y="5435298"/>
            <a:ext cx="381000" cy="488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3" name="直接箭头连接符 32">
            <a:extLst>
              <a:ext uri="{FF2B5EF4-FFF2-40B4-BE49-F238E27FC236}">
                <a16:creationId xmlns:a16="http://schemas.microsoft.com/office/drawing/2014/main" id="{8077ACE7-D5AD-4490-9928-C5A279D20EA6}"/>
              </a:ext>
            </a:extLst>
          </p:cNvPr>
          <p:cNvCxnSpPr>
            <a:cxnSpLocks/>
            <a:stCxn id="30" idx="2"/>
            <a:endCxn id="31" idx="0"/>
          </p:cNvCxnSpPr>
          <p:nvPr/>
        </p:nvCxnSpPr>
        <p:spPr>
          <a:xfrm flipH="1">
            <a:off x="9410700" y="2853531"/>
            <a:ext cx="1245497" cy="25817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下箭头 30">
            <a:extLst>
              <a:ext uri="{FF2B5EF4-FFF2-40B4-BE49-F238E27FC236}">
                <a16:creationId xmlns:a16="http://schemas.microsoft.com/office/drawing/2014/main" id="{EA86A89F-DFC9-40B2-8D9B-A28E69C3E01C}"/>
              </a:ext>
            </a:extLst>
          </p:cNvPr>
          <p:cNvSpPr/>
          <p:nvPr/>
        </p:nvSpPr>
        <p:spPr>
          <a:xfrm>
            <a:off x="9785579" y="3182103"/>
            <a:ext cx="220663" cy="406485"/>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baseline="0" noProof="1">
              <a:solidFill>
                <a:prstClr val="white"/>
              </a:solidFill>
              <a:latin typeface="微软雅黑" panose="020B0503020204020204" pitchFamily="34" charset="-122"/>
              <a:ea typeface="微软雅黑" panose="020B0503020204020204" pitchFamily="34" charset="-122"/>
            </a:endParaRPr>
          </a:p>
        </p:txBody>
      </p:sp>
      <p:sp>
        <p:nvSpPr>
          <p:cNvPr id="22" name="Rectangle 11">
            <a:extLst>
              <a:ext uri="{FF2B5EF4-FFF2-40B4-BE49-F238E27FC236}">
                <a16:creationId xmlns:a16="http://schemas.microsoft.com/office/drawing/2014/main" id="{DCD5D60B-A588-4B2C-94DA-5A50463E0E5A}"/>
              </a:ext>
            </a:extLst>
          </p:cNvPr>
          <p:cNvSpPr>
            <a:spLocks noGrp="1" noChangeArrowheads="1"/>
          </p:cNvSpPr>
          <p:nvPr>
            <p:ph type="title"/>
          </p:nvPr>
        </p:nvSpPr>
        <p:spPr>
          <a:xfrm>
            <a:off x="228600" y="274638"/>
            <a:ext cx="6781800" cy="563562"/>
          </a:xfrm>
        </p:spPr>
        <p:txBody>
          <a:bodyPr>
            <a:noAutofit/>
          </a:bodyPr>
          <a:lstStyle/>
          <a:p>
            <a:pPr algn="l" eaLnBrk="1" hangingPunct="1"/>
            <a:r>
              <a:rPr lang="en-US" altLang="zh-CN" sz="3200" b="1" dirty="0">
                <a:solidFill>
                  <a:schemeClr val="bg1"/>
                </a:solidFill>
                <a:latin typeface="微软雅黑" panose="020B0503020204020204" pitchFamily="34" charset="-122"/>
                <a:ea typeface="微软雅黑" panose="020B0503020204020204" pitchFamily="34" charset="-122"/>
              </a:rPr>
              <a:t>Processing of Pile-up signals</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32" name="直接箭头连接符 31">
            <a:extLst>
              <a:ext uri="{FF2B5EF4-FFF2-40B4-BE49-F238E27FC236}">
                <a16:creationId xmlns:a16="http://schemas.microsoft.com/office/drawing/2014/main" id="{777C09BE-1FF6-4A66-B46F-C5D2680CAD1A}"/>
              </a:ext>
            </a:extLst>
          </p:cNvPr>
          <p:cNvCxnSpPr>
            <a:cxnSpLocks/>
          </p:cNvCxnSpPr>
          <p:nvPr/>
        </p:nvCxnSpPr>
        <p:spPr>
          <a:xfrm flipH="1">
            <a:off x="7486557" y="4388845"/>
            <a:ext cx="2145590" cy="4416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2D9FDEFA-DCF2-49A4-8805-6D91E9AEAD41}"/>
              </a:ext>
            </a:extLst>
          </p:cNvPr>
          <p:cNvSpPr txBox="1"/>
          <p:nvPr/>
        </p:nvSpPr>
        <p:spPr>
          <a:xfrm>
            <a:off x="8774990" y="1657368"/>
            <a:ext cx="679805" cy="276999"/>
          </a:xfrm>
          <a:prstGeom prst="rect">
            <a:avLst/>
          </a:prstGeom>
          <a:noFill/>
        </p:spPr>
        <p:txBody>
          <a:bodyPr wrap="square" rtlCol="0">
            <a:spAutoFit/>
          </a:bodyPr>
          <a:lstStyle/>
          <a:p>
            <a:pPr algn="l" eaLnBrk="1" fontAlgn="auto" hangingPunct="1">
              <a:spcBef>
                <a:spcPts val="0"/>
              </a:spcBef>
              <a:spcAft>
                <a:spcPts val="0"/>
              </a:spcAft>
            </a:pPr>
            <a:r>
              <a:rPr lang="en-US" altLang="zh-CN" sz="1200" baseline="0" dirty="0">
                <a:latin typeface="微软雅黑" panose="020B0503020204020204" pitchFamily="34" charset="-122"/>
                <a:ea typeface="微软雅黑" panose="020B0503020204020204" pitchFamily="34" charset="-122"/>
              </a:rPr>
              <a:t>Single</a:t>
            </a:r>
            <a:endParaRPr lang="zh-CN" altLang="en-US" sz="1200" baseline="0" dirty="0">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E6F7176C-0BB2-49DA-A138-CC27EF892760}"/>
              </a:ext>
            </a:extLst>
          </p:cNvPr>
          <p:cNvSpPr txBox="1"/>
          <p:nvPr/>
        </p:nvSpPr>
        <p:spPr>
          <a:xfrm>
            <a:off x="11013897" y="1644983"/>
            <a:ext cx="679805" cy="276999"/>
          </a:xfrm>
          <a:prstGeom prst="rect">
            <a:avLst/>
          </a:prstGeom>
          <a:noFill/>
        </p:spPr>
        <p:txBody>
          <a:bodyPr wrap="square" rtlCol="0">
            <a:spAutoFit/>
          </a:bodyPr>
          <a:lstStyle/>
          <a:p>
            <a:pPr algn="l" eaLnBrk="1" fontAlgn="auto" hangingPunct="1">
              <a:spcBef>
                <a:spcPts val="0"/>
              </a:spcBef>
              <a:spcAft>
                <a:spcPts val="0"/>
              </a:spcAft>
            </a:pPr>
            <a:r>
              <a:rPr lang="en-US" altLang="zh-CN" sz="1200" baseline="0" dirty="0">
                <a:latin typeface="微软雅黑" panose="020B0503020204020204" pitchFamily="34" charset="-122"/>
                <a:ea typeface="微软雅黑" panose="020B0503020204020204" pitchFamily="34" charset="-122"/>
              </a:rPr>
              <a:t>Multi</a:t>
            </a:r>
            <a:endParaRPr lang="zh-CN" altLang="en-US" sz="1200"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394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6ACDDFB-478D-49B3-A226-C574061F9186}"/>
              </a:ext>
            </a:extLst>
          </p:cNvPr>
          <p:cNvSpPr>
            <a:spLocks noGrp="1"/>
          </p:cNvSpPr>
          <p:nvPr>
            <p:ph type="sldNum" sz="quarter" idx="12"/>
          </p:nvPr>
        </p:nvSpPr>
        <p:spPr/>
        <p:txBody>
          <a:bodyPr/>
          <a:lstStyle/>
          <a:p>
            <a:pPr>
              <a:defRPr/>
            </a:pPr>
            <a:fld id="{C6D2EA35-B9E7-4123-AE8D-9E1BF7B5E8B8}" type="slidenum">
              <a:rPr lang="en-US" altLang="zh-CN" smtClean="0"/>
              <a:pPr>
                <a:defRPr/>
              </a:pPr>
              <a:t>18</a:t>
            </a:fld>
            <a:endParaRPr lang="en-US" altLang="zh-CN" dirty="0"/>
          </a:p>
        </p:txBody>
      </p:sp>
      <p:pic>
        <p:nvPicPr>
          <p:cNvPr id="8" name="图片 7">
            <a:extLst>
              <a:ext uri="{FF2B5EF4-FFF2-40B4-BE49-F238E27FC236}">
                <a16:creationId xmlns:a16="http://schemas.microsoft.com/office/drawing/2014/main" id="{AE3355E8-485F-4EF8-88A9-72E8B844926D}"/>
              </a:ext>
            </a:extLst>
          </p:cNvPr>
          <p:cNvPicPr>
            <a:picLocks noChangeAspect="1"/>
          </p:cNvPicPr>
          <p:nvPr/>
        </p:nvPicPr>
        <p:blipFill>
          <a:blip r:embed="rId3"/>
          <a:stretch>
            <a:fillRect/>
          </a:stretch>
        </p:blipFill>
        <p:spPr>
          <a:xfrm>
            <a:off x="228600" y="1447800"/>
            <a:ext cx="6409929" cy="4575175"/>
          </a:xfrm>
          <a:prstGeom prst="rect">
            <a:avLst/>
          </a:prstGeom>
        </p:spPr>
      </p:pic>
      <p:sp>
        <p:nvSpPr>
          <p:cNvPr id="9" name="Rectangle 11">
            <a:extLst>
              <a:ext uri="{FF2B5EF4-FFF2-40B4-BE49-F238E27FC236}">
                <a16:creationId xmlns:a16="http://schemas.microsoft.com/office/drawing/2014/main" id="{638BB77B-783D-4EB7-BDAE-3DA4877EB444}"/>
              </a:ext>
            </a:extLst>
          </p:cNvPr>
          <p:cNvSpPr>
            <a:spLocks noGrp="1" noChangeArrowheads="1"/>
          </p:cNvSpPr>
          <p:nvPr>
            <p:ph type="title"/>
          </p:nvPr>
        </p:nvSpPr>
        <p:spPr>
          <a:xfrm>
            <a:off x="228600" y="274638"/>
            <a:ext cx="6781800" cy="563562"/>
          </a:xfrm>
        </p:spPr>
        <p:txBody>
          <a:bodyPr>
            <a:noAutofit/>
          </a:bodyPr>
          <a:lstStyle/>
          <a:p>
            <a:pPr algn="l" eaLnBrk="1" hangingPunct="1"/>
            <a:r>
              <a:rPr lang="en-US" altLang="zh-CN" sz="3200" b="1" dirty="0">
                <a:latin typeface="微软雅黑" panose="020B0503020204020204" pitchFamily="34" charset="-122"/>
                <a:ea typeface="微软雅黑" panose="020B0503020204020204" pitchFamily="34" charset="-122"/>
              </a:rPr>
              <a:t>R</a:t>
            </a:r>
            <a:r>
              <a:rPr lang="en-US" altLang="zh-CN" sz="3200" b="1" dirty="0">
                <a:solidFill>
                  <a:schemeClr val="bg1"/>
                </a:solidFill>
                <a:latin typeface="微软雅黑" panose="020B0503020204020204" pitchFamily="34" charset="-122"/>
                <a:ea typeface="微软雅黑" panose="020B0503020204020204" pitchFamily="34" charset="-122"/>
              </a:rPr>
              <a:t>eadout Electronics </a:t>
            </a:r>
            <a:r>
              <a:rPr lang="en-US" altLang="zh-CN" sz="3200" b="1" dirty="0">
                <a:latin typeface="微软雅黑" panose="020B0503020204020204" pitchFamily="34" charset="-122"/>
                <a:ea typeface="微软雅黑" panose="020B0503020204020204" pitchFamily="34" charset="-122"/>
              </a:rPr>
              <a:t>P</a:t>
            </a:r>
            <a:r>
              <a:rPr lang="en-US" altLang="zh-CN" sz="3200" b="1" dirty="0">
                <a:solidFill>
                  <a:schemeClr val="bg1"/>
                </a:solidFill>
                <a:latin typeface="微软雅黑" panose="020B0503020204020204" pitchFamily="34" charset="-122"/>
                <a:ea typeface="微软雅黑" panose="020B0503020204020204" pitchFamily="34" charset="-122"/>
              </a:rPr>
              <a:t>rototype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16" name="直接箭头连接符 15">
            <a:extLst>
              <a:ext uri="{FF2B5EF4-FFF2-40B4-BE49-F238E27FC236}">
                <a16:creationId xmlns:a16="http://schemas.microsoft.com/office/drawing/2014/main" id="{82708ABB-2B1A-40DC-B397-982938201F96}"/>
              </a:ext>
            </a:extLst>
          </p:cNvPr>
          <p:cNvCxnSpPr>
            <a:cxnSpLocks/>
          </p:cNvCxnSpPr>
          <p:nvPr/>
        </p:nvCxnSpPr>
        <p:spPr>
          <a:xfrm flipV="1">
            <a:off x="4675746" y="3352800"/>
            <a:ext cx="1267854" cy="70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D74F42D4-749C-4189-8254-F8B84219F147}"/>
              </a:ext>
            </a:extLst>
          </p:cNvPr>
          <p:cNvCxnSpPr>
            <a:cxnSpLocks/>
          </p:cNvCxnSpPr>
          <p:nvPr/>
        </p:nvCxnSpPr>
        <p:spPr>
          <a:xfrm>
            <a:off x="5486400" y="4740873"/>
            <a:ext cx="1905000" cy="407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106FAC3E-282D-496C-9450-20943D172D17}"/>
              </a:ext>
            </a:extLst>
          </p:cNvPr>
          <p:cNvSpPr txBox="1"/>
          <p:nvPr/>
        </p:nvSpPr>
        <p:spPr>
          <a:xfrm>
            <a:off x="170213" y="1492204"/>
            <a:ext cx="2209800" cy="523220"/>
          </a:xfrm>
          <a:prstGeom prst="rect">
            <a:avLst/>
          </a:prstGeom>
          <a:noFill/>
        </p:spPr>
        <p:txBody>
          <a:bodyPr wrap="square" rtlCol="0">
            <a:spAutoFit/>
          </a:bodyPr>
          <a:lstStyle/>
          <a:p>
            <a:pPr algn="l" eaLnBrk="1" fontAlgn="auto" hangingPunct="1">
              <a:spcBef>
                <a:spcPts val="0"/>
              </a:spcBef>
              <a:spcAft>
                <a:spcPts val="0"/>
              </a:spcAft>
            </a:pPr>
            <a:r>
              <a:rPr lang="en-US" altLang="zh-CN" sz="2800" baseline="0" dirty="0">
                <a:latin typeface="微软雅黑" panose="020B0503020204020204" pitchFamily="34" charset="-122"/>
                <a:ea typeface="微软雅黑" panose="020B0503020204020204" pitchFamily="34" charset="-122"/>
              </a:rPr>
              <a:t>PXI Chassis</a:t>
            </a:r>
            <a:endParaRPr lang="zh-CN" altLang="en-US" sz="2800" baseline="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3BB7955D-F4E6-42F9-8E36-3F52AC103D3E}"/>
              </a:ext>
            </a:extLst>
          </p:cNvPr>
          <p:cNvSpPr txBox="1"/>
          <p:nvPr/>
        </p:nvSpPr>
        <p:spPr>
          <a:xfrm>
            <a:off x="6007809" y="3036572"/>
            <a:ext cx="1905000" cy="523220"/>
          </a:xfrm>
          <a:prstGeom prst="rect">
            <a:avLst/>
          </a:prstGeom>
          <a:noFill/>
        </p:spPr>
        <p:txBody>
          <a:bodyPr wrap="square" rtlCol="0">
            <a:spAutoFit/>
          </a:bodyPr>
          <a:lstStyle/>
          <a:p>
            <a:pPr algn="l" eaLnBrk="1" fontAlgn="auto" hangingPunct="1">
              <a:spcBef>
                <a:spcPts val="0"/>
              </a:spcBef>
              <a:spcAft>
                <a:spcPts val="0"/>
              </a:spcAft>
            </a:pPr>
            <a:r>
              <a:rPr lang="en-US" altLang="zh-CN" sz="2800" baseline="0" dirty="0">
                <a:latin typeface="Times New Roman" panose="02020603050405020304" pitchFamily="18" charset="0"/>
                <a:ea typeface="黑体" panose="02010609060101010101" pitchFamily="49" charset="-122"/>
              </a:rPr>
              <a:t>SFP Fiber</a:t>
            </a:r>
            <a:endParaRPr lang="zh-CN" altLang="en-US" sz="2800" baseline="0" dirty="0">
              <a:latin typeface="Times New Roman" panose="02020603050405020304" pitchFamily="18" charset="0"/>
              <a:ea typeface="黑体" panose="02010609060101010101" pitchFamily="49" charset="-122"/>
            </a:endParaRPr>
          </a:p>
        </p:txBody>
      </p:sp>
      <p:sp>
        <p:nvSpPr>
          <p:cNvPr id="41" name="文本框 40">
            <a:extLst>
              <a:ext uri="{FF2B5EF4-FFF2-40B4-BE49-F238E27FC236}">
                <a16:creationId xmlns:a16="http://schemas.microsoft.com/office/drawing/2014/main" id="{4031CEF1-E74F-4854-8100-C241C6F1870A}"/>
              </a:ext>
            </a:extLst>
          </p:cNvPr>
          <p:cNvSpPr txBox="1"/>
          <p:nvPr/>
        </p:nvSpPr>
        <p:spPr>
          <a:xfrm>
            <a:off x="6651372" y="5126303"/>
            <a:ext cx="1905000" cy="523220"/>
          </a:xfrm>
          <a:prstGeom prst="rect">
            <a:avLst/>
          </a:prstGeom>
          <a:noFill/>
        </p:spPr>
        <p:txBody>
          <a:bodyPr wrap="square" rtlCol="0">
            <a:spAutoFit/>
          </a:bodyPr>
          <a:lstStyle/>
          <a:p>
            <a:pPr algn="l" eaLnBrk="1" fontAlgn="auto" hangingPunct="1">
              <a:spcBef>
                <a:spcPts val="0"/>
              </a:spcBef>
              <a:spcAft>
                <a:spcPts val="0"/>
              </a:spcAft>
            </a:pPr>
            <a:r>
              <a:rPr lang="en-US" altLang="zh-CN" sz="2800" baseline="0" dirty="0">
                <a:latin typeface="Times New Roman" panose="02020603050405020304" pitchFamily="18" charset="0"/>
                <a:ea typeface="黑体" panose="02010609060101010101" pitchFamily="49" charset="-122"/>
              </a:rPr>
              <a:t>Flex Board</a:t>
            </a:r>
            <a:endParaRPr lang="zh-CN" altLang="en-US" sz="2800" baseline="0" dirty="0">
              <a:latin typeface="Times New Roman" panose="02020603050405020304" pitchFamily="18" charset="0"/>
              <a:ea typeface="黑体" panose="02010609060101010101" pitchFamily="49" charset="-122"/>
            </a:endParaRPr>
          </a:p>
        </p:txBody>
      </p:sp>
      <p:sp>
        <p:nvSpPr>
          <p:cNvPr id="5" name="文本框 4">
            <a:extLst>
              <a:ext uri="{FF2B5EF4-FFF2-40B4-BE49-F238E27FC236}">
                <a16:creationId xmlns:a16="http://schemas.microsoft.com/office/drawing/2014/main" id="{3B2FB6CC-8284-4571-95EF-DDA98A8DD173}"/>
              </a:ext>
            </a:extLst>
          </p:cNvPr>
          <p:cNvSpPr txBox="1"/>
          <p:nvPr/>
        </p:nvSpPr>
        <p:spPr>
          <a:xfrm>
            <a:off x="7391400" y="2220964"/>
            <a:ext cx="4782787" cy="2677656"/>
          </a:xfrm>
          <a:prstGeom prst="rect">
            <a:avLst/>
          </a:prstGeom>
          <a:noFill/>
        </p:spPr>
        <p:txBody>
          <a:bodyPr wrap="square" rtlCol="0">
            <a:spAutoFit/>
          </a:bodyPr>
          <a:lstStyle/>
          <a:p>
            <a:pPr marL="285750" indent="-285750" algn="l" eaLnBrk="1" fontAlgn="auto" hangingPunct="1">
              <a:spcBef>
                <a:spcPts val="0"/>
              </a:spcBef>
              <a:spcAft>
                <a:spcPts val="0"/>
              </a:spcAft>
              <a:buFont typeface="Wingdings" panose="05000000000000000000" pitchFamily="2" charset="2"/>
              <a:buChar char="Ø"/>
            </a:pPr>
            <a:r>
              <a:rPr lang="en-US" altLang="zh-CN" sz="2800" baseline="0" dirty="0">
                <a:latin typeface="微软雅黑" panose="020B0503020204020204" pitchFamily="34" charset="-122"/>
                <a:ea typeface="微软雅黑" panose="020B0503020204020204" pitchFamily="34" charset="-122"/>
              </a:rPr>
              <a:t> Prototype electronics</a:t>
            </a:r>
          </a:p>
          <a:p>
            <a:pPr marL="285750" indent="-285750" algn="l" eaLnBrk="1" fontAlgn="auto" hangingPunct="1">
              <a:spcBef>
                <a:spcPts val="0"/>
              </a:spcBef>
              <a:spcAft>
                <a:spcPts val="0"/>
              </a:spcAft>
              <a:buFont typeface="Wingdings" panose="05000000000000000000" pitchFamily="2" charset="2"/>
              <a:buChar char="Ø"/>
            </a:pPr>
            <a:endParaRPr lang="en-US" altLang="zh-CN" sz="2800" baseline="0" dirty="0">
              <a:latin typeface="微软雅黑" panose="020B0503020204020204" pitchFamily="34" charset="-122"/>
              <a:ea typeface="微软雅黑" panose="020B0503020204020204" pitchFamily="34" charset="-122"/>
            </a:endParaRPr>
          </a:p>
          <a:p>
            <a:pPr marL="914400" lvl="1" indent="-457200" eaLnBrk="1" fontAlgn="auto" hangingPunct="1">
              <a:spcBef>
                <a:spcPts val="0"/>
              </a:spcBef>
              <a:spcAft>
                <a:spcPts val="0"/>
              </a:spcAft>
              <a:buFont typeface="Arial" panose="020B0604020202020204" pitchFamily="34" charset="0"/>
              <a:buChar char="•"/>
            </a:pPr>
            <a:r>
              <a:rPr lang="en-US" altLang="zh-CN" sz="2800" baseline="0" dirty="0">
                <a:latin typeface="微软雅黑" panose="020B0503020204020204" pitchFamily="34" charset="-122"/>
                <a:ea typeface="微软雅黑" panose="020B0503020204020204" pitchFamily="34" charset="-122"/>
              </a:rPr>
              <a:t>Crystal arrays</a:t>
            </a:r>
          </a:p>
          <a:p>
            <a:pPr marL="914400" lvl="1" indent="-457200" eaLnBrk="1" fontAlgn="auto" hangingPunct="1">
              <a:spcBef>
                <a:spcPts val="0"/>
              </a:spcBef>
              <a:spcAft>
                <a:spcPts val="0"/>
              </a:spcAft>
              <a:buFont typeface="Arial" panose="020B0604020202020204" pitchFamily="34" charset="0"/>
              <a:buChar char="•"/>
            </a:pPr>
            <a:endParaRPr lang="en-US" altLang="zh-CN" sz="2800" baseline="0" dirty="0">
              <a:latin typeface="微软雅黑" panose="020B0503020204020204" pitchFamily="34" charset="-122"/>
              <a:ea typeface="微软雅黑" panose="020B0503020204020204" pitchFamily="34" charset="-122"/>
            </a:endParaRPr>
          </a:p>
          <a:p>
            <a:pPr marL="914400" lvl="1" indent="-457200" eaLnBrk="1" fontAlgn="auto" hangingPunct="1">
              <a:spcBef>
                <a:spcPts val="0"/>
              </a:spcBef>
              <a:spcAft>
                <a:spcPts val="0"/>
              </a:spcAft>
              <a:buFont typeface="Arial" panose="020B0604020202020204" pitchFamily="34" charset="0"/>
              <a:buChar char="•"/>
            </a:pPr>
            <a:r>
              <a:rPr lang="en-US" altLang="zh-CN" sz="2800" baseline="0" dirty="0">
                <a:latin typeface="微软雅黑" panose="020B0503020204020204" pitchFamily="34" charset="-122"/>
                <a:ea typeface="微软雅黑" panose="020B0503020204020204" pitchFamily="34" charset="-122"/>
              </a:rPr>
              <a:t>Distributed, modular</a:t>
            </a:r>
          </a:p>
          <a:p>
            <a:pPr marL="914400" lvl="1" indent="-457200" eaLnBrk="1" fontAlgn="auto" hangingPunct="1">
              <a:spcBef>
                <a:spcPts val="0"/>
              </a:spcBef>
              <a:spcAft>
                <a:spcPts val="0"/>
              </a:spcAft>
              <a:buFont typeface="Arial" panose="020B0604020202020204" pitchFamily="34" charset="0"/>
              <a:buChar char="•"/>
            </a:pPr>
            <a:endParaRPr lang="zh-CN" altLang="en-US" sz="2800"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490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6ACDDFB-478D-49B3-A226-C574061F9186}"/>
              </a:ext>
            </a:extLst>
          </p:cNvPr>
          <p:cNvSpPr>
            <a:spLocks noGrp="1"/>
          </p:cNvSpPr>
          <p:nvPr>
            <p:ph type="sldNum" sz="quarter" idx="12"/>
          </p:nvPr>
        </p:nvSpPr>
        <p:spPr>
          <a:xfrm>
            <a:off x="8991600" y="6353495"/>
            <a:ext cx="2743200" cy="365125"/>
          </a:xfrm>
        </p:spPr>
        <p:txBody>
          <a:bodyPr/>
          <a:lstStyle/>
          <a:p>
            <a:pPr>
              <a:defRPr/>
            </a:pPr>
            <a:fld id="{C6D2EA35-B9E7-4123-AE8D-9E1BF7B5E8B8}" type="slidenum">
              <a:rPr lang="en-US" altLang="zh-CN" smtClean="0"/>
              <a:pPr>
                <a:defRPr/>
              </a:pPr>
              <a:t>19</a:t>
            </a:fld>
            <a:endParaRPr lang="en-US" altLang="zh-CN" dirty="0"/>
          </a:p>
        </p:txBody>
      </p:sp>
      <p:sp>
        <p:nvSpPr>
          <p:cNvPr id="9" name="Rectangle 11">
            <a:extLst>
              <a:ext uri="{FF2B5EF4-FFF2-40B4-BE49-F238E27FC236}">
                <a16:creationId xmlns:a16="http://schemas.microsoft.com/office/drawing/2014/main" id="{638BB77B-783D-4EB7-BDAE-3DA4877EB444}"/>
              </a:ext>
            </a:extLst>
          </p:cNvPr>
          <p:cNvSpPr>
            <a:spLocks noGrp="1" noChangeArrowheads="1"/>
          </p:cNvSpPr>
          <p:nvPr>
            <p:ph type="title"/>
          </p:nvPr>
        </p:nvSpPr>
        <p:spPr>
          <a:xfrm>
            <a:off x="228600" y="274638"/>
            <a:ext cx="6781800" cy="563562"/>
          </a:xfrm>
        </p:spPr>
        <p:txBody>
          <a:bodyPr>
            <a:noAutofit/>
          </a:bodyPr>
          <a:lstStyle/>
          <a:p>
            <a:pPr algn="l" eaLnBrk="1" hangingPunct="1"/>
            <a:r>
              <a:rPr lang="en-US" altLang="zh-CN" sz="3200" b="1" dirty="0">
                <a:latin typeface="微软雅黑" panose="020B0503020204020204" pitchFamily="34" charset="-122"/>
                <a:ea typeface="微软雅黑" panose="020B0503020204020204" pitchFamily="34" charset="-122"/>
              </a:rPr>
              <a:t>R</a:t>
            </a:r>
            <a:r>
              <a:rPr lang="en-US" altLang="zh-CN" sz="3200" b="1" dirty="0">
                <a:solidFill>
                  <a:schemeClr val="bg1"/>
                </a:solidFill>
                <a:latin typeface="微软雅黑" panose="020B0503020204020204" pitchFamily="34" charset="-122"/>
                <a:ea typeface="微软雅黑" panose="020B0503020204020204" pitchFamily="34" charset="-122"/>
              </a:rPr>
              <a:t>eadout Electronics </a:t>
            </a:r>
            <a:r>
              <a:rPr lang="en-US" altLang="zh-CN" sz="3200" b="1" dirty="0">
                <a:latin typeface="微软雅黑" panose="020B0503020204020204" pitchFamily="34" charset="-122"/>
                <a:ea typeface="微软雅黑" panose="020B0503020204020204" pitchFamily="34" charset="-122"/>
              </a:rPr>
              <a:t>P</a:t>
            </a:r>
            <a:r>
              <a:rPr lang="en-US" altLang="zh-CN" sz="3200" b="1" dirty="0">
                <a:solidFill>
                  <a:schemeClr val="bg1"/>
                </a:solidFill>
                <a:latin typeface="微软雅黑" panose="020B0503020204020204" pitchFamily="34" charset="-122"/>
                <a:ea typeface="微软雅黑" panose="020B0503020204020204" pitchFamily="34" charset="-122"/>
              </a:rPr>
              <a:t>rototype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EFD9CD95-31AE-494B-B18A-3AC8546C851D}"/>
              </a:ext>
            </a:extLst>
          </p:cNvPr>
          <p:cNvSpPr txBox="1"/>
          <p:nvPr/>
        </p:nvSpPr>
        <p:spPr>
          <a:xfrm>
            <a:off x="276976" y="1343678"/>
            <a:ext cx="3228223" cy="2031325"/>
          </a:xfrm>
          <a:prstGeom prst="rect">
            <a:avLst/>
          </a:prstGeom>
          <a:noFill/>
        </p:spPr>
        <p:txBody>
          <a:bodyPr wrap="square" rtlCol="0">
            <a:spAutoFit/>
          </a:bodyPr>
          <a:lstStyle/>
          <a:p>
            <a:pPr marL="285750" indent="-285750" eaLnBrk="1" fontAlgn="auto" hangingPunct="1">
              <a:spcBef>
                <a:spcPts val="0"/>
              </a:spcBef>
              <a:spcAft>
                <a:spcPts val="0"/>
              </a:spcAft>
              <a:buFont typeface="Wingdings" panose="05000000000000000000" pitchFamily="2" charset="2"/>
              <a:buChar char="Ø"/>
            </a:pPr>
            <a:r>
              <a:rPr lang="en-US" altLang="zh-CN" baseline="0" dirty="0">
                <a:solidFill>
                  <a:prstClr val="black"/>
                </a:solidFill>
                <a:latin typeface="微软雅黑" panose="020B0503020204020204" pitchFamily="34" charset="-122"/>
                <a:ea typeface="微软雅黑" panose="020B0503020204020204" pitchFamily="34" charset="-122"/>
              </a:rPr>
              <a:t>Front-End Module(FEM)</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Double Layer</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4 APD-CSA Channel</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High &amp;&amp; Low Gain</a:t>
            </a:r>
          </a:p>
        </p:txBody>
      </p:sp>
      <p:sp>
        <p:nvSpPr>
          <p:cNvPr id="21" name="文本框 20">
            <a:extLst>
              <a:ext uri="{FF2B5EF4-FFF2-40B4-BE49-F238E27FC236}">
                <a16:creationId xmlns:a16="http://schemas.microsoft.com/office/drawing/2014/main" id="{028961F4-3C3B-48DD-B137-1A1D3162F1A6}"/>
              </a:ext>
            </a:extLst>
          </p:cNvPr>
          <p:cNvSpPr txBox="1"/>
          <p:nvPr/>
        </p:nvSpPr>
        <p:spPr>
          <a:xfrm>
            <a:off x="3381485" y="1295400"/>
            <a:ext cx="4924315" cy="2585323"/>
          </a:xfrm>
          <a:prstGeom prst="rect">
            <a:avLst/>
          </a:prstGeom>
          <a:noFill/>
        </p:spPr>
        <p:txBody>
          <a:bodyPr wrap="square" rtlCol="0">
            <a:spAutoFit/>
          </a:bodyPr>
          <a:lstStyle/>
          <a:p>
            <a:pPr marL="285750" indent="-285750">
              <a:buFont typeface="Wingdings" panose="05000000000000000000" pitchFamily="2" charset="2"/>
              <a:buChar char="Ø"/>
            </a:pPr>
            <a:r>
              <a:rPr lang="en-US" altLang="zh-CN" baseline="0" dirty="0">
                <a:latin typeface="微软雅黑" panose="020B0503020204020204" pitchFamily="34" charset="-122"/>
                <a:ea typeface="微软雅黑" panose="020B0503020204020204" pitchFamily="34" charset="-122"/>
              </a:rPr>
              <a:t>Signal Processing Module(SPM)</a:t>
            </a:r>
          </a:p>
          <a:p>
            <a:pPr marL="742950" lvl="1" indent="-285750">
              <a:buFont typeface="Wingdings" panose="05000000000000000000" pitchFamily="2" charset="2"/>
              <a:buChar char="u"/>
            </a:pPr>
            <a:endParaRPr lang="en-US" altLang="zh-CN" baseline="0" dirty="0">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u"/>
            </a:pPr>
            <a:r>
              <a:rPr lang="en-US" altLang="zh-CN" baseline="0" dirty="0">
                <a:latin typeface="微软雅黑" panose="020B0503020204020204" pitchFamily="34" charset="-122"/>
                <a:ea typeface="微软雅黑" panose="020B0503020204020204" pitchFamily="34" charset="-122"/>
              </a:rPr>
              <a:t>Control</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and Config FEM</a:t>
            </a:r>
          </a:p>
          <a:p>
            <a:pPr marL="742950" lvl="1" indent="-285750">
              <a:buFont typeface="Wingdings" panose="05000000000000000000" pitchFamily="2" charset="2"/>
              <a:buChar char="u"/>
            </a:pPr>
            <a:endParaRPr lang="en-US" altLang="zh-CN" baseline="0" dirty="0">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u"/>
            </a:pPr>
            <a:r>
              <a:rPr lang="en-US" altLang="zh-CN" baseline="0" dirty="0">
                <a:latin typeface="微软雅黑" panose="020B0503020204020204" pitchFamily="34" charset="-122"/>
                <a:ea typeface="微软雅黑" panose="020B0503020204020204" pitchFamily="34" charset="-122"/>
              </a:rPr>
              <a:t>Receive Data from FEM</a:t>
            </a:r>
          </a:p>
          <a:p>
            <a:pPr marL="742950" lvl="1" indent="-285750">
              <a:buFont typeface="Wingdings" panose="05000000000000000000" pitchFamily="2" charset="2"/>
              <a:buChar char="u"/>
            </a:pPr>
            <a:endParaRPr lang="en-US" altLang="zh-CN" baseline="0" dirty="0">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u"/>
            </a:pPr>
            <a:r>
              <a:rPr lang="en-US" altLang="zh-CN" baseline="0" dirty="0">
                <a:latin typeface="微软雅黑" panose="020B0503020204020204" pitchFamily="34" charset="-122"/>
                <a:ea typeface="微软雅黑" panose="020B0503020204020204" pitchFamily="34" charset="-122"/>
              </a:rPr>
              <a:t>Analog Digitization</a:t>
            </a:r>
          </a:p>
          <a:p>
            <a:pPr marL="742950" lvl="1" indent="-285750">
              <a:buFont typeface="Wingdings" panose="05000000000000000000" pitchFamily="2" charset="2"/>
              <a:buChar char="u"/>
            </a:pPr>
            <a:endParaRPr lang="en-US" altLang="zh-CN" baseline="0" dirty="0">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u"/>
            </a:pPr>
            <a:r>
              <a:rPr lang="en-US" altLang="zh-CN" baseline="0" dirty="0">
                <a:latin typeface="微软雅黑" panose="020B0503020204020204" pitchFamily="34" charset="-122"/>
                <a:ea typeface="微软雅黑" panose="020B0503020204020204" pitchFamily="34" charset="-122"/>
              </a:rPr>
              <a:t>Extract</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Energy&amp;&amp;Time information</a:t>
            </a:r>
          </a:p>
        </p:txBody>
      </p:sp>
      <p:sp>
        <p:nvSpPr>
          <p:cNvPr id="22" name="文本框 21">
            <a:extLst>
              <a:ext uri="{FF2B5EF4-FFF2-40B4-BE49-F238E27FC236}">
                <a16:creationId xmlns:a16="http://schemas.microsoft.com/office/drawing/2014/main" id="{CCAC1057-4CC7-49AE-A9F2-1E210E253771}"/>
              </a:ext>
            </a:extLst>
          </p:cNvPr>
          <p:cNvSpPr txBox="1"/>
          <p:nvPr/>
        </p:nvSpPr>
        <p:spPr>
          <a:xfrm>
            <a:off x="7620000" y="1300877"/>
            <a:ext cx="4648200" cy="2585323"/>
          </a:xfrm>
          <a:prstGeom prst="rect">
            <a:avLst/>
          </a:prstGeom>
          <a:noFill/>
        </p:spPr>
        <p:txBody>
          <a:bodyPr wrap="square" rtlCol="0">
            <a:spAutoFit/>
          </a:bodyPr>
          <a:lstStyle/>
          <a:p>
            <a:pPr marL="285750" indent="-285750" eaLnBrk="1" fontAlgn="auto" hangingPunct="1">
              <a:spcBef>
                <a:spcPts val="0"/>
              </a:spcBef>
              <a:spcAft>
                <a:spcPts val="0"/>
              </a:spcAft>
              <a:buFont typeface="Wingdings" panose="05000000000000000000" pitchFamily="2" charset="2"/>
              <a:buChar char="Ø"/>
            </a:pPr>
            <a:r>
              <a:rPr lang="en-US" altLang="zh-CN" baseline="0" dirty="0">
                <a:solidFill>
                  <a:prstClr val="black"/>
                </a:solidFill>
                <a:latin typeface="微软雅黑" panose="020B0503020204020204" pitchFamily="34" charset="-122"/>
                <a:ea typeface="微软雅黑" panose="020B0503020204020204" pitchFamily="34" charset="-122"/>
              </a:rPr>
              <a:t>Data Acquisition Module(DAQ)</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Distribute the system clock</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Receive Data from SPM</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Data Packaging </a:t>
            </a:r>
          </a:p>
          <a:p>
            <a:pPr marL="742950" lvl="1" indent="-285750" eaLnBrk="1" fontAlgn="auto" hangingPunct="1">
              <a:spcBef>
                <a:spcPts val="0"/>
              </a:spcBef>
              <a:spcAft>
                <a:spcPts val="0"/>
              </a:spcAft>
              <a:buFont typeface="Wingdings" panose="05000000000000000000" pitchFamily="2" charset="2"/>
              <a:buChar char="u"/>
            </a:pPr>
            <a:endParaRPr lang="en-US" altLang="zh-CN" baseline="0" dirty="0">
              <a:solidFill>
                <a:prstClr val="black"/>
              </a:solidFill>
              <a:latin typeface="微软雅黑" panose="020B0503020204020204" pitchFamily="34" charset="-122"/>
              <a:ea typeface="微软雅黑" panose="020B0503020204020204" pitchFamily="34" charset="-122"/>
            </a:endParaRPr>
          </a:p>
          <a:p>
            <a:pPr marL="742950" lvl="1" indent="-285750" eaLnBrk="1" fontAlgn="auto" hangingPunct="1">
              <a:spcBef>
                <a:spcPts val="0"/>
              </a:spcBef>
              <a:spcAft>
                <a:spcPts val="0"/>
              </a:spcAft>
              <a:buFont typeface="Wingdings" panose="05000000000000000000" pitchFamily="2" charset="2"/>
              <a:buChar char="u"/>
            </a:pPr>
            <a:r>
              <a:rPr lang="en-US" altLang="zh-CN" baseline="0" dirty="0">
                <a:solidFill>
                  <a:prstClr val="black"/>
                </a:solidFill>
                <a:latin typeface="微软雅黑" panose="020B0503020204020204" pitchFamily="34" charset="-122"/>
                <a:ea typeface="微软雅黑" panose="020B0503020204020204" pitchFamily="34" charset="-122"/>
              </a:rPr>
              <a:t>Communicate</a:t>
            </a:r>
            <a:r>
              <a:rPr lang="zh-CN" altLang="en-US" baseline="0" dirty="0">
                <a:solidFill>
                  <a:prstClr val="black"/>
                </a:solidFill>
                <a:latin typeface="微软雅黑" panose="020B0503020204020204" pitchFamily="34" charset="-122"/>
                <a:ea typeface="微软雅黑" panose="020B0503020204020204" pitchFamily="34" charset="-122"/>
              </a:rPr>
              <a:t> </a:t>
            </a:r>
            <a:r>
              <a:rPr lang="en-US" altLang="zh-CN" baseline="0" dirty="0">
                <a:solidFill>
                  <a:prstClr val="black"/>
                </a:solidFill>
                <a:latin typeface="微软雅黑" panose="020B0503020204020204" pitchFamily="34" charset="-122"/>
                <a:ea typeface="微软雅黑" panose="020B0503020204020204" pitchFamily="34" charset="-122"/>
              </a:rPr>
              <a:t>with</a:t>
            </a:r>
            <a:r>
              <a:rPr lang="zh-CN" altLang="en-US" baseline="0" dirty="0">
                <a:solidFill>
                  <a:prstClr val="black"/>
                </a:solidFill>
                <a:latin typeface="微软雅黑" panose="020B0503020204020204" pitchFamily="34" charset="-122"/>
                <a:ea typeface="微软雅黑" panose="020B0503020204020204" pitchFamily="34" charset="-122"/>
              </a:rPr>
              <a:t> </a:t>
            </a:r>
            <a:r>
              <a:rPr lang="en-US" altLang="zh-CN" baseline="0" dirty="0">
                <a:solidFill>
                  <a:prstClr val="black"/>
                </a:solidFill>
                <a:latin typeface="微软雅黑" panose="020B0503020204020204" pitchFamily="34" charset="-122"/>
                <a:ea typeface="微软雅黑" panose="020B0503020204020204" pitchFamily="34" charset="-122"/>
              </a:rPr>
              <a:t>outer systems</a:t>
            </a:r>
          </a:p>
        </p:txBody>
      </p:sp>
      <p:pic>
        <p:nvPicPr>
          <p:cNvPr id="3" name="图片 2">
            <a:extLst>
              <a:ext uri="{FF2B5EF4-FFF2-40B4-BE49-F238E27FC236}">
                <a16:creationId xmlns:a16="http://schemas.microsoft.com/office/drawing/2014/main" id="{87C2EF19-F747-4155-A971-B18EBBE686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30" t="26666" b="5556"/>
          <a:stretch/>
        </p:blipFill>
        <p:spPr>
          <a:xfrm rot="5400000">
            <a:off x="8480460" y="3892710"/>
            <a:ext cx="2819400" cy="2819400"/>
          </a:xfrm>
          <a:prstGeom prst="rect">
            <a:avLst/>
          </a:prstGeom>
        </p:spPr>
      </p:pic>
      <p:pic>
        <p:nvPicPr>
          <p:cNvPr id="6" name="图片 5">
            <a:extLst>
              <a:ext uri="{FF2B5EF4-FFF2-40B4-BE49-F238E27FC236}">
                <a16:creationId xmlns:a16="http://schemas.microsoft.com/office/drawing/2014/main" id="{F86B9199-38D6-46E6-963A-02F265F25A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02" t="27778" r="24157" b="21111"/>
          <a:stretch/>
        </p:blipFill>
        <p:spPr>
          <a:xfrm rot="10800000">
            <a:off x="604265" y="4245765"/>
            <a:ext cx="2971801" cy="2051869"/>
          </a:xfrm>
          <a:prstGeom prst="rect">
            <a:avLst/>
          </a:prstGeom>
        </p:spPr>
      </p:pic>
      <p:pic>
        <p:nvPicPr>
          <p:cNvPr id="10" name="图片 9">
            <a:extLst>
              <a:ext uri="{FF2B5EF4-FFF2-40B4-BE49-F238E27FC236}">
                <a16:creationId xmlns:a16="http://schemas.microsoft.com/office/drawing/2014/main" id="{0E428B55-3125-4E2D-BEC9-35035696B0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84" t="9638" r="24166" b="13334"/>
          <a:stretch/>
        </p:blipFill>
        <p:spPr>
          <a:xfrm>
            <a:off x="4457074" y="3892710"/>
            <a:ext cx="3142378" cy="2757981"/>
          </a:xfrm>
          <a:prstGeom prst="rect">
            <a:avLst/>
          </a:prstGeom>
        </p:spPr>
      </p:pic>
    </p:spTree>
    <p:extLst>
      <p:ext uri="{BB962C8B-B14F-4D97-AF65-F5344CB8AC3E}">
        <p14:creationId xmlns:p14="http://schemas.microsoft.com/office/powerpoint/2010/main" val="201322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Background</a:t>
            </a:r>
          </a:p>
          <a:p>
            <a:pPr marL="0" indent="-457200" eaLnBrk="1" hangingPunct="1">
              <a:spcBef>
                <a:spcPts val="1200"/>
              </a:spcBef>
              <a:buFont typeface="+mj-lt"/>
              <a:buAutoNum type="arabicPeriod"/>
            </a:pPr>
            <a:r>
              <a:rPr lang="en-US" altLang="zh-CN" dirty="0">
                <a:solidFill>
                  <a:schemeClr val="tx1">
                    <a:alpha val="30000"/>
                  </a:schemeClr>
                </a:solidFill>
                <a:latin typeface="微软雅黑" panose="020B0503020204020204" pitchFamily="34" charset="-122"/>
                <a:ea typeface="微软雅黑" panose="020B0503020204020204" pitchFamily="34" charset="-122"/>
              </a:rPr>
              <a:t>Readout electronics design</a:t>
            </a:r>
          </a:p>
          <a:p>
            <a:pPr marL="0" indent="-457200" eaLnBrk="1" hangingPunct="1">
              <a:spcBef>
                <a:spcPts val="1200"/>
              </a:spcBef>
              <a:buFont typeface="+mj-lt"/>
              <a:buAutoNum type="arabicPeriod"/>
            </a:pPr>
            <a:r>
              <a:rPr lang="en-US" altLang="zh-CN" dirty="0">
                <a:solidFill>
                  <a:schemeClr val="tx1">
                    <a:alpha val="30000"/>
                  </a:schemeClr>
                </a:solidFill>
                <a:latin typeface="微软雅黑" panose="020B0503020204020204" pitchFamily="34" charset="-122"/>
                <a:ea typeface="微软雅黑" panose="020B0503020204020204" pitchFamily="34" charset="-122"/>
              </a:rPr>
              <a:t>Improvement for pile-up signals</a:t>
            </a:r>
          </a:p>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Summary</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and</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prospect</a:t>
            </a:r>
            <a:endParaRPr lang="zh-CN"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2</a:t>
            </a:fld>
            <a:endParaRPr lang="en-US" altLang="zh-CN" dirty="0">
              <a:latin typeface="微软雅黑" panose="020B0503020204020204" pitchFamily="34" charset="-122"/>
              <a:ea typeface="微软雅黑" panose="020B0503020204020204" pitchFamily="34" charset="-122"/>
            </a:endParaRPr>
          </a:p>
        </p:txBody>
      </p:sp>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en-US" altLang="zh-CN" b="1" dirty="0">
                <a:latin typeface="微软雅黑" panose="020B0503020204020204" pitchFamily="34" charset="-122"/>
                <a:ea typeface="微软雅黑" panose="020B0503020204020204" pitchFamily="34" charset="-122"/>
              </a:rPr>
              <a:t>Catalog</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048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en-US" altLang="zh-CN" dirty="0">
                <a:solidFill>
                  <a:schemeClr val="tx1">
                    <a:alpha val="30000"/>
                  </a:schemeClr>
                </a:solidFill>
                <a:latin typeface="微软雅黑" panose="020B0503020204020204" pitchFamily="34" charset="-122"/>
                <a:ea typeface="微软雅黑" panose="020B0503020204020204" pitchFamily="34" charset="-122"/>
              </a:rPr>
              <a:t>Background</a:t>
            </a:r>
          </a:p>
          <a:p>
            <a:pPr marL="0" indent="-457200" eaLnBrk="1" hangingPunct="1">
              <a:spcBef>
                <a:spcPts val="1200"/>
              </a:spcBef>
              <a:buFont typeface="+mj-lt"/>
              <a:buAutoNum type="arabicPeriod"/>
            </a:pPr>
            <a:r>
              <a:rPr lang="en-US" altLang="zh-CN" dirty="0">
                <a:solidFill>
                  <a:schemeClr val="tx1">
                    <a:alpha val="30000"/>
                  </a:schemeClr>
                </a:solidFill>
                <a:latin typeface="微软雅黑" panose="020B0503020204020204" pitchFamily="34" charset="-122"/>
                <a:ea typeface="微软雅黑" panose="020B0503020204020204" pitchFamily="34" charset="-122"/>
              </a:rPr>
              <a:t>Readout electronics design</a:t>
            </a:r>
          </a:p>
          <a:p>
            <a:pPr marL="0" indent="-457200" eaLnBrk="1" hangingPunct="1">
              <a:spcBef>
                <a:spcPts val="1200"/>
              </a:spcBef>
              <a:buFont typeface="+mj-lt"/>
              <a:buAutoNum type="arabicPeriod"/>
            </a:pPr>
            <a:r>
              <a:rPr lang="en-US" altLang="zh-CN" dirty="0">
                <a:solidFill>
                  <a:schemeClr val="tx1">
                    <a:alpha val="30000"/>
                  </a:schemeClr>
                </a:solidFill>
                <a:latin typeface="微软雅黑" panose="020B0503020204020204" pitchFamily="34" charset="-122"/>
                <a:ea typeface="微软雅黑" panose="020B0503020204020204" pitchFamily="34" charset="-122"/>
              </a:rPr>
              <a:t>Improvement for pile-up signals</a:t>
            </a:r>
          </a:p>
          <a:p>
            <a:pPr marL="0" indent="-457200" eaLnBrk="1" hangingPunct="1">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Summary</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and</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prospect</a:t>
            </a:r>
            <a:endParaRPr lang="zh-CN"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20</a:t>
            </a:fld>
            <a:endParaRPr lang="en-US" altLang="zh-CN" dirty="0">
              <a:latin typeface="微软雅黑" panose="020B0503020204020204" pitchFamily="34" charset="-122"/>
              <a:ea typeface="微软雅黑" panose="020B0503020204020204" pitchFamily="34" charset="-122"/>
            </a:endParaRPr>
          </a:p>
        </p:txBody>
      </p:sp>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en-US" altLang="zh-CN" b="1" dirty="0">
                <a:latin typeface="微软雅黑" panose="020B0503020204020204" pitchFamily="34" charset="-122"/>
                <a:ea typeface="微软雅黑" panose="020B0503020204020204" pitchFamily="34" charset="-122"/>
              </a:rPr>
              <a:t>Catalog</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040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11"/>
          <p:cNvSpPr>
            <a:spLocks noGrp="1" noChangeArrowheads="1"/>
          </p:cNvSpPr>
          <p:nvPr>
            <p:ph type="title"/>
          </p:nvPr>
        </p:nvSpPr>
        <p:spPr>
          <a:xfrm>
            <a:off x="304800" y="274638"/>
            <a:ext cx="7306792" cy="563562"/>
          </a:xfrm>
        </p:spPr>
        <p:txBody>
          <a:bodyPr>
            <a:normAutofit fontScale="90000"/>
          </a:bodyPr>
          <a:lstStyle/>
          <a:p>
            <a:pPr algn="l" eaLnBrk="1" hangingPunct="1"/>
            <a:r>
              <a:rPr lang="en-US" altLang="zh-CN" sz="4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Summary and Prospect</a:t>
            </a:r>
          </a:p>
        </p:txBody>
      </p:sp>
      <p:sp>
        <p:nvSpPr>
          <p:cNvPr id="6148" name="Rectangle 10"/>
          <p:cNvSpPr>
            <a:spLocks noGrp="1" noChangeArrowheads="1"/>
          </p:cNvSpPr>
          <p:nvPr>
            <p:ph idx="1"/>
          </p:nvPr>
        </p:nvSpPr>
        <p:spPr>
          <a:xfrm>
            <a:off x="76200" y="1062662"/>
            <a:ext cx="12039600" cy="5529262"/>
          </a:xfrm>
        </p:spPr>
        <p:txBody>
          <a:bodyPr>
            <a:normAutofit/>
          </a:bodyPr>
          <a:lstStyle/>
          <a:p>
            <a:pPr>
              <a:lnSpc>
                <a:spcPct val="150000"/>
              </a:lnSpc>
              <a:spcBef>
                <a:spcPct val="0"/>
              </a:spcBef>
              <a:buFont typeface="Wingdings" panose="05000000000000000000" pitchFamily="2" charset="2"/>
              <a:buChar char="l"/>
            </a:pPr>
            <a:r>
              <a:rPr lang="en-US" altLang="zh-CN" sz="2400" dirty="0">
                <a:latin typeface="微软雅黑" panose="020B0503020204020204" pitchFamily="34" charset="-122"/>
                <a:ea typeface="微软雅黑" panose="020B0503020204020204" pitchFamily="34" charset="-122"/>
              </a:rPr>
              <a:t>Summary</a:t>
            </a:r>
          </a:p>
          <a:p>
            <a:pPr lvl="1">
              <a:lnSpc>
                <a:spcPct val="150000"/>
              </a:lnSpc>
              <a:spcBef>
                <a:spcPct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Completed the key technical research of readout electronics</a:t>
            </a:r>
          </a:p>
          <a:p>
            <a:pPr lvl="1">
              <a:lnSpc>
                <a:spcPct val="150000"/>
              </a:lnSpc>
              <a:spcBef>
                <a:spcPct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The timing resolution and energy resolution meet the design requirements</a:t>
            </a:r>
          </a:p>
          <a:p>
            <a:pPr lvl="1">
              <a:lnSpc>
                <a:spcPct val="150000"/>
              </a:lnSpc>
              <a:spcBef>
                <a:spcPct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In the background signal simulation experiment, the processing algorithm for the pile-up signal is verified</a:t>
            </a:r>
          </a:p>
          <a:p>
            <a:pPr marL="457200" lvl="1" indent="0">
              <a:lnSpc>
                <a:spcPct val="150000"/>
              </a:lnSpc>
              <a:spcBef>
                <a:spcPct val="0"/>
              </a:spcBef>
              <a:buNone/>
            </a:pPr>
            <a:endParaRPr lang="en-US" altLang="zh-CN" sz="2000" dirty="0">
              <a:latin typeface="微软雅黑" panose="020B0503020204020204" pitchFamily="34" charset="-122"/>
              <a:ea typeface="微软雅黑" panose="020B0503020204020204" pitchFamily="34" charset="-122"/>
            </a:endParaRPr>
          </a:p>
          <a:p>
            <a:pPr>
              <a:lnSpc>
                <a:spcPct val="150000"/>
              </a:lnSpc>
              <a:spcBef>
                <a:spcPct val="0"/>
              </a:spcBef>
              <a:buFont typeface="Wingdings" panose="05000000000000000000" pitchFamily="2" charset="2"/>
              <a:buChar char="l"/>
            </a:pPr>
            <a:r>
              <a:rPr lang="en-US" altLang="zh-CN" sz="2400" dirty="0">
                <a:latin typeface="微软雅黑" panose="020B0503020204020204" pitchFamily="34" charset="-122"/>
                <a:ea typeface="微软雅黑" panose="020B0503020204020204" pitchFamily="34" charset="-122"/>
              </a:rPr>
              <a:t>Prospect</a:t>
            </a:r>
          </a:p>
          <a:p>
            <a:pPr lvl="1">
              <a:lnSpc>
                <a:spcPct val="150000"/>
              </a:lnSpc>
              <a:spcBef>
                <a:spcPct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Complete the real-time processing in FPGA</a:t>
            </a:r>
          </a:p>
          <a:p>
            <a:pPr lvl="1">
              <a:lnSpc>
                <a:spcPct val="150000"/>
              </a:lnSpc>
              <a:spcBef>
                <a:spcPct val="0"/>
              </a:spcBef>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Complete the design of the readout electronics prototype</a:t>
            </a:r>
          </a:p>
        </p:txBody>
      </p:sp>
      <p:sp>
        <p:nvSpPr>
          <p:cNvPr id="2" name="灯片编号占位符 1">
            <a:extLst>
              <a:ext uri="{FF2B5EF4-FFF2-40B4-BE49-F238E27FC236}">
                <a16:creationId xmlns:a16="http://schemas.microsoft.com/office/drawing/2014/main" id="{6B296D11-57F2-40DF-9446-3583EB96262C}"/>
              </a:ext>
            </a:extLst>
          </p:cNvPr>
          <p:cNvSpPr>
            <a:spLocks noGrp="1"/>
          </p:cNvSpPr>
          <p:nvPr>
            <p:ph type="sldNum" sz="quarter" idx="12"/>
          </p:nvPr>
        </p:nvSpPr>
        <p:spPr>
          <a:xfrm>
            <a:off x="8610600" y="6356350"/>
            <a:ext cx="2989142" cy="365125"/>
          </a:xfrm>
        </p:spPr>
        <p:txBody>
          <a:bodyPr/>
          <a:lstStyle/>
          <a:p>
            <a:pPr>
              <a:defRPr/>
            </a:pPr>
            <a:fld id="{6C2A7AD2-CA2E-4C84-BB18-ED18032A4255}" type="slidenum">
              <a:rPr lang="en-US" altLang="zh-CN" smtClean="0">
                <a:latin typeface="微软雅黑" panose="020B0503020204020204" pitchFamily="34" charset="-122"/>
                <a:ea typeface="微软雅黑" panose="020B0503020204020204" pitchFamily="34" charset="-122"/>
              </a:rPr>
              <a:t>21</a:t>
            </a:fld>
            <a:endParaRPr lang="en-US" altLang="zh-CN" dirty="0">
              <a:latin typeface="微软雅黑" panose="020B0503020204020204" pitchFamily="34" charset="-122"/>
              <a:ea typeface="微软雅黑" panose="020B0503020204020204" pitchFamily="34" charset="-122"/>
            </a:endParaRPr>
          </a:p>
        </p:txBody>
      </p:sp>
      <p:sp>
        <p:nvSpPr>
          <p:cNvPr id="6" name="Rectangle 2">
            <a:extLst>
              <a:ext uri="{FF2B5EF4-FFF2-40B4-BE49-F238E27FC236}">
                <a16:creationId xmlns:a16="http://schemas.microsoft.com/office/drawing/2014/main" id="{A4EB1B33-D567-41F7-8CF1-99E086E9957D}"/>
              </a:ext>
            </a:extLst>
          </p:cNvPr>
          <p:cNvSpPr>
            <a:spLocks noChangeArrowheads="1"/>
          </p:cNvSpPr>
          <p:nvPr/>
        </p:nvSpPr>
        <p:spPr bwMode="auto">
          <a:xfrm>
            <a:off x="1524000" y="-138499"/>
            <a:ext cx="2012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415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C3B11-3709-3332-566F-4EE737E6D273}"/>
              </a:ext>
            </a:extLst>
          </p:cNvPr>
          <p:cNvSpPr>
            <a:spLocks noGrp="1"/>
          </p:cNvSpPr>
          <p:nvPr>
            <p:ph type="title"/>
          </p:nvPr>
        </p:nvSpPr>
        <p:spPr/>
        <p:txBody>
          <a:bodyPr/>
          <a:lstStyle/>
          <a:p>
            <a:pPr fontAlgn="auto">
              <a:spcAft>
                <a:spcPts val="0"/>
              </a:spcAft>
            </a:pPr>
            <a:r>
              <a:rPr lang="en-US" altLang="zh-CN" b="1" baseline="0" dirty="0">
                <a:solidFill>
                  <a:schemeClr val="bg1"/>
                </a:solidFill>
                <a:latin typeface="微软雅黑" panose="020B0503020204020204" pitchFamily="34" charset="-122"/>
                <a:ea typeface="微软雅黑" panose="020B0503020204020204" pitchFamily="34" charset="-122"/>
              </a:rPr>
              <a:t>Thank You !</a:t>
            </a:r>
            <a:endParaRPr lang="zh-CN" altLang="zh-CN" b="1"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296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6B26743-B612-BA82-9D30-C799B290BA86}"/>
              </a:ext>
            </a:extLst>
          </p:cNvPr>
          <p:cNvGrpSpPr/>
          <p:nvPr/>
        </p:nvGrpSpPr>
        <p:grpSpPr>
          <a:xfrm>
            <a:off x="1066800" y="1066800"/>
            <a:ext cx="4191000" cy="2955696"/>
            <a:chOff x="1066800" y="1143000"/>
            <a:chExt cx="4191000" cy="2955696"/>
          </a:xfrm>
        </p:grpSpPr>
        <p:pic>
          <p:nvPicPr>
            <p:cNvPr id="23" name="图片 22">
              <a:extLst>
                <a:ext uri="{FF2B5EF4-FFF2-40B4-BE49-F238E27FC236}">
                  <a16:creationId xmlns:a16="http://schemas.microsoft.com/office/drawing/2014/main" id="{1713E429-34F4-4E65-9C48-9C5CAA7BF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43000"/>
              <a:ext cx="4191000" cy="2955696"/>
            </a:xfrm>
            <a:prstGeom prst="rect">
              <a:avLst/>
            </a:prstGeom>
          </p:spPr>
        </p:pic>
        <p:sp>
          <p:nvSpPr>
            <p:cNvPr id="34" name="矩形 33">
              <a:extLst>
                <a:ext uri="{FF2B5EF4-FFF2-40B4-BE49-F238E27FC236}">
                  <a16:creationId xmlns:a16="http://schemas.microsoft.com/office/drawing/2014/main" id="{E250D27B-D69A-42BB-9146-17A3CF484CDB}"/>
                </a:ext>
              </a:extLst>
            </p:cNvPr>
            <p:cNvSpPr/>
            <p:nvPr/>
          </p:nvSpPr>
          <p:spPr bwMode="auto">
            <a:xfrm>
              <a:off x="2512700" y="3511173"/>
              <a:ext cx="382900" cy="228599"/>
            </a:xfrm>
            <a:prstGeom prst="rect">
              <a:avLst/>
            </a:prstGeom>
            <a:noFill/>
            <a:ln w="127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eaLnBrk="1" hangingPunct="1"/>
              <a:endParaRPr lang="zh-CN" altLang="en-US"/>
            </a:p>
          </p:txBody>
        </p:sp>
      </p:grpSp>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228600" y="274638"/>
            <a:ext cx="6781800" cy="563562"/>
          </a:xfrm>
        </p:spPr>
        <p:txBody>
          <a:bodyPr>
            <a:normAutofit fontScale="90000"/>
          </a:bodyPr>
          <a:lstStyle/>
          <a:p>
            <a:pPr algn="l" eaLnBrk="1" hangingPunct="1"/>
            <a:r>
              <a:rPr lang="en-US" altLang="zh-CN" sz="3600" b="1" dirty="0">
                <a:solidFill>
                  <a:schemeClr val="bg1"/>
                </a:solidFill>
                <a:latin typeface="Times New Roman" panose="02020603050405020304" pitchFamily="18" charset="0"/>
                <a:ea typeface="黑体" panose="02010609060101010101" pitchFamily="49" charset="-122"/>
              </a:rPr>
              <a:t>Backup</a:t>
            </a:r>
            <a:endParaRPr lang="zh-CN" altLang="en-US" sz="3600" b="1" dirty="0">
              <a:solidFill>
                <a:schemeClr val="bg1"/>
              </a:solidFill>
              <a:latin typeface="Times New Roman" panose="02020603050405020304" pitchFamily="18" charset="0"/>
              <a:ea typeface="黑体" panose="02010609060101010101" pitchFamily="49" charset="-122"/>
            </a:endParaRPr>
          </a:p>
        </p:txBody>
      </p:sp>
      <p:sp>
        <p:nvSpPr>
          <p:cNvPr id="3" name="灯片编号占位符 2">
            <a:extLst>
              <a:ext uri="{FF2B5EF4-FFF2-40B4-BE49-F238E27FC236}">
                <a16:creationId xmlns:a16="http://schemas.microsoft.com/office/drawing/2014/main" id="{53082EF9-4D98-42B6-A64C-192936634E0C}"/>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pPr>
                <a:defRPr/>
              </a:pPr>
              <a:t>23</a:t>
            </a:fld>
            <a:endParaRPr lang="en-US" altLang="zh-CN" dirty="0"/>
          </a:p>
        </p:txBody>
      </p:sp>
      <p:sp>
        <p:nvSpPr>
          <p:cNvPr id="4" name="Rectangle 2">
            <a:extLst>
              <a:ext uri="{FF2B5EF4-FFF2-40B4-BE49-F238E27FC236}">
                <a16:creationId xmlns:a16="http://schemas.microsoft.com/office/drawing/2014/main" id="{B721D830-6F02-448D-8B25-362B0790BA58}"/>
              </a:ext>
            </a:extLst>
          </p:cNvPr>
          <p:cNvSpPr>
            <a:spLocks noChangeArrowheads="1"/>
          </p:cNvSpPr>
          <p:nvPr/>
        </p:nvSpPr>
        <p:spPr bwMode="auto">
          <a:xfrm>
            <a:off x="1524000" y="-13849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文本框 7">
            <a:extLst>
              <a:ext uri="{FF2B5EF4-FFF2-40B4-BE49-F238E27FC236}">
                <a16:creationId xmlns:a16="http://schemas.microsoft.com/office/drawing/2014/main" id="{55DE86D7-F659-41FA-9ED0-437ECC53105B}"/>
              </a:ext>
            </a:extLst>
          </p:cNvPr>
          <p:cNvSpPr txBox="1"/>
          <p:nvPr/>
        </p:nvSpPr>
        <p:spPr>
          <a:xfrm>
            <a:off x="5515510" y="1307083"/>
            <a:ext cx="5609690" cy="2807948"/>
          </a:xfrm>
          <a:prstGeom prst="rect">
            <a:avLst/>
          </a:prstGeom>
          <a:noFill/>
        </p:spPr>
        <p:txBody>
          <a:bodyPr wrap="square" rtlCol="0">
            <a:spAutoFit/>
          </a:bodyPr>
          <a:lstStyle/>
          <a:p>
            <a:pPr>
              <a:lnSpc>
                <a:spcPct val="150000"/>
              </a:lnSpc>
            </a:pPr>
            <a:r>
              <a:rPr lang="en-US" altLang="zh-CN" sz="2000" baseline="0" dirty="0">
                <a:latin typeface="微软雅黑" panose="020B0503020204020204" pitchFamily="34" charset="-122"/>
                <a:ea typeface="微软雅黑" panose="020B0503020204020204" pitchFamily="34" charset="-122"/>
              </a:rPr>
              <a:t>By algorithm to each point of the entire waveform, an energy sequence and a time offset sequence can be obtained, and only when the time offset is within a certain range, the point is considered to be the position of the case signal.</a:t>
            </a:r>
          </a:p>
        </p:txBody>
      </p:sp>
      <p:graphicFrame>
        <p:nvGraphicFramePr>
          <p:cNvPr id="30" name="表格 30">
            <a:extLst>
              <a:ext uri="{FF2B5EF4-FFF2-40B4-BE49-F238E27FC236}">
                <a16:creationId xmlns:a16="http://schemas.microsoft.com/office/drawing/2014/main" id="{DC880E9A-AB89-4BF7-BE99-E48AFAB690FC}"/>
              </a:ext>
            </a:extLst>
          </p:cNvPr>
          <p:cNvGraphicFramePr>
            <a:graphicFrameLocks noGrp="1"/>
          </p:cNvGraphicFramePr>
          <p:nvPr/>
        </p:nvGraphicFramePr>
        <p:xfrm>
          <a:off x="5713792" y="4583915"/>
          <a:ext cx="4457700" cy="1816885"/>
        </p:xfrm>
        <a:graphic>
          <a:graphicData uri="http://schemas.openxmlformats.org/drawingml/2006/table">
            <a:tbl>
              <a:tblPr firstRow="1">
                <a:tableStyleId>{5940675A-B579-460E-94D1-54222C63F5DA}</a:tableStyleId>
              </a:tblPr>
              <a:tblGrid>
                <a:gridCol w="1485900">
                  <a:extLst>
                    <a:ext uri="{9D8B030D-6E8A-4147-A177-3AD203B41FA5}">
                      <a16:colId xmlns:a16="http://schemas.microsoft.com/office/drawing/2014/main" val="3848386026"/>
                    </a:ext>
                  </a:extLst>
                </a:gridCol>
                <a:gridCol w="1485900">
                  <a:extLst>
                    <a:ext uri="{9D8B030D-6E8A-4147-A177-3AD203B41FA5}">
                      <a16:colId xmlns:a16="http://schemas.microsoft.com/office/drawing/2014/main" val="2908686586"/>
                    </a:ext>
                  </a:extLst>
                </a:gridCol>
                <a:gridCol w="1485900">
                  <a:extLst>
                    <a:ext uri="{9D8B030D-6E8A-4147-A177-3AD203B41FA5}">
                      <a16:colId xmlns:a16="http://schemas.microsoft.com/office/drawing/2014/main" val="2715475043"/>
                    </a:ext>
                  </a:extLst>
                </a:gridCol>
              </a:tblGrid>
              <a:tr h="259555">
                <a:tc>
                  <a:txBody>
                    <a:bodyPr/>
                    <a:lstStyle/>
                    <a:p>
                      <a:pPr algn="ctr" fontAlgn="ctr"/>
                      <a:r>
                        <a:rPr lang="en-US" sz="1400" u="none" strike="noStrike" dirty="0">
                          <a:solidFill>
                            <a:schemeClr val="tx1"/>
                          </a:solidFill>
                          <a:effectLst/>
                        </a:rPr>
                        <a:t>Sample Point</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solidFill>
                            <a:schemeClr val="tx1"/>
                          </a:solidFill>
                          <a:effectLst/>
                        </a:rPr>
                        <a:t>A/Code</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400" u="none" strike="noStrike" dirty="0">
                          <a:solidFill>
                            <a:schemeClr val="tx1"/>
                          </a:solidFill>
                          <a:effectLst/>
                        </a:rPr>
                        <a:t>τ/</a:t>
                      </a:r>
                      <a:r>
                        <a:rPr lang="en-US" sz="1400" u="none" strike="noStrike" dirty="0" err="1">
                          <a:solidFill>
                            <a:schemeClr val="tx1"/>
                          </a:solidFill>
                          <a:effectLst/>
                        </a:rPr>
                        <a:t>ps</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87632"/>
                  </a:ext>
                </a:extLst>
              </a:tr>
              <a:tr h="259555">
                <a:tc>
                  <a:txBody>
                    <a:bodyPr/>
                    <a:lstStyle/>
                    <a:p>
                      <a:pPr algn="ctr" fontAlgn="ctr"/>
                      <a:r>
                        <a:rPr lang="en-US" altLang="zh-CN" sz="1400" u="none" strike="noStrike" dirty="0">
                          <a:effectLst/>
                        </a:rPr>
                        <a:t>97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876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23984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269678"/>
                  </a:ext>
                </a:extLst>
              </a:tr>
              <a:tr h="259555">
                <a:tc>
                  <a:txBody>
                    <a:bodyPr/>
                    <a:lstStyle/>
                    <a:p>
                      <a:pPr algn="ctr" fontAlgn="ctr"/>
                      <a:r>
                        <a:rPr lang="en-US" altLang="zh-CN" sz="1400" u="none" strike="noStrike" dirty="0">
                          <a:effectLst/>
                        </a:rPr>
                        <a:t>98</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1117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20187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591576"/>
                  </a:ext>
                </a:extLst>
              </a:tr>
              <a:tr h="259555">
                <a:tc>
                  <a:txBody>
                    <a:bodyPr/>
                    <a:lstStyle/>
                    <a:p>
                      <a:pPr algn="ctr" fontAlgn="ctr"/>
                      <a:r>
                        <a:rPr lang="en-US" altLang="zh-CN" sz="1400" u="none" strike="noStrike">
                          <a:effectLst/>
                        </a:rPr>
                        <a:t>99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1309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14851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199663"/>
                  </a:ext>
                </a:extLst>
              </a:tr>
              <a:tr h="259555">
                <a:tc>
                  <a:txBody>
                    <a:bodyPr/>
                    <a:lstStyle/>
                    <a:p>
                      <a:pPr algn="ctr" fontAlgn="ctr"/>
                      <a:r>
                        <a:rPr lang="en-US" altLang="zh-CN" sz="1400" u="none" strike="noStrike">
                          <a:effectLst/>
                        </a:rPr>
                        <a:t>100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1433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7951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251050"/>
                  </a:ext>
                </a:extLst>
              </a:tr>
              <a:tr h="259555">
                <a:tc>
                  <a:txBody>
                    <a:bodyPr/>
                    <a:lstStyle/>
                    <a:p>
                      <a:pPr algn="ctr" fontAlgn="ctr"/>
                      <a:r>
                        <a:rPr lang="en-US" altLang="zh-CN" sz="1400" u="none" strike="noStrike" dirty="0">
                          <a:solidFill>
                            <a:srgbClr val="FF0000"/>
                          </a:solidFill>
                          <a:effectLst/>
                        </a:rPr>
                        <a:t>101</a:t>
                      </a:r>
                      <a:endParaRPr lang="en-US" altLang="zh-CN" sz="1400" b="0" i="0" u="none" strike="noStrike" dirty="0">
                        <a:solidFill>
                          <a:srgbClr val="FF0000"/>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solidFill>
                            <a:srgbClr val="FF0000"/>
                          </a:solidFill>
                          <a:effectLst/>
                        </a:rPr>
                        <a:t>1479 </a:t>
                      </a:r>
                      <a:endParaRPr lang="en-US" altLang="zh-CN" sz="1400" b="0" i="0" u="none" strike="noStrike" dirty="0">
                        <a:solidFill>
                          <a:srgbClr val="FF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solidFill>
                            <a:srgbClr val="FF0000"/>
                          </a:solidFill>
                          <a:effectLst/>
                        </a:rPr>
                        <a:t>-695 </a:t>
                      </a:r>
                      <a:endParaRPr lang="en-US" altLang="zh-CN" sz="1400" b="0" i="0" u="none" strike="noStrike" dirty="0">
                        <a:solidFill>
                          <a:srgbClr val="FF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377156"/>
                  </a:ext>
                </a:extLst>
              </a:tr>
              <a:tr h="259555">
                <a:tc>
                  <a:txBody>
                    <a:bodyPr/>
                    <a:lstStyle/>
                    <a:p>
                      <a:pPr algn="ctr" fontAlgn="ctr"/>
                      <a:r>
                        <a:rPr lang="en-US" altLang="zh-CN" sz="1400" u="none" strike="noStrike">
                          <a:effectLst/>
                        </a:rPr>
                        <a:t>102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a:effectLst/>
                        </a:rPr>
                        <a:t>1454 </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u="none" strike="noStrike" dirty="0">
                          <a:effectLst/>
                        </a:rPr>
                        <a:t>-11198 </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383118"/>
                  </a:ext>
                </a:extLst>
              </a:tr>
            </a:tbl>
          </a:graphicData>
        </a:graphic>
      </p:graphicFrame>
      <p:pic>
        <p:nvPicPr>
          <p:cNvPr id="25" name="图片 24">
            <a:extLst>
              <a:ext uri="{FF2B5EF4-FFF2-40B4-BE49-F238E27FC236}">
                <a16:creationId xmlns:a16="http://schemas.microsoft.com/office/drawing/2014/main" id="{7DE75470-62F6-486C-B037-35C8F9CB1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763" y="3870244"/>
            <a:ext cx="3934828" cy="2775031"/>
          </a:xfrm>
          <a:prstGeom prst="rect">
            <a:avLst/>
          </a:prstGeom>
        </p:spPr>
      </p:pic>
      <p:cxnSp>
        <p:nvCxnSpPr>
          <p:cNvPr id="28" name="直接箭头连接符 27">
            <a:extLst>
              <a:ext uri="{FF2B5EF4-FFF2-40B4-BE49-F238E27FC236}">
                <a16:creationId xmlns:a16="http://schemas.microsoft.com/office/drawing/2014/main" id="{05BAE78E-F10C-44C3-ADC2-6326CA7690C6}"/>
              </a:ext>
            </a:extLst>
          </p:cNvPr>
          <p:cNvCxnSpPr>
            <a:cxnSpLocks/>
          </p:cNvCxnSpPr>
          <p:nvPr/>
        </p:nvCxnSpPr>
        <p:spPr>
          <a:xfrm>
            <a:off x="2706311" y="3663572"/>
            <a:ext cx="655805" cy="2010137"/>
          </a:xfrm>
          <a:prstGeom prst="straightConnector1">
            <a:avLst/>
          </a:prstGeom>
          <a:noFill/>
          <a:ln w="19050" cap="flat" cmpd="sng" algn="ctr">
            <a:solidFill>
              <a:srgbClr val="FF0000"/>
            </a:solidFill>
            <a:prstDash val="solid"/>
            <a:miter lim="800000"/>
            <a:tailEnd type="triangle"/>
          </a:ln>
          <a:effectLst/>
        </p:spPr>
      </p:cxnSp>
      <p:cxnSp>
        <p:nvCxnSpPr>
          <p:cNvPr id="33" name="直接箭头连接符 32">
            <a:extLst>
              <a:ext uri="{FF2B5EF4-FFF2-40B4-BE49-F238E27FC236}">
                <a16:creationId xmlns:a16="http://schemas.microsoft.com/office/drawing/2014/main" id="{34582CF5-F951-4973-A6D8-6B022E1BB4B0}"/>
              </a:ext>
            </a:extLst>
          </p:cNvPr>
          <p:cNvCxnSpPr>
            <a:cxnSpLocks/>
          </p:cNvCxnSpPr>
          <p:nvPr/>
        </p:nvCxnSpPr>
        <p:spPr>
          <a:xfrm flipV="1">
            <a:off x="3541439" y="5410200"/>
            <a:ext cx="2097361" cy="470181"/>
          </a:xfrm>
          <a:prstGeom prst="straightConnector1">
            <a:avLst/>
          </a:prstGeom>
          <a:noFill/>
          <a:ln w="1905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68406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381000" y="274638"/>
            <a:ext cx="6629400" cy="563562"/>
          </a:xfrm>
        </p:spPr>
        <p:txBody>
          <a:bodyPr>
            <a:normAutofit fontScale="90000"/>
          </a:bodyPr>
          <a:lstStyle/>
          <a:p>
            <a:pPr algn="l" eaLnBrk="1" hangingPunct="1"/>
            <a:r>
              <a:rPr lang="en-US" altLang="zh-CN" sz="4000" b="1" dirty="0">
                <a:solidFill>
                  <a:schemeClr val="bg1"/>
                </a:solidFill>
                <a:latin typeface="Times New Roman" panose="02020603050405020304" pitchFamily="18" charset="0"/>
                <a:ea typeface="黑体" panose="02010609060101010101" pitchFamily="49" charset="-122"/>
              </a:rPr>
              <a:t>Backup</a:t>
            </a:r>
            <a:endParaRPr lang="zh-CN" altLang="en-US" sz="4000" b="1" dirty="0">
              <a:solidFill>
                <a:schemeClr val="bg1"/>
              </a:solidFill>
              <a:latin typeface="Times New Roman" panose="02020603050405020304" pitchFamily="18" charset="0"/>
              <a:ea typeface="黑体" panose="02010609060101010101" pitchFamily="49" charset="-122"/>
            </a:endParaRPr>
          </a:p>
        </p:txBody>
      </p:sp>
      <p:sp>
        <p:nvSpPr>
          <p:cNvPr id="3" name="灯片编号占位符 2">
            <a:extLst>
              <a:ext uri="{FF2B5EF4-FFF2-40B4-BE49-F238E27FC236}">
                <a16:creationId xmlns:a16="http://schemas.microsoft.com/office/drawing/2014/main" id="{53082EF9-4D98-42B6-A64C-192936634E0C}"/>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pPr>
                <a:defRPr/>
              </a:pPr>
              <a:t>24</a:t>
            </a:fld>
            <a:endParaRPr lang="en-US" altLang="zh-CN"/>
          </a:p>
        </p:txBody>
      </p:sp>
      <p:sp>
        <p:nvSpPr>
          <p:cNvPr id="4" name="Rectangle 2">
            <a:extLst>
              <a:ext uri="{FF2B5EF4-FFF2-40B4-BE49-F238E27FC236}">
                <a16:creationId xmlns:a16="http://schemas.microsoft.com/office/drawing/2014/main" id="{B721D830-6F02-448D-8B25-362B0790BA58}"/>
              </a:ext>
            </a:extLst>
          </p:cNvPr>
          <p:cNvSpPr>
            <a:spLocks noChangeArrowheads="1"/>
          </p:cNvSpPr>
          <p:nvPr/>
        </p:nvSpPr>
        <p:spPr bwMode="auto">
          <a:xfrm>
            <a:off x="1524000" y="-13849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a:extLst>
              <a:ext uri="{FF2B5EF4-FFF2-40B4-BE49-F238E27FC236}">
                <a16:creationId xmlns:a16="http://schemas.microsoft.com/office/drawing/2014/main" id="{84165B04-6892-4E18-BD72-B857B46EC2D3}"/>
              </a:ext>
            </a:extLst>
          </p:cNvPr>
          <p:cNvPicPr>
            <a:picLocks noChangeAspect="1"/>
          </p:cNvPicPr>
          <p:nvPr/>
        </p:nvPicPr>
        <p:blipFill rotWithShape="1">
          <a:blip r:embed="rId3"/>
          <a:srcRect l="6170" b="4918"/>
          <a:stretch/>
        </p:blipFill>
        <p:spPr>
          <a:xfrm>
            <a:off x="609600" y="1371600"/>
            <a:ext cx="5794145" cy="4419600"/>
          </a:xfrm>
          <a:prstGeom prst="rect">
            <a:avLst/>
          </a:prstGeom>
        </p:spPr>
      </p:pic>
      <p:sp>
        <p:nvSpPr>
          <p:cNvPr id="7" name="文本框 7">
            <a:extLst>
              <a:ext uri="{FF2B5EF4-FFF2-40B4-BE49-F238E27FC236}">
                <a16:creationId xmlns:a16="http://schemas.microsoft.com/office/drawing/2014/main" id="{950A517F-1DC9-4813-83E4-C32C7257007B}"/>
              </a:ext>
            </a:extLst>
          </p:cNvPr>
          <p:cNvSpPr txBox="1"/>
          <p:nvPr/>
        </p:nvSpPr>
        <p:spPr>
          <a:xfrm>
            <a:off x="6762964" y="2747940"/>
            <a:ext cx="4578849" cy="1895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aseline="0" dirty="0">
                <a:latin typeface="微软雅黑" panose="020B0503020204020204" pitchFamily="34" charset="-122"/>
                <a:ea typeface="微软雅黑" panose="020B0503020204020204" pitchFamily="34" charset="-122"/>
              </a:rPr>
              <a:t>When the original nose is 2.1 </a:t>
            </a:r>
            <a:r>
              <a:rPr lang="en-US" altLang="zh-CN" sz="1600" baseline="0" dirty="0" err="1">
                <a:latin typeface="微软雅黑" panose="020B0503020204020204" pitchFamily="34" charset="-122"/>
                <a:ea typeface="微软雅黑" panose="020B0503020204020204" pitchFamily="34" charset="-122"/>
              </a:rPr>
              <a:t>fC</a:t>
            </a:r>
            <a:r>
              <a:rPr lang="en-US" altLang="zh-CN" sz="1600" baseline="0" dirty="0">
                <a:latin typeface="微软雅黑" panose="020B0503020204020204" pitchFamily="34" charset="-122"/>
                <a:ea typeface="微软雅黑" panose="020B0503020204020204" pitchFamily="34" charset="-122"/>
              </a:rPr>
              <a:t>, the optimal filtering algorithm is used to calculate the processed charge fluctuation as shown in the figure above by using sampling points of different lengths</a:t>
            </a:r>
          </a:p>
        </p:txBody>
      </p:sp>
      <p:sp>
        <p:nvSpPr>
          <p:cNvPr id="8" name="文本框 7">
            <a:extLst>
              <a:ext uri="{FF2B5EF4-FFF2-40B4-BE49-F238E27FC236}">
                <a16:creationId xmlns:a16="http://schemas.microsoft.com/office/drawing/2014/main" id="{10B99075-C5D3-439B-83CD-22484A25E631}"/>
              </a:ext>
            </a:extLst>
          </p:cNvPr>
          <p:cNvSpPr txBox="1"/>
          <p:nvPr/>
        </p:nvSpPr>
        <p:spPr>
          <a:xfrm>
            <a:off x="553744" y="1237739"/>
            <a:ext cx="1143000" cy="458908"/>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baseline="0" dirty="0">
                <a:solidFill>
                  <a:prstClr val="black"/>
                </a:solidFill>
                <a:latin typeface="微软雅黑" panose="020B0503020204020204" pitchFamily="34" charset="-122"/>
                <a:ea typeface="微软雅黑" panose="020B0503020204020204" pitchFamily="34" charset="-122"/>
              </a:rPr>
              <a:t>Noise(</a:t>
            </a:r>
            <a:r>
              <a:rPr lang="en-US" altLang="zh-CN" baseline="0" dirty="0" err="1">
                <a:solidFill>
                  <a:prstClr val="black"/>
                </a:solidFill>
                <a:latin typeface="微软雅黑" panose="020B0503020204020204" pitchFamily="34" charset="-122"/>
                <a:ea typeface="微软雅黑" panose="020B0503020204020204" pitchFamily="34" charset="-122"/>
              </a:rPr>
              <a:t>fC</a:t>
            </a:r>
            <a:r>
              <a:rPr lang="en-US" altLang="zh-CN" baseline="0" dirty="0">
                <a:solidFill>
                  <a:prstClr val="black"/>
                </a:solidFill>
                <a:latin typeface="微软雅黑" panose="020B0503020204020204" pitchFamily="34" charset="-122"/>
                <a:ea typeface="微软雅黑" panose="020B0503020204020204" pitchFamily="34" charset="-122"/>
              </a:rPr>
              <a:t>)</a:t>
            </a:r>
          </a:p>
        </p:txBody>
      </p:sp>
      <p:sp>
        <p:nvSpPr>
          <p:cNvPr id="9" name="文本框 8">
            <a:extLst>
              <a:ext uri="{FF2B5EF4-FFF2-40B4-BE49-F238E27FC236}">
                <a16:creationId xmlns:a16="http://schemas.microsoft.com/office/drawing/2014/main" id="{C27AB6F0-EFA8-4F72-B0F5-CAA4024E594B}"/>
              </a:ext>
            </a:extLst>
          </p:cNvPr>
          <p:cNvSpPr txBox="1"/>
          <p:nvPr/>
        </p:nvSpPr>
        <p:spPr>
          <a:xfrm>
            <a:off x="5524500" y="5181600"/>
            <a:ext cx="1143000" cy="458908"/>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baseline="0" dirty="0">
                <a:solidFill>
                  <a:prstClr val="black"/>
                </a:solidFill>
                <a:latin typeface="微软雅黑" panose="020B0503020204020204" pitchFamily="34" charset="-122"/>
                <a:ea typeface="微软雅黑" panose="020B0503020204020204" pitchFamily="34" charset="-122"/>
              </a:rPr>
              <a:t>Points</a:t>
            </a:r>
          </a:p>
        </p:txBody>
      </p:sp>
    </p:spTree>
    <p:extLst>
      <p:ext uri="{BB962C8B-B14F-4D97-AF65-F5344CB8AC3E}">
        <p14:creationId xmlns:p14="http://schemas.microsoft.com/office/powerpoint/2010/main" val="21827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en-US" altLang="zh-CN" sz="4000" b="1" dirty="0">
                <a:solidFill>
                  <a:schemeClr val="bg1"/>
                </a:solidFill>
                <a:latin typeface="微软雅黑" panose="020B0503020204020204" pitchFamily="34" charset="-122"/>
                <a:ea typeface="微软雅黑" panose="020B0503020204020204" pitchFamily="34" charset="-122"/>
              </a:rPr>
              <a:t>Background of STCF ECAL</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4084"/>
                <a:ext cx="11049000" cy="5407025"/>
              </a:xfrm>
            </p:spPr>
            <p:txBody>
              <a:bodyPr/>
              <a:lstStyle/>
              <a:p>
                <a:pPr eaLnBrk="1" hangingPunct="1">
                  <a:lnSpc>
                    <a:spcPct val="130000"/>
                  </a:lnSpc>
                  <a:buFont typeface="Wingdings" panose="05000000000000000000" pitchFamily="2" charset="2"/>
                  <a:buChar char="Ø"/>
                </a:pPr>
                <a:r>
                  <a:rPr lang="en-US" altLang="zh-CN" sz="2400" dirty="0">
                    <a:latin typeface="微软雅黑" panose="020B0503020204020204" pitchFamily="34" charset="-122"/>
                    <a:ea typeface="微软雅黑" panose="020B0503020204020204" pitchFamily="34" charset="-122"/>
                  </a:rPr>
                  <a:t>Super Tau Charm Facility</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STCF</a:t>
                </a:r>
              </a:p>
              <a:p>
                <a:pPr lvl="1" eaLnBrk="1" hangingPunct="1">
                  <a:lnSpc>
                    <a:spcPct val="13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Collision energy</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 –  7 GeV</a:t>
                </a:r>
              </a:p>
              <a:p>
                <a:pPr lvl="1">
                  <a:lnSpc>
                    <a:spcPct val="130000"/>
                  </a:lnSpc>
                </a:pPr>
                <a:r>
                  <a:rPr lang="en-US" altLang="zh-CN" sz="2000" dirty="0">
                    <a:latin typeface="微软雅黑" panose="020B0503020204020204" pitchFamily="34" charset="-122"/>
                    <a:ea typeface="微软雅黑" panose="020B0503020204020204" pitchFamily="34" charset="-122"/>
                  </a:rPr>
                  <a:t>Collision brightness</a:t>
                </a:r>
                <a:r>
                  <a:rPr lang="zh-CN" altLang="en-US" sz="2000" dirty="0">
                    <a:latin typeface="微软雅黑" panose="020B0503020204020204" pitchFamily="34" charset="-122"/>
                    <a:ea typeface="微软雅黑" panose="020B0503020204020204" pitchFamily="34" charset="-122"/>
                  </a:rPr>
                  <a:t>：</a:t>
                </a:r>
                <a14:m>
                  <m:oMath xmlns:m="http://schemas.openxmlformats.org/officeDocument/2006/math">
                    <m:r>
                      <a:rPr lang="en-US" altLang="zh-CN" sz="2000" b="0" i="0" smtClean="0">
                        <a:latin typeface="Cambria Math" panose="02040503050406030204" pitchFamily="18" charset="0"/>
                      </a:rPr>
                      <m:t>&gt;0.5</m:t>
                    </m:r>
                    <m:r>
                      <a:rPr lang="en-US" altLang="zh-CN" sz="200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a:latin typeface="Cambria Math" panose="02040503050406030204" pitchFamily="18" charset="0"/>
                            <a:ea typeface="Cambria Math" panose="02040503050406030204" pitchFamily="18" charset="0"/>
                          </a:rPr>
                          <m:t>10</m:t>
                        </m:r>
                      </m:e>
                      <m:sup>
                        <m:r>
                          <a:rPr lang="en-US" altLang="zh-CN" sz="2000">
                            <a:latin typeface="Cambria Math" panose="02040503050406030204" pitchFamily="18" charset="0"/>
                            <a:ea typeface="Cambria Math" panose="02040503050406030204" pitchFamily="18" charset="0"/>
                          </a:rPr>
                          <m:t>35</m:t>
                        </m:r>
                      </m:sup>
                    </m:sSup>
                    <m:sSup>
                      <m:sSupPr>
                        <m:ctrlPr>
                          <a:rPr lang="en-US" altLang="zh-CN" sz="2000" i="1">
                            <a:latin typeface="Cambria Math" panose="02040503050406030204" pitchFamily="18" charset="0"/>
                            <a:ea typeface="Cambria Math" panose="02040503050406030204" pitchFamily="18" charset="0"/>
                          </a:rPr>
                        </m:ctrlPr>
                      </m:sSupPr>
                      <m:e>
                        <m:r>
                          <m:rPr>
                            <m:sty m:val="p"/>
                          </m:rPr>
                          <a:rPr lang="en-US" altLang="zh-CN" sz="2000">
                            <a:latin typeface="Cambria Math" panose="02040503050406030204" pitchFamily="18" charset="0"/>
                            <a:ea typeface="Cambria Math" panose="02040503050406030204" pitchFamily="18" charset="0"/>
                          </a:rPr>
                          <m:t>cm</m:t>
                        </m:r>
                      </m:e>
                      <m:sup>
                        <m:r>
                          <a:rPr lang="en-US" altLang="zh-CN" sz="2000">
                            <a:latin typeface="Cambria Math" panose="02040503050406030204" pitchFamily="18" charset="0"/>
                            <a:ea typeface="Cambria Math" panose="02040503050406030204" pitchFamily="18" charset="0"/>
                          </a:rPr>
                          <m:t>−2</m:t>
                        </m:r>
                      </m:sup>
                    </m:sSup>
                    <m:sSup>
                      <m:sSupPr>
                        <m:ctrlPr>
                          <a:rPr lang="en-US" altLang="zh-CN" sz="2000" i="1">
                            <a:latin typeface="Cambria Math" panose="02040503050406030204" pitchFamily="18" charset="0"/>
                            <a:ea typeface="Cambria Math" panose="02040503050406030204" pitchFamily="18" charset="0"/>
                          </a:rPr>
                        </m:ctrlPr>
                      </m:sSupPr>
                      <m:e>
                        <m:r>
                          <m:rPr>
                            <m:sty m:val="p"/>
                          </m:rPr>
                          <a:rPr lang="en-US" altLang="zh-CN" sz="2000">
                            <a:latin typeface="Cambria Math" panose="02040503050406030204" pitchFamily="18" charset="0"/>
                            <a:ea typeface="Cambria Math" panose="02040503050406030204" pitchFamily="18" charset="0"/>
                          </a:rPr>
                          <m:t>s</m:t>
                        </m:r>
                      </m:e>
                      <m:sup>
                        <m:r>
                          <a:rPr lang="en-US" altLang="zh-CN" sz="2000">
                            <a:latin typeface="Cambria Math" panose="02040503050406030204" pitchFamily="18" charset="0"/>
                            <a:ea typeface="Cambria Math" panose="02040503050406030204" pitchFamily="18" charset="0"/>
                          </a:rPr>
                          <m:t>−1</m:t>
                        </m:r>
                      </m:sup>
                    </m:sSup>
                  </m:oMath>
                </a14:m>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Fast response probe spectrometer</a:t>
                </a:r>
              </a:p>
            </p:txBody>
          </p:sp>
        </mc:Choice>
        <mc:Fallback xmlns="">
          <p:sp>
            <p:nvSpPr>
              <p:cNvPr id="4099" name="Rectangle 10">
                <a:extLst>
                  <a:ext uri="{FF2B5EF4-FFF2-40B4-BE49-F238E27FC236}">
                    <a16:creationId xmlns:a16="http://schemas.microsoft.com/office/drawing/2014/main" id="{CE3F63B9-E0B4-4FB4-8207-B17B5D85DCEF}"/>
                  </a:ext>
                </a:extLst>
              </p:cNvPr>
              <p:cNvSpPr>
                <a:spLocks noGrp="1" noRot="1" noChangeAspect="1" noMove="1" noResize="1" noEditPoints="1" noAdjustHandles="1" noChangeArrowheads="1" noChangeShapeType="1" noTextEdit="1"/>
              </p:cNvSpPr>
              <p:nvPr>
                <p:ph idx="1"/>
              </p:nvPr>
            </p:nvSpPr>
            <p:spPr>
              <a:xfrm>
                <a:off x="152400" y="1064084"/>
                <a:ext cx="11049000" cy="5407025"/>
              </a:xfrm>
              <a:blipFill>
                <a:blip r:embed="rId3"/>
                <a:stretch>
                  <a:fillRect l="-71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185A6B4-3AE3-48A1-AD7B-A7253F79DAC4}"/>
              </a:ext>
            </a:extLst>
          </p:cNvPr>
          <p:cNvSpPr>
            <a:spLocks noGrp="1"/>
          </p:cNvSpPr>
          <p:nvPr>
            <p:ph type="sldNum" sz="quarter" idx="12"/>
          </p:nvPr>
        </p:nvSpPr>
        <p:spPr>
          <a:xfrm>
            <a:off x="8610600" y="6416675"/>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3</a:t>
            </a:fld>
            <a:endParaRPr lang="en-US" altLang="zh-CN" dirty="0">
              <a:latin typeface="微软雅黑" panose="020B0503020204020204" pitchFamily="34" charset="-122"/>
              <a:ea typeface="微软雅黑" panose="020B0503020204020204" pitchFamily="34" charset="-122"/>
            </a:endParaRPr>
          </a:p>
        </p:txBody>
      </p:sp>
      <p:pic>
        <p:nvPicPr>
          <p:cNvPr id="56" name="图片 55">
            <a:extLst>
              <a:ext uri="{FF2B5EF4-FFF2-40B4-BE49-F238E27FC236}">
                <a16:creationId xmlns:a16="http://schemas.microsoft.com/office/drawing/2014/main" id="{E33793FA-EA4A-4CDC-B517-E629702169A0}"/>
              </a:ext>
            </a:extLst>
          </p:cNvPr>
          <p:cNvPicPr>
            <a:picLocks noChangeAspect="1"/>
          </p:cNvPicPr>
          <p:nvPr/>
        </p:nvPicPr>
        <p:blipFill rotWithShape="1">
          <a:blip r:embed="rId4"/>
          <a:srcRect l="5029" r="2672"/>
          <a:stretch/>
        </p:blipFill>
        <p:spPr>
          <a:xfrm>
            <a:off x="307792" y="3505200"/>
            <a:ext cx="3237790" cy="2942297"/>
          </a:xfrm>
          <a:prstGeom prst="rect">
            <a:avLst/>
          </a:prstGeom>
        </p:spPr>
      </p:pic>
      <p:sp>
        <p:nvSpPr>
          <p:cNvPr id="13" name="文本框 12">
            <a:extLst>
              <a:ext uri="{FF2B5EF4-FFF2-40B4-BE49-F238E27FC236}">
                <a16:creationId xmlns:a16="http://schemas.microsoft.com/office/drawing/2014/main" id="{AC5D6803-B167-446F-9280-6CCA89EFD6E4}"/>
              </a:ext>
            </a:extLst>
          </p:cNvPr>
          <p:cNvSpPr txBox="1"/>
          <p:nvPr/>
        </p:nvSpPr>
        <p:spPr>
          <a:xfrm>
            <a:off x="5469278" y="990600"/>
            <a:ext cx="6858000" cy="2326278"/>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Wingdings" panose="05000000000000000000" pitchFamily="2" charset="2"/>
              <a:buChar char="Ø"/>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Electromagnetic Calorimeter</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ECAL</a:t>
            </a:r>
          </a:p>
          <a:p>
            <a:pPr marL="685800" marR="0" lvl="1" indent="-2286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Target particle: Terminal photon</a:t>
            </a:r>
          </a:p>
          <a:p>
            <a:pPr marL="685800" marR="0" lvl="1" indent="-2286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Core target: measurement of energy at high brightness</a:t>
            </a:r>
          </a:p>
          <a:p>
            <a:pPr marL="685800" marR="0" lvl="1" indent="-228600" algn="l" defTabSz="914400" rtl="0" eaLnBrk="1" fontAlgn="auto" latinLnBrk="0" hangingPunct="1">
              <a:lnSpc>
                <a:spcPct val="130000"/>
              </a:lnSpc>
              <a:spcBef>
                <a:spcPts val="5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Accessibility: </a:t>
            </a:r>
            <a:r>
              <a:rPr lang="en-US" altLang="zh-CN" sz="2000" baseline="0" dirty="0">
                <a:solidFill>
                  <a:prstClr val="black"/>
                </a:solidFill>
                <a:latin typeface="微软雅黑" panose="020B0503020204020204" pitchFamily="34" charset="-122"/>
                <a:ea typeface="微软雅黑" panose="020B0503020204020204" pitchFamily="34" charset="-122"/>
              </a:rPr>
              <a:t>Get</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information of Neutral hadrons</a:t>
            </a:r>
          </a:p>
        </p:txBody>
      </p:sp>
      <p:grpSp>
        <p:nvGrpSpPr>
          <p:cNvPr id="14" name="组合 13">
            <a:extLst>
              <a:ext uri="{FF2B5EF4-FFF2-40B4-BE49-F238E27FC236}">
                <a16:creationId xmlns:a16="http://schemas.microsoft.com/office/drawing/2014/main" id="{AFE761EA-D196-4030-BFE3-CCD83728695E}"/>
              </a:ext>
            </a:extLst>
          </p:cNvPr>
          <p:cNvGrpSpPr/>
          <p:nvPr/>
        </p:nvGrpSpPr>
        <p:grpSpPr>
          <a:xfrm>
            <a:off x="4261445" y="3525793"/>
            <a:ext cx="3454258" cy="3017312"/>
            <a:chOff x="800525" y="2983468"/>
            <a:chExt cx="3896467" cy="3261605"/>
          </a:xfrm>
        </p:grpSpPr>
        <p:sp>
          <p:nvSpPr>
            <p:cNvPr id="15" name="文本框 14">
              <a:extLst>
                <a:ext uri="{FF2B5EF4-FFF2-40B4-BE49-F238E27FC236}">
                  <a16:creationId xmlns:a16="http://schemas.microsoft.com/office/drawing/2014/main" id="{90C574EE-B849-4CC4-9AC1-7E779177CFE8}"/>
                </a:ext>
              </a:extLst>
            </p:cNvPr>
            <p:cNvSpPr txBox="1"/>
            <p:nvPr/>
          </p:nvSpPr>
          <p:spPr>
            <a:xfrm>
              <a:off x="1116246" y="2983468"/>
              <a:ext cx="3507382" cy="365965"/>
            </a:xfrm>
            <a:prstGeom prst="rect">
              <a:avLst/>
            </a:prstGeom>
            <a:noFill/>
          </p:spPr>
          <p:txBody>
            <a:bodyPr wrap="square" rtlCol="0">
              <a:spAutoFit/>
            </a:bodyPr>
            <a:lstStyle/>
            <a:p>
              <a:pPr algn="ctr"/>
              <a:r>
                <a:rPr lang="en-US" altLang="zh-CN" sz="1600" baseline="0" dirty="0">
                  <a:latin typeface="微软雅黑" panose="020B0503020204020204" pitchFamily="34" charset="-122"/>
                  <a:ea typeface="微软雅黑" panose="020B0503020204020204" pitchFamily="34" charset="-122"/>
                </a:rPr>
                <a:t>Photon energy distribution</a:t>
              </a:r>
              <a:endParaRPr lang="zh-CN" altLang="en-US" sz="1600" baseline="0"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EDB4C5C9-F73E-41C9-9ADA-C96E54901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25" y="3365074"/>
              <a:ext cx="3896467" cy="2879999"/>
            </a:xfrm>
            <a:prstGeom prst="rect">
              <a:avLst/>
            </a:prstGeom>
          </p:spPr>
        </p:pic>
      </p:grpSp>
      <p:grpSp>
        <p:nvGrpSpPr>
          <p:cNvPr id="17" name="组合 16">
            <a:extLst>
              <a:ext uri="{FF2B5EF4-FFF2-40B4-BE49-F238E27FC236}">
                <a16:creationId xmlns:a16="http://schemas.microsoft.com/office/drawing/2014/main" id="{C014CEBF-9E4F-474D-9690-339A1DEB9882}"/>
              </a:ext>
            </a:extLst>
          </p:cNvPr>
          <p:cNvGrpSpPr/>
          <p:nvPr/>
        </p:nvGrpSpPr>
        <p:grpSpPr>
          <a:xfrm>
            <a:off x="7848598" y="3505200"/>
            <a:ext cx="4114802" cy="3037906"/>
            <a:chOff x="4648200" y="2983468"/>
            <a:chExt cx="4281218" cy="3319851"/>
          </a:xfrm>
        </p:grpSpPr>
        <p:pic>
          <p:nvPicPr>
            <p:cNvPr id="18" name="图片 17">
              <a:extLst>
                <a:ext uri="{FF2B5EF4-FFF2-40B4-BE49-F238E27FC236}">
                  <a16:creationId xmlns:a16="http://schemas.microsoft.com/office/drawing/2014/main" id="{D50E21E0-0F55-454E-A9DC-FC5BAC1977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279319"/>
              <a:ext cx="4164193" cy="3024000"/>
            </a:xfrm>
            <a:prstGeom prst="rect">
              <a:avLst/>
            </a:prstGeom>
          </p:spPr>
        </p:pic>
        <p:sp>
          <p:nvSpPr>
            <p:cNvPr id="19" name="文本框 18">
              <a:extLst>
                <a:ext uri="{FF2B5EF4-FFF2-40B4-BE49-F238E27FC236}">
                  <a16:creationId xmlns:a16="http://schemas.microsoft.com/office/drawing/2014/main" id="{C5620A11-DA5D-4340-B7CF-656CFCD3B117}"/>
                </a:ext>
              </a:extLst>
            </p:cNvPr>
            <p:cNvSpPr txBox="1"/>
            <p:nvPr/>
          </p:nvSpPr>
          <p:spPr>
            <a:xfrm>
              <a:off x="5032952" y="2983468"/>
              <a:ext cx="3896466" cy="369975"/>
            </a:xfrm>
            <a:prstGeom prst="rect">
              <a:avLst/>
            </a:prstGeom>
            <a:noFill/>
          </p:spPr>
          <p:txBody>
            <a:bodyPr wrap="square" rtlCol="0">
              <a:spAutoFit/>
            </a:bodyPr>
            <a:lstStyle/>
            <a:p>
              <a:pPr algn="ctr"/>
              <a:r>
                <a:rPr lang="en-US" altLang="zh-CN" sz="1600" baseline="0" dirty="0">
                  <a:latin typeface="微软雅黑" panose="020B0503020204020204" pitchFamily="34" charset="-122"/>
                  <a:ea typeface="微软雅黑" panose="020B0503020204020204" pitchFamily="34" charset="-122"/>
                </a:rPr>
                <a:t>Time-of-flight</a:t>
              </a:r>
              <a:endParaRPr lang="zh-CN" altLang="en-US" sz="1600" baseline="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3114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45752" y="1018796"/>
            <a:ext cx="6214230" cy="2791204"/>
          </a:xfrm>
        </p:spPr>
        <p:txBody>
          <a:bodyPr vert="horz" wrap="square" lIns="90000" tIns="46800" rIns="91440" bIns="45720" numCol="1" anchor="t" anchorCtr="0" compatLnSpc="1">
            <a:normAutofit/>
          </a:bodyPr>
          <a:lstStyle/>
          <a:p>
            <a:pPr eaLnBrk="1" hangingPunct="1">
              <a:lnSpc>
                <a:spcPct val="10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Detection scheme at high collision brightness</a:t>
            </a:r>
          </a:p>
          <a:p>
            <a:pPr lvl="1" eaLnBrk="1" hangingPunct="1">
              <a:lnSpc>
                <a:spcPct val="10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Pure </a:t>
            </a:r>
            <a:r>
              <a:rPr lang="en-US" altLang="zh-CN" sz="1800" dirty="0" err="1">
                <a:latin typeface="微软雅黑" panose="020B0503020204020204" pitchFamily="34" charset="-122"/>
                <a:ea typeface="微软雅黑" panose="020B0503020204020204" pitchFamily="34" charset="-122"/>
              </a:rPr>
              <a:t>CsI</a:t>
            </a:r>
            <a:r>
              <a:rPr lang="zh-CN" altLang="en-US" sz="1800" dirty="0">
                <a:latin typeface="微软雅黑" panose="020B0503020204020204" pitchFamily="34" charset="-122"/>
                <a:ea typeface="微软雅黑" panose="020B0503020204020204" pitchFamily="34" charset="-122"/>
              </a:rPr>
              <a:t>（</a:t>
            </a:r>
            <a:r>
              <a:rPr lang="en-US" altLang="zh-CN" sz="1800" dirty="0" err="1">
                <a:latin typeface="微软雅黑" panose="020B0503020204020204" pitchFamily="34" charset="-122"/>
                <a:ea typeface="微软雅黑" panose="020B0503020204020204" pitchFamily="34" charset="-122"/>
              </a:rPr>
              <a:t>pCsI</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Short luminescence decay time</a:t>
            </a:r>
          </a:p>
          <a:p>
            <a:pPr lvl="2" eaLnBrk="1" hangingPunct="1">
              <a:lnSpc>
                <a:spcPct val="10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Good radiation resistance</a:t>
            </a:r>
            <a:endParaRPr lang="en-US" altLang="zh-CN" sz="1600" dirty="0">
              <a:solidFill>
                <a:srgbClr val="00B050"/>
              </a:solidFill>
              <a:latin typeface="微软雅黑" panose="020B0503020204020204" pitchFamily="34" charset="-122"/>
              <a:ea typeface="微软雅黑" panose="020B0503020204020204" pitchFamily="34" charset="-122"/>
            </a:endParaRPr>
          </a:p>
          <a:p>
            <a:pPr lvl="1" eaLnBrk="1" hangingPunct="1">
              <a:lnSpc>
                <a:spcPct val="10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Avalanche photodiode</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APD</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lvl="2" eaLnBrk="1" hangingPunct="1">
              <a:lnSpc>
                <a:spcPct val="10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Internal gain</a:t>
            </a:r>
          </a:p>
          <a:p>
            <a:pPr lvl="2" eaLnBrk="1" hangingPunct="1">
              <a:lnSpc>
                <a:spcPct val="10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Anti-magnetic field</a:t>
            </a:r>
          </a:p>
          <a:p>
            <a:pPr lvl="2" eaLnBrk="1" hangingPunct="1">
              <a:lnSpc>
                <a:spcPct val="10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Large dynamic range</a:t>
            </a:r>
            <a:endParaRPr lang="zh-CN" altLang="en-US" sz="1600" dirty="0">
              <a:latin typeface="微软雅黑" panose="020B0503020204020204" pitchFamily="34" charset="-122"/>
              <a:ea typeface="微软雅黑" panose="020B0503020204020204" pitchFamily="34" charset="-122"/>
            </a:endParaRPr>
          </a:p>
        </p:txBody>
      </p:sp>
      <p:sp>
        <p:nvSpPr>
          <p:cNvPr id="8" name="灯片编号占位符 7">
            <a:extLst>
              <a:ext uri="{FF2B5EF4-FFF2-40B4-BE49-F238E27FC236}">
                <a16:creationId xmlns:a16="http://schemas.microsoft.com/office/drawing/2014/main" id="{4558FBB7-3720-460A-A2E3-2F5CB5FD5971}"/>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4</a:t>
            </a:fld>
            <a:endParaRPr lang="en-US" altLang="zh-CN"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FFB325C4-F34C-4B9A-9586-5FC2440F83D0}"/>
              </a:ext>
            </a:extLst>
          </p:cNvPr>
          <p:cNvGrpSpPr/>
          <p:nvPr/>
        </p:nvGrpSpPr>
        <p:grpSpPr>
          <a:xfrm>
            <a:off x="717958" y="3987637"/>
            <a:ext cx="4387442" cy="2595725"/>
            <a:chOff x="507216" y="4534461"/>
            <a:chExt cx="3920522" cy="2172462"/>
          </a:xfrm>
        </p:grpSpPr>
        <p:pic>
          <p:nvPicPr>
            <p:cNvPr id="13" name="图片 1">
              <a:extLst>
                <a:ext uri="{FF2B5EF4-FFF2-40B4-BE49-F238E27FC236}">
                  <a16:creationId xmlns:a16="http://schemas.microsoft.com/office/drawing/2014/main" id="{D815E3A7-AFA0-4B87-BC43-A5E4F29C69ED}"/>
                </a:ext>
              </a:extLst>
            </p:cNvPr>
            <p:cNvPicPr>
              <a:picLocks noChangeAspect="1"/>
            </p:cNvPicPr>
            <p:nvPr/>
          </p:nvPicPr>
          <p:blipFill rotWithShape="1">
            <a:blip r:embed="rId3">
              <a:extLst>
                <a:ext uri="{28A0092B-C50C-407E-A947-70E740481C1C}">
                  <a14:useLocalDpi xmlns:a14="http://schemas.microsoft.com/office/drawing/2010/main" val="0"/>
                </a:ext>
              </a:extLst>
            </a:blip>
            <a:srcRect l="1" t="7409" r="10976"/>
            <a:stretch/>
          </p:blipFill>
          <p:spPr bwMode="auto">
            <a:xfrm>
              <a:off x="507216" y="4534461"/>
              <a:ext cx="2810146" cy="209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a:extLst>
                <a:ext uri="{FF2B5EF4-FFF2-40B4-BE49-F238E27FC236}">
                  <a16:creationId xmlns:a16="http://schemas.microsoft.com/office/drawing/2014/main" id="{3793C461-918C-46E1-8383-0DD40411E7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5469" y="4534461"/>
              <a:ext cx="1032269" cy="106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
              <a:extLst>
                <a:ext uri="{FF2B5EF4-FFF2-40B4-BE49-F238E27FC236}">
                  <a16:creationId xmlns:a16="http://schemas.microsoft.com/office/drawing/2014/main" id="{928117BD-DF2C-49ED-B66A-25F3B0F612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739" y="5589636"/>
              <a:ext cx="1024014" cy="111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0">
            <a:extLst>
              <a:ext uri="{FF2B5EF4-FFF2-40B4-BE49-F238E27FC236}">
                <a16:creationId xmlns:a16="http://schemas.microsoft.com/office/drawing/2014/main" id="{73D78CEC-F6F8-462A-B10B-8B4257463F76}"/>
              </a:ext>
            </a:extLst>
          </p:cNvPr>
          <p:cNvSpPr txBox="1">
            <a:spLocks noChangeArrowheads="1"/>
          </p:cNvSpPr>
          <p:nvPr/>
        </p:nvSpPr>
        <p:spPr>
          <a:xfrm>
            <a:off x="6324601" y="1066800"/>
            <a:ext cx="5867400" cy="242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Challenge</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of</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readout</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electronics</a:t>
            </a:r>
          </a:p>
          <a:p>
            <a:pPr lvl="1" fontAlgn="auto">
              <a:spcAft>
                <a:spcPts val="0"/>
              </a:spcAft>
            </a:pPr>
            <a:r>
              <a:rPr lang="en-US" altLang="zh-CN" sz="1800" dirty="0">
                <a:latin typeface="微软雅黑" panose="020B0503020204020204" pitchFamily="34" charset="-122"/>
                <a:ea typeface="微软雅黑" panose="020B0503020204020204" pitchFamily="34" charset="-122"/>
              </a:rPr>
              <a:t>Low Noise</a:t>
            </a:r>
          </a:p>
          <a:p>
            <a:pPr lvl="2" fontAlgn="auto">
              <a:spcAft>
                <a:spcPts val="0"/>
              </a:spcAft>
              <a:buFont typeface="Wingdings" panose="05000000000000000000" pitchFamily="2" charset="2"/>
              <a:buChar char="p"/>
            </a:pPr>
            <a:r>
              <a:rPr lang="en-US" altLang="zh-CN" sz="1600" dirty="0">
                <a:latin typeface="微软雅黑" panose="020B0503020204020204" pitchFamily="34" charset="-122"/>
                <a:ea typeface="微软雅黑" panose="020B0503020204020204" pitchFamily="34" charset="-122"/>
              </a:rPr>
              <a:t>&lt;2.4</a:t>
            </a:r>
            <a:r>
              <a:rPr lang="zh-CN" altLang="en-US" sz="1600" dirty="0">
                <a:latin typeface="微软雅黑" panose="020B0503020204020204" pitchFamily="34" charset="-122"/>
                <a:ea typeface="微软雅黑" panose="020B0503020204020204" pitchFamily="34" charset="-122"/>
              </a:rPr>
              <a:t>𝑓𝐶</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𝑀𝑒𝑉</a:t>
            </a:r>
            <a:r>
              <a:rPr lang="en-US" altLang="zh-CN" sz="1600" dirty="0">
                <a:latin typeface="微软雅黑" panose="020B0503020204020204" pitchFamily="34" charset="-122"/>
                <a:ea typeface="微软雅黑" panose="020B0503020204020204" pitchFamily="34" charset="-122"/>
              </a:rPr>
              <a:t>)</a:t>
            </a:r>
          </a:p>
          <a:p>
            <a:pPr lvl="1" fontAlgn="auto">
              <a:spcAft>
                <a:spcPts val="0"/>
              </a:spcAft>
            </a:pPr>
            <a:r>
              <a:rPr lang="en-US" altLang="zh-CN" sz="1800" dirty="0">
                <a:latin typeface="微软雅黑" panose="020B0503020204020204" pitchFamily="34" charset="-122"/>
                <a:ea typeface="微软雅黑" panose="020B0503020204020204" pitchFamily="34" charset="-122"/>
              </a:rPr>
              <a:t>High Time Resolution</a:t>
            </a:r>
          </a:p>
          <a:p>
            <a:pPr lvl="2" fontAlgn="auto">
              <a:spcAft>
                <a:spcPts val="0"/>
              </a:spcAft>
              <a:buFont typeface="Wingdings" panose="05000000000000000000" pitchFamily="2" charset="2"/>
              <a:buChar char="p"/>
            </a:pPr>
            <a:r>
              <a:rPr lang="en-US" altLang="zh-CN" sz="1600" dirty="0">
                <a:latin typeface="微软雅黑" panose="020B0503020204020204" pitchFamily="34" charset="-122"/>
                <a:ea typeface="微软雅黑" panose="020B0503020204020204" pitchFamily="34" charset="-122"/>
              </a:rPr>
              <a:t>&lt;200 </a:t>
            </a:r>
            <a:r>
              <a:rPr lang="zh-CN" altLang="en-US" sz="1600" dirty="0">
                <a:latin typeface="微软雅黑" panose="020B0503020204020204" pitchFamily="34" charset="-122"/>
                <a:ea typeface="微软雅黑" panose="020B0503020204020204" pitchFamily="34" charset="-122"/>
              </a:rPr>
              <a:t>𝑝𝑠</a:t>
            </a:r>
            <a:r>
              <a:rPr lang="en-US" altLang="zh-CN" sz="1600" dirty="0">
                <a:latin typeface="微软雅黑" panose="020B0503020204020204" pitchFamily="34" charset="-122"/>
                <a:ea typeface="微软雅黑" panose="020B0503020204020204" pitchFamily="34" charset="-122"/>
              </a:rPr>
              <a:t>@2400</a:t>
            </a:r>
            <a:r>
              <a:rPr lang="zh-CN" altLang="en-US" sz="1600" dirty="0">
                <a:latin typeface="微软雅黑" panose="020B0503020204020204" pitchFamily="34" charset="-122"/>
                <a:ea typeface="微软雅黑" panose="020B0503020204020204" pitchFamily="34" charset="-122"/>
              </a:rPr>
              <a:t>𝑓𝐶</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𝐺𝑒𝑉</a:t>
            </a:r>
            <a:r>
              <a:rPr lang="en-US" altLang="zh-CN" sz="1600" dirty="0">
                <a:latin typeface="微软雅黑" panose="020B0503020204020204" pitchFamily="34" charset="-122"/>
                <a:ea typeface="微软雅黑" panose="020B0503020204020204" pitchFamily="34" charset="-122"/>
              </a:rPr>
              <a:t>), &lt;1</a:t>
            </a:r>
            <a:r>
              <a:rPr lang="zh-CN" altLang="en-US" sz="1600" dirty="0">
                <a:latin typeface="微软雅黑" panose="020B0503020204020204" pitchFamily="34" charset="-122"/>
                <a:ea typeface="微软雅黑" panose="020B0503020204020204" pitchFamily="34" charset="-122"/>
              </a:rPr>
              <a:t>𝑛𝑠</a:t>
            </a:r>
            <a:r>
              <a:rPr lang="en-US" altLang="zh-CN" sz="1600" dirty="0">
                <a:latin typeface="微软雅黑" panose="020B0503020204020204" pitchFamily="34" charset="-122"/>
                <a:ea typeface="微软雅黑" panose="020B0503020204020204" pitchFamily="34" charset="-122"/>
              </a:rPr>
              <a:t>@240</a:t>
            </a:r>
            <a:r>
              <a:rPr lang="zh-CN" altLang="en-US" sz="1600" dirty="0">
                <a:latin typeface="微软雅黑" panose="020B0503020204020204" pitchFamily="34" charset="-122"/>
                <a:ea typeface="微软雅黑" panose="020B0503020204020204" pitchFamily="34" charset="-122"/>
              </a:rPr>
              <a:t>𝑓𝐶</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𝑀𝑒𝑉</a:t>
            </a:r>
            <a:r>
              <a:rPr lang="en-US" altLang="zh-CN" sz="1600" dirty="0">
                <a:latin typeface="微软雅黑" panose="020B0503020204020204" pitchFamily="34" charset="-122"/>
                <a:ea typeface="微软雅黑" panose="020B0503020204020204" pitchFamily="34" charset="-122"/>
              </a:rPr>
              <a:t>)</a:t>
            </a:r>
          </a:p>
          <a:p>
            <a:pPr lvl="1" fontAlgn="auto">
              <a:spcAft>
                <a:spcPts val="0"/>
              </a:spcAft>
            </a:pPr>
            <a:r>
              <a:rPr lang="en-US" altLang="zh-CN" sz="1800" dirty="0">
                <a:latin typeface="微软雅黑" panose="020B0503020204020204" pitchFamily="34" charset="-122"/>
                <a:ea typeface="微软雅黑" panose="020B0503020204020204" pitchFamily="34" charset="-122"/>
              </a:rPr>
              <a:t>High Sample Rate</a:t>
            </a:r>
          </a:p>
          <a:p>
            <a:pPr lvl="2" fontAlgn="auto">
              <a:spcAft>
                <a:spcPts val="0"/>
              </a:spcAft>
              <a:buFont typeface="Wingdings" panose="05000000000000000000" pitchFamily="2" charset="2"/>
              <a:buChar char="p"/>
            </a:pPr>
            <a:r>
              <a:rPr lang="en-US" altLang="zh-CN" sz="1600" dirty="0">
                <a:latin typeface="微软雅黑" panose="020B0503020204020204" pitchFamily="34" charset="-122"/>
                <a:ea typeface="微软雅黑" panose="020B0503020204020204" pitchFamily="34" charset="-122"/>
              </a:rPr>
              <a:t>Up to ~MHz at </a:t>
            </a:r>
            <a:r>
              <a:rPr lang="en-US" altLang="zh-CN" sz="1600" dirty="0" err="1">
                <a:latin typeface="微软雅黑" panose="020B0503020204020204" pitchFamily="34" charset="-122"/>
                <a:ea typeface="微软雅黑" panose="020B0503020204020204" pitchFamily="34" charset="-122"/>
              </a:rPr>
              <a:t>EndCap</a:t>
            </a:r>
            <a:endParaRPr lang="en-US" altLang="zh-CN" sz="1600"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73F4B9CA-6BB0-4655-8D5B-92797AEE5EA9}"/>
              </a:ext>
            </a:extLst>
          </p:cNvPr>
          <p:cNvGrpSpPr/>
          <p:nvPr/>
        </p:nvGrpSpPr>
        <p:grpSpPr>
          <a:xfrm>
            <a:off x="6689844" y="3667919"/>
            <a:ext cx="4703019" cy="3151262"/>
            <a:chOff x="6689844" y="3667919"/>
            <a:chExt cx="4703019" cy="3151262"/>
          </a:xfrm>
        </p:grpSpPr>
        <p:sp>
          <p:nvSpPr>
            <p:cNvPr id="19" name="矩形 18">
              <a:extLst>
                <a:ext uri="{FF2B5EF4-FFF2-40B4-BE49-F238E27FC236}">
                  <a16:creationId xmlns:a16="http://schemas.microsoft.com/office/drawing/2014/main" id="{E67A3351-BC85-4579-B97B-E8971C26FABA}"/>
                </a:ext>
              </a:extLst>
            </p:cNvPr>
            <p:cNvSpPr/>
            <p:nvPr/>
          </p:nvSpPr>
          <p:spPr>
            <a:xfrm>
              <a:off x="6689844" y="3667919"/>
              <a:ext cx="4703019" cy="338554"/>
            </a:xfrm>
            <a:prstGeom prst="rect">
              <a:avLst/>
            </a:prstGeom>
          </p:spPr>
          <p:txBody>
            <a:bodyPr wrap="none">
              <a:spAutoFit/>
            </a:bodyPr>
            <a:lstStyle/>
            <a:p>
              <a:pPr algn="ctr"/>
              <a:r>
                <a:rPr lang="en-US" altLang="zh-CN" sz="1600" b="1" baseline="0" dirty="0">
                  <a:latin typeface="微软雅黑" panose="020B0503020204020204" pitchFamily="34" charset="-122"/>
                  <a:ea typeface="微软雅黑" panose="020B0503020204020204" pitchFamily="34" charset="-122"/>
                  <a:cs typeface="Arial" panose="020B0604020202020204" pitchFamily="34" charset="0"/>
                </a:rPr>
                <a:t>The hit event rate reaches the order of MHz</a:t>
              </a:r>
              <a:endParaRPr lang="en-US" altLang="zh-CN" sz="1600" b="1" baseline="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E6DE17CE-A762-4BD7-AA1B-85C482D56306}"/>
                </a:ext>
              </a:extLst>
            </p:cNvPr>
            <p:cNvPicPr>
              <a:picLocks noChangeAspect="1"/>
            </p:cNvPicPr>
            <p:nvPr/>
          </p:nvPicPr>
          <p:blipFill>
            <a:blip r:embed="rId6"/>
            <a:stretch>
              <a:fillRect/>
            </a:stretch>
          </p:blipFill>
          <p:spPr>
            <a:xfrm>
              <a:off x="6781800" y="3987637"/>
              <a:ext cx="4231228" cy="2831544"/>
            </a:xfrm>
            <a:prstGeom prst="rect">
              <a:avLst/>
            </a:prstGeom>
          </p:spPr>
        </p:pic>
      </p:grpSp>
      <p:sp>
        <p:nvSpPr>
          <p:cNvPr id="15" name="Rectangle 11">
            <a:extLst>
              <a:ext uri="{FF2B5EF4-FFF2-40B4-BE49-F238E27FC236}">
                <a16:creationId xmlns:a16="http://schemas.microsoft.com/office/drawing/2014/main" id="{8FC29EF5-CFED-4471-B336-EB39C146F4CA}"/>
              </a:ext>
            </a:extLst>
          </p:cNvPr>
          <p:cNvSpPr>
            <a:spLocks noGrp="1" noChangeArrowheads="1"/>
          </p:cNvSpPr>
          <p:nvPr>
            <p:ph type="title"/>
          </p:nvPr>
        </p:nvSpPr>
        <p:spPr>
          <a:xfrm>
            <a:off x="152400" y="274638"/>
            <a:ext cx="6858000" cy="563562"/>
          </a:xfrm>
        </p:spPr>
        <p:txBody>
          <a:bodyPr>
            <a:normAutofit fontScale="90000"/>
          </a:bodyPr>
          <a:lstStyle/>
          <a:p>
            <a:pPr algn="l" eaLnBrk="1" hangingPunct="1"/>
            <a:r>
              <a:rPr lang="en-US" altLang="zh-CN" sz="4000" b="1" dirty="0">
                <a:solidFill>
                  <a:schemeClr val="bg1"/>
                </a:solidFill>
                <a:latin typeface="微软雅黑" panose="020B0503020204020204" pitchFamily="34" charset="-122"/>
                <a:ea typeface="微软雅黑" panose="020B0503020204020204" pitchFamily="34" charset="-122"/>
              </a:rPr>
              <a:t>Background of STCF ECAL</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729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152400" y="1069975"/>
            <a:ext cx="10210800" cy="5202238"/>
          </a:xfrm>
        </p:spPr>
        <p:txBody>
          <a:bodyPr vert="horz" wrap="square" lIns="180000" tIns="180000" rIns="180000" bIns="180000" numCol="1" anchor="t" anchorCtr="0" compatLnSpc="1"/>
          <a:lstStyle/>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Background</a:t>
            </a:r>
          </a:p>
          <a:p>
            <a:pPr marL="0" indent="-457200" eaLnBrk="1" hangingPunct="1">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Readout electronics design</a:t>
            </a:r>
          </a:p>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Improvement for pile-up signals</a:t>
            </a:r>
          </a:p>
          <a:p>
            <a:pPr marL="0" indent="-457200" eaLnBrk="1" hangingPunct="1">
              <a:spcBef>
                <a:spcPts val="1200"/>
              </a:spcBef>
              <a:buFont typeface="+mj-lt"/>
              <a:buAutoNum type="arabicPeriod"/>
            </a:pP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Summary</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and</a:t>
            </a:r>
            <a:r>
              <a:rPr lang="zh-CN" altLang="en-US"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t>prospect</a:t>
            </a:r>
            <a:endParaRPr lang="zh-CN" altLang="zh-CN" dirty="0">
              <a:solidFill>
                <a:schemeClr val="bg2">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eaLnBrk="1" hangingPunct="1">
              <a:buNone/>
            </a:pPr>
            <a:endParaRPr lang="en-US" altLang="zh-CN" sz="2000"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C4756E4E-E3EB-491C-8F12-4871AEC57F1A}"/>
              </a:ext>
            </a:extLst>
          </p:cNvPr>
          <p:cNvSpPr>
            <a:spLocks noGrp="1"/>
          </p:cNvSpPr>
          <p:nvPr>
            <p:ph type="sldNum" sz="quarter" idx="12"/>
          </p:nvPr>
        </p:nvSpPr>
        <p:spPr>
          <a:xfrm>
            <a:off x="8610600" y="6356350"/>
            <a:ext cx="2743200" cy="365125"/>
          </a:xfrm>
        </p:spPr>
        <p:txBody>
          <a:bodyPr/>
          <a:lstStyle/>
          <a:p>
            <a:pPr>
              <a:defRPr/>
            </a:pPr>
            <a:fld id="{D24506D5-508D-4E86-B481-02084AE77EBF}" type="slidenum">
              <a:rPr lang="en-US" altLang="zh-CN" smtClean="0">
                <a:latin typeface="微软雅黑" panose="020B0503020204020204" pitchFamily="34" charset="-122"/>
                <a:ea typeface="微软雅黑" panose="020B0503020204020204" pitchFamily="34" charset="-122"/>
              </a:rPr>
              <a:pPr>
                <a:defRPr/>
              </a:pPr>
              <a:t>5</a:t>
            </a:fld>
            <a:endParaRPr lang="en-US" altLang="zh-CN" dirty="0">
              <a:latin typeface="微软雅黑" panose="020B0503020204020204" pitchFamily="34" charset="-122"/>
              <a:ea typeface="微软雅黑" panose="020B0503020204020204" pitchFamily="34" charset="-122"/>
            </a:endParaRPr>
          </a:p>
        </p:txBody>
      </p:sp>
      <p:sp>
        <p:nvSpPr>
          <p:cNvPr id="8" name="Rectangle 11">
            <a:extLst>
              <a:ext uri="{FF2B5EF4-FFF2-40B4-BE49-F238E27FC236}">
                <a16:creationId xmlns:a16="http://schemas.microsoft.com/office/drawing/2014/main" id="{64D08696-492B-4262-FC0C-D7E8D2FE204B}"/>
              </a:ext>
            </a:extLst>
          </p:cNvPr>
          <p:cNvSpPr>
            <a:spLocks noGrp="1" noChangeArrowheads="1"/>
          </p:cNvSpPr>
          <p:nvPr>
            <p:ph type="title"/>
          </p:nvPr>
        </p:nvSpPr>
        <p:spPr>
          <a:xfrm>
            <a:off x="304800" y="240283"/>
            <a:ext cx="5029200" cy="563562"/>
          </a:xfrm>
        </p:spPr>
        <p:txBody>
          <a:bodyPr vert="horz" wrap="square" lIns="72000" tIns="45720" rIns="72000" bIns="45720" numCol="1" anchor="ctr" anchorCtr="0" compatLnSpc="1">
            <a:normAutofit fontScale="90000"/>
          </a:bodyPr>
          <a:lstStyle/>
          <a:p>
            <a:pPr algn="l" eaLnBrk="1" hangingPunct="1"/>
            <a:r>
              <a:rPr lang="en-US" altLang="zh-CN" b="1" dirty="0">
                <a:latin typeface="微软雅黑" panose="020B0503020204020204" pitchFamily="34" charset="-122"/>
                <a:ea typeface="微软雅黑" panose="020B0503020204020204" pitchFamily="34" charset="-122"/>
              </a:rPr>
              <a:t>Catalog</a:t>
            </a:r>
            <a:endParaRPr lang="zh-CN" altLang="zh-CN"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772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1">
            <a:extLst>
              <a:ext uri="{FF2B5EF4-FFF2-40B4-BE49-F238E27FC236}">
                <a16:creationId xmlns:a16="http://schemas.microsoft.com/office/drawing/2014/main" id="{EA00891C-BD4D-4C8B-8D8C-5B2C279F1290}"/>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Energy Measurement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099" name="Rectangle 10">
            <a:extLst>
              <a:ext uri="{FF2B5EF4-FFF2-40B4-BE49-F238E27FC236}">
                <a16:creationId xmlns:a16="http://schemas.microsoft.com/office/drawing/2014/main" id="{CE3F63B9-E0B4-4FB4-8207-B17B5D85DCEF}"/>
              </a:ext>
            </a:extLst>
          </p:cNvPr>
          <p:cNvSpPr>
            <a:spLocks noGrp="1" noChangeArrowheads="1"/>
          </p:cNvSpPr>
          <p:nvPr>
            <p:ph idx="1"/>
          </p:nvPr>
        </p:nvSpPr>
        <p:spPr>
          <a:xfrm>
            <a:off x="381000" y="1131851"/>
            <a:ext cx="8610600" cy="5202238"/>
          </a:xfrm>
        </p:spPr>
        <p:txBody>
          <a:bodyPr/>
          <a:lstStyle/>
          <a:p>
            <a:pPr eaLnBrk="1" hangingPunct="1">
              <a:lnSpc>
                <a:spcPct val="130000"/>
              </a:lnSpc>
              <a:buFont typeface="Wingdings" panose="05000000000000000000" pitchFamily="2" charset="2"/>
              <a:buChar char="Ø"/>
            </a:pPr>
            <a:r>
              <a:rPr lang="en-US" altLang="zh-CN" sz="2400" dirty="0">
                <a:latin typeface="微软雅黑" panose="020B0503020204020204" pitchFamily="34" charset="-122"/>
                <a:ea typeface="微软雅黑" panose="020B0503020204020204" pitchFamily="34" charset="-122"/>
              </a:rPr>
              <a:t> Readout electronics design based on CSA</a:t>
            </a:r>
          </a:p>
          <a:p>
            <a:pPr lvl="1" eaLnBrk="1" hangingPunct="1">
              <a:lnSpc>
                <a:spcPct val="13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Architecture Description</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lvl="1" eaLnBrk="1" hangingPunct="1">
              <a:lnSpc>
                <a:spcPct val="130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457200" lvl="1" indent="0" eaLnBrk="1" hangingPunct="1">
              <a:lnSpc>
                <a:spcPct val="130000"/>
              </a:lnSpc>
              <a:buNone/>
            </a:pPr>
            <a:endParaRPr lang="en-US" altLang="zh-CN" sz="2000" dirty="0">
              <a:latin typeface="微软雅黑" panose="020B0503020204020204" pitchFamily="34" charset="-122"/>
              <a:ea typeface="微软雅黑" panose="020B0503020204020204" pitchFamily="34" charset="-122"/>
            </a:endParaRPr>
          </a:p>
        </p:txBody>
      </p:sp>
      <p:sp>
        <p:nvSpPr>
          <p:cNvPr id="4" name="Rectangle 2">
            <a:extLst>
              <a:ext uri="{FF2B5EF4-FFF2-40B4-BE49-F238E27FC236}">
                <a16:creationId xmlns:a16="http://schemas.microsoft.com/office/drawing/2014/main" id="{B721D830-6F02-448D-8B25-362B0790BA58}"/>
              </a:ext>
            </a:extLst>
          </p:cNvPr>
          <p:cNvSpPr>
            <a:spLocks noChangeArrowheads="1"/>
          </p:cNvSpPr>
          <p:nvPr/>
        </p:nvSpPr>
        <p:spPr bwMode="auto">
          <a:xfrm>
            <a:off x="1524000" y="-138499"/>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56DC6F57-DE89-4E54-8F03-8E2E9F22EF65}"/>
              </a:ext>
            </a:extLst>
          </p:cNvPr>
          <p:cNvSpPr>
            <a:spLocks noChangeArrowheads="1"/>
          </p:cNvSpPr>
          <p:nvPr/>
        </p:nvSpPr>
        <p:spPr bwMode="auto">
          <a:xfrm>
            <a:off x="152400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94B1042B-F3D8-A5F9-C973-7AC5151A26E7}"/>
              </a:ext>
            </a:extLst>
          </p:cNvPr>
          <p:cNvSpPr>
            <a:spLocks noGrp="1"/>
          </p:cNvSpPr>
          <p:nvPr>
            <p:ph type="sldNum" sz="quarter" idx="12"/>
          </p:nvPr>
        </p:nvSpPr>
        <p:spPr>
          <a:xfrm>
            <a:off x="8610600" y="6356350"/>
            <a:ext cx="2743200" cy="365125"/>
          </a:xfrm>
        </p:spPr>
        <p:txBody>
          <a:bodyPr/>
          <a:lstStyle/>
          <a:p>
            <a:pPr>
              <a:defRPr/>
            </a:pPr>
            <a:fld id="{6C2A7AD2-CA2E-4C84-BB18-ED18032A4255}" type="slidenum">
              <a:rPr lang="en-US" altLang="zh-CN" smtClean="0">
                <a:latin typeface="微软雅黑" panose="020B0503020204020204" pitchFamily="34" charset="-122"/>
                <a:ea typeface="微软雅黑" panose="020B0503020204020204" pitchFamily="34" charset="-122"/>
              </a:rPr>
              <a:t>6</a:t>
            </a:fld>
            <a:endParaRPr lang="en-US" altLang="zh-CN"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B54578E9-ECA1-433E-A9C2-4F2FE9A8DF2E}"/>
              </a:ext>
            </a:extLst>
          </p:cNvPr>
          <p:cNvPicPr>
            <a:picLocks noChangeAspect="1"/>
          </p:cNvPicPr>
          <p:nvPr/>
        </p:nvPicPr>
        <p:blipFill>
          <a:blip r:embed="rId3"/>
          <a:stretch>
            <a:fillRect/>
          </a:stretch>
        </p:blipFill>
        <p:spPr>
          <a:xfrm>
            <a:off x="237211" y="2086942"/>
            <a:ext cx="11717578" cy="2155152"/>
          </a:xfrm>
          <a:prstGeom prst="rect">
            <a:avLst/>
          </a:prstGeom>
        </p:spPr>
      </p:pic>
      <p:sp>
        <p:nvSpPr>
          <p:cNvPr id="3" name="文本框 2">
            <a:extLst>
              <a:ext uri="{FF2B5EF4-FFF2-40B4-BE49-F238E27FC236}">
                <a16:creationId xmlns:a16="http://schemas.microsoft.com/office/drawing/2014/main" id="{DF78741D-6524-4AD0-A7A0-083B4913715D}"/>
              </a:ext>
            </a:extLst>
          </p:cNvPr>
          <p:cNvSpPr txBox="1"/>
          <p:nvPr/>
        </p:nvSpPr>
        <p:spPr>
          <a:xfrm>
            <a:off x="677189" y="4589767"/>
            <a:ext cx="11277600" cy="1538883"/>
          </a:xfrm>
          <a:prstGeom prst="rect">
            <a:avLst/>
          </a:prstGeom>
          <a:noFill/>
        </p:spPr>
        <p:txBody>
          <a:bodyPr wrap="square" rtlCol="0">
            <a:spAutoFit/>
          </a:bodyPr>
          <a:lstStyle/>
          <a:p>
            <a:pPr marL="285750" indent="-285750" algn="l" eaLnBrk="1" fontAlgn="auto" hangingPunct="1">
              <a:spcBef>
                <a:spcPts val="0"/>
              </a:spcBef>
              <a:spcAft>
                <a:spcPts val="0"/>
              </a:spcAft>
              <a:buFont typeface="Wingdings" panose="05000000000000000000" pitchFamily="2" charset="2"/>
              <a:buChar char="Ø"/>
            </a:pPr>
            <a:r>
              <a:rPr lang="en-US" altLang="zh-CN" sz="2000" baseline="0" dirty="0">
                <a:latin typeface="微软雅黑" panose="020B0503020204020204" pitchFamily="34" charset="-122"/>
                <a:ea typeface="微软雅黑" panose="020B0503020204020204" pitchFamily="34" charset="-122"/>
              </a:rPr>
              <a:t>Important Points</a:t>
            </a:r>
          </a:p>
          <a:p>
            <a:pPr marL="742950" lvl="1" indent="-285750" eaLnBrk="1" fontAlgn="auto" hangingPunct="1">
              <a:spcBef>
                <a:spcPts val="0"/>
              </a:spcBef>
              <a:spcAft>
                <a:spcPts val="0"/>
              </a:spcAft>
              <a:buFont typeface="Wingdings" panose="05000000000000000000" pitchFamily="2" charset="2"/>
              <a:buChar char="Ø"/>
            </a:pPr>
            <a:endParaRPr lang="en-US" altLang="zh-CN" sz="2000" baseline="0" dirty="0">
              <a:latin typeface="微软雅黑" panose="020B0503020204020204" pitchFamily="34" charset="-122"/>
              <a:ea typeface="微软雅黑" panose="020B0503020204020204" pitchFamily="34" charset="-122"/>
            </a:endParaRPr>
          </a:p>
          <a:p>
            <a:pPr marL="800100" lvl="1" indent="-342900" eaLnBrk="1" fontAlgn="auto" hangingPunct="1">
              <a:spcBef>
                <a:spcPts val="0"/>
              </a:spcBef>
              <a:spcAft>
                <a:spcPts val="0"/>
              </a:spcAft>
              <a:buFont typeface="Arial" panose="020B0604020202020204" pitchFamily="34" charset="0"/>
              <a:buChar char="•"/>
            </a:pPr>
            <a:r>
              <a:rPr lang="en-US" altLang="zh-CN" baseline="0" dirty="0">
                <a:latin typeface="微软雅黑" panose="020B0503020204020204" pitchFamily="34" charset="-122"/>
                <a:ea typeface="微软雅黑" panose="020B0503020204020204" pitchFamily="34" charset="-122"/>
              </a:rPr>
              <a:t>Noise :</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Large Junction capacitance (270pF) ,   Large leakage current(20nA)</a:t>
            </a:r>
          </a:p>
          <a:p>
            <a:pPr marL="800100" lvl="1" indent="-342900" eaLnBrk="1" fontAlgn="auto" hangingPunct="1">
              <a:spcBef>
                <a:spcPts val="0"/>
              </a:spcBef>
              <a:spcAft>
                <a:spcPts val="0"/>
              </a:spcAft>
              <a:buFont typeface="Arial" panose="020B0604020202020204" pitchFamily="34" charset="0"/>
              <a:buChar char="•"/>
            </a:pPr>
            <a:endParaRPr lang="en-US" altLang="zh-CN" baseline="0" dirty="0">
              <a:latin typeface="微软雅黑" panose="020B0503020204020204" pitchFamily="34" charset="-122"/>
              <a:ea typeface="微软雅黑" panose="020B0503020204020204" pitchFamily="34" charset="-122"/>
            </a:endParaRPr>
          </a:p>
          <a:p>
            <a:pPr marL="800100" lvl="1" indent="-342900" eaLnBrk="1" fontAlgn="auto" hangingPunct="1">
              <a:spcBef>
                <a:spcPts val="0"/>
              </a:spcBef>
              <a:spcAft>
                <a:spcPts val="0"/>
              </a:spcAft>
              <a:buFont typeface="Arial" panose="020B0604020202020204" pitchFamily="34" charset="0"/>
              <a:buChar char="•"/>
            </a:pPr>
            <a:r>
              <a:rPr lang="en-US" altLang="zh-CN" baseline="0" dirty="0">
                <a:latin typeface="微软雅黑" panose="020B0503020204020204" pitchFamily="34" charset="-122"/>
                <a:ea typeface="微软雅黑" panose="020B0503020204020204" pitchFamily="34" charset="-122"/>
              </a:rPr>
              <a:t>Dynamic Range : 2.4fC~7.2pC</a:t>
            </a:r>
            <a:endParaRPr lang="zh-CN" altLang="en-US"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614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4E04ACE-3885-44A8-A4D3-4A6158BF9CFF}"/>
              </a:ext>
            </a:extLst>
          </p:cNvPr>
          <p:cNvSpPr>
            <a:spLocks noGrp="1"/>
          </p:cNvSpPr>
          <p:nvPr>
            <p:ph idx="1"/>
          </p:nvPr>
        </p:nvSpPr>
        <p:spPr/>
        <p:txBody>
          <a:bodyPr>
            <a:normAutofit/>
          </a:bodyPr>
          <a:lstStyle/>
          <a:p>
            <a:r>
              <a:rPr lang="en-US" altLang="zh-CN" sz="2400" dirty="0">
                <a:latin typeface="微软雅黑" panose="020B0503020204020204" pitchFamily="34" charset="-122"/>
                <a:ea typeface="微软雅黑" panose="020B0503020204020204" pitchFamily="34" charset="-122"/>
              </a:rPr>
              <a:t>Noise Analysis of CSA</a:t>
            </a:r>
          </a:p>
        </p:txBody>
      </p:sp>
      <p:sp>
        <p:nvSpPr>
          <p:cNvPr id="4" name="灯片编号占位符 3">
            <a:extLst>
              <a:ext uri="{FF2B5EF4-FFF2-40B4-BE49-F238E27FC236}">
                <a16:creationId xmlns:a16="http://schemas.microsoft.com/office/drawing/2014/main" id="{87BFCDD6-2E03-4EDB-8299-AFF56533A794}"/>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7</a:t>
            </a:fld>
            <a:endParaRPr lang="en-US" altLang="zh-CN"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0D06BEF-DD8F-471E-9AEC-CEAE8E918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573" y="1752272"/>
            <a:ext cx="7039011" cy="3272748"/>
          </a:xfrm>
          <a:prstGeom prst="rect">
            <a:avLst/>
          </a:prstGeom>
        </p:spPr>
      </p:pic>
      <p:pic>
        <p:nvPicPr>
          <p:cNvPr id="7" name="图片 6">
            <a:extLst>
              <a:ext uri="{FF2B5EF4-FFF2-40B4-BE49-F238E27FC236}">
                <a16:creationId xmlns:a16="http://schemas.microsoft.com/office/drawing/2014/main" id="{BFE997A9-975D-47E0-8AC5-EF7D96418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905000"/>
            <a:ext cx="3905103" cy="2967292"/>
          </a:xfrm>
          <a:prstGeom prst="rect">
            <a:avLst/>
          </a:prstGeom>
        </p:spPr>
      </p:pic>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7D1FB246-E485-47ED-9C85-7F25733590E4}"/>
                  </a:ext>
                </a:extLst>
              </p:cNvPr>
              <p:cNvGraphicFramePr>
                <a:graphicFrameLocks noGrp="1"/>
              </p:cNvGraphicFramePr>
              <p:nvPr>
                <p:extLst>
                  <p:ext uri="{D42A27DB-BD31-4B8C-83A1-F6EECF244321}">
                    <p14:modId xmlns:p14="http://schemas.microsoft.com/office/powerpoint/2010/main" val="1641845456"/>
                  </p:ext>
                </p:extLst>
              </p:nvPr>
            </p:nvGraphicFramePr>
            <p:xfrm>
              <a:off x="1790700" y="5153914"/>
              <a:ext cx="8610600" cy="1619061"/>
            </p:xfrm>
            <a:graphic>
              <a:graphicData uri="http://schemas.openxmlformats.org/drawingml/2006/table">
                <a:tbl>
                  <a:tblPr firstRow="1" firstCol="1" bandRow="1"/>
                  <a:tblGrid>
                    <a:gridCol w="1208852">
                      <a:extLst>
                        <a:ext uri="{9D8B030D-6E8A-4147-A177-3AD203B41FA5}">
                          <a16:colId xmlns:a16="http://schemas.microsoft.com/office/drawing/2014/main" val="164430884"/>
                        </a:ext>
                      </a:extLst>
                    </a:gridCol>
                    <a:gridCol w="4742420">
                      <a:extLst>
                        <a:ext uri="{9D8B030D-6E8A-4147-A177-3AD203B41FA5}">
                          <a16:colId xmlns:a16="http://schemas.microsoft.com/office/drawing/2014/main" val="163681211"/>
                        </a:ext>
                      </a:extLst>
                    </a:gridCol>
                    <a:gridCol w="2659328">
                      <a:extLst>
                        <a:ext uri="{9D8B030D-6E8A-4147-A177-3AD203B41FA5}">
                          <a16:colId xmlns:a16="http://schemas.microsoft.com/office/drawing/2014/main" val="718249856"/>
                        </a:ext>
                      </a:extLst>
                    </a:gridCol>
                  </a:tblGrid>
                  <a:tr h="45720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400" i="1" kern="100" baseline="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nd</m:t>
                                    </m:r>
                                  </m:sub>
                                </m:sSub>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APD leakage current shot noise</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000" algn="just">
                            <a:spcAft>
                              <a:spcPts val="0"/>
                            </a:spcAft>
                          </a:pPr>
                          <a14:m>
                            <m:oMathPara xmlns:m="http://schemas.openxmlformats.org/officeDocument/2006/math">
                              <m:oMathParaPr>
                                <m:jc m:val="left"/>
                              </m:oMathParaPr>
                              <m:oMath xmlns:m="http://schemas.openxmlformats.org/officeDocument/2006/math">
                                <m:sSub>
                                  <m:sSubPr>
                                    <m:ctrlPr>
                                      <a:rPr lang="zh-CN" sz="1400" i="1" kern="100" baseline="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nd</m:t>
                                    </m:r>
                                  </m:sub>
                                </m:sSub>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q</m:t>
                                    </m:r>
                                    <m:sSub>
                                      <m:sSubPr>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dg</m:t>
                                        </m:r>
                                      </m:sub>
                                    </m:sSub>
                                    <m:sSup>
                                      <m:sSupPr>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M</m:t>
                                        </m:r>
                                      </m:e>
                                      <m:sup>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2</m:t>
                                        </m:r>
                                      </m:sup>
                                    </m:sSup>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F</m:t>
                                    </m:r>
                                    <m: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q</m:t>
                                    </m:r>
                                    <m:sSub>
                                      <m:sSubPr>
                                        <m:ctrlPr>
                                          <a:rPr lang="zh-CN" sz="1400" i="1" kern="100" baseline="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I</m:t>
                                        </m:r>
                                      </m:e>
                                      <m:sub>
                                        <m:r>
                                          <m:rPr>
                                            <m:sty m:val="p"/>
                                          </m:rPr>
                                          <a:rPr lang="en-US" sz="1400" kern="100" baseline="0">
                                            <a:effectLst/>
                                            <a:latin typeface="Cambria Math" panose="02040503050406030204" pitchFamily="18" charset="0"/>
                                            <a:ea typeface="宋体" panose="02010600030101010101" pitchFamily="2" charset="-122"/>
                                            <a:cs typeface="Times New Roman" panose="02020603050405020304" pitchFamily="18" charset="0"/>
                                          </a:rPr>
                                          <m:t>ds</m:t>
                                        </m:r>
                                      </m:sub>
                                    </m:sSub>
                                  </m:e>
                                </m:rad>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68060"/>
                      </a:ext>
                    </a:extLst>
                  </a:tr>
                  <a:tr h="387287">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altLang="zh-CN" sz="1400" i="1" kern="1200" baseline="0" smtClean="0">
                                        <a:solidFill>
                                          <a:schemeClr val="tx1"/>
                                        </a:solidFill>
                                        <a:effectLst/>
                                        <a:latin typeface="Cambria Math" panose="02040503050406030204" pitchFamily="18" charset="0"/>
                                        <a:ea typeface="+mn-ea"/>
                                        <a:cs typeface="+mn-cs"/>
                                      </a:rPr>
                                    </m:ctrlPr>
                                  </m:sSubPr>
                                  <m:e>
                                    <m:r>
                                      <m:rPr>
                                        <m:sty m:val="p"/>
                                      </m:rPr>
                                      <a:rPr lang="en-US" altLang="zh-CN" sz="1400" kern="1200" baseline="0">
                                        <a:solidFill>
                                          <a:schemeClr val="tx1"/>
                                        </a:solidFill>
                                        <a:effectLst/>
                                        <a:latin typeface="Cambria Math" panose="02040503050406030204" pitchFamily="18" charset="0"/>
                                        <a:ea typeface="+mn-ea"/>
                                        <a:cs typeface="+mn-cs"/>
                                      </a:rPr>
                                      <m:t>V</m:t>
                                    </m:r>
                                  </m:e>
                                  <m:sub>
                                    <m:r>
                                      <m:rPr>
                                        <m:sty m:val="p"/>
                                      </m:rPr>
                                      <a:rPr lang="en-US" altLang="zh-CN" sz="1400" kern="1200" baseline="0">
                                        <a:solidFill>
                                          <a:schemeClr val="tx1"/>
                                        </a:solidFill>
                                        <a:effectLst/>
                                        <a:latin typeface="Cambria Math" panose="02040503050406030204" pitchFamily="18" charset="0"/>
                                        <a:ea typeface="+mn-ea"/>
                                        <a:cs typeface="+mn-cs"/>
                                      </a:rPr>
                                      <m:t>nRC</m:t>
                                    </m:r>
                                  </m:sub>
                                </m:sSub>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JFET channel thermal noise</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000" algn="l">
                            <a:spcAft>
                              <a:spcPts val="0"/>
                            </a:spcAft>
                          </a:pPr>
                          <a14:m>
                            <m:oMathPara xmlns:m="http://schemas.openxmlformats.org/officeDocument/2006/math">
                              <m:oMathParaPr>
                                <m:jc m:val="left"/>
                              </m:oMathParaPr>
                              <m:oMath xmlns:m="http://schemas.openxmlformats.org/officeDocument/2006/math">
                                <m:sSub>
                                  <m:sSubPr>
                                    <m:ctrlPr>
                                      <a:rPr lang="zh-CN" altLang="zh-CN" sz="1400" i="1" kern="1200" baseline="0" smtClean="0">
                                        <a:solidFill>
                                          <a:schemeClr val="tx1"/>
                                        </a:solidFill>
                                        <a:effectLst/>
                                        <a:latin typeface="Cambria Math" panose="02040503050406030204" pitchFamily="18" charset="0"/>
                                        <a:ea typeface="+mn-ea"/>
                                        <a:cs typeface="+mn-cs"/>
                                      </a:rPr>
                                    </m:ctrlPr>
                                  </m:sSubPr>
                                  <m:e>
                                    <m:r>
                                      <m:rPr>
                                        <m:sty m:val="p"/>
                                      </m:rPr>
                                      <a:rPr lang="en-US" altLang="zh-CN" sz="1400" kern="1200" baseline="0">
                                        <a:solidFill>
                                          <a:schemeClr val="tx1"/>
                                        </a:solidFill>
                                        <a:effectLst/>
                                        <a:latin typeface="Cambria Math" panose="02040503050406030204" pitchFamily="18" charset="0"/>
                                        <a:ea typeface="+mn-ea"/>
                                        <a:cs typeface="+mn-cs"/>
                                      </a:rPr>
                                      <m:t>V</m:t>
                                    </m:r>
                                  </m:e>
                                  <m:sub>
                                    <m:r>
                                      <m:rPr>
                                        <m:sty m:val="p"/>
                                      </m:rPr>
                                      <a:rPr lang="en-US" altLang="zh-CN" sz="1400" kern="1200" baseline="0">
                                        <a:solidFill>
                                          <a:schemeClr val="tx1"/>
                                        </a:solidFill>
                                        <a:effectLst/>
                                        <a:latin typeface="Cambria Math" panose="02040503050406030204" pitchFamily="18" charset="0"/>
                                        <a:ea typeface="+mn-ea"/>
                                        <a:cs typeface="+mn-cs"/>
                                      </a:rPr>
                                      <m:t>nRC</m:t>
                                    </m:r>
                                  </m:sub>
                                </m:sSub>
                                <m:r>
                                  <a:rPr lang="en-US" altLang="zh-CN" sz="1400" kern="1200" baseline="0">
                                    <a:solidFill>
                                      <a:schemeClr val="tx1"/>
                                    </a:solidFill>
                                    <a:effectLst/>
                                    <a:latin typeface="Cambria Math" panose="02040503050406030204" pitchFamily="18" charset="0"/>
                                    <a:ea typeface="+mn-ea"/>
                                    <a:cs typeface="+mn-cs"/>
                                  </a:rPr>
                                  <m:t>=</m:t>
                                </m:r>
                                <m:rad>
                                  <m:radPr>
                                    <m:degHide m:val="on"/>
                                    <m:ctrlPr>
                                      <a:rPr lang="zh-CN" altLang="zh-CN" sz="1400" i="1" kern="1200" baseline="0">
                                        <a:solidFill>
                                          <a:schemeClr val="tx1"/>
                                        </a:solidFill>
                                        <a:effectLst/>
                                        <a:latin typeface="Cambria Math" panose="02040503050406030204" pitchFamily="18" charset="0"/>
                                        <a:ea typeface="+mn-ea"/>
                                        <a:cs typeface="+mn-cs"/>
                                      </a:rPr>
                                    </m:ctrlPr>
                                  </m:radPr>
                                  <m:deg/>
                                  <m:e>
                                    <m:r>
                                      <a:rPr lang="en-US" altLang="zh-CN" sz="1400" kern="1200" baseline="0">
                                        <a:solidFill>
                                          <a:schemeClr val="tx1"/>
                                        </a:solidFill>
                                        <a:effectLst/>
                                        <a:latin typeface="Cambria Math" panose="02040503050406030204" pitchFamily="18" charset="0"/>
                                        <a:ea typeface="+mn-ea"/>
                                        <a:cs typeface="+mn-cs"/>
                                      </a:rPr>
                                      <m:t>8</m:t>
                                    </m:r>
                                    <m:r>
                                      <m:rPr>
                                        <m:sty m:val="p"/>
                                      </m:rPr>
                                      <a:rPr lang="en-US" altLang="zh-CN" sz="1400" kern="1200" baseline="0">
                                        <a:solidFill>
                                          <a:schemeClr val="tx1"/>
                                        </a:solidFill>
                                        <a:effectLst/>
                                        <a:latin typeface="Cambria Math" panose="02040503050406030204" pitchFamily="18" charset="0"/>
                                        <a:ea typeface="+mn-ea"/>
                                        <a:cs typeface="+mn-cs"/>
                                      </a:rPr>
                                      <m:t>kT</m:t>
                                    </m:r>
                                    <m:r>
                                      <a:rPr lang="en-US" altLang="zh-CN" sz="1400" kern="1200" baseline="0">
                                        <a:solidFill>
                                          <a:schemeClr val="tx1"/>
                                        </a:solidFill>
                                        <a:effectLst/>
                                        <a:latin typeface="Cambria Math" panose="02040503050406030204" pitchFamily="18" charset="0"/>
                                        <a:ea typeface="+mn-ea"/>
                                        <a:cs typeface="+mn-cs"/>
                                      </a:rPr>
                                      <m:t>/(3</m:t>
                                    </m:r>
                                    <m:sSub>
                                      <m:sSubPr>
                                        <m:ctrlPr>
                                          <a:rPr lang="zh-CN" altLang="zh-CN" sz="1400" i="1" kern="1200" baseline="0">
                                            <a:solidFill>
                                              <a:schemeClr val="tx1"/>
                                            </a:solidFill>
                                            <a:effectLst/>
                                            <a:latin typeface="Cambria Math" panose="02040503050406030204" pitchFamily="18" charset="0"/>
                                            <a:ea typeface="+mn-ea"/>
                                            <a:cs typeface="+mn-cs"/>
                                          </a:rPr>
                                        </m:ctrlPr>
                                      </m:sSubPr>
                                      <m:e>
                                        <m:r>
                                          <m:rPr>
                                            <m:sty m:val="p"/>
                                          </m:rPr>
                                          <a:rPr lang="en-US" altLang="zh-CN" sz="1400" kern="1200" baseline="0">
                                            <a:solidFill>
                                              <a:schemeClr val="tx1"/>
                                            </a:solidFill>
                                            <a:effectLst/>
                                            <a:latin typeface="Cambria Math" panose="02040503050406030204" pitchFamily="18" charset="0"/>
                                            <a:ea typeface="+mn-ea"/>
                                            <a:cs typeface="+mn-cs"/>
                                          </a:rPr>
                                          <m:t>g</m:t>
                                        </m:r>
                                      </m:e>
                                      <m:sub>
                                        <m:r>
                                          <m:rPr>
                                            <m:sty m:val="p"/>
                                          </m:rPr>
                                          <a:rPr lang="en-US" altLang="zh-CN" sz="1400" kern="1200" baseline="0">
                                            <a:solidFill>
                                              <a:schemeClr val="tx1"/>
                                            </a:solidFill>
                                            <a:effectLst/>
                                            <a:latin typeface="Cambria Math" panose="02040503050406030204" pitchFamily="18" charset="0"/>
                                            <a:ea typeface="+mn-ea"/>
                                            <a:cs typeface="+mn-cs"/>
                                          </a:rPr>
                                          <m:t>m</m:t>
                                        </m:r>
                                      </m:sub>
                                    </m:sSub>
                                    <m:r>
                                      <a:rPr lang="en-US" altLang="zh-CN" sz="1400" kern="1200" baseline="0">
                                        <a:solidFill>
                                          <a:schemeClr val="tx1"/>
                                        </a:solidFill>
                                        <a:effectLst/>
                                        <a:latin typeface="Cambria Math" panose="02040503050406030204" pitchFamily="18" charset="0"/>
                                        <a:ea typeface="+mn-ea"/>
                                        <a:cs typeface="+mn-cs"/>
                                      </a:rPr>
                                      <m:t> )</m:t>
                                    </m:r>
                                  </m:e>
                                </m:rad>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591925"/>
                      </a:ext>
                    </a:extLst>
                  </a:tr>
                  <a:tr h="387287">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m:rPr>
                                        <m:sty m:val="p"/>
                                      </m:rPr>
                                      <a:rPr lang="en-US" altLang="zh-CN" sz="1400" kern="1200">
                                        <a:solidFill>
                                          <a:schemeClr val="tx1"/>
                                        </a:solidFill>
                                        <a:effectLst/>
                                        <a:latin typeface="Cambria Math" panose="02040503050406030204" pitchFamily="18" charset="0"/>
                                        <a:ea typeface="+mn-ea"/>
                                        <a:cs typeface="+mn-cs"/>
                                      </a:rPr>
                                      <m:t>I</m:t>
                                    </m:r>
                                  </m:e>
                                  <m:sub>
                                    <m:r>
                                      <m:rPr>
                                        <m:sty m:val="p"/>
                                      </m:rPr>
                                      <a:rPr lang="en-US" altLang="zh-CN" sz="1400" kern="1200">
                                        <a:solidFill>
                                          <a:schemeClr val="tx1"/>
                                        </a:solidFill>
                                        <a:effectLst/>
                                        <a:latin typeface="Cambria Math" panose="02040503050406030204" pitchFamily="18" charset="0"/>
                                        <a:ea typeface="+mn-ea"/>
                                        <a:cs typeface="+mn-cs"/>
                                      </a:rPr>
                                      <m:t>nRf</m:t>
                                    </m:r>
                                  </m:sub>
                                </m:sSub>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Feedback resistance thermal noise</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000" algn="just">
                            <a:spcAft>
                              <a:spcPts val="0"/>
                            </a:spcAft>
                          </a:pPr>
                          <a14:m>
                            <m:oMathPara xmlns:m="http://schemas.openxmlformats.org/officeDocument/2006/math">
                              <m:oMathParaPr>
                                <m:jc m:val="left"/>
                              </m:oMathParaPr>
                              <m:oMath xmlns:m="http://schemas.openxmlformats.org/officeDocument/2006/math">
                                <m:sSub>
                                  <m:sSubPr>
                                    <m:ctrlPr>
                                      <a:rPr lang="zh-CN" altLang="zh-CN" sz="1400" i="1" kern="1200" smtClean="0">
                                        <a:solidFill>
                                          <a:schemeClr val="tx1"/>
                                        </a:solidFill>
                                        <a:effectLst/>
                                        <a:latin typeface="Cambria Math" panose="02040503050406030204" pitchFamily="18" charset="0"/>
                                        <a:ea typeface="+mn-ea"/>
                                        <a:cs typeface="+mn-cs"/>
                                      </a:rPr>
                                    </m:ctrlPr>
                                  </m:sSubPr>
                                  <m:e>
                                    <m:r>
                                      <m:rPr>
                                        <m:sty m:val="p"/>
                                      </m:rPr>
                                      <a:rPr lang="en-US" altLang="zh-CN" sz="1400" kern="1200">
                                        <a:solidFill>
                                          <a:schemeClr val="tx1"/>
                                        </a:solidFill>
                                        <a:effectLst/>
                                        <a:latin typeface="Cambria Math" panose="02040503050406030204" pitchFamily="18" charset="0"/>
                                        <a:ea typeface="+mn-ea"/>
                                        <a:cs typeface="+mn-cs"/>
                                      </a:rPr>
                                      <m:t>I</m:t>
                                    </m:r>
                                  </m:e>
                                  <m:sub>
                                    <m:r>
                                      <m:rPr>
                                        <m:sty m:val="p"/>
                                      </m:rPr>
                                      <a:rPr lang="en-US" altLang="zh-CN" sz="1400" kern="1200">
                                        <a:solidFill>
                                          <a:schemeClr val="tx1"/>
                                        </a:solidFill>
                                        <a:effectLst/>
                                        <a:latin typeface="Cambria Math" panose="02040503050406030204" pitchFamily="18" charset="0"/>
                                        <a:ea typeface="+mn-ea"/>
                                        <a:cs typeface="+mn-cs"/>
                                      </a:rPr>
                                      <m:t>nRf</m:t>
                                    </m:r>
                                  </m:sub>
                                </m:sSub>
                                <m:r>
                                  <a:rPr lang="en-US" altLang="zh-CN" sz="1400" kern="1200">
                                    <a:solidFill>
                                      <a:schemeClr val="tx1"/>
                                    </a:solidFill>
                                    <a:effectLst/>
                                    <a:latin typeface="Cambria Math" panose="02040503050406030204" pitchFamily="18" charset="0"/>
                                    <a:ea typeface="+mn-ea"/>
                                    <a:cs typeface="+mn-cs"/>
                                  </a:rPr>
                                  <m:t>=</m:t>
                                </m:r>
                                <m:rad>
                                  <m:radPr>
                                    <m:degHide m:val="on"/>
                                    <m:ctrlPr>
                                      <a:rPr lang="zh-CN" altLang="zh-CN" sz="1400" i="1" kern="1200">
                                        <a:solidFill>
                                          <a:schemeClr val="tx1"/>
                                        </a:solidFill>
                                        <a:effectLst/>
                                        <a:latin typeface="Cambria Math" panose="02040503050406030204" pitchFamily="18" charset="0"/>
                                        <a:ea typeface="+mn-ea"/>
                                        <a:cs typeface="+mn-cs"/>
                                      </a:rPr>
                                    </m:ctrlPr>
                                  </m:radPr>
                                  <m:deg/>
                                  <m:e>
                                    <m:r>
                                      <a:rPr lang="en-US" altLang="zh-CN" sz="1400" kern="1200">
                                        <a:solidFill>
                                          <a:schemeClr val="tx1"/>
                                        </a:solidFill>
                                        <a:effectLst/>
                                        <a:latin typeface="Cambria Math" panose="02040503050406030204" pitchFamily="18" charset="0"/>
                                        <a:ea typeface="+mn-ea"/>
                                        <a:cs typeface="+mn-cs"/>
                                      </a:rPr>
                                      <m:t>4</m:t>
                                    </m:r>
                                    <m:r>
                                      <m:rPr>
                                        <m:sty m:val="p"/>
                                      </m:rPr>
                                      <a:rPr lang="en-US" altLang="zh-CN" sz="1400" kern="1200">
                                        <a:solidFill>
                                          <a:schemeClr val="tx1"/>
                                        </a:solidFill>
                                        <a:effectLst/>
                                        <a:latin typeface="Cambria Math" panose="02040503050406030204" pitchFamily="18" charset="0"/>
                                        <a:ea typeface="+mn-ea"/>
                                        <a:cs typeface="+mn-cs"/>
                                      </a:rPr>
                                      <m:t>kT</m:t>
                                    </m:r>
                                    <m:r>
                                      <a:rPr lang="en-US" altLang="zh-CN" sz="1400" kern="1200">
                                        <a:solidFill>
                                          <a:schemeClr val="tx1"/>
                                        </a:solidFill>
                                        <a:effectLst/>
                                        <a:latin typeface="Cambria Math" panose="02040503050406030204" pitchFamily="18" charset="0"/>
                                        <a:ea typeface="+mn-ea"/>
                                        <a:cs typeface="+mn-cs"/>
                                      </a:rPr>
                                      <m:t>/</m:t>
                                    </m:r>
                                    <m:sSub>
                                      <m:sSubPr>
                                        <m:ctrlPr>
                                          <a:rPr lang="zh-CN" altLang="zh-CN" sz="1400" i="1" kern="1200">
                                            <a:solidFill>
                                              <a:schemeClr val="tx1"/>
                                            </a:solidFill>
                                            <a:effectLst/>
                                            <a:latin typeface="Cambria Math" panose="02040503050406030204" pitchFamily="18" charset="0"/>
                                            <a:ea typeface="+mn-ea"/>
                                            <a:cs typeface="+mn-cs"/>
                                          </a:rPr>
                                        </m:ctrlPr>
                                      </m:sSubPr>
                                      <m:e>
                                        <m:r>
                                          <m:rPr>
                                            <m:sty m:val="p"/>
                                          </m:rPr>
                                          <a:rPr lang="en-US" altLang="zh-CN" sz="1400" kern="1200">
                                            <a:solidFill>
                                              <a:schemeClr val="tx1"/>
                                            </a:solidFill>
                                            <a:effectLst/>
                                            <a:latin typeface="Cambria Math" panose="02040503050406030204" pitchFamily="18" charset="0"/>
                                            <a:ea typeface="+mn-ea"/>
                                            <a:cs typeface="+mn-cs"/>
                                          </a:rPr>
                                          <m:t>R</m:t>
                                        </m:r>
                                      </m:e>
                                      <m:sub>
                                        <m:r>
                                          <m:rPr>
                                            <m:sty m:val="p"/>
                                          </m:rPr>
                                          <a:rPr lang="en-US" altLang="zh-CN" sz="1400" kern="1200">
                                            <a:solidFill>
                                              <a:schemeClr val="tx1"/>
                                            </a:solidFill>
                                            <a:effectLst/>
                                            <a:latin typeface="Cambria Math" panose="02040503050406030204" pitchFamily="18" charset="0"/>
                                            <a:ea typeface="+mn-ea"/>
                                            <a:cs typeface="+mn-cs"/>
                                          </a:rPr>
                                          <m:t>f</m:t>
                                        </m:r>
                                      </m:sub>
                                    </m:sSub>
                                    <m:r>
                                      <a:rPr lang="en-US" altLang="zh-CN" sz="1400" kern="1200">
                                        <a:solidFill>
                                          <a:schemeClr val="tx1"/>
                                        </a:solidFill>
                                        <a:effectLst/>
                                        <a:latin typeface="Cambria Math" panose="02040503050406030204" pitchFamily="18" charset="0"/>
                                        <a:ea typeface="+mn-ea"/>
                                        <a:cs typeface="+mn-cs"/>
                                      </a:rPr>
                                      <m:t> </m:t>
                                    </m:r>
                                  </m:e>
                                </m:rad>
                              </m:oMath>
                            </m:oMathPara>
                          </a14:m>
                          <a:endParaRPr lang="zh-CN" sz="11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113564"/>
                      </a:ext>
                    </a:extLst>
                  </a:tr>
                  <a:tr h="387287">
                    <a:tc>
                      <a:txBody>
                        <a:bodyPr/>
                        <a:lstStyle/>
                        <a:p>
                          <a:pPr algn="ctr">
                            <a:spcAft>
                              <a:spcPts val="0"/>
                            </a:spcAft>
                          </a:pPr>
                          <a:r>
                            <a:rPr lang="en-US" altLang="zh-CN" sz="1200" b="1" kern="100" baseline="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252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180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034376"/>
                      </a:ext>
                    </a:extLst>
                  </a:tr>
                </a:tbl>
              </a:graphicData>
            </a:graphic>
          </p:graphicFrame>
        </mc:Choice>
        <mc:Fallback xmlns="">
          <p:graphicFrame>
            <p:nvGraphicFramePr>
              <p:cNvPr id="8" name="表格 7">
                <a:extLst>
                  <a:ext uri="{FF2B5EF4-FFF2-40B4-BE49-F238E27FC236}">
                    <a16:creationId xmlns:a16="http://schemas.microsoft.com/office/drawing/2014/main" id="{7D1FB246-E485-47ED-9C85-7F25733590E4}"/>
                  </a:ext>
                </a:extLst>
              </p:cNvPr>
              <p:cNvGraphicFramePr>
                <a:graphicFrameLocks noGrp="1"/>
              </p:cNvGraphicFramePr>
              <p:nvPr>
                <p:extLst>
                  <p:ext uri="{D42A27DB-BD31-4B8C-83A1-F6EECF244321}">
                    <p14:modId xmlns:p14="http://schemas.microsoft.com/office/powerpoint/2010/main" val="1641845456"/>
                  </p:ext>
                </p:extLst>
              </p:nvPr>
            </p:nvGraphicFramePr>
            <p:xfrm>
              <a:off x="1790700" y="5153914"/>
              <a:ext cx="8610600" cy="1619061"/>
            </p:xfrm>
            <a:graphic>
              <a:graphicData uri="http://schemas.openxmlformats.org/drawingml/2006/table">
                <a:tbl>
                  <a:tblPr firstRow="1" firstCol="1" bandRow="1"/>
                  <a:tblGrid>
                    <a:gridCol w="1208852">
                      <a:extLst>
                        <a:ext uri="{9D8B030D-6E8A-4147-A177-3AD203B41FA5}">
                          <a16:colId xmlns:a16="http://schemas.microsoft.com/office/drawing/2014/main" val="164430884"/>
                        </a:ext>
                      </a:extLst>
                    </a:gridCol>
                    <a:gridCol w="4742420">
                      <a:extLst>
                        <a:ext uri="{9D8B030D-6E8A-4147-A177-3AD203B41FA5}">
                          <a16:colId xmlns:a16="http://schemas.microsoft.com/office/drawing/2014/main" val="163681211"/>
                        </a:ext>
                      </a:extLst>
                    </a:gridCol>
                    <a:gridCol w="2659328">
                      <a:extLst>
                        <a:ext uri="{9D8B030D-6E8A-4147-A177-3AD203B41FA5}">
                          <a16:colId xmlns:a16="http://schemas.microsoft.com/office/drawing/2014/main" val="718249856"/>
                        </a:ext>
                      </a:extLst>
                    </a:gridCol>
                  </a:tblGrid>
                  <a:tr h="457200">
                    <a:tc>
                      <a:txBody>
                        <a:bodyPr/>
                        <a:lstStyle/>
                        <a:p>
                          <a:endParaRPr lang="zh-CN"/>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t="-2667" r="-611558" b="-260000"/>
                          </a:stretch>
                        </a:blipFill>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APD leakage current shot noise</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23570" t="-2667" r="-458" b="-260000"/>
                          </a:stretch>
                        </a:blipFill>
                      </a:tcPr>
                    </a:tc>
                    <a:extLst>
                      <a:ext uri="{0D108BD9-81ED-4DB2-BD59-A6C34878D82A}">
                        <a16:rowId xmlns:a16="http://schemas.microsoft.com/office/drawing/2014/main" val="188368060"/>
                      </a:ext>
                    </a:extLst>
                  </a:tr>
                  <a:tr h="387287">
                    <a:tc>
                      <a:txBody>
                        <a:bodyPr/>
                        <a:lstStyle/>
                        <a:p>
                          <a:endParaRPr lang="zh-CN"/>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t="-120313" r="-611558" b="-204688"/>
                          </a:stretch>
                        </a:blipFill>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JFET channel thermal noise</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23570" t="-120313" r="-458" b="-204688"/>
                          </a:stretch>
                        </a:blipFill>
                      </a:tcPr>
                    </a:tc>
                    <a:extLst>
                      <a:ext uri="{0D108BD9-81ED-4DB2-BD59-A6C34878D82A}">
                        <a16:rowId xmlns:a16="http://schemas.microsoft.com/office/drawing/2014/main" val="553591925"/>
                      </a:ext>
                    </a:extLst>
                  </a:tr>
                  <a:tr h="387287">
                    <a:tc>
                      <a:txBody>
                        <a:bodyPr/>
                        <a:lstStyle/>
                        <a:p>
                          <a:endParaRPr lang="zh-CN"/>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t="-220313" r="-611558" b="-104688"/>
                          </a:stretch>
                        </a:blipFill>
                      </a:tcPr>
                    </a:tc>
                    <a:tc>
                      <a:txBody>
                        <a:bodyPr/>
                        <a:lstStyle/>
                        <a:p>
                          <a:pPr indent="252000" algn="l">
                            <a:spcAft>
                              <a:spcPts val="0"/>
                            </a:spcAft>
                          </a:pPr>
                          <a:r>
                            <a:rPr lang="en-US" alt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rPr>
                            <a:t>      Feedback resistance thermal noise</a:t>
                          </a:r>
                          <a:endParaRPr lang="zh-CN" sz="1400"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23570" t="-220313" r="-458" b="-104688"/>
                          </a:stretch>
                        </a:blipFill>
                      </a:tcPr>
                    </a:tc>
                    <a:extLst>
                      <a:ext uri="{0D108BD9-81ED-4DB2-BD59-A6C34878D82A}">
                        <a16:rowId xmlns:a16="http://schemas.microsoft.com/office/drawing/2014/main" val="853113564"/>
                      </a:ext>
                    </a:extLst>
                  </a:tr>
                  <a:tr h="387287">
                    <a:tc>
                      <a:txBody>
                        <a:bodyPr/>
                        <a:lstStyle/>
                        <a:p>
                          <a:pPr algn="ctr">
                            <a:spcAft>
                              <a:spcPts val="0"/>
                            </a:spcAft>
                          </a:pPr>
                          <a:r>
                            <a:rPr lang="en-US" altLang="zh-CN" sz="1200" b="1" kern="100" baseline="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252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180000" algn="l" defTabSz="914400" rtl="0" eaLnBrk="1" fontAlgn="auto" latinLnBrk="0" hangingPunct="1">
                            <a:lnSpc>
                              <a:spcPct val="100000"/>
                            </a:lnSpc>
                            <a:spcBef>
                              <a:spcPts val="0"/>
                            </a:spcBef>
                            <a:spcAft>
                              <a:spcPts val="0"/>
                            </a:spcAft>
                            <a:buClrTx/>
                            <a:buSzTx/>
                            <a:buFontTx/>
                            <a:buNone/>
                            <a:tabLst/>
                            <a:defRPr/>
                          </a:pPr>
                          <a:r>
                            <a:rPr lang="en-US"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b="1" kern="100" baseline="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034376"/>
                      </a:ext>
                    </a:extLst>
                  </a:tr>
                </a:tbl>
              </a:graphicData>
            </a:graphic>
          </p:graphicFrame>
        </mc:Fallback>
      </mc:AlternateContent>
      <p:sp>
        <p:nvSpPr>
          <p:cNvPr id="10" name="Rectangle 11">
            <a:extLst>
              <a:ext uri="{FF2B5EF4-FFF2-40B4-BE49-F238E27FC236}">
                <a16:creationId xmlns:a16="http://schemas.microsoft.com/office/drawing/2014/main" id="{FEFB9CBC-2739-46C7-9825-4C419A67E3D2}"/>
              </a:ext>
            </a:extLst>
          </p:cNvPr>
          <p:cNvSpPr txBox="1">
            <a:spLocks noChangeArrowheads="1"/>
          </p:cNvSpPr>
          <p:nvPr/>
        </p:nvSpPr>
        <p:spPr>
          <a:xfrm>
            <a:off x="152400" y="274638"/>
            <a:ext cx="6858000" cy="563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bg1"/>
                </a:solidFill>
                <a:latin typeface="Times New Roman" panose="02020603050405020304" pitchFamily="18" charset="0"/>
                <a:ea typeface="黑体" panose="02010609060101010101" pitchFamily="49" charset="-122"/>
                <a:cs typeface="+mj-cs"/>
              </a:defRPr>
            </a:lvl1pPr>
          </a:lstStyle>
          <a:p>
            <a:pPr fontAlgn="auto">
              <a:spcAft>
                <a:spcPts val="0"/>
              </a:spcAft>
            </a:pPr>
            <a:r>
              <a:rPr lang="en-US" altLang="zh-CN" sz="2800" b="1">
                <a:latin typeface="微软雅黑" panose="020B0503020204020204" pitchFamily="34" charset="-122"/>
                <a:ea typeface="微软雅黑" panose="020B0503020204020204" pitchFamily="34" charset="-122"/>
                <a:cs typeface="Times New Roman" panose="02020603050405020304" pitchFamily="18" charset="0"/>
              </a:rPr>
              <a:t>Energy Measurement</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594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B8F40CC-D783-4BD4-B021-C6BA9F54D0C7}"/>
              </a:ext>
            </a:extLst>
          </p:cNvPr>
          <p:cNvSpPr>
            <a:spLocks noGrp="1"/>
          </p:cNvSpPr>
          <p:nvPr>
            <p:ph idx="1"/>
          </p:nvPr>
        </p:nvSpPr>
        <p:spPr/>
        <p:txBody>
          <a:bodyPr>
            <a:normAutofit/>
          </a:bodyPr>
          <a:lstStyle/>
          <a:p>
            <a:r>
              <a:rPr lang="en-US" altLang="zh-CN" sz="2400" dirty="0">
                <a:latin typeface="微软雅黑" panose="020B0503020204020204" pitchFamily="34" charset="-122"/>
                <a:ea typeface="微软雅黑" panose="020B0503020204020204" pitchFamily="34" charset="-122"/>
              </a:rPr>
              <a:t>CSA noise simulation——After Shaping(RC</a:t>
            </a:r>
            <a:r>
              <a:rPr lang="en-US" altLang="zh-CN" sz="2400" baseline="30000" dirty="0">
                <a:latin typeface="微软雅黑" panose="020B0503020204020204" pitchFamily="34" charset="-122"/>
                <a:ea typeface="微软雅黑" panose="020B0503020204020204" pitchFamily="34" charset="-122"/>
              </a:rPr>
              <a:t>2</a:t>
            </a:r>
            <a:r>
              <a:rPr lang="en-US"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0F5E2097-E2EA-447D-8B36-4D60A4E06921}"/>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8</a:t>
            </a:fld>
            <a:endParaRPr lang="en-US" altLang="zh-CN"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887F1279-106C-4B33-AEF1-57C6AC3DDCA9}"/>
              </a:ext>
            </a:extLst>
          </p:cNvPr>
          <p:cNvGrpSpPr/>
          <p:nvPr/>
        </p:nvGrpSpPr>
        <p:grpSpPr>
          <a:xfrm>
            <a:off x="694293" y="1676400"/>
            <a:ext cx="4858438" cy="3733800"/>
            <a:chOff x="694293" y="1676400"/>
            <a:chExt cx="4858438" cy="3733800"/>
          </a:xfrm>
        </p:grpSpPr>
        <p:grpSp>
          <p:nvGrpSpPr>
            <p:cNvPr id="6" name="组合 5">
              <a:extLst>
                <a:ext uri="{FF2B5EF4-FFF2-40B4-BE49-F238E27FC236}">
                  <a16:creationId xmlns:a16="http://schemas.microsoft.com/office/drawing/2014/main" id="{49A2A258-C5A1-4370-ACB1-9AD43500CA50}"/>
                </a:ext>
              </a:extLst>
            </p:cNvPr>
            <p:cNvGrpSpPr/>
            <p:nvPr/>
          </p:nvGrpSpPr>
          <p:grpSpPr>
            <a:xfrm>
              <a:off x="694293" y="1676400"/>
              <a:ext cx="4858438" cy="3733800"/>
              <a:chOff x="381000" y="2170200"/>
              <a:chExt cx="4325038" cy="3240000"/>
            </a:xfrm>
          </p:grpSpPr>
          <p:pic>
            <p:nvPicPr>
              <p:cNvPr id="7" name="图片 6">
                <a:extLst>
                  <a:ext uri="{FF2B5EF4-FFF2-40B4-BE49-F238E27FC236}">
                    <a16:creationId xmlns:a16="http://schemas.microsoft.com/office/drawing/2014/main" id="{B7670DAD-FE9D-4ACE-A1ED-2EB7FF15E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70200"/>
                <a:ext cx="4325038" cy="3240000"/>
              </a:xfrm>
              <a:prstGeom prst="rect">
                <a:avLst/>
              </a:prstGeom>
            </p:spPr>
          </p:pic>
          <p:cxnSp>
            <p:nvCxnSpPr>
              <p:cNvPr id="8" name="直接连接符 7">
                <a:extLst>
                  <a:ext uri="{FF2B5EF4-FFF2-40B4-BE49-F238E27FC236}">
                    <a16:creationId xmlns:a16="http://schemas.microsoft.com/office/drawing/2014/main" id="{ED315F2C-6DA8-41CF-917A-DDF5302CFB3A}"/>
                  </a:ext>
                </a:extLst>
              </p:cNvPr>
              <p:cNvCxnSpPr>
                <a:cxnSpLocks/>
              </p:cNvCxnSpPr>
              <p:nvPr/>
            </p:nvCxnSpPr>
            <p:spPr bwMode="auto">
              <a:xfrm flipV="1">
                <a:off x="2667000" y="3968802"/>
                <a:ext cx="0" cy="1060398"/>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文本框 8">
                <a:extLst>
                  <a:ext uri="{FF2B5EF4-FFF2-40B4-BE49-F238E27FC236}">
                    <a16:creationId xmlns:a16="http://schemas.microsoft.com/office/drawing/2014/main" id="{C36C0BEA-F48B-422E-AA5B-CCF1F655A693}"/>
                  </a:ext>
                </a:extLst>
              </p:cNvPr>
              <p:cNvSpPr txBox="1"/>
              <p:nvPr/>
            </p:nvSpPr>
            <p:spPr>
              <a:xfrm>
                <a:off x="2667000" y="4659868"/>
                <a:ext cx="874240" cy="320487"/>
              </a:xfrm>
              <a:prstGeom prst="rect">
                <a:avLst/>
              </a:prstGeom>
              <a:noFill/>
            </p:spPr>
            <p:txBody>
              <a:bodyPr wrap="square" rtlCol="0">
                <a:spAutoFit/>
              </a:bodyPr>
              <a:lstStyle/>
              <a:p>
                <a:r>
                  <a:rPr lang="en-US" altLang="zh-CN" baseline="0" dirty="0">
                    <a:latin typeface="微软雅黑" panose="020B0503020204020204" pitchFamily="34" charset="-122"/>
                    <a:ea typeface="微软雅黑" panose="020B0503020204020204" pitchFamily="34" charset="-122"/>
                  </a:rPr>
                  <a:t>270 pF</a:t>
                </a:r>
                <a:endParaRPr lang="zh-CN" altLang="en-US" baseline="0" dirty="0">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91F6F8C-1898-4511-86B9-CDC6B81A53F4}"/>
                    </a:ext>
                  </a:extLst>
                </p:cNvPr>
                <p:cNvSpPr txBox="1"/>
                <p:nvPr/>
              </p:nvSpPr>
              <p:spPr>
                <a:xfrm>
                  <a:off x="3807161" y="3242795"/>
                  <a:ext cx="874240"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0" baseline="0" dirty="0" smtClean="0">
                            <a:latin typeface="Cambria Math" panose="02040503050406030204" pitchFamily="18" charset="0"/>
                            <a:ea typeface="Cambria Math" panose="02040503050406030204" pitchFamily="18" charset="0"/>
                          </a:rPr>
                          <m:t>~</m:t>
                        </m:r>
                        <m:r>
                          <a:rPr lang="en-US" altLang="zh-CN" b="0" i="0" baseline="0" dirty="0" smtClean="0">
                            <a:latin typeface="Cambria Math" panose="02040503050406030204" pitchFamily="18" charset="0"/>
                            <a:ea typeface="Cambria Math" panose="02040503050406030204" pitchFamily="18" charset="0"/>
                          </a:rPr>
                          <m:t>1/</m:t>
                        </m:r>
                        <m:rad>
                          <m:radPr>
                            <m:degHide m:val="on"/>
                            <m:ctrlPr>
                              <a:rPr lang="en-US" altLang="zh-CN" b="0" i="1" baseline="0" dirty="0" smtClean="0">
                                <a:latin typeface="Cambria Math" panose="02040503050406030204" pitchFamily="18" charset="0"/>
                                <a:ea typeface="Cambria Math" panose="02040503050406030204" pitchFamily="18" charset="0"/>
                              </a:rPr>
                            </m:ctrlPr>
                          </m:radPr>
                          <m:deg/>
                          <m:e>
                            <m:r>
                              <m:rPr>
                                <m:sty m:val="p"/>
                              </m:rPr>
                              <a:rPr lang="en-US" altLang="zh-CN" b="0" i="0" baseline="0" dirty="0" smtClean="0">
                                <a:latin typeface="Cambria Math" panose="02040503050406030204" pitchFamily="18" charset="0"/>
                                <a:ea typeface="Cambria Math" panose="02040503050406030204" pitchFamily="18" charset="0"/>
                              </a:rPr>
                              <m:t>n</m:t>
                            </m:r>
                          </m:e>
                        </m:rad>
                      </m:oMath>
                    </m:oMathPara>
                  </a14:m>
                  <a:endParaRPr lang="zh-CN" altLang="en-US" baseline="0" dirty="0">
                    <a:latin typeface="微软雅黑" panose="020B0503020204020204" pitchFamily="34" charset="-122"/>
                    <a:ea typeface="微软雅黑" panose="020B0503020204020204" pitchFamily="34" charset="-122"/>
                  </a:endParaRPr>
                </a:p>
              </p:txBody>
            </p:sp>
          </mc:Choice>
          <mc:Fallback xmlns="">
            <p:sp>
              <p:nvSpPr>
                <p:cNvPr id="13" name="文本框 12">
                  <a:extLst>
                    <a:ext uri="{FF2B5EF4-FFF2-40B4-BE49-F238E27FC236}">
                      <a16:creationId xmlns:a16="http://schemas.microsoft.com/office/drawing/2014/main" id="{A91F6F8C-1898-4511-86B9-CDC6B81A53F4}"/>
                    </a:ext>
                  </a:extLst>
                </p:cNvPr>
                <p:cNvSpPr txBox="1">
                  <a:spLocks noRot="1" noChangeAspect="1" noMove="1" noResize="1" noEditPoints="1" noAdjustHandles="1" noChangeArrowheads="1" noChangeShapeType="1" noTextEdit="1"/>
                </p:cNvSpPr>
                <p:nvPr/>
              </p:nvSpPr>
              <p:spPr>
                <a:xfrm>
                  <a:off x="3807161" y="3242795"/>
                  <a:ext cx="874240" cy="372410"/>
                </a:xfrm>
                <a:prstGeom prst="rect">
                  <a:avLst/>
                </a:prstGeom>
                <a:blipFill>
                  <a:blip r:embed="rId4"/>
                  <a:stretch>
                    <a:fillRect b="-14754"/>
                  </a:stretch>
                </a:blipFill>
              </p:spPr>
              <p:txBody>
                <a:bodyPr/>
                <a:lstStyle/>
                <a:p>
                  <a:r>
                    <a:rPr lang="zh-CN" altLang="en-US">
                      <a:noFill/>
                    </a:rPr>
                    <a:t> </a:t>
                  </a:r>
                </a:p>
              </p:txBody>
            </p:sp>
          </mc:Fallback>
        </mc:AlternateContent>
      </p:grpSp>
      <p:sp>
        <p:nvSpPr>
          <p:cNvPr id="14" name="文本框 13">
            <a:extLst>
              <a:ext uri="{FF2B5EF4-FFF2-40B4-BE49-F238E27FC236}">
                <a16:creationId xmlns:a16="http://schemas.microsoft.com/office/drawing/2014/main" id="{AAFBF734-D9D4-4D63-BF30-334330DE6689}"/>
              </a:ext>
            </a:extLst>
          </p:cNvPr>
          <p:cNvSpPr txBox="1"/>
          <p:nvPr/>
        </p:nvSpPr>
        <p:spPr>
          <a:xfrm>
            <a:off x="494612" y="5879619"/>
            <a:ext cx="5829988" cy="369332"/>
          </a:xfrm>
          <a:prstGeom prst="rect">
            <a:avLst/>
          </a:prstGeom>
          <a:noFill/>
        </p:spPr>
        <p:txBody>
          <a:bodyPr wrap="square" rtlCol="0">
            <a:spAutoFit/>
          </a:bodyPr>
          <a:lstStyle/>
          <a:p>
            <a:pPr marL="457200" indent="-457200" algn="l" eaLnBrk="1" fontAlgn="auto" hangingPunct="1">
              <a:spcBef>
                <a:spcPts val="0"/>
              </a:spcBef>
              <a:spcAft>
                <a:spcPts val="0"/>
              </a:spcAft>
              <a:buFont typeface="Arial" panose="020B0604020202020204" pitchFamily="34" charset="0"/>
              <a:buChar char="•"/>
            </a:pPr>
            <a:r>
              <a:rPr lang="en-US" altLang="zh-CN" baseline="0" dirty="0">
                <a:latin typeface="微软雅黑" panose="020B0503020204020204" pitchFamily="34" charset="-122"/>
                <a:ea typeface="微软雅黑" panose="020B0503020204020204" pitchFamily="34" charset="-122"/>
              </a:rPr>
              <a:t>Three JFETs in parallel can achieve lower noise</a:t>
            </a:r>
            <a:endParaRPr lang="zh-CN" altLang="en-US" baseline="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5267740A-3E70-42AF-974A-803397AFDFCD}"/>
              </a:ext>
            </a:extLst>
          </p:cNvPr>
          <p:cNvSpPr txBox="1"/>
          <p:nvPr/>
        </p:nvSpPr>
        <p:spPr>
          <a:xfrm>
            <a:off x="6442159" y="5867400"/>
            <a:ext cx="5257800" cy="369332"/>
          </a:xfrm>
          <a:prstGeom prst="rect">
            <a:avLst/>
          </a:prstGeom>
          <a:noFill/>
        </p:spPr>
        <p:txBody>
          <a:bodyPr wrap="square" rtlCol="0">
            <a:spAutoFit/>
          </a:bodyPr>
          <a:lstStyle/>
          <a:p>
            <a:pPr marL="457200" indent="-457200" algn="l" eaLnBrk="1" fontAlgn="auto" hangingPunct="1">
              <a:spcBef>
                <a:spcPts val="0"/>
              </a:spcBef>
              <a:spcAft>
                <a:spcPts val="0"/>
              </a:spcAft>
              <a:buFont typeface="Arial" panose="020B0604020202020204" pitchFamily="34" charset="0"/>
              <a:buChar char="•"/>
            </a:pPr>
            <a:r>
              <a:rPr lang="en-US" altLang="zh-CN" baseline="0" dirty="0">
                <a:latin typeface="微软雅黑" panose="020B0503020204020204" pitchFamily="34" charset="-122"/>
                <a:ea typeface="微软雅黑" panose="020B0503020204020204" pitchFamily="34" charset="-122"/>
              </a:rPr>
              <a:t>The shaping time ~ 100 ns</a:t>
            </a:r>
            <a:endParaRPr lang="zh-CN" altLang="en-US" baseline="0"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CFBEC964-EB5B-4915-BBA6-0D8BB983E281}"/>
              </a:ext>
            </a:extLst>
          </p:cNvPr>
          <p:cNvGrpSpPr/>
          <p:nvPr/>
        </p:nvGrpSpPr>
        <p:grpSpPr>
          <a:xfrm>
            <a:off x="6018424" y="1676400"/>
            <a:ext cx="4858438" cy="3733800"/>
            <a:chOff x="6018424" y="1676400"/>
            <a:chExt cx="4858438" cy="3733800"/>
          </a:xfrm>
        </p:grpSpPr>
        <p:grpSp>
          <p:nvGrpSpPr>
            <p:cNvPr id="10" name="组合 9">
              <a:extLst>
                <a:ext uri="{FF2B5EF4-FFF2-40B4-BE49-F238E27FC236}">
                  <a16:creationId xmlns:a16="http://schemas.microsoft.com/office/drawing/2014/main" id="{DB192B05-927C-47AF-9A72-4B47A1BDF25B}"/>
                </a:ext>
              </a:extLst>
            </p:cNvPr>
            <p:cNvGrpSpPr/>
            <p:nvPr/>
          </p:nvGrpSpPr>
          <p:grpSpPr>
            <a:xfrm>
              <a:off x="6018424" y="1676400"/>
              <a:ext cx="4858438" cy="3733800"/>
              <a:chOff x="4742762" y="2170200"/>
              <a:chExt cx="4325038" cy="3240000"/>
            </a:xfrm>
          </p:grpSpPr>
          <p:pic>
            <p:nvPicPr>
              <p:cNvPr id="11" name="图片 10">
                <a:extLst>
                  <a:ext uri="{FF2B5EF4-FFF2-40B4-BE49-F238E27FC236}">
                    <a16:creationId xmlns:a16="http://schemas.microsoft.com/office/drawing/2014/main" id="{C9E5709D-9D7E-4B83-898E-FD9A63AE6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762" y="2170200"/>
                <a:ext cx="4325038" cy="3240000"/>
              </a:xfrm>
              <a:prstGeom prst="rect">
                <a:avLst/>
              </a:prstGeom>
            </p:spPr>
          </p:pic>
          <p:cxnSp>
            <p:nvCxnSpPr>
              <p:cNvPr id="12" name="直接连接符 11">
                <a:extLst>
                  <a:ext uri="{FF2B5EF4-FFF2-40B4-BE49-F238E27FC236}">
                    <a16:creationId xmlns:a16="http://schemas.microsoft.com/office/drawing/2014/main" id="{BAFCB71D-65BD-4487-ACC5-E76033EC993D}"/>
                  </a:ext>
                </a:extLst>
              </p:cNvPr>
              <p:cNvCxnSpPr/>
              <p:nvPr/>
            </p:nvCxnSpPr>
            <p:spPr bwMode="auto">
              <a:xfrm>
                <a:off x="5181600" y="3429000"/>
                <a:ext cx="32766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 name="直接连接符 15">
              <a:extLst>
                <a:ext uri="{FF2B5EF4-FFF2-40B4-BE49-F238E27FC236}">
                  <a16:creationId xmlns:a16="http://schemas.microsoft.com/office/drawing/2014/main" id="{26B3BA42-4BF9-4747-82FA-FC8375BE3C3A}"/>
                </a:ext>
              </a:extLst>
            </p:cNvPr>
            <p:cNvCxnSpPr>
              <a:cxnSpLocks/>
            </p:cNvCxnSpPr>
            <p:nvPr/>
          </p:nvCxnSpPr>
          <p:spPr bwMode="auto">
            <a:xfrm>
              <a:off x="7239000" y="3242795"/>
              <a:ext cx="0" cy="1704238"/>
            </a:xfrm>
            <a:prstGeom prst="line">
              <a:avLst/>
            </a:prstGeom>
            <a:solidFill>
              <a:schemeClr val="accent1"/>
            </a:solidFill>
            <a:ln w="19050" cap="flat" cmpd="sng" algn="ctr">
              <a:solidFill>
                <a:schemeClr val="tx1"/>
              </a:solidFill>
              <a:prstDash val="solid"/>
              <a:round/>
              <a:headEnd type="none" w="lg"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文本框 16">
              <a:extLst>
                <a:ext uri="{FF2B5EF4-FFF2-40B4-BE49-F238E27FC236}">
                  <a16:creationId xmlns:a16="http://schemas.microsoft.com/office/drawing/2014/main" id="{1EF1A133-73B5-4FBF-A932-0401449AF3E9}"/>
                </a:ext>
              </a:extLst>
            </p:cNvPr>
            <p:cNvSpPr txBox="1"/>
            <p:nvPr/>
          </p:nvSpPr>
          <p:spPr>
            <a:xfrm>
              <a:off x="7267574" y="4637787"/>
              <a:ext cx="1114426" cy="369332"/>
            </a:xfrm>
            <a:prstGeom prst="rect">
              <a:avLst/>
            </a:prstGeom>
            <a:noFill/>
          </p:spPr>
          <p:txBody>
            <a:bodyPr wrap="square" rtlCol="0">
              <a:spAutoFit/>
            </a:bodyPr>
            <a:lstStyle/>
            <a:p>
              <a:r>
                <a:rPr lang="en-US" altLang="zh-CN" baseline="0" dirty="0">
                  <a:latin typeface="微软雅黑" panose="020B0503020204020204" pitchFamily="34" charset="-122"/>
                  <a:ea typeface="微软雅黑" panose="020B0503020204020204" pitchFamily="34" charset="-122"/>
                </a:rPr>
                <a:t>100 ns</a:t>
              </a:r>
              <a:endParaRPr lang="zh-CN" altLang="en-US" baseline="0" dirty="0">
                <a:latin typeface="微软雅黑" panose="020B0503020204020204" pitchFamily="34" charset="-122"/>
                <a:ea typeface="微软雅黑" panose="020B0503020204020204" pitchFamily="34" charset="-122"/>
              </a:endParaRPr>
            </a:p>
          </p:txBody>
        </p:sp>
      </p:grpSp>
      <p:sp>
        <p:nvSpPr>
          <p:cNvPr id="19" name="Rectangle 11">
            <a:extLst>
              <a:ext uri="{FF2B5EF4-FFF2-40B4-BE49-F238E27FC236}">
                <a16:creationId xmlns:a16="http://schemas.microsoft.com/office/drawing/2014/main" id="{BF025546-CB00-4462-969E-D65C8658B089}"/>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Energy Measurement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798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B8F40CC-D783-4BD4-B021-C6BA9F54D0C7}"/>
              </a:ext>
            </a:extLst>
          </p:cNvPr>
          <p:cNvSpPr>
            <a:spLocks noGrp="1"/>
          </p:cNvSpPr>
          <p:nvPr>
            <p:ph idx="1"/>
          </p:nvPr>
        </p:nvSpPr>
        <p:spPr/>
        <p:txBody>
          <a:bodyPr>
            <a:normAutofit/>
          </a:bodyPr>
          <a:lstStyle/>
          <a:p>
            <a:r>
              <a:rPr lang="en-US" altLang="zh-CN" sz="2400" dirty="0">
                <a:latin typeface="微软雅黑" panose="020B0503020204020204" pitchFamily="34" charset="-122"/>
                <a:ea typeface="微软雅黑" panose="020B0503020204020204" pitchFamily="34" charset="-122"/>
              </a:rPr>
              <a:t>Noise actual measurements</a:t>
            </a:r>
            <a:endParaRPr lang="zh-CN" altLang="en-US" sz="24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0F5E2097-E2EA-447D-8B36-4D60A4E06921}"/>
              </a:ext>
            </a:extLst>
          </p:cNvPr>
          <p:cNvSpPr>
            <a:spLocks noGrp="1"/>
          </p:cNvSpPr>
          <p:nvPr>
            <p:ph type="sldNum" sz="quarter" idx="12"/>
          </p:nvPr>
        </p:nvSpPr>
        <p:spPr/>
        <p:txBody>
          <a:bodyPr/>
          <a:lstStyle/>
          <a:p>
            <a:pPr>
              <a:defRPr/>
            </a:pPr>
            <a:fld id="{C6D2EA35-B9E7-4123-AE8D-9E1BF7B5E8B8}" type="slidenum">
              <a:rPr lang="en-US" altLang="zh-CN" smtClean="0">
                <a:latin typeface="微软雅黑" panose="020B0503020204020204" pitchFamily="34" charset="-122"/>
                <a:ea typeface="微软雅黑" panose="020B0503020204020204" pitchFamily="34" charset="-122"/>
              </a:rPr>
              <a:pPr>
                <a:defRPr/>
              </a:pPr>
              <a:t>9</a:t>
            </a:fld>
            <a:endParaRPr lang="en-US" altLang="zh-CN" dirty="0">
              <a:latin typeface="微软雅黑" panose="020B0503020204020204" pitchFamily="34" charset="-122"/>
              <a:ea typeface="微软雅黑" panose="020B0503020204020204" pitchFamily="34" charset="-122"/>
            </a:endParaRPr>
          </a:p>
        </p:txBody>
      </p:sp>
      <p:sp>
        <p:nvSpPr>
          <p:cNvPr id="19" name="Rectangle 11">
            <a:extLst>
              <a:ext uri="{FF2B5EF4-FFF2-40B4-BE49-F238E27FC236}">
                <a16:creationId xmlns:a16="http://schemas.microsoft.com/office/drawing/2014/main" id="{BF025546-CB00-4462-969E-D65C8658B089}"/>
              </a:ext>
            </a:extLst>
          </p:cNvPr>
          <p:cNvSpPr>
            <a:spLocks noGrp="1" noChangeArrowheads="1"/>
          </p:cNvSpPr>
          <p:nvPr>
            <p:ph type="title"/>
          </p:nvPr>
        </p:nvSpPr>
        <p:spPr>
          <a:xfrm>
            <a:off x="152400" y="274638"/>
            <a:ext cx="6858000" cy="563562"/>
          </a:xfrm>
        </p:spPr>
        <p:txBody>
          <a:bodyPr>
            <a:noAutofit/>
          </a:bodyPr>
          <a:lstStyle/>
          <a:p>
            <a:pPr algn="l" eaLnBrk="1" hangingPunct="1"/>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Energy Measurement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a16="http://schemas.microsoft.com/office/drawing/2014/main" id="{D21B65DF-3F1D-4BC6-AD43-0B1084F005D7}"/>
              </a:ext>
            </a:extLst>
          </p:cNvPr>
          <p:cNvPicPr/>
          <p:nvPr/>
        </p:nvPicPr>
        <p:blipFill>
          <a:blip r:embed="rId3">
            <a:extLst>
              <a:ext uri="{28A0092B-C50C-407E-A947-70E740481C1C}">
                <a14:useLocalDpi xmlns:a14="http://schemas.microsoft.com/office/drawing/2010/main" val="0"/>
              </a:ext>
            </a:extLst>
          </a:blip>
          <a:stretch>
            <a:fillRect/>
          </a:stretch>
        </p:blipFill>
        <p:spPr>
          <a:xfrm>
            <a:off x="276529" y="2057400"/>
            <a:ext cx="4060648" cy="3406365"/>
          </a:xfrm>
          <a:prstGeom prst="rect">
            <a:avLst/>
          </a:prstGeom>
        </p:spPr>
      </p:pic>
      <p:pic>
        <p:nvPicPr>
          <p:cNvPr id="21" name="图片 20">
            <a:extLst>
              <a:ext uri="{FF2B5EF4-FFF2-40B4-BE49-F238E27FC236}">
                <a16:creationId xmlns:a16="http://schemas.microsoft.com/office/drawing/2014/main" id="{ACF330A6-DA08-4753-84D1-20CD461CD4B7}"/>
              </a:ext>
            </a:extLst>
          </p:cNvPr>
          <p:cNvPicPr/>
          <p:nvPr/>
        </p:nvPicPr>
        <p:blipFill>
          <a:blip r:embed="rId4">
            <a:extLst>
              <a:ext uri="{28A0092B-C50C-407E-A947-70E740481C1C}">
                <a14:useLocalDpi xmlns:a14="http://schemas.microsoft.com/office/drawing/2010/main" val="0"/>
              </a:ext>
            </a:extLst>
          </a:blip>
          <a:stretch>
            <a:fillRect/>
          </a:stretch>
        </p:blipFill>
        <p:spPr>
          <a:xfrm>
            <a:off x="4385106" y="1981200"/>
            <a:ext cx="4060648" cy="3573628"/>
          </a:xfrm>
          <a:prstGeom prst="rect">
            <a:avLst/>
          </a:prstGeom>
        </p:spPr>
      </p:pic>
      <p:pic>
        <p:nvPicPr>
          <p:cNvPr id="5" name="图片 4">
            <a:extLst>
              <a:ext uri="{FF2B5EF4-FFF2-40B4-BE49-F238E27FC236}">
                <a16:creationId xmlns:a16="http://schemas.microsoft.com/office/drawing/2014/main" id="{F84612B7-E506-4392-A2B5-805EBFD332F9}"/>
              </a:ext>
            </a:extLst>
          </p:cNvPr>
          <p:cNvPicPr>
            <a:picLocks noChangeAspect="1"/>
          </p:cNvPicPr>
          <p:nvPr/>
        </p:nvPicPr>
        <p:blipFill>
          <a:blip r:embed="rId5"/>
          <a:stretch>
            <a:fillRect/>
          </a:stretch>
        </p:blipFill>
        <p:spPr>
          <a:xfrm>
            <a:off x="8973427" y="1066800"/>
            <a:ext cx="1818702" cy="1800238"/>
          </a:xfrm>
          <a:prstGeom prst="rect">
            <a:avLst/>
          </a:prstGeom>
        </p:spPr>
      </p:pic>
      <p:pic>
        <p:nvPicPr>
          <p:cNvPr id="7" name="图片 6">
            <a:extLst>
              <a:ext uri="{FF2B5EF4-FFF2-40B4-BE49-F238E27FC236}">
                <a16:creationId xmlns:a16="http://schemas.microsoft.com/office/drawing/2014/main" id="{23C477C6-49BD-43BA-8440-BCC8A577AD4E}"/>
              </a:ext>
            </a:extLst>
          </p:cNvPr>
          <p:cNvPicPr>
            <a:picLocks noChangeAspect="1"/>
          </p:cNvPicPr>
          <p:nvPr/>
        </p:nvPicPr>
        <p:blipFill>
          <a:blip r:embed="rId6"/>
          <a:stretch>
            <a:fillRect/>
          </a:stretch>
        </p:blipFill>
        <p:spPr>
          <a:xfrm rot="5400000">
            <a:off x="8220869" y="3438163"/>
            <a:ext cx="3522662" cy="2380412"/>
          </a:xfrm>
          <a:prstGeom prst="rect">
            <a:avLst/>
          </a:prstGeom>
        </p:spPr>
      </p:pic>
      <p:sp>
        <p:nvSpPr>
          <p:cNvPr id="8" name="文本框 7">
            <a:extLst>
              <a:ext uri="{FF2B5EF4-FFF2-40B4-BE49-F238E27FC236}">
                <a16:creationId xmlns:a16="http://schemas.microsoft.com/office/drawing/2014/main" id="{BE0B71A2-F5AF-46A0-ADD2-321C5F6003FF}"/>
              </a:ext>
            </a:extLst>
          </p:cNvPr>
          <p:cNvSpPr txBox="1"/>
          <p:nvPr/>
        </p:nvSpPr>
        <p:spPr>
          <a:xfrm>
            <a:off x="9492465" y="2475450"/>
            <a:ext cx="914400" cy="369332"/>
          </a:xfrm>
          <a:prstGeom prst="rect">
            <a:avLst/>
          </a:prstGeom>
          <a:noFill/>
        </p:spPr>
        <p:txBody>
          <a:bodyPr wrap="square" rtlCol="0">
            <a:spAutoFit/>
          </a:bodyPr>
          <a:lstStyle/>
          <a:p>
            <a:pPr algn="ctr" eaLnBrk="1" fontAlgn="auto" hangingPunct="1">
              <a:spcBef>
                <a:spcPts val="0"/>
              </a:spcBef>
              <a:spcAft>
                <a:spcPts val="0"/>
              </a:spcAft>
            </a:pPr>
            <a:r>
              <a:rPr lang="en-US" altLang="zh-CN" baseline="0" dirty="0">
                <a:solidFill>
                  <a:schemeClr val="bg1"/>
                </a:solidFill>
                <a:latin typeface="微软雅黑" panose="020B0503020204020204" pitchFamily="34" charset="-122"/>
                <a:ea typeface="微软雅黑" panose="020B0503020204020204" pitchFamily="34" charset="-122"/>
              </a:rPr>
              <a:t>APD</a:t>
            </a:r>
            <a:endParaRPr lang="zh-CN" altLang="en-US" baseline="0"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134AC53-B7B7-42F7-91C7-80FD89DF6BD0}"/>
              </a:ext>
            </a:extLst>
          </p:cNvPr>
          <p:cNvSpPr txBox="1"/>
          <p:nvPr/>
        </p:nvSpPr>
        <p:spPr>
          <a:xfrm>
            <a:off x="9545720" y="4962803"/>
            <a:ext cx="914400" cy="369332"/>
          </a:xfrm>
          <a:prstGeom prst="rect">
            <a:avLst/>
          </a:prstGeom>
          <a:noFill/>
        </p:spPr>
        <p:txBody>
          <a:bodyPr wrap="square" rtlCol="0">
            <a:spAutoFit/>
          </a:bodyPr>
          <a:lstStyle/>
          <a:p>
            <a:pPr algn="ctr" eaLnBrk="1" fontAlgn="auto" hangingPunct="1">
              <a:spcBef>
                <a:spcPts val="0"/>
              </a:spcBef>
              <a:spcAft>
                <a:spcPts val="0"/>
              </a:spcAft>
            </a:pPr>
            <a:r>
              <a:rPr lang="en-US" altLang="zh-CN" baseline="0" dirty="0">
                <a:solidFill>
                  <a:schemeClr val="bg1"/>
                </a:solidFill>
                <a:latin typeface="微软雅黑" panose="020B0503020204020204" pitchFamily="34" charset="-122"/>
                <a:ea typeface="微软雅黑" panose="020B0503020204020204" pitchFamily="34" charset="-122"/>
              </a:rPr>
              <a:t>FPGA</a:t>
            </a:r>
            <a:endParaRPr lang="zh-CN" altLang="en-US" baseline="0" dirty="0">
              <a:solidFill>
                <a:schemeClr val="bg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9FD86FC6-15E0-4D8A-9761-09A3C96FB49B}"/>
              </a:ext>
            </a:extLst>
          </p:cNvPr>
          <p:cNvSpPr txBox="1"/>
          <p:nvPr/>
        </p:nvSpPr>
        <p:spPr>
          <a:xfrm>
            <a:off x="9632018" y="4355068"/>
            <a:ext cx="700363" cy="369332"/>
          </a:xfrm>
          <a:prstGeom prst="rect">
            <a:avLst/>
          </a:prstGeom>
          <a:noFill/>
        </p:spPr>
        <p:txBody>
          <a:bodyPr wrap="square" rtlCol="0">
            <a:spAutoFit/>
          </a:bodyPr>
          <a:lstStyle/>
          <a:p>
            <a:pPr algn="ctr" eaLnBrk="1" fontAlgn="auto" hangingPunct="1">
              <a:spcBef>
                <a:spcPts val="0"/>
              </a:spcBef>
              <a:spcAft>
                <a:spcPts val="0"/>
              </a:spcAft>
            </a:pPr>
            <a:r>
              <a:rPr lang="en-US" altLang="zh-CN" baseline="0" dirty="0">
                <a:solidFill>
                  <a:schemeClr val="bg1"/>
                </a:solidFill>
                <a:latin typeface="微软雅黑" panose="020B0503020204020204" pitchFamily="34" charset="-122"/>
                <a:ea typeface="微软雅黑" panose="020B0503020204020204" pitchFamily="34" charset="-122"/>
              </a:rPr>
              <a:t>ADC</a:t>
            </a:r>
            <a:endParaRPr lang="zh-CN" altLang="en-US" baseline="0" dirty="0">
              <a:solidFill>
                <a:schemeClr val="bg1"/>
              </a:solidFill>
              <a:latin typeface="微软雅黑" panose="020B0503020204020204" pitchFamily="34" charset="-122"/>
              <a:ea typeface="微软雅黑" panose="020B0503020204020204" pitchFamily="34" charset="-122"/>
            </a:endParaRPr>
          </a:p>
        </p:txBody>
      </p:sp>
      <p:cxnSp>
        <p:nvCxnSpPr>
          <p:cNvPr id="14" name="直接箭头连接符 13">
            <a:extLst>
              <a:ext uri="{FF2B5EF4-FFF2-40B4-BE49-F238E27FC236}">
                <a16:creationId xmlns:a16="http://schemas.microsoft.com/office/drawing/2014/main" id="{D679184F-83A8-44B9-9F3A-45E7ED4D69CA}"/>
              </a:ext>
            </a:extLst>
          </p:cNvPr>
          <p:cNvCxnSpPr>
            <a:cxnSpLocks/>
          </p:cNvCxnSpPr>
          <p:nvPr/>
        </p:nvCxnSpPr>
        <p:spPr>
          <a:xfrm flipH="1">
            <a:off x="10210800" y="4403675"/>
            <a:ext cx="152400" cy="1360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0FA63DE8-39F2-44A3-A524-7F9259F22EBF}"/>
              </a:ext>
            </a:extLst>
          </p:cNvPr>
          <p:cNvCxnSpPr>
            <a:cxnSpLocks/>
          </p:cNvCxnSpPr>
          <p:nvPr/>
        </p:nvCxnSpPr>
        <p:spPr>
          <a:xfrm>
            <a:off x="9525000" y="4403675"/>
            <a:ext cx="212216" cy="1360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B4ED8695-F383-4E3C-9451-E3F1DE4B682D}"/>
              </a:ext>
            </a:extLst>
          </p:cNvPr>
          <p:cNvSpPr txBox="1"/>
          <p:nvPr/>
        </p:nvSpPr>
        <p:spPr>
          <a:xfrm>
            <a:off x="494612" y="5879619"/>
            <a:ext cx="7582588" cy="369332"/>
          </a:xfrm>
          <a:prstGeom prst="rect">
            <a:avLst/>
          </a:prstGeom>
          <a:noFill/>
        </p:spPr>
        <p:txBody>
          <a:bodyPr wrap="square" rtlCol="0">
            <a:spAutoFit/>
          </a:bodyPr>
          <a:lstStyle/>
          <a:p>
            <a:pPr algn="l" eaLnBrk="1" fontAlgn="auto" hangingPunct="1">
              <a:spcBef>
                <a:spcPts val="0"/>
              </a:spcBef>
              <a:spcAft>
                <a:spcPts val="0"/>
              </a:spcAft>
            </a:pPr>
            <a:r>
              <a:rPr lang="en-US" altLang="zh-CN" baseline="0" dirty="0">
                <a:latin typeface="微软雅黑" panose="020B0503020204020204" pitchFamily="34" charset="-122"/>
                <a:ea typeface="微软雅黑" panose="020B0503020204020204" pitchFamily="34" charset="-122"/>
              </a:rPr>
              <a:t>The measured results are consistent with the simulation results</a:t>
            </a:r>
          </a:p>
        </p:txBody>
      </p:sp>
    </p:spTree>
    <p:extLst>
      <p:ext uri="{BB962C8B-B14F-4D97-AF65-F5344CB8AC3E}">
        <p14:creationId xmlns:p14="http://schemas.microsoft.com/office/powerpoint/2010/main" val="626362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黑体"/>
        <a:cs typeface=""/>
      </a:majorFont>
      <a:minorFont>
        <a:latin typeface="Times New Roman"/>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eaLnBrk="1" fontAlgn="auto" hangingPunct="1">
          <a:spcBef>
            <a:spcPts val="0"/>
          </a:spcBef>
          <a:spcAft>
            <a:spcPts val="0"/>
          </a:spcAft>
          <a:buFont typeface="Wingdings" panose="05000000000000000000" pitchFamily="2" charset="2"/>
          <a:buChar char="Ø"/>
          <a:defRPr sz="2800" baseline="0" dirty="0" smtClean="0">
            <a:latin typeface="Times New Roman" panose="02020603050405020304" pitchFamily="18" charset="0"/>
            <a:ea typeface="黑体" panose="02010609060101010101" pitchFamily="49" charset="-122"/>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25135</TotalTime>
  <Words>3475</Words>
  <Application>Microsoft Office PowerPoint</Application>
  <PresentationFormat>宽屏</PresentationFormat>
  <Paragraphs>323</Paragraphs>
  <Slides>24</Slides>
  <Notes>24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6" baseType="lpstr">
      <vt:lpstr>等线</vt:lpstr>
      <vt:lpstr>黑体</vt:lpstr>
      <vt:lpstr>华文行楷</vt:lpstr>
      <vt:lpstr>微软雅黑</vt:lpstr>
      <vt:lpstr>Arial</vt:lpstr>
      <vt:lpstr>Calibri</vt:lpstr>
      <vt:lpstr>Cambria Math</vt:lpstr>
      <vt:lpstr>Segoe UI</vt:lpstr>
      <vt:lpstr>Times New Roman</vt:lpstr>
      <vt:lpstr>Wingdings</vt:lpstr>
      <vt:lpstr>1_Office 主题​​</vt:lpstr>
      <vt:lpstr>Visio</vt:lpstr>
      <vt:lpstr>R&amp;D status of STCF ECAL readout electronics</vt:lpstr>
      <vt:lpstr>Catalog</vt:lpstr>
      <vt:lpstr>Background of STCF ECAL</vt:lpstr>
      <vt:lpstr>Background of STCF ECAL</vt:lpstr>
      <vt:lpstr>Catalog</vt:lpstr>
      <vt:lpstr>Energy Measurement</vt:lpstr>
      <vt:lpstr>PowerPoint 演示文稿</vt:lpstr>
      <vt:lpstr>Energy Measurement</vt:lpstr>
      <vt:lpstr>Energy Measurement</vt:lpstr>
      <vt:lpstr>Time Measurement</vt:lpstr>
      <vt:lpstr>Time Measurement</vt:lpstr>
      <vt:lpstr>Catalog</vt:lpstr>
      <vt:lpstr>Processing of Pile-up signals</vt:lpstr>
      <vt:lpstr>Processing of Pile-up signals</vt:lpstr>
      <vt:lpstr>Processing of Pile-up signals</vt:lpstr>
      <vt:lpstr>Background signal simulation platform</vt:lpstr>
      <vt:lpstr>Processing of Pile-up signals</vt:lpstr>
      <vt:lpstr>Readout Electronics Prototype</vt:lpstr>
      <vt:lpstr>Readout Electronics Prototype</vt:lpstr>
      <vt:lpstr>Catalog</vt:lpstr>
      <vt:lpstr>Summary and Prospect</vt:lpstr>
      <vt:lpstr>Thank You !</vt:lpstr>
      <vt:lpstr>Backup</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laifu</dc:creator>
  <cp:lastModifiedBy>翰霖</cp:lastModifiedBy>
  <cp:revision>1388</cp:revision>
  <cp:lastPrinted>2113-01-01T00:00:00Z</cp:lastPrinted>
  <dcterms:created xsi:type="dcterms:W3CDTF">2113-01-01T00:00:00Z</dcterms:created>
  <dcterms:modified xsi:type="dcterms:W3CDTF">2024-01-15T17:06:30Z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2052-11.1.0.8597</vt:lpwstr>
  </property>
</Properties>
</file>