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3" r:id="rId1"/>
  </p:sldMasterIdLst>
  <p:notesMasterIdLst>
    <p:notesMasterId r:id="rId32"/>
  </p:notesMasterIdLst>
  <p:handoutMasterIdLst>
    <p:handoutMasterId r:id="rId33"/>
  </p:handoutMasterIdLst>
  <p:sldIdLst>
    <p:sldId id="256" r:id="rId2"/>
    <p:sldId id="257" r:id="rId3"/>
    <p:sldId id="260" r:id="rId4"/>
    <p:sldId id="258" r:id="rId5"/>
    <p:sldId id="261" r:id="rId6"/>
    <p:sldId id="262" r:id="rId7"/>
    <p:sldId id="276" r:id="rId8"/>
    <p:sldId id="277" r:id="rId9"/>
    <p:sldId id="278" r:id="rId10"/>
    <p:sldId id="279" r:id="rId11"/>
    <p:sldId id="280" r:id="rId12"/>
    <p:sldId id="263" r:id="rId13"/>
    <p:sldId id="282" r:id="rId14"/>
    <p:sldId id="264" r:id="rId15"/>
    <p:sldId id="283" r:id="rId16"/>
    <p:sldId id="281" r:id="rId17"/>
    <p:sldId id="265" r:id="rId18"/>
    <p:sldId id="285" r:id="rId19"/>
    <p:sldId id="286" r:id="rId20"/>
    <p:sldId id="266" r:id="rId21"/>
    <p:sldId id="267" r:id="rId22"/>
    <p:sldId id="268" r:id="rId23"/>
    <p:sldId id="259" r:id="rId24"/>
    <p:sldId id="275" r:id="rId25"/>
    <p:sldId id="270" r:id="rId26"/>
    <p:sldId id="271" r:id="rId27"/>
    <p:sldId id="284" r:id="rId28"/>
    <p:sldId id="272" r:id="rId29"/>
    <p:sldId id="287" r:id="rId30"/>
    <p:sldId id="273"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61"/>
    <p:restoredTop sz="94674"/>
  </p:normalViewPr>
  <p:slideViewPr>
    <p:cSldViewPr snapToGrid="0">
      <p:cViewPr varScale="1">
        <p:scale>
          <a:sx n="124" d="100"/>
          <a:sy n="124" d="100"/>
        </p:scale>
        <p:origin x="91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DEC8B8E-2A7B-0F96-6038-A004B54E0DB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N"/>
          </a:p>
        </p:txBody>
      </p:sp>
      <p:sp>
        <p:nvSpPr>
          <p:cNvPr id="3" name="Date Placeholder 2">
            <a:extLst>
              <a:ext uri="{FF2B5EF4-FFF2-40B4-BE49-F238E27FC236}">
                <a16:creationId xmlns:a16="http://schemas.microsoft.com/office/drawing/2014/main" id="{8CD673F1-70AE-DD67-0C79-62147FB6AE2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297102-9371-734C-A156-9CC433F7044A}" type="datetimeFigureOut">
              <a:rPr lang="en-CN" smtClean="0"/>
              <a:t>2024/1/14</a:t>
            </a:fld>
            <a:endParaRPr lang="en-CN"/>
          </a:p>
        </p:txBody>
      </p:sp>
      <p:sp>
        <p:nvSpPr>
          <p:cNvPr id="4" name="Footer Placeholder 3">
            <a:extLst>
              <a:ext uri="{FF2B5EF4-FFF2-40B4-BE49-F238E27FC236}">
                <a16:creationId xmlns:a16="http://schemas.microsoft.com/office/drawing/2014/main" id="{D02009E1-D0F2-2984-7176-425A65C906F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N"/>
          </a:p>
        </p:txBody>
      </p:sp>
      <p:sp>
        <p:nvSpPr>
          <p:cNvPr id="5" name="Slide Number Placeholder 4">
            <a:extLst>
              <a:ext uri="{FF2B5EF4-FFF2-40B4-BE49-F238E27FC236}">
                <a16:creationId xmlns:a16="http://schemas.microsoft.com/office/drawing/2014/main" id="{D0E59A23-397F-E3CD-EC48-A4D50372F2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8759C8-A185-424E-B814-6F87F22DEC70}" type="slidenum">
              <a:rPr lang="en-CN" smtClean="0"/>
              <a:t>‹#›</a:t>
            </a:fld>
            <a:endParaRPr lang="en-CN"/>
          </a:p>
        </p:txBody>
      </p:sp>
    </p:spTree>
    <p:extLst>
      <p:ext uri="{BB962C8B-B14F-4D97-AF65-F5344CB8AC3E}">
        <p14:creationId xmlns:p14="http://schemas.microsoft.com/office/powerpoint/2010/main" val="1260766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B168ED-7EA9-AE40-906F-42FE865A36CB}" type="datetimeFigureOut">
              <a:rPr lang="en-CN" smtClean="0"/>
              <a:t>2024/1/14</a:t>
            </a:fld>
            <a:endParaRPr lang="en-C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E4548E-017B-8040-AA7A-465194622D66}" type="slidenum">
              <a:rPr lang="en-CN" smtClean="0"/>
              <a:t>‹#›</a:t>
            </a:fld>
            <a:endParaRPr lang="en-CN"/>
          </a:p>
        </p:txBody>
      </p:sp>
    </p:spTree>
    <p:extLst>
      <p:ext uri="{BB962C8B-B14F-4D97-AF65-F5344CB8AC3E}">
        <p14:creationId xmlns:p14="http://schemas.microsoft.com/office/powerpoint/2010/main" val="22684608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BFE4548E-017B-8040-AA7A-465194622D66}" type="slidenum">
              <a:rPr lang="en-CN" smtClean="0"/>
              <a:t>30</a:t>
            </a:fld>
            <a:endParaRPr lang="en-CN"/>
          </a:p>
        </p:txBody>
      </p:sp>
    </p:spTree>
    <p:extLst>
      <p:ext uri="{BB962C8B-B14F-4D97-AF65-F5344CB8AC3E}">
        <p14:creationId xmlns:p14="http://schemas.microsoft.com/office/powerpoint/2010/main" val="2008524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D0CE25-67BA-BA43-4793-AD90FFB14FEC}"/>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76A9839A-7FA9-174F-A55F-92D5324CC3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F5B26594-A6D2-CEF2-D95C-EAB6D78D6A5A}"/>
              </a:ext>
            </a:extLst>
          </p:cNvPr>
          <p:cNvSpPr>
            <a:spLocks noGrp="1"/>
          </p:cNvSpPr>
          <p:nvPr>
            <p:ph type="dt" sz="half" idx="10"/>
          </p:nvPr>
        </p:nvSpPr>
        <p:spPr/>
        <p:txBody>
          <a:bodyPr/>
          <a:lstStyle/>
          <a:p>
            <a:fld id="{E5887593-5624-E841-832D-E873776C57B6}" type="datetime1">
              <a:rPr kumimoji="1" lang="en-US" altLang="zh-CN" smtClean="0"/>
              <a:t>1/14/24</a:t>
            </a:fld>
            <a:endParaRPr kumimoji="1" lang="zh-CN" altLang="en-US"/>
          </a:p>
        </p:txBody>
      </p:sp>
      <p:sp>
        <p:nvSpPr>
          <p:cNvPr id="5" name="页脚占位符 4">
            <a:extLst>
              <a:ext uri="{FF2B5EF4-FFF2-40B4-BE49-F238E27FC236}">
                <a16:creationId xmlns:a16="http://schemas.microsoft.com/office/drawing/2014/main" id="{4CB1B680-3AE1-0A85-6E97-B9BC8A1FFCEF}"/>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BDACB779-5ACD-F9D9-C325-52C9726FFBA0}"/>
              </a:ext>
            </a:extLst>
          </p:cNvPr>
          <p:cNvSpPr>
            <a:spLocks noGrp="1"/>
          </p:cNvSpPr>
          <p:nvPr>
            <p:ph type="sldNum" sz="quarter" idx="12"/>
          </p:nvPr>
        </p:nvSpPr>
        <p:spPr/>
        <p:txBody>
          <a:bodyPr/>
          <a:lstStyle/>
          <a:p>
            <a:fld id="{8B7847F8-D6CA-8245-9FD4-1D18DF9BF337}" type="slidenum">
              <a:rPr kumimoji="1" lang="zh-CN" altLang="en-US" smtClean="0"/>
              <a:t>‹#›</a:t>
            </a:fld>
            <a:endParaRPr kumimoji="1" lang="zh-CN" altLang="en-US"/>
          </a:p>
        </p:txBody>
      </p:sp>
    </p:spTree>
    <p:extLst>
      <p:ext uri="{BB962C8B-B14F-4D97-AF65-F5344CB8AC3E}">
        <p14:creationId xmlns:p14="http://schemas.microsoft.com/office/powerpoint/2010/main" val="404532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3ABB78-E3EF-0162-03FF-6E5A95FB3201}"/>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C75BDB95-80E3-D44D-7EB6-CE1387DA43A8}"/>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EF650C73-48BD-6AFB-41FA-00C810BD6469}"/>
              </a:ext>
            </a:extLst>
          </p:cNvPr>
          <p:cNvSpPr>
            <a:spLocks noGrp="1"/>
          </p:cNvSpPr>
          <p:nvPr>
            <p:ph type="dt" sz="half" idx="10"/>
          </p:nvPr>
        </p:nvSpPr>
        <p:spPr/>
        <p:txBody>
          <a:bodyPr/>
          <a:lstStyle/>
          <a:p>
            <a:fld id="{1E09845F-FD74-C64B-8969-B814EA523F4A}" type="datetime1">
              <a:rPr kumimoji="1" lang="en-US" altLang="zh-CN" smtClean="0"/>
              <a:t>1/14/24</a:t>
            </a:fld>
            <a:endParaRPr kumimoji="1" lang="zh-CN" altLang="en-US"/>
          </a:p>
        </p:txBody>
      </p:sp>
      <p:sp>
        <p:nvSpPr>
          <p:cNvPr id="5" name="页脚占位符 4">
            <a:extLst>
              <a:ext uri="{FF2B5EF4-FFF2-40B4-BE49-F238E27FC236}">
                <a16:creationId xmlns:a16="http://schemas.microsoft.com/office/drawing/2014/main" id="{070757AB-547F-5E81-C9F6-7D3779B3B7A3}"/>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EC13C78D-CD08-7E6B-BF16-A943671F2EA2}"/>
              </a:ext>
            </a:extLst>
          </p:cNvPr>
          <p:cNvSpPr>
            <a:spLocks noGrp="1"/>
          </p:cNvSpPr>
          <p:nvPr>
            <p:ph type="sldNum" sz="quarter" idx="12"/>
          </p:nvPr>
        </p:nvSpPr>
        <p:spPr/>
        <p:txBody>
          <a:bodyPr/>
          <a:lstStyle/>
          <a:p>
            <a:fld id="{8B7847F8-D6CA-8245-9FD4-1D18DF9BF337}" type="slidenum">
              <a:rPr kumimoji="1" lang="zh-CN" altLang="en-US" smtClean="0"/>
              <a:t>‹#›</a:t>
            </a:fld>
            <a:endParaRPr kumimoji="1" lang="zh-CN" altLang="en-US"/>
          </a:p>
        </p:txBody>
      </p:sp>
    </p:spTree>
    <p:extLst>
      <p:ext uri="{BB962C8B-B14F-4D97-AF65-F5344CB8AC3E}">
        <p14:creationId xmlns:p14="http://schemas.microsoft.com/office/powerpoint/2010/main" val="297418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9EBC937-E00C-300F-E9DE-6778A20F671E}"/>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EF29513D-F1DC-30F5-05C9-B91C64853E99}"/>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23348BA9-1147-DEA0-306C-A878E70E9BCD}"/>
              </a:ext>
            </a:extLst>
          </p:cNvPr>
          <p:cNvSpPr>
            <a:spLocks noGrp="1"/>
          </p:cNvSpPr>
          <p:nvPr>
            <p:ph type="dt" sz="half" idx="10"/>
          </p:nvPr>
        </p:nvSpPr>
        <p:spPr/>
        <p:txBody>
          <a:bodyPr/>
          <a:lstStyle/>
          <a:p>
            <a:fld id="{080DAE07-30AA-534D-8C00-7CCCD945DF4B}" type="datetime1">
              <a:rPr kumimoji="1" lang="en-US" altLang="zh-CN" smtClean="0"/>
              <a:t>1/14/24</a:t>
            </a:fld>
            <a:endParaRPr kumimoji="1" lang="zh-CN" altLang="en-US"/>
          </a:p>
        </p:txBody>
      </p:sp>
      <p:sp>
        <p:nvSpPr>
          <p:cNvPr id="5" name="页脚占位符 4">
            <a:extLst>
              <a:ext uri="{FF2B5EF4-FFF2-40B4-BE49-F238E27FC236}">
                <a16:creationId xmlns:a16="http://schemas.microsoft.com/office/drawing/2014/main" id="{CDCA2FF5-1D76-CD0F-78B0-BBCFDC659A7A}"/>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6DD05FDB-3963-B306-2CF4-1319CB679BF8}"/>
              </a:ext>
            </a:extLst>
          </p:cNvPr>
          <p:cNvSpPr>
            <a:spLocks noGrp="1"/>
          </p:cNvSpPr>
          <p:nvPr>
            <p:ph type="sldNum" sz="quarter" idx="12"/>
          </p:nvPr>
        </p:nvSpPr>
        <p:spPr/>
        <p:txBody>
          <a:bodyPr/>
          <a:lstStyle/>
          <a:p>
            <a:fld id="{8B7847F8-D6CA-8245-9FD4-1D18DF9BF337}" type="slidenum">
              <a:rPr kumimoji="1" lang="zh-CN" altLang="en-US" smtClean="0"/>
              <a:t>‹#›</a:t>
            </a:fld>
            <a:endParaRPr kumimoji="1" lang="zh-CN" altLang="en-US"/>
          </a:p>
        </p:txBody>
      </p:sp>
    </p:spTree>
    <p:extLst>
      <p:ext uri="{BB962C8B-B14F-4D97-AF65-F5344CB8AC3E}">
        <p14:creationId xmlns:p14="http://schemas.microsoft.com/office/powerpoint/2010/main" val="296315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787F6A-7CE2-ECCC-5023-3E78F302F191}"/>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2729A5F2-E1BC-8F39-843F-A69A86E14BEE}"/>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AF131ED8-1318-5BFA-270B-6106A7294A99}"/>
              </a:ext>
            </a:extLst>
          </p:cNvPr>
          <p:cNvSpPr>
            <a:spLocks noGrp="1"/>
          </p:cNvSpPr>
          <p:nvPr>
            <p:ph type="dt" sz="half" idx="10"/>
          </p:nvPr>
        </p:nvSpPr>
        <p:spPr/>
        <p:txBody>
          <a:bodyPr/>
          <a:lstStyle/>
          <a:p>
            <a:fld id="{33C2E84F-BFFA-454B-8CF7-31A79A4E5C31}" type="datetime1">
              <a:rPr kumimoji="1" lang="en-US" altLang="zh-CN" smtClean="0"/>
              <a:t>1/14/24</a:t>
            </a:fld>
            <a:endParaRPr kumimoji="1" lang="zh-CN" altLang="en-US"/>
          </a:p>
        </p:txBody>
      </p:sp>
      <p:sp>
        <p:nvSpPr>
          <p:cNvPr id="5" name="页脚占位符 4">
            <a:extLst>
              <a:ext uri="{FF2B5EF4-FFF2-40B4-BE49-F238E27FC236}">
                <a16:creationId xmlns:a16="http://schemas.microsoft.com/office/drawing/2014/main" id="{C1B58D0E-6642-9B57-CFA6-64B072CEDA52}"/>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F0FA350F-ED55-FBED-6B7E-0B7203663E62}"/>
              </a:ext>
            </a:extLst>
          </p:cNvPr>
          <p:cNvSpPr>
            <a:spLocks noGrp="1"/>
          </p:cNvSpPr>
          <p:nvPr>
            <p:ph type="sldNum" sz="quarter" idx="12"/>
          </p:nvPr>
        </p:nvSpPr>
        <p:spPr/>
        <p:txBody>
          <a:bodyPr/>
          <a:lstStyle/>
          <a:p>
            <a:fld id="{8B7847F8-D6CA-8245-9FD4-1D18DF9BF337}" type="slidenum">
              <a:rPr kumimoji="1" lang="zh-CN" altLang="en-US" smtClean="0"/>
              <a:t>‹#›</a:t>
            </a:fld>
            <a:endParaRPr kumimoji="1" lang="zh-CN" altLang="en-US"/>
          </a:p>
        </p:txBody>
      </p:sp>
    </p:spTree>
    <p:extLst>
      <p:ext uri="{BB962C8B-B14F-4D97-AF65-F5344CB8AC3E}">
        <p14:creationId xmlns:p14="http://schemas.microsoft.com/office/powerpoint/2010/main" val="4047883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01D6E7-00C7-7CD2-CCC1-3CC878E5A526}"/>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55F8817F-E760-D659-4900-D7656F3317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9608EB02-0765-22EE-40D9-DB6EEECC01E1}"/>
              </a:ext>
            </a:extLst>
          </p:cNvPr>
          <p:cNvSpPr>
            <a:spLocks noGrp="1"/>
          </p:cNvSpPr>
          <p:nvPr>
            <p:ph type="dt" sz="half" idx="10"/>
          </p:nvPr>
        </p:nvSpPr>
        <p:spPr/>
        <p:txBody>
          <a:bodyPr/>
          <a:lstStyle/>
          <a:p>
            <a:fld id="{BC90EFFE-6CCD-4B43-B2F1-52F9BBE29C15}" type="datetime1">
              <a:rPr kumimoji="1" lang="en-US" altLang="zh-CN" smtClean="0"/>
              <a:t>1/14/24</a:t>
            </a:fld>
            <a:endParaRPr kumimoji="1" lang="zh-CN" altLang="en-US"/>
          </a:p>
        </p:txBody>
      </p:sp>
      <p:sp>
        <p:nvSpPr>
          <p:cNvPr id="5" name="页脚占位符 4">
            <a:extLst>
              <a:ext uri="{FF2B5EF4-FFF2-40B4-BE49-F238E27FC236}">
                <a16:creationId xmlns:a16="http://schemas.microsoft.com/office/drawing/2014/main" id="{D7E54CED-2F77-6B41-7560-57236CB6B844}"/>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62BC8795-F716-68A2-592E-03F28D9F8E76}"/>
              </a:ext>
            </a:extLst>
          </p:cNvPr>
          <p:cNvSpPr>
            <a:spLocks noGrp="1"/>
          </p:cNvSpPr>
          <p:nvPr>
            <p:ph type="sldNum" sz="quarter" idx="12"/>
          </p:nvPr>
        </p:nvSpPr>
        <p:spPr/>
        <p:txBody>
          <a:bodyPr/>
          <a:lstStyle/>
          <a:p>
            <a:fld id="{8B7847F8-D6CA-8245-9FD4-1D18DF9BF337}" type="slidenum">
              <a:rPr kumimoji="1" lang="zh-CN" altLang="en-US" smtClean="0"/>
              <a:t>‹#›</a:t>
            </a:fld>
            <a:endParaRPr kumimoji="1" lang="zh-CN" altLang="en-US"/>
          </a:p>
        </p:txBody>
      </p:sp>
    </p:spTree>
    <p:extLst>
      <p:ext uri="{BB962C8B-B14F-4D97-AF65-F5344CB8AC3E}">
        <p14:creationId xmlns:p14="http://schemas.microsoft.com/office/powerpoint/2010/main" val="2785260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8C285E-C921-946D-3F39-7B4B503A758A}"/>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DCB19819-A189-60B6-EBAA-7BDD5DBFCF4C}"/>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id="{311EB7E9-B041-BF92-2650-A1F837E419A8}"/>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id="{8106B293-3CE1-A6A0-0CC1-FE891B05F4AB}"/>
              </a:ext>
            </a:extLst>
          </p:cNvPr>
          <p:cNvSpPr>
            <a:spLocks noGrp="1"/>
          </p:cNvSpPr>
          <p:nvPr>
            <p:ph type="dt" sz="half" idx="10"/>
          </p:nvPr>
        </p:nvSpPr>
        <p:spPr/>
        <p:txBody>
          <a:bodyPr/>
          <a:lstStyle/>
          <a:p>
            <a:fld id="{7B917BB5-A320-8C41-80D8-3DA766ECF49A}" type="datetime1">
              <a:rPr kumimoji="1" lang="en-US" altLang="zh-CN" smtClean="0"/>
              <a:t>1/14/24</a:t>
            </a:fld>
            <a:endParaRPr kumimoji="1" lang="zh-CN" altLang="en-US"/>
          </a:p>
        </p:txBody>
      </p:sp>
      <p:sp>
        <p:nvSpPr>
          <p:cNvPr id="6" name="页脚占位符 5">
            <a:extLst>
              <a:ext uri="{FF2B5EF4-FFF2-40B4-BE49-F238E27FC236}">
                <a16:creationId xmlns:a16="http://schemas.microsoft.com/office/drawing/2014/main" id="{1290CCBF-E240-88E3-331A-92BF2AB798CA}"/>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3F44B085-6EC9-1FD6-E8AE-005721EBCA7B}"/>
              </a:ext>
            </a:extLst>
          </p:cNvPr>
          <p:cNvSpPr>
            <a:spLocks noGrp="1"/>
          </p:cNvSpPr>
          <p:nvPr>
            <p:ph type="sldNum" sz="quarter" idx="12"/>
          </p:nvPr>
        </p:nvSpPr>
        <p:spPr/>
        <p:txBody>
          <a:bodyPr/>
          <a:lstStyle/>
          <a:p>
            <a:fld id="{8B7847F8-D6CA-8245-9FD4-1D18DF9BF337}" type="slidenum">
              <a:rPr kumimoji="1" lang="zh-CN" altLang="en-US" smtClean="0"/>
              <a:t>‹#›</a:t>
            </a:fld>
            <a:endParaRPr kumimoji="1" lang="zh-CN" altLang="en-US"/>
          </a:p>
        </p:txBody>
      </p:sp>
    </p:spTree>
    <p:extLst>
      <p:ext uri="{BB962C8B-B14F-4D97-AF65-F5344CB8AC3E}">
        <p14:creationId xmlns:p14="http://schemas.microsoft.com/office/powerpoint/2010/main" val="282536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F97D7E-8023-101E-F3A6-25F15151D979}"/>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5409D664-FB0C-A68D-F7D7-45F489AFF6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3C8218AE-E7FB-8FE9-4D62-7118F8A29D91}"/>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DC0E2A09-0A60-FD5A-D61A-D3F336DD4B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B66EA18A-1BCB-C21F-66A4-FDC95E4A39A8}"/>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89DEF3E5-9A91-1275-FC13-FD9E56C228B5}"/>
              </a:ext>
            </a:extLst>
          </p:cNvPr>
          <p:cNvSpPr>
            <a:spLocks noGrp="1"/>
          </p:cNvSpPr>
          <p:nvPr>
            <p:ph type="dt" sz="half" idx="10"/>
          </p:nvPr>
        </p:nvSpPr>
        <p:spPr/>
        <p:txBody>
          <a:bodyPr/>
          <a:lstStyle/>
          <a:p>
            <a:fld id="{0554E17D-E392-004E-85E1-195814235DA2}" type="datetime1">
              <a:rPr kumimoji="1" lang="en-US" altLang="zh-CN" smtClean="0"/>
              <a:t>1/14/24</a:t>
            </a:fld>
            <a:endParaRPr kumimoji="1" lang="zh-CN" altLang="en-US"/>
          </a:p>
        </p:txBody>
      </p:sp>
      <p:sp>
        <p:nvSpPr>
          <p:cNvPr id="8" name="页脚占位符 7">
            <a:extLst>
              <a:ext uri="{FF2B5EF4-FFF2-40B4-BE49-F238E27FC236}">
                <a16:creationId xmlns:a16="http://schemas.microsoft.com/office/drawing/2014/main" id="{470685F5-2478-B256-A493-962EC03E66A9}"/>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EFECC4D9-323F-A506-718D-2B78CF539712}"/>
              </a:ext>
            </a:extLst>
          </p:cNvPr>
          <p:cNvSpPr>
            <a:spLocks noGrp="1"/>
          </p:cNvSpPr>
          <p:nvPr>
            <p:ph type="sldNum" sz="quarter" idx="12"/>
          </p:nvPr>
        </p:nvSpPr>
        <p:spPr/>
        <p:txBody>
          <a:bodyPr/>
          <a:lstStyle/>
          <a:p>
            <a:fld id="{8B7847F8-D6CA-8245-9FD4-1D18DF9BF337}" type="slidenum">
              <a:rPr kumimoji="1" lang="zh-CN" altLang="en-US" smtClean="0"/>
              <a:t>‹#›</a:t>
            </a:fld>
            <a:endParaRPr kumimoji="1" lang="zh-CN" altLang="en-US"/>
          </a:p>
        </p:txBody>
      </p:sp>
    </p:spTree>
    <p:extLst>
      <p:ext uri="{BB962C8B-B14F-4D97-AF65-F5344CB8AC3E}">
        <p14:creationId xmlns:p14="http://schemas.microsoft.com/office/powerpoint/2010/main" val="2611616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3DE68CE-7B21-A4A4-7076-FF1385F965B2}"/>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118CA2F6-8411-D6EB-3CEC-BB391C97C644}"/>
              </a:ext>
            </a:extLst>
          </p:cNvPr>
          <p:cNvSpPr>
            <a:spLocks noGrp="1"/>
          </p:cNvSpPr>
          <p:nvPr>
            <p:ph type="dt" sz="half" idx="10"/>
          </p:nvPr>
        </p:nvSpPr>
        <p:spPr/>
        <p:txBody>
          <a:bodyPr/>
          <a:lstStyle/>
          <a:p>
            <a:fld id="{8A1DE4A1-6AE2-0847-9F70-78B4C596E260}" type="datetime1">
              <a:rPr kumimoji="1" lang="en-US" altLang="zh-CN" smtClean="0"/>
              <a:t>1/14/24</a:t>
            </a:fld>
            <a:endParaRPr kumimoji="1" lang="zh-CN" altLang="en-US"/>
          </a:p>
        </p:txBody>
      </p:sp>
      <p:sp>
        <p:nvSpPr>
          <p:cNvPr id="4" name="页脚占位符 3">
            <a:extLst>
              <a:ext uri="{FF2B5EF4-FFF2-40B4-BE49-F238E27FC236}">
                <a16:creationId xmlns:a16="http://schemas.microsoft.com/office/drawing/2014/main" id="{0C584383-8D38-E254-53A2-B1A15DE81E99}"/>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7BB264ED-F78C-C6E6-F11B-312921823749}"/>
              </a:ext>
            </a:extLst>
          </p:cNvPr>
          <p:cNvSpPr>
            <a:spLocks noGrp="1"/>
          </p:cNvSpPr>
          <p:nvPr>
            <p:ph type="sldNum" sz="quarter" idx="12"/>
          </p:nvPr>
        </p:nvSpPr>
        <p:spPr/>
        <p:txBody>
          <a:bodyPr/>
          <a:lstStyle/>
          <a:p>
            <a:fld id="{8B7847F8-D6CA-8245-9FD4-1D18DF9BF337}" type="slidenum">
              <a:rPr kumimoji="1" lang="zh-CN" altLang="en-US" smtClean="0"/>
              <a:t>‹#›</a:t>
            </a:fld>
            <a:endParaRPr kumimoji="1" lang="zh-CN" altLang="en-US"/>
          </a:p>
        </p:txBody>
      </p:sp>
    </p:spTree>
    <p:extLst>
      <p:ext uri="{BB962C8B-B14F-4D97-AF65-F5344CB8AC3E}">
        <p14:creationId xmlns:p14="http://schemas.microsoft.com/office/powerpoint/2010/main" val="1489179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FF52B62-B44D-AE1E-904A-07603D51C502}"/>
              </a:ext>
            </a:extLst>
          </p:cNvPr>
          <p:cNvSpPr>
            <a:spLocks noGrp="1"/>
          </p:cNvSpPr>
          <p:nvPr>
            <p:ph type="dt" sz="half" idx="10"/>
          </p:nvPr>
        </p:nvSpPr>
        <p:spPr/>
        <p:txBody>
          <a:bodyPr/>
          <a:lstStyle/>
          <a:p>
            <a:fld id="{6B237892-A717-7148-810C-07AC4BA5D6AD}" type="datetime1">
              <a:rPr kumimoji="1" lang="en-US" altLang="zh-CN" smtClean="0"/>
              <a:t>1/14/24</a:t>
            </a:fld>
            <a:endParaRPr kumimoji="1" lang="zh-CN" altLang="en-US"/>
          </a:p>
        </p:txBody>
      </p:sp>
      <p:sp>
        <p:nvSpPr>
          <p:cNvPr id="3" name="页脚占位符 2">
            <a:extLst>
              <a:ext uri="{FF2B5EF4-FFF2-40B4-BE49-F238E27FC236}">
                <a16:creationId xmlns:a16="http://schemas.microsoft.com/office/drawing/2014/main" id="{40BA7695-E6C7-18DE-013A-9CF5AF35200C}"/>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82698D54-04E3-3E9A-B070-D5826E537B66}"/>
              </a:ext>
            </a:extLst>
          </p:cNvPr>
          <p:cNvSpPr>
            <a:spLocks noGrp="1"/>
          </p:cNvSpPr>
          <p:nvPr>
            <p:ph type="sldNum" sz="quarter" idx="12"/>
          </p:nvPr>
        </p:nvSpPr>
        <p:spPr/>
        <p:txBody>
          <a:bodyPr/>
          <a:lstStyle/>
          <a:p>
            <a:fld id="{8B7847F8-D6CA-8245-9FD4-1D18DF9BF337}" type="slidenum">
              <a:rPr kumimoji="1" lang="zh-CN" altLang="en-US" smtClean="0"/>
              <a:t>‹#›</a:t>
            </a:fld>
            <a:endParaRPr kumimoji="1" lang="zh-CN" altLang="en-US"/>
          </a:p>
        </p:txBody>
      </p:sp>
    </p:spTree>
    <p:extLst>
      <p:ext uri="{BB962C8B-B14F-4D97-AF65-F5344CB8AC3E}">
        <p14:creationId xmlns:p14="http://schemas.microsoft.com/office/powerpoint/2010/main" val="3097660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C4BA33-1E50-6E6F-7ED5-728D370F5B2C}"/>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985DEFD4-CD47-F0E9-63C3-B983D16FA4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id="{AD29CB24-8982-2BAC-D5A4-D1426BEF18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D0675516-6A56-F6D7-5D83-27EFAABAE901}"/>
              </a:ext>
            </a:extLst>
          </p:cNvPr>
          <p:cNvSpPr>
            <a:spLocks noGrp="1"/>
          </p:cNvSpPr>
          <p:nvPr>
            <p:ph type="dt" sz="half" idx="10"/>
          </p:nvPr>
        </p:nvSpPr>
        <p:spPr/>
        <p:txBody>
          <a:bodyPr/>
          <a:lstStyle/>
          <a:p>
            <a:fld id="{01A602FE-CB80-4E4A-AC77-B9F4B8AA00BC}" type="datetime1">
              <a:rPr kumimoji="1" lang="en-US" altLang="zh-CN" smtClean="0"/>
              <a:t>1/14/24</a:t>
            </a:fld>
            <a:endParaRPr kumimoji="1" lang="zh-CN" altLang="en-US"/>
          </a:p>
        </p:txBody>
      </p:sp>
      <p:sp>
        <p:nvSpPr>
          <p:cNvPr id="6" name="页脚占位符 5">
            <a:extLst>
              <a:ext uri="{FF2B5EF4-FFF2-40B4-BE49-F238E27FC236}">
                <a16:creationId xmlns:a16="http://schemas.microsoft.com/office/drawing/2014/main" id="{6C0727F3-B789-0652-6D4C-0EBA8E5B1E05}"/>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A9E1CC72-16FB-5124-9D18-21FD39E1211C}"/>
              </a:ext>
            </a:extLst>
          </p:cNvPr>
          <p:cNvSpPr>
            <a:spLocks noGrp="1"/>
          </p:cNvSpPr>
          <p:nvPr>
            <p:ph type="sldNum" sz="quarter" idx="12"/>
          </p:nvPr>
        </p:nvSpPr>
        <p:spPr/>
        <p:txBody>
          <a:bodyPr/>
          <a:lstStyle/>
          <a:p>
            <a:fld id="{8B7847F8-D6CA-8245-9FD4-1D18DF9BF337}" type="slidenum">
              <a:rPr kumimoji="1" lang="zh-CN" altLang="en-US" smtClean="0"/>
              <a:t>‹#›</a:t>
            </a:fld>
            <a:endParaRPr kumimoji="1" lang="zh-CN" altLang="en-US"/>
          </a:p>
        </p:txBody>
      </p:sp>
    </p:spTree>
    <p:extLst>
      <p:ext uri="{BB962C8B-B14F-4D97-AF65-F5344CB8AC3E}">
        <p14:creationId xmlns:p14="http://schemas.microsoft.com/office/powerpoint/2010/main" val="1855467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1A2B9A-FC0D-2086-1065-C9059E3A704E}"/>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7B5535A2-787F-3479-ACDA-84A04ECC1B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11EDB085-9898-B5E6-888F-22ACB7F644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1910E041-9E93-85D0-383A-3378F350ABE2}"/>
              </a:ext>
            </a:extLst>
          </p:cNvPr>
          <p:cNvSpPr>
            <a:spLocks noGrp="1"/>
          </p:cNvSpPr>
          <p:nvPr>
            <p:ph type="dt" sz="half" idx="10"/>
          </p:nvPr>
        </p:nvSpPr>
        <p:spPr/>
        <p:txBody>
          <a:bodyPr/>
          <a:lstStyle/>
          <a:p>
            <a:fld id="{A114E50A-F1D7-4D47-989E-731961465B44}" type="datetime1">
              <a:rPr kumimoji="1" lang="en-US" altLang="zh-CN" smtClean="0"/>
              <a:t>1/14/24</a:t>
            </a:fld>
            <a:endParaRPr kumimoji="1" lang="zh-CN" altLang="en-US"/>
          </a:p>
        </p:txBody>
      </p:sp>
      <p:sp>
        <p:nvSpPr>
          <p:cNvPr id="6" name="页脚占位符 5">
            <a:extLst>
              <a:ext uri="{FF2B5EF4-FFF2-40B4-BE49-F238E27FC236}">
                <a16:creationId xmlns:a16="http://schemas.microsoft.com/office/drawing/2014/main" id="{B548194F-7F00-FF55-BD96-7AFD0BF91395}"/>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5F2874FF-1465-BDE7-9695-4791B000BE14}"/>
              </a:ext>
            </a:extLst>
          </p:cNvPr>
          <p:cNvSpPr>
            <a:spLocks noGrp="1"/>
          </p:cNvSpPr>
          <p:nvPr>
            <p:ph type="sldNum" sz="quarter" idx="12"/>
          </p:nvPr>
        </p:nvSpPr>
        <p:spPr/>
        <p:txBody>
          <a:bodyPr/>
          <a:lstStyle/>
          <a:p>
            <a:fld id="{8B7847F8-D6CA-8245-9FD4-1D18DF9BF337}" type="slidenum">
              <a:rPr kumimoji="1" lang="zh-CN" altLang="en-US" smtClean="0"/>
              <a:t>‹#›</a:t>
            </a:fld>
            <a:endParaRPr kumimoji="1" lang="zh-CN" altLang="en-US"/>
          </a:p>
        </p:txBody>
      </p:sp>
    </p:spTree>
    <p:extLst>
      <p:ext uri="{BB962C8B-B14F-4D97-AF65-F5344CB8AC3E}">
        <p14:creationId xmlns:p14="http://schemas.microsoft.com/office/powerpoint/2010/main" val="601249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210538C-B59D-D6FF-8C7E-2430A24045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A718DE0E-6BF6-5399-65B1-E7B11F7C13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6ED2227D-2404-C0FB-3BDE-7825680EC9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E981B0-1850-D442-986D-893469242020}" type="datetime1">
              <a:rPr kumimoji="1" lang="en-US" altLang="zh-CN" smtClean="0"/>
              <a:t>1/14/24</a:t>
            </a:fld>
            <a:endParaRPr kumimoji="1" lang="zh-CN" altLang="en-US"/>
          </a:p>
        </p:txBody>
      </p:sp>
      <p:sp>
        <p:nvSpPr>
          <p:cNvPr id="5" name="页脚占位符 4">
            <a:extLst>
              <a:ext uri="{FF2B5EF4-FFF2-40B4-BE49-F238E27FC236}">
                <a16:creationId xmlns:a16="http://schemas.microsoft.com/office/drawing/2014/main" id="{423CE5FC-B54C-54F1-E1D3-52E45A090A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F5F52842-2FC2-6AED-0998-4A6B8D06BC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7847F8-D6CA-8245-9FD4-1D18DF9BF337}" type="slidenum">
              <a:rPr kumimoji="1" lang="zh-CN" altLang="en-US" smtClean="0"/>
              <a:t>‹#›</a:t>
            </a:fld>
            <a:endParaRPr kumimoji="1" lang="zh-CN" altLang="en-US"/>
          </a:p>
        </p:txBody>
      </p:sp>
    </p:spTree>
    <p:extLst>
      <p:ext uri="{BB962C8B-B14F-4D97-AF65-F5344CB8AC3E}">
        <p14:creationId xmlns:p14="http://schemas.microsoft.com/office/powerpoint/2010/main" val="422452093"/>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3.xml"/><Relationship Id="rId7" Type="http://schemas.openxmlformats.org/officeDocument/2006/relationships/image" Target="../media/image2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E2EEFB-E1BC-6226-81B7-CA2466547B80}"/>
              </a:ext>
            </a:extLst>
          </p:cNvPr>
          <p:cNvSpPr>
            <a:spLocks noGrp="1"/>
          </p:cNvSpPr>
          <p:nvPr>
            <p:ph type="ctrTitle"/>
          </p:nvPr>
        </p:nvSpPr>
        <p:spPr>
          <a:xfrm>
            <a:off x="1637638" y="1255137"/>
            <a:ext cx="9361055" cy="1108508"/>
          </a:xfrm>
        </p:spPr>
        <p:txBody>
          <a:bodyPr>
            <a:noAutofit/>
          </a:bodyPr>
          <a:lstStyle/>
          <a:p>
            <a:r>
              <a:rPr kumimoji="1" lang="en-US" altLang="zh-CN" sz="4400" b="1" dirty="0">
                <a:solidFill>
                  <a:schemeClr val="accent1"/>
                </a:solidFill>
              </a:rPr>
              <a:t>Vertex fit and Kinematic fit Algorithm</a:t>
            </a:r>
            <a:endParaRPr kumimoji="1" lang="zh-CN" altLang="en-US" sz="4400" b="1" dirty="0">
              <a:solidFill>
                <a:schemeClr val="accent1"/>
              </a:solidFill>
            </a:endParaRPr>
          </a:p>
        </p:txBody>
      </p:sp>
      <p:sp>
        <p:nvSpPr>
          <p:cNvPr id="3" name="副标题 2">
            <a:extLst>
              <a:ext uri="{FF2B5EF4-FFF2-40B4-BE49-F238E27FC236}">
                <a16:creationId xmlns:a16="http://schemas.microsoft.com/office/drawing/2014/main" id="{106A581F-8961-50F5-F711-8D9B1FF8F2CC}"/>
              </a:ext>
            </a:extLst>
          </p:cNvPr>
          <p:cNvSpPr>
            <a:spLocks noGrp="1"/>
          </p:cNvSpPr>
          <p:nvPr>
            <p:ph type="subTitle" idx="1"/>
          </p:nvPr>
        </p:nvSpPr>
        <p:spPr>
          <a:xfrm>
            <a:off x="1306944" y="3349015"/>
            <a:ext cx="9578109" cy="2290680"/>
          </a:xfrm>
        </p:spPr>
        <p:txBody>
          <a:bodyPr>
            <a:normAutofit/>
          </a:bodyPr>
          <a:lstStyle/>
          <a:p>
            <a:r>
              <a:rPr kumimoji="1" lang="en-US" altLang="zh-CN" sz="3000" b="1" dirty="0">
                <a:solidFill>
                  <a:schemeClr val="accent1"/>
                </a:solidFill>
              </a:rPr>
              <a:t>Liang Yan </a:t>
            </a:r>
          </a:p>
          <a:p>
            <a:r>
              <a:rPr kumimoji="1" lang="en-US" altLang="zh-CN" sz="2600" b="1" dirty="0">
                <a:solidFill>
                  <a:schemeClr val="accent1"/>
                </a:solidFill>
              </a:rPr>
              <a:t>Fudan University</a:t>
            </a:r>
          </a:p>
          <a:p>
            <a:endParaRPr kumimoji="1" lang="en-US" altLang="zh-CN" sz="2600" b="1" dirty="0">
              <a:solidFill>
                <a:schemeClr val="accent1"/>
              </a:solidFill>
            </a:endParaRPr>
          </a:p>
        </p:txBody>
      </p:sp>
      <p:sp>
        <p:nvSpPr>
          <p:cNvPr id="4" name="Slide Number Placeholder 3">
            <a:extLst>
              <a:ext uri="{FF2B5EF4-FFF2-40B4-BE49-F238E27FC236}">
                <a16:creationId xmlns:a16="http://schemas.microsoft.com/office/drawing/2014/main" id="{5D338DF9-165B-8A20-17AD-CF8F9144C8E1}"/>
              </a:ext>
            </a:extLst>
          </p:cNvPr>
          <p:cNvSpPr>
            <a:spLocks noGrp="1"/>
          </p:cNvSpPr>
          <p:nvPr>
            <p:ph type="sldNum" sz="quarter" idx="12"/>
          </p:nvPr>
        </p:nvSpPr>
        <p:spPr/>
        <p:txBody>
          <a:bodyPr/>
          <a:lstStyle/>
          <a:p>
            <a:fld id="{8B7847F8-D6CA-8245-9FD4-1D18DF9BF337}" type="slidenum">
              <a:rPr kumimoji="1" lang="zh-CN" altLang="en-US" smtClean="0"/>
              <a:t>1</a:t>
            </a:fld>
            <a:endParaRPr kumimoji="1" lang="zh-CN" altLang="en-US"/>
          </a:p>
        </p:txBody>
      </p:sp>
      <p:pic>
        <p:nvPicPr>
          <p:cNvPr id="11" name="Picture 10">
            <a:extLst>
              <a:ext uri="{FF2B5EF4-FFF2-40B4-BE49-F238E27FC236}">
                <a16:creationId xmlns:a16="http://schemas.microsoft.com/office/drawing/2014/main" id="{9E8DECE7-EF08-3063-BB58-76873DA2039B}"/>
              </a:ext>
            </a:extLst>
          </p:cNvPr>
          <p:cNvPicPr>
            <a:picLocks noChangeAspect="1"/>
          </p:cNvPicPr>
          <p:nvPr/>
        </p:nvPicPr>
        <p:blipFill>
          <a:blip r:embed="rId2"/>
          <a:stretch>
            <a:fillRect/>
          </a:stretch>
        </p:blipFill>
        <p:spPr>
          <a:xfrm>
            <a:off x="729465" y="4494355"/>
            <a:ext cx="10787865" cy="1643793"/>
          </a:xfrm>
          <a:prstGeom prst="rect">
            <a:avLst/>
          </a:prstGeom>
        </p:spPr>
      </p:pic>
    </p:spTree>
    <p:extLst>
      <p:ext uri="{BB962C8B-B14F-4D97-AF65-F5344CB8AC3E}">
        <p14:creationId xmlns:p14="http://schemas.microsoft.com/office/powerpoint/2010/main" val="1789640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3BC0D-89BC-861C-99FB-4A1451FF511B}"/>
              </a:ext>
            </a:extLst>
          </p:cNvPr>
          <p:cNvSpPr>
            <a:spLocks noGrp="1"/>
          </p:cNvSpPr>
          <p:nvPr>
            <p:ph type="title"/>
          </p:nvPr>
        </p:nvSpPr>
        <p:spPr/>
        <p:txBody>
          <a:bodyPr/>
          <a:lstStyle/>
          <a:p>
            <a:r>
              <a:rPr lang="en-CN" dirty="0">
                <a:solidFill>
                  <a:srgbClr val="0070C0"/>
                </a:solidFill>
              </a:rPr>
              <a:t>Linear least squares estimator</a:t>
            </a:r>
          </a:p>
        </p:txBody>
      </p:sp>
      <p:pic>
        <p:nvPicPr>
          <p:cNvPr id="9" name="Picture 8">
            <a:extLst>
              <a:ext uri="{FF2B5EF4-FFF2-40B4-BE49-F238E27FC236}">
                <a16:creationId xmlns:a16="http://schemas.microsoft.com/office/drawing/2014/main" id="{DB38A92D-61D7-C80B-8408-45CD21F334E6}"/>
              </a:ext>
            </a:extLst>
          </p:cNvPr>
          <p:cNvPicPr>
            <a:picLocks noChangeAspect="1"/>
          </p:cNvPicPr>
          <p:nvPr/>
        </p:nvPicPr>
        <p:blipFill>
          <a:blip r:embed="rId2"/>
          <a:stretch>
            <a:fillRect/>
          </a:stretch>
        </p:blipFill>
        <p:spPr>
          <a:xfrm>
            <a:off x="2116476" y="5174333"/>
            <a:ext cx="4706939" cy="947541"/>
          </a:xfrm>
          <a:prstGeom prst="rect">
            <a:avLst/>
          </a:prstGeom>
        </p:spPr>
      </p:pic>
      <p:pic>
        <p:nvPicPr>
          <p:cNvPr id="13" name="Picture 12">
            <a:extLst>
              <a:ext uri="{FF2B5EF4-FFF2-40B4-BE49-F238E27FC236}">
                <a16:creationId xmlns:a16="http://schemas.microsoft.com/office/drawing/2014/main" id="{DD85EFE0-7C4F-96FD-32B1-B026582E31BB}"/>
              </a:ext>
            </a:extLst>
          </p:cNvPr>
          <p:cNvPicPr>
            <a:picLocks noChangeAspect="1"/>
          </p:cNvPicPr>
          <p:nvPr/>
        </p:nvPicPr>
        <p:blipFill>
          <a:blip r:embed="rId3"/>
          <a:stretch>
            <a:fillRect/>
          </a:stretch>
        </p:blipFill>
        <p:spPr>
          <a:xfrm>
            <a:off x="369869" y="1690688"/>
            <a:ext cx="7772400" cy="3080124"/>
          </a:xfrm>
          <a:prstGeom prst="rect">
            <a:avLst/>
          </a:prstGeom>
        </p:spPr>
      </p:pic>
      <p:sp>
        <p:nvSpPr>
          <p:cNvPr id="14" name="Slide Number Placeholder 13">
            <a:extLst>
              <a:ext uri="{FF2B5EF4-FFF2-40B4-BE49-F238E27FC236}">
                <a16:creationId xmlns:a16="http://schemas.microsoft.com/office/drawing/2014/main" id="{8F7C5B9C-79DA-8138-BBD5-5F7DC76F9E0C}"/>
              </a:ext>
            </a:extLst>
          </p:cNvPr>
          <p:cNvSpPr>
            <a:spLocks noGrp="1"/>
          </p:cNvSpPr>
          <p:nvPr>
            <p:ph type="sldNum" sz="quarter" idx="12"/>
          </p:nvPr>
        </p:nvSpPr>
        <p:spPr/>
        <p:txBody>
          <a:bodyPr/>
          <a:lstStyle/>
          <a:p>
            <a:fld id="{8B7847F8-D6CA-8245-9FD4-1D18DF9BF337}" type="slidenum">
              <a:rPr kumimoji="1" lang="zh-CN" altLang="en-US" smtClean="0"/>
              <a:t>10</a:t>
            </a:fld>
            <a:endParaRPr kumimoji="1" lang="zh-CN" altLang="en-US"/>
          </a:p>
        </p:txBody>
      </p:sp>
    </p:spTree>
    <p:extLst>
      <p:ext uri="{BB962C8B-B14F-4D97-AF65-F5344CB8AC3E}">
        <p14:creationId xmlns:p14="http://schemas.microsoft.com/office/powerpoint/2010/main" val="3179940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0BDBE-257F-6107-1ED9-D3C78102E15D}"/>
              </a:ext>
            </a:extLst>
          </p:cNvPr>
          <p:cNvSpPr>
            <a:spLocks noGrp="1"/>
          </p:cNvSpPr>
          <p:nvPr>
            <p:ph type="title"/>
          </p:nvPr>
        </p:nvSpPr>
        <p:spPr/>
        <p:txBody>
          <a:bodyPr/>
          <a:lstStyle/>
          <a:p>
            <a:r>
              <a:rPr lang="en-CN" dirty="0">
                <a:solidFill>
                  <a:srgbClr val="0070C0"/>
                </a:solidFill>
              </a:rPr>
              <a:t>Non-linear models: Newton-Raphson</a:t>
            </a:r>
          </a:p>
        </p:txBody>
      </p:sp>
      <p:pic>
        <p:nvPicPr>
          <p:cNvPr id="5" name="Content Placeholder 4">
            <a:extLst>
              <a:ext uri="{FF2B5EF4-FFF2-40B4-BE49-F238E27FC236}">
                <a16:creationId xmlns:a16="http://schemas.microsoft.com/office/drawing/2014/main" id="{7286C6E6-AAC9-29FF-1FAB-E4BB7772A0FF}"/>
              </a:ext>
            </a:extLst>
          </p:cNvPr>
          <p:cNvPicPr>
            <a:picLocks noGrp="1" noChangeAspect="1"/>
          </p:cNvPicPr>
          <p:nvPr>
            <p:ph idx="1"/>
          </p:nvPr>
        </p:nvPicPr>
        <p:blipFill>
          <a:blip r:embed="rId2"/>
          <a:stretch>
            <a:fillRect/>
          </a:stretch>
        </p:blipFill>
        <p:spPr>
          <a:xfrm>
            <a:off x="838200" y="1690688"/>
            <a:ext cx="9727858" cy="4802187"/>
          </a:xfrm>
        </p:spPr>
      </p:pic>
      <p:sp>
        <p:nvSpPr>
          <p:cNvPr id="6" name="Slide Number Placeholder 5">
            <a:extLst>
              <a:ext uri="{FF2B5EF4-FFF2-40B4-BE49-F238E27FC236}">
                <a16:creationId xmlns:a16="http://schemas.microsoft.com/office/drawing/2014/main" id="{A04C44E0-398B-83DE-A798-56705311D435}"/>
              </a:ext>
            </a:extLst>
          </p:cNvPr>
          <p:cNvSpPr>
            <a:spLocks noGrp="1"/>
          </p:cNvSpPr>
          <p:nvPr>
            <p:ph type="sldNum" sz="quarter" idx="12"/>
          </p:nvPr>
        </p:nvSpPr>
        <p:spPr/>
        <p:txBody>
          <a:bodyPr/>
          <a:lstStyle/>
          <a:p>
            <a:fld id="{8B7847F8-D6CA-8245-9FD4-1D18DF9BF337}" type="slidenum">
              <a:rPr kumimoji="1" lang="zh-CN" altLang="en-US" smtClean="0"/>
              <a:t>11</a:t>
            </a:fld>
            <a:endParaRPr kumimoji="1" lang="zh-CN" altLang="en-US"/>
          </a:p>
        </p:txBody>
      </p:sp>
    </p:spTree>
    <p:extLst>
      <p:ext uri="{BB962C8B-B14F-4D97-AF65-F5344CB8AC3E}">
        <p14:creationId xmlns:p14="http://schemas.microsoft.com/office/powerpoint/2010/main" val="902966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2DD8E-47F3-F434-4772-D1250BF8BE0B}"/>
              </a:ext>
            </a:extLst>
          </p:cNvPr>
          <p:cNvSpPr>
            <a:spLocks noGrp="1"/>
          </p:cNvSpPr>
          <p:nvPr>
            <p:ph type="title"/>
          </p:nvPr>
        </p:nvSpPr>
        <p:spPr/>
        <p:txBody>
          <a:bodyPr/>
          <a:lstStyle/>
          <a:p>
            <a:r>
              <a:rPr lang="en-CN" dirty="0">
                <a:solidFill>
                  <a:srgbClr val="0070C0"/>
                </a:solidFill>
              </a:rPr>
              <a:t>Kalman filter method (progressive fit)</a:t>
            </a:r>
          </a:p>
        </p:txBody>
      </p:sp>
      <p:pic>
        <p:nvPicPr>
          <p:cNvPr id="4" name="Content Placeholder 3">
            <a:extLst>
              <a:ext uri="{FF2B5EF4-FFF2-40B4-BE49-F238E27FC236}">
                <a16:creationId xmlns:a16="http://schemas.microsoft.com/office/drawing/2014/main" id="{CCCC94BF-ABCA-ABBF-3706-A24673FA90E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47623" y="1531152"/>
            <a:ext cx="7199120" cy="4917172"/>
          </a:xfrm>
        </p:spPr>
      </p:pic>
      <p:sp>
        <p:nvSpPr>
          <p:cNvPr id="5" name="Slide Number Placeholder 4">
            <a:extLst>
              <a:ext uri="{FF2B5EF4-FFF2-40B4-BE49-F238E27FC236}">
                <a16:creationId xmlns:a16="http://schemas.microsoft.com/office/drawing/2014/main" id="{FC721A49-CCA3-7A2D-26E4-5D39A01FB093}"/>
              </a:ext>
            </a:extLst>
          </p:cNvPr>
          <p:cNvSpPr>
            <a:spLocks noGrp="1"/>
          </p:cNvSpPr>
          <p:nvPr>
            <p:ph type="sldNum" sz="quarter" idx="12"/>
          </p:nvPr>
        </p:nvSpPr>
        <p:spPr/>
        <p:txBody>
          <a:bodyPr/>
          <a:lstStyle/>
          <a:p>
            <a:fld id="{8B7847F8-D6CA-8245-9FD4-1D18DF9BF337}" type="slidenum">
              <a:rPr kumimoji="1" lang="zh-CN" altLang="en-US" smtClean="0"/>
              <a:t>12</a:t>
            </a:fld>
            <a:endParaRPr kumimoji="1" lang="zh-CN" altLang="en-US"/>
          </a:p>
        </p:txBody>
      </p:sp>
    </p:spTree>
    <p:extLst>
      <p:ext uri="{BB962C8B-B14F-4D97-AF65-F5344CB8AC3E}">
        <p14:creationId xmlns:p14="http://schemas.microsoft.com/office/powerpoint/2010/main" val="4271805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E8E94-9392-6D4F-EF1E-46E3255A6479}"/>
              </a:ext>
            </a:extLst>
          </p:cNvPr>
          <p:cNvSpPr>
            <a:spLocks noGrp="1"/>
          </p:cNvSpPr>
          <p:nvPr>
            <p:ph type="title"/>
          </p:nvPr>
        </p:nvSpPr>
        <p:spPr/>
        <p:txBody>
          <a:bodyPr/>
          <a:lstStyle/>
          <a:p>
            <a:r>
              <a:rPr lang="en-CN" dirty="0">
                <a:solidFill>
                  <a:srgbClr val="0070C0"/>
                </a:solidFill>
              </a:rPr>
              <a:t>Kalman filter</a:t>
            </a:r>
          </a:p>
        </p:txBody>
      </p:sp>
      <p:pic>
        <p:nvPicPr>
          <p:cNvPr id="5" name="Content Placeholder 4">
            <a:extLst>
              <a:ext uri="{FF2B5EF4-FFF2-40B4-BE49-F238E27FC236}">
                <a16:creationId xmlns:a16="http://schemas.microsoft.com/office/drawing/2014/main" id="{032BAC42-C6A1-EADB-F2B1-D696463575F1}"/>
              </a:ext>
            </a:extLst>
          </p:cNvPr>
          <p:cNvPicPr>
            <a:picLocks noGrp="1" noChangeAspect="1"/>
          </p:cNvPicPr>
          <p:nvPr>
            <p:ph idx="1"/>
          </p:nvPr>
        </p:nvPicPr>
        <p:blipFill>
          <a:blip r:embed="rId2"/>
          <a:stretch>
            <a:fillRect/>
          </a:stretch>
        </p:blipFill>
        <p:spPr>
          <a:xfrm>
            <a:off x="644960" y="1599200"/>
            <a:ext cx="10250360" cy="4893675"/>
          </a:xfrm>
        </p:spPr>
      </p:pic>
      <p:sp>
        <p:nvSpPr>
          <p:cNvPr id="6" name="Slide Number Placeholder 5">
            <a:extLst>
              <a:ext uri="{FF2B5EF4-FFF2-40B4-BE49-F238E27FC236}">
                <a16:creationId xmlns:a16="http://schemas.microsoft.com/office/drawing/2014/main" id="{77CA5E3F-D35A-3374-E431-64B2DB385FA3}"/>
              </a:ext>
            </a:extLst>
          </p:cNvPr>
          <p:cNvSpPr>
            <a:spLocks noGrp="1"/>
          </p:cNvSpPr>
          <p:nvPr>
            <p:ph type="sldNum" sz="quarter" idx="12"/>
          </p:nvPr>
        </p:nvSpPr>
        <p:spPr/>
        <p:txBody>
          <a:bodyPr/>
          <a:lstStyle/>
          <a:p>
            <a:fld id="{8B7847F8-D6CA-8245-9FD4-1D18DF9BF337}" type="slidenum">
              <a:rPr kumimoji="1" lang="zh-CN" altLang="en-US" smtClean="0"/>
              <a:t>13</a:t>
            </a:fld>
            <a:endParaRPr kumimoji="1" lang="zh-CN" altLang="en-US"/>
          </a:p>
        </p:txBody>
      </p:sp>
    </p:spTree>
    <p:extLst>
      <p:ext uri="{BB962C8B-B14F-4D97-AF65-F5344CB8AC3E}">
        <p14:creationId xmlns:p14="http://schemas.microsoft.com/office/powerpoint/2010/main" val="809896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4F40B-104C-EA66-4743-7E4F38BC508B}"/>
              </a:ext>
            </a:extLst>
          </p:cNvPr>
          <p:cNvSpPr>
            <a:spLocks noGrp="1"/>
          </p:cNvSpPr>
          <p:nvPr>
            <p:ph type="title"/>
          </p:nvPr>
        </p:nvSpPr>
        <p:spPr/>
        <p:txBody>
          <a:bodyPr/>
          <a:lstStyle/>
          <a:p>
            <a:r>
              <a:rPr lang="en-CN" dirty="0">
                <a:solidFill>
                  <a:srgbClr val="0070C0"/>
                </a:solidFill>
              </a:rPr>
              <a:t>Kalman filter</a:t>
            </a:r>
          </a:p>
        </p:txBody>
      </p:sp>
      <p:pic>
        <p:nvPicPr>
          <p:cNvPr id="5" name="Content Placeholder 4">
            <a:extLst>
              <a:ext uri="{FF2B5EF4-FFF2-40B4-BE49-F238E27FC236}">
                <a16:creationId xmlns:a16="http://schemas.microsoft.com/office/drawing/2014/main" id="{609DCBA4-6C76-64E1-5487-DAFA771D969C}"/>
              </a:ext>
            </a:extLst>
          </p:cNvPr>
          <p:cNvPicPr>
            <a:picLocks noGrp="1" noChangeAspect="1"/>
          </p:cNvPicPr>
          <p:nvPr>
            <p:ph idx="1"/>
          </p:nvPr>
        </p:nvPicPr>
        <p:blipFill>
          <a:blip r:embed="rId2"/>
          <a:stretch>
            <a:fillRect/>
          </a:stretch>
        </p:blipFill>
        <p:spPr>
          <a:xfrm>
            <a:off x="660569" y="1403013"/>
            <a:ext cx="10017537" cy="4600800"/>
          </a:xfrm>
        </p:spPr>
      </p:pic>
      <p:sp>
        <p:nvSpPr>
          <p:cNvPr id="6" name="Slide Number Placeholder 5">
            <a:extLst>
              <a:ext uri="{FF2B5EF4-FFF2-40B4-BE49-F238E27FC236}">
                <a16:creationId xmlns:a16="http://schemas.microsoft.com/office/drawing/2014/main" id="{624B8205-8F43-22EF-81FC-088D8667B875}"/>
              </a:ext>
            </a:extLst>
          </p:cNvPr>
          <p:cNvSpPr>
            <a:spLocks noGrp="1"/>
          </p:cNvSpPr>
          <p:nvPr>
            <p:ph type="sldNum" sz="quarter" idx="12"/>
          </p:nvPr>
        </p:nvSpPr>
        <p:spPr/>
        <p:txBody>
          <a:bodyPr/>
          <a:lstStyle/>
          <a:p>
            <a:fld id="{8B7847F8-D6CA-8245-9FD4-1D18DF9BF337}" type="slidenum">
              <a:rPr kumimoji="1" lang="zh-CN" altLang="en-US" smtClean="0"/>
              <a:t>14</a:t>
            </a:fld>
            <a:endParaRPr kumimoji="1" lang="zh-CN" altLang="en-US"/>
          </a:p>
        </p:txBody>
      </p:sp>
      <p:pic>
        <p:nvPicPr>
          <p:cNvPr id="3" name="Picture 2">
            <a:extLst>
              <a:ext uri="{FF2B5EF4-FFF2-40B4-BE49-F238E27FC236}">
                <a16:creationId xmlns:a16="http://schemas.microsoft.com/office/drawing/2014/main" id="{3A78646E-25EE-97FD-8F14-0DEFEBEE1AAA}"/>
              </a:ext>
            </a:extLst>
          </p:cNvPr>
          <p:cNvPicPr>
            <a:picLocks noChangeAspect="1"/>
          </p:cNvPicPr>
          <p:nvPr/>
        </p:nvPicPr>
        <p:blipFill>
          <a:blip r:embed="rId3"/>
          <a:stretch>
            <a:fillRect/>
          </a:stretch>
        </p:blipFill>
        <p:spPr>
          <a:xfrm>
            <a:off x="3754037" y="6194481"/>
            <a:ext cx="3550889" cy="596788"/>
          </a:xfrm>
          <a:prstGeom prst="rect">
            <a:avLst/>
          </a:prstGeom>
        </p:spPr>
      </p:pic>
      <p:sp>
        <p:nvSpPr>
          <p:cNvPr id="4" name="TextBox 3">
            <a:extLst>
              <a:ext uri="{FF2B5EF4-FFF2-40B4-BE49-F238E27FC236}">
                <a16:creationId xmlns:a16="http://schemas.microsoft.com/office/drawing/2014/main" id="{109D96C7-E1D0-5EEA-B545-8C74858E181E}"/>
              </a:ext>
            </a:extLst>
          </p:cNvPr>
          <p:cNvSpPr txBox="1"/>
          <p:nvPr/>
        </p:nvSpPr>
        <p:spPr>
          <a:xfrm>
            <a:off x="904586" y="5694546"/>
            <a:ext cx="11269432" cy="415498"/>
          </a:xfrm>
          <a:prstGeom prst="rect">
            <a:avLst/>
          </a:prstGeom>
          <a:noFill/>
        </p:spPr>
        <p:txBody>
          <a:bodyPr wrap="none" rtlCol="0">
            <a:spAutoFit/>
          </a:bodyPr>
          <a:lstStyle/>
          <a:p>
            <a:pPr marL="342900" indent="-342900">
              <a:buFont typeface="Arial" panose="020B0604020202020204" pitchFamily="34" charset="0"/>
              <a:buChar char="•"/>
            </a:pPr>
            <a:r>
              <a:rPr lang="en-CN" sz="2100" b="1" dirty="0"/>
              <a:t>the </a:t>
            </a:r>
            <a:r>
              <a:rPr lang="en-CN" sz="2100" b="1" dirty="0">
                <a:latin typeface="Symbol" pitchFamily="2" charset="2"/>
              </a:rPr>
              <a:t>c</a:t>
            </a:r>
            <a:r>
              <a:rPr lang="en-CN" sz="2100" b="1" baseline="30000" dirty="0"/>
              <a:t>2</a:t>
            </a:r>
            <a:r>
              <a:rPr lang="en-CN" sz="2100" b="1" dirty="0"/>
              <a:t> contribution of the constraint m</a:t>
            </a:r>
            <a:r>
              <a:rPr lang="en-CN" sz="2100" b="1" baseline="-25000" dirty="0"/>
              <a:t>k</a:t>
            </a:r>
            <a:r>
              <a:rPr lang="en-CN" sz="2100" b="1" dirty="0"/>
              <a:t> is given by the </a:t>
            </a:r>
            <a:r>
              <a:rPr lang="en-CN" sz="2100" b="1" dirty="0">
                <a:latin typeface="Symbol" pitchFamily="2" charset="2"/>
              </a:rPr>
              <a:t>c</a:t>
            </a:r>
            <a:r>
              <a:rPr lang="en-CN" sz="2100" b="1" baseline="30000" dirty="0"/>
              <a:t>2</a:t>
            </a:r>
            <a:r>
              <a:rPr lang="en-CN" sz="2100" b="1" dirty="0"/>
              <a:t> contribution of the prediction</a:t>
            </a:r>
          </a:p>
        </p:txBody>
      </p:sp>
    </p:spTree>
    <p:extLst>
      <p:ext uri="{BB962C8B-B14F-4D97-AF65-F5344CB8AC3E}">
        <p14:creationId xmlns:p14="http://schemas.microsoft.com/office/powerpoint/2010/main" val="2163826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A5765-A43B-8380-A9B9-103FF9117997}"/>
              </a:ext>
            </a:extLst>
          </p:cNvPr>
          <p:cNvSpPr>
            <a:spLocks noGrp="1"/>
          </p:cNvSpPr>
          <p:nvPr>
            <p:ph type="title"/>
          </p:nvPr>
        </p:nvSpPr>
        <p:spPr/>
        <p:txBody>
          <a:bodyPr/>
          <a:lstStyle/>
          <a:p>
            <a:r>
              <a:rPr lang="en-CN" dirty="0">
                <a:solidFill>
                  <a:srgbClr val="0070C0"/>
                </a:solidFill>
              </a:rPr>
              <a:t>Covariance matrix in the Kalman filter</a:t>
            </a:r>
          </a:p>
        </p:txBody>
      </p:sp>
      <p:pic>
        <p:nvPicPr>
          <p:cNvPr id="5" name="Content Placeholder 4">
            <a:extLst>
              <a:ext uri="{FF2B5EF4-FFF2-40B4-BE49-F238E27FC236}">
                <a16:creationId xmlns:a16="http://schemas.microsoft.com/office/drawing/2014/main" id="{8EA25D35-6412-E73B-253B-5EBBBABCC7D0}"/>
              </a:ext>
            </a:extLst>
          </p:cNvPr>
          <p:cNvPicPr>
            <a:picLocks noGrp="1" noChangeAspect="1"/>
          </p:cNvPicPr>
          <p:nvPr>
            <p:ph idx="1"/>
          </p:nvPr>
        </p:nvPicPr>
        <p:blipFill>
          <a:blip r:embed="rId2"/>
          <a:stretch>
            <a:fillRect/>
          </a:stretch>
        </p:blipFill>
        <p:spPr>
          <a:xfrm>
            <a:off x="370441" y="1551398"/>
            <a:ext cx="10880617" cy="4283481"/>
          </a:xfrm>
        </p:spPr>
      </p:pic>
      <p:sp>
        <p:nvSpPr>
          <p:cNvPr id="6" name="Slide Number Placeholder 5">
            <a:extLst>
              <a:ext uri="{FF2B5EF4-FFF2-40B4-BE49-F238E27FC236}">
                <a16:creationId xmlns:a16="http://schemas.microsoft.com/office/drawing/2014/main" id="{443F2CC5-DF52-041D-1CB4-8F759E002050}"/>
              </a:ext>
            </a:extLst>
          </p:cNvPr>
          <p:cNvSpPr>
            <a:spLocks noGrp="1"/>
          </p:cNvSpPr>
          <p:nvPr>
            <p:ph type="sldNum" sz="quarter" idx="12"/>
          </p:nvPr>
        </p:nvSpPr>
        <p:spPr/>
        <p:txBody>
          <a:bodyPr/>
          <a:lstStyle/>
          <a:p>
            <a:fld id="{8B7847F8-D6CA-8245-9FD4-1D18DF9BF337}" type="slidenum">
              <a:rPr kumimoji="1" lang="zh-CN" altLang="en-US" smtClean="0"/>
              <a:t>15</a:t>
            </a:fld>
            <a:endParaRPr kumimoji="1" lang="zh-CN" altLang="en-US"/>
          </a:p>
        </p:txBody>
      </p:sp>
    </p:spTree>
    <p:extLst>
      <p:ext uri="{BB962C8B-B14F-4D97-AF65-F5344CB8AC3E}">
        <p14:creationId xmlns:p14="http://schemas.microsoft.com/office/powerpoint/2010/main" val="799838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DEEF2-FF0D-B6E5-DCFC-42E7CE5A1677}"/>
              </a:ext>
            </a:extLst>
          </p:cNvPr>
          <p:cNvSpPr>
            <a:spLocks noGrp="1"/>
          </p:cNvSpPr>
          <p:nvPr>
            <p:ph type="title"/>
          </p:nvPr>
        </p:nvSpPr>
        <p:spPr/>
        <p:txBody>
          <a:bodyPr/>
          <a:lstStyle/>
          <a:p>
            <a:r>
              <a:rPr lang="en-US" dirty="0">
                <a:solidFill>
                  <a:srgbClr val="0070C0"/>
                </a:solidFill>
                <a:latin typeface="Symbol" pitchFamily="2" charset="2"/>
              </a:rPr>
              <a:t>c</a:t>
            </a:r>
            <a:r>
              <a:rPr lang="en-US" baseline="30000" dirty="0">
                <a:solidFill>
                  <a:srgbClr val="0070C0"/>
                </a:solidFill>
              </a:rPr>
              <a:t>2</a:t>
            </a:r>
            <a:r>
              <a:rPr lang="en-CN" dirty="0">
                <a:solidFill>
                  <a:srgbClr val="0070C0"/>
                </a:solidFill>
              </a:rPr>
              <a:t> and degree of freedom</a:t>
            </a:r>
          </a:p>
        </p:txBody>
      </p:sp>
      <p:pic>
        <p:nvPicPr>
          <p:cNvPr id="5" name="Content Placeholder 4">
            <a:extLst>
              <a:ext uri="{FF2B5EF4-FFF2-40B4-BE49-F238E27FC236}">
                <a16:creationId xmlns:a16="http://schemas.microsoft.com/office/drawing/2014/main" id="{06C97267-1C25-0636-2B18-D7A9C1504FBA}"/>
              </a:ext>
            </a:extLst>
          </p:cNvPr>
          <p:cNvPicPr>
            <a:picLocks noGrp="1" noChangeAspect="1"/>
          </p:cNvPicPr>
          <p:nvPr>
            <p:ph idx="1"/>
          </p:nvPr>
        </p:nvPicPr>
        <p:blipFill>
          <a:blip r:embed="rId2"/>
          <a:stretch>
            <a:fillRect/>
          </a:stretch>
        </p:blipFill>
        <p:spPr>
          <a:xfrm>
            <a:off x="550524" y="1398074"/>
            <a:ext cx="10515600" cy="4061851"/>
          </a:xfrm>
        </p:spPr>
      </p:pic>
      <p:pic>
        <p:nvPicPr>
          <p:cNvPr id="9" name="Picture 8">
            <a:extLst>
              <a:ext uri="{FF2B5EF4-FFF2-40B4-BE49-F238E27FC236}">
                <a16:creationId xmlns:a16="http://schemas.microsoft.com/office/drawing/2014/main" id="{779BD67E-7435-E28C-61C7-5238AA79C5A1}"/>
              </a:ext>
            </a:extLst>
          </p:cNvPr>
          <p:cNvPicPr>
            <a:picLocks noChangeAspect="1"/>
          </p:cNvPicPr>
          <p:nvPr/>
        </p:nvPicPr>
        <p:blipFill>
          <a:blip r:embed="rId3"/>
          <a:stretch>
            <a:fillRect/>
          </a:stretch>
        </p:blipFill>
        <p:spPr>
          <a:xfrm>
            <a:off x="766281" y="5395220"/>
            <a:ext cx="8799484" cy="1325563"/>
          </a:xfrm>
          <a:prstGeom prst="rect">
            <a:avLst/>
          </a:prstGeom>
        </p:spPr>
      </p:pic>
      <p:sp>
        <p:nvSpPr>
          <p:cNvPr id="10" name="Slide Number Placeholder 9">
            <a:extLst>
              <a:ext uri="{FF2B5EF4-FFF2-40B4-BE49-F238E27FC236}">
                <a16:creationId xmlns:a16="http://schemas.microsoft.com/office/drawing/2014/main" id="{B9F93D97-D92C-5C29-DFF7-4474FD9AC014}"/>
              </a:ext>
            </a:extLst>
          </p:cNvPr>
          <p:cNvSpPr>
            <a:spLocks noGrp="1"/>
          </p:cNvSpPr>
          <p:nvPr>
            <p:ph type="sldNum" sz="quarter" idx="12"/>
          </p:nvPr>
        </p:nvSpPr>
        <p:spPr/>
        <p:txBody>
          <a:bodyPr/>
          <a:lstStyle/>
          <a:p>
            <a:fld id="{8B7847F8-D6CA-8245-9FD4-1D18DF9BF337}" type="slidenum">
              <a:rPr kumimoji="1" lang="zh-CN" altLang="en-US" smtClean="0"/>
              <a:t>16</a:t>
            </a:fld>
            <a:endParaRPr kumimoji="1" lang="zh-CN" altLang="en-US"/>
          </a:p>
        </p:txBody>
      </p:sp>
    </p:spTree>
    <p:extLst>
      <p:ext uri="{BB962C8B-B14F-4D97-AF65-F5344CB8AC3E}">
        <p14:creationId xmlns:p14="http://schemas.microsoft.com/office/powerpoint/2010/main" val="2677444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745FF-2A72-0BD8-EE7F-AA79DFAEA90D}"/>
              </a:ext>
            </a:extLst>
          </p:cNvPr>
          <p:cNvSpPr>
            <a:spLocks noGrp="1"/>
          </p:cNvSpPr>
          <p:nvPr>
            <p:ph type="title"/>
          </p:nvPr>
        </p:nvSpPr>
        <p:spPr>
          <a:xfrm>
            <a:off x="930668" y="2872020"/>
            <a:ext cx="10515600" cy="1325563"/>
          </a:xfrm>
        </p:spPr>
        <p:txBody>
          <a:bodyPr>
            <a:normAutofit/>
          </a:bodyPr>
          <a:lstStyle/>
          <a:p>
            <a:pPr algn="ctr"/>
            <a:r>
              <a:rPr kumimoji="1" lang="en-US" altLang="zh-CN" sz="7200" dirty="0">
                <a:solidFill>
                  <a:srgbClr val="0070C0"/>
                </a:solidFill>
              </a:rPr>
              <a:t>Current Status and Limits</a:t>
            </a:r>
            <a:endParaRPr lang="en-CN" sz="7200" dirty="0">
              <a:solidFill>
                <a:srgbClr val="0070C0"/>
              </a:solidFill>
            </a:endParaRPr>
          </a:p>
        </p:txBody>
      </p:sp>
      <p:sp>
        <p:nvSpPr>
          <p:cNvPr id="3" name="Slide Number Placeholder 2">
            <a:extLst>
              <a:ext uri="{FF2B5EF4-FFF2-40B4-BE49-F238E27FC236}">
                <a16:creationId xmlns:a16="http://schemas.microsoft.com/office/drawing/2014/main" id="{03610EC2-8A7B-C042-137F-0EB01D037418}"/>
              </a:ext>
            </a:extLst>
          </p:cNvPr>
          <p:cNvSpPr>
            <a:spLocks noGrp="1"/>
          </p:cNvSpPr>
          <p:nvPr>
            <p:ph type="sldNum" sz="quarter" idx="12"/>
          </p:nvPr>
        </p:nvSpPr>
        <p:spPr/>
        <p:txBody>
          <a:bodyPr/>
          <a:lstStyle/>
          <a:p>
            <a:fld id="{8B7847F8-D6CA-8245-9FD4-1D18DF9BF337}" type="slidenum">
              <a:rPr kumimoji="1" lang="zh-CN" altLang="en-US" smtClean="0"/>
              <a:t>17</a:t>
            </a:fld>
            <a:endParaRPr kumimoji="1" lang="zh-CN" altLang="en-US"/>
          </a:p>
        </p:txBody>
      </p:sp>
    </p:spTree>
    <p:extLst>
      <p:ext uri="{BB962C8B-B14F-4D97-AF65-F5344CB8AC3E}">
        <p14:creationId xmlns:p14="http://schemas.microsoft.com/office/powerpoint/2010/main" val="2455368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3E76D-D66A-3885-DAE1-B2B71B19BF9F}"/>
              </a:ext>
            </a:extLst>
          </p:cNvPr>
          <p:cNvSpPr>
            <a:spLocks noGrp="1"/>
          </p:cNvSpPr>
          <p:nvPr>
            <p:ph type="title"/>
          </p:nvPr>
        </p:nvSpPr>
        <p:spPr/>
        <p:txBody>
          <a:bodyPr/>
          <a:lstStyle/>
          <a:p>
            <a:r>
              <a:rPr lang="en-CN" dirty="0">
                <a:solidFill>
                  <a:srgbClr val="0070C0"/>
                </a:solidFill>
              </a:rPr>
              <a:t>Vertex</a:t>
            </a:r>
            <a:r>
              <a:rPr lang="en-CN" dirty="0"/>
              <a:t> </a:t>
            </a:r>
            <a:r>
              <a:rPr lang="en-CN" dirty="0">
                <a:solidFill>
                  <a:srgbClr val="0070C0"/>
                </a:solidFill>
              </a:rPr>
              <a:t>and Kinematic Fit in BESIII and STCF</a:t>
            </a:r>
          </a:p>
        </p:txBody>
      </p:sp>
      <p:sp>
        <p:nvSpPr>
          <p:cNvPr id="3" name="Slide Number Placeholder 2">
            <a:extLst>
              <a:ext uri="{FF2B5EF4-FFF2-40B4-BE49-F238E27FC236}">
                <a16:creationId xmlns:a16="http://schemas.microsoft.com/office/drawing/2014/main" id="{7B94799E-5466-B131-9EB9-62B97E576067}"/>
              </a:ext>
            </a:extLst>
          </p:cNvPr>
          <p:cNvSpPr>
            <a:spLocks noGrp="1"/>
          </p:cNvSpPr>
          <p:nvPr>
            <p:ph type="sldNum" sz="quarter" idx="12"/>
          </p:nvPr>
        </p:nvSpPr>
        <p:spPr/>
        <p:txBody>
          <a:bodyPr/>
          <a:lstStyle/>
          <a:p>
            <a:fld id="{8B7847F8-D6CA-8245-9FD4-1D18DF9BF337}" type="slidenum">
              <a:rPr kumimoji="1" lang="zh-CN" altLang="en-US" smtClean="0"/>
              <a:t>18</a:t>
            </a:fld>
            <a:endParaRPr kumimoji="1" lang="zh-CN" altLang="en-US"/>
          </a:p>
        </p:txBody>
      </p:sp>
      <p:sp>
        <p:nvSpPr>
          <p:cNvPr id="4" name="Content Placeholder 2">
            <a:extLst>
              <a:ext uri="{FF2B5EF4-FFF2-40B4-BE49-F238E27FC236}">
                <a16:creationId xmlns:a16="http://schemas.microsoft.com/office/drawing/2014/main" id="{E8746855-567A-16D1-D0F4-48DF5EAD329C}"/>
              </a:ext>
            </a:extLst>
          </p:cNvPr>
          <p:cNvSpPr txBox="1">
            <a:spLocks/>
          </p:cNvSpPr>
          <p:nvPr/>
        </p:nvSpPr>
        <p:spPr>
          <a:xfrm>
            <a:off x="437506" y="1809429"/>
            <a:ext cx="6302341" cy="468344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Wingdings" pitchFamily="2" charset="2"/>
              <a:buChar char="ü"/>
            </a:pPr>
            <a:r>
              <a:rPr lang="en-US" sz="2000" b="1" dirty="0" err="1"/>
              <a:t>WTrackParameter</a:t>
            </a:r>
            <a:r>
              <a:rPr lang="en-US" sz="2000" b="1" dirty="0"/>
              <a:t> Class is defined in Vertex and Kinematic Fit.</a:t>
            </a:r>
          </a:p>
          <a:p>
            <a:pPr>
              <a:lnSpc>
                <a:spcPct val="150000"/>
              </a:lnSpc>
              <a:buFont typeface="Wingdings" pitchFamily="2" charset="2"/>
              <a:buChar char="ü"/>
            </a:pPr>
            <a:endParaRPr lang="en-US" sz="2000" b="1" dirty="0"/>
          </a:p>
          <a:p>
            <a:pPr>
              <a:lnSpc>
                <a:spcPct val="150000"/>
              </a:lnSpc>
              <a:buFont typeface="Wingdings" pitchFamily="2" charset="2"/>
              <a:buChar char="ü"/>
            </a:pPr>
            <a:r>
              <a:rPr lang="en-US" sz="2000" b="1" dirty="0"/>
              <a:t>The measured values with uncertainties construct the </a:t>
            </a:r>
            <a:r>
              <a:rPr lang="en-US" sz="2000" b="1" dirty="0">
                <a:latin typeface="Symbol" pitchFamily="2" charset="2"/>
              </a:rPr>
              <a:t>c</a:t>
            </a:r>
            <a:r>
              <a:rPr lang="en-US" sz="2000" b="1" baseline="30000" dirty="0"/>
              <a:t>2</a:t>
            </a:r>
            <a:r>
              <a:rPr lang="en-US" sz="2000" b="1" dirty="0"/>
              <a:t> values. </a:t>
            </a:r>
          </a:p>
          <a:p>
            <a:pPr>
              <a:lnSpc>
                <a:spcPct val="150000"/>
              </a:lnSpc>
              <a:buFont typeface="Wingdings" pitchFamily="2" charset="2"/>
              <a:buChar char="ü"/>
            </a:pPr>
            <a:endParaRPr lang="en-US" sz="2000" b="1" dirty="0"/>
          </a:p>
          <a:p>
            <a:pPr>
              <a:lnSpc>
                <a:spcPct val="150000"/>
              </a:lnSpc>
              <a:buFont typeface="Wingdings" pitchFamily="2" charset="2"/>
              <a:buChar char="ü"/>
            </a:pPr>
            <a:r>
              <a:rPr lang="en-US" sz="2000" b="1" dirty="0"/>
              <a:t>The exact constraints are included with Lagrange Multiplier in </a:t>
            </a:r>
            <a:r>
              <a:rPr lang="en-US" sz="2000" b="1" dirty="0">
                <a:latin typeface="Symbol" pitchFamily="2" charset="2"/>
              </a:rPr>
              <a:t>c</a:t>
            </a:r>
            <a:r>
              <a:rPr lang="en-US" sz="2000" b="1" baseline="30000" dirty="0"/>
              <a:t>2</a:t>
            </a:r>
            <a:r>
              <a:rPr lang="en-US" sz="2000" b="1" dirty="0"/>
              <a:t>.</a:t>
            </a:r>
          </a:p>
          <a:p>
            <a:pPr marL="0" indent="0">
              <a:buNone/>
            </a:pPr>
            <a:endParaRPr lang="en-CN" dirty="0"/>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52CF69F4-3898-F0AF-8B47-0898847F03B5}"/>
                  </a:ext>
                </a:extLst>
              </p:cNvPr>
              <p:cNvSpPr txBox="1"/>
              <p:nvPr/>
            </p:nvSpPr>
            <p:spPr>
              <a:xfrm>
                <a:off x="7659895" y="1477274"/>
                <a:ext cx="1449346" cy="2626104"/>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d>
                        <m:dPr>
                          <m:ctrlPr>
                            <a:rPr lang="en-CN" sz="2800" i="1" smtClean="0">
                              <a:solidFill>
                                <a:schemeClr val="accent1"/>
                              </a:solidFill>
                              <a:latin typeface="Cambria Math" panose="02040503050406030204" pitchFamily="18" charset="0"/>
                            </a:rPr>
                          </m:ctrlPr>
                        </m:dPr>
                        <m:e>
                          <m:f>
                            <m:fPr>
                              <m:type m:val="noBar"/>
                              <m:ctrlPr>
                                <a:rPr lang="en-CN" sz="2800" i="1" smtClean="0">
                                  <a:solidFill>
                                    <a:schemeClr val="accent1"/>
                                  </a:solidFill>
                                  <a:latin typeface="Cambria Math" panose="02040503050406030204" pitchFamily="18" charset="0"/>
                                </a:rPr>
                              </m:ctrlPr>
                            </m:fPr>
                            <m:num>
                              <m:r>
                                <a:rPr lang="en-US" sz="2800" b="0" i="1" smtClean="0">
                                  <a:solidFill>
                                    <a:schemeClr val="accent1"/>
                                  </a:solidFill>
                                  <a:latin typeface="Cambria Math" panose="02040503050406030204" pitchFamily="18" charset="0"/>
                                </a:rPr>
                                <m:t>𝑥</m:t>
                              </m:r>
                            </m:num>
                            <m:den>
                              <m:eqArr>
                                <m:eqArrPr>
                                  <m:ctrlPr>
                                    <a:rPr lang="en-US" sz="2800" b="0" i="1" smtClean="0">
                                      <a:solidFill>
                                        <a:schemeClr val="accent1"/>
                                      </a:solidFill>
                                      <a:latin typeface="Cambria Math" panose="02040503050406030204" pitchFamily="18" charset="0"/>
                                    </a:rPr>
                                  </m:ctrlPr>
                                </m:eqArrPr>
                                <m:e>
                                  <m:r>
                                    <a:rPr lang="en-US" sz="2800" b="0" i="1" smtClean="0">
                                      <a:solidFill>
                                        <a:schemeClr val="accent1"/>
                                      </a:solidFill>
                                      <a:latin typeface="Cambria Math" panose="02040503050406030204" pitchFamily="18" charset="0"/>
                                    </a:rPr>
                                    <m:t>𝑦</m:t>
                                  </m:r>
                                </m:e>
                                <m:e>
                                  <m:r>
                                    <a:rPr lang="en-US" sz="2800" b="0" i="1" smtClean="0">
                                      <a:solidFill>
                                        <a:schemeClr val="accent1"/>
                                      </a:solidFill>
                                      <a:latin typeface="Cambria Math" panose="02040503050406030204" pitchFamily="18" charset="0"/>
                                    </a:rPr>
                                    <m:t>𝑧</m:t>
                                  </m:r>
                                </m:e>
                                <m:e>
                                  <m:r>
                                    <a:rPr lang="en-US" sz="2800" b="0" i="1" smtClean="0">
                                      <a:solidFill>
                                        <a:schemeClr val="accent1"/>
                                      </a:solidFill>
                                      <a:latin typeface="Cambria Math" panose="02040503050406030204" pitchFamily="18" charset="0"/>
                                    </a:rPr>
                                    <m:t>𝑃𝑥</m:t>
                                  </m:r>
                                </m:e>
                                <m:e>
                                  <m:r>
                                    <a:rPr lang="en-US" sz="2800" b="0" i="1" smtClean="0">
                                      <a:solidFill>
                                        <a:schemeClr val="accent1"/>
                                      </a:solidFill>
                                      <a:latin typeface="Cambria Math" panose="02040503050406030204" pitchFamily="18" charset="0"/>
                                    </a:rPr>
                                    <m:t>𝑃𝑦</m:t>
                                  </m:r>
                                </m:e>
                                <m:e>
                                  <m:r>
                                    <a:rPr lang="en-US" sz="2800" b="0" i="1" smtClean="0">
                                      <a:solidFill>
                                        <a:schemeClr val="accent1"/>
                                      </a:solidFill>
                                      <a:latin typeface="Cambria Math" panose="02040503050406030204" pitchFamily="18" charset="0"/>
                                    </a:rPr>
                                    <m:t>𝑃𝑧</m:t>
                                  </m:r>
                                </m:e>
                                <m:e>
                                  <m:r>
                                    <a:rPr lang="en-US" sz="2800" b="0" i="1" smtClean="0">
                                      <a:solidFill>
                                        <a:schemeClr val="accent1"/>
                                      </a:solidFill>
                                      <a:latin typeface="Cambria Math" panose="02040503050406030204" pitchFamily="18" charset="0"/>
                                    </a:rPr>
                                    <m:t>𝐸</m:t>
                                  </m:r>
                                </m:e>
                              </m:eqArr>
                            </m:den>
                          </m:f>
                        </m:e>
                      </m:d>
                    </m:oMath>
                  </m:oMathPara>
                </a14:m>
                <a:endParaRPr lang="en-CN" dirty="0"/>
              </a:p>
            </p:txBody>
          </p:sp>
        </mc:Choice>
        <mc:Fallback>
          <p:sp>
            <p:nvSpPr>
              <p:cNvPr id="11" name="TextBox 10">
                <a:extLst>
                  <a:ext uri="{FF2B5EF4-FFF2-40B4-BE49-F238E27FC236}">
                    <a16:creationId xmlns:a16="http://schemas.microsoft.com/office/drawing/2014/main" id="{52CF69F4-3898-F0AF-8B47-0898847F03B5}"/>
                  </a:ext>
                </a:extLst>
              </p:cNvPr>
              <p:cNvSpPr txBox="1">
                <a:spLocks noRot="1" noChangeAspect="1" noMove="1" noResize="1" noEditPoints="1" noAdjustHandles="1" noChangeArrowheads="1" noChangeShapeType="1" noTextEdit="1"/>
              </p:cNvSpPr>
              <p:nvPr/>
            </p:nvSpPr>
            <p:spPr>
              <a:xfrm>
                <a:off x="7659895" y="1477274"/>
                <a:ext cx="1449346" cy="2626104"/>
              </a:xfrm>
              <a:prstGeom prst="rect">
                <a:avLst/>
              </a:prstGeom>
              <a:blipFill>
                <a:blip r:embed="rId2"/>
                <a:stretch>
                  <a:fillRect b="-3846"/>
                </a:stretch>
              </a:blipFill>
            </p:spPr>
            <p:txBody>
              <a:bodyPr/>
              <a:lstStyle/>
              <a:p>
                <a:r>
                  <a:rPr lang="en-CN">
                    <a:noFill/>
                  </a:rPr>
                  <a:t> </a:t>
                </a:r>
              </a:p>
            </p:txBody>
          </p:sp>
        </mc:Fallback>
      </mc:AlternateContent>
      <p:sp>
        <p:nvSpPr>
          <p:cNvPr id="13" name="TextBox 12">
            <a:extLst>
              <a:ext uri="{FF2B5EF4-FFF2-40B4-BE49-F238E27FC236}">
                <a16:creationId xmlns:a16="http://schemas.microsoft.com/office/drawing/2014/main" id="{4BB953A2-2049-15FE-A6E0-5DFE2D2BE10C}"/>
              </a:ext>
            </a:extLst>
          </p:cNvPr>
          <p:cNvSpPr txBox="1"/>
          <p:nvPr/>
        </p:nvSpPr>
        <p:spPr>
          <a:xfrm>
            <a:off x="8869981" y="1927159"/>
            <a:ext cx="2723080" cy="461665"/>
          </a:xfrm>
          <a:prstGeom prst="rect">
            <a:avLst/>
          </a:prstGeom>
          <a:noFill/>
        </p:spPr>
        <p:txBody>
          <a:bodyPr wrap="square">
            <a:spAutoFit/>
          </a:bodyPr>
          <a:lstStyle/>
          <a:p>
            <a:r>
              <a:rPr lang="en-US" sz="2400" b="1" dirty="0" err="1">
                <a:solidFill>
                  <a:schemeClr val="accent1"/>
                </a:solidFill>
              </a:rPr>
              <a:t>WTrackParameter</a:t>
            </a:r>
            <a:endParaRPr lang="en-CN" dirty="0">
              <a:solidFill>
                <a:schemeClr val="accent1"/>
              </a:solidFill>
            </a:endParaRPr>
          </a:p>
        </p:txBody>
      </p:sp>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728E641E-BFE6-5424-370B-CB0AF8EF6A31}"/>
                  </a:ext>
                </a:extLst>
              </p:cNvPr>
              <p:cNvSpPr txBox="1"/>
              <p:nvPr/>
            </p:nvSpPr>
            <p:spPr>
              <a:xfrm>
                <a:off x="7584635" y="4801514"/>
                <a:ext cx="4169859" cy="744756"/>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p>
                        <m:sSupPr>
                          <m:ctrlPr>
                            <a:rPr lang="en-US" sz="2400" b="0" i="1" smtClean="0">
                              <a:solidFill>
                                <a:schemeClr val="accent1"/>
                              </a:solidFill>
                              <a:latin typeface="Cambria Math" panose="02040503050406030204" pitchFamily="18" charset="0"/>
                            </a:rPr>
                          </m:ctrlPr>
                        </m:sSupPr>
                        <m:e>
                          <m:r>
                            <a:rPr lang="en-US" sz="2400" b="0" i="1" smtClean="0">
                              <a:solidFill>
                                <a:schemeClr val="accent1"/>
                              </a:solidFill>
                              <a:latin typeface="Cambria Math" panose="02040503050406030204" pitchFamily="18" charset="0"/>
                            </a:rPr>
                            <m:t>𝜒</m:t>
                          </m:r>
                        </m:e>
                        <m:sup>
                          <m:r>
                            <a:rPr lang="en-US" sz="2400" b="0" i="1" smtClean="0">
                              <a:solidFill>
                                <a:schemeClr val="accent1"/>
                              </a:solidFill>
                              <a:latin typeface="Cambria Math" panose="02040503050406030204" pitchFamily="18" charset="0"/>
                            </a:rPr>
                            <m:t>2</m:t>
                          </m:r>
                        </m:sup>
                      </m:sSup>
                      <m:r>
                        <a:rPr lang="en-US" sz="2400" b="0" i="1" smtClean="0">
                          <a:solidFill>
                            <a:schemeClr val="accent1"/>
                          </a:solidFill>
                          <a:latin typeface="Cambria Math" panose="02040503050406030204" pitchFamily="18" charset="0"/>
                        </a:rPr>
                        <m:t>=</m:t>
                      </m:r>
                      <m:d>
                        <m:dPr>
                          <m:ctrlPr>
                            <a:rPr lang="en-US" sz="2400" b="0" i="1" smtClean="0">
                              <a:solidFill>
                                <a:schemeClr val="accent1"/>
                              </a:solidFill>
                              <a:latin typeface="Cambria Math" panose="02040503050406030204" pitchFamily="18" charset="0"/>
                            </a:rPr>
                          </m:ctrlPr>
                        </m:dPr>
                        <m:e>
                          <m:r>
                            <a:rPr lang="en-US" sz="2400" b="0" i="1" smtClean="0">
                              <a:solidFill>
                                <a:schemeClr val="accent1"/>
                              </a:solidFill>
                              <a:latin typeface="Cambria Math" panose="02040503050406030204" pitchFamily="18" charset="0"/>
                            </a:rPr>
                            <m:t>𝑊</m:t>
                          </m:r>
                          <m:r>
                            <a:rPr lang="en-US" sz="2400" b="0" i="1" smtClean="0">
                              <a:solidFill>
                                <a:schemeClr val="accent1"/>
                              </a:solidFill>
                              <a:latin typeface="Cambria Math" panose="02040503050406030204" pitchFamily="18" charset="0"/>
                            </a:rPr>
                            <m:t> −</m:t>
                          </m:r>
                          <m:sSub>
                            <m:sSubPr>
                              <m:ctrlPr>
                                <a:rPr lang="en-US" sz="2400" b="0" i="1" smtClean="0">
                                  <a:solidFill>
                                    <a:schemeClr val="accent1"/>
                                  </a:solidFill>
                                  <a:latin typeface="Cambria Math" panose="02040503050406030204" pitchFamily="18" charset="0"/>
                                </a:rPr>
                              </m:ctrlPr>
                            </m:sSubPr>
                            <m:e>
                              <m:r>
                                <a:rPr lang="en-US" sz="2400" b="0" i="1" smtClean="0">
                                  <a:solidFill>
                                    <a:schemeClr val="accent1"/>
                                  </a:solidFill>
                                  <a:latin typeface="Cambria Math" panose="02040503050406030204" pitchFamily="18" charset="0"/>
                                </a:rPr>
                                <m:t>𝑊</m:t>
                              </m:r>
                            </m:e>
                            <m:sub>
                              <m:r>
                                <a:rPr lang="en-US" sz="2400" b="0" i="1" smtClean="0">
                                  <a:solidFill>
                                    <a:schemeClr val="accent1"/>
                                  </a:solidFill>
                                  <a:latin typeface="Cambria Math" panose="02040503050406030204" pitchFamily="18" charset="0"/>
                                </a:rPr>
                                <m:t>0</m:t>
                              </m:r>
                            </m:sub>
                          </m:sSub>
                        </m:e>
                      </m:d>
                      <m:sSubSup>
                        <m:sSubSupPr>
                          <m:ctrlPr>
                            <a:rPr lang="en-US" sz="2400" b="0" i="1" smtClean="0">
                              <a:solidFill>
                                <a:schemeClr val="accent1"/>
                              </a:solidFill>
                              <a:latin typeface="Cambria Math" panose="02040503050406030204" pitchFamily="18" charset="0"/>
                            </a:rPr>
                          </m:ctrlPr>
                        </m:sSubSupPr>
                        <m:e>
                          <m:r>
                            <a:rPr lang="en-US" sz="2400" b="0" i="1" smtClean="0">
                              <a:solidFill>
                                <a:schemeClr val="accent1"/>
                              </a:solidFill>
                              <a:latin typeface="Cambria Math" panose="02040503050406030204" pitchFamily="18" charset="0"/>
                            </a:rPr>
                            <m:t>𝑉</m:t>
                          </m:r>
                        </m:e>
                        <m:sub>
                          <m:r>
                            <a:rPr lang="en-US" sz="2400" b="0" i="1" smtClean="0">
                              <a:solidFill>
                                <a:schemeClr val="accent1"/>
                              </a:solidFill>
                              <a:latin typeface="Cambria Math" panose="02040503050406030204" pitchFamily="18" charset="0"/>
                            </a:rPr>
                            <m:t>𝑊</m:t>
                          </m:r>
                        </m:sub>
                        <m:sup>
                          <m:r>
                            <a:rPr lang="en-US" sz="2400" b="0" i="1" smtClean="0">
                              <a:solidFill>
                                <a:schemeClr val="accent1"/>
                              </a:solidFill>
                              <a:latin typeface="Cambria Math" panose="02040503050406030204" pitchFamily="18" charset="0"/>
                            </a:rPr>
                            <m:t>−1</m:t>
                          </m:r>
                        </m:sup>
                      </m:sSubSup>
                      <m:d>
                        <m:dPr>
                          <m:ctrlPr>
                            <a:rPr lang="en-US" sz="2400" b="0" i="1" smtClean="0">
                              <a:solidFill>
                                <a:schemeClr val="accent1"/>
                              </a:solidFill>
                              <a:latin typeface="Cambria Math" panose="02040503050406030204" pitchFamily="18" charset="0"/>
                            </a:rPr>
                          </m:ctrlPr>
                        </m:dPr>
                        <m:e>
                          <m:r>
                            <a:rPr lang="en-US" sz="2400" b="0" i="1" smtClean="0">
                              <a:solidFill>
                                <a:schemeClr val="accent1"/>
                              </a:solidFill>
                              <a:latin typeface="Cambria Math" panose="02040503050406030204" pitchFamily="18" charset="0"/>
                            </a:rPr>
                            <m:t>𝑊</m:t>
                          </m:r>
                          <m:r>
                            <a:rPr lang="en-US" sz="2400" b="0" i="1" smtClean="0">
                              <a:solidFill>
                                <a:schemeClr val="accent1"/>
                              </a:solidFill>
                              <a:latin typeface="Cambria Math" panose="02040503050406030204" pitchFamily="18" charset="0"/>
                            </a:rPr>
                            <m:t> −</m:t>
                          </m:r>
                          <m:sSub>
                            <m:sSubPr>
                              <m:ctrlPr>
                                <a:rPr lang="en-US" sz="2400" b="0" i="1" smtClean="0">
                                  <a:solidFill>
                                    <a:schemeClr val="accent1"/>
                                  </a:solidFill>
                                  <a:latin typeface="Cambria Math" panose="02040503050406030204" pitchFamily="18" charset="0"/>
                                </a:rPr>
                              </m:ctrlPr>
                            </m:sSubPr>
                            <m:e>
                              <m:r>
                                <a:rPr lang="en-US" sz="2400" b="0" i="1" smtClean="0">
                                  <a:solidFill>
                                    <a:schemeClr val="accent1"/>
                                  </a:solidFill>
                                  <a:latin typeface="Cambria Math" panose="02040503050406030204" pitchFamily="18" charset="0"/>
                                </a:rPr>
                                <m:t>𝑊</m:t>
                              </m:r>
                            </m:e>
                            <m:sub>
                              <m:r>
                                <a:rPr lang="en-US" sz="2400" b="0" i="1" smtClean="0">
                                  <a:solidFill>
                                    <a:schemeClr val="accent1"/>
                                  </a:solidFill>
                                  <a:latin typeface="Cambria Math" panose="02040503050406030204" pitchFamily="18" charset="0"/>
                                </a:rPr>
                                <m:t>0</m:t>
                              </m:r>
                            </m:sub>
                          </m:sSub>
                        </m:e>
                      </m:d>
                    </m:oMath>
                  </m:oMathPara>
                </a14:m>
                <a:endParaRPr lang="en-US" sz="2400" b="0" dirty="0"/>
              </a:p>
              <a:p>
                <a:r>
                  <a:rPr lang="en-CN" sz="2400" dirty="0"/>
                  <a:t>         </a:t>
                </a:r>
                <a:r>
                  <a:rPr lang="en-CN" sz="2400" dirty="0">
                    <a:solidFill>
                      <a:schemeClr val="accent1"/>
                    </a:solidFill>
                  </a:rPr>
                  <a:t>+</a:t>
                </a:r>
                <a14:m>
                  <m:oMath xmlns:m="http://schemas.openxmlformats.org/officeDocument/2006/math">
                    <m:r>
                      <a:rPr lang="en-US" sz="2400" b="0" i="1" smtClean="0">
                        <a:solidFill>
                          <a:schemeClr val="accent1"/>
                        </a:solidFill>
                        <a:latin typeface="Cambria Math" panose="02040503050406030204" pitchFamily="18" charset="0"/>
                      </a:rPr>
                      <m:t>2</m:t>
                    </m:r>
                    <m:sSup>
                      <m:sSupPr>
                        <m:ctrlPr>
                          <a:rPr lang="en-US" sz="2400" b="0" i="1" smtClean="0">
                            <a:solidFill>
                              <a:schemeClr val="accent1"/>
                            </a:solidFill>
                            <a:latin typeface="Cambria Math" panose="02040503050406030204" pitchFamily="18" charset="0"/>
                          </a:rPr>
                        </m:ctrlPr>
                      </m:sSupPr>
                      <m:e>
                        <m:r>
                          <a:rPr lang="en-US" sz="2400" b="0" i="1" smtClean="0">
                            <a:solidFill>
                              <a:schemeClr val="accent1"/>
                            </a:solidFill>
                            <a:latin typeface="Cambria Math" panose="02040503050406030204" pitchFamily="18" charset="0"/>
                          </a:rPr>
                          <m:t>𝜆</m:t>
                        </m:r>
                      </m:e>
                      <m:sup>
                        <m:r>
                          <a:rPr lang="en-US" sz="2400" b="0" i="1" smtClean="0">
                            <a:solidFill>
                              <a:schemeClr val="accent1"/>
                            </a:solidFill>
                            <a:latin typeface="Cambria Math" panose="02040503050406030204" pitchFamily="18" charset="0"/>
                          </a:rPr>
                          <m:t>𝑇</m:t>
                        </m:r>
                      </m:sup>
                    </m:sSup>
                    <m:sSub>
                      <m:sSubPr>
                        <m:ctrlPr>
                          <a:rPr lang="en-US" sz="2400" b="0" i="1" smtClean="0">
                            <a:solidFill>
                              <a:schemeClr val="accent1"/>
                            </a:solidFill>
                            <a:latin typeface="Cambria Math" panose="02040503050406030204" pitchFamily="18" charset="0"/>
                          </a:rPr>
                        </m:ctrlPr>
                      </m:sSubPr>
                      <m:e>
                        <m:r>
                          <a:rPr lang="en-US" sz="2400" b="0" i="1" smtClean="0">
                            <a:solidFill>
                              <a:schemeClr val="accent1"/>
                            </a:solidFill>
                            <a:latin typeface="Cambria Math" panose="02040503050406030204" pitchFamily="18" charset="0"/>
                          </a:rPr>
                          <m:t>𝑔</m:t>
                        </m:r>
                      </m:e>
                      <m:sub>
                        <m:r>
                          <a:rPr lang="en-US" sz="2400" b="0" i="1" smtClean="0">
                            <a:solidFill>
                              <a:schemeClr val="accent1"/>
                            </a:solidFill>
                            <a:latin typeface="Cambria Math" panose="02040503050406030204" pitchFamily="18" charset="0"/>
                          </a:rPr>
                          <m:t>𝑇</m:t>
                        </m:r>
                      </m:sub>
                    </m:sSub>
                    <m:r>
                      <a:rPr lang="en-US"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𝑊</m:t>
                    </m:r>
                    <m:r>
                      <a:rPr lang="en-US" sz="2400" b="0" i="1" smtClean="0">
                        <a:solidFill>
                          <a:schemeClr val="accent1"/>
                        </a:solidFill>
                        <a:latin typeface="Cambria Math" panose="02040503050406030204" pitchFamily="18" charset="0"/>
                      </a:rPr>
                      <m:t>)</m:t>
                    </m:r>
                  </m:oMath>
                </a14:m>
                <a:r>
                  <a:rPr lang="en-CN" sz="2400" dirty="0">
                    <a:solidFill>
                      <a:schemeClr val="accent1"/>
                    </a:solidFill>
                  </a:rPr>
                  <a:t> </a:t>
                </a:r>
                <a:endParaRPr lang="en-CN" sz="2400" dirty="0"/>
              </a:p>
            </p:txBody>
          </p:sp>
        </mc:Choice>
        <mc:Fallback>
          <p:sp>
            <p:nvSpPr>
              <p:cNvPr id="15" name="TextBox 14">
                <a:extLst>
                  <a:ext uri="{FF2B5EF4-FFF2-40B4-BE49-F238E27FC236}">
                    <a16:creationId xmlns:a16="http://schemas.microsoft.com/office/drawing/2014/main" id="{728E641E-BFE6-5424-370B-CB0AF8EF6A31}"/>
                  </a:ext>
                </a:extLst>
              </p:cNvPr>
              <p:cNvSpPr txBox="1">
                <a:spLocks noRot="1" noChangeAspect="1" noMove="1" noResize="1" noEditPoints="1" noAdjustHandles="1" noChangeArrowheads="1" noChangeShapeType="1" noTextEdit="1"/>
              </p:cNvSpPr>
              <p:nvPr/>
            </p:nvSpPr>
            <p:spPr>
              <a:xfrm>
                <a:off x="7584635" y="4801514"/>
                <a:ext cx="4169859" cy="744756"/>
              </a:xfrm>
              <a:prstGeom prst="rect">
                <a:avLst/>
              </a:prstGeom>
              <a:blipFill>
                <a:blip r:embed="rId3"/>
                <a:stretch>
                  <a:fillRect l="-4559" t="-3390" b="-23729"/>
                </a:stretch>
              </a:blipFill>
            </p:spPr>
            <p:txBody>
              <a:bodyPr/>
              <a:lstStyle/>
              <a:p>
                <a:r>
                  <a:rPr lang="en-CN">
                    <a:noFill/>
                  </a:rPr>
                  <a:t> </a:t>
                </a:r>
              </a:p>
            </p:txBody>
          </p:sp>
        </mc:Fallback>
      </mc:AlternateContent>
      <p:sp>
        <p:nvSpPr>
          <p:cNvPr id="16" name="TextBox 15">
            <a:extLst>
              <a:ext uri="{FF2B5EF4-FFF2-40B4-BE49-F238E27FC236}">
                <a16:creationId xmlns:a16="http://schemas.microsoft.com/office/drawing/2014/main" id="{BE4AED44-0182-11DE-48F2-3866F4C7DB30}"/>
              </a:ext>
            </a:extLst>
          </p:cNvPr>
          <p:cNvSpPr txBox="1"/>
          <p:nvPr/>
        </p:nvSpPr>
        <p:spPr>
          <a:xfrm>
            <a:off x="8869981" y="2577643"/>
            <a:ext cx="3119961" cy="1200329"/>
          </a:xfrm>
          <a:prstGeom prst="rect">
            <a:avLst/>
          </a:prstGeom>
          <a:noFill/>
        </p:spPr>
        <p:txBody>
          <a:bodyPr wrap="square" rtlCol="0">
            <a:spAutoFit/>
          </a:bodyPr>
          <a:lstStyle/>
          <a:p>
            <a:r>
              <a:rPr lang="en-CN" dirty="0">
                <a:solidFill>
                  <a:srgbClr val="FF0000"/>
                </a:solidFill>
              </a:rPr>
              <a:t>Those parameters are calculated with uncertainties before Vertex and Kinematic Fit.</a:t>
            </a:r>
          </a:p>
        </p:txBody>
      </p:sp>
    </p:spTree>
    <p:extLst>
      <p:ext uri="{BB962C8B-B14F-4D97-AF65-F5344CB8AC3E}">
        <p14:creationId xmlns:p14="http://schemas.microsoft.com/office/powerpoint/2010/main" val="3326058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3E76D-D66A-3885-DAE1-B2B71B19BF9F}"/>
              </a:ext>
            </a:extLst>
          </p:cNvPr>
          <p:cNvSpPr>
            <a:spLocks noGrp="1"/>
          </p:cNvSpPr>
          <p:nvPr>
            <p:ph type="title"/>
          </p:nvPr>
        </p:nvSpPr>
        <p:spPr/>
        <p:txBody>
          <a:bodyPr/>
          <a:lstStyle/>
          <a:p>
            <a:r>
              <a:rPr lang="en-CN" dirty="0">
                <a:solidFill>
                  <a:srgbClr val="0070C0"/>
                </a:solidFill>
              </a:rPr>
              <a:t>Vertex</a:t>
            </a:r>
            <a:r>
              <a:rPr lang="en-CN" dirty="0"/>
              <a:t> </a:t>
            </a:r>
            <a:r>
              <a:rPr lang="en-CN" dirty="0">
                <a:solidFill>
                  <a:srgbClr val="0070C0"/>
                </a:solidFill>
              </a:rPr>
              <a:t>and Kinematic Fit in BESIII and STCF</a:t>
            </a:r>
          </a:p>
        </p:txBody>
      </p:sp>
      <p:sp>
        <p:nvSpPr>
          <p:cNvPr id="3" name="Slide Number Placeholder 2">
            <a:extLst>
              <a:ext uri="{FF2B5EF4-FFF2-40B4-BE49-F238E27FC236}">
                <a16:creationId xmlns:a16="http://schemas.microsoft.com/office/drawing/2014/main" id="{7B94799E-5466-B131-9EB9-62B97E576067}"/>
              </a:ext>
            </a:extLst>
          </p:cNvPr>
          <p:cNvSpPr>
            <a:spLocks noGrp="1"/>
          </p:cNvSpPr>
          <p:nvPr>
            <p:ph type="sldNum" sz="quarter" idx="12"/>
          </p:nvPr>
        </p:nvSpPr>
        <p:spPr/>
        <p:txBody>
          <a:bodyPr/>
          <a:lstStyle/>
          <a:p>
            <a:fld id="{8B7847F8-D6CA-8245-9FD4-1D18DF9BF337}" type="slidenum">
              <a:rPr kumimoji="1" lang="zh-CN" altLang="en-US" smtClean="0"/>
              <a:t>19</a:t>
            </a:fld>
            <a:endParaRPr kumimoji="1" lang="zh-CN" altLang="en-US"/>
          </a:p>
        </p:txBody>
      </p:sp>
      <p:sp>
        <p:nvSpPr>
          <p:cNvPr id="4" name="Content Placeholder 2">
            <a:extLst>
              <a:ext uri="{FF2B5EF4-FFF2-40B4-BE49-F238E27FC236}">
                <a16:creationId xmlns:a16="http://schemas.microsoft.com/office/drawing/2014/main" id="{E8746855-567A-16D1-D0F4-48DF5EAD329C}"/>
              </a:ext>
            </a:extLst>
          </p:cNvPr>
          <p:cNvSpPr txBox="1">
            <a:spLocks/>
          </p:cNvSpPr>
          <p:nvPr/>
        </p:nvSpPr>
        <p:spPr>
          <a:xfrm>
            <a:off x="437506" y="1809429"/>
            <a:ext cx="5893846" cy="4683446"/>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Wingdings" pitchFamily="2" charset="2"/>
              <a:buChar char="ü"/>
            </a:pPr>
            <a:r>
              <a:rPr lang="en-US" sz="2000" b="1" dirty="0"/>
              <a:t>Vertex Fit and Kinematic Fit have been widely used in IP estimation, long-live particle decays, mass constraints, four-momentum constraints, and so on.</a:t>
            </a:r>
          </a:p>
          <a:p>
            <a:pPr>
              <a:lnSpc>
                <a:spcPct val="150000"/>
              </a:lnSpc>
              <a:buFont typeface="Wingdings" pitchFamily="2" charset="2"/>
              <a:buChar char="ü"/>
            </a:pPr>
            <a:endParaRPr lang="en-US" sz="2000" b="1" dirty="0"/>
          </a:p>
          <a:p>
            <a:pPr>
              <a:lnSpc>
                <a:spcPct val="150000"/>
              </a:lnSpc>
              <a:buFont typeface="Wingdings" pitchFamily="2" charset="2"/>
              <a:buChar char="ü"/>
            </a:pPr>
            <a:r>
              <a:rPr lang="en-US" sz="2000" b="1" dirty="0"/>
              <a:t>The missing particle information could be considered, and various requirements could be implemented  in Kinematic Fit </a:t>
            </a:r>
          </a:p>
          <a:p>
            <a:pPr>
              <a:lnSpc>
                <a:spcPct val="150000"/>
              </a:lnSpc>
              <a:buFont typeface="Wingdings" pitchFamily="2" charset="2"/>
              <a:buChar char="ü"/>
            </a:pPr>
            <a:endParaRPr lang="en-US" sz="2000" b="1" dirty="0"/>
          </a:p>
          <a:p>
            <a:pPr>
              <a:lnSpc>
                <a:spcPct val="150000"/>
              </a:lnSpc>
              <a:buFont typeface="Wingdings" pitchFamily="2" charset="2"/>
              <a:buChar char="ü"/>
            </a:pPr>
            <a:r>
              <a:rPr lang="en-US" sz="2000" b="1" dirty="0"/>
              <a:t>BESIII and STCF shared the same algorithm in Vertex Fit and Kinematic Fit, and achieved similar performance. </a:t>
            </a:r>
          </a:p>
          <a:p>
            <a:endParaRPr lang="en-CN" dirty="0"/>
          </a:p>
        </p:txBody>
      </p:sp>
      <p:grpSp>
        <p:nvGrpSpPr>
          <p:cNvPr id="5" name="组合 15">
            <a:extLst>
              <a:ext uri="{FF2B5EF4-FFF2-40B4-BE49-F238E27FC236}">
                <a16:creationId xmlns:a16="http://schemas.microsoft.com/office/drawing/2014/main" id="{A267099E-3CB4-245C-89B1-1EAC6F993534}"/>
              </a:ext>
            </a:extLst>
          </p:cNvPr>
          <p:cNvGrpSpPr/>
          <p:nvPr/>
        </p:nvGrpSpPr>
        <p:grpSpPr>
          <a:xfrm>
            <a:off x="6921689" y="1238491"/>
            <a:ext cx="3761744" cy="2639028"/>
            <a:chOff x="11363" y="875"/>
            <a:chExt cx="5802" cy="4527"/>
          </a:xfrm>
        </p:grpSpPr>
        <p:pic>
          <p:nvPicPr>
            <p:cNvPr id="6" name="图片 7">
              <a:extLst>
                <a:ext uri="{FF2B5EF4-FFF2-40B4-BE49-F238E27FC236}">
                  <a16:creationId xmlns:a16="http://schemas.microsoft.com/office/drawing/2014/main" id="{0945AEE6-522F-0517-6A13-2F13204DCE71}"/>
                </a:ext>
              </a:extLst>
            </p:cNvPr>
            <p:cNvPicPr>
              <a:picLocks noChangeAspect="1"/>
            </p:cNvPicPr>
            <p:nvPr>
              <p:custDataLst>
                <p:tags r:id="rId2"/>
              </p:custDataLst>
            </p:nvPr>
          </p:nvPicPr>
          <p:blipFill>
            <a:blip r:embed="rId5"/>
            <a:srcRect t="5184"/>
            <a:stretch>
              <a:fillRect/>
            </a:stretch>
          </p:blipFill>
          <p:spPr>
            <a:xfrm>
              <a:off x="11363" y="875"/>
              <a:ext cx="5802" cy="4527"/>
            </a:xfrm>
            <a:prstGeom prst="rect">
              <a:avLst/>
            </a:prstGeom>
            <a:noFill/>
            <a:ln w="9525">
              <a:noFill/>
            </a:ln>
          </p:spPr>
        </p:pic>
        <p:sp>
          <p:nvSpPr>
            <p:cNvPr id="7" name="文本框 17">
              <a:extLst>
                <a:ext uri="{FF2B5EF4-FFF2-40B4-BE49-F238E27FC236}">
                  <a16:creationId xmlns:a16="http://schemas.microsoft.com/office/drawing/2014/main" id="{790466C8-1EBE-7542-F354-7AFE86AAFF1B}"/>
                </a:ext>
              </a:extLst>
            </p:cNvPr>
            <p:cNvSpPr txBox="1"/>
            <p:nvPr>
              <p:custDataLst>
                <p:tags r:id="rId3"/>
              </p:custDataLst>
            </p:nvPr>
          </p:nvSpPr>
          <p:spPr>
            <a:xfrm>
              <a:off x="14264" y="1651"/>
              <a:ext cx="2511" cy="634"/>
            </a:xfrm>
            <a:prstGeom prst="rect">
              <a:avLst/>
            </a:prstGeom>
            <a:noFill/>
          </p:spPr>
          <p:txBody>
            <a:bodyPr wrap="square" rtlCol="0">
              <a:spAutoFit/>
            </a:bodyPr>
            <a:lstStyle/>
            <a:p>
              <a:r>
                <a:rPr lang="en-US" dirty="0">
                  <a:solidFill>
                    <a:schemeClr val="tx1"/>
                  </a:solidFill>
                  <a:latin typeface="Times New Roman" panose="02020603050405020304" charset="0"/>
                  <a:ea typeface="宋体" panose="02010600030101010101" pitchFamily="2" charset="-122"/>
                  <a:cs typeface="Times New Roman" panose="02020603050405020304" charset="0"/>
                  <a:sym typeface="+mn-ea"/>
                </a:rPr>
                <a:t>Decay length</a:t>
              </a:r>
              <a:r>
                <a:rPr lang="en-US" altLang="zh-CN" dirty="0">
                  <a:solidFill>
                    <a:schemeClr val="tx1"/>
                  </a:solidFill>
                  <a:latin typeface="Times New Roman" panose="02020603050405020304" charset="0"/>
                  <a:ea typeface="宋体" panose="02010600030101010101" pitchFamily="2" charset="-122"/>
                  <a:cs typeface="Times New Roman" panose="02020603050405020304" charset="0"/>
                  <a:sym typeface="+mn-ea"/>
                </a:rPr>
                <a:t>  </a:t>
              </a:r>
            </a:p>
          </p:txBody>
        </p:sp>
      </p:grpSp>
      <p:pic>
        <p:nvPicPr>
          <p:cNvPr id="8" name="图片 5">
            <a:extLst>
              <a:ext uri="{FF2B5EF4-FFF2-40B4-BE49-F238E27FC236}">
                <a16:creationId xmlns:a16="http://schemas.microsoft.com/office/drawing/2014/main" id="{EAC9734E-1AB5-77A2-18FF-7E28A2D8FE18}"/>
              </a:ext>
            </a:extLst>
          </p:cNvPr>
          <p:cNvPicPr>
            <a:picLocks noChangeAspect="1"/>
          </p:cNvPicPr>
          <p:nvPr>
            <p:custDataLst>
              <p:tags r:id="rId1"/>
            </p:custDataLst>
          </p:nvPr>
        </p:nvPicPr>
        <p:blipFill>
          <a:blip r:embed="rId6"/>
          <a:stretch>
            <a:fillRect/>
          </a:stretch>
        </p:blipFill>
        <p:spPr>
          <a:xfrm>
            <a:off x="6921690" y="3962771"/>
            <a:ext cx="3530249" cy="2754878"/>
          </a:xfrm>
          <a:prstGeom prst="rect">
            <a:avLst/>
          </a:prstGeom>
        </p:spPr>
      </p:pic>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8369559E-2E05-8716-77A2-AA3A21C0B7DE}"/>
                  </a:ext>
                </a:extLst>
              </p:cNvPr>
              <p:cNvSpPr txBox="1"/>
              <p:nvPr/>
            </p:nvSpPr>
            <p:spPr>
              <a:xfrm>
                <a:off x="8342572" y="2100811"/>
                <a:ext cx="2547991" cy="554575"/>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f>
                        <m:fPr>
                          <m:type m:val="lin"/>
                          <m:ctrlPr>
                            <a:rPr lang="en-CN" b="0" i="1" smtClean="0">
                              <a:latin typeface="Cambria Math" panose="02040503050406030204" pitchFamily="18" charset="0"/>
                            </a:rPr>
                          </m:ctrlPr>
                        </m:fPr>
                        <m:num>
                          <m:r>
                            <m:rPr>
                              <m:sty m:val="p"/>
                            </m:rPr>
                            <a:rPr lang="en-US" b="0" i="0" smtClean="0">
                              <a:latin typeface="Cambria Math" panose="02040503050406030204" pitchFamily="18" charset="0"/>
                            </a:rPr>
                            <m:t>J</m:t>
                          </m:r>
                        </m:num>
                        <m:den>
                          <m:r>
                            <a:rPr lang="en-US" b="0" i="1" smtClean="0">
                              <a:latin typeface="Cambria Math" panose="02040503050406030204" pitchFamily="18" charset="0"/>
                            </a:rPr>
                            <m:t>𝜓</m:t>
                          </m:r>
                        </m:den>
                      </m:f>
                      <m:r>
                        <a:rPr lang="en-US" b="0" i="1" smtClean="0">
                          <a:latin typeface="Cambria Math" panose="02040503050406030204" pitchFamily="18" charset="0"/>
                        </a:rPr>
                        <m:t>→</m:t>
                      </m:r>
                      <m:r>
                        <m:rPr>
                          <m:sty m:val="p"/>
                        </m:rPr>
                        <a:rPr lang="en-US" b="0" i="0" smtClean="0">
                          <a:latin typeface="Cambria Math" panose="02040503050406030204" pitchFamily="18" charset="0"/>
                        </a:rPr>
                        <m:t>Λ</m:t>
                      </m:r>
                      <m:acc>
                        <m:accPr>
                          <m:chr m:val="̅"/>
                          <m:ctrlPr>
                            <a:rPr lang="en-US" b="0" i="1" smtClean="0">
                              <a:latin typeface="Cambria Math" panose="02040503050406030204" pitchFamily="18" charset="0"/>
                            </a:rPr>
                          </m:ctrlPr>
                        </m:accPr>
                        <m:e>
                          <m:r>
                            <m:rPr>
                              <m:sty m:val="p"/>
                            </m:rPr>
                            <a:rPr lang="en-US" b="0" i="0" smtClean="0">
                              <a:latin typeface="Cambria Math" panose="02040503050406030204" pitchFamily="18" charset="0"/>
                            </a:rPr>
                            <m:t>Λ</m:t>
                          </m:r>
                        </m:e>
                      </m:acc>
                    </m:oMath>
                  </m:oMathPara>
                </a14:m>
                <a:endParaRPr lang="en-US" b="0" dirty="0"/>
              </a:p>
              <a:p>
                <a:endParaRPr lang="en-CN" dirty="0"/>
              </a:p>
            </p:txBody>
          </p:sp>
        </mc:Choice>
        <mc:Fallback>
          <p:sp>
            <p:nvSpPr>
              <p:cNvPr id="9" name="TextBox 8">
                <a:extLst>
                  <a:ext uri="{FF2B5EF4-FFF2-40B4-BE49-F238E27FC236}">
                    <a16:creationId xmlns:a16="http://schemas.microsoft.com/office/drawing/2014/main" id="{8369559E-2E05-8716-77A2-AA3A21C0B7DE}"/>
                  </a:ext>
                </a:extLst>
              </p:cNvPr>
              <p:cNvSpPr txBox="1">
                <a:spLocks noRot="1" noChangeAspect="1" noMove="1" noResize="1" noEditPoints="1" noAdjustHandles="1" noChangeArrowheads="1" noChangeShapeType="1" noTextEdit="1"/>
              </p:cNvSpPr>
              <p:nvPr/>
            </p:nvSpPr>
            <p:spPr>
              <a:xfrm>
                <a:off x="8342572" y="2100811"/>
                <a:ext cx="2547991" cy="554575"/>
              </a:xfrm>
              <a:prstGeom prst="rect">
                <a:avLst/>
              </a:prstGeom>
              <a:blipFill>
                <a:blip r:embed="rId7"/>
                <a:stretch>
                  <a:fillRect t="-82222" b="-68889"/>
                </a:stretch>
              </a:blipFill>
            </p:spPr>
            <p:txBody>
              <a:bodyPr/>
              <a:lstStyle/>
              <a:p>
                <a:r>
                  <a:rPr lang="en-CN">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969A7DB2-1496-1187-5266-512854399609}"/>
                  </a:ext>
                </a:extLst>
              </p:cNvPr>
              <p:cNvSpPr txBox="1"/>
              <p:nvPr/>
            </p:nvSpPr>
            <p:spPr>
              <a:xfrm>
                <a:off x="6907673" y="4910465"/>
                <a:ext cx="3558282" cy="276999"/>
              </a:xfrm>
              <a:prstGeom prst="rect">
                <a:avLst/>
              </a:prstGeom>
              <a:noFill/>
            </p:spPr>
            <p:txBody>
              <a:bodyPr wrap="none" lIns="0" tIns="0" rIns="0" bIns="0" rtlCol="0">
                <a:spAutoFit/>
              </a:bodyPr>
              <a:lstStyle/>
              <a:p>
                <a14:m>
                  <m:oMath xmlns:m="http://schemas.openxmlformats.org/officeDocument/2006/math">
                    <m:r>
                      <a:rPr lang="en-US" b="0" i="1" smtClean="0">
                        <a:latin typeface="Cambria Math" panose="02040503050406030204" pitchFamily="18" charset="0"/>
                      </a:rPr>
                      <m:t>𝜓</m:t>
                    </m:r>
                    <m:d>
                      <m:dPr>
                        <m:ctrlPr>
                          <a:rPr lang="en-US" b="0" i="1" smtClean="0">
                            <a:latin typeface="Cambria Math" panose="02040503050406030204" pitchFamily="18" charset="0"/>
                          </a:rPr>
                        </m:ctrlPr>
                      </m:dPr>
                      <m:e>
                        <m:r>
                          <a:rPr lang="en-US" b="0" i="1" smtClean="0">
                            <a:latin typeface="Cambria Math" panose="02040503050406030204" pitchFamily="18" charset="0"/>
                          </a:rPr>
                          <m:t>3686</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𝜋</m:t>
                        </m:r>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𝜋</m:t>
                        </m:r>
                      </m:e>
                      <m:sup>
                        <m:r>
                          <a:rPr lang="en-US" b="0" i="1" smtClean="0">
                            <a:latin typeface="Cambria Math" panose="02040503050406030204" pitchFamily="18" charset="0"/>
                          </a:rPr>
                          <m:t>−</m:t>
                        </m:r>
                      </m:sup>
                    </m:sSup>
                    <m:r>
                      <a:rPr lang="en-US" b="0" i="1" smtClean="0">
                        <a:latin typeface="Cambria Math" panose="02040503050406030204" pitchFamily="18" charset="0"/>
                      </a:rPr>
                      <m:t>𝐽</m:t>
                    </m:r>
                    <m:r>
                      <a:rPr lang="en-US" b="0" i="1" smtClean="0">
                        <a:latin typeface="Cambria Math" panose="02040503050406030204" pitchFamily="18" charset="0"/>
                      </a:rPr>
                      <m:t>/</m:t>
                    </m:r>
                    <m:r>
                      <a:rPr lang="en-US" b="0" i="1" smtClean="0">
                        <a:latin typeface="Cambria Math" panose="02040503050406030204" pitchFamily="18" charset="0"/>
                      </a:rPr>
                      <m:t>𝜓</m:t>
                    </m:r>
                  </m:oMath>
                </a14:m>
                <a:r>
                  <a:rPr lang="en-US" dirty="0"/>
                  <a:t> </a:t>
                </a:r>
                <a14:m>
                  <m:oMath xmlns:m="http://schemas.openxmlformats.org/officeDocument/2006/math">
                    <m:r>
                      <a:rPr lang="en-US" i="1">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𝜋</m:t>
                        </m:r>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𝜋</m:t>
                        </m:r>
                      </m:e>
                      <m:sup>
                        <m:r>
                          <a:rPr lang="en-US" b="0" i="1" smtClean="0">
                            <a:latin typeface="Cambria Math" panose="02040503050406030204" pitchFamily="18" charset="0"/>
                          </a:rPr>
                          <m:t>− </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sup>
                    </m:sSup>
                  </m:oMath>
                </a14:m>
                <a:endParaRPr lang="en-CN" dirty="0"/>
              </a:p>
            </p:txBody>
          </p:sp>
        </mc:Choice>
        <mc:Fallback>
          <p:sp>
            <p:nvSpPr>
              <p:cNvPr id="10" name="TextBox 9">
                <a:extLst>
                  <a:ext uri="{FF2B5EF4-FFF2-40B4-BE49-F238E27FC236}">
                    <a16:creationId xmlns:a16="http://schemas.microsoft.com/office/drawing/2014/main" id="{969A7DB2-1496-1187-5266-512854399609}"/>
                  </a:ext>
                </a:extLst>
              </p:cNvPr>
              <p:cNvSpPr txBox="1">
                <a:spLocks noRot="1" noChangeAspect="1" noMove="1" noResize="1" noEditPoints="1" noAdjustHandles="1" noChangeArrowheads="1" noChangeShapeType="1" noTextEdit="1"/>
              </p:cNvSpPr>
              <p:nvPr/>
            </p:nvSpPr>
            <p:spPr>
              <a:xfrm>
                <a:off x="6907673" y="4910465"/>
                <a:ext cx="3558282" cy="276999"/>
              </a:xfrm>
              <a:prstGeom prst="rect">
                <a:avLst/>
              </a:prstGeom>
              <a:blipFill>
                <a:blip r:embed="rId8"/>
                <a:stretch>
                  <a:fillRect l="-2837" t="-21739" b="-52174"/>
                </a:stretch>
              </a:blipFill>
            </p:spPr>
            <p:txBody>
              <a:bodyPr/>
              <a:lstStyle/>
              <a:p>
                <a:r>
                  <a:rPr lang="en-CN">
                    <a:noFill/>
                  </a:rPr>
                  <a:t> </a:t>
                </a:r>
              </a:p>
            </p:txBody>
          </p:sp>
        </mc:Fallback>
      </mc:AlternateContent>
    </p:spTree>
    <p:extLst>
      <p:ext uri="{BB962C8B-B14F-4D97-AF65-F5344CB8AC3E}">
        <p14:creationId xmlns:p14="http://schemas.microsoft.com/office/powerpoint/2010/main" val="2653499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ADC9FF-2FBD-3D40-C403-97A22EA7975E}"/>
              </a:ext>
            </a:extLst>
          </p:cNvPr>
          <p:cNvSpPr>
            <a:spLocks noGrp="1"/>
          </p:cNvSpPr>
          <p:nvPr>
            <p:ph type="title"/>
          </p:nvPr>
        </p:nvSpPr>
        <p:spPr/>
        <p:txBody>
          <a:bodyPr/>
          <a:lstStyle/>
          <a:p>
            <a:r>
              <a:rPr kumimoji="1" lang="en-US" altLang="zh-CN" dirty="0">
                <a:solidFill>
                  <a:srgbClr val="0070C0"/>
                </a:solidFill>
              </a:rPr>
              <a:t>Outline</a:t>
            </a:r>
            <a:endParaRPr kumimoji="1" lang="zh-CN" altLang="en-US" dirty="0">
              <a:solidFill>
                <a:srgbClr val="0070C0"/>
              </a:solidFill>
            </a:endParaRPr>
          </a:p>
        </p:txBody>
      </p:sp>
      <p:sp>
        <p:nvSpPr>
          <p:cNvPr id="3" name="内容占位符 2">
            <a:extLst>
              <a:ext uri="{FF2B5EF4-FFF2-40B4-BE49-F238E27FC236}">
                <a16:creationId xmlns:a16="http://schemas.microsoft.com/office/drawing/2014/main" id="{B00857A3-FA35-7B1D-9299-9FDCB7CFEA0A}"/>
              </a:ext>
            </a:extLst>
          </p:cNvPr>
          <p:cNvSpPr>
            <a:spLocks noGrp="1"/>
          </p:cNvSpPr>
          <p:nvPr>
            <p:ph idx="1"/>
          </p:nvPr>
        </p:nvSpPr>
        <p:spPr>
          <a:xfrm>
            <a:off x="838200" y="1825625"/>
            <a:ext cx="10515600" cy="3321728"/>
          </a:xfrm>
        </p:spPr>
        <p:txBody>
          <a:bodyPr>
            <a:normAutofit fontScale="85000" lnSpcReduction="10000"/>
          </a:bodyPr>
          <a:lstStyle/>
          <a:p>
            <a:pPr>
              <a:lnSpc>
                <a:spcPct val="160000"/>
              </a:lnSpc>
              <a:buClr>
                <a:schemeClr val="accent1"/>
              </a:buClr>
            </a:pPr>
            <a:r>
              <a:rPr kumimoji="1" lang="en-US" altLang="zh-CN" b="1" dirty="0"/>
              <a:t>Introduction </a:t>
            </a:r>
          </a:p>
          <a:p>
            <a:pPr>
              <a:lnSpc>
                <a:spcPct val="160000"/>
              </a:lnSpc>
              <a:buClr>
                <a:schemeClr val="accent1"/>
              </a:buClr>
            </a:pPr>
            <a:r>
              <a:rPr kumimoji="1" lang="en-US" altLang="zh-CN" b="1" dirty="0"/>
              <a:t>Algorithm</a:t>
            </a:r>
          </a:p>
          <a:p>
            <a:pPr>
              <a:lnSpc>
                <a:spcPct val="160000"/>
              </a:lnSpc>
              <a:buClr>
                <a:schemeClr val="accent1"/>
              </a:buClr>
            </a:pPr>
            <a:r>
              <a:rPr kumimoji="1" lang="en-US" altLang="zh-CN" b="1" dirty="0"/>
              <a:t>Current Status and Limits</a:t>
            </a:r>
          </a:p>
          <a:p>
            <a:pPr>
              <a:lnSpc>
                <a:spcPct val="160000"/>
              </a:lnSpc>
              <a:buClr>
                <a:schemeClr val="accent1"/>
              </a:buClr>
            </a:pPr>
            <a:r>
              <a:rPr kumimoji="1" lang="en-US" altLang="zh-CN" b="1" dirty="0"/>
              <a:t>Global fits</a:t>
            </a:r>
          </a:p>
          <a:p>
            <a:pPr>
              <a:lnSpc>
                <a:spcPct val="160000"/>
              </a:lnSpc>
              <a:buClr>
                <a:schemeClr val="accent1"/>
              </a:buClr>
            </a:pPr>
            <a:r>
              <a:rPr kumimoji="1" lang="en-US" altLang="zh-CN" b="1" dirty="0"/>
              <a:t>Summary</a:t>
            </a:r>
            <a:endParaRPr kumimoji="1" lang="zh-CN" altLang="en-US" b="1" dirty="0"/>
          </a:p>
        </p:txBody>
      </p:sp>
      <p:sp>
        <p:nvSpPr>
          <p:cNvPr id="4" name="Slide Number Placeholder 3">
            <a:extLst>
              <a:ext uri="{FF2B5EF4-FFF2-40B4-BE49-F238E27FC236}">
                <a16:creationId xmlns:a16="http://schemas.microsoft.com/office/drawing/2014/main" id="{973ACF7D-8FFC-9F32-D172-6556C448D471}"/>
              </a:ext>
            </a:extLst>
          </p:cNvPr>
          <p:cNvSpPr>
            <a:spLocks noGrp="1"/>
          </p:cNvSpPr>
          <p:nvPr>
            <p:ph type="sldNum" sz="quarter" idx="12"/>
          </p:nvPr>
        </p:nvSpPr>
        <p:spPr/>
        <p:txBody>
          <a:bodyPr/>
          <a:lstStyle/>
          <a:p>
            <a:fld id="{8B7847F8-D6CA-8245-9FD4-1D18DF9BF337}" type="slidenum">
              <a:rPr kumimoji="1" lang="zh-CN" altLang="en-US" smtClean="0"/>
              <a:t>2</a:t>
            </a:fld>
            <a:endParaRPr kumimoji="1" lang="zh-CN" altLang="en-US"/>
          </a:p>
        </p:txBody>
      </p:sp>
      <p:sp>
        <p:nvSpPr>
          <p:cNvPr id="6" name="TextBox 5">
            <a:extLst>
              <a:ext uri="{FF2B5EF4-FFF2-40B4-BE49-F238E27FC236}">
                <a16:creationId xmlns:a16="http://schemas.microsoft.com/office/drawing/2014/main" id="{BF0A4FCA-0E70-64AA-B6D1-7AC7AFF084D0}"/>
              </a:ext>
            </a:extLst>
          </p:cNvPr>
          <p:cNvSpPr txBox="1"/>
          <p:nvPr/>
        </p:nvSpPr>
        <p:spPr>
          <a:xfrm>
            <a:off x="1054230" y="5369361"/>
            <a:ext cx="5848076" cy="1169551"/>
          </a:xfrm>
          <a:prstGeom prst="rect">
            <a:avLst/>
          </a:prstGeom>
          <a:noFill/>
        </p:spPr>
        <p:txBody>
          <a:bodyPr wrap="none" rtlCol="0">
            <a:spAutoFit/>
          </a:bodyPr>
          <a:lstStyle/>
          <a:p>
            <a:r>
              <a:rPr lang="en-CN" sz="1400" dirty="0">
                <a:solidFill>
                  <a:schemeClr val="accent1"/>
                </a:solidFill>
              </a:rPr>
              <a:t>Ref</a:t>
            </a:r>
            <a:r>
              <a:rPr lang="en-US" sz="1400" dirty="0">
                <a:solidFill>
                  <a:schemeClr val="accent1"/>
                </a:solidFill>
              </a:rPr>
              <a:t>e</a:t>
            </a:r>
            <a:r>
              <a:rPr lang="en-CN" sz="1400" dirty="0">
                <a:solidFill>
                  <a:schemeClr val="accent1"/>
                </a:solidFill>
              </a:rPr>
              <a:t>rence:</a:t>
            </a:r>
          </a:p>
          <a:p>
            <a:r>
              <a:rPr lang="en-US" sz="1400" dirty="0">
                <a:solidFill>
                  <a:schemeClr val="accent1"/>
                </a:solidFill>
                <a:effectLst/>
                <a:latin typeface="CharisSIL"/>
              </a:rPr>
              <a:t>R. </a:t>
            </a:r>
            <a:r>
              <a:rPr lang="en-US" sz="1400" dirty="0" err="1">
                <a:solidFill>
                  <a:schemeClr val="accent1"/>
                </a:solidFill>
                <a:effectLst/>
                <a:latin typeface="CharisSIL"/>
              </a:rPr>
              <a:t>Frühwirth</a:t>
            </a:r>
            <a:r>
              <a:rPr lang="en-US" sz="1400" dirty="0">
                <a:solidFill>
                  <a:schemeClr val="accent1"/>
                </a:solidFill>
                <a:effectLst/>
                <a:latin typeface="CharisSIL"/>
              </a:rPr>
              <a:t>, </a:t>
            </a:r>
            <a:r>
              <a:rPr lang="en-US" sz="1400" dirty="0" err="1">
                <a:solidFill>
                  <a:schemeClr val="accent1"/>
                </a:solidFill>
                <a:effectLst/>
                <a:latin typeface="CharisSIL"/>
              </a:rPr>
              <a:t>Nucl</a:t>
            </a:r>
            <a:r>
              <a:rPr lang="en-US" sz="1400" dirty="0">
                <a:solidFill>
                  <a:schemeClr val="accent1"/>
                </a:solidFill>
                <a:effectLst/>
                <a:latin typeface="CharisSIL"/>
              </a:rPr>
              <a:t>. </a:t>
            </a:r>
            <a:r>
              <a:rPr lang="en-US" sz="1400" dirty="0" err="1">
                <a:solidFill>
                  <a:schemeClr val="accent1"/>
                </a:solidFill>
                <a:effectLst/>
                <a:latin typeface="CharisSIL"/>
              </a:rPr>
              <a:t>Instrum</a:t>
            </a:r>
            <a:r>
              <a:rPr lang="en-US" sz="1400" dirty="0">
                <a:solidFill>
                  <a:schemeClr val="accent1"/>
                </a:solidFill>
                <a:effectLst/>
                <a:latin typeface="CharisSIL"/>
              </a:rPr>
              <a:t>. Methods A 262 (1987) 444-450</a:t>
            </a:r>
            <a:endParaRPr lang="en-CN" sz="1400" dirty="0">
              <a:solidFill>
                <a:schemeClr val="accent1"/>
              </a:solidFill>
            </a:endParaRPr>
          </a:p>
          <a:p>
            <a:r>
              <a:rPr lang="en-US" sz="1400" dirty="0">
                <a:solidFill>
                  <a:schemeClr val="accent1"/>
                </a:solidFill>
                <a:effectLst/>
                <a:latin typeface="CharisSIL"/>
              </a:rPr>
              <a:t>W.D. </a:t>
            </a:r>
            <a:r>
              <a:rPr lang="en-US" sz="1400" dirty="0" err="1">
                <a:solidFill>
                  <a:schemeClr val="accent1"/>
                </a:solidFill>
                <a:effectLst/>
                <a:latin typeface="CharisSIL"/>
              </a:rPr>
              <a:t>Hulsbergen</a:t>
            </a:r>
            <a:r>
              <a:rPr lang="en-US" sz="1400" dirty="0">
                <a:solidFill>
                  <a:schemeClr val="accent1"/>
                </a:solidFill>
                <a:latin typeface="CharisSIL"/>
              </a:rPr>
              <a:t>, </a:t>
            </a:r>
            <a:r>
              <a:rPr lang="en-US" sz="1400" dirty="0" err="1">
                <a:solidFill>
                  <a:schemeClr val="accent1"/>
                </a:solidFill>
                <a:effectLst/>
                <a:latin typeface="CharisSIL"/>
              </a:rPr>
              <a:t>Nucl</a:t>
            </a:r>
            <a:r>
              <a:rPr lang="en-US" sz="1400" dirty="0">
                <a:solidFill>
                  <a:schemeClr val="accent1"/>
                </a:solidFill>
                <a:effectLst/>
                <a:latin typeface="CharisSIL"/>
              </a:rPr>
              <a:t>. </a:t>
            </a:r>
            <a:r>
              <a:rPr lang="en-US" sz="1400" dirty="0" err="1">
                <a:solidFill>
                  <a:schemeClr val="accent1"/>
                </a:solidFill>
                <a:effectLst/>
                <a:latin typeface="CharisSIL"/>
              </a:rPr>
              <a:t>Instrum</a:t>
            </a:r>
            <a:r>
              <a:rPr lang="en-US" sz="1400" dirty="0">
                <a:solidFill>
                  <a:schemeClr val="accent1"/>
                </a:solidFill>
                <a:effectLst/>
                <a:latin typeface="CharisSIL"/>
              </a:rPr>
              <a:t>. Methods A 552 (2005) 566–575</a:t>
            </a:r>
          </a:p>
          <a:p>
            <a:r>
              <a:rPr lang="en-US" sz="1400" dirty="0">
                <a:solidFill>
                  <a:schemeClr val="accent1"/>
                </a:solidFill>
                <a:latin typeface="CharisSIL"/>
              </a:rPr>
              <a:t>Belle-II analysis software Group, </a:t>
            </a:r>
            <a:r>
              <a:rPr lang="en-US" sz="1400" dirty="0" err="1">
                <a:solidFill>
                  <a:schemeClr val="accent1"/>
                </a:solidFill>
                <a:effectLst/>
                <a:latin typeface="CharisSIL"/>
              </a:rPr>
              <a:t>Nucl</a:t>
            </a:r>
            <a:r>
              <a:rPr lang="en-US" sz="1400" dirty="0">
                <a:solidFill>
                  <a:schemeClr val="accent1"/>
                </a:solidFill>
                <a:effectLst/>
                <a:latin typeface="CharisSIL"/>
              </a:rPr>
              <a:t>. </a:t>
            </a:r>
            <a:r>
              <a:rPr lang="en-US" sz="1400" dirty="0" err="1">
                <a:solidFill>
                  <a:schemeClr val="accent1"/>
                </a:solidFill>
                <a:effectLst/>
                <a:latin typeface="CharisSIL"/>
              </a:rPr>
              <a:t>Instrum</a:t>
            </a:r>
            <a:r>
              <a:rPr lang="en-US" sz="1400" dirty="0">
                <a:solidFill>
                  <a:schemeClr val="accent1"/>
                </a:solidFill>
                <a:effectLst/>
                <a:latin typeface="CharisSIL"/>
              </a:rPr>
              <a:t>. Methods A 976 (2020) 164269</a:t>
            </a:r>
          </a:p>
          <a:p>
            <a:r>
              <a:rPr lang="en-US" sz="1400" dirty="0">
                <a:solidFill>
                  <a:schemeClr val="accent1"/>
                </a:solidFill>
                <a:effectLst/>
                <a:latin typeface="CharisSIL"/>
              </a:rPr>
              <a:t>G. </a:t>
            </a:r>
            <a:r>
              <a:rPr lang="en-US" sz="1400" dirty="0" err="1">
                <a:solidFill>
                  <a:schemeClr val="accent1"/>
                </a:solidFill>
                <a:effectLst/>
                <a:latin typeface="CharisSIL"/>
              </a:rPr>
              <a:t>Guennebaud</a:t>
            </a:r>
            <a:r>
              <a:rPr lang="en-US" sz="1400" dirty="0">
                <a:solidFill>
                  <a:schemeClr val="accent1"/>
                </a:solidFill>
                <a:effectLst/>
                <a:latin typeface="CharisSIL"/>
              </a:rPr>
              <a:t>, B. Jacob, et al., Eigen v3, URL http://</a:t>
            </a:r>
            <a:r>
              <a:rPr lang="en-US" sz="1400" dirty="0" err="1">
                <a:solidFill>
                  <a:schemeClr val="accent1"/>
                </a:solidFill>
                <a:effectLst/>
                <a:latin typeface="CharisSIL"/>
              </a:rPr>
              <a:t>eigen.tuxfamily.org</a:t>
            </a:r>
            <a:r>
              <a:rPr lang="en-US" sz="1400" dirty="0">
                <a:solidFill>
                  <a:schemeClr val="accent1"/>
                </a:solidFill>
                <a:effectLst/>
                <a:latin typeface="CharisSIL"/>
              </a:rPr>
              <a:t>. </a:t>
            </a:r>
            <a:endParaRPr lang="en-US" sz="1400" dirty="0">
              <a:solidFill>
                <a:schemeClr val="accent1"/>
              </a:solidFill>
              <a:effectLst/>
            </a:endParaRPr>
          </a:p>
        </p:txBody>
      </p:sp>
    </p:spTree>
    <p:extLst>
      <p:ext uri="{BB962C8B-B14F-4D97-AF65-F5344CB8AC3E}">
        <p14:creationId xmlns:p14="http://schemas.microsoft.com/office/powerpoint/2010/main" val="1369839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AD98F-2962-F831-B937-732725DA8E7D}"/>
              </a:ext>
            </a:extLst>
          </p:cNvPr>
          <p:cNvSpPr>
            <a:spLocks noGrp="1"/>
          </p:cNvSpPr>
          <p:nvPr>
            <p:ph type="title"/>
          </p:nvPr>
        </p:nvSpPr>
        <p:spPr/>
        <p:txBody>
          <a:bodyPr/>
          <a:lstStyle/>
          <a:p>
            <a:r>
              <a:rPr lang="en-CN" dirty="0">
                <a:solidFill>
                  <a:srgbClr val="0070C0"/>
                </a:solidFill>
              </a:rPr>
              <a:t>Limits: Leaf by Leaf</a:t>
            </a:r>
          </a:p>
        </p:txBody>
      </p:sp>
      <p:sp>
        <p:nvSpPr>
          <p:cNvPr id="3" name="Content Placeholder 2">
            <a:extLst>
              <a:ext uri="{FF2B5EF4-FFF2-40B4-BE49-F238E27FC236}">
                <a16:creationId xmlns:a16="http://schemas.microsoft.com/office/drawing/2014/main" id="{EA218BCE-C94D-713E-532B-AA35CD56EA61}"/>
              </a:ext>
            </a:extLst>
          </p:cNvPr>
          <p:cNvSpPr>
            <a:spLocks noGrp="1"/>
          </p:cNvSpPr>
          <p:nvPr>
            <p:ph idx="1"/>
          </p:nvPr>
        </p:nvSpPr>
        <p:spPr>
          <a:xfrm>
            <a:off x="437506" y="1809429"/>
            <a:ext cx="6733854" cy="4581096"/>
          </a:xfrm>
        </p:spPr>
        <p:txBody>
          <a:bodyPr>
            <a:normAutofit fontScale="77500" lnSpcReduction="20000"/>
          </a:bodyPr>
          <a:lstStyle/>
          <a:p>
            <a:pPr>
              <a:lnSpc>
                <a:spcPct val="150000"/>
              </a:lnSpc>
              <a:buFont typeface="Wingdings" pitchFamily="2" charset="2"/>
              <a:buChar char="ü"/>
            </a:pPr>
            <a:r>
              <a:rPr lang="en-US" sz="2000" b="1" dirty="0">
                <a:effectLst/>
              </a:rPr>
              <a:t>In high-energy physics experiments, </a:t>
            </a:r>
            <a:r>
              <a:rPr lang="en-US" sz="2000" b="1" dirty="0"/>
              <a:t>researchers typically trace the decay process starting from the final state and work backward to identify intermediate metastable states. This approach helps in understanding the sequence of events leading to the final observed particles or states.</a:t>
            </a:r>
          </a:p>
          <a:p>
            <a:pPr>
              <a:lnSpc>
                <a:spcPct val="150000"/>
              </a:lnSpc>
              <a:buFont typeface="Wingdings" pitchFamily="2" charset="2"/>
              <a:buChar char="ü"/>
            </a:pPr>
            <a:endParaRPr lang="en-US" sz="2000" b="1" dirty="0"/>
          </a:p>
          <a:p>
            <a:pPr>
              <a:lnSpc>
                <a:spcPct val="150000"/>
              </a:lnSpc>
              <a:buFont typeface="Wingdings" pitchFamily="2" charset="2"/>
              <a:buChar char="ü"/>
            </a:pPr>
            <a:r>
              <a:rPr lang="en-US" sz="2000" b="1" dirty="0"/>
              <a:t>These reconstructed final state particles are then used as inputs for further analysis, helping to reconstruct the properties and paths of intermediate composite particles. </a:t>
            </a:r>
          </a:p>
          <a:p>
            <a:pPr>
              <a:lnSpc>
                <a:spcPct val="150000"/>
              </a:lnSpc>
              <a:buFont typeface="Wingdings" pitchFamily="2" charset="2"/>
              <a:buChar char="ü"/>
            </a:pPr>
            <a:endParaRPr lang="en-US" sz="2000" b="1" dirty="0">
              <a:effectLst/>
            </a:endParaRPr>
          </a:p>
          <a:p>
            <a:pPr>
              <a:lnSpc>
                <a:spcPct val="150000"/>
              </a:lnSpc>
              <a:buFont typeface="Wingdings" pitchFamily="2" charset="2"/>
              <a:buChar char="ü"/>
            </a:pPr>
            <a:r>
              <a:rPr lang="en-US" sz="2000" b="1" dirty="0">
                <a:solidFill>
                  <a:srgbClr val="FF0000"/>
                </a:solidFill>
                <a:effectLst/>
              </a:rPr>
              <a:t>Disadvantage</a:t>
            </a:r>
            <a:r>
              <a:rPr lang="en-US" sz="2000" b="1" dirty="0">
                <a:effectLst/>
              </a:rPr>
              <a:t>: constraints that are upstream of a decay vertex do not contribute to the knowledge of the parameters of the vertex. </a:t>
            </a:r>
            <a:endParaRPr lang="en-US" sz="2000" b="1" dirty="0"/>
          </a:p>
          <a:p>
            <a:endParaRPr lang="en-CN" dirty="0"/>
          </a:p>
        </p:txBody>
      </p:sp>
      <p:pic>
        <p:nvPicPr>
          <p:cNvPr id="4" name="Picture 3">
            <a:extLst>
              <a:ext uri="{FF2B5EF4-FFF2-40B4-BE49-F238E27FC236}">
                <a16:creationId xmlns:a16="http://schemas.microsoft.com/office/drawing/2014/main" id="{E75D43F1-FA48-0869-65E1-7885564DADED}"/>
              </a:ext>
            </a:extLst>
          </p:cNvPr>
          <p:cNvPicPr>
            <a:picLocks noChangeAspect="1"/>
          </p:cNvPicPr>
          <p:nvPr/>
        </p:nvPicPr>
        <p:blipFill>
          <a:blip r:embed="rId2"/>
          <a:stretch>
            <a:fillRect/>
          </a:stretch>
        </p:blipFill>
        <p:spPr>
          <a:xfrm>
            <a:off x="7287617" y="620147"/>
            <a:ext cx="4331955" cy="2259824"/>
          </a:xfrm>
          <a:prstGeom prst="rect">
            <a:avLst/>
          </a:prstGeom>
        </p:spPr>
      </p:pic>
      <p:pic>
        <p:nvPicPr>
          <p:cNvPr id="5" name="Picture 4">
            <a:extLst>
              <a:ext uri="{FF2B5EF4-FFF2-40B4-BE49-F238E27FC236}">
                <a16:creationId xmlns:a16="http://schemas.microsoft.com/office/drawing/2014/main" id="{CA6F74EA-BE5D-1F61-A327-EB3DC5B97A02}"/>
              </a:ext>
            </a:extLst>
          </p:cNvPr>
          <p:cNvPicPr>
            <a:picLocks noChangeAspect="1"/>
          </p:cNvPicPr>
          <p:nvPr/>
        </p:nvPicPr>
        <p:blipFill>
          <a:blip r:embed="rId3"/>
          <a:stretch>
            <a:fillRect/>
          </a:stretch>
        </p:blipFill>
        <p:spPr>
          <a:xfrm>
            <a:off x="7171360" y="3170697"/>
            <a:ext cx="4503027" cy="3067156"/>
          </a:xfrm>
          <a:prstGeom prst="rect">
            <a:avLst/>
          </a:prstGeom>
        </p:spPr>
      </p:pic>
      <p:sp>
        <p:nvSpPr>
          <p:cNvPr id="6" name="Slide Number Placeholder 5">
            <a:extLst>
              <a:ext uri="{FF2B5EF4-FFF2-40B4-BE49-F238E27FC236}">
                <a16:creationId xmlns:a16="http://schemas.microsoft.com/office/drawing/2014/main" id="{DFBC1E6C-2E4E-A0C6-8D59-AA1607A6C7A5}"/>
              </a:ext>
            </a:extLst>
          </p:cNvPr>
          <p:cNvSpPr>
            <a:spLocks noGrp="1"/>
          </p:cNvSpPr>
          <p:nvPr>
            <p:ph type="sldNum" sz="quarter" idx="12"/>
          </p:nvPr>
        </p:nvSpPr>
        <p:spPr/>
        <p:txBody>
          <a:bodyPr/>
          <a:lstStyle/>
          <a:p>
            <a:fld id="{8B7847F8-D6CA-8245-9FD4-1D18DF9BF337}" type="slidenum">
              <a:rPr kumimoji="1" lang="zh-CN" altLang="en-US" smtClean="0"/>
              <a:t>20</a:t>
            </a:fld>
            <a:endParaRPr kumimoji="1" lang="zh-CN" altLang="en-US" dirty="0"/>
          </a:p>
        </p:txBody>
      </p:sp>
      <p:sp>
        <p:nvSpPr>
          <p:cNvPr id="7" name="TextBox 6">
            <a:extLst>
              <a:ext uri="{FF2B5EF4-FFF2-40B4-BE49-F238E27FC236}">
                <a16:creationId xmlns:a16="http://schemas.microsoft.com/office/drawing/2014/main" id="{E93CCE47-78ED-ABF6-0C00-C79D4841DA6B}"/>
              </a:ext>
            </a:extLst>
          </p:cNvPr>
          <p:cNvSpPr txBox="1"/>
          <p:nvPr/>
        </p:nvSpPr>
        <p:spPr>
          <a:xfrm>
            <a:off x="8753582" y="6338986"/>
            <a:ext cx="1678665" cy="307777"/>
          </a:xfrm>
          <a:prstGeom prst="rect">
            <a:avLst/>
          </a:prstGeom>
          <a:noFill/>
        </p:spPr>
        <p:txBody>
          <a:bodyPr wrap="none" rtlCol="0">
            <a:spAutoFit/>
          </a:bodyPr>
          <a:lstStyle/>
          <a:p>
            <a:r>
              <a:rPr lang="en-CN" sz="1400" dirty="0"/>
              <a:t>Figure from Belle-II</a:t>
            </a:r>
          </a:p>
        </p:txBody>
      </p:sp>
    </p:spTree>
    <p:extLst>
      <p:ext uri="{BB962C8B-B14F-4D97-AF65-F5344CB8AC3E}">
        <p14:creationId xmlns:p14="http://schemas.microsoft.com/office/powerpoint/2010/main" val="3161495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BEBBE-FB51-B543-7534-547749336109}"/>
              </a:ext>
            </a:extLst>
          </p:cNvPr>
          <p:cNvSpPr>
            <a:spLocks noGrp="1"/>
          </p:cNvSpPr>
          <p:nvPr>
            <p:ph type="title"/>
          </p:nvPr>
        </p:nvSpPr>
        <p:spPr/>
        <p:txBody>
          <a:bodyPr/>
          <a:lstStyle/>
          <a:p>
            <a:r>
              <a:rPr lang="en-CN" dirty="0">
                <a:solidFill>
                  <a:srgbClr val="0070C0"/>
                </a:solidFill>
              </a:rPr>
              <a:t>Other examples</a:t>
            </a:r>
          </a:p>
        </p:txBody>
      </p:sp>
      <p:pic>
        <p:nvPicPr>
          <p:cNvPr id="4" name="Picture 3">
            <a:extLst>
              <a:ext uri="{FF2B5EF4-FFF2-40B4-BE49-F238E27FC236}">
                <a16:creationId xmlns:a16="http://schemas.microsoft.com/office/drawing/2014/main" id="{2750ACB6-C548-AFD4-DC89-0886F34F82F9}"/>
              </a:ext>
            </a:extLst>
          </p:cNvPr>
          <p:cNvPicPr>
            <a:picLocks noChangeAspect="1"/>
          </p:cNvPicPr>
          <p:nvPr/>
        </p:nvPicPr>
        <p:blipFill>
          <a:blip r:embed="rId2"/>
          <a:stretch>
            <a:fillRect/>
          </a:stretch>
        </p:blipFill>
        <p:spPr>
          <a:xfrm>
            <a:off x="456026" y="1369424"/>
            <a:ext cx="5464483" cy="3779077"/>
          </a:xfrm>
          <a:prstGeom prst="rect">
            <a:avLst/>
          </a:prstGeom>
        </p:spPr>
      </p:pic>
      <p:pic>
        <p:nvPicPr>
          <p:cNvPr id="2050" name="Picture 2" descr="Fig. 1">
            <a:extLst>
              <a:ext uri="{FF2B5EF4-FFF2-40B4-BE49-F238E27FC236}">
                <a16:creationId xmlns:a16="http://schemas.microsoft.com/office/drawing/2014/main" id="{5BB2108E-E7F9-CF65-BBB9-6E7232E67F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181" y="1690688"/>
            <a:ext cx="4983437" cy="24845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94BADDB-4762-BBF4-3B5B-4478BEDC09B7}"/>
              </a:ext>
            </a:extLst>
          </p:cNvPr>
          <p:cNvSpPr txBox="1"/>
          <p:nvPr/>
        </p:nvSpPr>
        <p:spPr>
          <a:xfrm>
            <a:off x="6832181" y="4528285"/>
            <a:ext cx="5197345" cy="1712072"/>
          </a:xfrm>
          <a:prstGeom prst="rect">
            <a:avLst/>
          </a:prstGeom>
          <a:noFill/>
        </p:spPr>
        <p:txBody>
          <a:bodyPr wrap="square" rtlCol="0">
            <a:spAutoFit/>
          </a:bodyPr>
          <a:lstStyle/>
          <a:p>
            <a:pPr>
              <a:lnSpc>
                <a:spcPct val="150000"/>
              </a:lnSpc>
            </a:pPr>
            <a:r>
              <a:rPr lang="en-CN" b="1" dirty="0"/>
              <a:t>The update of Lambda could not impact the proton and pion.</a:t>
            </a:r>
          </a:p>
          <a:p>
            <a:pPr>
              <a:lnSpc>
                <a:spcPct val="150000"/>
              </a:lnSpc>
            </a:pPr>
            <a:r>
              <a:rPr lang="en-CN" b="1" dirty="0"/>
              <a:t>Improve the precision of hyperon parameter measurements.</a:t>
            </a:r>
          </a:p>
        </p:txBody>
      </p:sp>
      <p:sp>
        <p:nvSpPr>
          <p:cNvPr id="7" name="TextBox 6">
            <a:extLst>
              <a:ext uri="{FF2B5EF4-FFF2-40B4-BE49-F238E27FC236}">
                <a16:creationId xmlns:a16="http://schemas.microsoft.com/office/drawing/2014/main" id="{F1098617-1257-152B-29B1-F8100CCFDEAA}"/>
              </a:ext>
            </a:extLst>
          </p:cNvPr>
          <p:cNvSpPr txBox="1"/>
          <p:nvPr/>
        </p:nvSpPr>
        <p:spPr>
          <a:xfrm>
            <a:off x="631517" y="5026911"/>
            <a:ext cx="6096000" cy="1296573"/>
          </a:xfrm>
          <a:prstGeom prst="rect">
            <a:avLst/>
          </a:prstGeom>
          <a:noFill/>
        </p:spPr>
        <p:txBody>
          <a:bodyPr wrap="square">
            <a:spAutoFit/>
          </a:bodyPr>
          <a:lstStyle/>
          <a:p>
            <a:pPr>
              <a:lnSpc>
                <a:spcPct val="150000"/>
              </a:lnSpc>
            </a:pPr>
            <a:r>
              <a:rPr lang="en-CN" b="1" dirty="0"/>
              <a:t>Not only Kinematics fitting and vertex fitting are separated, but also the process with continuous decay vertices are separated</a:t>
            </a:r>
            <a:r>
              <a:rPr lang="en-US" b="1" dirty="0"/>
              <a:t>.</a:t>
            </a:r>
            <a:endParaRPr lang="en-CN" b="1" dirty="0"/>
          </a:p>
        </p:txBody>
      </p:sp>
      <p:cxnSp>
        <p:nvCxnSpPr>
          <p:cNvPr id="9" name="Straight Connector 8">
            <a:extLst>
              <a:ext uri="{FF2B5EF4-FFF2-40B4-BE49-F238E27FC236}">
                <a16:creationId xmlns:a16="http://schemas.microsoft.com/office/drawing/2014/main" id="{164CF23A-5C70-3501-77C9-672EEE115DC5}"/>
              </a:ext>
            </a:extLst>
          </p:cNvPr>
          <p:cNvCxnSpPr>
            <a:cxnSpLocks/>
          </p:cNvCxnSpPr>
          <p:nvPr/>
        </p:nvCxnSpPr>
        <p:spPr>
          <a:xfrm>
            <a:off x="6557818" y="1369424"/>
            <a:ext cx="0" cy="4580817"/>
          </a:xfrm>
          <a:prstGeom prst="line">
            <a:avLst/>
          </a:prstGeom>
        </p:spPr>
        <p:style>
          <a:lnRef idx="1">
            <a:schemeClr val="accent1"/>
          </a:lnRef>
          <a:fillRef idx="0">
            <a:schemeClr val="accent1"/>
          </a:fillRef>
          <a:effectRef idx="0">
            <a:schemeClr val="accent1"/>
          </a:effectRef>
          <a:fontRef idx="minor">
            <a:schemeClr val="tx1"/>
          </a:fontRef>
        </p:style>
      </p:cxnSp>
      <p:sp>
        <p:nvSpPr>
          <p:cNvPr id="12" name="Slide Number Placeholder 11">
            <a:extLst>
              <a:ext uri="{FF2B5EF4-FFF2-40B4-BE49-F238E27FC236}">
                <a16:creationId xmlns:a16="http://schemas.microsoft.com/office/drawing/2014/main" id="{57FB685E-AC37-1A9E-9A8D-296B8A837240}"/>
              </a:ext>
            </a:extLst>
          </p:cNvPr>
          <p:cNvSpPr>
            <a:spLocks noGrp="1"/>
          </p:cNvSpPr>
          <p:nvPr>
            <p:ph type="sldNum" sz="quarter" idx="12"/>
          </p:nvPr>
        </p:nvSpPr>
        <p:spPr/>
        <p:txBody>
          <a:bodyPr/>
          <a:lstStyle/>
          <a:p>
            <a:fld id="{8B7847F8-D6CA-8245-9FD4-1D18DF9BF337}" type="slidenum">
              <a:rPr kumimoji="1" lang="zh-CN" altLang="en-US" smtClean="0"/>
              <a:t>21</a:t>
            </a:fld>
            <a:endParaRPr kumimoji="1" lang="zh-CN" altLang="en-US"/>
          </a:p>
        </p:txBody>
      </p:sp>
    </p:spTree>
    <p:extLst>
      <p:ext uri="{BB962C8B-B14F-4D97-AF65-F5344CB8AC3E}">
        <p14:creationId xmlns:p14="http://schemas.microsoft.com/office/powerpoint/2010/main" val="3783033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745FF-2A72-0BD8-EE7F-AA79DFAEA90D}"/>
              </a:ext>
            </a:extLst>
          </p:cNvPr>
          <p:cNvSpPr>
            <a:spLocks noGrp="1"/>
          </p:cNvSpPr>
          <p:nvPr>
            <p:ph type="title"/>
          </p:nvPr>
        </p:nvSpPr>
        <p:spPr>
          <a:xfrm>
            <a:off x="930668" y="2872020"/>
            <a:ext cx="10515600" cy="1325563"/>
          </a:xfrm>
        </p:spPr>
        <p:txBody>
          <a:bodyPr>
            <a:normAutofit/>
          </a:bodyPr>
          <a:lstStyle/>
          <a:p>
            <a:pPr algn="ctr"/>
            <a:r>
              <a:rPr kumimoji="1" lang="en-US" altLang="zh-CN" sz="7200" dirty="0">
                <a:solidFill>
                  <a:srgbClr val="0070C0"/>
                </a:solidFill>
              </a:rPr>
              <a:t>Global fit</a:t>
            </a:r>
            <a:endParaRPr lang="en-CN" sz="7200" dirty="0">
              <a:solidFill>
                <a:srgbClr val="0070C0"/>
              </a:solidFill>
            </a:endParaRPr>
          </a:p>
        </p:txBody>
      </p:sp>
      <p:sp>
        <p:nvSpPr>
          <p:cNvPr id="3" name="Slide Number Placeholder 2">
            <a:extLst>
              <a:ext uri="{FF2B5EF4-FFF2-40B4-BE49-F238E27FC236}">
                <a16:creationId xmlns:a16="http://schemas.microsoft.com/office/drawing/2014/main" id="{55B56B1C-38D5-1353-6FF8-0A1E059D5C58}"/>
              </a:ext>
            </a:extLst>
          </p:cNvPr>
          <p:cNvSpPr>
            <a:spLocks noGrp="1"/>
          </p:cNvSpPr>
          <p:nvPr>
            <p:ph type="sldNum" sz="quarter" idx="12"/>
          </p:nvPr>
        </p:nvSpPr>
        <p:spPr/>
        <p:txBody>
          <a:bodyPr/>
          <a:lstStyle/>
          <a:p>
            <a:fld id="{8B7847F8-D6CA-8245-9FD4-1D18DF9BF337}" type="slidenum">
              <a:rPr kumimoji="1" lang="zh-CN" altLang="en-US" smtClean="0"/>
              <a:t>22</a:t>
            </a:fld>
            <a:endParaRPr kumimoji="1" lang="zh-CN" altLang="en-US"/>
          </a:p>
        </p:txBody>
      </p:sp>
    </p:spTree>
    <p:extLst>
      <p:ext uri="{BB962C8B-B14F-4D97-AF65-F5344CB8AC3E}">
        <p14:creationId xmlns:p14="http://schemas.microsoft.com/office/powerpoint/2010/main" val="5178379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98B304-472C-8A53-5863-C1C03F826A9B}"/>
              </a:ext>
            </a:extLst>
          </p:cNvPr>
          <p:cNvSpPr>
            <a:spLocks noGrp="1"/>
          </p:cNvSpPr>
          <p:nvPr>
            <p:ph type="title"/>
          </p:nvPr>
        </p:nvSpPr>
        <p:spPr/>
        <p:txBody>
          <a:bodyPr/>
          <a:lstStyle/>
          <a:p>
            <a:r>
              <a:rPr kumimoji="1" lang="en-US" altLang="zh-CN" dirty="0">
                <a:solidFill>
                  <a:srgbClr val="0070C0"/>
                </a:solidFill>
              </a:rPr>
              <a:t>Decay Tree Fitter </a:t>
            </a:r>
            <a:endParaRPr kumimoji="1" lang="zh-CN" altLang="en-US" dirty="0">
              <a:solidFill>
                <a:srgbClr val="0070C0"/>
              </a:solidFill>
            </a:endParaRPr>
          </a:p>
        </p:txBody>
      </p:sp>
      <p:sp>
        <p:nvSpPr>
          <p:cNvPr id="3" name="内容占位符 2">
            <a:extLst>
              <a:ext uri="{FF2B5EF4-FFF2-40B4-BE49-F238E27FC236}">
                <a16:creationId xmlns:a16="http://schemas.microsoft.com/office/drawing/2014/main" id="{37867529-3D2D-BDE8-1E5F-57CED78D5362}"/>
              </a:ext>
            </a:extLst>
          </p:cNvPr>
          <p:cNvSpPr>
            <a:spLocks noGrp="1"/>
          </p:cNvSpPr>
          <p:nvPr>
            <p:ph idx="1"/>
          </p:nvPr>
        </p:nvSpPr>
        <p:spPr>
          <a:xfrm>
            <a:off x="838199" y="1882847"/>
            <a:ext cx="10843517" cy="4610028"/>
          </a:xfrm>
        </p:spPr>
        <p:txBody>
          <a:bodyPr>
            <a:normAutofit fontScale="55000" lnSpcReduction="20000"/>
          </a:bodyPr>
          <a:lstStyle/>
          <a:p>
            <a:pPr marL="0" indent="0">
              <a:lnSpc>
                <a:spcPct val="160000"/>
              </a:lnSpc>
              <a:buNone/>
            </a:pPr>
            <a:r>
              <a:rPr kumimoji="1" lang="en-US" altLang="zh-CN" sz="3300" b="1" dirty="0"/>
              <a:t>Fits the whole decay tree at once. Vertices, known masses, measured tracks &amp; neutrals and beam/target measurement (4C) are included as constraints. The common approach is the </a:t>
            </a:r>
            <a:r>
              <a:rPr kumimoji="1" lang="en-US" altLang="zh-CN" sz="3300" b="1" dirty="0">
                <a:latin typeface="Symbol" pitchFamily="2" charset="2"/>
              </a:rPr>
              <a:t>c</a:t>
            </a:r>
            <a:r>
              <a:rPr kumimoji="1" lang="en-US" altLang="zh-CN" sz="3300" b="1" baseline="30000" dirty="0"/>
              <a:t>2</a:t>
            </a:r>
            <a:r>
              <a:rPr kumimoji="1" lang="en-US" altLang="zh-CN" sz="3300" b="1" dirty="0"/>
              <a:t> fit with Lagrange multipliers.</a:t>
            </a:r>
          </a:p>
          <a:p>
            <a:pPr marL="0" indent="0">
              <a:buNone/>
            </a:pPr>
            <a:endParaRPr kumimoji="1" lang="en-US" altLang="zh-CN" sz="2900" b="1" dirty="0"/>
          </a:p>
          <a:p>
            <a:pPr marL="0" indent="0">
              <a:buNone/>
            </a:pPr>
            <a:r>
              <a:rPr lang="en-US" sz="3800" b="1" dirty="0">
                <a:solidFill>
                  <a:srgbClr val="FF0000"/>
                </a:solidFill>
              </a:rPr>
              <a:t>-&gt;Very large parameter space and large matrices have to be inverted!</a:t>
            </a:r>
            <a:endParaRPr kumimoji="1" lang="en-US" sz="3800" b="1" dirty="0">
              <a:solidFill>
                <a:srgbClr val="FF0000"/>
              </a:solidFill>
            </a:endParaRPr>
          </a:p>
          <a:p>
            <a:pPr marL="0" indent="0">
              <a:buNone/>
            </a:pPr>
            <a:endParaRPr kumimoji="1" lang="en-US" altLang="zh-CN" sz="2600" b="1" dirty="0"/>
          </a:p>
          <a:p>
            <a:pPr marL="0" indent="0">
              <a:lnSpc>
                <a:spcPct val="160000"/>
              </a:lnSpc>
              <a:buNone/>
            </a:pPr>
            <a:r>
              <a:rPr kumimoji="1" lang="en-US" altLang="zh-CN" sz="3200" b="1" dirty="0"/>
              <a:t>Solution: Kalman Filter approach</a:t>
            </a:r>
          </a:p>
          <a:p>
            <a:pPr>
              <a:lnSpc>
                <a:spcPct val="160000"/>
              </a:lnSpc>
              <a:buClr>
                <a:schemeClr val="accent1"/>
              </a:buClr>
              <a:buFont typeface="Wingdings" pitchFamily="2" charset="2"/>
              <a:buChar char="ü"/>
            </a:pPr>
            <a:r>
              <a:rPr kumimoji="1" lang="en-US" altLang="zh-CN" sz="3200" b="1" dirty="0"/>
              <a:t>Calculation of </a:t>
            </a:r>
            <a:r>
              <a:rPr kumimoji="1" lang="en-US" altLang="zh-CN" sz="3200" b="1" dirty="0">
                <a:latin typeface="Symbol" pitchFamily="2" charset="2"/>
              </a:rPr>
              <a:t>c</a:t>
            </a:r>
            <a:r>
              <a:rPr kumimoji="1" lang="en-US" altLang="zh-CN" sz="3200" b="1" baseline="30000" dirty="0"/>
              <a:t>2</a:t>
            </a:r>
            <a:r>
              <a:rPr kumimoji="1" lang="en-US" altLang="zh-CN" sz="3200" b="1" dirty="0"/>
              <a:t> is linearized</a:t>
            </a:r>
          </a:p>
          <a:p>
            <a:pPr>
              <a:lnSpc>
                <a:spcPct val="160000"/>
              </a:lnSpc>
              <a:buClr>
                <a:schemeClr val="accent1"/>
              </a:buClr>
              <a:buFont typeface="Wingdings" pitchFamily="2" charset="2"/>
              <a:buChar char="ü"/>
            </a:pPr>
            <a:r>
              <a:rPr kumimoji="1" lang="en-US" altLang="zh-CN" sz="3200" b="1" dirty="0"/>
              <a:t>Each constraint to the fit enters as one separate, scalar term</a:t>
            </a:r>
          </a:p>
          <a:p>
            <a:pPr>
              <a:lnSpc>
                <a:spcPct val="160000"/>
              </a:lnSpc>
              <a:buClr>
                <a:schemeClr val="accent1"/>
              </a:buClr>
              <a:buFont typeface="Wingdings" pitchFamily="2" charset="2"/>
              <a:buChar char="ü"/>
            </a:pPr>
            <a:r>
              <a:rPr kumimoji="1" lang="en-US" altLang="zh-CN" sz="3200" b="1" dirty="0"/>
              <a:t>Measurements are constraints and are treated similar to, e.g. four-momentum conservations</a:t>
            </a:r>
          </a:p>
          <a:p>
            <a:endParaRPr kumimoji="1" lang="zh-CN" altLang="en-US" dirty="0"/>
          </a:p>
        </p:txBody>
      </p:sp>
      <p:sp>
        <p:nvSpPr>
          <p:cNvPr id="5" name="Slide Number Placeholder 4">
            <a:extLst>
              <a:ext uri="{FF2B5EF4-FFF2-40B4-BE49-F238E27FC236}">
                <a16:creationId xmlns:a16="http://schemas.microsoft.com/office/drawing/2014/main" id="{729BE287-CC15-EA30-BF68-E142E0063327}"/>
              </a:ext>
            </a:extLst>
          </p:cNvPr>
          <p:cNvSpPr>
            <a:spLocks noGrp="1"/>
          </p:cNvSpPr>
          <p:nvPr>
            <p:ph type="sldNum" sz="quarter" idx="12"/>
          </p:nvPr>
        </p:nvSpPr>
        <p:spPr/>
        <p:txBody>
          <a:bodyPr/>
          <a:lstStyle/>
          <a:p>
            <a:fld id="{8B7847F8-D6CA-8245-9FD4-1D18DF9BF337}" type="slidenum">
              <a:rPr kumimoji="1" lang="zh-CN" altLang="en-US" smtClean="0"/>
              <a:t>23</a:t>
            </a:fld>
            <a:endParaRPr kumimoji="1" lang="zh-CN" altLang="en-US" dirty="0"/>
          </a:p>
        </p:txBody>
      </p:sp>
    </p:spTree>
    <p:extLst>
      <p:ext uri="{BB962C8B-B14F-4D97-AF65-F5344CB8AC3E}">
        <p14:creationId xmlns:p14="http://schemas.microsoft.com/office/powerpoint/2010/main" val="15625641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A352A-6848-8017-2194-E1ECB9FE28A5}"/>
              </a:ext>
            </a:extLst>
          </p:cNvPr>
          <p:cNvSpPr>
            <a:spLocks noGrp="1"/>
          </p:cNvSpPr>
          <p:nvPr>
            <p:ph type="title"/>
          </p:nvPr>
        </p:nvSpPr>
        <p:spPr/>
        <p:txBody>
          <a:bodyPr/>
          <a:lstStyle/>
          <a:p>
            <a:r>
              <a:rPr lang="en-CN" dirty="0">
                <a:solidFill>
                  <a:srgbClr val="0070C0"/>
                </a:solidFill>
              </a:rPr>
              <a:t>Constraints</a:t>
            </a:r>
          </a:p>
        </p:txBody>
      </p:sp>
      <p:pic>
        <p:nvPicPr>
          <p:cNvPr id="11" name="Picture 10">
            <a:extLst>
              <a:ext uri="{FF2B5EF4-FFF2-40B4-BE49-F238E27FC236}">
                <a16:creationId xmlns:a16="http://schemas.microsoft.com/office/drawing/2014/main" id="{5ECBB70E-12D7-3945-3C3E-3018305AC5F3}"/>
              </a:ext>
            </a:extLst>
          </p:cNvPr>
          <p:cNvPicPr>
            <a:picLocks noChangeAspect="1"/>
          </p:cNvPicPr>
          <p:nvPr/>
        </p:nvPicPr>
        <p:blipFill>
          <a:blip r:embed="rId2"/>
          <a:stretch>
            <a:fillRect/>
          </a:stretch>
        </p:blipFill>
        <p:spPr>
          <a:xfrm>
            <a:off x="1152832" y="1893888"/>
            <a:ext cx="4672427" cy="2280948"/>
          </a:xfrm>
          <a:prstGeom prst="rect">
            <a:avLst/>
          </a:prstGeom>
        </p:spPr>
      </p:pic>
      <p:sp>
        <p:nvSpPr>
          <p:cNvPr id="12" name="TextBox 11">
            <a:extLst>
              <a:ext uri="{FF2B5EF4-FFF2-40B4-BE49-F238E27FC236}">
                <a16:creationId xmlns:a16="http://schemas.microsoft.com/office/drawing/2014/main" id="{16CE88B2-1831-3AFC-5165-84829A424D68}"/>
              </a:ext>
            </a:extLst>
          </p:cNvPr>
          <p:cNvSpPr txBox="1"/>
          <p:nvPr/>
        </p:nvSpPr>
        <p:spPr>
          <a:xfrm>
            <a:off x="2807855" y="4193370"/>
            <a:ext cx="914400" cy="369332"/>
          </a:xfrm>
          <a:prstGeom prst="rect">
            <a:avLst/>
          </a:prstGeom>
          <a:noFill/>
        </p:spPr>
        <p:txBody>
          <a:bodyPr wrap="square" rtlCol="0">
            <a:spAutoFit/>
          </a:bodyPr>
          <a:lstStyle/>
          <a:p>
            <a:r>
              <a:rPr lang="en-CN" b="1" dirty="0">
                <a:solidFill>
                  <a:srgbClr val="0070C0"/>
                </a:solidFill>
              </a:rPr>
              <a:t>Tracks</a:t>
            </a:r>
          </a:p>
        </p:txBody>
      </p:sp>
      <p:pic>
        <p:nvPicPr>
          <p:cNvPr id="16" name="Picture 15">
            <a:extLst>
              <a:ext uri="{FF2B5EF4-FFF2-40B4-BE49-F238E27FC236}">
                <a16:creationId xmlns:a16="http://schemas.microsoft.com/office/drawing/2014/main" id="{BADB663A-B2F3-66F9-4E96-EAEE3E513FAD}"/>
              </a:ext>
            </a:extLst>
          </p:cNvPr>
          <p:cNvPicPr>
            <a:picLocks noChangeAspect="1"/>
          </p:cNvPicPr>
          <p:nvPr/>
        </p:nvPicPr>
        <p:blipFill>
          <a:blip r:embed="rId3"/>
          <a:stretch>
            <a:fillRect/>
          </a:stretch>
        </p:blipFill>
        <p:spPr>
          <a:xfrm>
            <a:off x="6526124" y="1690688"/>
            <a:ext cx="3595776" cy="2484148"/>
          </a:xfrm>
          <a:prstGeom prst="rect">
            <a:avLst/>
          </a:prstGeom>
        </p:spPr>
      </p:pic>
      <p:sp>
        <p:nvSpPr>
          <p:cNvPr id="17" name="TextBox 16">
            <a:extLst>
              <a:ext uri="{FF2B5EF4-FFF2-40B4-BE49-F238E27FC236}">
                <a16:creationId xmlns:a16="http://schemas.microsoft.com/office/drawing/2014/main" id="{552DA5B6-D029-1BD7-9218-7861789000D7}"/>
              </a:ext>
            </a:extLst>
          </p:cNvPr>
          <p:cNvSpPr txBox="1"/>
          <p:nvPr/>
        </p:nvSpPr>
        <p:spPr>
          <a:xfrm>
            <a:off x="7996120" y="4165661"/>
            <a:ext cx="1258715" cy="369332"/>
          </a:xfrm>
          <a:prstGeom prst="rect">
            <a:avLst/>
          </a:prstGeom>
          <a:noFill/>
        </p:spPr>
        <p:txBody>
          <a:bodyPr wrap="square" rtlCol="0">
            <a:spAutoFit/>
          </a:bodyPr>
          <a:lstStyle/>
          <a:p>
            <a:r>
              <a:rPr lang="en-CN" b="1" dirty="0">
                <a:solidFill>
                  <a:srgbClr val="0070C0"/>
                </a:solidFill>
              </a:rPr>
              <a:t>Photons</a:t>
            </a:r>
          </a:p>
        </p:txBody>
      </p:sp>
      <p:sp>
        <p:nvSpPr>
          <p:cNvPr id="19" name="TextBox 18">
            <a:extLst>
              <a:ext uri="{FF2B5EF4-FFF2-40B4-BE49-F238E27FC236}">
                <a16:creationId xmlns:a16="http://schemas.microsoft.com/office/drawing/2014/main" id="{09C0A1F0-6C72-6279-28F4-D33865CB9206}"/>
              </a:ext>
            </a:extLst>
          </p:cNvPr>
          <p:cNvSpPr txBox="1"/>
          <p:nvPr/>
        </p:nvSpPr>
        <p:spPr>
          <a:xfrm>
            <a:off x="5963804" y="4577069"/>
            <a:ext cx="5766377" cy="923330"/>
          </a:xfrm>
          <a:prstGeom prst="rect">
            <a:avLst/>
          </a:prstGeom>
          <a:noFill/>
        </p:spPr>
        <p:txBody>
          <a:bodyPr wrap="square">
            <a:spAutoFit/>
          </a:bodyPr>
          <a:lstStyle/>
          <a:p>
            <a:r>
              <a:rPr lang="en-US" sz="1800" dirty="0">
                <a:effectLst/>
                <a:latin typeface="AdvTimes"/>
              </a:rPr>
              <a:t>In principle, </a:t>
            </a:r>
            <a:r>
              <a:rPr lang="en-US" dirty="0">
                <a:latin typeface="Symbol" pitchFamily="2" charset="2"/>
              </a:rPr>
              <a:t>q</a:t>
            </a:r>
            <a:r>
              <a:rPr lang="en-US" sz="1800" dirty="0">
                <a:effectLst/>
                <a:latin typeface="AdvPi2"/>
              </a:rPr>
              <a:t> </a:t>
            </a:r>
            <a:r>
              <a:rPr lang="en-US" sz="1800" dirty="0">
                <a:effectLst/>
                <a:latin typeface="AdvTimes"/>
              </a:rPr>
              <a:t>can be added to the photon parameter list and extracted from the fit. Since this parameter is not very interesting, it is preferable to eliminate it. </a:t>
            </a:r>
            <a:endParaRPr lang="en-US" dirty="0"/>
          </a:p>
        </p:txBody>
      </p:sp>
      <p:pic>
        <p:nvPicPr>
          <p:cNvPr id="21" name="Picture 20">
            <a:extLst>
              <a:ext uri="{FF2B5EF4-FFF2-40B4-BE49-F238E27FC236}">
                <a16:creationId xmlns:a16="http://schemas.microsoft.com/office/drawing/2014/main" id="{6BC801A0-7F61-FE09-CC76-17C13C9BF358}"/>
              </a:ext>
            </a:extLst>
          </p:cNvPr>
          <p:cNvPicPr>
            <a:picLocks noChangeAspect="1"/>
          </p:cNvPicPr>
          <p:nvPr/>
        </p:nvPicPr>
        <p:blipFill>
          <a:blip r:embed="rId4"/>
          <a:stretch>
            <a:fillRect/>
          </a:stretch>
        </p:blipFill>
        <p:spPr>
          <a:xfrm>
            <a:off x="6814340" y="5542475"/>
            <a:ext cx="3474491" cy="1127991"/>
          </a:xfrm>
          <a:prstGeom prst="rect">
            <a:avLst/>
          </a:prstGeom>
        </p:spPr>
      </p:pic>
      <p:sp>
        <p:nvSpPr>
          <p:cNvPr id="22" name="Slide Number Placeholder 21">
            <a:extLst>
              <a:ext uri="{FF2B5EF4-FFF2-40B4-BE49-F238E27FC236}">
                <a16:creationId xmlns:a16="http://schemas.microsoft.com/office/drawing/2014/main" id="{5D03586C-FFED-E350-875A-47F1CFE43B33}"/>
              </a:ext>
            </a:extLst>
          </p:cNvPr>
          <p:cNvSpPr>
            <a:spLocks noGrp="1"/>
          </p:cNvSpPr>
          <p:nvPr>
            <p:ph type="sldNum" sz="quarter" idx="12"/>
          </p:nvPr>
        </p:nvSpPr>
        <p:spPr/>
        <p:txBody>
          <a:bodyPr/>
          <a:lstStyle/>
          <a:p>
            <a:fld id="{8B7847F8-D6CA-8245-9FD4-1D18DF9BF337}" type="slidenum">
              <a:rPr kumimoji="1" lang="zh-CN" altLang="en-US" smtClean="0"/>
              <a:t>24</a:t>
            </a:fld>
            <a:endParaRPr kumimoji="1" lang="zh-CN" altLang="en-US"/>
          </a:p>
        </p:txBody>
      </p:sp>
    </p:spTree>
    <p:extLst>
      <p:ext uri="{BB962C8B-B14F-4D97-AF65-F5344CB8AC3E}">
        <p14:creationId xmlns:p14="http://schemas.microsoft.com/office/powerpoint/2010/main" val="1295574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A193DBAD-EBD9-2100-FA83-ADAADDF2FD0C}"/>
              </a:ext>
            </a:extLst>
          </p:cNvPr>
          <p:cNvPicPr>
            <a:picLocks noGrp="1" noChangeAspect="1"/>
          </p:cNvPicPr>
          <p:nvPr>
            <p:ph idx="1"/>
          </p:nvPr>
        </p:nvPicPr>
        <p:blipFill>
          <a:blip r:embed="rId2"/>
          <a:stretch>
            <a:fillRect/>
          </a:stretch>
        </p:blipFill>
        <p:spPr>
          <a:xfrm>
            <a:off x="972926" y="220952"/>
            <a:ext cx="4575022" cy="5946775"/>
          </a:xfrm>
          <a:prstGeom prst="rect">
            <a:avLst/>
          </a:prstGeom>
        </p:spPr>
      </p:pic>
      <p:sp>
        <p:nvSpPr>
          <p:cNvPr id="9" name="Slide Number Placeholder 8">
            <a:extLst>
              <a:ext uri="{FF2B5EF4-FFF2-40B4-BE49-F238E27FC236}">
                <a16:creationId xmlns:a16="http://schemas.microsoft.com/office/drawing/2014/main" id="{F16F184F-4826-7A36-82FF-56D80191E2BE}"/>
              </a:ext>
            </a:extLst>
          </p:cNvPr>
          <p:cNvSpPr>
            <a:spLocks noGrp="1"/>
          </p:cNvSpPr>
          <p:nvPr>
            <p:ph type="sldNum" sz="quarter" idx="12"/>
          </p:nvPr>
        </p:nvSpPr>
        <p:spPr/>
        <p:txBody>
          <a:bodyPr/>
          <a:lstStyle/>
          <a:p>
            <a:fld id="{8B7847F8-D6CA-8245-9FD4-1D18DF9BF337}" type="slidenum">
              <a:rPr kumimoji="1" lang="zh-CN" altLang="en-US" smtClean="0"/>
              <a:t>25</a:t>
            </a:fld>
            <a:endParaRPr kumimoji="1" lang="zh-CN" altLang="en-US"/>
          </a:p>
        </p:txBody>
      </p:sp>
      <p:sp>
        <p:nvSpPr>
          <p:cNvPr id="10" name="TextBox 9">
            <a:extLst>
              <a:ext uri="{FF2B5EF4-FFF2-40B4-BE49-F238E27FC236}">
                <a16:creationId xmlns:a16="http://schemas.microsoft.com/office/drawing/2014/main" id="{ED3806F1-3DF5-D026-386B-09FC0A633E3A}"/>
              </a:ext>
            </a:extLst>
          </p:cNvPr>
          <p:cNvSpPr txBox="1"/>
          <p:nvPr/>
        </p:nvSpPr>
        <p:spPr>
          <a:xfrm>
            <a:off x="7490693" y="6363855"/>
            <a:ext cx="3149600" cy="307777"/>
          </a:xfrm>
          <a:prstGeom prst="rect">
            <a:avLst/>
          </a:prstGeom>
          <a:noFill/>
        </p:spPr>
        <p:txBody>
          <a:bodyPr wrap="square" rtlCol="0">
            <a:spAutoFit/>
          </a:bodyPr>
          <a:lstStyle/>
          <a:p>
            <a:r>
              <a:rPr lang="en-CN" sz="1400" dirty="0"/>
              <a:t>From  Ralf Kliemt @ PANDA</a:t>
            </a:r>
          </a:p>
        </p:txBody>
      </p:sp>
    </p:spTree>
    <p:extLst>
      <p:ext uri="{BB962C8B-B14F-4D97-AF65-F5344CB8AC3E}">
        <p14:creationId xmlns:p14="http://schemas.microsoft.com/office/powerpoint/2010/main" val="14304100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A193DBAD-EBD9-2100-FA83-ADAADDF2FD0C}"/>
              </a:ext>
            </a:extLst>
          </p:cNvPr>
          <p:cNvPicPr>
            <a:picLocks noGrp="1" noChangeAspect="1"/>
          </p:cNvPicPr>
          <p:nvPr>
            <p:ph idx="1"/>
          </p:nvPr>
        </p:nvPicPr>
        <p:blipFill>
          <a:blip r:embed="rId2"/>
          <a:stretch>
            <a:fillRect/>
          </a:stretch>
        </p:blipFill>
        <p:spPr>
          <a:xfrm>
            <a:off x="972926" y="220952"/>
            <a:ext cx="4575022" cy="5946775"/>
          </a:xfrm>
          <a:prstGeom prst="rect">
            <a:avLst/>
          </a:prstGeom>
        </p:spPr>
      </p:pic>
      <p:pic>
        <p:nvPicPr>
          <p:cNvPr id="3" name="Picture 2">
            <a:extLst>
              <a:ext uri="{FF2B5EF4-FFF2-40B4-BE49-F238E27FC236}">
                <a16:creationId xmlns:a16="http://schemas.microsoft.com/office/drawing/2014/main" id="{A3816CD7-7EDB-53D5-CE11-051A2B3FE1CF}"/>
              </a:ext>
            </a:extLst>
          </p:cNvPr>
          <p:cNvPicPr>
            <a:picLocks noChangeAspect="1"/>
          </p:cNvPicPr>
          <p:nvPr/>
        </p:nvPicPr>
        <p:blipFill>
          <a:blip r:embed="rId3"/>
          <a:stretch>
            <a:fillRect/>
          </a:stretch>
        </p:blipFill>
        <p:spPr>
          <a:xfrm>
            <a:off x="6908803" y="350857"/>
            <a:ext cx="4079365" cy="5645483"/>
          </a:xfrm>
          <a:prstGeom prst="rect">
            <a:avLst/>
          </a:prstGeom>
        </p:spPr>
      </p:pic>
      <p:sp>
        <p:nvSpPr>
          <p:cNvPr id="4" name="Slide Number Placeholder 3">
            <a:extLst>
              <a:ext uri="{FF2B5EF4-FFF2-40B4-BE49-F238E27FC236}">
                <a16:creationId xmlns:a16="http://schemas.microsoft.com/office/drawing/2014/main" id="{54B6C316-91B6-5E14-EE52-4445AE5920CE}"/>
              </a:ext>
            </a:extLst>
          </p:cNvPr>
          <p:cNvSpPr>
            <a:spLocks noGrp="1"/>
          </p:cNvSpPr>
          <p:nvPr>
            <p:ph type="sldNum" sz="quarter" idx="12"/>
          </p:nvPr>
        </p:nvSpPr>
        <p:spPr/>
        <p:txBody>
          <a:bodyPr/>
          <a:lstStyle/>
          <a:p>
            <a:fld id="{8B7847F8-D6CA-8245-9FD4-1D18DF9BF337}" type="slidenum">
              <a:rPr kumimoji="1" lang="zh-CN" altLang="en-US" smtClean="0"/>
              <a:t>26</a:t>
            </a:fld>
            <a:endParaRPr kumimoji="1" lang="zh-CN" altLang="en-US"/>
          </a:p>
        </p:txBody>
      </p:sp>
      <p:sp>
        <p:nvSpPr>
          <p:cNvPr id="5" name="TextBox 4">
            <a:extLst>
              <a:ext uri="{FF2B5EF4-FFF2-40B4-BE49-F238E27FC236}">
                <a16:creationId xmlns:a16="http://schemas.microsoft.com/office/drawing/2014/main" id="{1CB936B5-E6EF-7850-43D0-B356E5F5AB58}"/>
              </a:ext>
            </a:extLst>
          </p:cNvPr>
          <p:cNvSpPr txBox="1"/>
          <p:nvPr/>
        </p:nvSpPr>
        <p:spPr>
          <a:xfrm>
            <a:off x="7490693" y="6363855"/>
            <a:ext cx="3149600" cy="307777"/>
          </a:xfrm>
          <a:prstGeom prst="rect">
            <a:avLst/>
          </a:prstGeom>
          <a:noFill/>
        </p:spPr>
        <p:txBody>
          <a:bodyPr wrap="square" rtlCol="0">
            <a:spAutoFit/>
          </a:bodyPr>
          <a:lstStyle/>
          <a:p>
            <a:r>
              <a:rPr lang="en-CN" sz="1400" dirty="0"/>
              <a:t>From  Ralf Kliemt @ PANDA</a:t>
            </a:r>
          </a:p>
        </p:txBody>
      </p:sp>
    </p:spTree>
    <p:extLst>
      <p:ext uri="{BB962C8B-B14F-4D97-AF65-F5344CB8AC3E}">
        <p14:creationId xmlns:p14="http://schemas.microsoft.com/office/powerpoint/2010/main" val="5449425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412C6-06AC-7E21-7F84-4A7B6140FADB}"/>
              </a:ext>
            </a:extLst>
          </p:cNvPr>
          <p:cNvSpPr>
            <a:spLocks noGrp="1"/>
          </p:cNvSpPr>
          <p:nvPr>
            <p:ph type="title"/>
          </p:nvPr>
        </p:nvSpPr>
        <p:spPr/>
        <p:txBody>
          <a:bodyPr/>
          <a:lstStyle/>
          <a:p>
            <a:r>
              <a:rPr lang="en-CN" dirty="0">
                <a:solidFill>
                  <a:srgbClr val="0070C0"/>
                </a:solidFill>
              </a:rPr>
              <a:t>Eigen </a:t>
            </a:r>
          </a:p>
        </p:txBody>
      </p:sp>
      <p:pic>
        <p:nvPicPr>
          <p:cNvPr id="5" name="Content Placeholder 4">
            <a:extLst>
              <a:ext uri="{FF2B5EF4-FFF2-40B4-BE49-F238E27FC236}">
                <a16:creationId xmlns:a16="http://schemas.microsoft.com/office/drawing/2014/main" id="{E0385D44-E8BA-8E2B-C43A-350656A9CCD6}"/>
              </a:ext>
            </a:extLst>
          </p:cNvPr>
          <p:cNvPicPr>
            <a:picLocks noGrp="1" noChangeAspect="1"/>
          </p:cNvPicPr>
          <p:nvPr>
            <p:ph idx="1"/>
          </p:nvPr>
        </p:nvPicPr>
        <p:blipFill>
          <a:blip r:embed="rId2"/>
          <a:stretch>
            <a:fillRect/>
          </a:stretch>
        </p:blipFill>
        <p:spPr>
          <a:xfrm>
            <a:off x="635000" y="2300288"/>
            <a:ext cx="10507728" cy="3848400"/>
          </a:xfrm>
        </p:spPr>
      </p:pic>
      <p:sp>
        <p:nvSpPr>
          <p:cNvPr id="6" name="Slide Number Placeholder 5">
            <a:extLst>
              <a:ext uri="{FF2B5EF4-FFF2-40B4-BE49-F238E27FC236}">
                <a16:creationId xmlns:a16="http://schemas.microsoft.com/office/drawing/2014/main" id="{FFAE8EA7-651A-D9D1-CA62-D109C5D6D9F9}"/>
              </a:ext>
            </a:extLst>
          </p:cNvPr>
          <p:cNvSpPr>
            <a:spLocks noGrp="1"/>
          </p:cNvSpPr>
          <p:nvPr>
            <p:ph type="sldNum" sz="quarter" idx="12"/>
          </p:nvPr>
        </p:nvSpPr>
        <p:spPr/>
        <p:txBody>
          <a:bodyPr/>
          <a:lstStyle/>
          <a:p>
            <a:fld id="{8B7847F8-D6CA-8245-9FD4-1D18DF9BF337}" type="slidenum">
              <a:rPr kumimoji="1" lang="zh-CN" altLang="en-US" smtClean="0"/>
              <a:t>27</a:t>
            </a:fld>
            <a:endParaRPr kumimoji="1" lang="zh-CN" altLang="en-US"/>
          </a:p>
        </p:txBody>
      </p:sp>
      <p:sp>
        <p:nvSpPr>
          <p:cNvPr id="8" name="TextBox 7">
            <a:extLst>
              <a:ext uri="{FF2B5EF4-FFF2-40B4-BE49-F238E27FC236}">
                <a16:creationId xmlns:a16="http://schemas.microsoft.com/office/drawing/2014/main" id="{651EA549-E9B5-6FDA-2AC0-9904260317A8}"/>
              </a:ext>
            </a:extLst>
          </p:cNvPr>
          <p:cNvSpPr txBox="1"/>
          <p:nvPr/>
        </p:nvSpPr>
        <p:spPr>
          <a:xfrm>
            <a:off x="1819564" y="1524979"/>
            <a:ext cx="9037780" cy="646331"/>
          </a:xfrm>
          <a:prstGeom prst="rect">
            <a:avLst/>
          </a:prstGeom>
          <a:noFill/>
        </p:spPr>
        <p:txBody>
          <a:bodyPr wrap="square">
            <a:spAutoFit/>
          </a:bodyPr>
          <a:lstStyle/>
          <a:p>
            <a:pPr algn="ctr"/>
            <a:r>
              <a:rPr lang="en-US" b="1" dirty="0">
                <a:solidFill>
                  <a:srgbClr val="000000"/>
                </a:solidFill>
                <a:effectLst/>
              </a:rPr>
              <a:t>Eigen is a C++ template library for linear algebra: matrices, vectors, numerical solvers, and related algorithms.</a:t>
            </a:r>
          </a:p>
        </p:txBody>
      </p:sp>
      <p:sp>
        <p:nvSpPr>
          <p:cNvPr id="10" name="TextBox 9">
            <a:extLst>
              <a:ext uri="{FF2B5EF4-FFF2-40B4-BE49-F238E27FC236}">
                <a16:creationId xmlns:a16="http://schemas.microsoft.com/office/drawing/2014/main" id="{6AB52591-F719-D8B1-EACB-9492D8C6D3F9}"/>
              </a:ext>
            </a:extLst>
          </p:cNvPr>
          <p:cNvSpPr txBox="1"/>
          <p:nvPr/>
        </p:nvSpPr>
        <p:spPr>
          <a:xfrm>
            <a:off x="2586181" y="6101045"/>
            <a:ext cx="8271163" cy="369332"/>
          </a:xfrm>
          <a:prstGeom prst="rect">
            <a:avLst/>
          </a:prstGeom>
          <a:noFill/>
        </p:spPr>
        <p:txBody>
          <a:bodyPr wrap="square">
            <a:spAutoFit/>
          </a:bodyPr>
          <a:lstStyle/>
          <a:p>
            <a:r>
              <a:rPr lang="en-US" b="1" i="0" dirty="0">
                <a:solidFill>
                  <a:srgbClr val="252525"/>
                </a:solidFill>
                <a:effectLst/>
              </a:rPr>
              <a:t>Eigen doesn't have any dependencies other than the C++ standard library.</a:t>
            </a:r>
            <a:endParaRPr lang="en-CN" b="1" dirty="0"/>
          </a:p>
        </p:txBody>
      </p:sp>
      <p:sp>
        <p:nvSpPr>
          <p:cNvPr id="3" name="TextBox 2">
            <a:extLst>
              <a:ext uri="{FF2B5EF4-FFF2-40B4-BE49-F238E27FC236}">
                <a16:creationId xmlns:a16="http://schemas.microsoft.com/office/drawing/2014/main" id="{B75FC350-6D9F-2B01-97AD-4055610A70AB}"/>
              </a:ext>
            </a:extLst>
          </p:cNvPr>
          <p:cNvSpPr txBox="1"/>
          <p:nvPr/>
        </p:nvSpPr>
        <p:spPr>
          <a:xfrm>
            <a:off x="9487658" y="2171310"/>
            <a:ext cx="3235828" cy="338554"/>
          </a:xfrm>
          <a:prstGeom prst="rect">
            <a:avLst/>
          </a:prstGeom>
          <a:noFill/>
        </p:spPr>
        <p:txBody>
          <a:bodyPr wrap="square" rtlCol="0">
            <a:spAutoFit/>
          </a:bodyPr>
          <a:lstStyle/>
          <a:p>
            <a:r>
              <a:rPr lang="en-CN" sz="1600" dirty="0"/>
              <a:t>Figure from NIMA, 976, (2020)</a:t>
            </a:r>
          </a:p>
        </p:txBody>
      </p:sp>
    </p:spTree>
    <p:extLst>
      <p:ext uri="{BB962C8B-B14F-4D97-AF65-F5344CB8AC3E}">
        <p14:creationId xmlns:p14="http://schemas.microsoft.com/office/powerpoint/2010/main" val="4289980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3FEB9-BE1C-4E20-3B5A-76CEB1A41C8A}"/>
              </a:ext>
            </a:extLst>
          </p:cNvPr>
          <p:cNvSpPr>
            <a:spLocks noGrp="1"/>
          </p:cNvSpPr>
          <p:nvPr>
            <p:ph type="title"/>
          </p:nvPr>
        </p:nvSpPr>
        <p:spPr/>
        <p:txBody>
          <a:bodyPr/>
          <a:lstStyle/>
          <a:p>
            <a:r>
              <a:rPr lang="en-CN" dirty="0">
                <a:solidFill>
                  <a:srgbClr val="0070C0"/>
                </a:solidFill>
              </a:rPr>
              <a:t>Existing Decay Tree Fitter</a:t>
            </a:r>
          </a:p>
        </p:txBody>
      </p:sp>
      <p:sp>
        <p:nvSpPr>
          <p:cNvPr id="3" name="Content Placeholder 2">
            <a:extLst>
              <a:ext uri="{FF2B5EF4-FFF2-40B4-BE49-F238E27FC236}">
                <a16:creationId xmlns:a16="http://schemas.microsoft.com/office/drawing/2014/main" id="{E1DE1D44-94DC-902B-F8E2-FBCAD036EC39}"/>
              </a:ext>
            </a:extLst>
          </p:cNvPr>
          <p:cNvSpPr>
            <a:spLocks noGrp="1"/>
          </p:cNvSpPr>
          <p:nvPr>
            <p:ph idx="1"/>
          </p:nvPr>
        </p:nvSpPr>
        <p:spPr>
          <a:xfrm>
            <a:off x="838200" y="1825625"/>
            <a:ext cx="10515600" cy="1721139"/>
          </a:xfrm>
        </p:spPr>
        <p:txBody>
          <a:bodyPr/>
          <a:lstStyle/>
          <a:p>
            <a:r>
              <a:rPr lang="en-CN" b="1" dirty="0">
                <a:solidFill>
                  <a:srgbClr val="FF0000"/>
                </a:solidFill>
              </a:rPr>
              <a:t>BaBar</a:t>
            </a:r>
            <a:r>
              <a:rPr lang="en-CN" b="1" dirty="0"/>
              <a:t> have a Tree Fitter, written by W. Hulsbergen.</a:t>
            </a:r>
          </a:p>
          <a:p>
            <a:r>
              <a:rPr lang="en-CN" b="1" dirty="0"/>
              <a:t>LHCb, </a:t>
            </a:r>
            <a:r>
              <a:rPr lang="en-CN" b="1" dirty="0">
                <a:solidFill>
                  <a:srgbClr val="0070C0"/>
                </a:solidFill>
              </a:rPr>
              <a:t>PANDA</a:t>
            </a:r>
            <a:r>
              <a:rPr lang="en-CN" b="1" dirty="0"/>
              <a:t> and Belle II have similar Tree Fitter.</a:t>
            </a:r>
          </a:p>
          <a:p>
            <a:r>
              <a:rPr lang="en-CN" b="1" dirty="0">
                <a:solidFill>
                  <a:srgbClr val="FF0000"/>
                </a:solidFill>
              </a:rPr>
              <a:t>Belle II</a:t>
            </a:r>
            <a:r>
              <a:rPr lang="en-CN" b="1" dirty="0"/>
              <a:t> code is shared (Github)</a:t>
            </a:r>
          </a:p>
          <a:p>
            <a:pPr marL="0" indent="0">
              <a:buNone/>
            </a:pPr>
            <a:endParaRPr lang="en-CN" dirty="0"/>
          </a:p>
        </p:txBody>
      </p:sp>
      <p:pic>
        <p:nvPicPr>
          <p:cNvPr id="4" name="Picture 3">
            <a:extLst>
              <a:ext uri="{FF2B5EF4-FFF2-40B4-BE49-F238E27FC236}">
                <a16:creationId xmlns:a16="http://schemas.microsoft.com/office/drawing/2014/main" id="{71183F85-894A-2586-D505-F49215983AB6}"/>
              </a:ext>
            </a:extLst>
          </p:cNvPr>
          <p:cNvPicPr>
            <a:picLocks noChangeAspect="1"/>
          </p:cNvPicPr>
          <p:nvPr/>
        </p:nvPicPr>
        <p:blipFill>
          <a:blip r:embed="rId2"/>
          <a:stretch>
            <a:fillRect/>
          </a:stretch>
        </p:blipFill>
        <p:spPr>
          <a:xfrm>
            <a:off x="758174" y="3546764"/>
            <a:ext cx="5894469" cy="2604654"/>
          </a:xfrm>
          <a:prstGeom prst="rect">
            <a:avLst/>
          </a:prstGeom>
        </p:spPr>
      </p:pic>
      <p:pic>
        <p:nvPicPr>
          <p:cNvPr id="6" name="Picture 5">
            <a:extLst>
              <a:ext uri="{FF2B5EF4-FFF2-40B4-BE49-F238E27FC236}">
                <a16:creationId xmlns:a16="http://schemas.microsoft.com/office/drawing/2014/main" id="{51478393-A27B-7A65-0D76-7C19407FB82E}"/>
              </a:ext>
            </a:extLst>
          </p:cNvPr>
          <p:cNvPicPr>
            <a:picLocks noChangeAspect="1"/>
          </p:cNvPicPr>
          <p:nvPr/>
        </p:nvPicPr>
        <p:blipFill>
          <a:blip r:embed="rId3"/>
          <a:stretch>
            <a:fillRect/>
          </a:stretch>
        </p:blipFill>
        <p:spPr>
          <a:xfrm>
            <a:off x="6803534" y="3065741"/>
            <a:ext cx="4684194" cy="3185252"/>
          </a:xfrm>
          <a:prstGeom prst="rect">
            <a:avLst/>
          </a:prstGeom>
        </p:spPr>
      </p:pic>
      <p:sp>
        <p:nvSpPr>
          <p:cNvPr id="7" name="Slide Number Placeholder 6">
            <a:extLst>
              <a:ext uri="{FF2B5EF4-FFF2-40B4-BE49-F238E27FC236}">
                <a16:creationId xmlns:a16="http://schemas.microsoft.com/office/drawing/2014/main" id="{45195F4A-174C-14D2-D59C-0207B43F7746}"/>
              </a:ext>
            </a:extLst>
          </p:cNvPr>
          <p:cNvSpPr>
            <a:spLocks noGrp="1"/>
          </p:cNvSpPr>
          <p:nvPr>
            <p:ph type="sldNum" sz="quarter" idx="12"/>
          </p:nvPr>
        </p:nvSpPr>
        <p:spPr/>
        <p:txBody>
          <a:bodyPr/>
          <a:lstStyle/>
          <a:p>
            <a:fld id="{8B7847F8-D6CA-8245-9FD4-1D18DF9BF337}" type="slidenum">
              <a:rPr kumimoji="1" lang="zh-CN" altLang="en-US" smtClean="0"/>
              <a:t>28</a:t>
            </a:fld>
            <a:endParaRPr kumimoji="1" lang="zh-CN" altLang="en-US"/>
          </a:p>
        </p:txBody>
      </p:sp>
    </p:spTree>
    <p:extLst>
      <p:ext uri="{BB962C8B-B14F-4D97-AF65-F5344CB8AC3E}">
        <p14:creationId xmlns:p14="http://schemas.microsoft.com/office/powerpoint/2010/main" val="14851092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CC31-AB11-9E9A-4107-1CC47E2B8E25}"/>
              </a:ext>
            </a:extLst>
          </p:cNvPr>
          <p:cNvSpPr>
            <a:spLocks noGrp="1"/>
          </p:cNvSpPr>
          <p:nvPr>
            <p:ph type="title"/>
          </p:nvPr>
        </p:nvSpPr>
        <p:spPr/>
        <p:txBody>
          <a:bodyPr/>
          <a:lstStyle/>
          <a:p>
            <a:r>
              <a:rPr lang="en-CN" dirty="0">
                <a:solidFill>
                  <a:schemeClr val="accent1"/>
                </a:solidFill>
              </a:rPr>
              <a:t>Future plans in STCF</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23E18FE-61B8-267D-FC86-88274A59E22D}"/>
                  </a:ext>
                </a:extLst>
              </p:cNvPr>
              <p:cNvSpPr>
                <a:spLocks noGrp="1"/>
              </p:cNvSpPr>
              <p:nvPr>
                <p:ph idx="1"/>
              </p:nvPr>
            </p:nvSpPr>
            <p:spPr>
              <a:xfrm>
                <a:off x="838200" y="1690688"/>
                <a:ext cx="10515600" cy="4351338"/>
              </a:xfrm>
            </p:spPr>
            <p:txBody>
              <a:bodyPr>
                <a:normAutofit fontScale="92500" lnSpcReduction="20000"/>
              </a:bodyPr>
              <a:lstStyle/>
              <a:p>
                <a:pPr marL="0" indent="0">
                  <a:buNone/>
                </a:pPr>
                <a:r>
                  <a:rPr lang="en-CN" dirty="0"/>
                  <a:t>Introduce the Global fit method in </a:t>
                </a:r>
                <a:r>
                  <a:rPr lang="en-US" dirty="0"/>
                  <a:t>the </a:t>
                </a:r>
                <a:r>
                  <a:rPr lang="en-CN" dirty="0"/>
                  <a:t>STCF software fram</a:t>
                </a:r>
                <a:r>
                  <a:rPr lang="en-US" dirty="0"/>
                  <a:t>e</a:t>
                </a:r>
                <a:r>
                  <a:rPr lang="en-CN" dirty="0"/>
                  <a:t>work.</a:t>
                </a:r>
              </a:p>
              <a:p>
                <a:pPr marL="0" indent="0">
                  <a:lnSpc>
                    <a:spcPct val="170000"/>
                  </a:lnSpc>
                  <a:buNone/>
                </a:pPr>
                <a:r>
                  <a:rPr lang="en-CN" dirty="0">
                    <a:solidFill>
                      <a:srgbClr val="0070C0"/>
                    </a:solidFill>
                  </a:rPr>
                  <a:t>1. BELLE-II software migration </a:t>
                </a:r>
              </a:p>
              <a:p>
                <a:pPr lvl="1">
                  <a:lnSpc>
                    <a:spcPct val="120000"/>
                  </a:lnSpc>
                </a:pPr>
                <a:r>
                  <a:rPr lang="en-CN" dirty="0"/>
                  <a:t>Using the process </a:t>
                </a:r>
                <a14:m>
                  <m:oMath xmlns:m="http://schemas.openxmlformats.org/officeDocument/2006/math">
                    <m:r>
                      <a:rPr lang="en-US" b="0" i="1" smtClean="0">
                        <a:latin typeface="Cambria Math" panose="02040503050406030204" pitchFamily="18" charset="0"/>
                      </a:rPr>
                      <m:t>𝜓</m:t>
                    </m:r>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𝑆</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𝜋</m:t>
                        </m:r>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𝜋</m:t>
                        </m:r>
                      </m:e>
                      <m:sup>
                        <m:r>
                          <a:rPr lang="en-US" b="0" i="1" smtClean="0">
                            <a:latin typeface="Cambria Math" panose="02040503050406030204" pitchFamily="18" charset="0"/>
                          </a:rPr>
                          <m:t>−</m:t>
                        </m:r>
                      </m:sup>
                    </m:sSup>
                    <m:f>
                      <m:fPr>
                        <m:type m:val="lin"/>
                        <m:ctrlPr>
                          <a:rPr lang="en-US" b="0" i="1" smtClean="0">
                            <a:latin typeface="Cambria Math" panose="02040503050406030204" pitchFamily="18" charset="0"/>
                          </a:rPr>
                        </m:ctrlPr>
                      </m:fPr>
                      <m:num>
                        <m:r>
                          <a:rPr lang="en-US" b="0" i="1" smtClean="0">
                            <a:latin typeface="Cambria Math" panose="02040503050406030204" pitchFamily="18" charset="0"/>
                          </a:rPr>
                          <m:t>𝐽</m:t>
                        </m:r>
                      </m:num>
                      <m:den>
                        <m:r>
                          <a:rPr lang="en-US" b="0" i="1" smtClean="0">
                            <a:latin typeface="Cambria Math" panose="02040503050406030204" pitchFamily="18" charset="0"/>
                          </a:rPr>
                          <m:t>𝜓</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𝜋</m:t>
                            </m:r>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𝜋</m:t>
                            </m:r>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sup>
                        </m:sSup>
                      </m:den>
                    </m:f>
                  </m:oMath>
                </a14:m>
                <a:r>
                  <a:rPr lang="en-CN" dirty="0"/>
                  <a:t> as an example. </a:t>
                </a:r>
              </a:p>
              <a:p>
                <a:pPr lvl="1">
                  <a:lnSpc>
                    <a:spcPct val="120000"/>
                  </a:lnSpc>
                </a:pPr>
                <a:r>
                  <a:rPr lang="en-US" altLang="zh-CN" dirty="0">
                    <a:ea typeface="+mj-ea"/>
                    <a:sym typeface="+mn-ea"/>
                  </a:rPr>
                  <a:t>Using Service to connect BELLE-II Vertex fit and STCF data types</a:t>
                </a:r>
              </a:p>
              <a:p>
                <a:pPr lvl="1">
                  <a:lnSpc>
                    <a:spcPct val="120000"/>
                  </a:lnSpc>
                </a:pPr>
                <a:r>
                  <a:rPr lang="en-US" altLang="zh-CN" sz="2400" dirty="0" err="1">
                    <a:ea typeface="+mj-ea"/>
                    <a:sym typeface="+mn-ea"/>
                  </a:rPr>
                  <a:t>ParticleLoader</a:t>
                </a:r>
                <a:r>
                  <a:rPr lang="en-US" altLang="zh-CN" sz="2400" dirty="0">
                    <a:ea typeface="+mj-ea"/>
                    <a:sym typeface="+mn-ea"/>
                  </a:rPr>
                  <a:t>, </a:t>
                </a:r>
                <a:r>
                  <a:rPr lang="en-US" altLang="zh-CN" sz="2400" dirty="0" err="1">
                    <a:ea typeface="+mj-ea"/>
                    <a:sym typeface="+mn-ea"/>
                  </a:rPr>
                  <a:t>ParticleCombiner</a:t>
                </a:r>
                <a:r>
                  <a:rPr lang="en-US" altLang="zh-CN" sz="2400" dirty="0">
                    <a:ea typeface="+mj-ea"/>
                    <a:sym typeface="+mn-ea"/>
                  </a:rPr>
                  <a:t>, </a:t>
                </a:r>
                <a:r>
                  <a:rPr lang="en-US" altLang="zh-CN" sz="2400" dirty="0" err="1">
                    <a:ea typeface="+mj-ea"/>
                    <a:sym typeface="+mn-ea"/>
                  </a:rPr>
                  <a:t>TreeFitter</a:t>
                </a:r>
                <a:r>
                  <a:rPr lang="en-US" altLang="zh-CN" sz="2400" dirty="0">
                    <a:ea typeface="+mj-ea"/>
                    <a:sym typeface="+mn-ea"/>
                  </a:rPr>
                  <a:t> </a:t>
                </a:r>
                <a:r>
                  <a:rPr lang="zh-CN" altLang="en-US" sz="2400" dirty="0">
                    <a:ea typeface="+mj-ea"/>
                    <a:sym typeface="+mn-ea"/>
                  </a:rPr>
                  <a:t>—</a:t>
                </a:r>
                <a:r>
                  <a:rPr lang="en-US" altLang="zh-CN" sz="2400" dirty="0">
                    <a:ea typeface="+mj-ea"/>
                    <a:sym typeface="+mn-ea"/>
                  </a:rPr>
                  <a:t>&gt;Service</a:t>
                </a:r>
                <a:endParaRPr lang="en-US" altLang="zh-CN" dirty="0">
                  <a:ea typeface="+mj-ea"/>
                  <a:sym typeface="+mn-ea"/>
                </a:endParaRPr>
              </a:p>
              <a:p>
                <a:pPr marL="0" indent="0">
                  <a:lnSpc>
                    <a:spcPct val="170000"/>
                  </a:lnSpc>
                  <a:buNone/>
                </a:pPr>
                <a:r>
                  <a:rPr lang="en-US" altLang="zh-CN" dirty="0">
                    <a:solidFill>
                      <a:srgbClr val="0070C0"/>
                    </a:solidFill>
                    <a:ea typeface="+mj-ea"/>
                    <a:sym typeface="+mn-ea"/>
                  </a:rPr>
                  <a:t>2. Combine Vertex and kinematic fit based on the BESIII package</a:t>
                </a:r>
              </a:p>
              <a:p>
                <a:pPr lvl="1">
                  <a:lnSpc>
                    <a:spcPct val="120000"/>
                  </a:lnSpc>
                </a:pPr>
                <a:r>
                  <a:rPr lang="en-US" altLang="zh-CN" dirty="0">
                    <a:ea typeface="+mj-ea"/>
                    <a:sym typeface="+mn-ea"/>
                  </a:rPr>
                  <a:t>Redesign </a:t>
                </a:r>
                <a:r>
                  <a:rPr lang="en-US" b="0" i="0" dirty="0">
                    <a:effectLst/>
                  </a:rPr>
                  <a:t>the calculation process for the chi-square value.</a:t>
                </a:r>
              </a:p>
              <a:p>
                <a:pPr lvl="1">
                  <a:lnSpc>
                    <a:spcPct val="120000"/>
                  </a:lnSpc>
                </a:pPr>
                <a:r>
                  <a:rPr lang="en-US" dirty="0"/>
                  <a:t>Develop the new </a:t>
                </a:r>
                <a:r>
                  <a:rPr lang="en-US" dirty="0" err="1"/>
                  <a:t>WTrackparameter</a:t>
                </a:r>
                <a:r>
                  <a:rPr lang="en-US" dirty="0"/>
                  <a:t> Class. </a:t>
                </a:r>
              </a:p>
              <a:p>
                <a:pPr lvl="1">
                  <a:lnSpc>
                    <a:spcPct val="120000"/>
                  </a:lnSpc>
                </a:pPr>
                <a:r>
                  <a:rPr lang="en-US" b="0" i="0" dirty="0">
                    <a:effectLst/>
                  </a:rPr>
                  <a:t>Using Eigen to </a:t>
                </a:r>
                <a:r>
                  <a:rPr lang="en-US" dirty="0"/>
                  <a:t>optimize the matrix calculation.</a:t>
                </a:r>
                <a:endParaRPr lang="en-US" b="0" i="0" dirty="0">
                  <a:effectLst/>
                </a:endParaRPr>
              </a:p>
              <a:p>
                <a:pPr lvl="1"/>
                <a:endParaRPr lang="en-US" altLang="zh-CN" dirty="0">
                  <a:ea typeface="+mj-ea"/>
                  <a:sym typeface="+mn-ea"/>
                </a:endParaRPr>
              </a:p>
              <a:p>
                <a:pPr marL="457200" lvl="1" indent="0">
                  <a:buNone/>
                </a:pPr>
                <a:endParaRPr lang="en-CN" dirty="0"/>
              </a:p>
              <a:p>
                <a:endParaRPr lang="en-CN" dirty="0"/>
              </a:p>
              <a:p>
                <a:endParaRPr lang="en-CN" dirty="0"/>
              </a:p>
              <a:p>
                <a:endParaRPr lang="en-CN" dirty="0"/>
              </a:p>
            </p:txBody>
          </p:sp>
        </mc:Choice>
        <mc:Fallback>
          <p:sp>
            <p:nvSpPr>
              <p:cNvPr id="3" name="Content Placeholder 2">
                <a:extLst>
                  <a:ext uri="{FF2B5EF4-FFF2-40B4-BE49-F238E27FC236}">
                    <a16:creationId xmlns:a16="http://schemas.microsoft.com/office/drawing/2014/main" id="{C23E18FE-61B8-267D-FC86-88274A59E22D}"/>
                  </a:ext>
                </a:extLst>
              </p:cNvPr>
              <p:cNvSpPr>
                <a:spLocks noGrp="1" noRot="1" noChangeAspect="1" noMove="1" noResize="1" noEditPoints="1" noAdjustHandles="1" noChangeArrowheads="1" noChangeShapeType="1" noTextEdit="1"/>
              </p:cNvSpPr>
              <p:nvPr>
                <p:ph idx="1"/>
              </p:nvPr>
            </p:nvSpPr>
            <p:spPr>
              <a:xfrm>
                <a:off x="838200" y="1690688"/>
                <a:ext cx="10515600" cy="4351338"/>
              </a:xfrm>
              <a:blipFill>
                <a:blip r:embed="rId2"/>
                <a:stretch>
                  <a:fillRect l="-1086" t="-3488"/>
                </a:stretch>
              </a:blipFill>
            </p:spPr>
            <p:txBody>
              <a:bodyPr/>
              <a:lstStyle/>
              <a:p>
                <a:r>
                  <a:rPr lang="en-CN">
                    <a:noFill/>
                  </a:rPr>
                  <a:t> </a:t>
                </a:r>
              </a:p>
            </p:txBody>
          </p:sp>
        </mc:Fallback>
      </mc:AlternateContent>
      <p:sp>
        <p:nvSpPr>
          <p:cNvPr id="4" name="Slide Number Placeholder 3">
            <a:extLst>
              <a:ext uri="{FF2B5EF4-FFF2-40B4-BE49-F238E27FC236}">
                <a16:creationId xmlns:a16="http://schemas.microsoft.com/office/drawing/2014/main" id="{E7069F29-7E28-697E-3142-4F0A48543958}"/>
              </a:ext>
            </a:extLst>
          </p:cNvPr>
          <p:cNvSpPr>
            <a:spLocks noGrp="1"/>
          </p:cNvSpPr>
          <p:nvPr>
            <p:ph type="sldNum" sz="quarter" idx="12"/>
          </p:nvPr>
        </p:nvSpPr>
        <p:spPr/>
        <p:txBody>
          <a:bodyPr/>
          <a:lstStyle/>
          <a:p>
            <a:fld id="{8B7847F8-D6CA-8245-9FD4-1D18DF9BF337}" type="slidenum">
              <a:rPr kumimoji="1" lang="zh-CN" altLang="en-US" smtClean="0"/>
              <a:t>29</a:t>
            </a:fld>
            <a:endParaRPr kumimoji="1" lang="zh-CN" altLang="en-US" dirty="0"/>
          </a:p>
        </p:txBody>
      </p:sp>
    </p:spTree>
    <p:extLst>
      <p:ext uri="{BB962C8B-B14F-4D97-AF65-F5344CB8AC3E}">
        <p14:creationId xmlns:p14="http://schemas.microsoft.com/office/powerpoint/2010/main" val="2061239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745FF-2A72-0BD8-EE7F-AA79DFAEA90D}"/>
              </a:ext>
            </a:extLst>
          </p:cNvPr>
          <p:cNvSpPr>
            <a:spLocks noGrp="1"/>
          </p:cNvSpPr>
          <p:nvPr>
            <p:ph type="title"/>
          </p:nvPr>
        </p:nvSpPr>
        <p:spPr>
          <a:xfrm>
            <a:off x="930668" y="2872020"/>
            <a:ext cx="10515600" cy="1325563"/>
          </a:xfrm>
        </p:spPr>
        <p:txBody>
          <a:bodyPr>
            <a:normAutofit/>
          </a:bodyPr>
          <a:lstStyle/>
          <a:p>
            <a:pPr algn="ctr"/>
            <a:r>
              <a:rPr lang="en-CN" sz="7200" dirty="0">
                <a:solidFill>
                  <a:srgbClr val="0070C0"/>
                </a:solidFill>
              </a:rPr>
              <a:t>Introduction</a:t>
            </a:r>
          </a:p>
        </p:txBody>
      </p:sp>
      <p:sp>
        <p:nvSpPr>
          <p:cNvPr id="3" name="Slide Number Placeholder 2">
            <a:extLst>
              <a:ext uri="{FF2B5EF4-FFF2-40B4-BE49-F238E27FC236}">
                <a16:creationId xmlns:a16="http://schemas.microsoft.com/office/drawing/2014/main" id="{456E1899-C97C-B456-A497-16B6C60C4DDE}"/>
              </a:ext>
            </a:extLst>
          </p:cNvPr>
          <p:cNvSpPr>
            <a:spLocks noGrp="1"/>
          </p:cNvSpPr>
          <p:nvPr>
            <p:ph type="sldNum" sz="quarter" idx="12"/>
          </p:nvPr>
        </p:nvSpPr>
        <p:spPr/>
        <p:txBody>
          <a:bodyPr/>
          <a:lstStyle/>
          <a:p>
            <a:fld id="{8B7847F8-D6CA-8245-9FD4-1D18DF9BF337}" type="slidenum">
              <a:rPr kumimoji="1" lang="zh-CN" altLang="en-US" smtClean="0"/>
              <a:t>3</a:t>
            </a:fld>
            <a:endParaRPr kumimoji="1" lang="zh-CN" altLang="en-US"/>
          </a:p>
        </p:txBody>
      </p:sp>
    </p:spTree>
    <p:extLst>
      <p:ext uri="{BB962C8B-B14F-4D97-AF65-F5344CB8AC3E}">
        <p14:creationId xmlns:p14="http://schemas.microsoft.com/office/powerpoint/2010/main" val="34145549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FE6E3-B0C3-C6F9-7AE6-9259336EEFB5}"/>
              </a:ext>
            </a:extLst>
          </p:cNvPr>
          <p:cNvSpPr>
            <a:spLocks noGrp="1"/>
          </p:cNvSpPr>
          <p:nvPr>
            <p:ph type="title"/>
          </p:nvPr>
        </p:nvSpPr>
        <p:spPr/>
        <p:txBody>
          <a:bodyPr/>
          <a:lstStyle/>
          <a:p>
            <a:r>
              <a:rPr lang="en-CN" dirty="0">
                <a:solidFill>
                  <a:srgbClr val="0070C0"/>
                </a:solidFill>
              </a:rPr>
              <a:t>Summary</a:t>
            </a:r>
          </a:p>
        </p:txBody>
      </p:sp>
      <p:sp>
        <p:nvSpPr>
          <p:cNvPr id="3" name="Content Placeholder 2">
            <a:extLst>
              <a:ext uri="{FF2B5EF4-FFF2-40B4-BE49-F238E27FC236}">
                <a16:creationId xmlns:a16="http://schemas.microsoft.com/office/drawing/2014/main" id="{E6630425-E3E6-DE7E-F8A4-EA43EC8FFCDE}"/>
              </a:ext>
            </a:extLst>
          </p:cNvPr>
          <p:cNvSpPr>
            <a:spLocks noGrp="1"/>
          </p:cNvSpPr>
          <p:nvPr>
            <p:ph idx="1"/>
          </p:nvPr>
        </p:nvSpPr>
        <p:spPr/>
        <p:txBody>
          <a:bodyPr>
            <a:normAutofit fontScale="92500" lnSpcReduction="10000"/>
          </a:bodyPr>
          <a:lstStyle/>
          <a:p>
            <a:pPr>
              <a:buClr>
                <a:schemeClr val="accent1"/>
              </a:buClr>
            </a:pPr>
            <a:r>
              <a:rPr lang="en-CN" b="1" dirty="0"/>
              <a:t>Kalman filter method has been implemented in vertex fitting and kinematic fitting in BESIII and STCF software.</a:t>
            </a:r>
          </a:p>
          <a:p>
            <a:pPr>
              <a:buClr>
                <a:schemeClr val="accent1"/>
              </a:buClr>
            </a:pPr>
            <a:endParaRPr lang="en-CN" b="1" dirty="0"/>
          </a:p>
          <a:p>
            <a:pPr>
              <a:buClr>
                <a:schemeClr val="accent1"/>
              </a:buClr>
            </a:pPr>
            <a:r>
              <a:rPr lang="en-CN" b="1" dirty="0"/>
              <a:t>Leaf by Leaf fit method could deal with most of the vertex and kinematic problems.</a:t>
            </a:r>
          </a:p>
          <a:p>
            <a:pPr>
              <a:buClr>
                <a:schemeClr val="accent1"/>
              </a:buClr>
            </a:pPr>
            <a:endParaRPr lang="en-CN" b="1" dirty="0"/>
          </a:p>
          <a:p>
            <a:pPr>
              <a:buClr>
                <a:schemeClr val="accent1"/>
              </a:buClr>
            </a:pPr>
            <a:r>
              <a:rPr lang="en-CN" b="1" dirty="0"/>
              <a:t>Global fit is useful in cascade decay, especially long-life particles and missing particles.</a:t>
            </a:r>
          </a:p>
          <a:p>
            <a:pPr>
              <a:buClr>
                <a:schemeClr val="accent1"/>
              </a:buClr>
            </a:pPr>
            <a:endParaRPr lang="en-CN" b="1" dirty="0"/>
          </a:p>
          <a:p>
            <a:pPr>
              <a:buClr>
                <a:schemeClr val="accent1"/>
              </a:buClr>
            </a:pPr>
            <a:r>
              <a:rPr lang="en-CN" b="1" dirty="0"/>
              <a:t>Eigen and Kalman filter could save the Global fit costs, which will be used in STCF.</a:t>
            </a:r>
          </a:p>
          <a:p>
            <a:pPr>
              <a:buClr>
                <a:schemeClr val="accent1"/>
              </a:buClr>
            </a:pPr>
            <a:endParaRPr lang="en-CN" b="1" dirty="0"/>
          </a:p>
          <a:p>
            <a:pPr>
              <a:buClr>
                <a:schemeClr val="accent1"/>
              </a:buClr>
            </a:pPr>
            <a:endParaRPr lang="en-CN" b="1" dirty="0"/>
          </a:p>
        </p:txBody>
      </p:sp>
      <p:sp>
        <p:nvSpPr>
          <p:cNvPr id="4" name="Slide Number Placeholder 3">
            <a:extLst>
              <a:ext uri="{FF2B5EF4-FFF2-40B4-BE49-F238E27FC236}">
                <a16:creationId xmlns:a16="http://schemas.microsoft.com/office/drawing/2014/main" id="{B6BEB8A8-5361-6EAE-0576-78A90E3AD164}"/>
              </a:ext>
            </a:extLst>
          </p:cNvPr>
          <p:cNvSpPr>
            <a:spLocks noGrp="1"/>
          </p:cNvSpPr>
          <p:nvPr>
            <p:ph type="sldNum" sz="quarter" idx="12"/>
          </p:nvPr>
        </p:nvSpPr>
        <p:spPr/>
        <p:txBody>
          <a:bodyPr/>
          <a:lstStyle/>
          <a:p>
            <a:fld id="{8B7847F8-D6CA-8245-9FD4-1D18DF9BF337}" type="slidenum">
              <a:rPr kumimoji="1" lang="zh-CN" altLang="en-US" smtClean="0"/>
              <a:t>30</a:t>
            </a:fld>
            <a:endParaRPr kumimoji="1" lang="zh-CN" altLang="en-US"/>
          </a:p>
        </p:txBody>
      </p:sp>
    </p:spTree>
    <p:extLst>
      <p:ext uri="{BB962C8B-B14F-4D97-AF65-F5344CB8AC3E}">
        <p14:creationId xmlns:p14="http://schemas.microsoft.com/office/powerpoint/2010/main" val="4092357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7068A4-2FFA-A45B-CFAF-F443D8DF83E1}"/>
              </a:ext>
            </a:extLst>
          </p:cNvPr>
          <p:cNvSpPr>
            <a:spLocks noGrp="1"/>
          </p:cNvSpPr>
          <p:nvPr>
            <p:ph type="title"/>
          </p:nvPr>
        </p:nvSpPr>
        <p:spPr/>
        <p:txBody>
          <a:bodyPr/>
          <a:lstStyle/>
          <a:p>
            <a:r>
              <a:rPr kumimoji="1" lang="en-US" altLang="zh-CN" dirty="0">
                <a:solidFill>
                  <a:srgbClr val="0070C0"/>
                </a:solidFill>
              </a:rPr>
              <a:t>What is Vertex Fitting and Kinematic Fitting</a:t>
            </a:r>
            <a:endParaRPr kumimoji="1" lang="zh-CN" altLang="en-US" dirty="0">
              <a:solidFill>
                <a:srgbClr val="0070C0"/>
              </a:solidFill>
            </a:endParaRPr>
          </a:p>
        </p:txBody>
      </p:sp>
      <p:sp>
        <p:nvSpPr>
          <p:cNvPr id="3" name="内容占位符 2">
            <a:extLst>
              <a:ext uri="{FF2B5EF4-FFF2-40B4-BE49-F238E27FC236}">
                <a16:creationId xmlns:a16="http://schemas.microsoft.com/office/drawing/2014/main" id="{C91DFB8A-BE6E-2D46-6060-BB40C8BEAE24}"/>
              </a:ext>
            </a:extLst>
          </p:cNvPr>
          <p:cNvSpPr>
            <a:spLocks noGrp="1"/>
          </p:cNvSpPr>
          <p:nvPr>
            <p:ph idx="1"/>
          </p:nvPr>
        </p:nvSpPr>
        <p:spPr>
          <a:xfrm>
            <a:off x="571071" y="1643062"/>
            <a:ext cx="8490735" cy="4895850"/>
          </a:xfrm>
        </p:spPr>
        <p:txBody>
          <a:bodyPr>
            <a:normAutofit/>
          </a:bodyPr>
          <a:lstStyle/>
          <a:p>
            <a:pPr>
              <a:lnSpc>
                <a:spcPct val="150000"/>
              </a:lnSpc>
              <a:buClr>
                <a:schemeClr val="accent1"/>
              </a:buClr>
            </a:pPr>
            <a:r>
              <a:rPr kumimoji="1" lang="en-US" altLang="zh-CN" sz="1800" b="1" dirty="0"/>
              <a:t>The mathematic process of improving the measurements according to the physics laws in the interaction and decay of the particles.</a:t>
            </a:r>
          </a:p>
          <a:p>
            <a:pPr>
              <a:lnSpc>
                <a:spcPct val="150000"/>
              </a:lnSpc>
              <a:buClr>
                <a:schemeClr val="accent1"/>
              </a:buClr>
            </a:pPr>
            <a:endParaRPr kumimoji="1" lang="en-US" altLang="zh-CN" sz="1800" b="1" dirty="0"/>
          </a:p>
          <a:p>
            <a:pPr>
              <a:lnSpc>
                <a:spcPct val="150000"/>
              </a:lnSpc>
              <a:buClr>
                <a:schemeClr val="accent1"/>
              </a:buClr>
            </a:pPr>
            <a:r>
              <a:rPr kumimoji="1" lang="en-US" altLang="zh-CN" sz="1800" b="1" dirty="0"/>
              <a:t>For example:  In the decays,  the final particles should come from the common decay point (</a:t>
            </a:r>
            <a:r>
              <a:rPr kumimoji="1" lang="en-US" altLang="zh-CN" sz="1800" b="1" dirty="0">
                <a:solidFill>
                  <a:schemeClr val="accent1"/>
                </a:solidFill>
              </a:rPr>
              <a:t>vertex fitting</a:t>
            </a:r>
            <a:r>
              <a:rPr kumimoji="1" lang="en-US" altLang="zh-CN" sz="1800" b="1" dirty="0"/>
              <a:t>),  the momentum of the final states equals to initial state (</a:t>
            </a:r>
            <a:r>
              <a:rPr kumimoji="1" lang="en-US" altLang="zh-CN" sz="1800" b="1" dirty="0">
                <a:solidFill>
                  <a:schemeClr val="accent1"/>
                </a:solidFill>
              </a:rPr>
              <a:t>kinematic fitting</a:t>
            </a:r>
            <a:r>
              <a:rPr kumimoji="1" lang="en-US" altLang="zh-CN" sz="1800" b="1" dirty="0"/>
              <a:t>).</a:t>
            </a:r>
          </a:p>
          <a:p>
            <a:pPr>
              <a:lnSpc>
                <a:spcPct val="150000"/>
              </a:lnSpc>
              <a:buClr>
                <a:schemeClr val="accent1"/>
              </a:buClr>
            </a:pPr>
            <a:endParaRPr kumimoji="1" lang="en-US" altLang="zh-CN" sz="1800" b="1" dirty="0"/>
          </a:p>
          <a:p>
            <a:pPr>
              <a:lnSpc>
                <a:spcPct val="150000"/>
              </a:lnSpc>
              <a:buClr>
                <a:schemeClr val="accent1"/>
              </a:buClr>
            </a:pPr>
            <a:r>
              <a:rPr kumimoji="1" lang="en-US" altLang="zh-CN" sz="1800" b="1" dirty="0"/>
              <a:t>Physical requirements are provided through constraints in the form of an equation: each track for 2 constraints (vertex fitting), four-momentum conversation for 4 constraints (kinematic fitting).</a:t>
            </a:r>
            <a:endParaRPr kumimoji="1" lang="zh-CN" altLang="en-US" sz="1800" b="1" dirty="0"/>
          </a:p>
        </p:txBody>
      </p:sp>
      <p:pic>
        <p:nvPicPr>
          <p:cNvPr id="5" name="Picture 4">
            <a:extLst>
              <a:ext uri="{FF2B5EF4-FFF2-40B4-BE49-F238E27FC236}">
                <a16:creationId xmlns:a16="http://schemas.microsoft.com/office/drawing/2014/main" id="{8A9F7D44-725B-69C1-C002-24C7DDB2A665}"/>
              </a:ext>
            </a:extLst>
          </p:cNvPr>
          <p:cNvPicPr>
            <a:picLocks noChangeAspect="1"/>
          </p:cNvPicPr>
          <p:nvPr/>
        </p:nvPicPr>
        <p:blipFill>
          <a:blip r:embed="rId2"/>
          <a:stretch>
            <a:fillRect/>
          </a:stretch>
        </p:blipFill>
        <p:spPr>
          <a:xfrm>
            <a:off x="8396489" y="2653723"/>
            <a:ext cx="3551824" cy="2287732"/>
          </a:xfrm>
          <a:prstGeom prst="rect">
            <a:avLst/>
          </a:prstGeom>
        </p:spPr>
      </p:pic>
      <p:sp>
        <p:nvSpPr>
          <p:cNvPr id="6" name="Slide Number Placeholder 5">
            <a:extLst>
              <a:ext uri="{FF2B5EF4-FFF2-40B4-BE49-F238E27FC236}">
                <a16:creationId xmlns:a16="http://schemas.microsoft.com/office/drawing/2014/main" id="{F664DC2A-B5C4-0529-C96D-5BD51506B21C}"/>
              </a:ext>
            </a:extLst>
          </p:cNvPr>
          <p:cNvSpPr>
            <a:spLocks noGrp="1"/>
          </p:cNvSpPr>
          <p:nvPr>
            <p:ph type="sldNum" sz="quarter" idx="12"/>
          </p:nvPr>
        </p:nvSpPr>
        <p:spPr/>
        <p:txBody>
          <a:bodyPr/>
          <a:lstStyle/>
          <a:p>
            <a:fld id="{8B7847F8-D6CA-8245-9FD4-1D18DF9BF337}" type="slidenum">
              <a:rPr kumimoji="1" lang="zh-CN" altLang="en-US" smtClean="0"/>
              <a:t>4</a:t>
            </a:fld>
            <a:endParaRPr kumimoji="1" lang="zh-CN" altLang="en-US"/>
          </a:p>
        </p:txBody>
      </p:sp>
      <p:sp>
        <p:nvSpPr>
          <p:cNvPr id="4" name="TextBox 3">
            <a:extLst>
              <a:ext uri="{FF2B5EF4-FFF2-40B4-BE49-F238E27FC236}">
                <a16:creationId xmlns:a16="http://schemas.microsoft.com/office/drawing/2014/main" id="{7C88ACFA-57E8-51A9-9954-7E788E25DA08}"/>
              </a:ext>
            </a:extLst>
          </p:cNvPr>
          <p:cNvSpPr txBox="1"/>
          <p:nvPr/>
        </p:nvSpPr>
        <p:spPr>
          <a:xfrm>
            <a:off x="9061806" y="4935388"/>
            <a:ext cx="3235828" cy="338554"/>
          </a:xfrm>
          <a:prstGeom prst="rect">
            <a:avLst/>
          </a:prstGeom>
          <a:noFill/>
        </p:spPr>
        <p:txBody>
          <a:bodyPr wrap="square" rtlCol="0">
            <a:spAutoFit/>
          </a:bodyPr>
          <a:lstStyle/>
          <a:p>
            <a:r>
              <a:rPr lang="en-CN" sz="1600" dirty="0"/>
              <a:t>Figure from NIMA, 552, (2005)</a:t>
            </a:r>
          </a:p>
        </p:txBody>
      </p:sp>
    </p:spTree>
    <p:extLst>
      <p:ext uri="{BB962C8B-B14F-4D97-AF65-F5344CB8AC3E}">
        <p14:creationId xmlns:p14="http://schemas.microsoft.com/office/powerpoint/2010/main" val="2143179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745FF-2A72-0BD8-EE7F-AA79DFAEA90D}"/>
              </a:ext>
            </a:extLst>
          </p:cNvPr>
          <p:cNvSpPr>
            <a:spLocks noGrp="1"/>
          </p:cNvSpPr>
          <p:nvPr>
            <p:ph type="title"/>
          </p:nvPr>
        </p:nvSpPr>
        <p:spPr>
          <a:xfrm>
            <a:off x="930668" y="2872020"/>
            <a:ext cx="10515600" cy="1325563"/>
          </a:xfrm>
        </p:spPr>
        <p:txBody>
          <a:bodyPr>
            <a:normAutofit/>
          </a:bodyPr>
          <a:lstStyle/>
          <a:p>
            <a:pPr algn="ctr"/>
            <a:r>
              <a:rPr kumimoji="1" lang="en-US" altLang="zh-CN" sz="7200" dirty="0">
                <a:solidFill>
                  <a:srgbClr val="0070C0"/>
                </a:solidFill>
              </a:rPr>
              <a:t>Algorithm</a:t>
            </a:r>
            <a:endParaRPr lang="en-CN" sz="7200" dirty="0">
              <a:solidFill>
                <a:srgbClr val="0070C0"/>
              </a:solidFill>
            </a:endParaRPr>
          </a:p>
        </p:txBody>
      </p:sp>
      <p:sp>
        <p:nvSpPr>
          <p:cNvPr id="3" name="Slide Number Placeholder 2">
            <a:extLst>
              <a:ext uri="{FF2B5EF4-FFF2-40B4-BE49-F238E27FC236}">
                <a16:creationId xmlns:a16="http://schemas.microsoft.com/office/drawing/2014/main" id="{8711A6BE-19DD-C355-4B43-D71DDCA7E2B0}"/>
              </a:ext>
            </a:extLst>
          </p:cNvPr>
          <p:cNvSpPr>
            <a:spLocks noGrp="1"/>
          </p:cNvSpPr>
          <p:nvPr>
            <p:ph type="sldNum" sz="quarter" idx="12"/>
          </p:nvPr>
        </p:nvSpPr>
        <p:spPr/>
        <p:txBody>
          <a:bodyPr/>
          <a:lstStyle/>
          <a:p>
            <a:fld id="{8B7847F8-D6CA-8245-9FD4-1D18DF9BF337}" type="slidenum">
              <a:rPr kumimoji="1" lang="zh-CN" altLang="en-US" smtClean="0"/>
              <a:t>5</a:t>
            </a:fld>
            <a:endParaRPr kumimoji="1" lang="zh-CN" altLang="en-US"/>
          </a:p>
        </p:txBody>
      </p:sp>
    </p:spTree>
    <p:extLst>
      <p:ext uri="{BB962C8B-B14F-4D97-AF65-F5344CB8AC3E}">
        <p14:creationId xmlns:p14="http://schemas.microsoft.com/office/powerpoint/2010/main" val="3563242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74A8C-4B9A-E815-8C0D-47D7ADD7DC1C}"/>
              </a:ext>
            </a:extLst>
          </p:cNvPr>
          <p:cNvSpPr>
            <a:spLocks noGrp="1"/>
          </p:cNvSpPr>
          <p:nvPr>
            <p:ph type="title"/>
          </p:nvPr>
        </p:nvSpPr>
        <p:spPr/>
        <p:txBody>
          <a:bodyPr/>
          <a:lstStyle/>
          <a:p>
            <a:r>
              <a:rPr lang="en-CN" dirty="0">
                <a:solidFill>
                  <a:srgbClr val="0070C0"/>
                </a:solidFill>
              </a:rPr>
              <a:t>Least-squares fit</a:t>
            </a:r>
          </a:p>
        </p:txBody>
      </p:sp>
      <p:sp>
        <p:nvSpPr>
          <p:cNvPr id="3" name="Content Placeholder 2">
            <a:extLst>
              <a:ext uri="{FF2B5EF4-FFF2-40B4-BE49-F238E27FC236}">
                <a16:creationId xmlns:a16="http://schemas.microsoft.com/office/drawing/2014/main" id="{A792E243-2BC0-CC20-A4CB-41B42BB47D17}"/>
              </a:ext>
            </a:extLst>
          </p:cNvPr>
          <p:cNvSpPr>
            <a:spLocks noGrp="1"/>
          </p:cNvSpPr>
          <p:nvPr>
            <p:ph idx="1"/>
          </p:nvPr>
        </p:nvSpPr>
        <p:spPr>
          <a:xfrm>
            <a:off x="838200" y="1825625"/>
            <a:ext cx="11028452" cy="4351338"/>
          </a:xfrm>
        </p:spPr>
        <p:txBody>
          <a:bodyPr/>
          <a:lstStyle/>
          <a:p>
            <a:pPr>
              <a:buClr>
                <a:schemeClr val="accent1"/>
              </a:buClr>
            </a:pPr>
            <a:r>
              <a:rPr lang="en-CN" b="1" dirty="0"/>
              <a:t>The constraints are expressed as </a:t>
            </a:r>
            <a:r>
              <a:rPr lang="en-CN" b="1" dirty="0">
                <a:latin typeface="Symbol" pitchFamily="2" charset="2"/>
              </a:rPr>
              <a:t>c</a:t>
            </a:r>
            <a:r>
              <a:rPr lang="en-CN" b="1" baseline="30000" dirty="0"/>
              <a:t>2</a:t>
            </a:r>
            <a:r>
              <a:rPr lang="en-CN" b="1" dirty="0"/>
              <a:t> contribution, a function of the parameters, denoted by the vector x</a:t>
            </a:r>
          </a:p>
          <a:p>
            <a:pPr>
              <a:buClr>
                <a:schemeClr val="accent1"/>
              </a:buClr>
            </a:pPr>
            <a:endParaRPr lang="en-CN" b="1" dirty="0"/>
          </a:p>
          <a:p>
            <a:pPr>
              <a:buClr>
                <a:schemeClr val="accent1"/>
              </a:buClr>
            </a:pPr>
            <a:r>
              <a:rPr lang="en-CN" b="1" dirty="0"/>
              <a:t>The solution to the fit is the value of x that minimizes the total </a:t>
            </a:r>
            <a:r>
              <a:rPr lang="en-CN" b="1" dirty="0">
                <a:latin typeface="Symbol" pitchFamily="2" charset="2"/>
              </a:rPr>
              <a:t>c</a:t>
            </a:r>
            <a:r>
              <a:rPr lang="en-CN" b="1" baseline="30000" dirty="0"/>
              <a:t>2</a:t>
            </a:r>
          </a:p>
          <a:p>
            <a:pPr>
              <a:buClr>
                <a:schemeClr val="accent1"/>
              </a:buClr>
            </a:pPr>
            <a:endParaRPr lang="en-CN" b="1" baseline="30000" dirty="0"/>
          </a:p>
          <a:p>
            <a:pPr lvl="1">
              <a:buClr>
                <a:schemeClr val="accent1"/>
              </a:buClr>
              <a:buFont typeface="Wingdings" pitchFamily="2" charset="2"/>
              <a:buChar char="ü"/>
            </a:pPr>
            <a:r>
              <a:rPr lang="en-CN" b="1" dirty="0"/>
              <a:t> Standard least-squares method  </a:t>
            </a:r>
          </a:p>
          <a:p>
            <a:pPr lvl="1">
              <a:buClr>
                <a:schemeClr val="accent1"/>
              </a:buClr>
              <a:buFont typeface="Wingdings" pitchFamily="2" charset="2"/>
              <a:buChar char="ü"/>
            </a:pPr>
            <a:endParaRPr lang="en-CN" b="1" dirty="0"/>
          </a:p>
          <a:p>
            <a:pPr lvl="1">
              <a:buClr>
                <a:schemeClr val="accent1"/>
              </a:buClr>
              <a:buFont typeface="Wingdings" pitchFamily="2" charset="2"/>
              <a:buChar char="ü"/>
            </a:pPr>
            <a:r>
              <a:rPr lang="en-CN" b="1" dirty="0"/>
              <a:t> Kalman filter method</a:t>
            </a:r>
          </a:p>
        </p:txBody>
      </p:sp>
      <p:sp>
        <p:nvSpPr>
          <p:cNvPr id="4" name="Slide Number Placeholder 3">
            <a:extLst>
              <a:ext uri="{FF2B5EF4-FFF2-40B4-BE49-F238E27FC236}">
                <a16:creationId xmlns:a16="http://schemas.microsoft.com/office/drawing/2014/main" id="{3209C02B-27B1-913D-ACC0-D9F48A4E11C8}"/>
              </a:ext>
            </a:extLst>
          </p:cNvPr>
          <p:cNvSpPr>
            <a:spLocks noGrp="1"/>
          </p:cNvSpPr>
          <p:nvPr>
            <p:ph type="sldNum" sz="quarter" idx="12"/>
          </p:nvPr>
        </p:nvSpPr>
        <p:spPr/>
        <p:txBody>
          <a:bodyPr/>
          <a:lstStyle/>
          <a:p>
            <a:fld id="{8B7847F8-D6CA-8245-9FD4-1D18DF9BF337}" type="slidenum">
              <a:rPr kumimoji="1" lang="zh-CN" altLang="en-US" smtClean="0"/>
              <a:t>6</a:t>
            </a:fld>
            <a:endParaRPr kumimoji="1" lang="zh-CN" altLang="en-US"/>
          </a:p>
        </p:txBody>
      </p:sp>
    </p:spTree>
    <p:extLst>
      <p:ext uri="{BB962C8B-B14F-4D97-AF65-F5344CB8AC3E}">
        <p14:creationId xmlns:p14="http://schemas.microsoft.com/office/powerpoint/2010/main" val="2860263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6B5A7-AE2C-C32A-DA6E-61C1EA473513}"/>
              </a:ext>
            </a:extLst>
          </p:cNvPr>
          <p:cNvSpPr>
            <a:spLocks noGrp="1"/>
          </p:cNvSpPr>
          <p:nvPr>
            <p:ph type="title"/>
          </p:nvPr>
        </p:nvSpPr>
        <p:spPr/>
        <p:txBody>
          <a:bodyPr/>
          <a:lstStyle/>
          <a:p>
            <a:r>
              <a:rPr lang="en-CN" dirty="0">
                <a:solidFill>
                  <a:srgbClr val="0070C0"/>
                </a:solidFill>
              </a:rPr>
              <a:t>Method of least squares</a:t>
            </a:r>
          </a:p>
        </p:txBody>
      </p:sp>
      <p:pic>
        <p:nvPicPr>
          <p:cNvPr id="5" name="Content Placeholder 4">
            <a:extLst>
              <a:ext uri="{FF2B5EF4-FFF2-40B4-BE49-F238E27FC236}">
                <a16:creationId xmlns:a16="http://schemas.microsoft.com/office/drawing/2014/main" id="{EAC08A89-0CB4-E379-949A-49679FA5882A}"/>
              </a:ext>
            </a:extLst>
          </p:cNvPr>
          <p:cNvPicPr>
            <a:picLocks noGrp="1" noChangeAspect="1"/>
          </p:cNvPicPr>
          <p:nvPr>
            <p:ph idx="1"/>
          </p:nvPr>
        </p:nvPicPr>
        <p:blipFill>
          <a:blip r:embed="rId2"/>
          <a:stretch>
            <a:fillRect/>
          </a:stretch>
        </p:blipFill>
        <p:spPr>
          <a:xfrm>
            <a:off x="2438400" y="1465408"/>
            <a:ext cx="6804693" cy="3293165"/>
          </a:xfrm>
        </p:spPr>
      </p:pic>
      <p:pic>
        <p:nvPicPr>
          <p:cNvPr id="7" name="Picture 6">
            <a:extLst>
              <a:ext uri="{FF2B5EF4-FFF2-40B4-BE49-F238E27FC236}">
                <a16:creationId xmlns:a16="http://schemas.microsoft.com/office/drawing/2014/main" id="{4D55643E-CB3B-E39F-0A81-05437254713B}"/>
              </a:ext>
            </a:extLst>
          </p:cNvPr>
          <p:cNvPicPr>
            <a:picLocks noChangeAspect="1"/>
          </p:cNvPicPr>
          <p:nvPr/>
        </p:nvPicPr>
        <p:blipFill>
          <a:blip r:embed="rId3"/>
          <a:stretch>
            <a:fillRect/>
          </a:stretch>
        </p:blipFill>
        <p:spPr>
          <a:xfrm>
            <a:off x="828964" y="5392592"/>
            <a:ext cx="7772400" cy="627818"/>
          </a:xfrm>
          <a:prstGeom prst="rect">
            <a:avLst/>
          </a:prstGeom>
        </p:spPr>
      </p:pic>
      <p:pic>
        <p:nvPicPr>
          <p:cNvPr id="11" name="Picture 10">
            <a:extLst>
              <a:ext uri="{FF2B5EF4-FFF2-40B4-BE49-F238E27FC236}">
                <a16:creationId xmlns:a16="http://schemas.microsoft.com/office/drawing/2014/main" id="{9ED0AACA-EEF2-91E1-F360-6A78A8C653D5}"/>
              </a:ext>
            </a:extLst>
          </p:cNvPr>
          <p:cNvPicPr>
            <a:picLocks noChangeAspect="1"/>
          </p:cNvPicPr>
          <p:nvPr/>
        </p:nvPicPr>
        <p:blipFill>
          <a:blip r:embed="rId4"/>
          <a:stretch>
            <a:fillRect/>
          </a:stretch>
        </p:blipFill>
        <p:spPr>
          <a:xfrm>
            <a:off x="8732205" y="5240987"/>
            <a:ext cx="1630996" cy="931027"/>
          </a:xfrm>
          <a:prstGeom prst="rect">
            <a:avLst/>
          </a:prstGeom>
        </p:spPr>
      </p:pic>
      <p:sp>
        <p:nvSpPr>
          <p:cNvPr id="12" name="Slide Number Placeholder 11">
            <a:extLst>
              <a:ext uri="{FF2B5EF4-FFF2-40B4-BE49-F238E27FC236}">
                <a16:creationId xmlns:a16="http://schemas.microsoft.com/office/drawing/2014/main" id="{9C1C3F8A-CAB8-D3B7-967A-282E22A61894}"/>
              </a:ext>
            </a:extLst>
          </p:cNvPr>
          <p:cNvSpPr>
            <a:spLocks noGrp="1"/>
          </p:cNvSpPr>
          <p:nvPr>
            <p:ph type="sldNum" sz="quarter" idx="12"/>
          </p:nvPr>
        </p:nvSpPr>
        <p:spPr/>
        <p:txBody>
          <a:bodyPr/>
          <a:lstStyle/>
          <a:p>
            <a:fld id="{8B7847F8-D6CA-8245-9FD4-1D18DF9BF337}" type="slidenum">
              <a:rPr kumimoji="1" lang="zh-CN" altLang="en-US" smtClean="0"/>
              <a:t>7</a:t>
            </a:fld>
            <a:endParaRPr kumimoji="1" lang="zh-CN" altLang="en-US"/>
          </a:p>
        </p:txBody>
      </p:sp>
    </p:spTree>
    <p:extLst>
      <p:ext uri="{BB962C8B-B14F-4D97-AF65-F5344CB8AC3E}">
        <p14:creationId xmlns:p14="http://schemas.microsoft.com/office/powerpoint/2010/main" val="2622306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7A046-A69B-9ED7-023E-F9B190869A4F}"/>
              </a:ext>
            </a:extLst>
          </p:cNvPr>
          <p:cNvSpPr>
            <a:spLocks noGrp="1"/>
          </p:cNvSpPr>
          <p:nvPr>
            <p:ph type="title"/>
          </p:nvPr>
        </p:nvSpPr>
        <p:spPr/>
        <p:txBody>
          <a:bodyPr/>
          <a:lstStyle/>
          <a:p>
            <a:r>
              <a:rPr lang="en-CN" dirty="0">
                <a:solidFill>
                  <a:srgbClr val="0070C0"/>
                </a:solidFill>
              </a:rPr>
              <a:t>Matrix notation</a:t>
            </a:r>
          </a:p>
        </p:txBody>
      </p:sp>
      <p:pic>
        <p:nvPicPr>
          <p:cNvPr id="5" name="Content Placeholder 4">
            <a:extLst>
              <a:ext uri="{FF2B5EF4-FFF2-40B4-BE49-F238E27FC236}">
                <a16:creationId xmlns:a16="http://schemas.microsoft.com/office/drawing/2014/main" id="{FECB8A67-ECAE-286B-77C7-B042C2DA730D}"/>
              </a:ext>
            </a:extLst>
          </p:cNvPr>
          <p:cNvPicPr>
            <a:picLocks noGrp="1" noChangeAspect="1"/>
          </p:cNvPicPr>
          <p:nvPr>
            <p:ph idx="1"/>
          </p:nvPr>
        </p:nvPicPr>
        <p:blipFill>
          <a:blip r:embed="rId2"/>
          <a:stretch>
            <a:fillRect/>
          </a:stretch>
        </p:blipFill>
        <p:spPr>
          <a:xfrm>
            <a:off x="1287151" y="1253331"/>
            <a:ext cx="9377551" cy="4351338"/>
          </a:xfrm>
        </p:spPr>
      </p:pic>
      <p:sp>
        <p:nvSpPr>
          <p:cNvPr id="6" name="Slide Number Placeholder 5">
            <a:extLst>
              <a:ext uri="{FF2B5EF4-FFF2-40B4-BE49-F238E27FC236}">
                <a16:creationId xmlns:a16="http://schemas.microsoft.com/office/drawing/2014/main" id="{83BFF7EA-B06A-83E5-3E03-43030B8F8874}"/>
              </a:ext>
            </a:extLst>
          </p:cNvPr>
          <p:cNvSpPr>
            <a:spLocks noGrp="1"/>
          </p:cNvSpPr>
          <p:nvPr>
            <p:ph type="sldNum" sz="quarter" idx="12"/>
          </p:nvPr>
        </p:nvSpPr>
        <p:spPr/>
        <p:txBody>
          <a:bodyPr/>
          <a:lstStyle/>
          <a:p>
            <a:fld id="{8B7847F8-D6CA-8245-9FD4-1D18DF9BF337}" type="slidenum">
              <a:rPr kumimoji="1" lang="zh-CN" altLang="en-US" smtClean="0"/>
              <a:t>8</a:t>
            </a:fld>
            <a:endParaRPr kumimoji="1" lang="zh-CN" altLang="en-US"/>
          </a:p>
        </p:txBody>
      </p:sp>
    </p:spTree>
    <p:extLst>
      <p:ext uri="{BB962C8B-B14F-4D97-AF65-F5344CB8AC3E}">
        <p14:creationId xmlns:p14="http://schemas.microsoft.com/office/powerpoint/2010/main" val="609997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975F4-928A-36E4-B4AB-197513BBFF52}"/>
              </a:ext>
            </a:extLst>
          </p:cNvPr>
          <p:cNvSpPr>
            <a:spLocks noGrp="1"/>
          </p:cNvSpPr>
          <p:nvPr>
            <p:ph type="title"/>
          </p:nvPr>
        </p:nvSpPr>
        <p:spPr/>
        <p:txBody>
          <a:bodyPr/>
          <a:lstStyle/>
          <a:p>
            <a:r>
              <a:rPr lang="en-CN" dirty="0">
                <a:solidFill>
                  <a:srgbClr val="0070C0"/>
                </a:solidFill>
              </a:rPr>
              <a:t>Linear least squares estimator</a:t>
            </a:r>
          </a:p>
        </p:txBody>
      </p:sp>
      <p:pic>
        <p:nvPicPr>
          <p:cNvPr id="7" name="Picture 6">
            <a:extLst>
              <a:ext uri="{FF2B5EF4-FFF2-40B4-BE49-F238E27FC236}">
                <a16:creationId xmlns:a16="http://schemas.microsoft.com/office/drawing/2014/main" id="{E132D571-51F5-6DD3-6DEC-32E23D09EC0E}"/>
              </a:ext>
            </a:extLst>
          </p:cNvPr>
          <p:cNvPicPr>
            <a:picLocks noChangeAspect="1"/>
          </p:cNvPicPr>
          <p:nvPr/>
        </p:nvPicPr>
        <p:blipFill>
          <a:blip r:embed="rId2"/>
          <a:stretch>
            <a:fillRect/>
          </a:stretch>
        </p:blipFill>
        <p:spPr>
          <a:xfrm>
            <a:off x="581346" y="1582161"/>
            <a:ext cx="7772400" cy="4664875"/>
          </a:xfrm>
          <a:prstGeom prst="rect">
            <a:avLst/>
          </a:prstGeom>
        </p:spPr>
      </p:pic>
      <p:sp>
        <p:nvSpPr>
          <p:cNvPr id="9" name="TextBox 8">
            <a:extLst>
              <a:ext uri="{FF2B5EF4-FFF2-40B4-BE49-F238E27FC236}">
                <a16:creationId xmlns:a16="http://schemas.microsoft.com/office/drawing/2014/main" id="{0675EC90-20B4-750E-4E3F-4CE0B529851D}"/>
              </a:ext>
            </a:extLst>
          </p:cNvPr>
          <p:cNvSpPr txBox="1"/>
          <p:nvPr/>
        </p:nvSpPr>
        <p:spPr>
          <a:xfrm rot="5400000">
            <a:off x="8433312" y="3680940"/>
            <a:ext cx="4424306" cy="707886"/>
          </a:xfrm>
          <a:prstGeom prst="rect">
            <a:avLst/>
          </a:prstGeom>
          <a:noFill/>
        </p:spPr>
        <p:txBody>
          <a:bodyPr wrap="square">
            <a:spAutoFit/>
          </a:bodyPr>
          <a:lstStyle/>
          <a:p>
            <a:r>
              <a:rPr lang="en-CN" sz="2000" b="1" dirty="0"/>
              <a:t>Linear least squares estimator </a:t>
            </a:r>
          </a:p>
          <a:p>
            <a:pPr algn="ctr"/>
            <a:r>
              <a:rPr lang="en-CN" sz="2000" b="1" dirty="0"/>
              <a:t>(LSE)</a:t>
            </a:r>
          </a:p>
        </p:txBody>
      </p:sp>
      <p:sp>
        <p:nvSpPr>
          <p:cNvPr id="10" name="Slide Number Placeholder 9">
            <a:extLst>
              <a:ext uri="{FF2B5EF4-FFF2-40B4-BE49-F238E27FC236}">
                <a16:creationId xmlns:a16="http://schemas.microsoft.com/office/drawing/2014/main" id="{B4F3314C-26BD-7D5C-7A52-A39BFFD79173}"/>
              </a:ext>
            </a:extLst>
          </p:cNvPr>
          <p:cNvSpPr>
            <a:spLocks noGrp="1"/>
          </p:cNvSpPr>
          <p:nvPr>
            <p:ph type="sldNum" sz="quarter" idx="12"/>
          </p:nvPr>
        </p:nvSpPr>
        <p:spPr/>
        <p:txBody>
          <a:bodyPr/>
          <a:lstStyle/>
          <a:p>
            <a:fld id="{8B7847F8-D6CA-8245-9FD4-1D18DF9BF337}" type="slidenum">
              <a:rPr kumimoji="1" lang="zh-CN" altLang="en-US" smtClean="0"/>
              <a:t>9</a:t>
            </a:fld>
            <a:endParaRPr kumimoji="1" lang="zh-CN" altLang="en-US"/>
          </a:p>
        </p:txBody>
      </p:sp>
    </p:spTree>
    <p:extLst>
      <p:ext uri="{BB962C8B-B14F-4D97-AF65-F5344CB8AC3E}">
        <p14:creationId xmlns:p14="http://schemas.microsoft.com/office/powerpoint/2010/main" val="31394564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9225,&quot;width&quot;:13230}"/>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6618</TotalTime>
  <Words>1022</Words>
  <Application>Microsoft Macintosh PowerPoint</Application>
  <PresentationFormat>Widescreen</PresentationFormat>
  <Paragraphs>152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AdvPi2</vt:lpstr>
      <vt:lpstr>AdvTimes</vt:lpstr>
      <vt:lpstr>CharisSIL</vt:lpstr>
      <vt:lpstr>等线</vt:lpstr>
      <vt:lpstr>等线 Light</vt:lpstr>
      <vt:lpstr>Arial</vt:lpstr>
      <vt:lpstr>Calibri</vt:lpstr>
      <vt:lpstr>Cambria Math</vt:lpstr>
      <vt:lpstr>Symbol</vt:lpstr>
      <vt:lpstr>Times New Roman</vt:lpstr>
      <vt:lpstr>Wingdings</vt:lpstr>
      <vt:lpstr>Office 主题 2013 - 2022</vt:lpstr>
      <vt:lpstr>Vertex fit and Kinematic fit Algorithm</vt:lpstr>
      <vt:lpstr>Outline</vt:lpstr>
      <vt:lpstr>Introduction</vt:lpstr>
      <vt:lpstr>What is Vertex Fitting and Kinematic Fitting</vt:lpstr>
      <vt:lpstr>Algorithm</vt:lpstr>
      <vt:lpstr>Least-squares fit</vt:lpstr>
      <vt:lpstr>Method of least squares</vt:lpstr>
      <vt:lpstr>Matrix notation</vt:lpstr>
      <vt:lpstr>Linear least squares estimator</vt:lpstr>
      <vt:lpstr>Linear least squares estimator</vt:lpstr>
      <vt:lpstr>Non-linear models: Newton-Raphson</vt:lpstr>
      <vt:lpstr>Kalman filter method (progressive fit)</vt:lpstr>
      <vt:lpstr>Kalman filter</vt:lpstr>
      <vt:lpstr>Kalman filter</vt:lpstr>
      <vt:lpstr>Covariance matrix in the Kalman filter</vt:lpstr>
      <vt:lpstr>c2 and degree of freedom</vt:lpstr>
      <vt:lpstr>Current Status and Limits</vt:lpstr>
      <vt:lpstr>Vertex and Kinematic Fit in BESIII and STCF</vt:lpstr>
      <vt:lpstr>Vertex and Kinematic Fit in BESIII and STCF</vt:lpstr>
      <vt:lpstr>Limits: Leaf by Leaf</vt:lpstr>
      <vt:lpstr>Other examples</vt:lpstr>
      <vt:lpstr>Global fit</vt:lpstr>
      <vt:lpstr>Decay Tree Fitter </vt:lpstr>
      <vt:lpstr>Constraints</vt:lpstr>
      <vt:lpstr>PowerPoint Presentation</vt:lpstr>
      <vt:lpstr>PowerPoint Presentation</vt:lpstr>
      <vt:lpstr>Eigen </vt:lpstr>
      <vt:lpstr>Existing Decay Tree Fitter</vt:lpstr>
      <vt:lpstr>Future plans in STCF</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Vertex Fitting and Kinematic Fitting Algorithm</dc:title>
  <dc:creator>Liang Yan</dc:creator>
  <cp:lastModifiedBy>Liang Yan</cp:lastModifiedBy>
  <cp:revision>105</cp:revision>
  <dcterms:created xsi:type="dcterms:W3CDTF">2023-06-07T13:34:53Z</dcterms:created>
  <dcterms:modified xsi:type="dcterms:W3CDTF">2024-01-16T13:27:29Z</dcterms:modified>
</cp:coreProperties>
</file>