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6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  <p:sldMasterId id="2147483695" r:id="rId3"/>
    <p:sldMasterId id="2147483701" r:id="rId4"/>
    <p:sldMasterId id="2147483713" r:id="rId5"/>
  </p:sldMasterIdLst>
  <p:notesMasterIdLst>
    <p:notesMasterId r:id="rId33"/>
  </p:notesMasterIdLst>
  <p:sldIdLst>
    <p:sldId id="506" r:id="rId6"/>
    <p:sldId id="507" r:id="rId7"/>
    <p:sldId id="1161" r:id="rId8"/>
    <p:sldId id="1162" r:id="rId9"/>
    <p:sldId id="1177" r:id="rId10"/>
    <p:sldId id="1179" r:id="rId11"/>
    <p:sldId id="330" r:id="rId12"/>
    <p:sldId id="1164" r:id="rId13"/>
    <p:sldId id="1165" r:id="rId14"/>
    <p:sldId id="1167" r:id="rId15"/>
    <p:sldId id="1168" r:id="rId16"/>
    <p:sldId id="1169" r:id="rId17"/>
    <p:sldId id="1181" r:id="rId18"/>
    <p:sldId id="1182" r:id="rId19"/>
    <p:sldId id="1180" r:id="rId20"/>
    <p:sldId id="1172" r:id="rId21"/>
    <p:sldId id="1173" r:id="rId22"/>
    <p:sldId id="1174" r:id="rId23"/>
    <p:sldId id="1170" r:id="rId24"/>
    <p:sldId id="1175" r:id="rId25"/>
    <p:sldId id="335" r:id="rId26"/>
    <p:sldId id="467" r:id="rId27"/>
    <p:sldId id="465" r:id="rId28"/>
    <p:sldId id="1176" r:id="rId29"/>
    <p:sldId id="518" r:id="rId30"/>
    <p:sldId id="1184" r:id="rId31"/>
    <p:sldId id="1183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6">
          <p15:clr>
            <a:srgbClr val="A4A3A4"/>
          </p15:clr>
        </p15:guide>
        <p15:guide id="2" pos="3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0FF"/>
    <a:srgbClr val="FBF9D5"/>
    <a:srgbClr val="FDDED3"/>
    <a:srgbClr val="B84848"/>
    <a:srgbClr val="003399"/>
    <a:srgbClr val="E2FCCA"/>
    <a:srgbClr val="8585E0"/>
    <a:srgbClr val="7030A0"/>
    <a:srgbClr val="FFFFFF"/>
    <a:srgbClr val="8A8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66" d="100"/>
          <a:sy n="66" d="100"/>
        </p:scale>
        <p:origin x="772" y="120"/>
      </p:cViewPr>
      <p:guideLst>
        <p:guide orient="horz" pos="2086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66A5-5CC0-4778-A257-733B31678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04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0366A5-5CC0-4778-A257-733B316784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46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CBCD365-DC2E-4680-8501-5F7AD7190250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8D0162E-F520-4796-A9E8-58CCD89EA327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67350F9-6D54-4045-81E2-9A0FFCA1025B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544006"/>
            <a:ext cx="9144000" cy="813556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F455-EE99-447F-830F-EFA2A5271D94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3EA9-123D-489F-8313-43A8A4AC4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251126" y="1034822"/>
            <a:ext cx="1689749" cy="1509184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07964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研究概述_需换右下角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2657" y="337014"/>
            <a:ext cx="5258480" cy="68262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FC19-5A9A-4D2C-846C-8C1C5113F7C7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altLang="zh-CN" dirty="0"/>
              <a:t>P</a:t>
            </a:r>
            <a:fld id="{38893EA9-123D-489F-8313-43A8A4AC4565}" type="slidenum">
              <a:rPr lang="zh-CN" altLang="en-US" dirty="0" smtClean="0"/>
              <a:t>‹#›</a:t>
            </a:fld>
            <a:endParaRPr lang="zh-CN" alt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07321" y="396194"/>
            <a:ext cx="766308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302657" y="859160"/>
            <a:ext cx="237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MORESHI POWERPOINT</a:t>
            </a:r>
            <a:endParaRPr lang="zh-CN" altLang="en-US" sz="1400" dirty="0">
              <a:solidFill>
                <a:schemeClr val="tx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616765" y="0"/>
            <a:ext cx="15752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97756" y="5566054"/>
            <a:ext cx="813253" cy="815696"/>
          </a:xfrm>
          <a:prstGeom prst="rect">
            <a:avLst/>
          </a:prstGeom>
        </p:spPr>
      </p:pic>
      <p:sp>
        <p:nvSpPr>
          <p:cNvPr id="10" name="等腰三角形 9"/>
          <p:cNvSpPr/>
          <p:nvPr userDrawn="1"/>
        </p:nvSpPr>
        <p:spPr>
          <a:xfrm rot="16200000">
            <a:off x="10400553" y="1196661"/>
            <a:ext cx="295275" cy="1371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0711051" y="1070015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711051" y="1858061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0711051" y="2646107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0711051" y="3434153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711051" y="4222199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结论建议</a:t>
            </a:r>
          </a:p>
        </p:txBody>
      </p:sp>
    </p:spTree>
    <p:extLst>
      <p:ext uri="{BB962C8B-B14F-4D97-AF65-F5344CB8AC3E}">
        <p14:creationId xmlns:p14="http://schemas.microsoft.com/office/powerpoint/2010/main" val="371208567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研究方法_需换右下角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2657" y="337014"/>
            <a:ext cx="5258480" cy="68262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3E90-665D-4F73-AB0E-FD406B425B77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altLang="zh-CN" dirty="0"/>
              <a:t>P</a:t>
            </a:r>
            <a:fld id="{38893EA9-123D-489F-8313-43A8A4AC4565}" type="slidenum">
              <a:rPr lang="zh-CN" altLang="en-US" dirty="0" smtClean="0"/>
              <a:t>‹#›</a:t>
            </a:fld>
            <a:endParaRPr lang="zh-CN" alt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07321" y="396194"/>
            <a:ext cx="766308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302657" y="859160"/>
            <a:ext cx="237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MORESHI POWERPOINT</a:t>
            </a:r>
            <a:endParaRPr lang="zh-CN" altLang="en-US" sz="1400" dirty="0">
              <a:solidFill>
                <a:schemeClr val="tx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616765" y="0"/>
            <a:ext cx="15752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97756" y="5566054"/>
            <a:ext cx="813253" cy="815696"/>
          </a:xfrm>
          <a:prstGeom prst="rect">
            <a:avLst/>
          </a:prstGeom>
        </p:spPr>
      </p:pic>
      <p:sp>
        <p:nvSpPr>
          <p:cNvPr id="10" name="等腰三角形 9"/>
          <p:cNvSpPr/>
          <p:nvPr userDrawn="1"/>
        </p:nvSpPr>
        <p:spPr>
          <a:xfrm rot="16200000">
            <a:off x="10400553" y="1989540"/>
            <a:ext cx="295275" cy="1371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0711051" y="1070015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711051" y="1858061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0711051" y="2646107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0711051" y="3434153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711051" y="4222199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结论建议</a:t>
            </a:r>
          </a:p>
        </p:txBody>
      </p:sp>
    </p:spTree>
    <p:extLst>
      <p:ext uri="{BB962C8B-B14F-4D97-AF65-F5344CB8AC3E}">
        <p14:creationId xmlns:p14="http://schemas.microsoft.com/office/powerpoint/2010/main" val="294236627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研究过程_需换右下角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2657" y="337014"/>
            <a:ext cx="5258480" cy="68262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B9C0-E61B-4F61-910B-8098C795CA99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altLang="zh-CN" dirty="0"/>
              <a:t>P</a:t>
            </a:r>
            <a:fld id="{38893EA9-123D-489F-8313-43A8A4AC4565}" type="slidenum">
              <a:rPr lang="zh-CN" altLang="en-US" dirty="0" smtClean="0"/>
              <a:t>‹#›</a:t>
            </a:fld>
            <a:endParaRPr lang="zh-CN" alt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07321" y="396194"/>
            <a:ext cx="766308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302657" y="859160"/>
            <a:ext cx="237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MORESHI POWERPOINT</a:t>
            </a:r>
            <a:endParaRPr lang="zh-CN" altLang="en-US" sz="1400" dirty="0">
              <a:solidFill>
                <a:schemeClr val="tx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616765" y="0"/>
            <a:ext cx="15752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97756" y="5566054"/>
            <a:ext cx="813253" cy="815696"/>
          </a:xfrm>
          <a:prstGeom prst="rect">
            <a:avLst/>
          </a:prstGeom>
        </p:spPr>
      </p:pic>
      <p:sp>
        <p:nvSpPr>
          <p:cNvPr id="10" name="等腰三角形 9"/>
          <p:cNvSpPr/>
          <p:nvPr userDrawn="1"/>
        </p:nvSpPr>
        <p:spPr>
          <a:xfrm rot="16200000">
            <a:off x="10400553" y="2770847"/>
            <a:ext cx="295275" cy="1371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0711051" y="1070015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711051" y="1858061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0711051" y="2646107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0711051" y="3434153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711051" y="4222199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结论建议</a:t>
            </a:r>
          </a:p>
        </p:txBody>
      </p:sp>
    </p:spTree>
    <p:extLst>
      <p:ext uri="{BB962C8B-B14F-4D97-AF65-F5344CB8AC3E}">
        <p14:creationId xmlns:p14="http://schemas.microsoft.com/office/powerpoint/2010/main" val="405808543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研究成果_需换右下角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2657" y="337014"/>
            <a:ext cx="5258480" cy="68262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ECF0-CDDB-48E0-9BAF-A6C6CCA96552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altLang="zh-CN" dirty="0"/>
              <a:t>P</a:t>
            </a:r>
            <a:fld id="{38893EA9-123D-489F-8313-43A8A4AC4565}" type="slidenum">
              <a:rPr lang="zh-CN" altLang="en-US" dirty="0" smtClean="0"/>
              <a:t>‹#›</a:t>
            </a:fld>
            <a:endParaRPr lang="zh-CN" alt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07321" y="396194"/>
            <a:ext cx="766308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302657" y="859160"/>
            <a:ext cx="237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MORESHI POWERPOINT</a:t>
            </a:r>
            <a:endParaRPr lang="zh-CN" altLang="en-US" sz="1400" dirty="0">
              <a:solidFill>
                <a:schemeClr val="tx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616765" y="0"/>
            <a:ext cx="15752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97756" y="5566054"/>
            <a:ext cx="813253" cy="815696"/>
          </a:xfrm>
          <a:prstGeom prst="rect">
            <a:avLst/>
          </a:prstGeom>
        </p:spPr>
      </p:pic>
      <p:sp>
        <p:nvSpPr>
          <p:cNvPr id="10" name="等腰三角形 9"/>
          <p:cNvSpPr/>
          <p:nvPr userDrawn="1"/>
        </p:nvSpPr>
        <p:spPr>
          <a:xfrm rot="16200000">
            <a:off x="10400553" y="3561024"/>
            <a:ext cx="295275" cy="1371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0711051" y="1070015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711051" y="1858061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0711051" y="2646107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0711051" y="3434153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711051" y="4222199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结论建议</a:t>
            </a:r>
          </a:p>
        </p:txBody>
      </p:sp>
    </p:spTree>
    <p:extLst>
      <p:ext uri="{BB962C8B-B14F-4D97-AF65-F5344CB8AC3E}">
        <p14:creationId xmlns:p14="http://schemas.microsoft.com/office/powerpoint/2010/main" val="388735967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结论建议_需换右下角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2657" y="337014"/>
            <a:ext cx="5258480" cy="68262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9D71-9CB3-415F-974B-F3C4E01D7990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altLang="zh-CN" dirty="0"/>
              <a:t>P</a:t>
            </a:r>
            <a:fld id="{38893EA9-123D-489F-8313-43A8A4AC4565}" type="slidenum">
              <a:rPr lang="zh-CN" altLang="en-US" dirty="0" smtClean="0"/>
              <a:t>‹#›</a:t>
            </a:fld>
            <a:endParaRPr lang="zh-CN" alt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07321" y="396194"/>
            <a:ext cx="766308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302657" y="859160"/>
            <a:ext cx="237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MORESHI POWERPOINT</a:t>
            </a:r>
            <a:endParaRPr lang="zh-CN" altLang="en-US" sz="1400" dirty="0">
              <a:solidFill>
                <a:schemeClr val="tx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616765" y="0"/>
            <a:ext cx="15752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97756" y="5566054"/>
            <a:ext cx="813253" cy="815696"/>
          </a:xfrm>
          <a:prstGeom prst="rect">
            <a:avLst/>
          </a:prstGeom>
        </p:spPr>
      </p:pic>
      <p:sp>
        <p:nvSpPr>
          <p:cNvPr id="10" name="等腰三角形 9"/>
          <p:cNvSpPr/>
          <p:nvPr userDrawn="1"/>
        </p:nvSpPr>
        <p:spPr>
          <a:xfrm rot="16200000">
            <a:off x="10400553" y="4353678"/>
            <a:ext cx="295275" cy="1371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0711051" y="1070015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研究概述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0711051" y="1858061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0711051" y="2646107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0711051" y="3434153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711051" y="4222199"/>
            <a:ext cx="1386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结论建议</a:t>
            </a:r>
          </a:p>
        </p:txBody>
      </p:sp>
    </p:spTree>
    <p:extLst>
      <p:ext uri="{BB962C8B-B14F-4D97-AF65-F5344CB8AC3E}">
        <p14:creationId xmlns:p14="http://schemas.microsoft.com/office/powerpoint/2010/main" val="419743812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容版式_右下角通用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2657" y="337014"/>
            <a:ext cx="5258480" cy="68262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64C6-037C-4BC7-B01E-039B0F569EE6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altLang="zh-CN" dirty="0"/>
              <a:t>P</a:t>
            </a:r>
            <a:fld id="{38893EA9-123D-489F-8313-43A8A4AC4565}" type="slidenum">
              <a:rPr lang="zh-CN" altLang="en-US" dirty="0" smtClean="0"/>
              <a:t>‹#›</a:t>
            </a:fld>
            <a:endParaRPr lang="zh-CN" alt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07321" y="396194"/>
            <a:ext cx="766308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302657" y="859160"/>
            <a:ext cx="237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MORESHI POWERPOINT</a:t>
            </a:r>
            <a:endParaRPr lang="zh-CN" altLang="en-US" sz="1400" dirty="0">
              <a:solidFill>
                <a:schemeClr val="tx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616765" y="0"/>
            <a:ext cx="15752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1046201" y="5566054"/>
            <a:ext cx="716362" cy="845938"/>
            <a:chOff x="8367154" y="5203814"/>
            <a:chExt cx="1890395" cy="2232329"/>
          </a:xfrm>
        </p:grpSpPr>
        <p:sp>
          <p:nvSpPr>
            <p:cNvPr id="11" name="Freeform 145"/>
            <p:cNvSpPr/>
            <p:nvPr/>
          </p:nvSpPr>
          <p:spPr bwMode="auto">
            <a:xfrm>
              <a:off x="8367154" y="5203814"/>
              <a:ext cx="1890395" cy="2232329"/>
            </a:xfrm>
            <a:custGeom>
              <a:avLst/>
              <a:gdLst>
                <a:gd name="T0" fmla="*/ 758 w 777"/>
                <a:gd name="T1" fmla="*/ 204 h 918"/>
                <a:gd name="T2" fmla="*/ 389 w 777"/>
                <a:gd name="T3" fmla="*/ 0 h 918"/>
                <a:gd name="T4" fmla="*/ 19 w 777"/>
                <a:gd name="T5" fmla="*/ 204 h 918"/>
                <a:gd name="T6" fmla="*/ 271 w 777"/>
                <a:gd name="T7" fmla="*/ 833 h 918"/>
                <a:gd name="T8" fmla="*/ 389 w 777"/>
                <a:gd name="T9" fmla="*/ 918 h 918"/>
                <a:gd name="T10" fmla="*/ 506 w 777"/>
                <a:gd name="T11" fmla="*/ 832 h 918"/>
                <a:gd name="T12" fmla="*/ 758 w 777"/>
                <a:gd name="T13" fmla="*/ 20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918">
                  <a:moveTo>
                    <a:pt x="758" y="204"/>
                  </a:moveTo>
                  <a:cubicBezTo>
                    <a:pt x="389" y="0"/>
                    <a:pt x="389" y="0"/>
                    <a:pt x="389" y="0"/>
                  </a:cubicBezTo>
                  <a:cubicBezTo>
                    <a:pt x="19" y="204"/>
                    <a:pt x="19" y="204"/>
                    <a:pt x="19" y="204"/>
                  </a:cubicBezTo>
                  <a:cubicBezTo>
                    <a:pt x="19" y="204"/>
                    <a:pt x="0" y="622"/>
                    <a:pt x="271" y="833"/>
                  </a:cubicBezTo>
                  <a:cubicBezTo>
                    <a:pt x="306" y="864"/>
                    <a:pt x="344" y="893"/>
                    <a:pt x="389" y="918"/>
                  </a:cubicBezTo>
                  <a:cubicBezTo>
                    <a:pt x="433" y="893"/>
                    <a:pt x="472" y="864"/>
                    <a:pt x="506" y="832"/>
                  </a:cubicBezTo>
                  <a:cubicBezTo>
                    <a:pt x="777" y="622"/>
                    <a:pt x="758" y="204"/>
                    <a:pt x="758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6"/>
            <p:cNvSpPr>
              <a:spLocks noEditPoints="1"/>
            </p:cNvSpPr>
            <p:nvPr/>
          </p:nvSpPr>
          <p:spPr bwMode="auto">
            <a:xfrm>
              <a:off x="8530421" y="5338329"/>
              <a:ext cx="1564890" cy="1962273"/>
            </a:xfrm>
            <a:custGeom>
              <a:avLst/>
              <a:gdLst>
                <a:gd name="T0" fmla="*/ 322 w 643"/>
                <a:gd name="T1" fmla="*/ 807 h 807"/>
                <a:gd name="T2" fmla="*/ 317 w 643"/>
                <a:gd name="T3" fmla="*/ 804 h 807"/>
                <a:gd name="T4" fmla="*/ 237 w 643"/>
                <a:gd name="T5" fmla="*/ 742 h 807"/>
                <a:gd name="T6" fmla="*/ 234 w 643"/>
                <a:gd name="T7" fmla="*/ 739 h 807"/>
                <a:gd name="T8" fmla="*/ 0 w 643"/>
                <a:gd name="T9" fmla="*/ 183 h 807"/>
                <a:gd name="T10" fmla="*/ 0 w 643"/>
                <a:gd name="T11" fmla="*/ 178 h 807"/>
                <a:gd name="T12" fmla="*/ 322 w 643"/>
                <a:gd name="T13" fmla="*/ 0 h 807"/>
                <a:gd name="T14" fmla="*/ 643 w 643"/>
                <a:gd name="T15" fmla="*/ 178 h 807"/>
                <a:gd name="T16" fmla="*/ 643 w 643"/>
                <a:gd name="T17" fmla="*/ 183 h 807"/>
                <a:gd name="T18" fmla="*/ 409 w 643"/>
                <a:gd name="T19" fmla="*/ 739 h 807"/>
                <a:gd name="T20" fmla="*/ 406 w 643"/>
                <a:gd name="T21" fmla="*/ 742 h 807"/>
                <a:gd name="T22" fmla="*/ 326 w 643"/>
                <a:gd name="T23" fmla="*/ 804 h 807"/>
                <a:gd name="T24" fmla="*/ 322 w 643"/>
                <a:gd name="T25" fmla="*/ 807 h 807"/>
                <a:gd name="T26" fmla="*/ 18 w 643"/>
                <a:gd name="T27" fmla="*/ 187 h 807"/>
                <a:gd name="T28" fmla="*/ 244 w 643"/>
                <a:gd name="T29" fmla="*/ 726 h 807"/>
                <a:gd name="T30" fmla="*/ 248 w 643"/>
                <a:gd name="T31" fmla="*/ 729 h 807"/>
                <a:gd name="T32" fmla="*/ 322 w 643"/>
                <a:gd name="T33" fmla="*/ 787 h 807"/>
                <a:gd name="T34" fmla="*/ 395 w 643"/>
                <a:gd name="T35" fmla="*/ 729 h 807"/>
                <a:gd name="T36" fmla="*/ 399 w 643"/>
                <a:gd name="T37" fmla="*/ 726 h 807"/>
                <a:gd name="T38" fmla="*/ 625 w 643"/>
                <a:gd name="T39" fmla="*/ 187 h 807"/>
                <a:gd name="T40" fmla="*/ 322 w 643"/>
                <a:gd name="T41" fmla="*/ 19 h 807"/>
                <a:gd name="T42" fmla="*/ 18 w 643"/>
                <a:gd name="T43" fmla="*/ 18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3" h="807">
                  <a:moveTo>
                    <a:pt x="322" y="807"/>
                  </a:moveTo>
                  <a:cubicBezTo>
                    <a:pt x="317" y="804"/>
                    <a:pt x="317" y="804"/>
                    <a:pt x="317" y="804"/>
                  </a:cubicBezTo>
                  <a:cubicBezTo>
                    <a:pt x="289" y="785"/>
                    <a:pt x="262" y="765"/>
                    <a:pt x="237" y="742"/>
                  </a:cubicBezTo>
                  <a:cubicBezTo>
                    <a:pt x="236" y="741"/>
                    <a:pt x="235" y="740"/>
                    <a:pt x="234" y="739"/>
                  </a:cubicBezTo>
                  <a:cubicBezTo>
                    <a:pt x="26" y="578"/>
                    <a:pt x="3" y="273"/>
                    <a:pt x="0" y="18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322" y="0"/>
                    <a:pt x="322" y="0"/>
                    <a:pt x="322" y="0"/>
                  </a:cubicBezTo>
                  <a:cubicBezTo>
                    <a:pt x="643" y="178"/>
                    <a:pt x="643" y="178"/>
                    <a:pt x="643" y="178"/>
                  </a:cubicBezTo>
                  <a:cubicBezTo>
                    <a:pt x="643" y="183"/>
                    <a:pt x="643" y="183"/>
                    <a:pt x="643" y="183"/>
                  </a:cubicBezTo>
                  <a:cubicBezTo>
                    <a:pt x="640" y="273"/>
                    <a:pt x="617" y="578"/>
                    <a:pt x="409" y="739"/>
                  </a:cubicBezTo>
                  <a:cubicBezTo>
                    <a:pt x="408" y="740"/>
                    <a:pt x="407" y="741"/>
                    <a:pt x="406" y="742"/>
                  </a:cubicBezTo>
                  <a:cubicBezTo>
                    <a:pt x="382" y="764"/>
                    <a:pt x="355" y="785"/>
                    <a:pt x="326" y="804"/>
                  </a:cubicBezTo>
                  <a:lnTo>
                    <a:pt x="322" y="807"/>
                  </a:lnTo>
                  <a:close/>
                  <a:moveTo>
                    <a:pt x="18" y="187"/>
                  </a:moveTo>
                  <a:cubicBezTo>
                    <a:pt x="21" y="281"/>
                    <a:pt x="46" y="572"/>
                    <a:pt x="244" y="726"/>
                  </a:cubicBezTo>
                  <a:cubicBezTo>
                    <a:pt x="246" y="727"/>
                    <a:pt x="247" y="728"/>
                    <a:pt x="248" y="729"/>
                  </a:cubicBezTo>
                  <a:cubicBezTo>
                    <a:pt x="271" y="750"/>
                    <a:pt x="296" y="769"/>
                    <a:pt x="322" y="787"/>
                  </a:cubicBezTo>
                  <a:cubicBezTo>
                    <a:pt x="347" y="769"/>
                    <a:pt x="372" y="750"/>
                    <a:pt x="395" y="729"/>
                  </a:cubicBezTo>
                  <a:cubicBezTo>
                    <a:pt x="396" y="728"/>
                    <a:pt x="397" y="727"/>
                    <a:pt x="399" y="726"/>
                  </a:cubicBezTo>
                  <a:cubicBezTo>
                    <a:pt x="597" y="572"/>
                    <a:pt x="623" y="281"/>
                    <a:pt x="625" y="187"/>
                  </a:cubicBezTo>
                  <a:cubicBezTo>
                    <a:pt x="322" y="19"/>
                    <a:pt x="322" y="19"/>
                    <a:pt x="322" y="19"/>
                  </a:cubicBezTo>
                  <a:lnTo>
                    <a:pt x="18" y="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7"/>
            <p:cNvSpPr>
              <a:spLocks noEditPoints="1"/>
            </p:cNvSpPr>
            <p:nvPr/>
          </p:nvSpPr>
          <p:spPr bwMode="auto">
            <a:xfrm>
              <a:off x="8462650" y="5260290"/>
              <a:ext cx="1700431" cy="2120404"/>
            </a:xfrm>
            <a:custGeom>
              <a:avLst/>
              <a:gdLst>
                <a:gd name="T0" fmla="*/ 350 w 699"/>
                <a:gd name="T1" fmla="*/ 872 h 872"/>
                <a:gd name="T2" fmla="*/ 348 w 699"/>
                <a:gd name="T3" fmla="*/ 871 h 872"/>
                <a:gd name="T4" fmla="*/ 246 w 699"/>
                <a:gd name="T5" fmla="*/ 795 h 872"/>
                <a:gd name="T6" fmla="*/ 245 w 699"/>
                <a:gd name="T7" fmla="*/ 794 h 872"/>
                <a:gd name="T8" fmla="*/ 0 w 699"/>
                <a:gd name="T9" fmla="*/ 195 h 872"/>
                <a:gd name="T10" fmla="*/ 0 w 699"/>
                <a:gd name="T11" fmla="*/ 193 h 872"/>
                <a:gd name="T12" fmla="*/ 350 w 699"/>
                <a:gd name="T13" fmla="*/ 0 h 872"/>
                <a:gd name="T14" fmla="*/ 699 w 699"/>
                <a:gd name="T15" fmla="*/ 193 h 872"/>
                <a:gd name="T16" fmla="*/ 699 w 699"/>
                <a:gd name="T17" fmla="*/ 195 h 872"/>
                <a:gd name="T18" fmla="*/ 455 w 699"/>
                <a:gd name="T19" fmla="*/ 794 h 872"/>
                <a:gd name="T20" fmla="*/ 453 w 699"/>
                <a:gd name="T21" fmla="*/ 795 h 872"/>
                <a:gd name="T22" fmla="*/ 351 w 699"/>
                <a:gd name="T23" fmla="*/ 871 h 872"/>
                <a:gd name="T24" fmla="*/ 350 w 699"/>
                <a:gd name="T25" fmla="*/ 872 h 872"/>
                <a:gd name="T26" fmla="*/ 6 w 699"/>
                <a:gd name="T27" fmla="*/ 196 h 872"/>
                <a:gd name="T28" fmla="*/ 248 w 699"/>
                <a:gd name="T29" fmla="*/ 789 h 872"/>
                <a:gd name="T30" fmla="*/ 250 w 699"/>
                <a:gd name="T31" fmla="*/ 791 h 872"/>
                <a:gd name="T32" fmla="*/ 350 w 699"/>
                <a:gd name="T33" fmla="*/ 866 h 872"/>
                <a:gd name="T34" fmla="*/ 450 w 699"/>
                <a:gd name="T35" fmla="*/ 791 h 872"/>
                <a:gd name="T36" fmla="*/ 451 w 699"/>
                <a:gd name="T37" fmla="*/ 789 h 872"/>
                <a:gd name="T38" fmla="*/ 694 w 699"/>
                <a:gd name="T39" fmla="*/ 196 h 872"/>
                <a:gd name="T40" fmla="*/ 350 w 699"/>
                <a:gd name="T41" fmla="*/ 6 h 872"/>
                <a:gd name="T42" fmla="*/ 6 w 699"/>
                <a:gd name="T43" fmla="*/ 196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9" h="872">
                  <a:moveTo>
                    <a:pt x="350" y="872"/>
                  </a:moveTo>
                  <a:cubicBezTo>
                    <a:pt x="348" y="871"/>
                    <a:pt x="348" y="871"/>
                    <a:pt x="348" y="871"/>
                  </a:cubicBezTo>
                  <a:cubicBezTo>
                    <a:pt x="312" y="849"/>
                    <a:pt x="277" y="823"/>
                    <a:pt x="246" y="795"/>
                  </a:cubicBezTo>
                  <a:cubicBezTo>
                    <a:pt x="245" y="795"/>
                    <a:pt x="245" y="794"/>
                    <a:pt x="245" y="794"/>
                  </a:cubicBezTo>
                  <a:cubicBezTo>
                    <a:pt x="11" y="612"/>
                    <a:pt x="0" y="263"/>
                    <a:pt x="0" y="195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699" y="193"/>
                    <a:pt x="699" y="193"/>
                    <a:pt x="699" y="193"/>
                  </a:cubicBezTo>
                  <a:cubicBezTo>
                    <a:pt x="699" y="195"/>
                    <a:pt x="699" y="195"/>
                    <a:pt x="699" y="195"/>
                  </a:cubicBezTo>
                  <a:cubicBezTo>
                    <a:pt x="699" y="263"/>
                    <a:pt x="689" y="612"/>
                    <a:pt x="455" y="794"/>
                  </a:cubicBezTo>
                  <a:cubicBezTo>
                    <a:pt x="454" y="794"/>
                    <a:pt x="454" y="794"/>
                    <a:pt x="453" y="795"/>
                  </a:cubicBezTo>
                  <a:cubicBezTo>
                    <a:pt x="422" y="823"/>
                    <a:pt x="388" y="849"/>
                    <a:pt x="351" y="871"/>
                  </a:cubicBezTo>
                  <a:lnTo>
                    <a:pt x="350" y="872"/>
                  </a:lnTo>
                  <a:close/>
                  <a:moveTo>
                    <a:pt x="6" y="196"/>
                  </a:moveTo>
                  <a:cubicBezTo>
                    <a:pt x="6" y="268"/>
                    <a:pt x="18" y="611"/>
                    <a:pt x="248" y="789"/>
                  </a:cubicBezTo>
                  <a:cubicBezTo>
                    <a:pt x="249" y="790"/>
                    <a:pt x="249" y="790"/>
                    <a:pt x="250" y="791"/>
                  </a:cubicBezTo>
                  <a:cubicBezTo>
                    <a:pt x="280" y="819"/>
                    <a:pt x="314" y="844"/>
                    <a:pt x="350" y="866"/>
                  </a:cubicBezTo>
                  <a:cubicBezTo>
                    <a:pt x="385" y="844"/>
                    <a:pt x="419" y="819"/>
                    <a:pt x="450" y="791"/>
                  </a:cubicBezTo>
                  <a:cubicBezTo>
                    <a:pt x="450" y="790"/>
                    <a:pt x="451" y="790"/>
                    <a:pt x="451" y="789"/>
                  </a:cubicBezTo>
                  <a:cubicBezTo>
                    <a:pt x="681" y="611"/>
                    <a:pt x="694" y="268"/>
                    <a:pt x="694" y="196"/>
                  </a:cubicBezTo>
                  <a:cubicBezTo>
                    <a:pt x="350" y="6"/>
                    <a:pt x="350" y="6"/>
                    <a:pt x="350" y="6"/>
                  </a:cubicBezTo>
                  <a:lnTo>
                    <a:pt x="6" y="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61"/>
            <p:cNvSpPr>
              <a:spLocks noEditPoints="1"/>
            </p:cNvSpPr>
            <p:nvPr/>
          </p:nvSpPr>
          <p:spPr bwMode="auto">
            <a:xfrm>
              <a:off x="9015085" y="5797322"/>
              <a:ext cx="595562" cy="853296"/>
            </a:xfrm>
            <a:custGeom>
              <a:avLst/>
              <a:gdLst>
                <a:gd name="T0" fmla="*/ 580 w 580"/>
                <a:gd name="T1" fmla="*/ 831 h 831"/>
                <a:gd name="T2" fmla="*/ 0 w 580"/>
                <a:gd name="T3" fmla="*/ 831 h 831"/>
                <a:gd name="T4" fmla="*/ 0 w 580"/>
                <a:gd name="T5" fmla="*/ 611 h 831"/>
                <a:gd name="T6" fmla="*/ 61 w 580"/>
                <a:gd name="T7" fmla="*/ 611 h 831"/>
                <a:gd name="T8" fmla="*/ 61 w 580"/>
                <a:gd name="T9" fmla="*/ 220 h 831"/>
                <a:gd name="T10" fmla="*/ 0 w 580"/>
                <a:gd name="T11" fmla="*/ 220 h 831"/>
                <a:gd name="T12" fmla="*/ 0 w 580"/>
                <a:gd name="T13" fmla="*/ 0 h 831"/>
                <a:gd name="T14" fmla="*/ 367 w 580"/>
                <a:gd name="T15" fmla="*/ 0 h 831"/>
                <a:gd name="T16" fmla="*/ 367 w 580"/>
                <a:gd name="T17" fmla="*/ 220 h 831"/>
                <a:gd name="T18" fmla="*/ 289 w 580"/>
                <a:gd name="T19" fmla="*/ 220 h 831"/>
                <a:gd name="T20" fmla="*/ 289 w 580"/>
                <a:gd name="T21" fmla="*/ 611 h 831"/>
                <a:gd name="T22" fmla="*/ 360 w 580"/>
                <a:gd name="T23" fmla="*/ 611 h 831"/>
                <a:gd name="T24" fmla="*/ 360 w 580"/>
                <a:gd name="T25" fmla="*/ 516 h 831"/>
                <a:gd name="T26" fmla="*/ 580 w 580"/>
                <a:gd name="T27" fmla="*/ 516 h 831"/>
                <a:gd name="T28" fmla="*/ 580 w 580"/>
                <a:gd name="T29" fmla="*/ 831 h 831"/>
                <a:gd name="T30" fmla="*/ 568 w 580"/>
                <a:gd name="T31" fmla="*/ 817 h 831"/>
                <a:gd name="T32" fmla="*/ 568 w 580"/>
                <a:gd name="T33" fmla="*/ 528 h 831"/>
                <a:gd name="T34" fmla="*/ 372 w 580"/>
                <a:gd name="T35" fmla="*/ 528 h 831"/>
                <a:gd name="T36" fmla="*/ 372 w 580"/>
                <a:gd name="T37" fmla="*/ 623 h 831"/>
                <a:gd name="T38" fmla="*/ 277 w 580"/>
                <a:gd name="T39" fmla="*/ 623 h 831"/>
                <a:gd name="T40" fmla="*/ 277 w 580"/>
                <a:gd name="T41" fmla="*/ 208 h 831"/>
                <a:gd name="T42" fmla="*/ 357 w 580"/>
                <a:gd name="T43" fmla="*/ 208 h 831"/>
                <a:gd name="T44" fmla="*/ 357 w 580"/>
                <a:gd name="T45" fmla="*/ 14 h 831"/>
                <a:gd name="T46" fmla="*/ 12 w 580"/>
                <a:gd name="T47" fmla="*/ 14 h 831"/>
                <a:gd name="T48" fmla="*/ 12 w 580"/>
                <a:gd name="T49" fmla="*/ 208 h 831"/>
                <a:gd name="T50" fmla="*/ 75 w 580"/>
                <a:gd name="T51" fmla="*/ 208 h 831"/>
                <a:gd name="T52" fmla="*/ 75 w 580"/>
                <a:gd name="T53" fmla="*/ 623 h 831"/>
                <a:gd name="T54" fmla="*/ 12 w 580"/>
                <a:gd name="T55" fmla="*/ 623 h 831"/>
                <a:gd name="T56" fmla="*/ 12 w 580"/>
                <a:gd name="T57" fmla="*/ 817 h 831"/>
                <a:gd name="T58" fmla="*/ 568 w 580"/>
                <a:gd name="T59" fmla="*/ 817 h 831"/>
                <a:gd name="T60" fmla="*/ 530 w 580"/>
                <a:gd name="T61" fmla="*/ 779 h 831"/>
                <a:gd name="T62" fmla="*/ 52 w 580"/>
                <a:gd name="T63" fmla="*/ 779 h 831"/>
                <a:gd name="T64" fmla="*/ 52 w 580"/>
                <a:gd name="T65" fmla="*/ 663 h 831"/>
                <a:gd name="T66" fmla="*/ 113 w 580"/>
                <a:gd name="T67" fmla="*/ 663 h 831"/>
                <a:gd name="T68" fmla="*/ 113 w 580"/>
                <a:gd name="T69" fmla="*/ 168 h 831"/>
                <a:gd name="T70" fmla="*/ 52 w 580"/>
                <a:gd name="T71" fmla="*/ 168 h 831"/>
                <a:gd name="T72" fmla="*/ 52 w 580"/>
                <a:gd name="T73" fmla="*/ 52 h 831"/>
                <a:gd name="T74" fmla="*/ 317 w 580"/>
                <a:gd name="T75" fmla="*/ 52 h 831"/>
                <a:gd name="T76" fmla="*/ 317 w 580"/>
                <a:gd name="T77" fmla="*/ 168 h 831"/>
                <a:gd name="T78" fmla="*/ 237 w 580"/>
                <a:gd name="T79" fmla="*/ 168 h 831"/>
                <a:gd name="T80" fmla="*/ 237 w 580"/>
                <a:gd name="T81" fmla="*/ 663 h 831"/>
                <a:gd name="T82" fmla="*/ 410 w 580"/>
                <a:gd name="T83" fmla="*/ 663 h 831"/>
                <a:gd name="T84" fmla="*/ 410 w 580"/>
                <a:gd name="T85" fmla="*/ 566 h 831"/>
                <a:gd name="T86" fmla="*/ 530 w 580"/>
                <a:gd name="T87" fmla="*/ 566 h 831"/>
                <a:gd name="T88" fmla="*/ 530 w 580"/>
                <a:gd name="T89" fmla="*/ 779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0" h="831">
                  <a:moveTo>
                    <a:pt x="580" y="831"/>
                  </a:moveTo>
                  <a:lnTo>
                    <a:pt x="0" y="831"/>
                  </a:lnTo>
                  <a:lnTo>
                    <a:pt x="0" y="611"/>
                  </a:lnTo>
                  <a:lnTo>
                    <a:pt x="61" y="611"/>
                  </a:lnTo>
                  <a:lnTo>
                    <a:pt x="61" y="220"/>
                  </a:lnTo>
                  <a:lnTo>
                    <a:pt x="0" y="220"/>
                  </a:lnTo>
                  <a:lnTo>
                    <a:pt x="0" y="0"/>
                  </a:lnTo>
                  <a:lnTo>
                    <a:pt x="367" y="0"/>
                  </a:lnTo>
                  <a:lnTo>
                    <a:pt x="367" y="220"/>
                  </a:lnTo>
                  <a:lnTo>
                    <a:pt x="289" y="220"/>
                  </a:lnTo>
                  <a:lnTo>
                    <a:pt x="289" y="611"/>
                  </a:lnTo>
                  <a:lnTo>
                    <a:pt x="360" y="611"/>
                  </a:lnTo>
                  <a:lnTo>
                    <a:pt x="360" y="516"/>
                  </a:lnTo>
                  <a:lnTo>
                    <a:pt x="580" y="516"/>
                  </a:lnTo>
                  <a:lnTo>
                    <a:pt x="580" y="831"/>
                  </a:lnTo>
                  <a:close/>
                  <a:moveTo>
                    <a:pt x="568" y="817"/>
                  </a:moveTo>
                  <a:lnTo>
                    <a:pt x="568" y="528"/>
                  </a:lnTo>
                  <a:lnTo>
                    <a:pt x="372" y="528"/>
                  </a:lnTo>
                  <a:lnTo>
                    <a:pt x="372" y="623"/>
                  </a:lnTo>
                  <a:lnTo>
                    <a:pt x="277" y="623"/>
                  </a:lnTo>
                  <a:lnTo>
                    <a:pt x="277" y="208"/>
                  </a:lnTo>
                  <a:lnTo>
                    <a:pt x="357" y="208"/>
                  </a:lnTo>
                  <a:lnTo>
                    <a:pt x="357" y="14"/>
                  </a:lnTo>
                  <a:lnTo>
                    <a:pt x="12" y="14"/>
                  </a:lnTo>
                  <a:lnTo>
                    <a:pt x="12" y="208"/>
                  </a:lnTo>
                  <a:lnTo>
                    <a:pt x="75" y="208"/>
                  </a:lnTo>
                  <a:lnTo>
                    <a:pt x="75" y="623"/>
                  </a:lnTo>
                  <a:lnTo>
                    <a:pt x="12" y="623"/>
                  </a:lnTo>
                  <a:lnTo>
                    <a:pt x="12" y="817"/>
                  </a:lnTo>
                  <a:lnTo>
                    <a:pt x="568" y="817"/>
                  </a:lnTo>
                  <a:close/>
                  <a:moveTo>
                    <a:pt x="530" y="779"/>
                  </a:moveTo>
                  <a:lnTo>
                    <a:pt x="52" y="779"/>
                  </a:lnTo>
                  <a:lnTo>
                    <a:pt x="52" y="663"/>
                  </a:lnTo>
                  <a:lnTo>
                    <a:pt x="113" y="663"/>
                  </a:lnTo>
                  <a:lnTo>
                    <a:pt x="113" y="168"/>
                  </a:lnTo>
                  <a:lnTo>
                    <a:pt x="52" y="168"/>
                  </a:lnTo>
                  <a:lnTo>
                    <a:pt x="52" y="52"/>
                  </a:lnTo>
                  <a:lnTo>
                    <a:pt x="317" y="52"/>
                  </a:lnTo>
                  <a:lnTo>
                    <a:pt x="317" y="168"/>
                  </a:lnTo>
                  <a:lnTo>
                    <a:pt x="237" y="168"/>
                  </a:lnTo>
                  <a:lnTo>
                    <a:pt x="237" y="663"/>
                  </a:lnTo>
                  <a:lnTo>
                    <a:pt x="410" y="663"/>
                  </a:lnTo>
                  <a:lnTo>
                    <a:pt x="410" y="566"/>
                  </a:lnTo>
                  <a:lnTo>
                    <a:pt x="530" y="566"/>
                  </a:lnTo>
                  <a:lnTo>
                    <a:pt x="530" y="779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1312313"/>
      </p:ext>
    </p:extLst>
  </p:cSld>
  <p:clrMapOvr>
    <a:masterClrMapping/>
  </p:clrMapOvr>
  <p:transition spd="slow" advClick="0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E5A4-95FD-4EEB-88AD-0F65FF5DB9F5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3EA9-123D-489F-8313-43A8A4AC45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124251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E0A13BF-BC14-4939-8638-6309CCA3A316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使用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2657" y="337014"/>
            <a:ext cx="5258480" cy="68262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7C10-3AB7-40DE-839B-9F5B1C98ED1B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altLang="zh-CN" dirty="0"/>
              <a:t>P</a:t>
            </a:r>
            <a:fld id="{38893EA9-123D-489F-8313-43A8A4AC4565}" type="slidenum">
              <a:rPr lang="zh-CN" altLang="en-US" dirty="0" smtClean="0"/>
              <a:t>‹#›</a:t>
            </a:fld>
            <a:endParaRPr lang="zh-CN" alt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07321" y="396194"/>
            <a:ext cx="766308" cy="684421"/>
          </a:xfrm>
          <a:custGeom>
            <a:avLst/>
            <a:gdLst>
              <a:gd name="T0" fmla="*/ 400 w 528"/>
              <a:gd name="T1" fmla="*/ 293 h 471"/>
              <a:gd name="T2" fmla="*/ 430 w 528"/>
              <a:gd name="T3" fmla="*/ 279 h 471"/>
              <a:gd name="T4" fmla="*/ 430 w 528"/>
              <a:gd name="T5" fmla="*/ 278 h 471"/>
              <a:gd name="T6" fmla="*/ 430 w 528"/>
              <a:gd name="T7" fmla="*/ 204 h 471"/>
              <a:gd name="T8" fmla="*/ 401 w 528"/>
              <a:gd name="T9" fmla="*/ 218 h 471"/>
              <a:gd name="T10" fmla="*/ 400 w 528"/>
              <a:gd name="T11" fmla="*/ 293 h 471"/>
              <a:gd name="T12" fmla="*/ 90 w 528"/>
              <a:gd name="T13" fmla="*/ 204 h 471"/>
              <a:gd name="T14" fmla="*/ 90 w 528"/>
              <a:gd name="T15" fmla="*/ 279 h 471"/>
              <a:gd name="T16" fmla="*/ 248 w 528"/>
              <a:gd name="T17" fmla="*/ 354 h 471"/>
              <a:gd name="T18" fmla="*/ 274 w 528"/>
              <a:gd name="T19" fmla="*/ 354 h 471"/>
              <a:gd name="T20" fmla="*/ 371 w 528"/>
              <a:gd name="T21" fmla="*/ 307 h 471"/>
              <a:gd name="T22" fmla="*/ 371 w 528"/>
              <a:gd name="T23" fmla="*/ 232 h 471"/>
              <a:gd name="T24" fmla="*/ 260 w 528"/>
              <a:gd name="T25" fmla="*/ 286 h 471"/>
              <a:gd name="T26" fmla="*/ 90 w 528"/>
              <a:gd name="T27" fmla="*/ 204 h 471"/>
              <a:gd name="T28" fmla="*/ 394 w 528"/>
              <a:gd name="T29" fmla="*/ 197 h 471"/>
              <a:gd name="T30" fmla="*/ 391 w 528"/>
              <a:gd name="T31" fmla="*/ 196 h 471"/>
              <a:gd name="T32" fmla="*/ 287 w 528"/>
              <a:gd name="T33" fmla="*/ 139 h 471"/>
              <a:gd name="T34" fmla="*/ 288 w 528"/>
              <a:gd name="T35" fmla="*/ 132 h 471"/>
              <a:gd name="T36" fmla="*/ 264 w 528"/>
              <a:gd name="T37" fmla="*/ 108 h 471"/>
              <a:gd name="T38" fmla="*/ 240 w 528"/>
              <a:gd name="T39" fmla="*/ 132 h 471"/>
              <a:gd name="T40" fmla="*/ 264 w 528"/>
              <a:gd name="T41" fmla="*/ 156 h 471"/>
              <a:gd name="T42" fmla="*/ 281 w 528"/>
              <a:gd name="T43" fmla="*/ 150 h 471"/>
              <a:gd name="T44" fmla="*/ 383 w 528"/>
              <a:gd name="T45" fmla="*/ 207 h 471"/>
              <a:gd name="T46" fmla="*/ 394 w 528"/>
              <a:gd name="T47" fmla="*/ 197 h 471"/>
              <a:gd name="T48" fmla="*/ 528 w 528"/>
              <a:gd name="T49" fmla="*/ 132 h 471"/>
              <a:gd name="T50" fmla="*/ 260 w 528"/>
              <a:gd name="T51" fmla="*/ 0 h 471"/>
              <a:gd name="T52" fmla="*/ 0 w 528"/>
              <a:gd name="T53" fmla="*/ 126 h 471"/>
              <a:gd name="T54" fmla="*/ 0 w 528"/>
              <a:gd name="T55" fmla="*/ 137 h 471"/>
              <a:gd name="T56" fmla="*/ 260 w 528"/>
              <a:gd name="T57" fmla="*/ 263 h 471"/>
              <a:gd name="T58" fmla="*/ 371 w 528"/>
              <a:gd name="T59" fmla="*/ 209 h 471"/>
              <a:gd name="T60" fmla="*/ 371 w 528"/>
              <a:gd name="T61" fmla="*/ 205 h 471"/>
              <a:gd name="T62" fmla="*/ 281 w 528"/>
              <a:gd name="T63" fmla="*/ 158 h 471"/>
              <a:gd name="T64" fmla="*/ 264 w 528"/>
              <a:gd name="T65" fmla="*/ 163 h 471"/>
              <a:gd name="T66" fmla="*/ 233 w 528"/>
              <a:gd name="T67" fmla="*/ 132 h 471"/>
              <a:gd name="T68" fmla="*/ 264 w 528"/>
              <a:gd name="T69" fmla="*/ 100 h 471"/>
              <a:gd name="T70" fmla="*/ 295 w 528"/>
              <a:gd name="T71" fmla="*/ 132 h 471"/>
              <a:gd name="T72" fmla="*/ 295 w 528"/>
              <a:gd name="T73" fmla="*/ 135 h 471"/>
              <a:gd name="T74" fmla="*/ 401 w 528"/>
              <a:gd name="T75" fmla="*/ 194 h 471"/>
              <a:gd name="T76" fmla="*/ 528 w 528"/>
              <a:gd name="T77" fmla="*/ 132 h 471"/>
              <a:gd name="T78" fmla="*/ 394 w 528"/>
              <a:gd name="T79" fmla="*/ 197 h 471"/>
              <a:gd name="T80" fmla="*/ 395 w 528"/>
              <a:gd name="T81" fmla="*/ 293 h 471"/>
              <a:gd name="T82" fmla="*/ 404 w 528"/>
              <a:gd name="T83" fmla="*/ 307 h 471"/>
              <a:gd name="T84" fmla="*/ 396 w 528"/>
              <a:gd name="T85" fmla="*/ 320 h 471"/>
              <a:gd name="T86" fmla="*/ 403 w 528"/>
              <a:gd name="T87" fmla="*/ 320 h 471"/>
              <a:gd name="T88" fmla="*/ 416 w 528"/>
              <a:gd name="T89" fmla="*/ 471 h 471"/>
              <a:gd name="T90" fmla="*/ 364 w 528"/>
              <a:gd name="T91" fmla="*/ 471 h 471"/>
              <a:gd name="T92" fmla="*/ 377 w 528"/>
              <a:gd name="T93" fmla="*/ 320 h 471"/>
              <a:gd name="T94" fmla="*/ 384 w 528"/>
              <a:gd name="T95" fmla="*/ 320 h 471"/>
              <a:gd name="T96" fmla="*/ 376 w 528"/>
              <a:gd name="T97" fmla="*/ 307 h 471"/>
              <a:gd name="T98" fmla="*/ 384 w 528"/>
              <a:gd name="T99" fmla="*/ 293 h 471"/>
              <a:gd name="T100" fmla="*/ 383 w 528"/>
              <a:gd name="T101" fmla="*/ 207 h 471"/>
              <a:gd name="T102" fmla="*/ 394 w 528"/>
              <a:gd name="T103" fmla="*/ 19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8" h="471">
                <a:moveTo>
                  <a:pt x="400" y="293"/>
                </a:moveTo>
                <a:cubicBezTo>
                  <a:pt x="430" y="279"/>
                  <a:pt x="430" y="279"/>
                  <a:pt x="430" y="279"/>
                </a:cubicBezTo>
                <a:cubicBezTo>
                  <a:pt x="430" y="279"/>
                  <a:pt x="430" y="278"/>
                  <a:pt x="430" y="278"/>
                </a:cubicBezTo>
                <a:cubicBezTo>
                  <a:pt x="430" y="204"/>
                  <a:pt x="430" y="204"/>
                  <a:pt x="430" y="204"/>
                </a:cubicBezTo>
                <a:cubicBezTo>
                  <a:pt x="401" y="218"/>
                  <a:pt x="401" y="218"/>
                  <a:pt x="401" y="218"/>
                </a:cubicBezTo>
                <a:cubicBezTo>
                  <a:pt x="400" y="293"/>
                  <a:pt x="400" y="293"/>
                  <a:pt x="400" y="293"/>
                </a:cubicBezTo>
                <a:close/>
                <a:moveTo>
                  <a:pt x="90" y="204"/>
                </a:moveTo>
                <a:cubicBezTo>
                  <a:pt x="90" y="279"/>
                  <a:pt x="90" y="279"/>
                  <a:pt x="90" y="279"/>
                </a:cubicBezTo>
                <a:cubicBezTo>
                  <a:pt x="143" y="304"/>
                  <a:pt x="195" y="329"/>
                  <a:pt x="248" y="354"/>
                </a:cubicBezTo>
                <a:cubicBezTo>
                  <a:pt x="257" y="357"/>
                  <a:pt x="265" y="357"/>
                  <a:pt x="274" y="354"/>
                </a:cubicBezTo>
                <a:cubicBezTo>
                  <a:pt x="371" y="307"/>
                  <a:pt x="371" y="307"/>
                  <a:pt x="371" y="307"/>
                </a:cubicBezTo>
                <a:cubicBezTo>
                  <a:pt x="371" y="232"/>
                  <a:pt x="371" y="232"/>
                  <a:pt x="371" y="232"/>
                </a:cubicBezTo>
                <a:cubicBezTo>
                  <a:pt x="260" y="286"/>
                  <a:pt x="260" y="286"/>
                  <a:pt x="260" y="286"/>
                </a:cubicBezTo>
                <a:cubicBezTo>
                  <a:pt x="90" y="204"/>
                  <a:pt x="90" y="204"/>
                  <a:pt x="90" y="204"/>
                </a:cubicBezTo>
                <a:close/>
                <a:moveTo>
                  <a:pt x="394" y="197"/>
                </a:moveTo>
                <a:cubicBezTo>
                  <a:pt x="391" y="196"/>
                  <a:pt x="391" y="196"/>
                  <a:pt x="391" y="196"/>
                </a:cubicBezTo>
                <a:cubicBezTo>
                  <a:pt x="287" y="139"/>
                  <a:pt x="287" y="139"/>
                  <a:pt x="287" y="139"/>
                </a:cubicBezTo>
                <a:cubicBezTo>
                  <a:pt x="288" y="136"/>
                  <a:pt x="288" y="134"/>
                  <a:pt x="288" y="132"/>
                </a:cubicBezTo>
                <a:cubicBezTo>
                  <a:pt x="288" y="118"/>
                  <a:pt x="277" y="108"/>
                  <a:pt x="264" y="108"/>
                </a:cubicBezTo>
                <a:cubicBezTo>
                  <a:pt x="251" y="108"/>
                  <a:pt x="240" y="118"/>
                  <a:pt x="240" y="132"/>
                </a:cubicBezTo>
                <a:cubicBezTo>
                  <a:pt x="240" y="145"/>
                  <a:pt x="251" y="156"/>
                  <a:pt x="264" y="156"/>
                </a:cubicBezTo>
                <a:cubicBezTo>
                  <a:pt x="270" y="156"/>
                  <a:pt x="276" y="154"/>
                  <a:pt x="281" y="150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  <a:moveTo>
                  <a:pt x="528" y="132"/>
                </a:moveTo>
                <a:cubicBezTo>
                  <a:pt x="260" y="0"/>
                  <a:pt x="260" y="0"/>
                  <a:pt x="26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7"/>
                  <a:pt x="0" y="137"/>
                  <a:pt x="0" y="137"/>
                </a:cubicBezTo>
                <a:cubicBezTo>
                  <a:pt x="260" y="263"/>
                  <a:pt x="260" y="263"/>
                  <a:pt x="260" y="263"/>
                </a:cubicBezTo>
                <a:cubicBezTo>
                  <a:pt x="371" y="209"/>
                  <a:pt x="371" y="209"/>
                  <a:pt x="371" y="209"/>
                </a:cubicBezTo>
                <a:cubicBezTo>
                  <a:pt x="371" y="205"/>
                  <a:pt x="371" y="205"/>
                  <a:pt x="371" y="205"/>
                </a:cubicBezTo>
                <a:cubicBezTo>
                  <a:pt x="281" y="158"/>
                  <a:pt x="281" y="158"/>
                  <a:pt x="281" y="158"/>
                </a:cubicBezTo>
                <a:cubicBezTo>
                  <a:pt x="276" y="162"/>
                  <a:pt x="270" y="163"/>
                  <a:pt x="264" y="163"/>
                </a:cubicBezTo>
                <a:cubicBezTo>
                  <a:pt x="247" y="163"/>
                  <a:pt x="233" y="149"/>
                  <a:pt x="233" y="132"/>
                </a:cubicBezTo>
                <a:cubicBezTo>
                  <a:pt x="233" y="114"/>
                  <a:pt x="247" y="100"/>
                  <a:pt x="264" y="100"/>
                </a:cubicBezTo>
                <a:cubicBezTo>
                  <a:pt x="281" y="100"/>
                  <a:pt x="295" y="114"/>
                  <a:pt x="295" y="132"/>
                </a:cubicBezTo>
                <a:cubicBezTo>
                  <a:pt x="295" y="133"/>
                  <a:pt x="295" y="134"/>
                  <a:pt x="295" y="135"/>
                </a:cubicBezTo>
                <a:cubicBezTo>
                  <a:pt x="401" y="194"/>
                  <a:pt x="401" y="194"/>
                  <a:pt x="401" y="194"/>
                </a:cubicBezTo>
                <a:cubicBezTo>
                  <a:pt x="528" y="132"/>
                  <a:pt x="528" y="132"/>
                  <a:pt x="528" y="132"/>
                </a:cubicBezTo>
                <a:close/>
                <a:moveTo>
                  <a:pt x="394" y="197"/>
                </a:moveTo>
                <a:cubicBezTo>
                  <a:pt x="395" y="293"/>
                  <a:pt x="395" y="293"/>
                  <a:pt x="395" y="293"/>
                </a:cubicBezTo>
                <a:cubicBezTo>
                  <a:pt x="401" y="295"/>
                  <a:pt x="404" y="300"/>
                  <a:pt x="404" y="307"/>
                </a:cubicBezTo>
                <a:cubicBezTo>
                  <a:pt x="404" y="312"/>
                  <a:pt x="401" y="317"/>
                  <a:pt x="396" y="320"/>
                </a:cubicBezTo>
                <a:cubicBezTo>
                  <a:pt x="403" y="320"/>
                  <a:pt x="403" y="320"/>
                  <a:pt x="403" y="320"/>
                </a:cubicBezTo>
                <a:cubicBezTo>
                  <a:pt x="416" y="471"/>
                  <a:pt x="416" y="471"/>
                  <a:pt x="416" y="471"/>
                </a:cubicBezTo>
                <a:cubicBezTo>
                  <a:pt x="364" y="471"/>
                  <a:pt x="364" y="471"/>
                  <a:pt x="364" y="471"/>
                </a:cubicBezTo>
                <a:cubicBezTo>
                  <a:pt x="377" y="320"/>
                  <a:pt x="377" y="320"/>
                  <a:pt x="377" y="32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9" y="317"/>
                  <a:pt x="376" y="312"/>
                  <a:pt x="376" y="307"/>
                </a:cubicBezTo>
                <a:cubicBezTo>
                  <a:pt x="376" y="301"/>
                  <a:pt x="379" y="296"/>
                  <a:pt x="384" y="293"/>
                </a:cubicBezTo>
                <a:cubicBezTo>
                  <a:pt x="383" y="207"/>
                  <a:pt x="383" y="207"/>
                  <a:pt x="383" y="207"/>
                </a:cubicBezTo>
                <a:cubicBezTo>
                  <a:pt x="394" y="197"/>
                  <a:pt x="394" y="197"/>
                  <a:pt x="394" y="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1302657" y="859160"/>
            <a:ext cx="237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MORESHI POWERPOINT</a:t>
            </a:r>
            <a:endParaRPr lang="zh-CN" altLang="en-US" sz="1400" dirty="0">
              <a:solidFill>
                <a:schemeClr val="tx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26047"/>
      </p:ext>
    </p:extLst>
  </p:cSld>
  <p:clrMapOvr>
    <a:masterClrMapping/>
  </p:clrMapOvr>
  <p:transition spd="slow" advClick="0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4" y="0"/>
            <a:ext cx="11689772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D504-A5BB-41F7-A085-A53E6D09B885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226C7-B586-4071-8AA3-944B25347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51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5E51D49-F7FE-43D1-BE8D-8386FD221CEF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89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470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E7C7-A7D2-4761-B106-1689E1D1EE66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2857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9684" y="1296989"/>
            <a:ext cx="5588000" cy="5006975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20884" y="1296989"/>
            <a:ext cx="5588000" cy="5006975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5FA7-AE5B-46A1-AB44-675D720E5431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8921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D809-BA40-4465-987C-AAB43B0AC892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6469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07D-C39E-4373-B519-BCF03B719BF9}" type="slidenum">
              <a:rPr lang="zh-CN" altLang="en-US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8500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30E0A-4357-4120-BAFA-58666CAAD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31B787-2224-4CEA-8797-F7A088C7D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356E10-D85B-4AE9-99F6-AE54997A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2A1C6-3BBE-4B45-BDF6-296C492FCFD3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FB587C-AA94-4B8D-86AC-53F26446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1912BC-B9FF-45CA-9882-3D442D89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EA05-AC45-44E7-8AB1-22F024082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75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06F91-793B-4E3D-A3EE-D3342AA8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CB5B4C-43E7-4095-B613-339C3DF6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A4816C-43A1-4AAD-B28B-73ECF576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EC52-69B6-4833-B6BF-282FC53909E6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14EFA9-9853-4645-9B85-A7077610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22746B-1E0C-49CE-831D-C3ECEF7F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EA05-AC45-44E7-8AB1-22F024082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1AD1BFB-5C96-4FCA-9C2D-3964A6F52D5C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3E9334-6749-4AB6-9B98-3C76E19E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831405-7031-447C-A211-8FA316CCB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75668-79ED-4D59-ADB5-1986F110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07A-4B8E-4117-8DA1-6933B48C3B64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345064-AD3F-4712-961E-C93D24CD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DFCF26-0E52-45FA-A09E-360A8EA7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EA05-AC45-44E7-8AB1-22F024082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228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287287-9110-4042-8FBE-ADC4B2F5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F92DF5-082D-41FD-B551-12708DCA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96699C-9019-48CE-BAC7-02DD8F058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F65E61-B199-4D75-B660-D5E587D0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F0CE-C6B2-43C4-A65D-22273212E210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4E9A2B-5894-4273-A41C-50FDD325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511426-E90E-4BE2-8308-06A02724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EA05-AC45-44E7-8AB1-22F024082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319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37C52D-E528-4ACA-8B50-681E92A8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27942-6BFD-44AC-82E6-95861491D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5850DD-3199-4D9E-8088-B9D459CA8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491AA76-7F89-4B50-BED9-1D0BB708B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D353554-E427-4195-A159-D179913D2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83086C4-422F-4567-BF75-EC24BD51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D748-B120-4049-9489-1249CD36C9C1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CACC3C0-1CB9-4D76-8F38-8ED6C78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9F097FA-CAA7-4C49-8476-C028385A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EA05-AC45-44E7-8AB1-22F024082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686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CA040B-5598-448E-8C64-EBCDC04A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F454A7-B3D6-49CA-91D0-BF29EF8E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A857-DE5F-453E-B6FC-8BF2AE685940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990A34-8A1E-4E94-9A0C-B5F7B875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D0BBD4-9B96-4D71-BFCB-4DC603C7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EA05-AC45-44E7-8AB1-22F024082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195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CBD5C1B-D1A8-4EFC-9F80-DBDFFD96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0DD8-BC30-432C-9CDA-38AE3A2A6BDB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72D09A-EE1E-4FD7-A5D2-771756C9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13362-90BE-4B6C-A755-819FF35D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EA05-AC45-44E7-8AB1-22F024082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565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D09453-D4C4-4747-93B1-50A3627C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2A3ECD-B6DC-4E98-84A0-F9026F1F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72390D-3B1F-477E-B5AF-16D83CFBF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34744E-7465-4D3B-B84B-CBD1FF2B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4E56-D94B-44BA-90C4-8372FCB4F3B4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1D2681-7E68-49BD-8DAA-7E510464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667116-2E3F-40C1-B5FD-95953760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EA05-AC45-44E7-8AB1-22F024082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56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D4729F-6223-4618-BB57-AC3CFD6C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D14B9D-0A1F-4CEB-9DCA-76BA8F5D9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7A5C40-DCAC-4881-9CE0-95F47EA74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778205-082E-47B1-AC60-121BB041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FF67-D596-4A9B-BE09-726C9B0A0457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7B1EF9-EAFA-470B-9A30-61770741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A3787B-8D3B-46CD-AE9F-5366F8DD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EA05-AC45-44E7-8AB1-22F024082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767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0AD554-A04E-469C-9DD2-11812C76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E39900-46B3-4FCF-A275-537FCC4C7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2EBA97-9A31-4BE8-8E9D-96E14FAE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B2B8-DD95-4439-B525-B6AF232D0400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D83F08-B09B-4926-AA7F-0B580DE9D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13616B-3F05-4857-AC2F-1462093E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EA05-AC45-44E7-8AB1-22F024082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080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58AE9E1-1DE3-4E00-B912-7B65766BD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BE1D75-E3BA-4526-AD67-833CC0CC8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F0564F-962F-43D1-91FA-3B45DF96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31BFD-D1E0-4C45-B5CB-29DF1343DE09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55CC9B-8263-4803-B214-E7ECB3A5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A0665-4066-4B47-9A7F-D3AFE1DA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EA05-AC45-44E7-8AB1-22F024082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337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187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D56D315-35B9-4257-9F34-7B07A3CAEAC2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E7C7-A7D2-4761-B106-1689E1D1EE66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5168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9684" y="1296989"/>
            <a:ext cx="5588000" cy="5006975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20884" y="1296989"/>
            <a:ext cx="5588000" cy="5006975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5FA7-AE5B-46A1-AB44-675D720E5431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511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D809-BA40-4465-987C-AAB43B0AC892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8897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07D-C39E-4373-B519-BCF03B719BF9}" type="slidenum">
              <a:rPr lang="zh-CN" altLang="en-US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940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045F7806-374A-4255-A677-233B7D4094EF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4044006-FA67-428C-AE8F-C73741034697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C7BF110-7389-4B3D-9FCC-E76EE156851F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E252A08-AC31-4CA6-8E3D-054D50C40F29}" type="datetime1">
              <a:rPr lang="zh-CN" altLang="en-US" smtClean="0"/>
              <a:t>2024/1/16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5F066D-97F3-4861-BAEF-87C5E4ABA9EE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DECC883-90FC-4BA5-B1B2-55C4D6694558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Yuncong Zhai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960E2-38A2-4DB7-B3AD-A423C2DD0297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3EA9-123D-489F-8313-43A8A4AC45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17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Click="0" advTm="3000"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/>
          <p:nvPr userDrawn="1"/>
        </p:nvGrpSpPr>
        <p:grpSpPr bwMode="auto">
          <a:xfrm>
            <a:off x="0" y="-5205413"/>
            <a:ext cx="12192000" cy="0"/>
            <a:chOff x="0" y="3976"/>
            <a:chExt cx="5760" cy="1"/>
          </a:xfrm>
        </p:grpSpPr>
        <p:sp>
          <p:nvSpPr>
            <p:cNvPr id="1031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 sz="1800"/>
            </a:p>
          </p:txBody>
        </p:sp>
        <p:sp>
          <p:nvSpPr>
            <p:cNvPr id="1032" name="Line 15"/>
            <p:cNvSpPr>
              <a:spLocks noChangeShapeType="1"/>
            </p:cNvSpPr>
            <p:nvPr userDrawn="1"/>
          </p:nvSpPr>
          <p:spPr bwMode="auto">
            <a:xfrm flipV="1">
              <a:off x="0" y="3976"/>
              <a:ext cx="5760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 sz="1800"/>
            </a:p>
          </p:txBody>
        </p:sp>
      </p:grpSp>
      <p:sp useBgFill="1"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9684" y="1296989"/>
            <a:ext cx="113792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0933" y="6400800"/>
            <a:ext cx="25400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1" i="1">
                <a:ea typeface="宋体" pitchFamily="2" charset="-122"/>
              </a:defRPr>
            </a:lvl1pPr>
          </a:lstStyle>
          <a:p>
            <a:pPr>
              <a:defRPr/>
            </a:pPr>
            <a:fld id="{0FED418A-7734-444A-88B1-9238DC02EC62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8518" y="228600"/>
            <a:ext cx="1141518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cxnSp>
        <p:nvCxnSpPr>
          <p:cNvPr id="3" name="直接连接符 2"/>
          <p:cNvCxnSpPr/>
          <p:nvPr userDrawn="1"/>
        </p:nvCxnSpPr>
        <p:spPr bwMode="auto">
          <a:xfrm>
            <a:off x="427567" y="1047750"/>
            <a:ext cx="11415184" cy="0"/>
          </a:xfrm>
          <a:prstGeom prst="line">
            <a:avLst/>
          </a:prstGeom>
          <a:solidFill>
            <a:srgbClr val="99CC00"/>
          </a:solidFill>
          <a:ln w="603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65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anose="05000000000000000000" pitchFamily="2" charset="2"/>
        <a:buChar char="v"/>
        <a:defRPr kumimoji="1"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¡"/>
        <a:defRPr kumimoji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kumimoji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E662E25-FDD3-4C75-AD1E-9AC32DEE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40297E-5C15-456D-A39C-CF362DEEA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8649CE-CC3C-418E-B2ED-3E1A83406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F66D6-0647-410E-951E-49713F84D7F5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82A93-7505-42C4-AF61-D7BCCC076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92A12C-B4DB-41AF-BA3D-A0E06731E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EA05-AC45-44E7-8AB1-22F0240820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5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/>
          <p:nvPr userDrawn="1"/>
        </p:nvGrpSpPr>
        <p:grpSpPr bwMode="auto">
          <a:xfrm>
            <a:off x="0" y="-5205413"/>
            <a:ext cx="12192000" cy="0"/>
            <a:chOff x="0" y="3976"/>
            <a:chExt cx="5760" cy="1"/>
          </a:xfrm>
        </p:grpSpPr>
        <p:sp>
          <p:nvSpPr>
            <p:cNvPr id="1031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 sz="1800"/>
            </a:p>
          </p:txBody>
        </p:sp>
        <p:sp>
          <p:nvSpPr>
            <p:cNvPr id="1032" name="Line 15"/>
            <p:cNvSpPr>
              <a:spLocks noChangeShapeType="1"/>
            </p:cNvSpPr>
            <p:nvPr userDrawn="1"/>
          </p:nvSpPr>
          <p:spPr bwMode="auto">
            <a:xfrm flipV="1">
              <a:off x="0" y="3976"/>
              <a:ext cx="5760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 sz="1800"/>
            </a:p>
          </p:txBody>
        </p:sp>
      </p:grpSp>
      <p:sp useBgFill="1"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9684" y="1296989"/>
            <a:ext cx="113792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0933" y="6400800"/>
            <a:ext cx="25400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1" i="1">
                <a:ea typeface="宋体" pitchFamily="2" charset="-122"/>
              </a:defRPr>
            </a:lvl1pPr>
          </a:lstStyle>
          <a:p>
            <a:pPr>
              <a:defRPr/>
            </a:pPr>
            <a:fld id="{0FED418A-7734-444A-88B1-9238DC02EC62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8518" y="228600"/>
            <a:ext cx="1141518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cxnSp>
        <p:nvCxnSpPr>
          <p:cNvPr id="3" name="直接连接符 2"/>
          <p:cNvCxnSpPr/>
          <p:nvPr userDrawn="1"/>
        </p:nvCxnSpPr>
        <p:spPr bwMode="auto">
          <a:xfrm>
            <a:off x="427567" y="1047750"/>
            <a:ext cx="11415184" cy="0"/>
          </a:xfrm>
          <a:prstGeom prst="line">
            <a:avLst/>
          </a:prstGeom>
          <a:solidFill>
            <a:srgbClr val="99CC00"/>
          </a:solidFill>
          <a:ln w="603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2272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微软雅黑" charset="0"/>
          <a:ea typeface="微软雅黑" charset="0"/>
          <a:cs typeface="微软雅黑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anose="05000000000000000000" pitchFamily="2" charset="2"/>
        <a:buChar char="v"/>
        <a:defRPr kumimoji="1"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¡"/>
        <a:defRPr kumimoji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kumimoji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30.png"/><Relationship Id="rId12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85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slide" Target="slide22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sv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6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7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9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57168"/>
            <a:ext cx="12192000" cy="2098774"/>
          </a:xfrm>
          <a:prstGeom prst="rect">
            <a:avLst/>
          </a:prstGeom>
          <a:solidFill>
            <a:srgbClr val="061943"/>
          </a:solidFill>
          <a:ln>
            <a:solidFill>
              <a:srgbClr val="061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61943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</p:txBody>
      </p:sp>
      <p:sp>
        <p:nvSpPr>
          <p:cNvPr id="12" name="流程图: 终止 11"/>
          <p:cNvSpPr/>
          <p:nvPr/>
        </p:nvSpPr>
        <p:spPr>
          <a:xfrm>
            <a:off x="6254969" y="4449865"/>
            <a:ext cx="5774784" cy="1294249"/>
          </a:xfrm>
          <a:prstGeom prst="flowChartTerminator">
            <a:avLst/>
          </a:prstGeom>
          <a:solidFill>
            <a:srgbClr val="061943"/>
          </a:solidFill>
          <a:ln>
            <a:solidFill>
              <a:srgbClr val="061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</p:txBody>
      </p:sp>
      <p:sp>
        <p:nvSpPr>
          <p:cNvPr id="15" name="半闭框 14"/>
          <p:cNvSpPr/>
          <p:nvPr/>
        </p:nvSpPr>
        <p:spPr>
          <a:xfrm rot="10800000">
            <a:off x="11003915" y="5680075"/>
            <a:ext cx="1113790" cy="1114425"/>
          </a:xfrm>
          <a:prstGeom prst="halfFrame">
            <a:avLst>
              <a:gd name="adj1" fmla="val 5986"/>
              <a:gd name="adj2" fmla="val 5359"/>
            </a:avLst>
          </a:prstGeom>
          <a:solidFill>
            <a:srgbClr val="061943"/>
          </a:solidFill>
          <a:ln>
            <a:solidFill>
              <a:srgbClr val="061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EB18-FE53-4110-963C-30521AADF91E}" type="datetime1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9" y="98710"/>
            <a:ext cx="2576870" cy="626533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-283995" y="633412"/>
            <a:ext cx="2376746" cy="924079"/>
            <a:chOff x="-815973" y="566346"/>
            <a:chExt cx="5947756" cy="2628684"/>
          </a:xfrm>
        </p:grpSpPr>
        <p:pic>
          <p:nvPicPr>
            <p:cNvPr id="34" name="Picture 10" descr="https://frontier.qd.sdu.edu.cn/img/f_logo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41"/>
            <a:stretch>
              <a:fillRect/>
            </a:stretch>
          </p:blipFill>
          <p:spPr bwMode="auto">
            <a:xfrm>
              <a:off x="287681" y="2517572"/>
              <a:ext cx="4844102" cy="677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组合 34"/>
            <p:cNvGrpSpPr/>
            <p:nvPr/>
          </p:nvGrpSpPr>
          <p:grpSpPr>
            <a:xfrm>
              <a:off x="-815973" y="566346"/>
              <a:ext cx="5204865" cy="1951828"/>
              <a:chOff x="-815973" y="566346"/>
              <a:chExt cx="5204865" cy="1951828"/>
            </a:xfrm>
          </p:grpSpPr>
          <p:pic>
            <p:nvPicPr>
              <p:cNvPr id="36" name="Picture 10" descr="https://frontier.qd.sdu.edu.cn/img/f_logo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775"/>
              <a:stretch>
                <a:fillRect/>
              </a:stretch>
            </p:blipFill>
            <p:spPr bwMode="auto">
              <a:xfrm>
                <a:off x="-815973" y="1004344"/>
                <a:ext cx="4844102" cy="1502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811" b="17280"/>
              <a:stretch>
                <a:fillRect/>
              </a:stretch>
            </p:blipFill>
            <p:spPr>
              <a:xfrm>
                <a:off x="2533223" y="566346"/>
                <a:ext cx="1855669" cy="1951828"/>
              </a:xfrm>
              <a:prstGeom prst="rect">
                <a:avLst/>
              </a:prstGeom>
            </p:spPr>
          </p:pic>
        </p:grpSp>
      </p:grpSp>
      <p:sp>
        <p:nvSpPr>
          <p:cNvPr id="39" name="Text Placeholder 13"/>
          <p:cNvSpPr txBox="1">
            <a:spLocks noGrp="1"/>
          </p:cNvSpPr>
          <p:nvPr>
            <p:ph type="ctrTitle"/>
          </p:nvPr>
        </p:nvSpPr>
        <p:spPr>
          <a:xfrm>
            <a:off x="888963" y="2508177"/>
            <a:ext cx="10688637" cy="1601116"/>
          </a:xfrm>
          <a:prstGeom prst="rect">
            <a:avLst/>
          </a:prstGeom>
        </p:spPr>
        <p:txBody>
          <a:bodyPr lIns="77349" tIns="38675" rIns="77349" bIns="38675" anchor="t" anchorCtr="1">
            <a:noAutofit/>
          </a:bodyPr>
          <a:lstStyle>
            <a:lvl1pPr marL="0" indent="0" algn="ctr" defTabSz="4298315" rtl="0" eaLnBrk="1" latinLnBrk="0" hangingPunct="1">
              <a:spcBef>
                <a:spcPct val="20000"/>
              </a:spcBef>
              <a:buFontTx/>
              <a:buNone/>
              <a:defRPr sz="98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92500" indent="-1343025" algn="l" defTabSz="4298315" rtl="0" eaLnBrk="1" latinLnBrk="0" hangingPunct="1">
              <a:spcBef>
                <a:spcPct val="20000"/>
              </a:spcBef>
              <a:buFontTx/>
              <a:buNone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72735" indent="-1074420" algn="l" defTabSz="4298315" rtl="0" eaLnBrk="1" latinLnBrk="0" hangingPunct="1">
              <a:spcBef>
                <a:spcPct val="20000"/>
              </a:spcBef>
              <a:buFontTx/>
              <a:buNone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22210" indent="-1074420" algn="l" defTabSz="4298315" rtl="0" eaLnBrk="1" latinLnBrk="0" hangingPunct="1">
              <a:spcBef>
                <a:spcPct val="20000"/>
              </a:spcBef>
              <a:buFontTx/>
              <a:buNone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71685" indent="-1074420" algn="l" defTabSz="4298315" rtl="0" eaLnBrk="1" latinLnBrk="0" hangingPunct="1">
              <a:spcBef>
                <a:spcPct val="20000"/>
              </a:spcBef>
              <a:buFontTx/>
              <a:buNone/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20525" indent="-1074420" algn="l" defTabSz="42983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70000" indent="-1074420" algn="l" defTabSz="42983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18840" indent="-1074420" algn="l" defTabSz="42983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68315" indent="-1074420" algn="l" defTabSz="429831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/>
              <a:t>GlobalPID</a:t>
            </a:r>
            <a:r>
              <a:rPr lang="en-US" sz="4400" dirty="0"/>
              <a:t> Algorithms Based on Machine Learning for STCF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Yuncong Zhai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0" y="474386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Yuncong</a:t>
            </a:r>
            <a:r>
              <a:rPr kumimoji="0" lang="en-US" altLang="zh-CN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Zhai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Zhipeng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Yao,Teng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li,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Xingtao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Huang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Shandong University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2024.01.17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BB1B5D-E004-4765-9589-46E7FDCE2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320" y="22209"/>
            <a:ext cx="3916680" cy="8703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3391" y="228600"/>
            <a:ext cx="12278782" cy="660400"/>
          </a:xfrm>
        </p:spPr>
        <p:txBody>
          <a:bodyPr/>
          <a:lstStyle/>
          <a:p>
            <a:r>
              <a:rPr lang="en-US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Training and Tuning : Optimal Hyperparameters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A1C5BBF-191D-4FDE-AAA7-983ABACDF8CF}"/>
              </a:ext>
            </a:extLst>
          </p:cNvPr>
          <p:cNvGrpSpPr/>
          <p:nvPr/>
        </p:nvGrpSpPr>
        <p:grpSpPr>
          <a:xfrm>
            <a:off x="381075" y="1046148"/>
            <a:ext cx="7778292" cy="5735652"/>
            <a:chOff x="224469" y="14780144"/>
            <a:chExt cx="4702517" cy="1607487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921442E-CC24-4BA8-AE74-DBD700493E6F}"/>
                </a:ext>
              </a:extLst>
            </p:cNvPr>
            <p:cNvGrpSpPr/>
            <p:nvPr/>
          </p:nvGrpSpPr>
          <p:grpSpPr>
            <a:xfrm>
              <a:off x="249551" y="14780144"/>
              <a:ext cx="4038367" cy="1607487"/>
              <a:chOff x="184489" y="14073258"/>
              <a:chExt cx="4038367" cy="1607487"/>
            </a:xfrm>
          </p:grpSpPr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2F33E2BF-A2B8-4D47-A3DA-4AADC05A3A6B}"/>
                  </a:ext>
                </a:extLst>
              </p:cNvPr>
              <p:cNvSpPr/>
              <p:nvPr/>
            </p:nvSpPr>
            <p:spPr>
              <a:xfrm>
                <a:off x="184489" y="14102472"/>
                <a:ext cx="4038367" cy="1578273"/>
              </a:xfrm>
              <a:prstGeom prst="roundRect">
                <a:avLst>
                  <a:gd name="adj" fmla="val 2432"/>
                </a:avLst>
              </a:prstGeom>
              <a:pattFill prst="ltUpDiag">
                <a:fgClr>
                  <a:sysClr val="window" lastClr="FFFFFF">
                    <a:lumMod val="85000"/>
                  </a:sysClr>
                </a:fgClr>
                <a:bgClr>
                  <a:sysClr val="window" lastClr="FFFFFF"/>
                </a:bgClr>
              </a:pattFill>
              <a:ln w="19050" cap="flat" cmpd="sng" algn="ctr">
                <a:noFill/>
                <a:prstDash val="solid"/>
              </a:ln>
              <a:effectLst>
                <a:glow rad="254000">
                  <a:srgbClr val="418AB3">
                    <a:alpha val="10000"/>
                  </a:srgbClr>
                </a:glow>
              </a:effectLst>
            </p:spPr>
            <p:txBody>
              <a:bodyPr lIns="72000" rIns="72000" rtlCol="0" anchor="ctr"/>
              <a:lstStyle/>
              <a:p>
                <a:pPr marL="0" marR="0" lvl="0" indent="0" algn="ctr" defTabSz="42983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" name="文本占位符 21">
                <a:extLst>
                  <a:ext uri="{FF2B5EF4-FFF2-40B4-BE49-F238E27FC236}">
                    <a16:creationId xmlns:a16="http://schemas.microsoft.com/office/drawing/2014/main" id="{34C9F0FD-A7E4-4D36-86A2-BBEE2D499880}"/>
                  </a:ext>
                </a:extLst>
              </p:cNvPr>
              <p:cNvSpPr txBox="1"/>
              <p:nvPr/>
            </p:nvSpPr>
            <p:spPr>
              <a:xfrm>
                <a:off x="1161500" y="14073258"/>
                <a:ext cx="1679292" cy="862359"/>
              </a:xfrm>
              <a:prstGeom prst="rect">
                <a:avLst/>
              </a:prstGeom>
            </p:spPr>
            <p:txBody>
              <a:bodyPr vert="horz" lIns="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zh-CN" altLang="en-US" sz="6000" kern="1200" dirty="0" smtClean="0">
                    <a:gradFill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20000"/>
                            <a:lumOff val="80000"/>
                            <a:alpha val="0"/>
                          </a:schemeClr>
                        </a:gs>
                      </a:gsLst>
                      <a:lin ang="5400000" scaled="1"/>
                    </a:gradFill>
                    <a:latin typeface="Impact" panose="020B0806030902050204" pitchFamily="34" charset="0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36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003778"/>
                      </a:gs>
                      <a:gs pos="100000">
                        <a:srgbClr val="003778">
                          <a:lumMod val="20000"/>
                          <a:lumOff val="80000"/>
                          <a:alpha val="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Impact" panose="020B0806030902050204" pitchFamily="34" charset="0"/>
                  <a:ea typeface="微软雅黑 Light"/>
                  <a:cs typeface="+mn-cs"/>
                </a:endParaRP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CDDD7D0-D911-41CA-840D-42D5ED4A1690}"/>
                </a:ext>
              </a:extLst>
            </p:cNvPr>
            <p:cNvSpPr/>
            <p:nvPr/>
          </p:nvSpPr>
          <p:spPr>
            <a:xfrm>
              <a:off x="224469" y="15470611"/>
              <a:ext cx="4702517" cy="136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28700" marR="0" lvl="1" indent="-395605" algn="l" defTabSz="4298315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–"/>
                <a:tabLst/>
                <a:defRPr/>
              </a:pPr>
              <a:endPara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7" name="文本占位符 10">
            <a:extLst>
              <a:ext uri="{FF2B5EF4-FFF2-40B4-BE49-F238E27FC236}">
                <a16:creationId xmlns:a16="http://schemas.microsoft.com/office/drawing/2014/main" id="{2410B7DF-9901-46CE-A583-49F6701E441E}"/>
              </a:ext>
            </a:extLst>
          </p:cNvPr>
          <p:cNvSpPr txBox="1"/>
          <p:nvPr/>
        </p:nvSpPr>
        <p:spPr>
          <a:xfrm>
            <a:off x="-318489" y="1105267"/>
            <a:ext cx="7593965" cy="6350000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marR="0" lvl="1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Target: automated optimization of BDT hyperparameters</a:t>
            </a:r>
          </a:p>
          <a:p>
            <a:pPr marL="1424305" marR="0" lvl="2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Reduce manual intervention and time costs</a:t>
            </a:r>
          </a:p>
          <a:p>
            <a:pPr marL="1424305" marR="0" lvl="2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Improve model efficiency and reliability </a:t>
            </a:r>
          </a:p>
          <a:p>
            <a:pPr marL="1028700" marR="0" lvl="1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Optimal hyperparameters are obtained based on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GridSearchCV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L="1028700" marR="0" lvl="1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L="1028700" marR="0" lvl="1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L="1028700" marR="0" lvl="1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L="1028700" marR="0" lvl="1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  <a:p>
            <a:pPr marL="1028700" marR="0" lvl="1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Selected hyperparameters</a:t>
            </a:r>
          </a:p>
          <a:p>
            <a:pPr marL="1424305" marR="0" lvl="2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kumimoji="0" lang="en-US" altLang="zh-CN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max_depth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: 7</a:t>
            </a:r>
          </a:p>
          <a:p>
            <a:pPr marL="1424305" marR="0" lvl="2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r>
              <a:rPr kumimoji="0" lang="en-US" altLang="zh-CN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n_estimators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: 800</a:t>
            </a:r>
          </a:p>
          <a:p>
            <a:pPr marL="1028700" marR="0" lvl="1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C157101-4744-4BB2-A630-35160BDF0EF1}"/>
              </a:ext>
            </a:extLst>
          </p:cNvPr>
          <p:cNvSpPr/>
          <p:nvPr/>
        </p:nvSpPr>
        <p:spPr>
          <a:xfrm>
            <a:off x="-256520" y="3509739"/>
            <a:ext cx="6920190" cy="174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4305" marR="0" lvl="2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Discrimination power between charged particles are used as criteria</a:t>
            </a:r>
          </a:p>
          <a:p>
            <a:pPr marL="1424305" marR="0" lvl="2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Search range of max_depth: [200,1200]</a:t>
            </a:r>
          </a:p>
          <a:p>
            <a:pPr marL="1424305" marR="0" lvl="2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Search range of n_estimators: [3,15]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E70D00A-3F1F-46F2-B304-02AF75394C08}"/>
              </a:ext>
            </a:extLst>
          </p:cNvPr>
          <p:cNvGrpSpPr/>
          <p:nvPr/>
        </p:nvGrpSpPr>
        <p:grpSpPr>
          <a:xfrm>
            <a:off x="7594274" y="1436540"/>
            <a:ext cx="4314141" cy="3751922"/>
            <a:chOff x="7233835" y="2541276"/>
            <a:chExt cx="5060135" cy="4376791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C3E5376-9311-4AFF-ABBF-F05D018DBAFA}"/>
                </a:ext>
              </a:extLst>
            </p:cNvPr>
            <p:cNvGrpSpPr/>
            <p:nvPr/>
          </p:nvGrpSpPr>
          <p:grpSpPr>
            <a:xfrm>
              <a:off x="7233835" y="2541276"/>
              <a:ext cx="5060135" cy="4376791"/>
              <a:chOff x="6616882" y="2502590"/>
              <a:chExt cx="5060135" cy="4376791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A96F24C-55CC-46D7-8D37-649F11854A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74" r="9530"/>
              <a:stretch>
                <a:fillRect/>
              </a:stretch>
            </p:blipFill>
            <p:spPr>
              <a:xfrm>
                <a:off x="6616882" y="3060953"/>
                <a:ext cx="5060135" cy="3818428"/>
              </a:xfrm>
              <a:prstGeom prst="rect">
                <a:avLst/>
              </a:prstGeom>
            </p:spPr>
          </p:pic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ABAAA609-DCD0-469C-B191-60D33AD43EE1}"/>
                  </a:ext>
                </a:extLst>
              </p:cNvPr>
              <p:cNvSpPr/>
              <p:nvPr/>
            </p:nvSpPr>
            <p:spPr>
              <a:xfrm>
                <a:off x="7618900" y="2502590"/>
                <a:ext cx="362694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Tunning</a:t>
                </a: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of</a:t>
                </a: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hyper-parameters</a:t>
                </a: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9ED2B2A-B74A-486F-85DB-52F6905A1D20}"/>
                </a:ext>
              </a:extLst>
            </p:cNvPr>
            <p:cNvSpPr txBox="1"/>
            <p:nvPr/>
          </p:nvSpPr>
          <p:spPr>
            <a:xfrm>
              <a:off x="10793381" y="5917040"/>
              <a:ext cx="1500589" cy="359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Best:</a:t>
              </a: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(7,800)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31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3391" y="228600"/>
            <a:ext cx="12278782" cy="660400"/>
          </a:xfrm>
        </p:spPr>
        <p:txBody>
          <a:bodyPr/>
          <a:lstStyle/>
          <a:p>
            <a:r>
              <a:rPr lang="en-US" altLang="zh-CN" sz="3600" b="1" kern="1200" dirty="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Performance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8146AC6-7C23-4216-B783-B4E6B27FDC18}"/>
              </a:ext>
            </a:extLst>
          </p:cNvPr>
          <p:cNvSpPr/>
          <p:nvPr/>
        </p:nvSpPr>
        <p:spPr>
          <a:xfrm>
            <a:off x="479981" y="1087507"/>
            <a:ext cx="10515600" cy="872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BDT model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  <a:sym typeface="+mn-ea"/>
              </a:rPr>
              <a:t>(based on 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  <a:sym typeface="+mn-ea"/>
              </a:rPr>
              <a:t>XGBoost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  <a:sym typeface="+mn-ea"/>
              </a:rPr>
              <a:t>)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is trained and optimized to discriminate (e, μ, π, k, P)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Preliminary results have been obtained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D58DF26-FCB3-499C-9471-79890A8752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11299" r="9068" b="5874"/>
          <a:stretch>
            <a:fillRect/>
          </a:stretch>
        </p:blipFill>
        <p:spPr>
          <a:xfrm>
            <a:off x="377287" y="3701541"/>
            <a:ext cx="3816755" cy="284101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2C5F394-32C9-4730-B4EF-52AECA2AC689}"/>
              </a:ext>
            </a:extLst>
          </p:cNvPr>
          <p:cNvSpPr/>
          <p:nvPr/>
        </p:nvSpPr>
        <p:spPr>
          <a:xfrm>
            <a:off x="1310002" y="3196802"/>
            <a:ext cx="3480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Learning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curve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365034D-ED1F-491B-AEF2-6F8586DD07AD}"/>
              </a:ext>
            </a:extLst>
          </p:cNvPr>
          <p:cNvSpPr/>
          <p:nvPr/>
        </p:nvSpPr>
        <p:spPr>
          <a:xfrm>
            <a:off x="-352262" y="1835146"/>
            <a:ext cx="11595623" cy="134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4305" marR="0" lvl="2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Good performance for leptons</a:t>
            </a:r>
          </a:p>
          <a:p>
            <a:pPr marL="1424305" lvl="2" indent="-395605" algn="just" defTabSz="3038475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zh-CN" dirty="0">
                <a:solidFill>
                  <a:srgbClr val="5E5E5E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Hadron performance is sub-optimal at the moment. Expecting better performance with updated PID reconstruction algorithms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B34460E-2700-4C32-A5FD-EE62C7812DD7}"/>
              </a:ext>
            </a:extLst>
          </p:cNvPr>
          <p:cNvSpPr/>
          <p:nvPr/>
        </p:nvSpPr>
        <p:spPr>
          <a:xfrm>
            <a:off x="4771336" y="3142028"/>
            <a:ext cx="3708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receiver operating characteristic curve (ROC curve)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03ED0FE-89A7-41BF-92E8-F7879C1D6A6E}"/>
              </a:ext>
            </a:extLst>
          </p:cNvPr>
          <p:cNvSpPr/>
          <p:nvPr/>
        </p:nvSpPr>
        <p:spPr>
          <a:xfrm>
            <a:off x="8596134" y="3150465"/>
            <a:ext cx="3480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Confusion matrix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A8D79BF-7E10-4F28-BD24-2E3E7505F1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10753" r="9914" b="-874"/>
          <a:stretch>
            <a:fillRect/>
          </a:stretch>
        </p:blipFill>
        <p:spPr>
          <a:xfrm>
            <a:off x="8146287" y="3679922"/>
            <a:ext cx="3816755" cy="320494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9A007AB9-163D-48CF-82AF-B0107FAA7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12106" r="7693" b="-911"/>
          <a:stretch>
            <a:fillRect/>
          </a:stretch>
        </p:blipFill>
        <p:spPr>
          <a:xfrm>
            <a:off x="4303355" y="3733863"/>
            <a:ext cx="3816755" cy="30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0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3391" y="228600"/>
            <a:ext cx="12278782" cy="660400"/>
          </a:xfrm>
        </p:spPr>
        <p:txBody>
          <a:bodyPr/>
          <a:lstStyle/>
          <a:p>
            <a:r>
              <a:rPr lang="en-US" altLang="zh-CN" sz="3600" b="1" kern="1200" dirty="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Performance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DA35CAB-7592-4F13-B354-D6D8F901F2DE}"/>
              </a:ext>
            </a:extLst>
          </p:cNvPr>
          <p:cNvGrpSpPr/>
          <p:nvPr/>
        </p:nvGrpSpPr>
        <p:grpSpPr>
          <a:xfrm>
            <a:off x="3804753" y="3429000"/>
            <a:ext cx="4000368" cy="2555076"/>
            <a:chOff x="9303615" y="1401704"/>
            <a:chExt cx="3237200" cy="20753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0C69937-20F5-43A8-95B4-AD6D411BB7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61" r="6320"/>
            <a:stretch/>
          </p:blipFill>
          <p:spPr>
            <a:xfrm>
              <a:off x="9303615" y="1401704"/>
              <a:ext cx="2958586" cy="2075337"/>
            </a:xfrm>
            <a:prstGeom prst="rect">
              <a:avLst/>
            </a:prstGeom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3D60856-7E95-451B-A946-A7A9E65D99DC}"/>
                </a:ext>
              </a:extLst>
            </p:cNvPr>
            <p:cNvGrpSpPr/>
            <p:nvPr/>
          </p:nvGrpSpPr>
          <p:grpSpPr>
            <a:xfrm>
              <a:off x="10785768" y="1771036"/>
              <a:ext cx="1755047" cy="1435154"/>
              <a:chOff x="5106837" y="2217135"/>
              <a:chExt cx="1755047" cy="14351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127550AE-0EE0-4D9B-A80C-38147EE8AC8E}"/>
                      </a:ext>
                    </a:extLst>
                  </p:cNvPr>
                  <p:cNvSpPr txBox="1"/>
                  <p:nvPr/>
                </p:nvSpPr>
                <p:spPr>
                  <a:xfrm>
                    <a:off x="5106837" y="2771844"/>
                    <a:ext cx="1142569" cy="27699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a14:m>
                    <a:r>
                      <a:rPr lang="zh-CN" altLang="en-US">
                        <a:solidFill>
                          <a:schemeClr val="tx1"/>
                        </a:solidFill>
                      </a:rPr>
                      <a:t>（</a:t>
                    </a:r>
                    <a14:m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a14:m>
                    <a:r>
                      <a:rPr lang="en-US" altLang="zh-CN">
                        <a:solidFill>
                          <a:schemeClr val="tx1"/>
                        </a:solidFill>
                      </a:rPr>
                      <a:t>/</a:t>
                    </a:r>
                    <a14:m>
                      <m:oMath xmlns:m="http://schemas.openxmlformats.org/officeDocument/2006/math"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a14:m>
                    <a:r>
                      <a:rPr lang="zh-CN" altLang="en-US">
                        <a:solidFill>
                          <a:schemeClr val="tx1"/>
                        </a:solidFill>
                      </a:rPr>
                      <a:t>）</a:t>
                    </a:r>
                    <a:endParaRPr lang="zh-CN" altLang="en-US">
                      <a:highlight>
                        <a:srgbClr val="FFFF00"/>
                      </a:highlight>
                    </a:endParaRPr>
                  </a:p>
                </p:txBody>
              </p:sp>
            </mc:Choice>
            <mc:Fallback xmlns="">
              <p:sp>
                <p:nvSpPr>
                  <p:cNvPr id="56" name="文本框 55">
                    <a:extLst>
                      <a:ext uri="{FF2B5EF4-FFF2-40B4-BE49-F238E27FC236}">
                        <a16:creationId xmlns:a16="http://schemas.microsoft.com/office/drawing/2014/main" id="{C20AD5B5-A2EC-4BE5-BD4B-28D2F1AA48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6837" y="2771844"/>
                    <a:ext cx="1142569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181" t="-34043" r="-6218" b="-489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A75424C5-DA10-4498-8E4A-DB63D2143388}"/>
                  </a:ext>
                </a:extLst>
              </p:cNvPr>
              <p:cNvGrpSpPr/>
              <p:nvPr/>
            </p:nvGrpSpPr>
            <p:grpSpPr>
              <a:xfrm>
                <a:off x="5598931" y="2217135"/>
                <a:ext cx="1262953" cy="1435154"/>
                <a:chOff x="2899179" y="1732196"/>
                <a:chExt cx="1262953" cy="1435154"/>
              </a:xfrm>
            </p:grpSpPr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DFB0AC75-42C5-4FF6-AEC3-F50359D2A421}"/>
                    </a:ext>
                  </a:extLst>
                </p:cNvPr>
                <p:cNvCxnSpPr/>
                <p:nvPr/>
              </p:nvCxnSpPr>
              <p:spPr>
                <a:xfrm>
                  <a:off x="2972702" y="1732196"/>
                  <a:ext cx="198863" cy="189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99326763-2BDA-413C-A0DD-9C3E87C9C00C}"/>
                    </a:ext>
                  </a:extLst>
                </p:cNvPr>
                <p:cNvSpPr txBox="1"/>
                <p:nvPr/>
              </p:nvSpPr>
              <p:spPr>
                <a:xfrm>
                  <a:off x="3137565" y="1781584"/>
                  <a:ext cx="1024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>
                      <a:solidFill>
                        <a:srgbClr val="C00000"/>
                      </a:solidFill>
                    </a:rPr>
                    <a:t>0.9</a:t>
                  </a:r>
                  <a:endParaRPr lang="zh-CN" altLang="en-US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E82A47FA-064D-4620-97CB-0A0E5244B2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9179" y="2971101"/>
                  <a:ext cx="214600" cy="196249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B097E605-0EB0-4165-A786-DC07BBD2F3ED}"/>
                    </a:ext>
                  </a:extLst>
                </p:cNvPr>
                <p:cNvSpPr txBox="1"/>
                <p:nvPr/>
              </p:nvSpPr>
              <p:spPr>
                <a:xfrm>
                  <a:off x="3137565" y="2699893"/>
                  <a:ext cx="10245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>
                      <a:solidFill>
                        <a:srgbClr val="0070C0"/>
                      </a:solidFill>
                    </a:rPr>
                    <a:t>0.01</a:t>
                  </a:r>
                  <a:endParaRPr lang="zh-CN" altLang="en-US">
                    <a:solidFill>
                      <a:srgbClr val="0070C0"/>
                    </a:solidFill>
                  </a:endParaRPr>
                </a:p>
              </p:txBody>
            </p:sp>
          </p:grp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38C0FC2-A705-405B-9753-777CF9D11D2D}"/>
              </a:ext>
            </a:extLst>
          </p:cNvPr>
          <p:cNvGrpSpPr/>
          <p:nvPr/>
        </p:nvGrpSpPr>
        <p:grpSpPr>
          <a:xfrm>
            <a:off x="292267" y="3375630"/>
            <a:ext cx="3695827" cy="2626288"/>
            <a:chOff x="9223661" y="175667"/>
            <a:chExt cx="3199173" cy="2123986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658F772E-C10C-4CA3-AE0C-6F74F5BAA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85" r="8436"/>
            <a:stretch/>
          </p:blipFill>
          <p:spPr>
            <a:xfrm>
              <a:off x="9223661" y="175667"/>
              <a:ext cx="2947405" cy="2123986"/>
            </a:xfrm>
            <a:prstGeom prst="rect">
              <a:avLst/>
            </a:prstGeom>
          </p:spPr>
        </p:pic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128A2501-2DCF-4719-8584-FA97B5EED4AC}"/>
                </a:ext>
              </a:extLst>
            </p:cNvPr>
            <p:cNvGrpSpPr/>
            <p:nvPr/>
          </p:nvGrpSpPr>
          <p:grpSpPr>
            <a:xfrm>
              <a:off x="11047575" y="606011"/>
              <a:ext cx="1375259" cy="1417551"/>
              <a:chOff x="3581400" y="1839951"/>
              <a:chExt cx="1375259" cy="1417551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F2F119D3-99F1-46DB-AEA6-4AA83DC3FA27}"/>
                  </a:ext>
                </a:extLst>
              </p:cNvPr>
              <p:cNvCxnSpPr/>
              <p:nvPr/>
            </p:nvCxnSpPr>
            <p:spPr>
              <a:xfrm>
                <a:off x="3581400" y="1839951"/>
                <a:ext cx="198863" cy="1895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DA1FD2F-4895-4C5E-899D-DFB8A71C5BDA}"/>
                  </a:ext>
                </a:extLst>
              </p:cNvPr>
              <p:cNvSpPr txBox="1"/>
              <p:nvPr/>
            </p:nvSpPr>
            <p:spPr>
              <a:xfrm>
                <a:off x="3746263" y="1889339"/>
                <a:ext cx="1024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rgbClr val="C00000"/>
                    </a:solidFill>
                  </a:rPr>
                  <a:t>0.9</a:t>
                </a:r>
                <a:endParaRPr lang="zh-CN" altLang="en-US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6BF7822-9B5C-491B-AEAC-BFCAF77C24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3706" y="3061253"/>
                <a:ext cx="214600" cy="19624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3479D3DB-6FA6-4EF3-926B-18D07D96B65B}"/>
                  </a:ext>
                </a:extLst>
              </p:cNvPr>
              <p:cNvSpPr txBox="1"/>
              <p:nvPr/>
            </p:nvSpPr>
            <p:spPr>
              <a:xfrm>
                <a:off x="3932092" y="2790045"/>
                <a:ext cx="1024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rgbClr val="0070C0"/>
                    </a:solidFill>
                  </a:rPr>
                  <a:t>0.01</a:t>
                </a:r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6D0425ED-6BAB-4A61-B590-535BE01E36A9}"/>
                    </a:ext>
                  </a:extLst>
                </p:cNvPr>
                <p:cNvSpPr txBox="1"/>
                <p:nvPr/>
              </p:nvSpPr>
              <p:spPr>
                <a:xfrm>
                  <a:off x="10766323" y="1129973"/>
                  <a:ext cx="1179850" cy="28905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zh-CN" altLang="en-US">
                      <a:solidFill>
                        <a:schemeClr val="tx1"/>
                      </a:solidFill>
                    </a:rPr>
                    <a:t>（</a:t>
                  </a:r>
                  <a14:m>
                    <m:oMath xmlns:m="http://schemas.openxmlformats.org/officeDocument/2006/math"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altLang="zh-CN">
                      <a:solidFill>
                        <a:schemeClr val="tx1"/>
                      </a:solidFill>
                    </a:rPr>
                    <a:t>/</a:t>
                  </a:r>
                  <a14:m>
                    <m:oMath xmlns:m="http://schemas.openxmlformats.org/officeDocument/2006/math">
                      <m:r>
                        <a:rPr lang="zh-CN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zh-CN" altLang="en-US">
                      <a:solidFill>
                        <a:schemeClr val="tx1"/>
                      </a:solidFill>
                    </a:rPr>
                    <a:t>）</a:t>
                  </a:r>
                  <a:endParaRPr lang="zh-CN" altLang="en-US">
                    <a:highlight>
                      <a:srgbClr val="FFFF00"/>
                    </a:highlight>
                  </a:endParaRPr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CF74E1D2-D122-44A9-89F7-1974C0F568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6323" y="1129973"/>
                  <a:ext cx="1179850" cy="289054"/>
                </a:xfrm>
                <a:prstGeom prst="rect">
                  <a:avLst/>
                </a:prstGeom>
                <a:blipFill>
                  <a:blip r:embed="rId8"/>
                  <a:stretch>
                    <a:fillRect l="-5155" t="-33333" r="-6186" b="-458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7" name="Picture 3">
            <a:extLst>
              <a:ext uri="{FF2B5EF4-FFF2-40B4-BE49-F238E27FC236}">
                <a16:creationId xmlns:a16="http://schemas.microsoft.com/office/drawing/2014/main" id="{7639A288-36C4-497F-9778-199FD2ED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15" y="1254537"/>
            <a:ext cx="35909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7175D41-CEC5-4DEE-A76C-F3E908B09AD1}"/>
              </a:ext>
            </a:extLst>
          </p:cNvPr>
          <p:cNvSpPr txBox="1"/>
          <p:nvPr/>
        </p:nvSpPr>
        <p:spPr>
          <a:xfrm>
            <a:off x="8764079" y="1080430"/>
            <a:ext cx="367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highlight>
                  <a:srgbClr val="FFFF00"/>
                </a:highlight>
              </a:rPr>
              <a:t>(Five Particles Identification)</a:t>
            </a:r>
            <a:endParaRPr lang="zh-CN" altLang="en-US" dirty="0">
              <a:highlight>
                <a:srgbClr val="FFFF00"/>
              </a:highlight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AFC9DEB-C344-426F-A593-7BAC94CB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15" y="4046184"/>
            <a:ext cx="36004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126C4769-EFEF-4363-AE91-70A4C772507B}"/>
              </a:ext>
            </a:extLst>
          </p:cNvPr>
          <p:cNvSpPr txBox="1"/>
          <p:nvPr/>
        </p:nvSpPr>
        <p:spPr>
          <a:xfrm>
            <a:off x="8764079" y="3803532"/>
            <a:ext cx="313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  <a:latin typeface="Cambria Math" panose="02040503050406030204" pitchFamily="18" charset="0"/>
              </a:rPr>
              <a:t>𝜇</a:t>
            </a:r>
            <a:r>
              <a:rPr lang="en-US" altLang="zh-CN" dirty="0">
                <a:highlight>
                  <a:srgbClr val="FFFF00"/>
                </a:highlight>
              </a:rPr>
              <a:t>(Five Particles Identification)</a:t>
            </a:r>
            <a:endParaRPr lang="zh-CN" altLang="en-US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885ED3C-752F-440C-92BB-A740C4F9F797}"/>
                  </a:ext>
                </a:extLst>
              </p:cNvPr>
              <p:cNvSpPr/>
              <p:nvPr/>
            </p:nvSpPr>
            <p:spPr>
              <a:xfrm>
                <a:off x="253474" y="1390325"/>
                <a:ext cx="7990246" cy="1870127"/>
              </a:xfrm>
              <a:prstGeom prst="rect">
                <a:avLst/>
              </a:prstGeom>
              <a:ln w="28575">
                <a:solidFill>
                  <a:srgbClr val="003399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n"/>
                  <a:defRPr/>
                </a:pPr>
                <a:r>
                  <a:rPr lang="en-US" altLang="zh-CN" b="1" dirty="0">
                    <a:solidFill>
                      <a:srgbClr val="333333"/>
                    </a:solidFill>
                    <a:latin typeface="Trebuchet MS" panose="020B0603020202020204" pitchFamily="34" charset="0"/>
                    <a:ea typeface="宋体" panose="02010600030101010101" pitchFamily="2" charset="-122"/>
                  </a:rPr>
                  <a:t>Charged Particle Identification Performance In </a:t>
                </a:r>
                <a:r>
                  <a:rPr lang="en-US" altLang="zh-CN" b="1" dirty="0" err="1">
                    <a:solidFill>
                      <a:srgbClr val="333333"/>
                    </a:solidFill>
                    <a:latin typeface="Trebuchet MS" panose="020B0603020202020204" pitchFamily="34" charset="0"/>
                    <a:ea typeface="宋体" panose="02010600030101010101" pitchFamily="2" charset="-122"/>
                  </a:rPr>
                  <a:t>GlobalPID</a:t>
                </a:r>
                <a:r>
                  <a:rPr lang="en-US" altLang="zh-CN" b="1" dirty="0">
                    <a:solidFill>
                      <a:srgbClr val="333333"/>
                    </a:solidFill>
                    <a:latin typeface="Trebuchet MS" panose="020B0603020202020204" pitchFamily="34" charset="0"/>
                    <a:ea typeface="宋体" panose="02010600030101010101" pitchFamily="2" charset="-122"/>
                  </a:rPr>
                  <a:t> (preliminary)</a:t>
                </a:r>
              </a:p>
              <a:p>
                <a:pPr lvl="2" indent="-285750" algn="just">
                  <a:lnSpc>
                    <a:spcPct val="150000"/>
                  </a:lnSpc>
                  <a:buBlip>
                    <a:blip r:embed="rId11"/>
                  </a:buBlip>
                  <a:defRPr/>
                </a:pPr>
                <a:r>
                  <a:rPr lang="en-US" altLang="zh-CN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Signal efficiency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700" i="1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𝑇h𝑒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m:rPr>
                            <m:nor/>
                          </m:rP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Trebuchet MS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𝑠𝑒𝑙𝑒𝑐𝑡𝑒𝑑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𝑐𝑜𝑟𝑟𝑒𝑐𝑡𝑙𝑦</m:t>
                        </m:r>
                      </m:num>
                      <m:den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𝑇h𝑒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700">
                            <a:solidFill>
                              <a:schemeClr val="accent4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signal</m:t>
                        </m:r>
                      </m:den>
                    </m:f>
                  </m:oMath>
                </a14:m>
                <a:endParaRPr lang="en-US" altLang="zh-CN" sz="1700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Trebuchet MS" pitchFamily="34" charset="0"/>
                </a:endParaRPr>
              </a:p>
              <a:p>
                <a:pPr lvl="2" indent="-285750" algn="just">
                  <a:lnSpc>
                    <a:spcPct val="150000"/>
                  </a:lnSpc>
                  <a:buBlip>
                    <a:blip r:embed="rId11"/>
                  </a:buBlip>
                  <a:defRPr/>
                </a:pPr>
                <a:r>
                  <a:rPr lang="fr-FR" altLang="zh-CN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Particle discrimination performance in different PID modes</a:t>
                </a:r>
                <a:r>
                  <a:rPr lang="zh-CN" altLang="en-US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：</a:t>
                </a:r>
                <a:r>
                  <a:rPr lang="en-US" altLang="zh-CN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All(e/</a:t>
                </a:r>
                <a:r>
                  <a:rPr lang="el-GR" altLang="zh-CN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μ/π/</a:t>
                </a:r>
                <a:r>
                  <a:rPr lang="en-US" altLang="zh-CN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K/p),</a:t>
                </a:r>
                <a:r>
                  <a:rPr lang="el-GR" altLang="zh-CN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π/</a:t>
                </a:r>
                <a:r>
                  <a:rPr lang="en-US" altLang="zh-CN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K/p,</a:t>
                </a:r>
                <a:r>
                  <a:rPr lang="el-GR" altLang="zh-CN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π/</a:t>
                </a:r>
                <a:r>
                  <a:rPr lang="en-US" altLang="zh-CN" sz="1700" dirty="0" err="1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K,e</a:t>
                </a:r>
                <a:r>
                  <a:rPr lang="en-US" altLang="zh-CN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/</a:t>
                </a:r>
                <a:r>
                  <a:rPr lang="el-GR" altLang="zh-CN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π/</a:t>
                </a:r>
                <a:r>
                  <a:rPr lang="en-US" altLang="zh-CN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K,</a:t>
                </a:r>
                <a:r>
                  <a:rPr lang="el-GR" altLang="zh-CN" sz="17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μ/π</a:t>
                </a:r>
                <a:endParaRPr lang="en-US" altLang="zh-CN" sz="1700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8885ED3C-752F-440C-92BB-A740C4F9F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74" y="1390325"/>
                <a:ext cx="7990246" cy="1870127"/>
              </a:xfrm>
              <a:prstGeom prst="rect">
                <a:avLst/>
              </a:prstGeom>
              <a:blipFill>
                <a:blip r:embed="rId12"/>
                <a:stretch>
                  <a:fillRect l="-380" r="-608" b="-2564"/>
                </a:stretch>
              </a:blipFill>
              <a:ln w="28575">
                <a:solidFill>
                  <a:srgbClr val="003399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C2C7878-4BC0-451A-A8F7-94AF012F1433}"/>
                  </a:ext>
                </a:extLst>
              </p:cNvPr>
              <p:cNvSpPr txBox="1"/>
              <p:nvPr/>
            </p:nvSpPr>
            <p:spPr>
              <a:xfrm>
                <a:off x="688951" y="6051903"/>
                <a:ext cx="6931050" cy="699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宋体" panose="02010600030101010101" pitchFamily="2" charset="-122"/>
                  </a:rPr>
                  <a:t>The </a:t>
                </a:r>
                <a:r>
                  <a:rPr lang="en-US" altLang="zh-CN" sz="1600" dirty="0">
                    <a:solidFill>
                      <a:srgbClr val="1600FF"/>
                    </a:solidFill>
                    <a:latin typeface="Trebuchet MS" panose="020B0603020202020204" pitchFamily="34" charset="0"/>
                    <a:ea typeface="宋体" panose="02010600030101010101" pitchFamily="2" charset="-122"/>
                  </a:rPr>
                  <a:t>signal efficiency and background misidentification rate</a:t>
                </a:r>
                <a:r>
                  <a:rPr lang="en-US" altLang="zh-CN" sz="16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宋体" panose="02010600030101010101" pitchFamily="2" charset="-122"/>
                  </a:rPr>
                  <a:t>(no more than 1%) for</a:t>
                </a:r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sz="16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宋体" panose="02010600030101010101" pitchFamily="2" charset="-122"/>
                  </a:rPr>
                  <a:t> at different momentum and angles.</a:t>
                </a:r>
                <a:endParaRPr lang="zh-CN" altLang="en-US" sz="1600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C2C7878-4BC0-451A-A8F7-94AF012F1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51" y="6051903"/>
                <a:ext cx="6931050" cy="699615"/>
              </a:xfrm>
              <a:prstGeom prst="rect">
                <a:avLst/>
              </a:prstGeom>
              <a:blipFill>
                <a:blip r:embed="rId13"/>
                <a:stretch>
                  <a:fillRect l="-352" b="-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146FB07E-8354-44DB-8E1A-A3F4976332C9}"/>
              </a:ext>
            </a:extLst>
          </p:cNvPr>
          <p:cNvSpPr/>
          <p:nvPr/>
        </p:nvSpPr>
        <p:spPr>
          <a:xfrm>
            <a:off x="8575957" y="6565677"/>
            <a:ext cx="3449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The signal efficiency for e and </a:t>
            </a:r>
            <a:r>
              <a:rPr lang="zh-CN" alt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𝜇</a:t>
            </a:r>
          </a:p>
        </p:txBody>
      </p:sp>
    </p:spTree>
    <p:extLst>
      <p:ext uri="{BB962C8B-B14F-4D97-AF65-F5344CB8AC3E}">
        <p14:creationId xmlns:p14="http://schemas.microsoft.com/office/powerpoint/2010/main" val="298482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85" y="353851"/>
            <a:ext cx="11295591" cy="787400"/>
          </a:xfrm>
        </p:spPr>
        <p:txBody>
          <a:bodyPr/>
          <a:lstStyle/>
          <a:p>
            <a:r>
              <a:rPr lang="en-US" altLang="zh-CN" sz="3600" b="1" kern="1200" dirty="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STCF DTOF based on classical convolutional neural network </a:t>
            </a:r>
            <a:r>
              <a:rPr lang="el-GR" altLang="zh-CN" sz="3600" b="1" kern="1200" dirty="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lang="en-US" altLang="zh-CN" sz="3600" b="1" kern="1200" dirty="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/k</a:t>
            </a:r>
            <a:r>
              <a:rPr lang="zh-CN" altLang="en-US" sz="3600" b="1" kern="1200" dirty="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600" b="1" kern="1200" dirty="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discrimination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E7C7-A7D2-4761-B106-1689E1D1EE66}" type="slidenum">
              <a:rPr kumimoji="0" lang="zh-CN" altLang="en-US" sz="1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B389722-6776-48A8-8626-D7704FC29330}"/>
              </a:ext>
            </a:extLst>
          </p:cNvPr>
          <p:cNvSpPr/>
          <p:nvPr/>
        </p:nvSpPr>
        <p:spPr>
          <a:xfrm>
            <a:off x="712805" y="1215519"/>
            <a:ext cx="11219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The DTOF is located on the end cap of the STCF PID system and is based on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an total internal reflection Cherenkov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time-of-flight detector.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382BED00-D16A-493C-95F0-8E870F6FE2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2"/>
          <a:stretch>
            <a:fillRect/>
          </a:stretch>
        </p:blipFill>
        <p:spPr>
          <a:xfrm>
            <a:off x="2213657" y="3086275"/>
            <a:ext cx="3291472" cy="2128963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09DF6AC6-C228-457D-9930-80257CA556CF}"/>
              </a:ext>
            </a:extLst>
          </p:cNvPr>
          <p:cNvGrpSpPr/>
          <p:nvPr/>
        </p:nvGrpSpPr>
        <p:grpSpPr>
          <a:xfrm>
            <a:off x="5625423" y="3275184"/>
            <a:ext cx="6219442" cy="1742018"/>
            <a:chOff x="6214027" y="1325488"/>
            <a:chExt cx="5725424" cy="1443837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D5DB58B3-99D1-40BC-97B2-24FC3EDB0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63" t="6915" r="19990" b="74510"/>
            <a:stretch/>
          </p:blipFill>
          <p:spPr>
            <a:xfrm>
              <a:off x="6992982" y="1325488"/>
              <a:ext cx="3509555" cy="1443837"/>
            </a:xfrm>
            <a:prstGeom prst="rect">
              <a:avLst/>
            </a:prstGeom>
          </p:spPr>
        </p:pic>
        <p:sp>
          <p:nvSpPr>
            <p:cNvPr id="41" name="箭头: 右 40">
              <a:extLst>
                <a:ext uri="{FF2B5EF4-FFF2-40B4-BE49-F238E27FC236}">
                  <a16:creationId xmlns:a16="http://schemas.microsoft.com/office/drawing/2014/main" id="{E390A3AB-414F-4B38-ABAB-209878859EC0}"/>
                </a:ext>
              </a:extLst>
            </p:cNvPr>
            <p:cNvSpPr/>
            <p:nvPr/>
          </p:nvSpPr>
          <p:spPr>
            <a:xfrm flipV="1">
              <a:off x="6214027" y="2070265"/>
              <a:ext cx="641708" cy="37893"/>
            </a:xfrm>
            <a:prstGeom prst="rightArrow">
              <a:avLst/>
            </a:prstGeom>
            <a:ln w="381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箭头: 右 41">
              <a:extLst>
                <a:ext uri="{FF2B5EF4-FFF2-40B4-BE49-F238E27FC236}">
                  <a16:creationId xmlns:a16="http://schemas.microsoft.com/office/drawing/2014/main" id="{B0ACE39D-CBB2-45F3-8767-15D2D42A8F79}"/>
                </a:ext>
              </a:extLst>
            </p:cNvPr>
            <p:cNvSpPr/>
            <p:nvPr/>
          </p:nvSpPr>
          <p:spPr>
            <a:xfrm>
              <a:off x="10587261" y="2070265"/>
              <a:ext cx="243839" cy="45719"/>
            </a:xfrm>
            <a:prstGeom prst="rightArrow">
              <a:avLst/>
            </a:prstGeom>
            <a:ln w="3810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8032C9C1-6661-4939-A512-F2C9EE5E2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41839" y="1653925"/>
              <a:ext cx="605096" cy="741242"/>
            </a:xfrm>
            <a:prstGeom prst="rect">
              <a:avLst/>
            </a:prstGeom>
          </p:spPr>
        </p:pic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9A5E97D-1DFC-4B7C-BA9B-30C4F92243C1}"/>
                </a:ext>
              </a:extLst>
            </p:cNvPr>
            <p:cNvSpPr txBox="1"/>
            <p:nvPr/>
          </p:nvSpPr>
          <p:spPr>
            <a:xfrm>
              <a:off x="10915824" y="2318834"/>
              <a:ext cx="1023627" cy="28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k  </a:t>
              </a:r>
              <a:r>
                <a:rPr kumimoji="0" lang="el-GR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π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C9D7F4A2-EF2F-4D43-A131-0F097674A8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2"/>
          <a:stretch>
            <a:fillRect/>
          </a:stretch>
        </p:blipFill>
        <p:spPr>
          <a:xfrm>
            <a:off x="513752" y="3084104"/>
            <a:ext cx="1389874" cy="2377485"/>
          </a:xfrm>
          <a:prstGeom prst="rect">
            <a:avLst/>
          </a:prstGeom>
        </p:spPr>
      </p:pic>
      <p:sp>
        <p:nvSpPr>
          <p:cNvPr id="46" name="箭头: 右 45">
            <a:extLst>
              <a:ext uri="{FF2B5EF4-FFF2-40B4-BE49-F238E27FC236}">
                <a16:creationId xmlns:a16="http://schemas.microsoft.com/office/drawing/2014/main" id="{91BB9E7D-E6AA-41D4-B8F5-AD5B9A426586}"/>
              </a:ext>
            </a:extLst>
          </p:cNvPr>
          <p:cNvSpPr/>
          <p:nvPr/>
        </p:nvSpPr>
        <p:spPr>
          <a:xfrm flipV="1">
            <a:off x="1593594" y="4150912"/>
            <a:ext cx="697078" cy="45719"/>
          </a:xfrm>
          <a:prstGeom prst="rightArrow">
            <a:avLst/>
          </a:prstGeom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649097-4168-41D8-A756-7CFA95C9F3C5}"/>
              </a:ext>
            </a:extLst>
          </p:cNvPr>
          <p:cNvSpPr/>
          <p:nvPr/>
        </p:nvSpPr>
        <p:spPr>
          <a:xfrm>
            <a:off x="366920" y="1807038"/>
            <a:ext cx="10804874" cy="122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7105" marR="0" lvl="1" indent="-395605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Using the 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hit position and time 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of Cherenkov photons on the photomultiplier tube, a two-dimensional pixel map is constructed and a convolutional neural network is developed for </a:t>
            </a:r>
            <a:r>
              <a:rPr kumimoji="0" lang="el-GR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π/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k 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discrimination, further enhancing the PID performance of the DTOF.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714AC3-C35E-4737-811D-105297D53C3C}"/>
              </a:ext>
            </a:extLst>
          </p:cNvPr>
          <p:cNvSpPr/>
          <p:nvPr/>
        </p:nvSpPr>
        <p:spPr>
          <a:xfrm>
            <a:off x="1039991" y="5610126"/>
            <a:ext cx="10804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The darker areas in the image indicate a higher probability of Cherenkov photons being detected at the corresponding channel at the given time. The overall image represents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the topological structure of Cherenkov photons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produced by different particles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504836-5A28-417F-92A4-272D878280FE}"/>
              </a:ext>
            </a:extLst>
          </p:cNvPr>
          <p:cNvSpPr txBox="1"/>
          <p:nvPr/>
        </p:nvSpPr>
        <p:spPr>
          <a:xfrm>
            <a:off x="10430933" y="624387"/>
            <a:ext cx="171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Zhipeng Yao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23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9274" y="304800"/>
            <a:ext cx="11295591" cy="787400"/>
          </a:xfrm>
        </p:spPr>
        <p:txBody>
          <a:bodyPr/>
          <a:lstStyle/>
          <a:p>
            <a:r>
              <a:rPr lang="en-US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STCF DTOF based on classical convolutional neural network </a:t>
            </a:r>
            <a:r>
              <a:rPr lang="el-GR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π</a:t>
            </a:r>
            <a:r>
              <a:rPr lang="en-US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/k</a:t>
            </a:r>
            <a:r>
              <a:rPr lang="zh-CN" altLang="en-US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discrimination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2E7C7-A7D2-4761-B106-1689E1D1EE66}" type="slidenum">
              <a:rPr kumimoji="0" lang="zh-CN" altLang="en-US" sz="1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C266F73-75F6-4859-9B5E-DEEDF0FEC612}"/>
              </a:ext>
            </a:extLst>
          </p:cNvPr>
          <p:cNvSpPr txBox="1"/>
          <p:nvPr/>
        </p:nvSpPr>
        <p:spPr>
          <a:xfrm>
            <a:off x="322407" y="1095926"/>
            <a:ext cx="60989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model</a:t>
            </a:r>
            <a:r>
              <a:rPr kumimoji="0" lang="en-US" altLang="zh-CN" sz="20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:  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EfficientNetV2-S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Accuracy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99.46%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4CABC7F-28CB-4E1F-BDCA-801AC4422CBD}"/>
              </a:ext>
            </a:extLst>
          </p:cNvPr>
          <p:cNvSpPr txBox="1"/>
          <p:nvPr/>
        </p:nvSpPr>
        <p:spPr>
          <a:xfrm>
            <a:off x="5628254" y="1625434"/>
            <a:ext cx="6383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Using EfficientNetV2-S as the baseline model and optimizing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Training:Adding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momentum and position information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of particle hits in the DTOF outside of the fully connected layers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54F9DC5-63AB-4BF1-8DE3-1B6A1A012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4" y="4198239"/>
            <a:ext cx="3444748" cy="258356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21B3AF0-FBCC-46BE-B7F2-484A1F646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21" y="4198239"/>
            <a:ext cx="3444748" cy="25835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E7BDC3D-9A74-432B-A08C-1D0F81322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81" y="1625434"/>
            <a:ext cx="4485788" cy="184013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9D8B04-8D19-40D3-BCE1-50CFAEE0B0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2"/>
          <a:stretch/>
        </p:blipFill>
        <p:spPr>
          <a:xfrm>
            <a:off x="7696901" y="3376435"/>
            <a:ext cx="4167781" cy="273442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86E5155-56B9-4A07-8E3A-15B837D93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556" y="5916083"/>
            <a:ext cx="1156000" cy="70242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A946915-7CA2-475D-8B81-E8F52F0ED8A3}"/>
              </a:ext>
            </a:extLst>
          </p:cNvPr>
          <p:cNvSpPr txBox="1"/>
          <p:nvPr/>
        </p:nvSpPr>
        <p:spPr>
          <a:xfrm>
            <a:off x="411035" y="3588955"/>
            <a:ext cx="6096000" cy="737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The </a:t>
            </a: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signal efficiency and background misidentification rate</a:t>
            </a: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for pions/kaons at different momentum and angles.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1E638A9-E06D-43B6-9528-A20D8D36D147}"/>
              </a:ext>
            </a:extLst>
          </p:cNvPr>
          <p:cNvSpPr/>
          <p:nvPr/>
        </p:nvSpPr>
        <p:spPr>
          <a:xfrm>
            <a:off x="7734216" y="5953436"/>
            <a:ext cx="40733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The signal efficiency for pions (the background no more than </a:t>
            </a: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kumimoji="0" lang="en-US" altLang="zh-CN" sz="1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%) 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3B9FBC2-6C51-4C00-830B-DEBA4B7883FD}"/>
              </a:ext>
            </a:extLst>
          </p:cNvPr>
          <p:cNvSpPr txBox="1"/>
          <p:nvPr/>
        </p:nvSpPr>
        <p:spPr>
          <a:xfrm>
            <a:off x="10430933" y="624387"/>
            <a:ext cx="171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Zhipeng Yao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8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E3A822F-C412-4811-A9C7-FB9E8C94C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109" y="6382179"/>
            <a:ext cx="1526109" cy="475821"/>
          </a:xfrm>
          <a:prstGeom prst="rect">
            <a:avLst/>
          </a:prstGeom>
        </p:spPr>
      </p:pic>
      <p:sp>
        <p:nvSpPr>
          <p:cNvPr id="16" name="文本占位符 11">
            <a:extLst>
              <a:ext uri="{FF2B5EF4-FFF2-40B4-BE49-F238E27FC236}">
                <a16:creationId xmlns:a16="http://schemas.microsoft.com/office/drawing/2014/main" id="{440ABED6-B82C-418D-8175-86DB27F40822}"/>
              </a:ext>
            </a:extLst>
          </p:cNvPr>
          <p:cNvSpPr txBox="1">
            <a:spLocks/>
          </p:cNvSpPr>
          <p:nvPr/>
        </p:nvSpPr>
        <p:spPr>
          <a:xfrm>
            <a:off x="4354945" y="2082799"/>
            <a:ext cx="3713739" cy="3811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2B2DC20-FE67-4E02-8340-05887F51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26EA05-AC45-44E7-8AB1-22F0240820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8DF9256-C7E6-48B3-A566-8708CDEF3BAC}"/>
              </a:ext>
            </a:extLst>
          </p:cNvPr>
          <p:cNvSpPr/>
          <p:nvPr/>
        </p:nvSpPr>
        <p:spPr>
          <a:xfrm>
            <a:off x="9215219" y="3003283"/>
            <a:ext cx="655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Ⅱ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B9E5262-13B9-4E54-9661-606D31E0F33F}"/>
              </a:ext>
            </a:extLst>
          </p:cNvPr>
          <p:cNvSpPr/>
          <p:nvPr/>
        </p:nvSpPr>
        <p:spPr>
          <a:xfrm>
            <a:off x="325810" y="2124403"/>
            <a:ext cx="55828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altLang="zh-CN" sz="54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Identification For Neutral Particles</a:t>
            </a:r>
            <a:endParaRPr kumimoji="0" lang="zh-CN" altLang="en-US" sz="54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62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9438441" y="6545811"/>
            <a:ext cx="2540000" cy="3810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CBB7891-B3C8-48CA-97C9-6FBC7490E820}"/>
              </a:ext>
            </a:extLst>
          </p:cNvPr>
          <p:cNvGrpSpPr/>
          <p:nvPr/>
        </p:nvGrpSpPr>
        <p:grpSpPr>
          <a:xfrm>
            <a:off x="7054088" y="1029475"/>
            <a:ext cx="5294742" cy="2844614"/>
            <a:chOff x="4706291" y="1237333"/>
            <a:chExt cx="5294742" cy="284461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0C3C9B0-3F45-42D8-93F0-30BABF59884B}"/>
                </a:ext>
              </a:extLst>
            </p:cNvPr>
            <p:cNvGrpSpPr/>
            <p:nvPr/>
          </p:nvGrpSpPr>
          <p:grpSpPr>
            <a:xfrm>
              <a:off x="5076825" y="1237333"/>
              <a:ext cx="4924208" cy="2844614"/>
              <a:chOff x="4181475" y="3527888"/>
              <a:chExt cx="4924208" cy="2844614"/>
            </a:xfrm>
          </p:grpSpPr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7ABA6C58-00CA-405D-B2EA-7D1D96DDE7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878" t="10021" r="6537"/>
              <a:stretch/>
            </p:blipFill>
            <p:spPr>
              <a:xfrm>
                <a:off x="4181475" y="3721096"/>
                <a:ext cx="3657600" cy="2651406"/>
              </a:xfrm>
              <a:prstGeom prst="rect">
                <a:avLst/>
              </a:prstGeom>
            </p:spPr>
          </p:pic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C16C45-0F5C-495D-AB9F-648EC9E3A524}"/>
                  </a:ext>
                </a:extLst>
              </p:cNvPr>
              <p:cNvSpPr txBox="1"/>
              <p:nvPr/>
            </p:nvSpPr>
            <p:spPr>
              <a:xfrm>
                <a:off x="4385201" y="3527888"/>
                <a:ext cx="2533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Left endcap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062FD85-DF52-49F6-89C4-EADAFBA4642B}"/>
                  </a:ext>
                </a:extLst>
              </p:cNvPr>
              <p:cNvSpPr txBox="1"/>
              <p:nvPr/>
            </p:nvSpPr>
            <p:spPr>
              <a:xfrm>
                <a:off x="6572467" y="3543801"/>
                <a:ext cx="2533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Right endcap</a:t>
                </a:r>
                <a:endParaRPr lang="zh-CN" altLang="en-US" sz="1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05263147-F9EA-476B-B448-2DBC996A5361}"/>
                  </a:ext>
                </a:extLst>
              </p:cNvPr>
              <p:cNvSpPr txBox="1"/>
              <p:nvPr/>
            </p:nvSpPr>
            <p:spPr>
              <a:xfrm>
                <a:off x="5676393" y="3528690"/>
                <a:ext cx="2533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 Barrel</a:t>
                </a:r>
                <a:endParaRPr lang="zh-CN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64E01CB-99EA-430F-B979-523C38FA757D}"/>
                </a:ext>
              </a:extLst>
            </p:cNvPr>
            <p:cNvSpPr txBox="1"/>
            <p:nvPr/>
          </p:nvSpPr>
          <p:spPr>
            <a:xfrm rot="10800000">
              <a:off x="4706291" y="1970487"/>
              <a:ext cx="461665" cy="6572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132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F65FEB0-4331-4985-8A91-471B54381BE0}"/>
                </a:ext>
              </a:extLst>
            </p:cNvPr>
            <p:cNvSpPr txBox="1"/>
            <p:nvPr/>
          </p:nvSpPr>
          <p:spPr>
            <a:xfrm>
              <a:off x="8612314" y="2710900"/>
              <a:ext cx="461665" cy="65722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136</a:t>
              </a:r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标题 1">
            <a:extLst>
              <a:ext uri="{FF2B5EF4-FFF2-40B4-BE49-F238E27FC236}">
                <a16:creationId xmlns:a16="http://schemas.microsoft.com/office/drawing/2014/main" id="{B009E492-60DA-4B9D-88F5-8BAFCB3AC5FD}"/>
              </a:ext>
            </a:extLst>
          </p:cNvPr>
          <p:cNvSpPr txBox="1">
            <a:spLocks/>
          </p:cNvSpPr>
          <p:nvPr/>
        </p:nvSpPr>
        <p:spPr bwMode="auto">
          <a:xfrm>
            <a:off x="408518" y="228600"/>
            <a:ext cx="11415183" cy="6604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075" tIns="46038" rIns="92075" bIns="46038" numCol="1" anchor="b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微软雅黑" charset="0"/>
                <a:ea typeface="微软雅黑" charset="0"/>
                <a:cs typeface="微软雅黑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Data Sample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790BACA-040A-415F-9095-7AFADFF97F5D}"/>
              </a:ext>
            </a:extLst>
          </p:cNvPr>
          <p:cNvSpPr/>
          <p:nvPr/>
        </p:nvSpPr>
        <p:spPr bwMode="auto">
          <a:xfrm>
            <a:off x="196571" y="1202588"/>
            <a:ext cx="6524591" cy="28494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3A6C2C5-0670-4487-9D16-61FB98C534DA}"/>
              </a:ext>
            </a:extLst>
          </p:cNvPr>
          <p:cNvSpPr txBox="1"/>
          <p:nvPr/>
        </p:nvSpPr>
        <p:spPr>
          <a:xfrm>
            <a:off x="485827" y="1245592"/>
            <a:ext cx="7625609" cy="28777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333333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Energy deposition pixel map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71*136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X-coordinate</a:t>
            </a:r>
            <a:r>
              <a:rPr lang="en-US" altLang="zh-CN" sz="2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Position information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Left endcap / Right endcap</a:t>
            </a:r>
            <a:r>
              <a:rPr lang="zh-CN" altLang="en-US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（</a:t>
            </a:r>
            <a:r>
              <a:rPr lang="en-US" altLang="zh-CN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0-9/61-70</a:t>
            </a:r>
            <a:r>
              <a:rPr lang="zh-CN" altLang="en-US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）</a:t>
            </a:r>
            <a:endParaRPr lang="en-US" altLang="zh-CN" sz="1700" dirty="0">
              <a:solidFill>
                <a:schemeClr val="accent4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Barrel</a:t>
            </a:r>
            <a:r>
              <a:rPr lang="zh-CN" altLang="en-US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（</a:t>
            </a:r>
            <a:r>
              <a:rPr lang="en-US" altLang="zh-CN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10-60</a:t>
            </a:r>
            <a:r>
              <a:rPr lang="zh-CN" altLang="en-US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）</a:t>
            </a:r>
            <a:endParaRPr lang="en-US" altLang="zh-CN" sz="1700" dirty="0">
              <a:solidFill>
                <a:schemeClr val="accent4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Y-coordinate</a:t>
            </a:r>
            <a:r>
              <a:rPr lang="zh-CN" alt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CrystalID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微软雅黑" panose="020B0503020204020204" pitchFamily="34" charset="-122"/>
              </a:rPr>
              <a:t>Value</a:t>
            </a:r>
            <a:r>
              <a:rPr lang="zh-CN" alt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Energy deposition inside the crystal</a:t>
            </a:r>
          </a:p>
          <a:p>
            <a:pPr lvl="1"/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583FCD5-9C78-4596-A454-678D0B71FCAE}"/>
              </a:ext>
            </a:extLst>
          </p:cNvPr>
          <p:cNvGrpSpPr/>
          <p:nvPr/>
        </p:nvGrpSpPr>
        <p:grpSpPr>
          <a:xfrm>
            <a:off x="6188728" y="4244485"/>
            <a:ext cx="7298801" cy="2461291"/>
            <a:chOff x="548324" y="4314903"/>
            <a:chExt cx="7298801" cy="2461291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D45CE815-E270-4E31-AAD5-811934143897}"/>
                </a:ext>
              </a:extLst>
            </p:cNvPr>
            <p:cNvSpPr/>
            <p:nvPr/>
          </p:nvSpPr>
          <p:spPr bwMode="auto">
            <a:xfrm>
              <a:off x="548324" y="4314903"/>
              <a:ext cx="5690774" cy="246129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0000" tIns="46800" rIns="90000" bIns="4680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33C2558F-0B23-4E51-BF89-BBF28F1C8AAD}"/>
                    </a:ext>
                  </a:extLst>
                </p:cNvPr>
                <p:cNvSpPr/>
                <p:nvPr/>
              </p:nvSpPr>
              <p:spPr>
                <a:xfrm>
                  <a:off x="1155796" y="4580721"/>
                  <a:ext cx="6691329" cy="20633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lnSpc>
                      <a:spcPts val="2160"/>
                    </a:lnSpc>
                    <a:buFont typeface="Wingdings" panose="05000000000000000000" pitchFamily="2" charset="2"/>
                    <a:buChar char="n"/>
                  </a:pPr>
                  <a:r>
                    <a:rPr lang="en-US" altLang="zh-CN" sz="2000" b="1" dirty="0">
                      <a:solidFill>
                        <a:srgbClr val="333333"/>
                      </a:solidFill>
                      <a:latin typeface="Trebuchet MS" panose="020B0603020202020204" pitchFamily="34" charset="0"/>
                      <a:ea typeface="宋体" panose="02010600030101010101" pitchFamily="2" charset="-122"/>
                    </a:rPr>
                    <a:t>Neutral</a:t>
                  </a:r>
                  <a:r>
                    <a:rPr lang="en-US" altLang="zh-CN" sz="2000" b="1" dirty="0">
                      <a:ln w="0">
                        <a:solidFill>
                          <a:srgbClr val="FFFFFF"/>
                        </a:solidFill>
                      </a:ln>
                      <a:effectLst>
                        <a:outerShdw blurRad="38100" dist="1905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Cooper Black" panose="0208090404030B0204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000" b="1" dirty="0">
                      <a:solidFill>
                        <a:srgbClr val="333333"/>
                      </a:solidFill>
                      <a:latin typeface="Trebuchet MS" panose="020B0603020202020204" pitchFamily="34" charset="0"/>
                      <a:ea typeface="宋体" panose="02010600030101010101" pitchFamily="2" charset="-122"/>
                    </a:rPr>
                    <a:t>Particle</a:t>
                  </a:r>
                  <a:r>
                    <a:rPr lang="en-US" altLang="zh-CN" sz="2000" b="1" dirty="0">
                      <a:ln w="0">
                        <a:solidFill>
                          <a:srgbClr val="FFFFFF"/>
                        </a:solidFill>
                      </a:ln>
                      <a:effectLst>
                        <a:outerShdw blurRad="38100" dist="19050" dir="27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Cooper Black" panose="0208090404030B0204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000" b="1" dirty="0">
                      <a:solidFill>
                        <a:srgbClr val="333333"/>
                      </a:solidFill>
                      <a:latin typeface="Trebuchet MS" panose="020B0603020202020204" pitchFamily="34" charset="0"/>
                      <a:ea typeface="宋体" panose="02010600030101010101" pitchFamily="2" charset="-122"/>
                    </a:rPr>
                    <a:t>Data</a:t>
                  </a:r>
                  <a:r>
                    <a:rPr lang="zh-CN" altLang="en-US" sz="2000" b="1" dirty="0">
                      <a:solidFill>
                        <a:srgbClr val="333333"/>
                      </a:solidFill>
                      <a:latin typeface="Trebuchet MS" panose="020B0603020202020204" pitchFamily="34" charset="0"/>
                      <a:ea typeface="宋体" panose="02010600030101010101" pitchFamily="2" charset="-122"/>
                    </a:rPr>
                    <a:t> </a:t>
                  </a:r>
                  <a:r>
                    <a:rPr lang="en-US" altLang="zh-CN" sz="2000" b="1" dirty="0">
                      <a:solidFill>
                        <a:srgbClr val="333333"/>
                      </a:solidFill>
                      <a:latin typeface="Trebuchet MS" panose="020B0603020202020204" pitchFamily="34" charset="0"/>
                      <a:ea typeface="宋体" panose="02010600030101010101" pitchFamily="2" charset="-122"/>
                    </a:rPr>
                    <a:t>Sample</a:t>
                  </a:r>
                  <a:r>
                    <a:rPr lang="zh-CN" altLang="en-US" sz="2000" b="1" dirty="0">
                      <a:solidFill>
                        <a:srgbClr val="333333"/>
                      </a:solidFill>
                      <a:latin typeface="Trebuchet MS" panose="020B0603020202020204" pitchFamily="34" charset="0"/>
                      <a:ea typeface="宋体" panose="02010600030101010101" pitchFamily="2" charset="-122"/>
                    </a:rPr>
                    <a:t>：</a:t>
                  </a:r>
                  <a:endParaRPr lang="en-US" altLang="zh-CN" sz="2000" b="1" dirty="0">
                    <a:solidFill>
                      <a:srgbClr val="333333"/>
                    </a:solidFill>
                    <a:latin typeface="Trebuchet MS" panose="020B0603020202020204" pitchFamily="34" charset="0"/>
                    <a:ea typeface="宋体" panose="02010600030101010101" pitchFamily="2" charset="-122"/>
                  </a:endParaRPr>
                </a:p>
                <a:p>
                  <a:pPr marL="742950" lvl="1" indent="-285750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r>
                    <a:rPr lang="el-GR" altLang="zh-CN" dirty="0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</a:rPr>
                    <a:t>γ/</a:t>
                  </a:r>
                  <a:r>
                    <a:rPr lang="sv-SE" altLang="zh-CN" dirty="0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</a:rPr>
                    <a:t>K</a:t>
                  </a:r>
                  <a:r>
                    <a:rPr lang="sv-SE" altLang="zh-CN" baseline="-25000" dirty="0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</a:rPr>
                    <a:t>L</a:t>
                  </a:r>
                  <a:r>
                    <a:rPr lang="sv-SE" altLang="zh-CN" dirty="0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</a:rPr>
                    <a:t>/n</a:t>
                  </a:r>
                </a:p>
                <a:p>
                  <a:pPr marL="742950" lvl="1" indent="-285750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r>
                    <a:rPr lang="en-US" altLang="zh-CN" dirty="0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</a:rPr>
                    <a:t>Generated by </a:t>
                  </a:r>
                  <a:r>
                    <a:rPr lang="en-US" altLang="zh-CN" dirty="0" err="1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</a:rPr>
                    <a:t>ParticleGun</a:t>
                  </a:r>
                  <a:endParaRPr lang="en-US" altLang="zh-CN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endParaRPr>
                </a:p>
                <a:p>
                  <a:pPr marL="742950" lvl="1" indent="-285750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:r>
                    <a:rPr lang="sv-SE" altLang="zh-CN" dirty="0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</a:rPr>
                    <a:t>100,000(</a:t>
                  </a:r>
                  <a:r>
                    <a:rPr lang="en-US" altLang="zh-CN" dirty="0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</a:rPr>
                    <a:t>Each</a:t>
                  </a:r>
                  <a:r>
                    <a:rPr lang="en-US" altLang="zh-CN" dirty="0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r>
                    <a:rPr lang="en-US" altLang="zh-CN" dirty="0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</a:rPr>
                    <a:t>type</a:t>
                  </a:r>
                  <a:r>
                    <a:rPr lang="sv-SE" altLang="zh-CN" dirty="0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</a:rPr>
                    <a:t>)</a:t>
                  </a:r>
                  <a:endParaRPr lang="en-US" altLang="zh-CN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endParaRPr>
                </a:p>
                <a:p>
                  <a:pPr marL="742950" lvl="1" indent="-285750">
                    <a:lnSpc>
                      <a:spcPct val="150000"/>
                    </a:lnSpc>
                    <a:buFont typeface="Wingdings" panose="05000000000000000000" pitchFamily="2" charset="2"/>
                    <a:buChar char="l"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m:t>P</m:t>
                      </m:r>
                      <m:r>
                        <a:rPr lang="en-US" altLang="zh-CN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（</m:t>
                      </m:r>
                      <m:r>
                        <m:rPr>
                          <m:nor/>
                        </m:rPr>
                        <a:rPr lang="en-US" altLang="zh-CN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zh-CN" altLang="en-US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m:t>，</m:t>
                      </m:r>
                      <m:r>
                        <m:rPr>
                          <m:nor/>
                        </m:rPr>
                        <a:rPr lang="en-US" altLang="zh-CN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m:t>2.0</m:t>
                      </m:r>
                      <m:r>
                        <m:rPr>
                          <m:nor/>
                        </m:rPr>
                        <a:rPr lang="zh-CN" altLang="en-US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Trebuchet MS" panose="020B0603020202020204" pitchFamily="34" charset="0"/>
                        </a:rPr>
                        <m:t>）</m:t>
                      </m:r>
                    </m:oMath>
                  </a14:m>
                  <a:r>
                    <a:rPr lang="en-US" altLang="zh-CN" dirty="0" err="1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</a:rPr>
                    <a:t>Gev</a:t>
                  </a:r>
                  <a:r>
                    <a:rPr lang="en-US" altLang="zh-CN" dirty="0">
                      <a:solidFill>
                        <a:schemeClr val="accent4">
                          <a:lumMod val="75000"/>
                          <a:lumOff val="25000"/>
                        </a:schemeClr>
                      </a:solidFill>
                      <a:latin typeface="Trebuchet MS" panose="020B0603020202020204" pitchFamily="34" charset="0"/>
                    </a:rPr>
                    <a:t>/c,</a:t>
                  </a:r>
                  <a14:m>
                    <m:oMath xmlns:m="http://schemas.openxmlformats.org/officeDocument/2006/math">
                      <m:r>
                        <a:rPr lang="zh-CN" altLang="en-US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=90°,</m:t>
                      </m:r>
                      <m:r>
                        <a:rPr lang="zh-CN" altLang="en-US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=0°</m:t>
                      </m:r>
                    </m:oMath>
                  </a14:m>
                  <a:endParaRPr lang="en-US" altLang="zh-CN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33C2558F-0B23-4E51-BF89-BBF28F1C8A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796" y="4580721"/>
                  <a:ext cx="6691329" cy="2063373"/>
                </a:xfrm>
                <a:prstGeom prst="rect">
                  <a:avLst/>
                </a:prstGeom>
                <a:blipFill>
                  <a:blip r:embed="rId3"/>
                  <a:stretch>
                    <a:fillRect l="-820" t="-38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F54D9064-4467-4572-A745-DDEE9B2F0DE9}"/>
              </a:ext>
            </a:extLst>
          </p:cNvPr>
          <p:cNvSpPr/>
          <p:nvPr/>
        </p:nvSpPr>
        <p:spPr>
          <a:xfrm>
            <a:off x="8169028" y="3919756"/>
            <a:ext cx="2539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Energy deposition pixel map</a:t>
            </a:r>
            <a:endParaRPr lang="zh-CN" altLang="en-US" sz="1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712366C-6C56-4996-9E3B-74F5697FA0A7}"/>
              </a:ext>
            </a:extLst>
          </p:cNvPr>
          <p:cNvGrpSpPr/>
          <p:nvPr/>
        </p:nvGrpSpPr>
        <p:grpSpPr>
          <a:xfrm>
            <a:off x="3153952" y="4484640"/>
            <a:ext cx="3810695" cy="2103786"/>
            <a:chOff x="9250912" y="4502879"/>
            <a:chExt cx="3810695" cy="210378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02426EF-915D-411A-81B0-F6DD37E2B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363" r="1988" b="876"/>
            <a:stretch/>
          </p:blipFill>
          <p:spPr>
            <a:xfrm>
              <a:off x="9714988" y="4502879"/>
              <a:ext cx="2462028" cy="1895044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36D4ECC-44FC-42BE-9E74-CB5F4842CF7B}"/>
                </a:ext>
              </a:extLst>
            </p:cNvPr>
            <p:cNvSpPr/>
            <p:nvPr/>
          </p:nvSpPr>
          <p:spPr>
            <a:xfrm>
              <a:off x="9250912" y="6298888"/>
              <a:ext cx="38106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Energy Deposition in ECAL</a:t>
              </a:r>
              <a:endParaRPr lang="zh-CN" altLang="en-US" sz="1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5B19876-3FD4-4378-A388-AE343F7F28CF}"/>
              </a:ext>
            </a:extLst>
          </p:cNvPr>
          <p:cNvGrpSpPr/>
          <p:nvPr/>
        </p:nvGrpSpPr>
        <p:grpSpPr>
          <a:xfrm>
            <a:off x="352697" y="4088694"/>
            <a:ext cx="4258784" cy="2732709"/>
            <a:chOff x="6449657" y="4106933"/>
            <a:chExt cx="4258784" cy="273270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A64CA17-1174-4901-A6E4-518C1A07C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825"/>
            <a:stretch/>
          </p:blipFill>
          <p:spPr>
            <a:xfrm>
              <a:off x="6449657" y="4106933"/>
              <a:ext cx="2831591" cy="25399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2A913030-9938-451C-8A88-46A299124DFE}"/>
                    </a:ext>
                  </a:extLst>
                </p:cNvPr>
                <p:cNvSpPr/>
                <p:nvPr/>
              </p:nvSpPr>
              <p:spPr>
                <a:xfrm>
                  <a:off x="6897746" y="6527569"/>
                  <a:ext cx="3810695" cy="3120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1400" dirty="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Energy Deposition for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zh-C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Calibri" panose="020F0502020204030204" pitchFamily="34" charset="0"/>
                            </a:rPr>
                            <m:t>0</m:t>
                          </m:r>
                        </m:sup>
                      </m:sSubSup>
                    </m:oMath>
                  </a14:m>
                  <a:r>
                    <a:rPr lang="en-US" altLang="zh-CN" sz="1400" dirty="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 </a:t>
                  </a:r>
                  <a:endParaRPr lang="zh-CN" altLang="en-US" sz="1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2A913030-9938-451C-8A88-46A299124D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7746" y="6527569"/>
                  <a:ext cx="3810695" cy="312073"/>
                </a:xfrm>
                <a:prstGeom prst="rect">
                  <a:avLst/>
                </a:prstGeom>
                <a:blipFill>
                  <a:blip r:embed="rId6"/>
                  <a:stretch>
                    <a:fillRect l="-160" t="-1961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996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3391" y="228600"/>
            <a:ext cx="12278782" cy="660400"/>
          </a:xfrm>
        </p:spPr>
        <p:txBody>
          <a:bodyPr/>
          <a:lstStyle/>
          <a:p>
            <a:r>
              <a:rPr lang="en-US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CNN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D86B6BB-3565-480E-B0CD-BC19D6974E20}"/>
              </a:ext>
            </a:extLst>
          </p:cNvPr>
          <p:cNvSpPr/>
          <p:nvPr/>
        </p:nvSpPr>
        <p:spPr>
          <a:xfrm>
            <a:off x="1193532" y="4422321"/>
            <a:ext cx="11752444" cy="22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333333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The initial implementation of a global neutral particle discriminator based on </a:t>
            </a:r>
            <a:r>
              <a:rPr lang="en-US" altLang="zh-CN" b="1" dirty="0">
                <a:solidFill>
                  <a:srgbClr val="C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CNN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333333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CNN consists of alternating convolutional and pooling layers, ending with fully connected layers</a:t>
            </a:r>
          </a:p>
          <a:p>
            <a:pPr marL="967105" lvl="1" indent="-395605" algn="just" defTabSz="3038475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Convolutional Layer: Use convolutional kernels to extract new hidden features</a:t>
            </a:r>
          </a:p>
          <a:p>
            <a:pPr marL="967105" lvl="1" indent="-395605" algn="just" defTabSz="3038475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Pooling Layer: Reduce data dimensionality, prevent overfitting, and reduce resource usage</a:t>
            </a:r>
          </a:p>
          <a:p>
            <a:pPr marL="967105" lvl="1" indent="-395605" algn="just" defTabSz="3038475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altLang="zh-CN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Fully Connected Layer</a:t>
            </a:r>
            <a:r>
              <a:rPr lang="zh-CN" altLang="en-US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Add MUD information in the future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F0060C4-C614-486C-9C12-23549FE09B1C}"/>
              </a:ext>
            </a:extLst>
          </p:cNvPr>
          <p:cNvGrpSpPr/>
          <p:nvPr/>
        </p:nvGrpSpPr>
        <p:grpSpPr>
          <a:xfrm>
            <a:off x="469110" y="1246492"/>
            <a:ext cx="10962316" cy="3328661"/>
            <a:chOff x="469110" y="1246492"/>
            <a:chExt cx="10962316" cy="332866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A448922-C2D8-4962-8125-C747AF63B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110" y="1344215"/>
              <a:ext cx="10529358" cy="3230938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161ACDA-CFE2-47F3-9DF5-CC304C2C7BF0}"/>
                </a:ext>
              </a:extLst>
            </p:cNvPr>
            <p:cNvGrpSpPr/>
            <p:nvPr/>
          </p:nvGrpSpPr>
          <p:grpSpPr>
            <a:xfrm>
              <a:off x="7388678" y="1246492"/>
              <a:ext cx="4042748" cy="1339262"/>
              <a:chOff x="6917040" y="1104559"/>
              <a:chExt cx="4042748" cy="1339262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2C1F1BEA-254F-4A34-A65B-14EC0D83F6F6}"/>
                  </a:ext>
                </a:extLst>
              </p:cNvPr>
              <p:cNvGrpSpPr/>
              <p:nvPr/>
            </p:nvGrpSpPr>
            <p:grpSpPr>
              <a:xfrm>
                <a:off x="6917040" y="1104559"/>
                <a:ext cx="4042748" cy="1339262"/>
                <a:chOff x="7079634" y="975414"/>
                <a:chExt cx="4042748" cy="1339262"/>
              </a:xfrm>
            </p:grpSpPr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8D951919-73F5-4A7E-8AE0-9B546F9ABCAD}"/>
                    </a:ext>
                  </a:extLst>
                </p:cNvPr>
                <p:cNvSpPr txBox="1"/>
                <p:nvPr/>
              </p:nvSpPr>
              <p:spPr>
                <a:xfrm>
                  <a:off x="7079634" y="1041012"/>
                  <a:ext cx="1753581" cy="348116"/>
                </a:xfrm>
                <a:prstGeom prst="rect">
                  <a:avLst/>
                </a:prstGeom>
                <a:solidFill>
                  <a:srgbClr val="7030A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>
                      <a:solidFill>
                        <a:schemeClr val="bg1"/>
                      </a:solidFill>
                    </a:rPr>
                    <a:t>MUD Information</a:t>
                  </a:r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15539E58-78C8-48F6-8199-240EFACD361A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53427" y="975414"/>
                  <a:ext cx="2068955" cy="1339262"/>
                </a:xfrm>
                <a:prstGeom prst="rect">
                  <a:avLst/>
                </a:prstGeom>
              </p:spPr>
            </p:pic>
          </p:grpSp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EF0AB06F-32A8-4679-B40F-ABF0F20749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640677" y="1563022"/>
                <a:ext cx="0" cy="490301"/>
              </a:xfrm>
              <a:prstGeom prst="straightConnector1">
                <a:avLst/>
              </a:prstGeom>
              <a:solidFill>
                <a:srgbClr val="99CC00"/>
              </a:solidFill>
              <a:ln w="38100" cap="flat" cmpd="sng" algn="ctr">
                <a:solidFill>
                  <a:srgbClr val="7030A0"/>
                </a:solidFill>
                <a:prstDash val="sysDash"/>
                <a:round/>
                <a:headEnd type="none" w="med" len="med"/>
                <a:tailEnd type="triangle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91093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3391" y="228600"/>
            <a:ext cx="12278782" cy="660400"/>
          </a:xfrm>
        </p:spPr>
        <p:txBody>
          <a:bodyPr/>
          <a:lstStyle/>
          <a:p>
            <a:r>
              <a:rPr lang="en-US" altLang="zh-CN" sz="3600" b="1" kern="1200" dirty="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cs typeface="Times New Roman" panose="02020603050405020304" pitchFamily="18" charset="0"/>
              </a:rPr>
              <a:t>Performance</a:t>
            </a:r>
            <a:endParaRPr lang="en-US" altLang="zh-CN" sz="3600" b="1" kern="1200" dirty="0">
              <a:ln w="0">
                <a:solidFill>
                  <a:srgbClr val="FFFFFF"/>
                </a:solidFill>
              </a:ln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D86B6BB-3565-480E-B0CD-BC19D6974E20}"/>
              </a:ext>
            </a:extLst>
          </p:cNvPr>
          <p:cNvSpPr/>
          <p:nvPr/>
        </p:nvSpPr>
        <p:spPr>
          <a:xfrm>
            <a:off x="501996" y="1181669"/>
            <a:ext cx="11989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400" b="1">
                <a:solidFill>
                  <a:srgbClr val="333333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Analyzing the energy deposition distribution in ECAL</a:t>
            </a:r>
            <a:r>
              <a:rPr lang="en-US" altLang="zh-CN" sz="2400">
                <a:solidFill>
                  <a:srgbClr val="24292F"/>
                </a:solidFill>
                <a:latin typeface="Noto Sans SC"/>
              </a:rPr>
              <a:t> (preliminary)</a:t>
            </a:r>
            <a:endParaRPr lang="en-US" altLang="zh-CN" sz="2400" b="1">
              <a:solidFill>
                <a:srgbClr val="333333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1DAD0-DE15-44F9-AC7C-95D967E02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96" y="3455006"/>
            <a:ext cx="4127047" cy="29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792734-34C6-4FF4-B869-2498321A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21" y="3265599"/>
            <a:ext cx="4116557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1B7301-8DBA-4139-9DDA-4A26D963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48" y="3455006"/>
            <a:ext cx="4127047" cy="28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34258E-B4E2-4648-85CF-1243086521F1}"/>
              </a:ext>
            </a:extLst>
          </p:cNvPr>
          <p:cNvSpPr/>
          <p:nvPr/>
        </p:nvSpPr>
        <p:spPr>
          <a:xfrm>
            <a:off x="501996" y="1832741"/>
            <a:ext cx="3557421" cy="178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b="1" i="1">
                <a:solidFill>
                  <a:srgbClr val="000000"/>
                </a:solidFill>
                <a:latin typeface="Trebuchet MS" panose="020B0603020202020204" pitchFamily="34" charset="0"/>
                <a:ea typeface="DengXian" panose="02010600030101010101" pitchFamily="2" charset="-122"/>
              </a:rPr>
              <a:t>Neutron</a:t>
            </a:r>
            <a:r>
              <a:rPr lang="en-US" altLang="zh-CN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14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Signal efficiency is controlled to be above 80%.</a:t>
            </a:r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misidentification ~20%</a:t>
            </a:r>
            <a:r>
              <a:rPr lang="zh-CN" altLang="en-US" sz="1600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mainly for KL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38035B-0C94-457B-A79F-492E095E29D4}"/>
              </a:ext>
            </a:extLst>
          </p:cNvPr>
          <p:cNvSpPr/>
          <p:nvPr/>
        </p:nvSpPr>
        <p:spPr>
          <a:xfrm>
            <a:off x="4655339" y="1936003"/>
            <a:ext cx="3683235" cy="146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b="1" i="1">
                <a:solidFill>
                  <a:srgbClr val="000000"/>
                </a:solidFill>
                <a:latin typeface="Trebuchet MS" panose="020B0603020202020204" pitchFamily="34" charset="0"/>
                <a:ea typeface="DengXian" panose="02010600030101010101" pitchFamily="2" charset="-122"/>
              </a:rPr>
              <a:t>Gamma</a:t>
            </a:r>
            <a:r>
              <a:rPr lang="en-US" altLang="zh-CN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14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 photon discrimination performance</a:t>
            </a:r>
          </a:p>
          <a:p>
            <a:pPr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Signal efficiency &gt; 90%</a:t>
            </a:r>
            <a:endParaRPr lang="zh-CN" altLang="en-US" sz="1600" i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485B0A4-522B-4757-889C-5DCD87757798}"/>
              </a:ext>
            </a:extLst>
          </p:cNvPr>
          <p:cNvSpPr/>
          <p:nvPr/>
        </p:nvSpPr>
        <p:spPr>
          <a:xfrm>
            <a:off x="8406099" y="1863350"/>
            <a:ext cx="3683235" cy="1465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b="1" i="1">
                <a:solidFill>
                  <a:srgbClr val="000000"/>
                </a:solidFill>
                <a:latin typeface="Trebuchet MS" panose="020B0603020202020204" pitchFamily="34" charset="0"/>
                <a:ea typeface="DengXian" panose="02010600030101010101" pitchFamily="2" charset="-122"/>
              </a:rPr>
              <a:t>K</a:t>
            </a:r>
            <a:r>
              <a:rPr lang="en-US" altLang="zh-CN" sz="2000" b="1" i="1" baseline="-25000">
                <a:solidFill>
                  <a:srgbClr val="000000"/>
                </a:solidFill>
                <a:latin typeface="Trebuchet MS" panose="020B0603020202020204" pitchFamily="34" charset="0"/>
                <a:ea typeface="DengXian" panose="02010600030101010101" pitchFamily="2" charset="-122"/>
              </a:rPr>
              <a:t>L</a:t>
            </a:r>
            <a:r>
              <a:rPr lang="en-US" altLang="zh-CN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140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Signal efficiency &gt;70%</a:t>
            </a:r>
            <a:endParaRPr lang="zh-CN" altLang="en-US" sz="1600" i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misidentification ~20%</a:t>
            </a:r>
            <a:r>
              <a:rPr lang="zh-CN" altLang="en-US" sz="1600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i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mainly for Neutron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E8C84DA-D191-4703-9D5A-98D39D3C1D4C}"/>
              </a:ext>
            </a:extLst>
          </p:cNvPr>
          <p:cNvSpPr/>
          <p:nvPr/>
        </p:nvSpPr>
        <p:spPr>
          <a:xfrm>
            <a:off x="2852643" y="6375512"/>
            <a:ext cx="7578290" cy="41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i="1" dirty="0">
                <a:solidFill>
                  <a:srgbClr val="1600FF"/>
                </a:solidFill>
                <a:latin typeface="Trebuchet MS" panose="020B0603020202020204" pitchFamily="34" charset="0"/>
              </a:rPr>
              <a:t>The neutron and K</a:t>
            </a:r>
            <a:r>
              <a:rPr lang="en-US" altLang="zh-CN" sz="1600" i="1" baseline="-25000" dirty="0">
                <a:solidFill>
                  <a:srgbClr val="1600FF"/>
                </a:solidFill>
                <a:latin typeface="Trebuchet MS" panose="020B0603020202020204" pitchFamily="34" charset="0"/>
              </a:rPr>
              <a:t>L</a:t>
            </a:r>
            <a:r>
              <a:rPr lang="en-US" altLang="zh-CN" sz="1600" i="1" dirty="0">
                <a:solidFill>
                  <a:srgbClr val="1600FF"/>
                </a:solidFill>
                <a:latin typeface="Trebuchet MS" panose="020B0603020202020204" pitchFamily="34" charset="0"/>
              </a:rPr>
              <a:t> identification capability still needs improvement</a:t>
            </a:r>
            <a:endParaRPr lang="en-US" altLang="zh-CN" b="1" i="1" dirty="0">
              <a:solidFill>
                <a:srgbClr val="1600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3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3391" y="228600"/>
            <a:ext cx="12278782" cy="660400"/>
          </a:xfrm>
        </p:spPr>
        <p:txBody>
          <a:bodyPr/>
          <a:lstStyle/>
          <a:p>
            <a:r>
              <a:rPr lang="en-US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GlobalPID Software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5BA24EB-DB21-4D08-A43D-EB741490CE70}"/>
              </a:ext>
            </a:extLst>
          </p:cNvPr>
          <p:cNvSpPr/>
          <p:nvPr/>
        </p:nvSpPr>
        <p:spPr>
          <a:xfrm>
            <a:off x="613466" y="1094826"/>
            <a:ext cx="11315610" cy="294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b="1" dirty="0">
                <a:latin typeface="Trebuchet MS" panose="020B0603020202020204" pitchFamily="34" charset="0"/>
              </a:rPr>
              <a:t>The </a:t>
            </a:r>
            <a:r>
              <a:rPr lang="en-US" altLang="zh-CN" b="1" dirty="0">
                <a:solidFill>
                  <a:srgbClr val="C00000"/>
                </a:solidFill>
                <a:latin typeface="Trebuchet MS" panose="020B0603020202020204" pitchFamily="34" charset="0"/>
              </a:rPr>
              <a:t>BDT model </a:t>
            </a:r>
            <a:r>
              <a:rPr lang="en-US" altLang="zh-CN" b="1" dirty="0">
                <a:latin typeface="Trebuchet MS" panose="020B0603020202020204" pitchFamily="34" charset="0"/>
              </a:rPr>
              <a:t>and </a:t>
            </a:r>
            <a:r>
              <a:rPr lang="en-US" altLang="zh-CN" b="1" dirty="0" err="1">
                <a:latin typeface="Trebuchet MS" panose="020B0603020202020204" pitchFamily="34" charset="0"/>
              </a:rPr>
              <a:t>GlobalPID</a:t>
            </a:r>
            <a:r>
              <a:rPr lang="en-US" altLang="zh-CN" b="1" dirty="0">
                <a:latin typeface="Trebuchet MS" panose="020B0603020202020204" pitchFamily="34" charset="0"/>
              </a:rPr>
              <a:t> algorithm have been integrated into OSCAR software and is available for analysis and research.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endParaRPr lang="en-US" altLang="zh-CN" b="1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endParaRPr lang="en-US" altLang="zh-CN" b="1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endParaRPr lang="en-US" altLang="zh-CN" b="1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endParaRPr lang="en-US" altLang="zh-CN" b="1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endParaRPr lang="en-US" altLang="zh-CN" b="1" dirty="0">
              <a:latin typeface="Trebuchet MS" panose="020B0603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51B9458-2785-4FE5-9C28-DFCE39E49098}"/>
              </a:ext>
            </a:extLst>
          </p:cNvPr>
          <p:cNvSpPr/>
          <p:nvPr/>
        </p:nvSpPr>
        <p:spPr>
          <a:xfrm>
            <a:off x="370240" y="2106562"/>
            <a:ext cx="11100982" cy="269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85750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For the identification of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</a:rPr>
              <a:t>charged particles</a:t>
            </a:r>
          </a:p>
          <a:p>
            <a:pPr lvl="2" indent="-285750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Pre-trained model is integrated, and made transparent to users</a:t>
            </a:r>
          </a:p>
          <a:p>
            <a:pPr lvl="2" indent="-285750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+mn-ea"/>
              </a:rPr>
              <a:t>Based on C-API of </a:t>
            </a:r>
            <a:r>
              <a:rPr lang="en-US" altLang="zh-CN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+mn-ea"/>
              </a:rPr>
              <a:t>XGBoost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+mn-ea"/>
              </a:rPr>
              <a:t>, Provided 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simple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+mn-ea"/>
              </a:rPr>
              <a:t> interface and 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user manual for users</a:t>
            </a:r>
          </a:p>
          <a:p>
            <a:pPr lvl="2" indent="-285750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endParaRPr lang="en-US" altLang="zh-CN" sz="1700" dirty="0">
              <a:solidFill>
                <a:srgbClr val="5E5E5E"/>
              </a:solidFill>
              <a:latin typeface="Trebuchet MS" panose="020B0603020202020204" pitchFamily="34" charset="0"/>
              <a:sym typeface="+mn-ea"/>
            </a:endParaRPr>
          </a:p>
          <a:p>
            <a:pPr lvl="2" indent="-285750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endParaRPr lang="en-US" altLang="zh-CN" sz="1700" dirty="0">
              <a:solidFill>
                <a:srgbClr val="5E5E5E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CCAA24D-EC29-43CC-9149-D5AA98AAD9BC}"/>
              </a:ext>
            </a:extLst>
          </p:cNvPr>
          <p:cNvGrpSpPr/>
          <p:nvPr/>
        </p:nvGrpSpPr>
        <p:grpSpPr>
          <a:xfrm>
            <a:off x="9565642" y="1448281"/>
            <a:ext cx="2669749" cy="2998995"/>
            <a:chOff x="5614402" y="3246194"/>
            <a:chExt cx="2669749" cy="2998995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5A5DBE03-C60E-4FBA-B181-683AA8639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4402" y="3246194"/>
              <a:ext cx="2381020" cy="2998995"/>
            </a:xfrm>
            <a:prstGeom prst="rect">
              <a:avLst/>
            </a:prstGeom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4E30DD9-7D33-42A1-A09F-A38FB397F789}"/>
                </a:ext>
              </a:extLst>
            </p:cNvPr>
            <p:cNvSpPr/>
            <p:nvPr/>
          </p:nvSpPr>
          <p:spPr>
            <a:xfrm>
              <a:off x="7503464" y="3574564"/>
              <a:ext cx="780687" cy="253916"/>
            </a:xfrm>
            <a:prstGeom prst="rect">
              <a:avLst/>
            </a:prstGeom>
            <a:solidFill>
              <a:srgbClr val="AC0000">
                <a:lumMod val="40000"/>
                <a:lumOff val="60000"/>
              </a:srgbClr>
            </a:solidFill>
            <a:ln>
              <a:solidFill>
                <a:srgbClr val="AC0000">
                  <a:lumMod val="40000"/>
                  <a:lumOff val="6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0" cap="none" spc="0" normalizeH="0" baseline="0" noProof="0">
                  <a:ln>
                    <a:noFill/>
                  </a:ln>
                  <a:solidFill>
                    <a:srgbClr val="1600FF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Calibri" panose="020F0502020204030204" pitchFamily="34" charset="0"/>
                </a:rPr>
                <a:t>GlobalPID</a:t>
              </a:r>
              <a:endParaRPr kumimoji="0" lang="zh-CN" altLang="en-US" sz="1050" b="0" i="0" u="none" strike="noStrike" kern="0" cap="none" spc="0" normalizeH="0" baseline="0" noProof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E05C707E-A48B-4A95-A7E4-4C2BD5853BBB}"/>
                </a:ext>
              </a:extLst>
            </p:cNvPr>
            <p:cNvCxnSpPr/>
            <p:nvPr/>
          </p:nvCxnSpPr>
          <p:spPr>
            <a:xfrm flipH="1">
              <a:off x="7105880" y="3832541"/>
              <a:ext cx="557809" cy="332431"/>
            </a:xfrm>
            <a:prstGeom prst="straightConnector1">
              <a:avLst/>
            </a:prstGeom>
            <a:noFill/>
            <a:ln w="6350" cap="flat" cmpd="sng" algn="ctr">
              <a:solidFill>
                <a:srgbClr val="8F000B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298DBDD0-BDD7-4DE2-AE58-C1BA8F807746}"/>
              </a:ext>
            </a:extLst>
          </p:cNvPr>
          <p:cNvSpPr/>
          <p:nvPr/>
        </p:nvSpPr>
        <p:spPr>
          <a:xfrm>
            <a:off x="6366375" y="4604082"/>
            <a:ext cx="5805407" cy="419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b="1" dirty="0">
                <a:latin typeface="Trebuchet MS" panose="020B0603020202020204" pitchFamily="34" charset="0"/>
              </a:rPr>
              <a:t>Development of the ML-based software packages for </a:t>
            </a:r>
            <a:r>
              <a:rPr lang="en-US" altLang="zh-CN" b="1" dirty="0">
                <a:solidFill>
                  <a:srgbClr val="C00000"/>
                </a:solidFill>
                <a:latin typeface="Trebuchet MS" panose="020B0603020202020204" pitchFamily="34" charset="0"/>
              </a:rPr>
              <a:t>hadron and neutron particle identification</a:t>
            </a:r>
            <a:r>
              <a:rPr lang="en-US" altLang="zh-CN" b="1" dirty="0"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b="1" dirty="0">
                <a:latin typeface="Trebuchet MS" panose="020B0603020202020204" pitchFamily="34" charset="0"/>
              </a:rPr>
              <a:t>The </a:t>
            </a:r>
            <a:r>
              <a:rPr lang="en-US" altLang="zh-CN" b="1" dirty="0" err="1">
                <a:latin typeface="Trebuchet MS" panose="020B0603020202020204" pitchFamily="34" charset="0"/>
              </a:rPr>
              <a:t>GlobalPID</a:t>
            </a:r>
            <a:r>
              <a:rPr lang="en-US" altLang="zh-CN" b="1" dirty="0">
                <a:latin typeface="Trebuchet MS" panose="020B0603020202020204" pitchFamily="34" charset="0"/>
              </a:rPr>
              <a:t> packages integration : All the software packages will be transferred into the </a:t>
            </a:r>
            <a:r>
              <a:rPr lang="en-US" altLang="zh-CN" b="1" dirty="0">
                <a:solidFill>
                  <a:srgbClr val="C00000"/>
                </a:solidFill>
                <a:latin typeface="Trebuchet MS" panose="020B0603020202020204" pitchFamily="34" charset="0"/>
              </a:rPr>
              <a:t>ONNX</a:t>
            </a:r>
            <a:r>
              <a:rPr lang="en-US" altLang="zh-CN" b="1" dirty="0">
                <a:latin typeface="Trebuchet MS" panose="020B0603020202020204" pitchFamily="34" charset="0"/>
              </a:rPr>
              <a:t> framework.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endParaRPr lang="en-US" altLang="zh-CN" b="1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endParaRPr lang="en-US" altLang="zh-CN" b="1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endParaRPr lang="en-US" altLang="zh-CN" b="1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endParaRPr lang="en-US" altLang="zh-CN" b="1" dirty="0"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endParaRPr lang="en-US" altLang="zh-CN" b="1" dirty="0">
              <a:latin typeface="Trebuchet MS" panose="020B0603020202020204" pitchFamily="34" charset="0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E625FD0D-C105-4318-B5F4-8A1A6B27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4" y="3768882"/>
            <a:ext cx="7051309" cy="28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5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12041" y="-12277"/>
            <a:ext cx="4059814" cy="6911575"/>
          </a:xfrm>
          <a:prstGeom prst="rect">
            <a:avLst/>
          </a:prstGeom>
          <a:solidFill>
            <a:srgbClr val="061943"/>
          </a:solidFill>
          <a:ln w="28575">
            <a:solidFill>
              <a:srgbClr val="06194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5" b="0" i="0" u="none" strike="noStrike" kern="1200" cap="none" spc="0" normalizeH="0" baseline="0" noProof="0" dirty="0">
              <a:ln>
                <a:noFill/>
              </a:ln>
              <a:solidFill>
                <a:srgbClr val="061943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4530" y="2122716"/>
            <a:ext cx="2866671" cy="1483090"/>
            <a:chOff x="1819275" y="1143000"/>
            <a:chExt cx="2867025" cy="1483273"/>
          </a:xfrm>
        </p:grpSpPr>
        <p:sp>
          <p:nvSpPr>
            <p:cNvPr id="3" name="矩形 2"/>
            <p:cNvSpPr/>
            <p:nvPr/>
          </p:nvSpPr>
          <p:spPr>
            <a:xfrm>
              <a:off x="1819275" y="1143000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095500" y="1359448"/>
              <a:ext cx="2590800" cy="126682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EB79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78366" y="3916689"/>
            <a:ext cx="3078997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9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ozuka Gothic Pro M" panose="020B0700000000000000" pitchFamily="34" charset="-128"/>
                <a:ea typeface="Kozuka Gothic Pro M" panose="020B0700000000000000" pitchFamily="34" charset="-128"/>
                <a:cs typeface="+mn-cs"/>
              </a:rPr>
              <a:t>CONTENTS</a:t>
            </a:r>
            <a:endParaRPr kumimoji="0" lang="zh-CN" altLang="en-US" sz="379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ozuka Gothic Pro M" panose="020B0700000000000000" pitchFamily="34" charset="-128"/>
              <a:ea typeface="Kozuka Gothic Pro M" panose="020B0700000000000000" pitchFamily="34" charset="-128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84009" y="2340326"/>
            <a:ext cx="1867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15" y="0"/>
            <a:ext cx="1565275" cy="1565275"/>
          </a:xfrm>
          <a:prstGeom prst="rect">
            <a:avLst/>
          </a:prstGeom>
        </p:spPr>
      </p:pic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BB23330A-7BCD-4FF7-9A3E-8EF77FF6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208A-7429-4AA3-A478-939FFB2E48E7}" type="datetime1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2024/1/16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00745DC-2B54-4D00-8FC2-A3ABFE47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TextBox 11">
            <a:extLst>
              <a:ext uri="{FF2B5EF4-FFF2-40B4-BE49-F238E27FC236}">
                <a16:creationId xmlns:a16="http://schemas.microsoft.com/office/drawing/2014/main" id="{2A4C32E1-4DCD-43D0-88DF-64AF3BA3CD62}"/>
              </a:ext>
            </a:extLst>
          </p:cNvPr>
          <p:cNvSpPr txBox="1"/>
          <p:nvPr/>
        </p:nvSpPr>
        <p:spPr>
          <a:xfrm>
            <a:off x="5906385" y="878584"/>
            <a:ext cx="418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4252D"/>
                </a:solidFill>
                <a:effectLst/>
                <a:uLnTx/>
                <a:uFillTx/>
                <a:latin typeface="Trebuchet MS" panose="020B0603020202020204" pitchFamily="34" charset="0"/>
                <a:ea typeface="等线" panose="02010600030101010101" pitchFamily="2" charset="-122"/>
              </a:rPr>
              <a:t>Introduction</a:t>
            </a:r>
          </a:p>
        </p:txBody>
      </p:sp>
      <p:sp>
        <p:nvSpPr>
          <p:cNvPr id="126" name="TextBox 59">
            <a:extLst>
              <a:ext uri="{FF2B5EF4-FFF2-40B4-BE49-F238E27FC236}">
                <a16:creationId xmlns:a16="http://schemas.microsoft.com/office/drawing/2014/main" id="{EDDC33E9-EB35-49C6-A1E7-934BE3B58760}"/>
              </a:ext>
            </a:extLst>
          </p:cNvPr>
          <p:cNvSpPr txBox="1"/>
          <p:nvPr/>
        </p:nvSpPr>
        <p:spPr>
          <a:xfrm>
            <a:off x="5989288" y="4479001"/>
            <a:ext cx="430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 err="1">
                <a:solidFill>
                  <a:srgbClr val="24252D"/>
                </a:solidFill>
                <a:latin typeface="Trebuchet MS" panose="020B0603020202020204" pitchFamily="34" charset="0"/>
                <a:ea typeface="等线" panose="02010600030101010101" pitchFamily="2" charset="-122"/>
              </a:rPr>
              <a:t>GlobalPID</a:t>
            </a:r>
            <a:r>
              <a:rPr lang="en-US" altLang="zh-CN" sz="2800" b="1" dirty="0">
                <a:solidFill>
                  <a:srgbClr val="24252D"/>
                </a:solidFill>
                <a:latin typeface="Trebuchet MS" panose="020B0603020202020204" pitchFamily="34" charset="0"/>
                <a:ea typeface="等线" panose="02010600030101010101" pitchFamily="2" charset="-122"/>
              </a:rPr>
              <a:t> Software</a:t>
            </a:r>
          </a:p>
        </p:txBody>
      </p:sp>
      <p:sp>
        <p:nvSpPr>
          <p:cNvPr id="55" name="TextBox 47">
            <a:extLst>
              <a:ext uri="{FF2B5EF4-FFF2-40B4-BE49-F238E27FC236}">
                <a16:creationId xmlns:a16="http://schemas.microsoft.com/office/drawing/2014/main" id="{9042CD74-D8C9-4B88-986E-3D3E7B891091}"/>
              </a:ext>
            </a:extLst>
          </p:cNvPr>
          <p:cNvSpPr txBox="1"/>
          <p:nvPr/>
        </p:nvSpPr>
        <p:spPr>
          <a:xfrm>
            <a:off x="5839710" y="2063864"/>
            <a:ext cx="6209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24252D"/>
                </a:solidFill>
                <a:latin typeface="Trebuchet MS" panose="020B0603020202020204" pitchFamily="34" charset="0"/>
                <a:ea typeface="等线" panose="02010600030101010101" pitchFamily="2" charset="-122"/>
              </a:rPr>
              <a:t>Identification For Charged Particles </a:t>
            </a:r>
            <a:endParaRPr lang="zh-CN" altLang="en-US" sz="2800" b="1">
              <a:solidFill>
                <a:srgbClr val="24252D"/>
              </a:solidFill>
              <a:latin typeface="Trebuchet MS" panose="020B0603020202020204" pitchFamily="34" charset="0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24252D"/>
              </a:solidFill>
              <a:effectLst/>
              <a:uLnTx/>
              <a:uFillTx/>
              <a:latin typeface="Comic Sans MS" panose="030F0702030302020204" pitchFamily="66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54F442-29C1-4B40-9B2A-56B16DFE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FF4480B-0B51-4B0F-8991-681BF6DC36EB}"/>
              </a:ext>
            </a:extLst>
          </p:cNvPr>
          <p:cNvGrpSpPr/>
          <p:nvPr/>
        </p:nvGrpSpPr>
        <p:grpSpPr>
          <a:xfrm>
            <a:off x="5286169" y="1053593"/>
            <a:ext cx="201455" cy="4848846"/>
            <a:chOff x="4778301" y="3163174"/>
            <a:chExt cx="201455" cy="484884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49FB286-4585-4CAA-8FAC-6D88BF4B0916}"/>
                </a:ext>
              </a:extLst>
            </p:cNvPr>
            <p:cNvGrpSpPr/>
            <p:nvPr/>
          </p:nvGrpSpPr>
          <p:grpSpPr>
            <a:xfrm>
              <a:off x="4778301" y="3163174"/>
              <a:ext cx="201455" cy="2501384"/>
              <a:chOff x="5247212" y="3292912"/>
              <a:chExt cx="201455" cy="2501384"/>
            </a:xfrm>
          </p:grpSpPr>
          <p:grpSp>
            <p:nvGrpSpPr>
              <p:cNvPr id="98" name="组合 97">
                <a:extLst>
                  <a:ext uri="{FF2B5EF4-FFF2-40B4-BE49-F238E27FC236}">
                    <a16:creationId xmlns:a16="http://schemas.microsoft.com/office/drawing/2014/main" id="{4C78D827-97E2-4E49-9F8D-BB72C229C731}"/>
                  </a:ext>
                </a:extLst>
              </p:cNvPr>
              <p:cNvGrpSpPr/>
              <p:nvPr/>
            </p:nvGrpSpPr>
            <p:grpSpPr>
              <a:xfrm>
                <a:off x="5247212" y="3292912"/>
                <a:ext cx="196177" cy="1371662"/>
                <a:chOff x="4456753" y="4987893"/>
                <a:chExt cx="219124" cy="1526249"/>
              </a:xfrm>
            </p:grpSpPr>
            <p:sp>
              <p:nvSpPr>
                <p:cNvPr id="102" name="Oval 51">
                  <a:extLst>
                    <a:ext uri="{FF2B5EF4-FFF2-40B4-BE49-F238E27FC236}">
                      <a16:creationId xmlns:a16="http://schemas.microsoft.com/office/drawing/2014/main" id="{D8B28853-08C9-4D1E-B85C-FA88D6250644}"/>
                    </a:ext>
                  </a:extLst>
                </p:cNvPr>
                <p:cNvSpPr/>
                <p:nvPr/>
              </p:nvSpPr>
              <p:spPr>
                <a:xfrm>
                  <a:off x="4483154" y="6321419"/>
                  <a:ext cx="192723" cy="192723"/>
                </a:xfrm>
                <a:prstGeom prst="ellipse">
                  <a:avLst/>
                </a:prstGeom>
                <a:solidFill>
                  <a:srgbClr val="FFFFFF">
                    <a:lumMod val="95000"/>
                  </a:srgbClr>
                </a:solidFill>
                <a:ln w="28575" cap="flat" cmpd="sng" algn="ctr">
                  <a:solidFill>
                    <a:srgbClr val="06194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55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03" name="Oval 64">
                  <a:extLst>
                    <a:ext uri="{FF2B5EF4-FFF2-40B4-BE49-F238E27FC236}">
                      <a16:creationId xmlns:a16="http://schemas.microsoft.com/office/drawing/2014/main" id="{CE079CB1-40F7-4242-93BD-4DBE642216BD}"/>
                    </a:ext>
                  </a:extLst>
                </p:cNvPr>
                <p:cNvSpPr/>
                <p:nvPr/>
              </p:nvSpPr>
              <p:spPr>
                <a:xfrm>
                  <a:off x="4456753" y="4987893"/>
                  <a:ext cx="192723" cy="192723"/>
                </a:xfrm>
                <a:prstGeom prst="ellipse">
                  <a:avLst/>
                </a:prstGeom>
                <a:solidFill>
                  <a:srgbClr val="FFFFFF">
                    <a:lumMod val="95000"/>
                  </a:srgbClr>
                </a:solidFill>
                <a:ln w="28575" cap="flat" cmpd="sng" algn="ctr">
                  <a:solidFill>
                    <a:srgbClr val="06194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55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sp>
            <p:nvSpPr>
              <p:cNvPr id="70" name="Oval 51">
                <a:extLst>
                  <a:ext uri="{FF2B5EF4-FFF2-40B4-BE49-F238E27FC236}">
                    <a16:creationId xmlns:a16="http://schemas.microsoft.com/office/drawing/2014/main" id="{B191B20F-9A5A-4FE4-A446-784B1F930B2C}"/>
                  </a:ext>
                </a:extLst>
              </p:cNvPr>
              <p:cNvSpPr/>
              <p:nvPr/>
            </p:nvSpPr>
            <p:spPr>
              <a:xfrm>
                <a:off x="5276126" y="5621093"/>
                <a:ext cx="172541" cy="173203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 w="28575" cap="flat" cmpd="sng" algn="ctr">
                <a:solidFill>
                  <a:srgbClr val="06194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7" name="Oval 51">
              <a:extLst>
                <a:ext uri="{FF2B5EF4-FFF2-40B4-BE49-F238E27FC236}">
                  <a16:creationId xmlns:a16="http://schemas.microsoft.com/office/drawing/2014/main" id="{031AA168-1309-43AD-BEB8-E4FCA523754E}"/>
                </a:ext>
              </a:extLst>
            </p:cNvPr>
            <p:cNvSpPr/>
            <p:nvPr/>
          </p:nvSpPr>
          <p:spPr>
            <a:xfrm>
              <a:off x="4778308" y="7838817"/>
              <a:ext cx="172541" cy="173203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8575" cap="flat" cmpd="sng" algn="ctr">
              <a:solidFill>
                <a:srgbClr val="06194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9" name="TextBox 59">
            <a:extLst>
              <a:ext uri="{FF2B5EF4-FFF2-40B4-BE49-F238E27FC236}">
                <a16:creationId xmlns:a16="http://schemas.microsoft.com/office/drawing/2014/main" id="{75CF34CC-D2A4-4C26-B8F9-6B3B5916656B}"/>
              </a:ext>
            </a:extLst>
          </p:cNvPr>
          <p:cNvSpPr txBox="1"/>
          <p:nvPr/>
        </p:nvSpPr>
        <p:spPr>
          <a:xfrm>
            <a:off x="5906385" y="3246812"/>
            <a:ext cx="713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24252D"/>
                </a:solidFill>
                <a:latin typeface="Trebuchet MS" panose="020B0603020202020204" pitchFamily="34" charset="0"/>
                <a:ea typeface="等线" panose="02010600030101010101" pitchFamily="2" charset="-122"/>
              </a:rPr>
              <a:t>Identification For</a:t>
            </a:r>
            <a:r>
              <a:rPr lang="zh-CN" altLang="en-US" sz="2800" b="1" dirty="0">
                <a:solidFill>
                  <a:srgbClr val="24252D"/>
                </a:solidFill>
                <a:latin typeface="Trebuchet MS" panose="020B0603020202020204" pitchFamily="34" charset="0"/>
                <a:ea typeface="等线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24252D"/>
                </a:solidFill>
                <a:latin typeface="Trebuchet MS" panose="020B0603020202020204" pitchFamily="34" charset="0"/>
                <a:ea typeface="等线" panose="02010600030101010101" pitchFamily="2" charset="-122"/>
              </a:rPr>
              <a:t>Neutral Particles</a:t>
            </a:r>
          </a:p>
        </p:txBody>
      </p:sp>
      <p:sp>
        <p:nvSpPr>
          <p:cNvPr id="31" name="Oval 51">
            <a:extLst>
              <a:ext uri="{FF2B5EF4-FFF2-40B4-BE49-F238E27FC236}">
                <a16:creationId xmlns:a16="http://schemas.microsoft.com/office/drawing/2014/main" id="{29EC01AF-8291-43E7-955B-501AE2355E8B}"/>
              </a:ext>
            </a:extLst>
          </p:cNvPr>
          <p:cNvSpPr/>
          <p:nvPr/>
        </p:nvSpPr>
        <p:spPr>
          <a:xfrm>
            <a:off x="5309805" y="4637226"/>
            <a:ext cx="172541" cy="173203"/>
          </a:xfrm>
          <a:prstGeom prst="ellipse">
            <a:avLst/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06194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TextBox 59">
            <a:extLst>
              <a:ext uri="{FF2B5EF4-FFF2-40B4-BE49-F238E27FC236}">
                <a16:creationId xmlns:a16="http://schemas.microsoft.com/office/drawing/2014/main" id="{25D374D6-D9E1-4280-B52D-D7B3F35F4113}"/>
              </a:ext>
            </a:extLst>
          </p:cNvPr>
          <p:cNvSpPr txBox="1"/>
          <p:nvPr/>
        </p:nvSpPr>
        <p:spPr>
          <a:xfrm>
            <a:off x="5946647" y="5554227"/>
            <a:ext cx="430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24252D"/>
                </a:solidFill>
                <a:latin typeface="Trebuchet MS" panose="020B0603020202020204" pitchFamily="34" charset="0"/>
                <a:ea typeface="等线" panose="02010600030101010101" pitchFamily="2" charset="-122"/>
              </a:rPr>
              <a:t>Summary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76184" y="171450"/>
            <a:ext cx="12278782" cy="660400"/>
          </a:xfrm>
        </p:spPr>
        <p:txBody>
          <a:bodyPr/>
          <a:lstStyle/>
          <a:p>
            <a:pPr lvl="0" indent="457200" algn="just" defTabSz="3038715">
              <a:lnSpc>
                <a:spcPts val="3500"/>
              </a:lnSpc>
            </a:pPr>
            <a:r>
              <a:rPr lang="en-US" altLang="zh-CN" sz="36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微软雅黑"/>
                <a:cs typeface="Times New Roman" panose="02020603050405020304" pitchFamily="18" charset="0"/>
              </a:rPr>
              <a:t>Summary</a:t>
            </a:r>
            <a:endParaRPr lang="en-US" altLang="zh-CN" sz="3600" dirty="0">
              <a:ln w="0">
                <a:solidFill>
                  <a:srgbClr val="FFFFFF"/>
                </a:solidFill>
              </a:ln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0A8A330-B910-4C5C-ABB1-C97BC337058D}"/>
              </a:ext>
            </a:extLst>
          </p:cNvPr>
          <p:cNvGrpSpPr/>
          <p:nvPr/>
        </p:nvGrpSpPr>
        <p:grpSpPr>
          <a:xfrm>
            <a:off x="95484" y="945331"/>
            <a:ext cx="12165123" cy="5996963"/>
            <a:chOff x="95484" y="945331"/>
            <a:chExt cx="12165123" cy="599696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23E3730-CF73-4D74-AF4E-53CEB29411AA}"/>
                </a:ext>
              </a:extLst>
            </p:cNvPr>
            <p:cNvGrpSpPr/>
            <p:nvPr/>
          </p:nvGrpSpPr>
          <p:grpSpPr>
            <a:xfrm>
              <a:off x="95484" y="945331"/>
              <a:ext cx="10792862" cy="5996963"/>
              <a:chOff x="95484" y="932107"/>
              <a:chExt cx="10792862" cy="6589741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0689178-B74B-4E90-8848-9F2BFD6097C9}"/>
                  </a:ext>
                </a:extLst>
              </p:cNvPr>
              <p:cNvSpPr/>
              <p:nvPr/>
            </p:nvSpPr>
            <p:spPr>
              <a:xfrm>
                <a:off x="95484" y="932107"/>
                <a:ext cx="7885620" cy="6589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b="1" dirty="0">
                    <a:latin typeface="Trebuchet MS" panose="020B0603020202020204" pitchFamily="34" charset="0"/>
                  </a:rPr>
                  <a:t>To fully exploit the performance of the STCF detector, a novel </a:t>
                </a:r>
                <a:r>
                  <a:rPr lang="en-US" altLang="zh-CN" sz="1600" b="1" dirty="0" err="1">
                    <a:latin typeface="Trebuchet MS" panose="020B0603020202020204" pitchFamily="34" charset="0"/>
                  </a:rPr>
                  <a:t>GlobalPID</a:t>
                </a:r>
                <a:r>
                  <a:rPr lang="en-US" altLang="zh-CN" sz="1600" b="1" dirty="0">
                    <a:latin typeface="Trebuchet MS" panose="020B0603020202020204" pitchFamily="34" charset="0"/>
                  </a:rPr>
                  <a:t> algorithm based on machine learning is developing.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b="1" dirty="0">
                    <a:latin typeface="Trebuchet MS" panose="020B0603020202020204" pitchFamily="34" charset="0"/>
                  </a:rPr>
                  <a:t>Based on a data-driven method, BDT is used as a baseline to</a:t>
                </a:r>
                <a:r>
                  <a:rPr lang="en-US" altLang="zh-CN" sz="16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altLang="zh-CN" sz="1600" b="1" dirty="0">
                    <a:latin typeface="Trebuchet MS" panose="020B0603020202020204" pitchFamily="34" charset="0"/>
                  </a:rPr>
                  <a:t>discriminate</a:t>
                </a:r>
                <a:r>
                  <a:rPr lang="en-US" altLang="zh-CN" sz="16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altLang="zh-CN" sz="1600" b="1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charged</a:t>
                </a:r>
                <a:r>
                  <a:rPr lang="en-US" altLang="zh-CN" sz="16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altLang="zh-CN" sz="1600" b="1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particles</a:t>
                </a:r>
                <a:r>
                  <a:rPr lang="en-US" altLang="zh-CN" sz="1600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altLang="zh-CN" sz="1600" b="1" dirty="0">
                    <a:latin typeface="Trebuchet MS" panose="020B0603020202020204" pitchFamily="34" charset="0"/>
                  </a:rPr>
                  <a:t>at STCF.</a:t>
                </a:r>
              </a:p>
              <a:p>
                <a:pPr lvl="1" indent="-285750">
                  <a:lnSpc>
                    <a:spcPct val="150000"/>
                  </a:lnSpc>
                  <a:spcBef>
                    <a:spcPts val="1200"/>
                  </a:spcBef>
                  <a:buBlip>
                    <a:blip r:embed="rId2"/>
                  </a:buBlip>
                </a:pPr>
                <a:r>
                  <a:rPr lang="en-US" altLang="zh-CN" sz="14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Extract features from many correlated variables(integrating all sub-detector information)</a:t>
                </a:r>
              </a:p>
              <a:p>
                <a:pPr lvl="1" indent="-285750">
                  <a:lnSpc>
                    <a:spcPct val="150000"/>
                  </a:lnSpc>
                  <a:spcBef>
                    <a:spcPts val="1200"/>
                  </a:spcBef>
                  <a:buBlip>
                    <a:blip r:embed="rId2"/>
                  </a:buBlip>
                </a:pPr>
                <a:r>
                  <a:rPr lang="en-US" altLang="zh-CN" sz="14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Provides charged particle identification performance in different PID modes</a:t>
                </a:r>
              </a:p>
              <a:p>
                <a:pPr lvl="1" indent="-285750">
                  <a:lnSpc>
                    <a:spcPct val="150000"/>
                  </a:lnSpc>
                  <a:spcBef>
                    <a:spcPts val="1200"/>
                  </a:spcBef>
                  <a:buBlip>
                    <a:blip r:embed="rId2"/>
                  </a:buBlip>
                  <a:defRPr/>
                </a:pPr>
                <a:r>
                  <a:rPr lang="en-US" altLang="zh-CN" sz="1400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Drive the fast simulation work </a:t>
                </a:r>
              </a:p>
              <a:p>
                <a:pPr indent="-342900"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b="1" dirty="0">
                    <a:latin typeface="Trebuchet MS" panose="020B0603020202020204" pitchFamily="34" charset="0"/>
                  </a:rPr>
                  <a:t>Integrate PID system information and use CNN to achieve </a:t>
                </a:r>
                <a:r>
                  <a:rPr lang="en-US" altLang="zh-CN" sz="1600" b="1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hadron discrimination</a:t>
                </a:r>
                <a:r>
                  <a:rPr lang="en-US" altLang="zh-CN" sz="1600" b="1" dirty="0">
                    <a:latin typeface="Trebuchet MS" panose="020B0603020202020204" pitchFamily="34" charset="0"/>
                  </a:rPr>
                  <a:t>.</a:t>
                </a:r>
              </a:p>
              <a:p>
                <a:pPr indent="-342900"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b="1" dirty="0">
                    <a:latin typeface="Trebuchet MS" panose="020B0603020202020204" pitchFamily="34" charset="0"/>
                  </a:rPr>
                  <a:t>A global </a:t>
                </a:r>
                <a:r>
                  <a:rPr lang="en-US" altLang="zh-CN" sz="1600" b="1" dirty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neutral particle</a:t>
                </a:r>
                <a:r>
                  <a:rPr lang="en-US" altLang="zh-CN" sz="1600" b="1" dirty="0">
                    <a:latin typeface="Trebuchet MS" panose="020B0603020202020204" pitchFamily="34" charset="0"/>
                  </a:rPr>
                  <a:t> identifier based on CNN is initially implemented.</a:t>
                </a:r>
              </a:p>
              <a:p>
                <a:pPr indent="-342900"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b="1" dirty="0">
                    <a:latin typeface="Trebuchet MS" panose="020B0603020202020204" pitchFamily="34" charset="0"/>
                  </a:rPr>
                  <a:t>Preliminary results for the</a:t>
                </a:r>
                <a:r>
                  <a:rPr lang="en-US" altLang="zh-CN" dirty="0"/>
                  <a:t> </a:t>
                </a:r>
                <a:r>
                  <a:rPr lang="en-US" altLang="zh-CN" sz="1600" b="1" dirty="0">
                    <a:latin typeface="Trebuchet MS" panose="020B0603020202020204" pitchFamily="34" charset="0"/>
                  </a:rPr>
                  <a:t>identification of charged and neutral particles have been obtained, but need to be further checked and validated.</a:t>
                </a:r>
              </a:p>
              <a:p>
                <a:pPr indent="-342900"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b="1" dirty="0">
                    <a:latin typeface="Trebuchet MS" panose="020B0603020202020204" pitchFamily="34" charset="0"/>
                  </a:rPr>
                  <a:t>The </a:t>
                </a:r>
                <a:r>
                  <a:rPr lang="en-US" altLang="zh-CN" sz="1600" b="1" dirty="0" err="1">
                    <a:latin typeface="Trebuchet MS" panose="020B0603020202020204" pitchFamily="34" charset="0"/>
                  </a:rPr>
                  <a:t>GlobalPID</a:t>
                </a:r>
                <a:r>
                  <a:rPr lang="en-US" altLang="zh-CN" sz="1600" b="1" dirty="0">
                    <a:latin typeface="Trebuchet MS" panose="020B0603020202020204" pitchFamily="34" charset="0"/>
                  </a:rPr>
                  <a:t> software package has been completed for charged particles identification and is available for analysis and research.</a:t>
                </a:r>
              </a:p>
              <a:p>
                <a:pPr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b="1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FCC1704-A83A-478D-BEF3-441E698CDFA7}"/>
                  </a:ext>
                </a:extLst>
              </p:cNvPr>
              <p:cNvSpPr/>
              <p:nvPr/>
            </p:nvSpPr>
            <p:spPr>
              <a:xfrm>
                <a:off x="4792346" y="5228186"/>
                <a:ext cx="6096000" cy="4130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 indent="-285750">
                  <a:lnSpc>
                    <a:spcPct val="150000"/>
                  </a:lnSpc>
                  <a:spcBef>
                    <a:spcPts val="1200"/>
                  </a:spcBef>
                  <a:buBlip>
                    <a:blip r:embed="rId2"/>
                  </a:buBlip>
                </a:pPr>
                <a:endParaRPr lang="en-US" altLang="zh-CN" sz="1400">
                  <a:solidFill>
                    <a:srgbClr val="5E5E5E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3E9FB95-B72A-4B4E-AED8-D4874B4CBD98}"/>
                </a:ext>
              </a:extLst>
            </p:cNvPr>
            <p:cNvSpPr/>
            <p:nvPr/>
          </p:nvSpPr>
          <p:spPr>
            <a:xfrm>
              <a:off x="6164607" y="4377905"/>
              <a:ext cx="6096000" cy="3759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 indent="-285750">
                <a:lnSpc>
                  <a:spcPct val="150000"/>
                </a:lnSpc>
                <a:spcBef>
                  <a:spcPts val="1200"/>
                </a:spcBef>
                <a:buBlip>
                  <a:blip r:embed="rId2"/>
                </a:buBlip>
              </a:pPr>
              <a:endParaRPr lang="en-US" altLang="zh-CN" sz="1400">
                <a:solidFill>
                  <a:srgbClr val="5E5E5E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28A4069-0A4B-4B40-ADED-0DBDD497A09A}"/>
              </a:ext>
            </a:extLst>
          </p:cNvPr>
          <p:cNvGrpSpPr/>
          <p:nvPr/>
        </p:nvGrpSpPr>
        <p:grpSpPr>
          <a:xfrm>
            <a:off x="7981104" y="2435226"/>
            <a:ext cx="4200524" cy="3542430"/>
            <a:chOff x="7877141" y="14369976"/>
            <a:chExt cx="5278693" cy="1186675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78B4A737-F310-4230-BD50-84702CFBA0A5}"/>
                </a:ext>
              </a:extLst>
            </p:cNvPr>
            <p:cNvSpPr/>
            <p:nvPr/>
          </p:nvSpPr>
          <p:spPr>
            <a:xfrm>
              <a:off x="7877141" y="14369976"/>
              <a:ext cx="5278693" cy="1186675"/>
            </a:xfrm>
            <a:prstGeom prst="roundRect">
              <a:avLst>
                <a:gd name="adj" fmla="val 5073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96000" sy="96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27FB930-A3E7-4093-A6D3-AF7519C9D256}"/>
                </a:ext>
              </a:extLst>
            </p:cNvPr>
            <p:cNvSpPr/>
            <p:nvPr/>
          </p:nvSpPr>
          <p:spPr>
            <a:xfrm>
              <a:off x="7964039" y="14402042"/>
              <a:ext cx="663743" cy="156927"/>
            </a:xfrm>
            <a:prstGeom prst="ellipse">
              <a:avLst/>
            </a:prstGeom>
            <a:solidFill>
              <a:srgbClr val="3366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D5906410-E38C-4739-946D-57FF926F77F6}"/>
              </a:ext>
            </a:extLst>
          </p:cNvPr>
          <p:cNvSpPr/>
          <p:nvPr/>
        </p:nvSpPr>
        <p:spPr>
          <a:xfrm>
            <a:off x="7840346" y="2513189"/>
            <a:ext cx="4514491" cy="33865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Trebuchet MS" panose="020B0603020202020204" pitchFamily="34" charset="0"/>
              </a:rPr>
              <a:t>More study is needed to do</a:t>
            </a:r>
            <a:r>
              <a:rPr lang="en-US" altLang="zh-CN" sz="1600" b="1" dirty="0">
                <a:latin typeface="Trebuchet MS" panose="020B0603020202020204" pitchFamily="34" charset="0"/>
              </a:rPr>
              <a:t>:</a:t>
            </a:r>
            <a:endParaRPr lang="en-US" altLang="zh-CN" sz="1600" dirty="0">
              <a:solidFill>
                <a:srgbClr val="5E5E5E"/>
              </a:solidFill>
              <a:latin typeface="Trebuchet MS" panose="020B0603020202020204" pitchFamily="34" charset="0"/>
            </a:endParaRPr>
          </a:p>
          <a:p>
            <a:pPr lvl="1" indent="-285750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altLang="zh-CN" sz="1600" dirty="0">
                <a:solidFill>
                  <a:srgbClr val="5E5E5E"/>
                </a:solidFill>
                <a:latin typeface="Trebuchet MS" panose="020B0603020202020204" pitchFamily="34" charset="0"/>
              </a:rPr>
              <a:t>Add time response and MUD information to neutral particle identification</a:t>
            </a:r>
          </a:p>
          <a:p>
            <a:pPr lvl="1" indent="-285750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altLang="zh-CN" sz="1600" dirty="0">
                <a:solidFill>
                  <a:srgbClr val="5E5E5E"/>
                </a:solidFill>
                <a:latin typeface="Trebuchet MS" panose="020B0603020202020204" pitchFamily="34" charset="0"/>
              </a:rPr>
              <a:t>Further study the variables used for PID</a:t>
            </a:r>
          </a:p>
          <a:p>
            <a:pPr lvl="1" indent="-285750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altLang="zh-CN" sz="1600" dirty="0">
                <a:solidFill>
                  <a:srgbClr val="5E5E5E"/>
                </a:solidFill>
                <a:latin typeface="Trebuchet MS" panose="020B0603020202020204" pitchFamily="34" charset="0"/>
              </a:rPr>
              <a:t>Try other machine learning techniques</a:t>
            </a:r>
          </a:p>
          <a:p>
            <a:pPr lvl="1" indent="-285750">
              <a:lnSpc>
                <a:spcPct val="1500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altLang="zh-CN" sz="1600" dirty="0">
                <a:solidFill>
                  <a:srgbClr val="5E5E5E"/>
                </a:solidFill>
                <a:latin typeface="Trebuchet MS" panose="020B0603020202020204" pitchFamily="34" charset="0"/>
              </a:rPr>
              <a:t>Upgradation</a:t>
            </a:r>
            <a:r>
              <a:rPr lang="en-US" altLang="zh-CN" b="1" dirty="0"/>
              <a:t> </a:t>
            </a:r>
            <a:r>
              <a:rPr lang="en-US" altLang="zh-CN" sz="1600" dirty="0">
                <a:solidFill>
                  <a:srgbClr val="5E5E5E"/>
                </a:solidFill>
                <a:latin typeface="Trebuchet MS" panose="020B0603020202020204" pitchFamily="34" charset="0"/>
              </a:rPr>
              <a:t>and result  verification for </a:t>
            </a:r>
            <a:r>
              <a:rPr lang="en-US" altLang="zh-CN" sz="1600" dirty="0" err="1">
                <a:solidFill>
                  <a:srgbClr val="5E5E5E"/>
                </a:solidFill>
                <a:latin typeface="Trebuchet MS" panose="020B0603020202020204" pitchFamily="34" charset="0"/>
              </a:rPr>
              <a:t>GlobalPID</a:t>
            </a:r>
            <a:r>
              <a:rPr lang="en-US" altLang="zh-CN" sz="1600" dirty="0">
                <a:solidFill>
                  <a:srgbClr val="5E5E5E"/>
                </a:solidFill>
                <a:latin typeface="Trebuchet MS" panose="020B0603020202020204" pitchFamily="34" charset="0"/>
              </a:rPr>
              <a:t> software package</a:t>
            </a:r>
          </a:p>
        </p:txBody>
      </p:sp>
    </p:spTree>
    <p:extLst>
      <p:ext uri="{BB962C8B-B14F-4D97-AF65-F5344CB8AC3E}">
        <p14:creationId xmlns:p14="http://schemas.microsoft.com/office/powerpoint/2010/main" val="279835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412875"/>
            <a:ext cx="12192000" cy="2609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02759" y="1976438"/>
            <a:ext cx="3986483" cy="1482725"/>
            <a:chOff x="2682875" y="2071687"/>
            <a:chExt cx="3986483" cy="1482725"/>
          </a:xfrm>
        </p:grpSpPr>
        <p:sp>
          <p:nvSpPr>
            <p:cNvPr id="3" name="TextBox 1"/>
            <p:cNvSpPr txBox="1">
              <a:spLocks noChangeArrowheads="1"/>
            </p:cNvSpPr>
            <p:nvPr/>
          </p:nvSpPr>
          <p:spPr bwMode="auto">
            <a:xfrm>
              <a:off x="2682875" y="2311106"/>
              <a:ext cx="3525324" cy="10156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6194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THANKS</a:t>
              </a:r>
            </a:p>
          </p:txBody>
        </p:sp>
        <p:sp>
          <p:nvSpPr>
            <p:cNvPr id="4" name="空心弧 3"/>
            <p:cNvSpPr/>
            <p:nvPr/>
          </p:nvSpPr>
          <p:spPr bwMode="auto">
            <a:xfrm rot="7086271">
              <a:off x="5186633" y="2071687"/>
              <a:ext cx="1482725" cy="1482725"/>
            </a:xfrm>
            <a:prstGeom prst="blockArc">
              <a:avLst>
                <a:gd name="adj1" fmla="val 5502533"/>
                <a:gd name="adj2" fmla="val 1980318"/>
                <a:gd name="adj3" fmla="val 1053"/>
              </a:avLst>
            </a:prstGeom>
            <a:solidFill>
              <a:srgbClr val="C00000"/>
            </a:solidFill>
            <a:ln w="28575">
              <a:solidFill>
                <a:srgbClr val="0619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等腰三角形 13"/>
          <p:cNvSpPr/>
          <p:nvPr/>
        </p:nvSpPr>
        <p:spPr>
          <a:xfrm flipV="1">
            <a:off x="5916353" y="4014699"/>
            <a:ext cx="359294" cy="2066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81238" y="5087993"/>
            <a:ext cx="7629524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70000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8A917E-DB51-40B7-B859-47C8D510E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7B3-DC74-4E62-9F01-996CDC46F899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5EFB04-AFBF-46CA-9159-24BE9285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659BA7-24D9-4438-8867-D71D1C95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3EA9-123D-489F-8313-43A8A4AC456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404848"/>
            <a:ext cx="12192000" cy="2609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等腰三角形 13"/>
          <p:cNvSpPr/>
          <p:nvPr/>
        </p:nvSpPr>
        <p:spPr>
          <a:xfrm flipV="1">
            <a:off x="5916353" y="4014699"/>
            <a:ext cx="359294" cy="20660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81238" y="5087993"/>
            <a:ext cx="7629524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70000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1A21327-9303-45F2-8F95-91DEAB5FF9B5}"/>
              </a:ext>
            </a:extLst>
          </p:cNvPr>
          <p:cNvGrpSpPr/>
          <p:nvPr/>
        </p:nvGrpSpPr>
        <p:grpSpPr>
          <a:xfrm>
            <a:off x="2458450" y="1643793"/>
            <a:ext cx="2131960" cy="2131960"/>
            <a:chOff x="1131485" y="2234042"/>
            <a:chExt cx="1607262" cy="160726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AD51B5E-B546-4E4D-9D56-ED7A20B36046}"/>
                </a:ext>
              </a:extLst>
            </p:cNvPr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061943"/>
            </a:solidFill>
            <a:ln w="19050">
              <a:solidFill>
                <a:srgbClr val="0619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B24558E-3E75-4D5C-8385-2981FED7B3EF}"/>
                </a:ext>
              </a:extLst>
            </p:cNvPr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619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KSO_Shape">
              <a:extLst>
                <a:ext uri="{FF2B5EF4-FFF2-40B4-BE49-F238E27FC236}">
                  <a16:creationId xmlns:a16="http://schemas.microsoft.com/office/drawing/2014/main" id="{77C75CDF-2FAD-48D1-9465-7CDC1B7D6BB7}"/>
                </a:ext>
              </a:extLst>
            </p:cNvPr>
            <p:cNvSpPr/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061943"/>
            </a:solidFill>
            <a:ln>
              <a:solidFill>
                <a:srgbClr val="061943"/>
              </a:solidFill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73D8CC2A-E11E-42CC-B9DE-89FB80B0722F}"/>
              </a:ext>
            </a:extLst>
          </p:cNvPr>
          <p:cNvSpPr txBox="1"/>
          <p:nvPr/>
        </p:nvSpPr>
        <p:spPr>
          <a:xfrm>
            <a:off x="4907605" y="1833065"/>
            <a:ext cx="5708293" cy="146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24252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Backup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24252D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58FFC1-5D84-457F-B531-E0280538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A8D-5212-42A8-AE21-980F4230765D}" type="datetime1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D11A4E-8262-4204-87EE-C4FE35FA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A4B909-949A-435B-8053-F2629947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3EA9-123D-489F-8313-43A8A4AC456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52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61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1600" y="703434"/>
            <a:ext cx="11988800" cy="6052459"/>
          </a:xfrm>
          <a:prstGeom prst="roundRect">
            <a:avLst>
              <a:gd name="adj" fmla="val 491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Gkklhcbchic2Zero_1.root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3765" y="-133555"/>
            <a:ext cx="570829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Backup 1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5522" y="33929"/>
            <a:ext cx="593817" cy="593817"/>
            <a:chOff x="1131485" y="2234042"/>
            <a:chExt cx="1607262" cy="1607262"/>
          </a:xfrm>
        </p:grpSpPr>
        <p:sp>
          <p:nvSpPr>
            <p:cNvPr id="5" name="椭圆 4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061943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02" y="210"/>
            <a:ext cx="2100454" cy="661254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26C7-B586-4071-8AA3-944B253473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399557" y="6139350"/>
            <a:ext cx="433999" cy="433999"/>
            <a:chOff x="11610163" y="6322775"/>
            <a:chExt cx="433999" cy="433999"/>
          </a:xfrm>
        </p:grpSpPr>
        <p:sp>
          <p:nvSpPr>
            <p:cNvPr id="31" name="椭圆 30"/>
            <p:cNvSpPr/>
            <p:nvPr/>
          </p:nvSpPr>
          <p:spPr>
            <a:xfrm>
              <a:off x="11637818" y="6361257"/>
              <a:ext cx="378691" cy="360218"/>
            </a:xfrm>
            <a:prstGeom prst="ellipse">
              <a:avLst/>
            </a:prstGeom>
            <a:solidFill>
              <a:srgbClr val="314F6E"/>
            </a:solidFill>
            <a:ln>
              <a:solidFill>
                <a:srgbClr val="315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2" name="图片占位符 84" descr="单个齿轮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10163" y="6322775"/>
              <a:ext cx="433999" cy="433999"/>
            </a:xfrm>
            <a:prstGeom prst="rect">
              <a:avLst/>
            </a:prstGeom>
          </p:spPr>
        </p:pic>
      </p:grp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14EDA-3BB1-4DEF-9E7F-ACBFB110FC4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E636AC-E7BD-43BF-A046-52535F3486F8}"/>
              </a:ext>
            </a:extLst>
          </p:cNvPr>
          <p:cNvSpPr txBox="1"/>
          <p:nvPr/>
        </p:nvSpPr>
        <p:spPr>
          <a:xfrm>
            <a:off x="324489" y="756609"/>
            <a:ext cx="918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sz="2800" b="1" i="1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</a:rPr>
              <a:t>F</a:t>
            </a:r>
            <a:r>
              <a:rPr kumimoji="0" lang="en-US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+mn-cs"/>
              </a:rPr>
              <a:t>eatures</a:t>
            </a: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C4576C90-9603-4C2B-B0C1-44772F5A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B066543-D6CE-494B-A21C-02455E22CAE8}"/>
              </a:ext>
            </a:extLst>
          </p:cNvPr>
          <p:cNvSpPr/>
          <p:nvPr/>
        </p:nvSpPr>
        <p:spPr>
          <a:xfrm>
            <a:off x="101600" y="1254783"/>
            <a:ext cx="100309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latin typeface="+mj-lt"/>
              </a:rPr>
              <a:t>||-------------------------------------|特征量信息|------------------------------|说明|                                                                                         </a:t>
            </a:r>
          </a:p>
          <a:p>
            <a:r>
              <a:rPr lang="zh-CN" altLang="en-US" sz="1200">
                <a:latin typeface="+mj-lt"/>
              </a:rPr>
              <a:t>ReconstructinParticle                ‘charge’                            重建粒子的电荷</a:t>
            </a:r>
          </a:p>
          <a:p>
            <a:r>
              <a:rPr lang="zh-CN" altLang="en-US" sz="1200">
                <a:latin typeface="+mj-lt"/>
              </a:rPr>
              <a:t>                                                 ‘momentum.x’</a:t>
            </a:r>
          </a:p>
          <a:p>
            <a:r>
              <a:rPr lang="zh-CN" altLang="en-US" sz="1200">
                <a:latin typeface="+mj-lt"/>
              </a:rPr>
              <a:t>                                                 ‘momentum.y’                  粒子在xyz方向上的动量</a:t>
            </a:r>
          </a:p>
          <a:p>
            <a:r>
              <a:rPr lang="zh-CN" altLang="en-US" sz="1200">
                <a:latin typeface="+mj-lt"/>
              </a:rPr>
              <a:t>                                                 ‘momentum.z’     </a:t>
            </a:r>
          </a:p>
          <a:p>
            <a:endParaRPr lang="zh-CN" altLang="en-US" sz="1200">
              <a:latin typeface="+mj-lt"/>
            </a:endParaRPr>
          </a:p>
          <a:p>
            <a:r>
              <a:rPr lang="zh-CN" altLang="en-US" sz="1200">
                <a:latin typeface="+mj-lt"/>
              </a:rPr>
              <a:t>RecRICHLikelihood                 ‘likelihood_e’                   该粒子假设为电子的可能性</a:t>
            </a:r>
          </a:p>
          <a:p>
            <a:r>
              <a:rPr lang="zh-CN" altLang="en-US" sz="1200">
                <a:latin typeface="+mj-lt"/>
              </a:rPr>
              <a:t>                                                 ‘likelihood_mu’               该粒子假设为muon的可能性</a:t>
            </a:r>
          </a:p>
          <a:p>
            <a:r>
              <a:rPr lang="zh-CN" altLang="en-US" sz="1200">
                <a:latin typeface="+mj-lt"/>
              </a:rPr>
              <a:t>                                                 ‘likelihood_k’                  该粒子假设为kaon的可能性</a:t>
            </a:r>
          </a:p>
          <a:p>
            <a:r>
              <a:rPr lang="zh-CN" altLang="en-US" sz="1200">
                <a:latin typeface="+mj-lt"/>
              </a:rPr>
              <a:t>                                                 ‘likelihood_pi’                 该粒子假设为kaon的可能性</a:t>
            </a:r>
          </a:p>
          <a:p>
            <a:r>
              <a:rPr lang="zh-CN" altLang="en-US" sz="1200">
                <a:latin typeface="+mj-lt"/>
              </a:rPr>
              <a:t>                                                 ‘likelihood_p’                  该粒子假设为proton的可能性</a:t>
            </a:r>
            <a:endParaRPr lang="en-US" altLang="zh-CN" sz="1200">
              <a:latin typeface="+mj-lt"/>
            </a:endParaRPr>
          </a:p>
          <a:p>
            <a:endParaRPr lang="en-US" altLang="zh-CN" sz="1200">
              <a:latin typeface="+mj-lt"/>
            </a:endParaRP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DTOFPid                                 ‘logL_e’                           粒子分别在五种粒子假设下的可能性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'logL_mu'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'logL_pi'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'logL_k'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'logL_p'</a:t>
            </a:r>
            <a:r>
              <a:rPr lang="zh-CN" altLang="en-US" sz="1200"/>
              <a:t> </a:t>
            </a:r>
            <a:endParaRPr lang="zh-CN" altLang="en-US" sz="1200">
              <a:latin typeface="+mj-lt"/>
            </a:endParaRPr>
          </a:p>
          <a:p>
            <a:r>
              <a:rPr lang="zh-CN" altLang="en-US" sz="1200">
                <a:latin typeface="+mj-lt"/>
              </a:rPr>
              <a:t> </a:t>
            </a:r>
          </a:p>
          <a:p>
            <a:r>
              <a:rPr lang="zh-CN" altLang="en-US" sz="1200">
                <a:latin typeface="+mj-lt"/>
              </a:rPr>
              <a:t>TrackerRecTrack                       ‘helixPar_d0’</a:t>
            </a:r>
            <a:endParaRPr lang="en-US" altLang="zh-CN" sz="1200">
              <a:latin typeface="+mj-lt"/>
            </a:endParaRPr>
          </a:p>
          <a:p>
            <a:endParaRPr lang="en-US" altLang="zh-CN" sz="1200">
              <a:latin typeface="+mj-lt"/>
            </a:endParaRPr>
          </a:p>
          <a:p>
            <a:endParaRPr lang="zh-CN" altLang="en-US" sz="1200">
              <a:latin typeface="+mj-lt"/>
            </a:endParaRPr>
          </a:p>
          <a:p>
            <a:r>
              <a:rPr lang="zh-CN" altLang="en-US" sz="1200">
                <a:latin typeface="+mj-lt"/>
              </a:rPr>
              <a:t>                                                 ‘helixPar_phi’  </a:t>
            </a:r>
            <a:endParaRPr lang="en-US" altLang="zh-CN" sz="1200">
              <a:latin typeface="+mj-lt"/>
            </a:endParaRPr>
          </a:p>
          <a:p>
            <a:r>
              <a:rPr lang="zh-CN" altLang="en-US" sz="1200">
                <a:latin typeface="+mj-lt"/>
              </a:rPr>
              <a:t>  </a:t>
            </a:r>
          </a:p>
          <a:p>
            <a:r>
              <a:rPr lang="zh-CN" altLang="en-US" sz="1200">
                <a:latin typeface="+mj-lt"/>
              </a:rPr>
              <a:t>                                                 ‘helixPar_cpa’  </a:t>
            </a:r>
            <a:endParaRPr lang="en-US" altLang="zh-CN" sz="1200">
              <a:latin typeface="+mj-lt"/>
            </a:endParaRPr>
          </a:p>
          <a:p>
            <a:r>
              <a:rPr lang="zh-CN" altLang="en-US" sz="1200">
                <a:latin typeface="+mj-lt"/>
              </a:rPr>
              <a:t> </a:t>
            </a:r>
          </a:p>
          <a:p>
            <a:r>
              <a:rPr lang="zh-CN" altLang="en-US" sz="1200">
                <a:latin typeface="+mj-lt"/>
              </a:rPr>
              <a:t>                                                 ‘helixPar_z0’ </a:t>
            </a:r>
            <a:endParaRPr lang="en-US" altLang="zh-CN" sz="1200">
              <a:latin typeface="+mj-lt"/>
            </a:endParaRPr>
          </a:p>
          <a:p>
            <a:endParaRPr lang="zh-CN" altLang="en-US" sz="1200">
              <a:latin typeface="+mj-lt"/>
            </a:endParaRPr>
          </a:p>
          <a:p>
            <a:r>
              <a:rPr lang="zh-CN" altLang="en-US" sz="1200">
                <a:latin typeface="+mj-lt"/>
              </a:rPr>
              <a:t>                                                 ‘helixPar_tanl’                  </a:t>
            </a:r>
          </a:p>
          <a:p>
            <a:endParaRPr lang="zh-CN" altLang="en-US" sz="1200">
              <a:latin typeface="+mj-lt"/>
            </a:endParaRPr>
          </a:p>
          <a:p>
            <a:endParaRPr lang="zh-CN" altLang="en-US">
              <a:latin typeface="+mj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F288098-197F-4ADE-A2A9-91415448A428}"/>
              </a:ext>
            </a:extLst>
          </p:cNvPr>
          <p:cNvSpPr/>
          <p:nvPr/>
        </p:nvSpPr>
        <p:spPr>
          <a:xfrm>
            <a:off x="6041931" y="1260919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>
                <a:latin typeface="+mj-lt"/>
              </a:rPr>
              <a:t>||-----------------------------------|特征量信息|-----------</a:t>
            </a:r>
            <a:r>
              <a:rPr lang="en-US" altLang="zh-CN" sz="1200">
                <a:latin typeface="+mj-lt"/>
              </a:rPr>
              <a:t>----------</a:t>
            </a:r>
            <a:r>
              <a:rPr lang="zh-CN" altLang="en-US" sz="1200">
                <a:latin typeface="+mj-lt"/>
              </a:rPr>
              <a:t>------|说明|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DEDX                                      'dEdXsepE/MU/PI/K/P'         基于五种粒子假设下的chi2值</a:t>
            </a:r>
            <a:endParaRPr lang="en-US" altLang="zh-CN" sz="1200">
              <a:solidFill>
                <a:prstClr val="black"/>
              </a:solidFill>
              <a:latin typeface="Garamond"/>
            </a:endParaRPr>
          </a:p>
          <a:p>
            <a:pPr lvl="0"/>
            <a:endParaRPr lang="zh-CN" altLang="en-US" sz="1200">
              <a:solidFill>
                <a:prstClr val="black"/>
              </a:solidFill>
              <a:latin typeface="Garamond"/>
            </a:endParaRP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RecECALShower                     ‘numHits’                                     在ECAL里的击中数目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‘energy’,                                       重建粒子的能量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‘eSeed’                                         种子的能量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‘e3x3’                                          3*3晶体内的能量沉积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‘e5x5’                                          5*5晶体内的能量沉积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‘position.x’                                  Shower的x坐标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‘position.y’                                  Shower的y坐标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‘position.z’                                  Shower的z坐标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‘secondMoment ’                        二阶矩阵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‘LateralMoment ’                         横向矩阵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‘ZernikeMoment{2,0}‘                Zernike2*0矩阵</a:t>
            </a:r>
          </a:p>
          <a:p>
            <a:pPr lvl="0"/>
            <a:r>
              <a:rPr lang="zh-CN" altLang="en-US" sz="1200">
                <a:solidFill>
                  <a:prstClr val="black"/>
                </a:solidFill>
                <a:latin typeface="Garamond"/>
              </a:rPr>
              <a:t>                                                 ‘ZernikeMoment{4,2}’                Zernike4*2矩阵</a:t>
            </a:r>
          </a:p>
          <a:p>
            <a:pPr lvl="0"/>
            <a:endParaRPr lang="zh-CN" altLang="en-US" sz="1200">
              <a:solidFill>
                <a:prstClr val="black"/>
              </a:solidFill>
              <a:latin typeface="Garamond"/>
            </a:endParaRPr>
          </a:p>
          <a:p>
            <a:endParaRPr lang="en-US" altLang="zh-CN" sz="1200">
              <a:latin typeface="+mj-lt"/>
            </a:endParaRPr>
          </a:p>
          <a:p>
            <a:r>
              <a:rPr lang="zh-CN" altLang="en-US" sz="1200">
                <a:latin typeface="+mj-lt"/>
              </a:rPr>
              <a:t>MUDTrack                               ‘theta’                                          在极方向上的夹角</a:t>
            </a:r>
          </a:p>
          <a:p>
            <a:r>
              <a:rPr lang="zh-CN" altLang="en-US" sz="1200">
                <a:latin typeface="+mj-lt"/>
              </a:rPr>
              <a:t>                                                 ‘phi’                                             在xy平面上的夹角</a:t>
            </a:r>
          </a:p>
          <a:p>
            <a:r>
              <a:rPr lang="zh-CN" altLang="en-US" sz="1200">
                <a:latin typeface="+mj-lt"/>
              </a:rPr>
              <a:t>                                                 ‘hitNum’                                      在u子探测器里的击中数</a:t>
            </a:r>
          </a:p>
          <a:p>
            <a:r>
              <a:rPr lang="zh-CN" altLang="en-US" sz="1200">
                <a:latin typeface="+mj-lt"/>
              </a:rPr>
              <a:t>                                                 ‘RPCHitNum’                             在电阻板室（RPC）中的击中</a:t>
            </a:r>
          </a:p>
          <a:p>
            <a:r>
              <a:rPr lang="zh-CN" altLang="en-US" sz="1200">
                <a:latin typeface="+mj-lt"/>
              </a:rPr>
              <a:t>                                                 ‘PSHitNum’                                在塑料闪烁体探测器上的击中</a:t>
            </a:r>
          </a:p>
          <a:p>
            <a:r>
              <a:rPr lang="zh-CN" altLang="en-US" sz="1200">
                <a:latin typeface="+mj-lt"/>
              </a:rPr>
              <a:t>                                                 ‘maxHit’                                     有最大击中数所在层的击中数</a:t>
            </a:r>
          </a:p>
          <a:p>
            <a:r>
              <a:rPr lang="zh-CN" altLang="en-US" sz="1200">
                <a:latin typeface="+mj-lt"/>
              </a:rPr>
              <a:t>                                                 ‘maxHitLayer’                             有最多击中数目的层数</a:t>
            </a:r>
          </a:p>
          <a:p>
            <a:r>
              <a:rPr lang="zh-CN" altLang="en-US" sz="1200">
                <a:latin typeface="+mj-lt"/>
              </a:rPr>
              <a:t>  </a:t>
            </a:r>
          </a:p>
          <a:p>
            <a:endParaRPr lang="zh-CN" altLang="en-US" sz="120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1600" y="703434"/>
            <a:ext cx="11988800" cy="6052459"/>
          </a:xfrm>
          <a:prstGeom prst="roundRect">
            <a:avLst>
              <a:gd name="adj" fmla="val 491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Gkklhcbchic2Zero_1.root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3765" y="-133555"/>
            <a:ext cx="570829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Backup 2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5522" y="33929"/>
            <a:ext cx="593817" cy="593817"/>
            <a:chOff x="1131485" y="2234042"/>
            <a:chExt cx="1607262" cy="1607262"/>
          </a:xfrm>
        </p:grpSpPr>
        <p:sp>
          <p:nvSpPr>
            <p:cNvPr id="5" name="椭圆 4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061943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02" y="210"/>
            <a:ext cx="2100454" cy="661254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26C7-B586-4071-8AA3-944B253473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399557" y="6139350"/>
            <a:ext cx="433999" cy="433999"/>
            <a:chOff x="11610163" y="6322775"/>
            <a:chExt cx="433999" cy="433999"/>
          </a:xfrm>
        </p:grpSpPr>
        <p:sp>
          <p:nvSpPr>
            <p:cNvPr id="31" name="椭圆 30"/>
            <p:cNvSpPr/>
            <p:nvPr/>
          </p:nvSpPr>
          <p:spPr>
            <a:xfrm>
              <a:off x="11637818" y="6361257"/>
              <a:ext cx="378691" cy="360218"/>
            </a:xfrm>
            <a:prstGeom prst="ellipse">
              <a:avLst/>
            </a:prstGeom>
            <a:solidFill>
              <a:srgbClr val="314F6E"/>
            </a:solidFill>
            <a:ln>
              <a:solidFill>
                <a:srgbClr val="315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2" name="图片占位符 84" descr="单个齿轮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10163" y="6322775"/>
              <a:ext cx="433999" cy="433999"/>
            </a:xfrm>
            <a:prstGeom prst="rect">
              <a:avLst/>
            </a:prstGeom>
          </p:spPr>
        </p:pic>
      </p:grp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14EDA-3BB1-4DEF-9E7F-ACBFB110FC4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E636AC-E7BD-43BF-A046-52535F3486F8}"/>
              </a:ext>
            </a:extLst>
          </p:cNvPr>
          <p:cNvSpPr txBox="1"/>
          <p:nvPr/>
        </p:nvSpPr>
        <p:spPr>
          <a:xfrm>
            <a:off x="324489" y="756609"/>
            <a:ext cx="918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  <a:defRPr/>
            </a:pPr>
            <a:r>
              <a:rPr lang="en-US" altLang="zh-CN" sz="2800" b="1" i="1">
                <a:solidFill>
                  <a:srgbClr val="0070C0"/>
                </a:solidFill>
                <a:latin typeface="Times New Roman" panose="02020603050405020304" pitchFamily="18" charset="0"/>
              </a:rPr>
              <a:t>Efficiency distribution</a:t>
            </a:r>
            <a:endParaRPr kumimoji="0" lang="en-US" altLang="zh-CN" sz="2800" b="1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+mn-cs"/>
            </a:endParaRP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C4576C90-9603-4C2B-B0C1-44772F5A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B394B98-7ECD-491D-B6A4-3DC914838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5" y="1829539"/>
            <a:ext cx="2302860" cy="166221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A35026B-DC5D-4496-A98A-536505604E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5" y="3744561"/>
            <a:ext cx="2302860" cy="166221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5D7FBCA-679E-440F-8B0F-7F5FE7D5FC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65" y="1857575"/>
            <a:ext cx="2302860" cy="166221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26C8D8B-1BBE-4830-A91C-68A4B20E00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93" y="3753856"/>
            <a:ext cx="2331222" cy="168268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D47CAAE-B4C1-4E88-92D0-DF775B5FA8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32" y="3753856"/>
            <a:ext cx="2320104" cy="167466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EEF47ED-EEAF-499C-A993-6090352EAE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60" y="1817047"/>
            <a:ext cx="2331222" cy="168268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0A34F29-8A02-476D-851A-AB6C3D9A0D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43" y="1829539"/>
            <a:ext cx="2370102" cy="171075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789B09B-E9E9-41C8-88BA-F16E380C398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55" y="3737908"/>
            <a:ext cx="2366864" cy="1708413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D1C9C0E-CBD1-4ECC-89EA-30C4B6FB7926}"/>
              </a:ext>
            </a:extLst>
          </p:cNvPr>
          <p:cNvGrpSpPr/>
          <p:nvPr/>
        </p:nvGrpSpPr>
        <p:grpSpPr>
          <a:xfrm>
            <a:off x="1161797" y="1393879"/>
            <a:ext cx="10465197" cy="2486706"/>
            <a:chOff x="370469" y="2802244"/>
            <a:chExt cx="10465197" cy="24867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BF305D95-E55F-4A80-B627-DB4C67035B67}"/>
                </a:ext>
              </a:extLst>
            </p:cNvPr>
            <p:cNvGrpSpPr/>
            <p:nvPr/>
          </p:nvGrpSpPr>
          <p:grpSpPr>
            <a:xfrm>
              <a:off x="370469" y="2802244"/>
              <a:ext cx="1291692" cy="2359977"/>
              <a:chOff x="516255" y="3254434"/>
              <a:chExt cx="1291692" cy="2359977"/>
            </a:xfrm>
          </p:grpSpPr>
          <p:sp>
            <p:nvSpPr>
              <p:cNvPr id="48" name="文本框 27">
                <a:extLst>
                  <a:ext uri="{FF2B5EF4-FFF2-40B4-BE49-F238E27FC236}">
                    <a16:creationId xmlns:a16="http://schemas.microsoft.com/office/drawing/2014/main" id="{725B6CF1-1E6C-403C-BFDE-A54BA17941A5}"/>
                  </a:ext>
                </a:extLst>
              </p:cNvPr>
              <p:cNvSpPr txBox="1"/>
              <p:nvPr/>
            </p:nvSpPr>
            <p:spPr>
              <a:xfrm>
                <a:off x="588747" y="3254434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/>
                  <a:t>E-</a:t>
                </a:r>
                <a:endParaRPr lang="zh-CN" altLang="en-US"/>
              </a:p>
            </p:txBody>
          </p:sp>
          <p:sp>
            <p:nvSpPr>
              <p:cNvPr id="49" name="文本框 28">
                <a:extLst>
                  <a:ext uri="{FF2B5EF4-FFF2-40B4-BE49-F238E27FC236}">
                    <a16:creationId xmlns:a16="http://schemas.microsoft.com/office/drawing/2014/main" id="{29FD59E9-7BEB-49D8-8F7E-F859E59BBD2A}"/>
                  </a:ext>
                </a:extLst>
              </p:cNvPr>
              <p:cNvSpPr txBox="1"/>
              <p:nvPr/>
            </p:nvSpPr>
            <p:spPr>
              <a:xfrm>
                <a:off x="516255" y="5245079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/>
                  <a:t>E+</a:t>
                </a:r>
                <a:endParaRPr lang="zh-CN" altLang="en-US"/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90F3FF15-F021-4713-9653-455891269A13}"/>
                </a:ext>
              </a:extLst>
            </p:cNvPr>
            <p:cNvGrpSpPr/>
            <p:nvPr/>
          </p:nvGrpSpPr>
          <p:grpSpPr>
            <a:xfrm>
              <a:off x="2592903" y="2804827"/>
              <a:ext cx="1282255" cy="2386448"/>
              <a:chOff x="516255" y="3227963"/>
              <a:chExt cx="1282255" cy="2386448"/>
            </a:xfrm>
          </p:grpSpPr>
          <p:sp>
            <p:nvSpPr>
              <p:cNvPr id="46" name="文本框 25">
                <a:extLst>
                  <a:ext uri="{FF2B5EF4-FFF2-40B4-BE49-F238E27FC236}">
                    <a16:creationId xmlns:a16="http://schemas.microsoft.com/office/drawing/2014/main" id="{08EEEBD0-7820-49BC-833B-75051C09BE9F}"/>
                  </a:ext>
                </a:extLst>
              </p:cNvPr>
              <p:cNvSpPr txBox="1"/>
              <p:nvPr/>
            </p:nvSpPr>
            <p:spPr>
              <a:xfrm>
                <a:off x="579310" y="3227963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/>
                  <a:t>Mu-</a:t>
                </a:r>
                <a:endParaRPr lang="zh-CN" altLang="en-US"/>
              </a:p>
            </p:txBody>
          </p:sp>
          <p:sp>
            <p:nvSpPr>
              <p:cNvPr id="47" name="文本框 26">
                <a:extLst>
                  <a:ext uri="{FF2B5EF4-FFF2-40B4-BE49-F238E27FC236}">
                    <a16:creationId xmlns:a16="http://schemas.microsoft.com/office/drawing/2014/main" id="{C33AF827-7A55-45C8-9B94-46FF4EADD302}"/>
                  </a:ext>
                </a:extLst>
              </p:cNvPr>
              <p:cNvSpPr txBox="1"/>
              <p:nvPr/>
            </p:nvSpPr>
            <p:spPr>
              <a:xfrm>
                <a:off x="516255" y="5245079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/>
                  <a:t>Mu+</a:t>
                </a:r>
                <a:endParaRPr lang="zh-CN" altLang="en-US"/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27BEF647-EAF3-412E-AD4C-77105E6C68A1}"/>
                </a:ext>
              </a:extLst>
            </p:cNvPr>
            <p:cNvGrpSpPr/>
            <p:nvPr/>
          </p:nvGrpSpPr>
          <p:grpSpPr>
            <a:xfrm>
              <a:off x="4915194" y="2828777"/>
              <a:ext cx="1300405" cy="2427187"/>
              <a:chOff x="507542" y="3254434"/>
              <a:chExt cx="1300405" cy="2427187"/>
            </a:xfrm>
          </p:grpSpPr>
          <p:sp>
            <p:nvSpPr>
              <p:cNvPr id="44" name="文本框 23">
                <a:extLst>
                  <a:ext uri="{FF2B5EF4-FFF2-40B4-BE49-F238E27FC236}">
                    <a16:creationId xmlns:a16="http://schemas.microsoft.com/office/drawing/2014/main" id="{278D00FC-AF28-4E55-A50F-780C929ECF74}"/>
                  </a:ext>
                </a:extLst>
              </p:cNvPr>
              <p:cNvSpPr txBox="1"/>
              <p:nvPr/>
            </p:nvSpPr>
            <p:spPr>
              <a:xfrm>
                <a:off x="588747" y="3254434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/>
                  <a:t>Pi-</a:t>
                </a:r>
                <a:endParaRPr lang="zh-CN" altLang="en-US"/>
              </a:p>
            </p:txBody>
          </p:sp>
          <p:sp>
            <p:nvSpPr>
              <p:cNvPr id="45" name="文本框 24">
                <a:extLst>
                  <a:ext uri="{FF2B5EF4-FFF2-40B4-BE49-F238E27FC236}">
                    <a16:creationId xmlns:a16="http://schemas.microsoft.com/office/drawing/2014/main" id="{BCE8B1B1-CAF6-44EF-A048-2139FA93AF17}"/>
                  </a:ext>
                </a:extLst>
              </p:cNvPr>
              <p:cNvSpPr txBox="1"/>
              <p:nvPr/>
            </p:nvSpPr>
            <p:spPr>
              <a:xfrm>
                <a:off x="507542" y="5312289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/>
                  <a:t>Pi+</a:t>
                </a:r>
                <a:endParaRPr lang="zh-CN" altLang="en-US"/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528C045-3AAD-4002-86FE-C065E6892F72}"/>
                </a:ext>
              </a:extLst>
            </p:cNvPr>
            <p:cNvGrpSpPr/>
            <p:nvPr/>
          </p:nvGrpSpPr>
          <p:grpSpPr>
            <a:xfrm>
              <a:off x="7293193" y="2809501"/>
              <a:ext cx="1285434" cy="2479449"/>
              <a:chOff x="214680" y="2647277"/>
              <a:chExt cx="1285434" cy="2479449"/>
            </a:xfrm>
          </p:grpSpPr>
          <p:sp>
            <p:nvSpPr>
              <p:cNvPr id="42" name="文本框 21">
                <a:extLst>
                  <a:ext uri="{FF2B5EF4-FFF2-40B4-BE49-F238E27FC236}">
                    <a16:creationId xmlns:a16="http://schemas.microsoft.com/office/drawing/2014/main" id="{4BD2DEC1-4402-4669-98B8-4365F64AAABD}"/>
                  </a:ext>
                </a:extLst>
              </p:cNvPr>
              <p:cNvSpPr txBox="1"/>
              <p:nvPr/>
            </p:nvSpPr>
            <p:spPr>
              <a:xfrm>
                <a:off x="280914" y="2647277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/>
                  <a:t>K-</a:t>
                </a:r>
                <a:endParaRPr lang="zh-CN" altLang="en-US"/>
              </a:p>
            </p:txBody>
          </p:sp>
          <p:sp>
            <p:nvSpPr>
              <p:cNvPr id="43" name="文本框 22">
                <a:extLst>
                  <a:ext uri="{FF2B5EF4-FFF2-40B4-BE49-F238E27FC236}">
                    <a16:creationId xmlns:a16="http://schemas.microsoft.com/office/drawing/2014/main" id="{4CEEE8E2-E1FB-493F-AA36-7CB2144BB8BF}"/>
                  </a:ext>
                </a:extLst>
              </p:cNvPr>
              <p:cNvSpPr txBox="1"/>
              <p:nvPr/>
            </p:nvSpPr>
            <p:spPr>
              <a:xfrm>
                <a:off x="214680" y="4757394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/>
                  <a:t>K+</a:t>
                </a:r>
                <a:endParaRPr lang="zh-CN" altLang="en-US"/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6DE97288-CB1A-447F-BEEC-BDC95863F40A}"/>
                </a:ext>
              </a:extLst>
            </p:cNvPr>
            <p:cNvGrpSpPr/>
            <p:nvPr/>
          </p:nvGrpSpPr>
          <p:grpSpPr>
            <a:xfrm>
              <a:off x="9543974" y="2856080"/>
              <a:ext cx="1291692" cy="2359977"/>
              <a:chOff x="516255" y="3254434"/>
              <a:chExt cx="1291692" cy="2359977"/>
            </a:xfrm>
          </p:grpSpPr>
          <p:sp>
            <p:nvSpPr>
              <p:cNvPr id="40" name="文本框 19">
                <a:extLst>
                  <a:ext uri="{FF2B5EF4-FFF2-40B4-BE49-F238E27FC236}">
                    <a16:creationId xmlns:a16="http://schemas.microsoft.com/office/drawing/2014/main" id="{E5FFE1A6-080E-4EA9-BCCE-8BC79109CD91}"/>
                  </a:ext>
                </a:extLst>
              </p:cNvPr>
              <p:cNvSpPr txBox="1"/>
              <p:nvPr/>
            </p:nvSpPr>
            <p:spPr>
              <a:xfrm>
                <a:off x="588747" y="3254434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/>
                  <a:t>P-</a:t>
                </a:r>
                <a:endParaRPr lang="zh-CN" altLang="en-US"/>
              </a:p>
            </p:txBody>
          </p:sp>
          <p:sp>
            <p:nvSpPr>
              <p:cNvPr id="41" name="文本框 20">
                <a:extLst>
                  <a:ext uri="{FF2B5EF4-FFF2-40B4-BE49-F238E27FC236}">
                    <a16:creationId xmlns:a16="http://schemas.microsoft.com/office/drawing/2014/main" id="{D40739D7-3BE8-499D-9117-06E5BF753E66}"/>
                  </a:ext>
                </a:extLst>
              </p:cNvPr>
              <p:cNvSpPr txBox="1"/>
              <p:nvPr/>
            </p:nvSpPr>
            <p:spPr>
              <a:xfrm>
                <a:off x="516255" y="5245079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/>
                  <a:t>P+</a:t>
                </a:r>
                <a:endParaRPr lang="zh-CN" altLang="en-US"/>
              </a:p>
            </p:txBody>
          </p:sp>
        </p:grp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81D1B2F6-09A0-40CD-833C-0D910415A1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848" y="1852060"/>
            <a:ext cx="2329657" cy="16815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35BEAE2-E86C-471B-AA71-4DED8692A1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138" y="3782564"/>
            <a:ext cx="2329657" cy="16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1600" y="703434"/>
            <a:ext cx="11988800" cy="6052459"/>
          </a:xfrm>
          <a:prstGeom prst="roundRect">
            <a:avLst>
              <a:gd name="adj" fmla="val 491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Gkklhcbchic2Zero_1.root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3765" y="-133555"/>
            <a:ext cx="570829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Backup 3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5522" y="33929"/>
            <a:ext cx="593817" cy="593817"/>
            <a:chOff x="1131485" y="2234042"/>
            <a:chExt cx="1607262" cy="1607262"/>
          </a:xfrm>
        </p:grpSpPr>
        <p:sp>
          <p:nvSpPr>
            <p:cNvPr id="5" name="椭圆 4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061943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02" y="210"/>
            <a:ext cx="2100454" cy="661254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26C7-B586-4071-8AA3-944B253473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399557" y="6139350"/>
            <a:ext cx="433999" cy="433999"/>
            <a:chOff x="11610163" y="6322775"/>
            <a:chExt cx="433999" cy="433999"/>
          </a:xfrm>
        </p:grpSpPr>
        <p:sp>
          <p:nvSpPr>
            <p:cNvPr id="31" name="椭圆 30"/>
            <p:cNvSpPr/>
            <p:nvPr/>
          </p:nvSpPr>
          <p:spPr>
            <a:xfrm>
              <a:off x="11637818" y="6361257"/>
              <a:ext cx="378691" cy="360218"/>
            </a:xfrm>
            <a:prstGeom prst="ellipse">
              <a:avLst/>
            </a:prstGeom>
            <a:solidFill>
              <a:srgbClr val="314F6E"/>
            </a:solidFill>
            <a:ln>
              <a:solidFill>
                <a:srgbClr val="315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2" name="图片占位符 84" descr="单个齿轮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10163" y="6322775"/>
              <a:ext cx="433999" cy="433999"/>
            </a:xfrm>
            <a:prstGeom prst="rect">
              <a:avLst/>
            </a:prstGeom>
          </p:spPr>
        </p:pic>
      </p:grp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D3B5F-9970-4D64-8133-66A539EF975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E636AC-E7BD-43BF-A046-52535F3486F8}"/>
              </a:ext>
            </a:extLst>
          </p:cNvPr>
          <p:cNvSpPr txBox="1"/>
          <p:nvPr/>
        </p:nvSpPr>
        <p:spPr>
          <a:xfrm>
            <a:off x="324489" y="756609"/>
            <a:ext cx="918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  <a:defRPr/>
            </a:pPr>
            <a:r>
              <a:rPr lang="en-US" altLang="zh-CN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The signal efficiency of  Proton</a:t>
            </a:r>
            <a:endParaRPr lang="zh-CN" altLang="en-US" sz="2800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134C21AE-7C51-42F7-A36C-DE3A6464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FF2BDE-EEB8-4CDE-AF3D-33780AA186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97" y="1522866"/>
            <a:ext cx="5859606" cy="45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0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1600" y="703434"/>
            <a:ext cx="11988800" cy="6052459"/>
          </a:xfrm>
          <a:prstGeom prst="roundRect">
            <a:avLst>
              <a:gd name="adj" fmla="val 491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Gkklhcbchic2Zero_1.root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3765" y="-133555"/>
            <a:ext cx="570829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Backup 4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5522" y="33929"/>
            <a:ext cx="593817" cy="593817"/>
            <a:chOff x="1131485" y="2234042"/>
            <a:chExt cx="1607262" cy="1607262"/>
          </a:xfrm>
        </p:grpSpPr>
        <p:sp>
          <p:nvSpPr>
            <p:cNvPr id="5" name="椭圆 4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061943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02" y="210"/>
            <a:ext cx="2100454" cy="661254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26C7-B586-4071-8AA3-944B253473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399557" y="6139350"/>
            <a:ext cx="433999" cy="433999"/>
            <a:chOff x="11610163" y="6322775"/>
            <a:chExt cx="433999" cy="433999"/>
          </a:xfrm>
        </p:grpSpPr>
        <p:sp>
          <p:nvSpPr>
            <p:cNvPr id="31" name="椭圆 30"/>
            <p:cNvSpPr/>
            <p:nvPr/>
          </p:nvSpPr>
          <p:spPr>
            <a:xfrm>
              <a:off x="11637818" y="6361257"/>
              <a:ext cx="378691" cy="360218"/>
            </a:xfrm>
            <a:prstGeom prst="ellipse">
              <a:avLst/>
            </a:prstGeom>
            <a:solidFill>
              <a:srgbClr val="314F6E"/>
            </a:solidFill>
            <a:ln>
              <a:solidFill>
                <a:srgbClr val="315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2" name="图片占位符 84" descr="单个齿轮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10163" y="6322775"/>
              <a:ext cx="433999" cy="433999"/>
            </a:xfrm>
            <a:prstGeom prst="rect">
              <a:avLst/>
            </a:prstGeom>
          </p:spPr>
        </p:pic>
      </p:grp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D3B5F-9970-4D64-8133-66A539EF975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E636AC-E7BD-43BF-A046-52535F3486F8}"/>
              </a:ext>
            </a:extLst>
          </p:cNvPr>
          <p:cNvSpPr txBox="1"/>
          <p:nvPr/>
        </p:nvSpPr>
        <p:spPr>
          <a:xfrm>
            <a:off x="324489" y="756609"/>
            <a:ext cx="918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  <a:defRPr/>
            </a:pPr>
            <a:r>
              <a:rPr lang="en-US" altLang="zh-CN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DE/dx </a:t>
            </a:r>
            <a:r>
              <a:rPr lang="en-US" altLang="zh-CN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Sepa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endParaRPr lang="zh-CN" altLang="en-US" sz="2800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134C21AE-7C51-42F7-A36C-DE3A6464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95932E7-6E52-4700-BEFD-94D834F444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4"/>
          <a:stretch/>
        </p:blipFill>
        <p:spPr>
          <a:xfrm>
            <a:off x="324489" y="1837261"/>
            <a:ext cx="4739679" cy="39616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5F668C7-5662-417B-B7BD-DA88A116A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54" y="2393201"/>
            <a:ext cx="4592542" cy="324932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64041F7-F6B3-4384-AF5E-E7D6DEABF859}"/>
              </a:ext>
            </a:extLst>
          </p:cNvPr>
          <p:cNvSpPr txBox="1"/>
          <p:nvPr/>
        </p:nvSpPr>
        <p:spPr>
          <a:xfrm>
            <a:off x="6189993" y="723707"/>
            <a:ext cx="918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  <a:defRPr/>
            </a:pPr>
            <a:r>
              <a:rPr lang="en-US" altLang="zh-CN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MUD </a:t>
            </a:r>
            <a:r>
              <a:rPr lang="en-US" altLang="zh-CN" sz="28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Sepa</a:t>
            </a:r>
            <a:r>
              <a:rPr lang="en-US" altLang="zh-CN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endParaRPr lang="zh-CN" altLang="en-US" sz="2800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4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1600" y="703434"/>
            <a:ext cx="11988800" cy="6052459"/>
          </a:xfrm>
          <a:prstGeom prst="roundRect">
            <a:avLst>
              <a:gd name="adj" fmla="val 491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Gkklhcbchic2Zero_1.root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3765" y="-133555"/>
            <a:ext cx="570829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Backup 5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5522" y="33929"/>
            <a:ext cx="593817" cy="593817"/>
            <a:chOff x="1131485" y="2234042"/>
            <a:chExt cx="1607262" cy="1607262"/>
          </a:xfrm>
        </p:grpSpPr>
        <p:sp>
          <p:nvSpPr>
            <p:cNvPr id="5" name="椭圆 4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KSO_Shape"/>
            <p:cNvSpPr/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1660229 w 8965002"/>
                <a:gd name="T1" fmla="*/ 723707 h 8673857"/>
                <a:gd name="T2" fmla="*/ 1707743 w 8965002"/>
                <a:gd name="T3" fmla="*/ 723707 h 8673857"/>
                <a:gd name="T4" fmla="*/ 1786179 w 8965002"/>
                <a:gd name="T5" fmla="*/ 872262 h 8673857"/>
                <a:gd name="T6" fmla="*/ 1398524 w 8965002"/>
                <a:gd name="T7" fmla="*/ 1455923 h 8673857"/>
                <a:gd name="T8" fmla="*/ 1307266 w 8965002"/>
                <a:gd name="T9" fmla="*/ 1501168 h 8673857"/>
                <a:gd name="T10" fmla="*/ 1079500 w 8965002"/>
                <a:gd name="T11" fmla="*/ 1501168 h 8673857"/>
                <a:gd name="T12" fmla="*/ 1079500 w 8965002"/>
                <a:gd name="T13" fmla="*/ 1685165 h 8673857"/>
                <a:gd name="T14" fmla="*/ 1049332 w 8965002"/>
                <a:gd name="T15" fmla="*/ 1734934 h 8673857"/>
                <a:gd name="T16" fmla="*/ 1021427 w 8965002"/>
                <a:gd name="T17" fmla="*/ 1741721 h 8673857"/>
                <a:gd name="T18" fmla="*/ 985980 w 8965002"/>
                <a:gd name="T19" fmla="*/ 1731164 h 8673857"/>
                <a:gd name="T20" fmla="*/ 808744 w 8965002"/>
                <a:gd name="T21" fmla="*/ 1611265 h 8673857"/>
                <a:gd name="T22" fmla="*/ 635280 w 8965002"/>
                <a:gd name="T23" fmla="*/ 1731164 h 8673857"/>
                <a:gd name="T24" fmla="*/ 571927 w 8965002"/>
                <a:gd name="T25" fmla="*/ 1734934 h 8673857"/>
                <a:gd name="T26" fmla="*/ 539497 w 8965002"/>
                <a:gd name="T27" fmla="*/ 1685165 h 8673857"/>
                <a:gd name="T28" fmla="*/ 539497 w 8965002"/>
                <a:gd name="T29" fmla="*/ 1225173 h 8673857"/>
                <a:gd name="T30" fmla="*/ 636788 w 8965002"/>
                <a:gd name="T31" fmla="*/ 1030619 h 8673857"/>
                <a:gd name="T32" fmla="*/ 667710 w 8965002"/>
                <a:gd name="T33" fmla="*/ 1022324 h 8673857"/>
                <a:gd name="T34" fmla="*/ 1142852 w 8965002"/>
                <a:gd name="T35" fmla="*/ 1022324 h 8673857"/>
                <a:gd name="T36" fmla="*/ 1077992 w 8965002"/>
                <a:gd name="T37" fmla="*/ 1261369 h 8673857"/>
                <a:gd name="T38" fmla="*/ 1250702 w 8965002"/>
                <a:gd name="T39" fmla="*/ 1261369 h 8673857"/>
                <a:gd name="T40" fmla="*/ 1660229 w 8965002"/>
                <a:gd name="T41" fmla="*/ 723707 h 8673857"/>
                <a:gd name="T42" fmla="*/ 1227016 w 8965002"/>
                <a:gd name="T43" fmla="*/ 26 h 8673857"/>
                <a:gd name="T44" fmla="*/ 1646524 w 8965002"/>
                <a:gd name="T45" fmla="*/ 27634 h 8673857"/>
                <a:gd name="T46" fmla="*/ 1722691 w 8965002"/>
                <a:gd name="T47" fmla="*/ 177681 h 8673857"/>
                <a:gd name="T48" fmla="*/ 1246833 w 8965002"/>
                <a:gd name="T49" fmla="*/ 798230 h 8673857"/>
                <a:gd name="T50" fmla="*/ 1160861 w 8965002"/>
                <a:gd name="T51" fmla="*/ 838946 h 8673857"/>
                <a:gd name="T52" fmla="*/ 443680 w 8965002"/>
                <a:gd name="T53" fmla="*/ 838946 h 8673857"/>
                <a:gd name="T54" fmla="*/ 231014 w 8965002"/>
                <a:gd name="T55" fmla="*/ 1099833 h 8673857"/>
                <a:gd name="T56" fmla="*/ 361479 w 8965002"/>
                <a:gd name="T57" fmla="*/ 1249880 h 8673857"/>
                <a:gd name="T58" fmla="*/ 418794 w 8965002"/>
                <a:gd name="T59" fmla="*/ 1261190 h 8673857"/>
                <a:gd name="T60" fmla="*/ 418794 w 8965002"/>
                <a:gd name="T61" fmla="*/ 1500965 h 8673857"/>
                <a:gd name="T62" fmla="*/ 10807 w 8965002"/>
                <a:gd name="T63" fmla="*/ 1148843 h 8673857"/>
                <a:gd name="T64" fmla="*/ 13069 w 8965002"/>
                <a:gd name="T65" fmla="*/ 949785 h 8673857"/>
                <a:gd name="T66" fmla="*/ 545488 w 8965002"/>
                <a:gd name="T67" fmla="*/ 134703 h 8673857"/>
                <a:gd name="T68" fmla="*/ 706119 w 8965002"/>
                <a:gd name="T69" fmla="*/ 45730 h 8673857"/>
                <a:gd name="T70" fmla="*/ 1227016 w 8965002"/>
                <a:gd name="T71" fmla="*/ 26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061943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02" y="210"/>
            <a:ext cx="2100454" cy="661254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226C7-B586-4071-8AA3-944B2534738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399557" y="6139350"/>
            <a:ext cx="433999" cy="433999"/>
            <a:chOff x="11610163" y="6322775"/>
            <a:chExt cx="433999" cy="433999"/>
          </a:xfrm>
        </p:grpSpPr>
        <p:sp>
          <p:nvSpPr>
            <p:cNvPr id="31" name="椭圆 30"/>
            <p:cNvSpPr/>
            <p:nvPr/>
          </p:nvSpPr>
          <p:spPr>
            <a:xfrm>
              <a:off x="11637818" y="6361257"/>
              <a:ext cx="378691" cy="360218"/>
            </a:xfrm>
            <a:prstGeom prst="ellipse">
              <a:avLst/>
            </a:prstGeom>
            <a:solidFill>
              <a:srgbClr val="314F6E"/>
            </a:solidFill>
            <a:ln>
              <a:solidFill>
                <a:srgbClr val="315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2" name="图片占位符 84" descr="单个齿轮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610163" y="6322775"/>
              <a:ext cx="433999" cy="433999"/>
            </a:xfrm>
            <a:prstGeom prst="rect">
              <a:avLst/>
            </a:prstGeom>
          </p:spPr>
        </p:pic>
      </p:grp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D3B5F-9970-4D64-8133-66A539EF975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2024/1/16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333333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134C21AE-7C51-42F7-A36C-DE3A6464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Yuncong Zhai</a:t>
            </a:r>
            <a:endParaRPr lang="zh-CN" altLang="en-US"/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2A2C3940-1016-45D9-83D3-C0955816DFE7}"/>
              </a:ext>
            </a:extLst>
          </p:cNvPr>
          <p:cNvSpPr>
            <a:spLocks noGrp="1"/>
          </p:cNvSpPr>
          <p:nvPr/>
        </p:nvSpPr>
        <p:spPr>
          <a:xfrm>
            <a:off x="1337646" y="925512"/>
            <a:ext cx="8818880" cy="50069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¡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000" dirty="0">
                <a:sym typeface="+mn-ea"/>
              </a:rPr>
              <a:t>Based on the selected features, various models are studied and tested:</a:t>
            </a:r>
            <a:endParaRPr lang="en-US" altLang="zh-CN" sz="2000" dirty="0"/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sym typeface="+mn-ea"/>
              </a:rPr>
              <a:t>Boosted decision tree based on </a:t>
            </a:r>
            <a:r>
              <a:rPr lang="en-US" altLang="zh-CN" sz="1800" dirty="0" err="1">
                <a:sym typeface="+mn-ea"/>
              </a:rPr>
              <a:t>XGBoost</a:t>
            </a:r>
            <a:r>
              <a:rPr lang="en-US" altLang="zh-CN" sz="1800" dirty="0">
                <a:sym typeface="+mn-ea"/>
              </a:rPr>
              <a:t> and </a:t>
            </a:r>
            <a:r>
              <a:rPr lang="en-US" altLang="zh-CN" sz="1800" dirty="0" err="1">
                <a:sym typeface="+mn-ea"/>
              </a:rPr>
              <a:t>LightGBM</a:t>
            </a:r>
            <a:r>
              <a:rPr lang="en-US" altLang="zh-CN" sz="1800" dirty="0">
                <a:sym typeface="+mn-ea"/>
              </a:rPr>
              <a:t> </a:t>
            </a:r>
            <a:endParaRPr lang="en-US" altLang="zh-CN" sz="1800" dirty="0"/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sym typeface="+mn-ea"/>
              </a:rPr>
              <a:t>Deep neural network </a:t>
            </a:r>
            <a:endParaRPr lang="en-US" altLang="zh-CN" sz="1800" dirty="0"/>
          </a:p>
          <a:p>
            <a:pPr lvl="1">
              <a:lnSpc>
                <a:spcPct val="110000"/>
              </a:lnSpc>
            </a:pPr>
            <a:r>
              <a:rPr lang="en-US" altLang="zh-CN" sz="1800" dirty="0">
                <a:sym typeface="+mn-ea"/>
              </a:rPr>
              <a:t>Support vector machine </a:t>
            </a:r>
            <a:endParaRPr lang="en-US" altLang="zh-CN" dirty="0"/>
          </a:p>
          <a:p>
            <a:pPr lvl="0">
              <a:lnSpc>
                <a:spcPct val="110000"/>
              </a:lnSpc>
            </a:pPr>
            <a:r>
              <a:rPr lang="en-US" altLang="zh-CN" sz="2000" dirty="0">
                <a:sym typeface="+mn-ea"/>
              </a:rPr>
              <a:t>Model optimization is based on a combination of grid search and </a:t>
            </a:r>
            <a:r>
              <a:rPr lang="en-US" altLang="zh-CN" sz="2000" dirty="0" err="1">
                <a:sym typeface="+mn-ea"/>
              </a:rPr>
              <a:t>bayasian</a:t>
            </a:r>
            <a:r>
              <a:rPr lang="en-US" altLang="zh-CN" sz="2000" dirty="0">
                <a:sym typeface="+mn-ea"/>
              </a:rPr>
              <a:t> optimization</a:t>
            </a:r>
            <a:endParaRPr lang="en-US" altLang="zh-CN" sz="2000" dirty="0"/>
          </a:p>
        </p:txBody>
      </p:sp>
      <p:pic>
        <p:nvPicPr>
          <p:cNvPr id="18" name="图片 17" descr="roc_mu">
            <a:extLst>
              <a:ext uri="{FF2B5EF4-FFF2-40B4-BE49-F238E27FC236}">
                <a16:creationId xmlns:a16="http://schemas.microsoft.com/office/drawing/2014/main" id="{F0ADB212-D725-4EF1-9E26-13B439B8C88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339" t="6742" r="9310"/>
          <a:stretch>
            <a:fillRect/>
          </a:stretch>
        </p:blipFill>
        <p:spPr>
          <a:xfrm>
            <a:off x="1330661" y="3861752"/>
            <a:ext cx="2955290" cy="2480310"/>
          </a:xfrm>
          <a:prstGeom prst="rect">
            <a:avLst/>
          </a:prstGeom>
        </p:spPr>
      </p:pic>
      <p:pic>
        <p:nvPicPr>
          <p:cNvPr id="19" name="图片 18" descr="roc_pi">
            <a:extLst>
              <a:ext uri="{FF2B5EF4-FFF2-40B4-BE49-F238E27FC236}">
                <a16:creationId xmlns:a16="http://schemas.microsoft.com/office/drawing/2014/main" id="{7F9CCAB0-44F1-420A-A1EE-412B5250503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825" t="6351" r="9093"/>
          <a:stretch>
            <a:fillRect/>
          </a:stretch>
        </p:blipFill>
        <p:spPr>
          <a:xfrm>
            <a:off x="4285951" y="3862387"/>
            <a:ext cx="2967990" cy="24796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5A72A97-8939-439B-B588-67D57C1EFD44}"/>
              </a:ext>
            </a:extLst>
          </p:cNvPr>
          <p:cNvSpPr txBox="1"/>
          <p:nvPr/>
        </p:nvSpPr>
        <p:spPr>
          <a:xfrm>
            <a:off x="7388561" y="4025582"/>
            <a:ext cx="25361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i="1">
                <a:latin typeface="Arial Italic" panose="020B0604020202020204" charset="0"/>
                <a:cs typeface="Arial Italic" panose="020B0604020202020204" charset="0"/>
              </a:rPr>
              <a:t>BDT (XGBoost) is chosen given its performance and tranparency</a:t>
            </a:r>
          </a:p>
          <a:p>
            <a:pPr lvl="1" algn="l"/>
            <a:r>
              <a:rPr lang="en-US" altLang="zh-CN" i="1">
                <a:latin typeface="Arial Italic" panose="020B0604020202020204" charset="0"/>
                <a:cs typeface="Arial Italic" panose="020B0604020202020204" charset="0"/>
              </a:rPr>
              <a:t>max depth: 7</a:t>
            </a:r>
          </a:p>
          <a:p>
            <a:pPr lvl="1" algn="l"/>
            <a:r>
              <a:rPr lang="en-US" altLang="zh-CN" i="1">
                <a:latin typeface="Arial Italic" panose="020B0604020202020204" charset="0"/>
                <a:cs typeface="Arial Italic" panose="020B0604020202020204" charset="0"/>
              </a:rPr>
              <a:t>n estimators: 400</a:t>
            </a:r>
          </a:p>
        </p:txBody>
      </p:sp>
    </p:spTree>
    <p:extLst>
      <p:ext uri="{BB962C8B-B14F-4D97-AF65-F5344CB8AC3E}">
        <p14:creationId xmlns:p14="http://schemas.microsoft.com/office/powerpoint/2010/main" val="94243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Introduction</a:t>
            </a:r>
            <a:endParaRPr lang="en-US" altLang="zh-CN" b="1" kern="1200">
              <a:ln w="0">
                <a:solidFill>
                  <a:srgbClr val="FFFFFF"/>
                </a:solidFill>
              </a:ln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DDAF98D-8384-409F-8736-2A38B2331E29}"/>
              </a:ext>
            </a:extLst>
          </p:cNvPr>
          <p:cNvGrpSpPr/>
          <p:nvPr/>
        </p:nvGrpSpPr>
        <p:grpSpPr>
          <a:xfrm>
            <a:off x="325584" y="2078332"/>
            <a:ext cx="8781664" cy="3615116"/>
            <a:chOff x="728393" y="1960855"/>
            <a:chExt cx="8781664" cy="3615116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062EAC3-9A44-4A90-90AD-91C6FBF1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393" y="2159306"/>
              <a:ext cx="5694441" cy="341666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B633AB8-7AD3-414B-8836-9F119B79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320"/>
            <a:stretch/>
          </p:blipFill>
          <p:spPr>
            <a:xfrm>
              <a:off x="6638819" y="1960855"/>
              <a:ext cx="2871238" cy="2177030"/>
            </a:xfrm>
            <a:prstGeom prst="rect">
              <a:avLst/>
            </a:prstGeom>
          </p:spPr>
        </p:pic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4E282FD8-188F-47F5-B6A1-8D869DE29D7C}"/>
                </a:ext>
              </a:extLst>
            </p:cNvPr>
            <p:cNvCxnSpPr/>
            <p:nvPr/>
          </p:nvCxnSpPr>
          <p:spPr>
            <a:xfrm flipH="1">
              <a:off x="5339737" y="3668945"/>
              <a:ext cx="1509311" cy="4386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C53AB96-E52A-4A05-9A9F-F909ED387DB7}"/>
                </a:ext>
              </a:extLst>
            </p:cNvPr>
            <p:cNvSpPr txBox="1"/>
            <p:nvPr/>
          </p:nvSpPr>
          <p:spPr>
            <a:xfrm>
              <a:off x="7792083" y="3113276"/>
              <a:ext cx="12999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Detector</a:t>
              </a:r>
              <a:endParaRPr lang="zh-CN" altLang="en-US" sz="1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1A68561B-3A90-4A33-80B8-9EB397FAE845}"/>
                </a:ext>
              </a:extLst>
            </p:cNvPr>
            <p:cNvCxnSpPr>
              <a:cxnSpLocks/>
            </p:cNvCxnSpPr>
            <p:nvPr/>
          </p:nvCxnSpPr>
          <p:spPr>
            <a:xfrm>
              <a:off x="4963223" y="3429000"/>
              <a:ext cx="0" cy="3134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8AF6EBD4-1D8A-4A3A-A466-D1A017EEE072}"/>
                </a:ext>
              </a:extLst>
            </p:cNvPr>
            <p:cNvCxnSpPr>
              <a:cxnSpLocks/>
            </p:cNvCxnSpPr>
            <p:nvPr/>
          </p:nvCxnSpPr>
          <p:spPr>
            <a:xfrm>
              <a:off x="3463093" y="3345549"/>
              <a:ext cx="0" cy="3134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0DE85C71-7165-47D6-A84F-AF53C7B42275}"/>
                </a:ext>
              </a:extLst>
            </p:cNvPr>
            <p:cNvCxnSpPr>
              <a:cxnSpLocks/>
            </p:cNvCxnSpPr>
            <p:nvPr/>
          </p:nvCxnSpPr>
          <p:spPr>
            <a:xfrm>
              <a:off x="2280491" y="3330306"/>
              <a:ext cx="157194" cy="3073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945763D-C2E7-4530-9138-F19E85D4B2D4}"/>
                </a:ext>
              </a:extLst>
            </p:cNvPr>
            <p:cNvSpPr txBox="1"/>
            <p:nvPr/>
          </p:nvSpPr>
          <p:spPr>
            <a:xfrm>
              <a:off x="1494964" y="2732498"/>
              <a:ext cx="3215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Linear accelerator</a:t>
              </a:r>
            </a:p>
            <a:p>
              <a:r>
                <a:rPr lang="en-US" altLang="zh-CN" sz="140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           400 m</a:t>
              </a:r>
              <a:endParaRPr lang="zh-CN" altLang="en-US" sz="14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51A9169-5EA6-40A6-A34A-AF97E75757C8}"/>
                </a:ext>
              </a:extLst>
            </p:cNvPr>
            <p:cNvSpPr txBox="1"/>
            <p:nvPr/>
          </p:nvSpPr>
          <p:spPr>
            <a:xfrm>
              <a:off x="3076025" y="2728875"/>
              <a:ext cx="3215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Damp ring </a:t>
              </a:r>
            </a:p>
            <a:p>
              <a:r>
                <a:rPr lang="en-US" altLang="zh-CN" sz="140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    65 m</a:t>
              </a:r>
              <a:endParaRPr lang="zh-CN" altLang="en-US" sz="14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304156C-0064-4561-9D0B-EA2534A8AB97}"/>
                </a:ext>
              </a:extLst>
            </p:cNvPr>
            <p:cNvSpPr txBox="1"/>
            <p:nvPr/>
          </p:nvSpPr>
          <p:spPr>
            <a:xfrm>
              <a:off x="4548541" y="2784092"/>
              <a:ext cx="3215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Storage ring </a:t>
              </a:r>
            </a:p>
            <a:p>
              <a:r>
                <a:rPr lang="en-US" altLang="zh-CN" sz="140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rPr>
                <a:t>    800 m</a:t>
              </a:r>
              <a:endParaRPr lang="zh-CN" altLang="en-US" sz="14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9C64F29-7F8F-427E-AEE0-A397D86115CD}"/>
              </a:ext>
            </a:extLst>
          </p:cNvPr>
          <p:cNvGrpSpPr/>
          <p:nvPr/>
        </p:nvGrpSpPr>
        <p:grpSpPr>
          <a:xfrm>
            <a:off x="5428154" y="4513973"/>
            <a:ext cx="3336144" cy="1853031"/>
            <a:chOff x="7495085" y="4801696"/>
            <a:chExt cx="3717457" cy="185303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5A129F7-E310-4D88-9644-BB3F0747C070}"/>
                </a:ext>
              </a:extLst>
            </p:cNvPr>
            <p:cNvGrpSpPr/>
            <p:nvPr/>
          </p:nvGrpSpPr>
          <p:grpSpPr>
            <a:xfrm>
              <a:off x="7495085" y="4801696"/>
              <a:ext cx="3717457" cy="1853031"/>
              <a:chOff x="4735207" y="5958384"/>
              <a:chExt cx="6445414" cy="842648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E016E0D1-6DE4-4C55-ADAF-B3E90DAE7F3C}"/>
                  </a:ext>
                </a:extLst>
              </p:cNvPr>
              <p:cNvGrpSpPr/>
              <p:nvPr/>
            </p:nvGrpSpPr>
            <p:grpSpPr>
              <a:xfrm>
                <a:off x="4735207" y="5958384"/>
                <a:ext cx="6445414" cy="842648"/>
                <a:chOff x="7877141" y="14369976"/>
                <a:chExt cx="5278693" cy="1186675"/>
              </a:xfrm>
            </p:grpSpPr>
            <p:sp>
              <p:nvSpPr>
                <p:cNvPr id="25" name="矩形: 圆角 24">
                  <a:extLst>
                    <a:ext uri="{FF2B5EF4-FFF2-40B4-BE49-F238E27FC236}">
                      <a16:creationId xmlns:a16="http://schemas.microsoft.com/office/drawing/2014/main" id="{5C100078-FFFC-4CB7-B8E7-3028ADC7A423}"/>
                    </a:ext>
                  </a:extLst>
                </p:cNvPr>
                <p:cNvSpPr/>
                <p:nvPr/>
              </p:nvSpPr>
              <p:spPr>
                <a:xfrm>
                  <a:off x="7877141" y="14369976"/>
                  <a:ext cx="5278693" cy="1186675"/>
                </a:xfrm>
                <a:prstGeom prst="roundRect">
                  <a:avLst>
                    <a:gd name="adj" fmla="val 5073"/>
                  </a:avLst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54000" sx="96000" sy="96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874D7D5D-873A-459F-8053-D94A78DD6BF3}"/>
                    </a:ext>
                  </a:extLst>
                </p:cNvPr>
                <p:cNvSpPr/>
                <p:nvPr/>
              </p:nvSpPr>
              <p:spPr>
                <a:xfrm>
                  <a:off x="7964037" y="14402042"/>
                  <a:ext cx="712458" cy="279881"/>
                </a:xfrm>
                <a:prstGeom prst="ellipse">
                  <a:avLst/>
                </a:prstGeom>
                <a:solidFill>
                  <a:srgbClr val="33669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矩形 23">
                    <a:extLst>
                      <a:ext uri="{FF2B5EF4-FFF2-40B4-BE49-F238E27FC236}">
                        <a16:creationId xmlns:a16="http://schemas.microsoft.com/office/drawing/2014/main" id="{3AEA2EB7-203B-456F-B46B-D480BE80A0B7}"/>
                      </a:ext>
                    </a:extLst>
                  </p:cNvPr>
                  <p:cNvSpPr/>
                  <p:nvPr/>
                </p:nvSpPr>
                <p:spPr>
                  <a:xfrm>
                    <a:off x="4890327" y="6161754"/>
                    <a:ext cx="6199426" cy="6358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347316" indent="-171450" algn="just">
                      <a:lnSpc>
                        <a:spcPct val="150000"/>
                      </a:lnSpc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Calibri" panose="020F0502020204030204" pitchFamily="34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Calibri" panose="020F0502020204030204" pitchFamily="34" charset="0"/>
                              </a:rPr>
                              <m:t>𝑐𝑚</m:t>
                            </m:r>
                          </m:sub>
                        </m:sSub>
                        <m:r>
                          <a:rPr lang="en-US" altLang="zh-CN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Calibri" panose="020F0502020204030204" pitchFamily="34" charset="0"/>
                          </a:rPr>
                          <m:t>=</m:t>
                        </m:r>
                      </m:oMath>
                    </a14:m>
                    <a:r>
                      <a:rPr lang="en-US" altLang="zh-CN" sz="1200" dirty="0">
                        <a:solidFill>
                          <a:srgbClr val="000000"/>
                        </a:solidFill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1200" dirty="0">
                        <a:solidFill>
                          <a:srgbClr val="FF0000"/>
                        </a:solidFill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2-7</a:t>
                    </a:r>
                    <a:r>
                      <a:rPr lang="en-US" altLang="zh-CN" sz="1200" dirty="0">
                        <a:solidFill>
                          <a:srgbClr val="000000"/>
                        </a:solidFill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 GeV</a:t>
                    </a:r>
                    <a:r>
                      <a:rPr kumimoji="0" lang="en-US" altLang="zh-CN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33333">
                            <a:lumMod val="65000"/>
                            <a:lumOff val="35000"/>
                          </a:srgbClr>
                        </a:solidFill>
                        <a:effectLst/>
                        <a:uLnTx/>
                        <a:uFillTx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 ,</a:t>
                    </a:r>
                    <a:endParaRPr lang="en-US" altLang="zh-CN" sz="1200" noProof="0" dirty="0">
                      <a:solidFill>
                        <a:srgbClr val="000000"/>
                      </a:solidFill>
                      <a:ea typeface="等线" panose="02010600030101010101" pitchFamily="2" charset="-122"/>
                      <a:cs typeface="Times New Roman" panose="02020603050405020304" pitchFamily="18" charset="0"/>
                    </a:endParaRPr>
                  </a:p>
                  <a:p>
                    <a:pPr marL="347316" indent="-171450" algn="just">
                      <a:lnSpc>
                        <a:spcPct val="150000"/>
                      </a:lnSpc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</a:pPr>
                    <a:r>
                      <a:rPr lang="en-US" altLang="zh-CN" sz="1200" dirty="0">
                        <a:solidFill>
                          <a:srgbClr val="000000"/>
                        </a:solidFill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L </a:t>
                    </a:r>
                    <a14:m>
                      <m:oMath xmlns:m="http://schemas.openxmlformats.org/officeDocument/2006/math">
                        <m:r>
                          <a:rPr lang="en-US" altLang="zh-CN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zh-CN" sz="1200">
                            <a:solidFill>
                              <a:srgbClr val="000000"/>
                            </a:solidFill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0.5</m:t>
                        </m:r>
                        <m:r>
                          <m:rPr>
                            <m:nor/>
                          </m:rPr>
                          <a:rPr lang="en-US" altLang="zh-CN" sz="1200">
                            <a:solidFill>
                              <a:srgbClr val="000000"/>
                            </a:solidFill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altLang="zh-CN" sz="1200" smtClean="0">
                            <a:solidFill>
                              <a:srgbClr val="FF0000"/>
                            </a:solidFill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altLang="zh-CN" sz="1200" baseline="30000" smtClean="0">
                            <a:solidFill>
                              <a:srgbClr val="FF0000"/>
                            </a:solidFill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altLang="zh-CN" sz="1200">
                            <a:solidFill>
                              <a:srgbClr val="000000"/>
                            </a:solidFill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200">
                            <a:solidFill>
                              <a:srgbClr val="000000"/>
                            </a:solidFill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cm</m:t>
                        </m:r>
                        <m:r>
                          <m:rPr>
                            <m:nor/>
                          </m:rPr>
                          <a:rPr lang="en-US" altLang="zh-CN" sz="1200" baseline="30000">
                            <a:solidFill>
                              <a:srgbClr val="000000"/>
                            </a:solidFill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US" altLang="zh-CN" sz="1200">
                            <a:solidFill>
                              <a:srgbClr val="000000"/>
                            </a:solidFill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200">
                            <a:solidFill>
                              <a:srgbClr val="000000"/>
                            </a:solidFill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1200" baseline="30000">
                            <a:solidFill>
                              <a:srgbClr val="000000"/>
                            </a:solidFill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a14:m>
                    <a:endPara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33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  <a:p>
                    <a:pPr marL="347316" indent="-171450" algn="just">
                      <a:lnSpc>
                        <a:spcPct val="150000"/>
                      </a:lnSpc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</a:pPr>
                    <a:r>
                      <a:rPr lang="en-US" altLang="zh-CN" sz="1200" dirty="0">
                        <a:cs typeface="Times New Roman" panose="02020603050405020304" pitchFamily="18" charset="0"/>
                      </a:rPr>
                      <a:t>Circumference: Double-ring, 600-800 m</a:t>
                    </a:r>
                  </a:p>
                  <a:p>
                    <a:pPr marL="347316" indent="-171450" algn="just">
                      <a:lnSpc>
                        <a:spcPct val="150000"/>
                      </a:lnSpc>
                      <a:spcBef>
                        <a:spcPts val="600"/>
                      </a:spcBef>
                      <a:buFont typeface="Arial" panose="020B0604020202020204" pitchFamily="34" charset="0"/>
                      <a:buChar char="•"/>
                    </a:pPr>
                    <a:r>
                      <a:rPr lang="en-US" altLang="zh-CN" sz="1200" dirty="0">
                        <a:cs typeface="Times New Roman" panose="02020603050405020304" pitchFamily="18" charset="0"/>
                      </a:rPr>
                      <a:t>Crossing angle: 2×30mrad</a:t>
                    </a:r>
                  </a:p>
                </p:txBody>
              </p:sp>
            </mc:Choice>
            <mc:Fallback xmlns="">
              <p:sp>
                <p:nvSpPr>
                  <p:cNvPr id="41" name="矩形 40">
                    <a:extLst>
                      <a:ext uri="{FF2B5EF4-FFF2-40B4-BE49-F238E27FC236}">
                        <a16:creationId xmlns:a16="http://schemas.microsoft.com/office/drawing/2014/main" id="{A9870749-2F89-414A-8051-58476276C53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0327" y="6161754"/>
                    <a:ext cx="6199426" cy="63581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62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A9C47BB-AA40-442B-A2C9-9C419B409A50}"/>
                </a:ext>
              </a:extLst>
            </p:cNvPr>
            <p:cNvSpPr/>
            <p:nvPr/>
          </p:nvSpPr>
          <p:spPr>
            <a:xfrm>
              <a:off x="7807150" y="4892407"/>
              <a:ext cx="21066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kern="0" dirty="0">
                  <a:solidFill>
                    <a:srgbClr val="333333"/>
                  </a:solidFill>
                  <a:latin typeface="Calibri"/>
                  <a:ea typeface="宋体" panose="02010600030101010101" pitchFamily="2" charset="-122"/>
                </a:rPr>
                <a:t>Parameters of STCF</a:t>
              </a:r>
              <a:endParaRPr lang="zh-CN" altLang="en-US" dirty="0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90D9CC4-D24D-4094-89DA-B85C7A4C3B36}"/>
              </a:ext>
            </a:extLst>
          </p:cNvPr>
          <p:cNvSpPr/>
          <p:nvPr/>
        </p:nvSpPr>
        <p:spPr>
          <a:xfrm>
            <a:off x="612000" y="912820"/>
            <a:ext cx="10964786" cy="2493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The Super Tau Charm Facility (STCF)</a:t>
            </a:r>
            <a:r>
              <a:rPr lang="en-US" altLang="zh-CN" dirty="0">
                <a:solidFill>
                  <a:srgbClr val="061943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is an important option for China's future accelerator-based particle physics large-scale scientific facility.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altLang="zh-CN" sz="2400" b="1" dirty="0">
              <a:ln w="0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  <a:ea typeface="微软雅黑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algn="just">
              <a:lnSpc>
                <a:spcPct val="110000"/>
              </a:lnSpc>
            </a:pPr>
            <a:endParaRPr lang="en-US" altLang="zh-CN" dirty="0">
              <a:latin typeface="+mj-ea"/>
              <a:ea typeface="+mj-ea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1C894B0-3398-4BFF-8FFE-19D555FDC333}"/>
              </a:ext>
            </a:extLst>
          </p:cNvPr>
          <p:cNvGrpSpPr/>
          <p:nvPr/>
        </p:nvGrpSpPr>
        <p:grpSpPr>
          <a:xfrm>
            <a:off x="8801202" y="4494333"/>
            <a:ext cx="3310545" cy="1898686"/>
            <a:chOff x="4582977" y="5958364"/>
            <a:chExt cx="6192993" cy="932105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7534D2C1-7746-4E5D-9023-AEAD52A459CF}"/>
                </a:ext>
              </a:extLst>
            </p:cNvPr>
            <p:cNvGrpSpPr/>
            <p:nvPr/>
          </p:nvGrpSpPr>
          <p:grpSpPr>
            <a:xfrm>
              <a:off x="4735210" y="5958364"/>
              <a:ext cx="5901906" cy="932105"/>
              <a:chOff x="7877144" y="14369952"/>
              <a:chExt cx="4833569" cy="1312655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9060F1F9-480C-4D7B-8B38-32944F445FFC}"/>
                  </a:ext>
                </a:extLst>
              </p:cNvPr>
              <p:cNvSpPr/>
              <p:nvPr/>
            </p:nvSpPr>
            <p:spPr>
              <a:xfrm>
                <a:off x="7877144" y="14369952"/>
                <a:ext cx="4830961" cy="1312655"/>
              </a:xfrm>
              <a:prstGeom prst="roundRect">
                <a:avLst>
                  <a:gd name="adj" fmla="val 5073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sx="96000" sy="96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E3CFCF72-5FE0-4449-AEFF-1342D65008FA}"/>
                  </a:ext>
                </a:extLst>
              </p:cNvPr>
              <p:cNvSpPr/>
              <p:nvPr/>
            </p:nvSpPr>
            <p:spPr>
              <a:xfrm>
                <a:off x="7964037" y="14388437"/>
                <a:ext cx="790077" cy="293486"/>
              </a:xfrm>
              <a:prstGeom prst="ellipse">
                <a:avLst/>
              </a:prstGeom>
              <a:solidFill>
                <a:srgbClr val="F69200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7E13C93-42B3-4447-9F81-4F8FA9469543}"/>
                  </a:ext>
                </a:extLst>
              </p:cNvPr>
              <p:cNvSpPr txBox="1"/>
              <p:nvPr/>
            </p:nvSpPr>
            <p:spPr>
              <a:xfrm>
                <a:off x="8152894" y="14388768"/>
                <a:ext cx="4557819" cy="255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29831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/>
                    <a:ea typeface="宋体" pitchFamily="2" charset="-122"/>
                  </a:rPr>
                  <a:t>Physics Objectives</a:t>
                </a:r>
                <a:endPara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宋体" pitchFamily="2" charset="-122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F108D0E8-3CD4-4653-B97B-7279D3E915C2}"/>
                    </a:ext>
                  </a:extLst>
                </p:cNvPr>
                <p:cNvSpPr/>
                <p:nvPr/>
              </p:nvSpPr>
              <p:spPr>
                <a:xfrm>
                  <a:off x="4582977" y="6098441"/>
                  <a:ext cx="6192993" cy="7690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7345" lvl="0" indent="-171450" algn="just">
                    <a:lnSpc>
                      <a:spcPct val="150000"/>
                    </a:lnSpc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kern="0" dirty="0">
                      <a:solidFill>
                        <a:srgbClr val="333333">
                          <a:lumMod val="65000"/>
                          <a:lumOff val="35000"/>
                        </a:srgbClr>
                      </a:solidFill>
                      <a:latin typeface="Calibri"/>
                      <a:ea typeface="宋体" pitchFamily="2" charset="-122"/>
                    </a:rPr>
                    <a:t>Rich physics with c quark and </a:t>
                  </a:r>
                  <a14:m>
                    <m:oMath xmlns:m="http://schemas.openxmlformats.org/officeDocument/2006/math">
                      <m:r>
                        <a:rPr lang="zh-CN" altLang="en-US" sz="1100" kern="0">
                          <a:solidFill>
                            <a:srgbClr val="333333">
                              <a:lumMod val="65000"/>
                              <a:lumOff val="35000"/>
                            </a:srgbClr>
                          </a:solidFill>
                          <a:latin typeface="Cambria Math" panose="02040503050406030204" pitchFamily="18" charset="0"/>
                          <a:ea typeface="宋体" pitchFamily="2" charset="-122"/>
                        </a:rPr>
                        <m:t>𝜏</m:t>
                      </m:r>
                    </m:oMath>
                  </a14:m>
                  <a:r>
                    <a:rPr lang="en-US" altLang="zh-CN" sz="1100" kern="0" dirty="0">
                      <a:solidFill>
                        <a:srgbClr val="333333">
                          <a:lumMod val="65000"/>
                          <a:lumOff val="35000"/>
                        </a:srgbClr>
                      </a:solidFill>
                      <a:latin typeface="Calibri"/>
                      <a:ea typeface="宋体" pitchFamily="2" charset="-122"/>
                    </a:rPr>
                    <a:t> leptons</a:t>
                  </a:r>
                </a:p>
                <a:p>
                  <a:pPr marL="347345" lvl="0" indent="-171450" algn="just">
                    <a:lnSpc>
                      <a:spcPct val="150000"/>
                    </a:lnSpc>
                    <a:spcBef>
                      <a:spcPts val="60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kern="0" dirty="0">
                      <a:solidFill>
                        <a:srgbClr val="333333">
                          <a:lumMod val="65000"/>
                          <a:lumOff val="35000"/>
                        </a:srgbClr>
                      </a:solidFill>
                      <a:latin typeface="Calibri"/>
                      <a:ea typeface="宋体" pitchFamily="2" charset="-122"/>
                    </a:rPr>
                    <a:t>Non-perturbed strong interaction and </a:t>
                  </a:r>
                  <a:r>
                    <a:rPr kumimoji="0" lang="en-US" altLang="zh-CN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33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/>
                      <a:ea typeface="宋体" pitchFamily="2" charset="-122"/>
                    </a:rPr>
                    <a:t>new exotic hadronic states</a:t>
                  </a:r>
                </a:p>
                <a:p>
                  <a:pPr marL="347345" marR="0" lvl="0" indent="-171450" algn="just" defTabSz="914400" eaLnBrk="1" fontAlgn="auto" latinLnBrk="0" hangingPunct="1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33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/>
                      <a:ea typeface="宋体" pitchFamily="2" charset="-122"/>
                    </a:rPr>
                    <a:t> Studying flavor physics and CP violation physics</a:t>
                  </a:r>
                </a:p>
                <a:p>
                  <a:pPr marL="347345" marR="0" lvl="0" indent="-171450" algn="just" defTabSz="914400" eaLnBrk="1" fontAlgn="auto" latinLnBrk="0" hangingPunct="1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33333">
                          <a:lumMod val="65000"/>
                          <a:lumOff val="35000"/>
                        </a:srgbClr>
                      </a:solidFill>
                      <a:effectLst/>
                      <a:uLnTx/>
                      <a:uFillTx/>
                      <a:latin typeface="Calibri"/>
                      <a:ea typeface="宋体" pitchFamily="2" charset="-122"/>
                    </a:rPr>
                    <a:t> Searching for new physics</a:t>
                  </a: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977" y="6098441"/>
                  <a:ext cx="6192993" cy="769037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3346DDD-0061-4A6D-8549-B4AD3BDE598B}"/>
              </a:ext>
            </a:extLst>
          </p:cNvPr>
          <p:cNvGrpSpPr/>
          <p:nvPr/>
        </p:nvGrpSpPr>
        <p:grpSpPr>
          <a:xfrm>
            <a:off x="9037439" y="1682443"/>
            <a:ext cx="3145832" cy="2561111"/>
            <a:chOff x="823171" y="1628425"/>
            <a:chExt cx="4273257" cy="3621010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D66E7899-7722-4D9E-A795-E71B334A6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5" r="1426"/>
            <a:stretch/>
          </p:blipFill>
          <p:spPr>
            <a:xfrm>
              <a:off x="823171" y="1628425"/>
              <a:ext cx="4273257" cy="3229319"/>
            </a:xfrm>
            <a:prstGeom prst="rect">
              <a:avLst/>
            </a:prstGeom>
          </p:spPr>
        </p:pic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854279D8-F17D-4D89-BCE3-D0C17F792856}"/>
                </a:ext>
              </a:extLst>
            </p:cNvPr>
            <p:cNvSpPr/>
            <p:nvPr/>
          </p:nvSpPr>
          <p:spPr>
            <a:xfrm>
              <a:off x="1299257" y="5004325"/>
              <a:ext cx="2592070" cy="245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0">
                <a:buFont typeface="Arial" panose="020B0604020202020204" pitchFamily="34" charset="0"/>
                <a:buNone/>
              </a:pPr>
              <a:r>
                <a: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Schematic layout of the STCF detector concept</a:t>
              </a:r>
              <a:endPara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Introduction</a:t>
            </a:r>
            <a:endParaRPr lang="en-US" altLang="zh-CN" b="1" kern="1200">
              <a:ln w="0">
                <a:solidFill>
                  <a:srgbClr val="FFFFFF"/>
                </a:solidFill>
              </a:ln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BE649C9-53E2-48AA-963D-32C12BE39AAA}"/>
              </a:ext>
            </a:extLst>
          </p:cNvPr>
          <p:cNvSpPr/>
          <p:nvPr/>
        </p:nvSpPr>
        <p:spPr>
          <a:xfrm>
            <a:off x="245994" y="1108089"/>
            <a:ext cx="11216215" cy="3884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1600FF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Particle identification (PID) </a:t>
            </a:r>
            <a:r>
              <a:rPr lang="en-US" altLang="zh-CN" b="1" dirty="0"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is one of the most important and commonly used tools for the physics analysis in STCF.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b="1" dirty="0">
              <a:solidFill>
                <a:srgbClr val="000000"/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b="1" dirty="0">
              <a:solidFill>
                <a:srgbClr val="000000"/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b="1" dirty="0">
              <a:solidFill>
                <a:srgbClr val="000000"/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b="1" dirty="0">
              <a:solidFill>
                <a:srgbClr val="000000"/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b="1" dirty="0">
              <a:solidFill>
                <a:srgbClr val="000000"/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B03CB3-6594-493D-9F98-48ED2179CD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20" y="1834854"/>
            <a:ext cx="3671499" cy="24097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981515-5C73-4A0B-9AC8-EDBEC45F6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5" y="3483981"/>
            <a:ext cx="2567827" cy="288345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34A54DE-D87E-425F-A1A1-520E5C0B9886}"/>
              </a:ext>
            </a:extLst>
          </p:cNvPr>
          <p:cNvSpPr/>
          <p:nvPr/>
        </p:nvSpPr>
        <p:spPr>
          <a:xfrm>
            <a:off x="3031525" y="4155109"/>
            <a:ext cx="8914481" cy="16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000000"/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0000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Better</a:t>
            </a:r>
            <a:r>
              <a:rPr lang="en-US" altLang="zh-CN" b="1" dirty="0">
                <a:latin typeface="Trebuchet MS" panose="020B0603020202020204" pitchFamily="34" charset="0"/>
              </a:rPr>
              <a:t> particle identification usually requires the combination of information from multiple sub-detectors.</a:t>
            </a:r>
            <a:r>
              <a:rPr lang="en-US" altLang="zh-CN" b="1" dirty="0">
                <a:solidFill>
                  <a:srgbClr val="C0000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E580AEC-3111-49B7-A34F-D8FC9955AAF8}"/>
              </a:ext>
            </a:extLst>
          </p:cNvPr>
          <p:cNvSpPr/>
          <p:nvPr/>
        </p:nvSpPr>
        <p:spPr>
          <a:xfrm>
            <a:off x="245995" y="2153922"/>
            <a:ext cx="8385388" cy="111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pt-BR" altLang="zh-CN" b="1" dirty="0"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The PID algorithm performance is crutial for exploiting the potential of STCF detector</a:t>
            </a:r>
            <a:r>
              <a:rPr lang="en-US" altLang="zh-CN" b="1" dirty="0"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</a:t>
            </a:r>
            <a:r>
              <a:rPr lang="pt-BR" altLang="zh-CN" b="1" dirty="0"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.</a:t>
            </a:r>
            <a:endParaRPr lang="en-US" altLang="zh-CN" b="1" dirty="0"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F99214E-CF8F-4F9B-A10C-1FF3AED79634}"/>
              </a:ext>
            </a:extLst>
          </p:cNvPr>
          <p:cNvSpPr/>
          <p:nvPr/>
        </p:nvSpPr>
        <p:spPr>
          <a:xfrm>
            <a:off x="3174999" y="5801711"/>
            <a:ext cx="9406467" cy="90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32" indent="-395666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Single sub-detector is often sub-optimal</a:t>
            </a:r>
          </a:p>
          <a:p>
            <a:pPr marL="571532" indent="-395666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17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Usually difficult for traditional PID algorithms to combine all sub-detectors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142C683-13D4-46F0-951F-12A7A5405AE6}"/>
              </a:ext>
            </a:extLst>
          </p:cNvPr>
          <p:cNvGrpSpPr/>
          <p:nvPr/>
        </p:nvGrpSpPr>
        <p:grpSpPr>
          <a:xfrm>
            <a:off x="3391927" y="3378323"/>
            <a:ext cx="5593534" cy="1572498"/>
            <a:chOff x="4648490" y="5650818"/>
            <a:chExt cx="6462960" cy="715078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C6ECCB36-3D80-4D97-A3EF-42EDD84C7409}"/>
                </a:ext>
              </a:extLst>
            </p:cNvPr>
            <p:cNvSpPr/>
            <p:nvPr/>
          </p:nvSpPr>
          <p:spPr>
            <a:xfrm>
              <a:off x="4648490" y="5650818"/>
              <a:ext cx="5388010" cy="664391"/>
            </a:xfrm>
            <a:prstGeom prst="roundRect">
              <a:avLst>
                <a:gd name="adj" fmla="val 5073"/>
              </a:avLst>
            </a:prstGeom>
            <a:solidFill>
              <a:schemeClr val="accent3">
                <a:lumMod val="8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sx="96000" sy="96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A1CD58C-9115-438B-B9E7-8F18690CF971}"/>
                </a:ext>
              </a:extLst>
            </p:cNvPr>
            <p:cNvSpPr/>
            <p:nvPr/>
          </p:nvSpPr>
          <p:spPr>
            <a:xfrm>
              <a:off x="4912024" y="5710424"/>
              <a:ext cx="6199426" cy="655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7316" indent="-171450" algn="just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dirty="0">
                <a:solidFill>
                  <a:srgbClr val="C00000"/>
                </a:solidFill>
              </a:endParaRPr>
            </a:p>
            <a:p>
              <a:pPr marL="347316" indent="-171450" algn="just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dirty="0">
                <a:solidFill>
                  <a:srgbClr val="C00000"/>
                </a:solidFill>
              </a:endParaRPr>
            </a:p>
            <a:p>
              <a:pPr marL="347316" indent="-171450" algn="just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3E510DA-56E1-4A4B-902A-83B20C265F7F}"/>
                  </a:ext>
                </a:extLst>
              </p:cNvPr>
              <p:cNvSpPr txBox="1"/>
              <p:nvPr/>
            </p:nvSpPr>
            <p:spPr>
              <a:xfrm>
                <a:off x="3594125" y="3372713"/>
                <a:ext cx="4258793" cy="131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π/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(K/p) 3-4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i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separation</m:t>
                    </m:r>
                    <m:r>
                      <m:rPr>
                        <m:nor/>
                      </m:rPr>
                      <a:rPr lang="en-US" altLang="zh-CN" b="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b="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up</m:t>
                    </m:r>
                    <m:r>
                      <m:rPr>
                        <m:nor/>
                      </m:rPr>
                      <a:rPr lang="en-US" altLang="zh-CN" b="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b="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altLang="zh-CN" b="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2</m:t>
                    </m:r>
                    <m:r>
                      <m:rPr>
                        <m:nor/>
                      </m:rPr>
                      <a:rPr lang="en-US" altLang="zh-CN" b="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Gev</m:t>
                    </m:r>
                    <m:r>
                      <m:rPr>
                        <m:nor/>
                      </m:rPr>
                      <a:rPr lang="en-US" altLang="zh-CN" b="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zh-CN" b="0" i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𝜇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𝜋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 to 2Gev/c, </a:t>
                </a:r>
                <a:r>
                  <a: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𝜋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suppression ~ 3%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discrimination power for γ/n/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3E510DA-56E1-4A4B-902A-83B20C26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125" y="3372713"/>
                <a:ext cx="4258793" cy="1310230"/>
              </a:xfrm>
              <a:prstGeom prst="rect">
                <a:avLst/>
              </a:prstGeom>
              <a:blipFill>
                <a:blip r:embed="rId4"/>
                <a:stretch>
                  <a:fillRect l="-1003" b="-6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1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Introduction</a:t>
            </a:r>
            <a:endParaRPr lang="en-US" altLang="zh-CN" b="1" kern="1200">
              <a:ln w="0">
                <a:solidFill>
                  <a:srgbClr val="FFFFFF"/>
                </a:solidFill>
              </a:ln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2930A90-5839-485D-9611-AFD26A8EF4E7}"/>
              </a:ext>
            </a:extLst>
          </p:cNvPr>
          <p:cNvSpPr/>
          <p:nvPr/>
        </p:nvSpPr>
        <p:spPr>
          <a:xfrm>
            <a:off x="578716" y="1003904"/>
            <a:ext cx="11034567" cy="122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00000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The data-driven </a:t>
            </a:r>
            <a:r>
              <a:rPr lang="en-US" altLang="zh-CN" sz="2000" b="1" dirty="0">
                <a:solidFill>
                  <a:srgbClr val="1600FF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machine learning (ML) </a:t>
            </a:r>
            <a:r>
              <a:rPr lang="en-US" altLang="zh-CN" sz="2000" b="1" dirty="0">
                <a:solidFill>
                  <a:srgbClr val="00000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has provided a powerful toolbox for PID.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sz="2000" b="1" dirty="0">
              <a:solidFill>
                <a:srgbClr val="000000"/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卷形: 水平 8">
            <a:extLst>
              <a:ext uri="{FF2B5EF4-FFF2-40B4-BE49-F238E27FC236}">
                <a16:creationId xmlns:a16="http://schemas.microsoft.com/office/drawing/2014/main" id="{FDF3CF22-1557-417F-9767-F40ED132213F}"/>
              </a:ext>
            </a:extLst>
          </p:cNvPr>
          <p:cNvSpPr/>
          <p:nvPr/>
        </p:nvSpPr>
        <p:spPr bwMode="auto">
          <a:xfrm>
            <a:off x="853440" y="1145932"/>
            <a:ext cx="10045333" cy="3254713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812AB5-8058-43E6-8590-81FCEFC85AC6}"/>
              </a:ext>
            </a:extLst>
          </p:cNvPr>
          <p:cNvSpPr/>
          <p:nvPr/>
        </p:nvSpPr>
        <p:spPr>
          <a:xfrm>
            <a:off x="853440" y="1696532"/>
            <a:ext cx="11180896" cy="3408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7991" lvl="0" indent="-559688" defTabSz="429841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Advantage: Extracting effective information from large amounts of interrelate data</a:t>
            </a:r>
          </a:p>
          <a:p>
            <a:pPr marL="997991" indent="-559688" defTabSz="429841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Widely applied and opening up new possibilities in high-energy physics experiments.</a:t>
            </a:r>
          </a:p>
          <a:p>
            <a:pPr marL="997991" lvl="0" indent="-559688" defTabSz="429841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Achieved outstanding results in the field of PID. </a:t>
            </a:r>
          </a:p>
          <a:p>
            <a:pPr marL="1455191" lvl="1" indent="-559688" defTabSz="429841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LHCb</a:t>
            </a:r>
            <a:r>
              <a:rPr lang="zh-CN" alt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、</a:t>
            </a:r>
            <a:r>
              <a:rPr lang="en-US" altLang="zh-CN" sz="1600" dirty="0" err="1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BelleII</a:t>
            </a:r>
            <a:r>
              <a:rPr lang="zh-CN" alt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、</a:t>
            </a:r>
            <a:r>
              <a:rPr lang="en-US" altLang="zh-CN" sz="1600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CMS and</a:t>
            </a:r>
            <a:r>
              <a:rPr lang="zh-CN" altLang="en-US" sz="1600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ALICE  …….</a:t>
            </a:r>
          </a:p>
          <a:p>
            <a:pPr marL="1455191" lvl="1" indent="-559688" defTabSz="429841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Main methods</a:t>
            </a:r>
            <a:r>
              <a:rPr lang="en-US" altLang="zh-CN" dirty="0"/>
              <a:t> </a:t>
            </a:r>
            <a:r>
              <a:rPr lang="en-US" altLang="zh-CN" sz="1600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: Boosted Decision Tree (BDT) and Neural Networks (NN)</a:t>
            </a:r>
          </a:p>
          <a:p>
            <a:pPr marL="1455191" lvl="1" indent="-559688" defTabSz="429841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900" dirty="0">
              <a:solidFill>
                <a:srgbClr val="000000">
                  <a:lumMod val="60000"/>
                  <a:lumOff val="40000"/>
                </a:srgbClr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marL="1455191" lvl="1" indent="-559688" defTabSz="429841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900" dirty="0">
              <a:solidFill>
                <a:srgbClr val="000000">
                  <a:lumMod val="60000"/>
                  <a:lumOff val="40000"/>
                </a:srgbClr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BB09217-297F-4A82-BC2B-CBCC9F9CF5EA}"/>
              </a:ext>
            </a:extLst>
          </p:cNvPr>
          <p:cNvSpPr/>
          <p:nvPr/>
        </p:nvSpPr>
        <p:spPr>
          <a:xfrm>
            <a:off x="578717" y="3858297"/>
            <a:ext cx="11034566" cy="304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00000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Innovated and developed a </a:t>
            </a:r>
            <a:r>
              <a:rPr lang="en-US" altLang="zh-CN" sz="2000" b="1" dirty="0">
                <a:solidFill>
                  <a:srgbClr val="1600FF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Global Particle Identification (</a:t>
            </a:r>
            <a:r>
              <a:rPr lang="en-US" altLang="zh-CN" sz="2000" b="1" dirty="0" err="1">
                <a:solidFill>
                  <a:srgbClr val="1600FF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GlobalPID</a:t>
            </a:r>
            <a:r>
              <a:rPr lang="en-US" altLang="zh-CN" sz="2000" b="1" dirty="0">
                <a:solidFill>
                  <a:srgbClr val="1600FF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) software algorithm </a:t>
            </a:r>
            <a:r>
              <a:rPr lang="en-US" altLang="zh-CN" sz="2000" b="1" dirty="0">
                <a:solidFill>
                  <a:srgbClr val="00000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based on the ML techniques.</a:t>
            </a:r>
          </a:p>
          <a:p>
            <a:pPr marL="800100" lvl="1" indent="-34290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sz="1900" dirty="0">
              <a:solidFill>
                <a:srgbClr val="002060"/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sz="2000" b="1" dirty="0">
              <a:solidFill>
                <a:srgbClr val="000000"/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sz="2000" b="1" dirty="0">
              <a:solidFill>
                <a:srgbClr val="000000"/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卷形: 水平 7">
            <a:extLst>
              <a:ext uri="{FF2B5EF4-FFF2-40B4-BE49-F238E27FC236}">
                <a16:creationId xmlns:a16="http://schemas.microsoft.com/office/drawing/2014/main" id="{8F4EA1E9-A381-434C-9FAD-5A06D6C5A228}"/>
              </a:ext>
            </a:extLst>
          </p:cNvPr>
          <p:cNvSpPr/>
          <p:nvPr/>
        </p:nvSpPr>
        <p:spPr bwMode="auto">
          <a:xfrm>
            <a:off x="1084512" y="4738154"/>
            <a:ext cx="5163839" cy="2256994"/>
          </a:xfrm>
          <a:prstGeom prst="horizontalScroll">
            <a:avLst/>
          </a:prstGeom>
          <a:solidFill>
            <a:srgbClr val="FDDED3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61EE273-B0E0-462C-8AEA-05DD0C35ABE0}"/>
              </a:ext>
            </a:extLst>
          </p:cNvPr>
          <p:cNvSpPr/>
          <p:nvPr/>
        </p:nvSpPr>
        <p:spPr>
          <a:xfrm>
            <a:off x="952270" y="5264475"/>
            <a:ext cx="5163839" cy="136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7991" lvl="1" indent="-559688" defTabSz="429841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Targeting at particle identification problem at the STCF experiment</a:t>
            </a:r>
          </a:p>
          <a:p>
            <a:pPr marL="997991" lvl="1" indent="-559688" defTabSz="429841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Exploration the physical potential</a:t>
            </a:r>
          </a:p>
        </p:txBody>
      </p:sp>
      <p:sp>
        <p:nvSpPr>
          <p:cNvPr id="12" name="卷形: 水平 11">
            <a:extLst>
              <a:ext uri="{FF2B5EF4-FFF2-40B4-BE49-F238E27FC236}">
                <a16:creationId xmlns:a16="http://schemas.microsoft.com/office/drawing/2014/main" id="{DDE1F136-4CF6-4126-91FF-CFEC31AABEBD}"/>
              </a:ext>
            </a:extLst>
          </p:cNvPr>
          <p:cNvSpPr/>
          <p:nvPr/>
        </p:nvSpPr>
        <p:spPr bwMode="auto">
          <a:xfrm rot="10800000">
            <a:off x="6347181" y="4600462"/>
            <a:ext cx="5163839" cy="2256994"/>
          </a:xfrm>
          <a:prstGeom prst="horizontalScroll">
            <a:avLst/>
          </a:prstGeom>
          <a:solidFill>
            <a:srgbClr val="FBF9D5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3C14CD-9E47-41C4-A854-0AEFE8382C85}"/>
              </a:ext>
            </a:extLst>
          </p:cNvPr>
          <p:cNvSpPr/>
          <p:nvPr/>
        </p:nvSpPr>
        <p:spPr>
          <a:xfrm>
            <a:off x="6390832" y="5046496"/>
            <a:ext cx="4663557" cy="136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7991" lvl="1" indent="-559688" defTabSz="429841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Achieve optimal PID performance</a:t>
            </a:r>
          </a:p>
          <a:p>
            <a:pPr marL="997991" lvl="1" indent="-559688" defTabSz="429841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002060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To boost the progress of physics analysis work</a:t>
            </a:r>
          </a:p>
        </p:txBody>
      </p:sp>
    </p:spTree>
    <p:extLst>
      <p:ext uri="{BB962C8B-B14F-4D97-AF65-F5344CB8AC3E}">
        <p14:creationId xmlns:p14="http://schemas.microsoft.com/office/powerpoint/2010/main" val="19543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8518" y="228600"/>
            <a:ext cx="11415183" cy="660400"/>
          </a:xfrm>
        </p:spPr>
        <p:txBody>
          <a:bodyPr/>
          <a:lstStyle/>
          <a:p>
            <a:r>
              <a:rPr lang="en-US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Introduction</a:t>
            </a:r>
            <a:endParaRPr lang="en-US" altLang="zh-CN" b="1" kern="1200">
              <a:ln w="0">
                <a:solidFill>
                  <a:srgbClr val="FFFFFF"/>
                </a:solidFill>
              </a:ln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B3D3DC-ABB7-4048-9A87-0C7C327E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79" y="1197494"/>
            <a:ext cx="5639699" cy="2671437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487A4D5-9BF8-41AC-934B-5DB113673D3A}"/>
              </a:ext>
            </a:extLst>
          </p:cNvPr>
          <p:cNvSpPr/>
          <p:nvPr/>
        </p:nvSpPr>
        <p:spPr bwMode="auto">
          <a:xfrm>
            <a:off x="133844" y="1268116"/>
            <a:ext cx="6285224" cy="22759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0752D58-9ED6-4B10-8D69-F671F5F23E7F}"/>
              </a:ext>
            </a:extLst>
          </p:cNvPr>
          <p:cNvSpPr/>
          <p:nvPr/>
        </p:nvSpPr>
        <p:spPr>
          <a:xfrm>
            <a:off x="133844" y="1268116"/>
            <a:ext cx="6987217" cy="477182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571532" indent="-395666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CN" sz="1900" dirty="0"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Identification of </a:t>
            </a:r>
            <a:r>
              <a:rPr lang="en-US" altLang="zh-CN" sz="1900" dirty="0">
                <a:solidFill>
                  <a:srgbClr val="1600FF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charged particles </a:t>
            </a:r>
            <a:r>
              <a:rPr lang="en-US" altLang="zh-CN" sz="1900" dirty="0"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(e/μ/π/K/p)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3382CFC-D892-40CA-BCE8-EFD6D4522705}"/>
              </a:ext>
            </a:extLst>
          </p:cNvPr>
          <p:cNvSpPr/>
          <p:nvPr/>
        </p:nvSpPr>
        <p:spPr bwMode="auto">
          <a:xfrm>
            <a:off x="6617615" y="4133946"/>
            <a:ext cx="5470689" cy="2562219"/>
          </a:xfrm>
          <a:prstGeom prst="roundRect">
            <a:avLst/>
          </a:prstGeom>
          <a:solidFill>
            <a:srgbClr val="FBF9D5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5C83B9E-11C7-40A5-A7C7-2DB1A7D7E13F}"/>
              </a:ext>
            </a:extLst>
          </p:cNvPr>
          <p:cNvSpPr/>
          <p:nvPr/>
        </p:nvSpPr>
        <p:spPr>
          <a:xfrm>
            <a:off x="6486922" y="4177424"/>
            <a:ext cx="6041970" cy="144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32" indent="-395666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CN" sz="1900" dirty="0">
                <a:solidFill>
                  <a:srgbClr val="1600FF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Neutral particle </a:t>
            </a:r>
            <a:r>
              <a:rPr lang="en-US" altLang="zh-CN" sz="19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(γ/K</a:t>
            </a:r>
            <a:r>
              <a:rPr lang="en-US" altLang="zh-CN" sz="1900" baseline="-250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L</a:t>
            </a:r>
            <a:r>
              <a:rPr lang="en-US" altLang="zh-CN" sz="1900" baseline="300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0</a:t>
            </a:r>
            <a:r>
              <a:rPr lang="en-US" altLang="zh-CN" sz="1900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/n) identification</a:t>
            </a:r>
          </a:p>
          <a:p>
            <a:pPr marL="571532" lvl="1" indent="-395666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–"/>
              <a:defRPr/>
            </a:pPr>
            <a:endParaRPr lang="zh-CN" altLang="en-US" dirty="0">
              <a:solidFill>
                <a:srgbClr val="000000">
                  <a:lumMod val="60000"/>
                  <a:lumOff val="40000"/>
                </a:srgbClr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marL="967105" lvl="1" indent="-395605" algn="just" defTabSz="3038475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en-US" altLang="zh-CN" dirty="0">
              <a:solidFill>
                <a:srgbClr val="000000">
                  <a:lumMod val="60000"/>
                  <a:lumOff val="40000"/>
                </a:srgbClr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ABCC841-863D-4B81-86B0-53813BA76C11}"/>
              </a:ext>
            </a:extLst>
          </p:cNvPr>
          <p:cNvSpPr/>
          <p:nvPr/>
        </p:nvSpPr>
        <p:spPr bwMode="auto">
          <a:xfrm>
            <a:off x="151509" y="3648165"/>
            <a:ext cx="6196764" cy="3048000"/>
          </a:xfrm>
          <a:prstGeom prst="roundRect">
            <a:avLst/>
          </a:prstGeom>
          <a:solidFill>
            <a:srgbClr val="FDDED3"/>
          </a:solidFill>
          <a:ln w="38100" cap="flat" cmpd="sng" algn="ctr">
            <a:solidFill>
              <a:srgbClr val="B84848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0000" tIns="46800" rIns="90000" bIns="46800" numCol="1" rtlCol="0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彩云" panose="0201080004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7B36DBA-F9A1-4779-A258-E46ECF3C8341}"/>
              </a:ext>
            </a:extLst>
          </p:cNvPr>
          <p:cNvSpPr/>
          <p:nvPr/>
        </p:nvSpPr>
        <p:spPr>
          <a:xfrm>
            <a:off x="166522" y="3637823"/>
            <a:ext cx="5356710" cy="950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32" indent="-395666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 altLang="zh-CN" sz="1900" dirty="0">
                <a:solidFill>
                  <a:srgbClr val="1600FF"/>
                </a:solidFill>
                <a:latin typeface="Trebuchet MS" panose="020B060302020202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Charged hadrons discrimination</a:t>
            </a:r>
          </a:p>
          <a:p>
            <a:pPr marL="967105" lvl="1" indent="-395605" algn="just" defTabSz="3038475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en-US" altLang="zh-CN" dirty="0">
              <a:solidFill>
                <a:srgbClr val="000000">
                  <a:lumMod val="60000"/>
                  <a:lumOff val="40000"/>
                </a:srgbClr>
              </a:solidFill>
              <a:latin typeface="Trebuchet MS" panose="020B060302020202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CB1F075-7CAC-4C97-B3B8-887CACB8A3E7}"/>
              </a:ext>
            </a:extLst>
          </p:cNvPr>
          <p:cNvSpPr/>
          <p:nvPr/>
        </p:nvSpPr>
        <p:spPr>
          <a:xfrm>
            <a:off x="-284766" y="1674385"/>
            <a:ext cx="8195938" cy="18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7105" lvl="1" indent="-395605" algn="just" defTabSz="3038475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Combine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all sub-detectors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 reconstruction information</a:t>
            </a:r>
          </a:p>
          <a:p>
            <a:pPr marL="967105" lvl="1" indent="-395605" algn="just" defTabSz="3038475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Taking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BDT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 (based on </a:t>
            </a:r>
            <a:r>
              <a:rPr lang="en-US" altLang="zh-CN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XGBoost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) as a baseline model</a:t>
            </a:r>
          </a:p>
          <a:p>
            <a:pPr marL="967105" lvl="1" indent="-395605" algn="just" defTabSz="3038475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pt-BR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Other ML algorithms tested as well :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               </a:t>
            </a:r>
          </a:p>
          <a:p>
            <a:pPr marL="571500" lvl="1" algn="just" defTabSz="30384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             MLP, </a:t>
            </a:r>
            <a:r>
              <a:rPr lang="en-US" altLang="zh-CN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SVM,Transformer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 …..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40CCBD4-A962-4BFA-8F74-9A6804BF4ABB}"/>
              </a:ext>
            </a:extLst>
          </p:cNvPr>
          <p:cNvSpPr/>
          <p:nvPr/>
        </p:nvSpPr>
        <p:spPr>
          <a:xfrm>
            <a:off x="-334816" y="4064717"/>
            <a:ext cx="6683089" cy="2700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7105" lvl="1" indent="-395605" algn="just" defTabSz="3038475" latinLnBrk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e.g. DTOF raw information: T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he </a:t>
            </a:r>
            <a:r>
              <a:rPr lang="zh-CN" altLang="en-US" dirty="0">
                <a:solidFill>
                  <a:srgbClr val="C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hit position and time 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of Cherenkov photons on the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sensor</a:t>
            </a:r>
          </a:p>
          <a:p>
            <a:pPr marL="967105" lvl="1" indent="-395605" algn="just" defTabSz="3038475" latinLnBrk="1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Based on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classical convolutional neural network 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(CNN)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on PID detectors </a:t>
            </a:r>
          </a:p>
          <a:p>
            <a:pPr marL="1314450" lvl="2" indent="-285750" algn="just" defTabSz="3038475" latinLnBrk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Improve hadron discrimination power</a:t>
            </a:r>
          </a:p>
          <a:p>
            <a:pPr marL="1314450" lvl="2" indent="-285750" algn="just" defTabSz="3038475" latinLnBrk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As the input for charged </a:t>
            </a:r>
            <a:r>
              <a:rPr lang="en-US" altLang="zh-CN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particleID</a:t>
            </a:r>
            <a:endParaRPr lang="en-US" altLang="zh-CN" dirty="0">
              <a:solidFill>
                <a:srgbClr val="000000">
                  <a:lumMod val="75000"/>
                  <a:lumOff val="25000"/>
                </a:srgbClr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AD0D51-49EE-422E-97C5-FB6A3716B634}"/>
              </a:ext>
            </a:extLst>
          </p:cNvPr>
          <p:cNvSpPr/>
          <p:nvPr/>
        </p:nvSpPr>
        <p:spPr>
          <a:xfrm>
            <a:off x="6145473" y="4633727"/>
            <a:ext cx="5879679" cy="175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7105" lvl="1" indent="-395605" algn="just" defTabSz="3038475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Fully utilize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energy deposition, time response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 within the ECAL and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MUD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 hit pattern</a:t>
            </a:r>
          </a:p>
          <a:p>
            <a:pPr marL="967105" lvl="1" indent="-395605" algn="just" defTabSz="3038475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A </a:t>
            </a:r>
            <a:r>
              <a:rPr lang="en-US" altLang="zh-CN" dirty="0">
                <a:solidFill>
                  <a:srgbClr val="C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convolutional neural network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 is developed for neutral particle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318559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E3A822F-C412-4811-A9C7-FB9E8C94C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109" y="6382179"/>
            <a:ext cx="1526109" cy="475821"/>
          </a:xfrm>
          <a:prstGeom prst="rect">
            <a:avLst/>
          </a:prstGeom>
        </p:spPr>
      </p:pic>
      <p:sp>
        <p:nvSpPr>
          <p:cNvPr id="16" name="文本占位符 11">
            <a:extLst>
              <a:ext uri="{FF2B5EF4-FFF2-40B4-BE49-F238E27FC236}">
                <a16:creationId xmlns:a16="http://schemas.microsoft.com/office/drawing/2014/main" id="{440ABED6-B82C-418D-8175-86DB27F40822}"/>
              </a:ext>
            </a:extLst>
          </p:cNvPr>
          <p:cNvSpPr txBox="1">
            <a:spLocks/>
          </p:cNvSpPr>
          <p:nvPr/>
        </p:nvSpPr>
        <p:spPr>
          <a:xfrm>
            <a:off x="4354945" y="2082799"/>
            <a:ext cx="3713739" cy="3811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2B2DC20-FE67-4E02-8340-05887F51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26EA05-AC45-44E7-8AB1-22F0240820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8DF9256-C7E6-48B3-A566-8708CDEF3BAC}"/>
              </a:ext>
            </a:extLst>
          </p:cNvPr>
          <p:cNvSpPr/>
          <p:nvPr/>
        </p:nvSpPr>
        <p:spPr>
          <a:xfrm>
            <a:off x="9331437" y="3003283"/>
            <a:ext cx="423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Ⅰ</a:t>
            </a:r>
            <a:endParaRPr kumimoji="0" lang="zh-CN" alt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B9E5262-13B9-4E54-9661-606D31E0F33F}"/>
              </a:ext>
            </a:extLst>
          </p:cNvPr>
          <p:cNvSpPr/>
          <p:nvPr/>
        </p:nvSpPr>
        <p:spPr>
          <a:xfrm>
            <a:off x="325810" y="2124403"/>
            <a:ext cx="55828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Identification For Charged Particles </a:t>
            </a:r>
            <a:endParaRPr lang="zh-CN" alt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43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kern="1200" dirty="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Data Sample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占位符 10">
                <a:extLst>
                  <a:ext uri="{FF2B5EF4-FFF2-40B4-BE49-F238E27FC236}">
                    <a16:creationId xmlns:a16="http://schemas.microsoft.com/office/drawing/2014/main" id="{7ECD71EA-59E9-424C-B13F-B7046D752C22}"/>
                  </a:ext>
                </a:extLst>
              </p:cNvPr>
              <p:cNvSpPr txBox="1"/>
              <p:nvPr/>
            </p:nvSpPr>
            <p:spPr>
              <a:xfrm>
                <a:off x="-141402" y="1425555"/>
                <a:ext cx="9945278" cy="7161819"/>
              </a:xfrm>
              <a:prstGeom prst="rect">
                <a:avLst/>
              </a:prstGeom>
            </p:spPr>
            <p:txBody>
              <a:bodyPr wrap="square" lIns="158267" tIns="158267" rIns="158267" bIns="158267">
                <a:spAutoFit/>
              </a:bodyPr>
              <a:lstStyle>
                <a:lvl1pPr marL="0" indent="0" algn="l" defTabSz="303847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1028700" indent="-395605" algn="l" defTabSz="303847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7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424305" indent="-395605" algn="l" defTabSz="303847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7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859915" indent="-434975" algn="l" defTabSz="303847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7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2176145" indent="-316230" algn="l" defTabSz="303847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700" kern="120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8356600" indent="-759460" algn="l" defTabSz="303847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875520" indent="-759460" algn="l" defTabSz="303847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1395075" indent="-759460" algn="l" defTabSz="303847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2914630" indent="-759460" algn="l" defTabSz="3038475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28700" marR="0" lvl="1" indent="-395605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The quality of the data samples </a:t>
                </a:r>
              </a:p>
              <a:p>
                <a:pPr marL="1424305" marR="0" lvl="2" indent="-395605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Blip>
                    <a:blip r:embed="rId2"/>
                  </a:buBlip>
                  <a:tabLst/>
                  <a:defRPr/>
                </a:pP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High statistics</a:t>
                </a:r>
              </a:p>
              <a:p>
                <a:pPr marL="1424305" marR="0" lvl="2" indent="-395605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Blip>
                    <a:blip r:embed="rId2"/>
                  </a:buBlip>
                  <a:tabLst/>
                  <a:defRPr/>
                </a:pP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large momentum and angle coverage</a:t>
                </a:r>
              </a:p>
              <a:p>
                <a:pPr marL="1028700" marR="0" lvl="1" indent="-395605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Data production</a:t>
                </a:r>
              </a:p>
              <a:p>
                <a:pPr marL="1424305" marR="0" lvl="2" indent="-395605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Blip>
                    <a:blip r:embed="rId2"/>
                  </a:buBlip>
                  <a:tabLst/>
                  <a:defRPr/>
                </a:pP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Based on OSCAR simulation and reconstruction</a:t>
                </a:r>
              </a:p>
              <a:p>
                <a:pPr marL="1424305" marR="0" lvl="2" indent="-395605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Blip>
                    <a:blip r:embed="rId2"/>
                  </a:buBlip>
                  <a:tabLst/>
                  <a:defRPr/>
                </a:pP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MC single charged track using </a:t>
                </a:r>
                <a:r>
                  <a:rPr kumimoji="0" lang="en-US" altLang="zh-CN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ParticleGun</a:t>
                </a:r>
                <a:endParaRPr kumimoji="0" lang="en-US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1424305" marR="0" lvl="2" indent="-395605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Blip>
                    <a:blip r:embed="rId2"/>
                  </a:buBlip>
                  <a:tabLst/>
                  <a:defRPr/>
                </a:pP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00FF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50000</a:t>
                </a: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tracks for each type </a:t>
                </a: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(</a:t>
                </a: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e±, μ±, π±, K±, p±)</a:t>
                </a:r>
              </a:p>
              <a:p>
                <a:pPr marL="1424305" marR="0" lvl="2" indent="-395605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Blip>
                    <a:blip r:embed="rId2"/>
                  </a:buBlip>
                  <a:tabLst/>
                  <a:defRPr/>
                </a:pP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p∈(0.2,</a:t>
                </a:r>
                <a:r>
                  <a:rPr kumimoji="0" lang="zh-CN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2.4 )</a:t>
                </a:r>
                <a:r>
                  <a:rPr kumimoji="0" lang="en-US" altLang="zh-CN" sz="1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Gev</a:t>
                </a: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/c, </a:t>
                </a:r>
                <a:r>
                  <a:rPr kumimoji="0" lang="zh-CN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𝜃∈</a:t>
                </a: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(20</a:t>
                </a:r>
                <a14:m>
                  <m:oMath xmlns:m="http://schemas.openxmlformats.org/officeDocument/2006/math">
                    <m:r>
                      <a:rPr kumimoji="0" lang="en-US" altLang="zh-CN" sz="17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, 160</a:t>
                </a:r>
                <a14:m>
                  <m:oMath xmlns:m="http://schemas.openxmlformats.org/officeDocument/2006/math">
                    <m:r>
                      <a:rPr kumimoji="0" lang="en-US" altLang="zh-CN" sz="1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)</a:t>
                </a:r>
                <a:r>
                  <a:rPr kumimoji="0" lang="zh-CN" altLang="en-US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，</a:t>
                </a:r>
                <a:r>
                  <a:rPr kumimoji="0" lang="en-US" altLang="zh-CN" sz="1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phi = 0°</a:t>
                </a:r>
              </a:p>
              <a:p>
                <a:pPr marL="1028700" marR="0" lvl="1" indent="-395605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n"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rebuchet MS" panose="020B0603020202020204" pitchFamily="34" charset="0"/>
                    <a:ea typeface="宋体" panose="02010600030101010101" pitchFamily="2" charset="-122"/>
                    <a:cs typeface="+mn-cs"/>
                  </a:rPr>
                  <a:t>Pre-processing</a:t>
                </a:r>
              </a:p>
              <a:p>
                <a:pPr lvl="2" algn="just">
                  <a:lnSpc>
                    <a:spcPct val="150000"/>
                  </a:lnSpc>
                  <a:buBlip>
                    <a:blip r:embed="rId2"/>
                  </a:buBlip>
                  <a:defRPr/>
                </a:pPr>
                <a:r>
                  <a:rPr lang="en-US" altLang="zh-CN" dirty="0">
                    <a:solidFill>
                      <a:srgbClr val="333333"/>
                    </a:solidFill>
                    <a:ea typeface="宋体" panose="02010600030101010101" pitchFamily="2" charset="-122"/>
                  </a:rPr>
                  <a:t>Flatten momentum and θ spectrum to avoid bias due to p/θ distribution</a:t>
                </a:r>
                <a:endParaRPr lang="en-US" altLang="zh-CN" dirty="0">
                  <a:solidFill>
                    <a:schemeClr val="accent4">
                      <a:lumMod val="75000"/>
                      <a:lumOff val="25000"/>
                    </a:schemeClr>
                  </a:solidFill>
                  <a:ea typeface="宋体" panose="02010600030101010101" pitchFamily="2" charset="-122"/>
                  <a:sym typeface="+mn-ea"/>
                </a:endParaRPr>
              </a:p>
              <a:p>
                <a:pPr lvl="2" algn="just">
                  <a:lnSpc>
                    <a:spcPct val="150000"/>
                  </a:lnSpc>
                  <a:buBlip>
                    <a:blip r:embed="rId2"/>
                  </a:buBlip>
                  <a:defRPr/>
                </a:pPr>
                <a:r>
                  <a:rPr lang="en-US" altLang="zh-CN" dirty="0" err="1">
                    <a:solidFill>
                      <a:schemeClr val="accent4">
                        <a:lumMod val="75000"/>
                        <a:lumOff val="25000"/>
                      </a:schemeClr>
                    </a:solidFill>
                    <a:ea typeface="宋体" panose="02010600030101010101" pitchFamily="2" charset="-122"/>
                    <a:sym typeface="+mn-ea"/>
                  </a:rPr>
                  <a:t>Train:Validation:Test</a:t>
                </a:r>
                <a:r>
                  <a:rPr lang="en-US" altLang="zh-CN" dirty="0">
                    <a:solidFill>
                      <a:schemeClr val="accent4">
                        <a:lumMod val="75000"/>
                        <a:lumOff val="25000"/>
                      </a:schemeClr>
                    </a:solidFill>
                    <a:ea typeface="宋体" panose="02010600030101010101" pitchFamily="2" charset="-122"/>
                    <a:sym typeface="+mn-ea"/>
                  </a:rPr>
                  <a:t> = 8:1:1</a:t>
                </a:r>
                <a:endParaRPr lang="en-US" altLang="zh-CN" dirty="0">
                  <a:solidFill>
                    <a:schemeClr val="accent4">
                      <a:lumMod val="75000"/>
                      <a:lumOff val="25000"/>
                    </a:schemeClr>
                  </a:solidFill>
                  <a:ea typeface="宋体" panose="02010600030101010101" pitchFamily="2" charset="-122"/>
                </a:endParaRPr>
              </a:p>
              <a:p>
                <a:pPr marL="633095" marR="0" lvl="1" indent="0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rebuchet MS" panose="020B0603020202020204" pitchFamily="34" charset="0"/>
                  <a:ea typeface="宋体" panose="02010600030101010101" pitchFamily="2" charset="-122"/>
                  <a:cs typeface="+mn-cs"/>
                  <a:sym typeface="+mn-ea"/>
                </a:endParaRPr>
              </a:p>
              <a:p>
                <a:pPr marL="1028700" marR="0" lvl="1" indent="-395605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altLang="zh-CN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rebuchet MS" panose="020B0603020202020204" pitchFamily="34" charset="0"/>
                  <a:ea typeface="宋体" panose="02010600030101010101" pitchFamily="2" charset="-122"/>
                  <a:cs typeface="+mn-cs"/>
                </a:endParaRPr>
              </a:p>
              <a:p>
                <a:pPr marL="1028700" marR="0" lvl="1" indent="-395605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Arial" panose="020B0604020202020204" pitchFamily="34" charset="0"/>
                </a:endParaRPr>
              </a:p>
              <a:p>
                <a:pPr marL="1028700" marR="0" lvl="1" indent="-395605" algn="just" defTabSz="3038475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宋体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文本占位符 10">
                <a:extLst>
                  <a:ext uri="{FF2B5EF4-FFF2-40B4-BE49-F238E27FC236}">
                    <a16:creationId xmlns:a16="http://schemas.microsoft.com/office/drawing/2014/main" id="{7ECD71EA-59E9-424C-B13F-B7046D752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402" y="1425555"/>
                <a:ext cx="9945278" cy="71618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20DF3EDE-82F9-4028-8E0D-7C4435D36D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" t="6539" r="-33" b="-1590"/>
          <a:stretch>
            <a:fillRect/>
          </a:stretch>
        </p:blipFill>
        <p:spPr>
          <a:xfrm>
            <a:off x="6843860" y="1958882"/>
            <a:ext cx="5348140" cy="3473563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BEA41529-B1B6-4AEF-8205-70469A1DFFCA}"/>
              </a:ext>
            </a:extLst>
          </p:cNvPr>
          <p:cNvSpPr txBox="1"/>
          <p:nvPr/>
        </p:nvSpPr>
        <p:spPr>
          <a:xfrm>
            <a:off x="7235964" y="1485081"/>
            <a:ext cx="42099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Accuracy varies with the number of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traing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tracks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1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kern="1200">
                <a:ln w="0">
                  <a:solidFill>
                    <a:srgbClr val="FFFFFF"/>
                  </a:solidFill>
                </a:ln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ea typeface="+mn-ea"/>
                <a:cs typeface="Times New Roman" panose="02020603050405020304" pitchFamily="18" charset="0"/>
              </a:rPr>
              <a:t>Training and Tuning : Feature Selection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72E7C7-A7D2-4761-B106-1689E1D1EE66}" type="slidenum">
              <a:rPr lang="zh-CN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文本占位符 7">
            <a:extLst>
              <a:ext uri="{FF2B5EF4-FFF2-40B4-BE49-F238E27FC236}">
                <a16:creationId xmlns:a16="http://schemas.microsoft.com/office/drawing/2014/main" id="{FF302FB0-8587-45A3-A758-99CB2275BE18}"/>
              </a:ext>
            </a:extLst>
          </p:cNvPr>
          <p:cNvSpPr txBox="1"/>
          <p:nvPr/>
        </p:nvSpPr>
        <p:spPr>
          <a:xfrm>
            <a:off x="459293" y="889000"/>
            <a:ext cx="11732706" cy="1945840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Selecting a subset of the most informative features from large amount of interrelated sub-detectors information can help stabilize the model training process</a:t>
            </a:r>
          </a:p>
          <a:p>
            <a:pPr marL="342900" marR="0" lvl="1" indent="-342900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Tracker/</a:t>
            </a:r>
            <a:r>
              <a:rPr kumimoji="0" lang="en-US" altLang="zh-CN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dEdx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/RICH/DTOF/ECAL/MUD 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reconstructed variables have been collected</a:t>
            </a:r>
          </a:p>
          <a:p>
            <a:pPr marL="342900" marR="0" lvl="1" indent="-342900" algn="just" defTabSz="303847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06194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1600FF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45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rebuchet MS" panose="020B0603020202020204" pitchFamily="34" charset="0"/>
                <a:ea typeface="宋体" panose="02010600030101010101" pitchFamily="2" charset="-122"/>
                <a:cs typeface="+mn-cs"/>
              </a:rPr>
              <a:t> features are kept, feature importance distribution of the features is obtained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Calibri" panose="020F0502020204030204" pitchFamily="34" charset="0"/>
              </a:rPr>
              <a:t>(Full list of variables please see backup slides)</a:t>
            </a:r>
            <a:endParaRPr kumimoji="0" lang="en-US" alt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5F75B09-12A9-40FE-BB1C-01C40C34D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32" y="2715614"/>
            <a:ext cx="7508861" cy="406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024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北京大学">
      <a:dk1>
        <a:srgbClr val="333333"/>
      </a:dk1>
      <a:lt1>
        <a:srgbClr val="FFFFFF"/>
      </a:lt1>
      <a:dk2>
        <a:srgbClr val="538135"/>
      </a:dk2>
      <a:lt2>
        <a:srgbClr val="538135"/>
      </a:lt2>
      <a:accent1>
        <a:srgbClr val="8F000B"/>
      </a:accent1>
      <a:accent2>
        <a:srgbClr val="700005"/>
      </a:accent2>
      <a:accent3>
        <a:srgbClr val="AC0000"/>
      </a:accent3>
      <a:accent4>
        <a:srgbClr val="538135"/>
      </a:accent4>
      <a:accent5>
        <a:srgbClr val="538135"/>
      </a:accent5>
      <a:accent6>
        <a:srgbClr val="538135"/>
      </a:accent6>
      <a:hlink>
        <a:srgbClr val="538135"/>
      </a:hlink>
      <a:folHlink>
        <a:srgbClr val="53813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彩云" panose="02010800040101010101" pitchFamily="2" charset="-122"/>
          </a:defRPr>
        </a:defPPr>
      </a:lstStyle>
    </a:spDef>
    <a:lnDef>
      <a:spPr bwMode="auto">
        <a:solidFill>
          <a:srgbClr val="99CC00"/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0000" tIns="46800" rIns="90000" bIns="4680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彩云" panose="02010800040101010101" pitchFamily="2" charset="-122"/>
          </a:defRPr>
        </a:defPPr>
      </a:lstStyle>
    </a:spDef>
    <a:lnDef>
      <a:spPr bwMode="auto">
        <a:solidFill>
          <a:srgbClr val="99CC00"/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12423</TotalTime>
  <Words>2089</Words>
  <Application>Microsoft Office PowerPoint</Application>
  <PresentationFormat>宽屏</PresentationFormat>
  <Paragraphs>351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55" baseType="lpstr">
      <vt:lpstr>Kozuka Gothic Pro M</vt:lpstr>
      <vt:lpstr>Noto Sans SC</vt:lpstr>
      <vt:lpstr>等线</vt:lpstr>
      <vt:lpstr>等线</vt:lpstr>
      <vt:lpstr>等线 Light</vt:lpstr>
      <vt:lpstr>黑体</vt:lpstr>
      <vt:lpstr>华文彩云</vt:lpstr>
      <vt:lpstr>华文细黑</vt:lpstr>
      <vt:lpstr>宋体</vt:lpstr>
      <vt:lpstr>微软雅黑</vt:lpstr>
      <vt:lpstr>微软雅黑 Light</vt:lpstr>
      <vt:lpstr>Arial</vt:lpstr>
      <vt:lpstr>Arial Italic</vt:lpstr>
      <vt:lpstr>Calibri</vt:lpstr>
      <vt:lpstr>Calibri Light</vt:lpstr>
      <vt:lpstr>Cambria Math</vt:lpstr>
      <vt:lpstr>Comic Sans MS</vt:lpstr>
      <vt:lpstr>Cooper Black</vt:lpstr>
      <vt:lpstr>Garamond</vt:lpstr>
      <vt:lpstr>Impact</vt:lpstr>
      <vt:lpstr>Times New Roman</vt:lpstr>
      <vt:lpstr>Trebuchet MS</vt:lpstr>
      <vt:lpstr>Wingdings</vt:lpstr>
      <vt:lpstr>Office 主题​​</vt:lpstr>
      <vt:lpstr>Office 主题</vt:lpstr>
      <vt:lpstr>Modèle par défaut</vt:lpstr>
      <vt:lpstr>1_Office 主题​​</vt:lpstr>
      <vt:lpstr>1_Modèle par défaut</vt:lpstr>
      <vt:lpstr>GlobalPID Algorithms Based on Machine Learning for STCF</vt:lpstr>
      <vt:lpstr>PowerPoint 演示文稿</vt:lpstr>
      <vt:lpstr>Introduction</vt:lpstr>
      <vt:lpstr>Introduction</vt:lpstr>
      <vt:lpstr>Introduction</vt:lpstr>
      <vt:lpstr>Introduction</vt:lpstr>
      <vt:lpstr>PowerPoint 演示文稿</vt:lpstr>
      <vt:lpstr>Data Sample</vt:lpstr>
      <vt:lpstr>Training and Tuning : Feature Selection</vt:lpstr>
      <vt:lpstr>Training and Tuning : Optimal Hyperparameters</vt:lpstr>
      <vt:lpstr>Performance</vt:lpstr>
      <vt:lpstr>Performance</vt:lpstr>
      <vt:lpstr>STCF DTOF based on classical convolutional neural network π/k discrimination</vt:lpstr>
      <vt:lpstr>STCF DTOF based on classical convolutional neural network π/k discrimination</vt:lpstr>
      <vt:lpstr>PowerPoint 演示文稿</vt:lpstr>
      <vt:lpstr>PowerPoint 演示文稿</vt:lpstr>
      <vt:lpstr>CNN</vt:lpstr>
      <vt:lpstr>Performance</vt:lpstr>
      <vt:lpstr>GlobalPID Software</vt:lpstr>
      <vt:lpstr>Summary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yuncong zhai</dc:creator>
  <cp:lastModifiedBy>Lenovo</cp:lastModifiedBy>
  <cp:revision>2115</cp:revision>
  <dcterms:created xsi:type="dcterms:W3CDTF">2019-06-19T02:08:00Z</dcterms:created>
  <dcterms:modified xsi:type="dcterms:W3CDTF">2024-01-16T23:15:31Z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2EB34C14D2E44B1FBE0D73D520EABA66</vt:lpwstr>
  </property>
</Properties>
</file>