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8" r:id="rId11"/>
    <p:sldId id="270" r:id="rId12"/>
    <p:sldId id="274" r:id="rId13"/>
    <p:sldId id="27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8803FF"/>
    <a:srgbClr val="AB4DFF"/>
    <a:srgbClr val="A049F6"/>
    <a:srgbClr val="824ADD"/>
    <a:srgbClr val="3FE43F"/>
    <a:srgbClr val="15B400"/>
    <a:srgbClr val="2B8182"/>
    <a:srgbClr val="E8EDED"/>
    <a:srgbClr val="CD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02"/>
    <p:restoredTop sz="85493"/>
  </p:normalViewPr>
  <p:slideViewPr>
    <p:cSldViewPr snapToGrid="0" showGuides="1">
      <p:cViewPr>
        <p:scale>
          <a:sx n="96" d="100"/>
          <a:sy n="96" d="100"/>
        </p:scale>
        <p:origin x="632" y="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60591-8808-CB4D-B6B5-9711A4EC5B77}" type="datetimeFigureOut">
              <a:rPr kumimoji="1" lang="zh-CN" altLang="en-US" smtClean="0"/>
              <a:t>2024/1/12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48C98-085F-D040-B0B6-CE0C012F71FD}" type="slidenum">
              <a:rPr kumimoji="1" lang="zh-CN" altLang="en-US" smtClean="0"/>
              <a:t>‹#›</a:t>
            </a:fld>
            <a:endParaRPr kumimoji="1" lang="zh-CN" altLang="en-US"/>
          </a:p>
        </p:txBody>
      </p:sp>
    </p:spTree>
    <p:extLst>
      <p:ext uri="{BB962C8B-B14F-4D97-AF65-F5344CB8AC3E}">
        <p14:creationId xmlns:p14="http://schemas.microsoft.com/office/powerpoint/2010/main" val="109829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STCF is the next version electron-positron </a:t>
            </a:r>
            <a:r>
              <a:rPr kumimoji="1" lang="en-US" altLang="zh-CN" dirty="0" err="1"/>
              <a:t>colldier</a:t>
            </a:r>
            <a:r>
              <a:rPr kumimoji="1" lang="en-US" altLang="zh-CN" dirty="0"/>
              <a:t> being developed in China, which has a wider energy region from 2-7 GeV and an integrated luminosity 50~100 times higher than BES.</a:t>
            </a:r>
          </a:p>
          <a:p>
            <a:endParaRPr kumimoji="1" lang="en-US" altLang="zh-CN" dirty="0"/>
          </a:p>
          <a:p>
            <a:r>
              <a:rPr kumimoji="1" lang="en-US" altLang="zh-CN" dirty="0"/>
              <a:t>It can allow for more comprehensive physics studies of particle composition, and the deep structure of the matter, as following items.</a:t>
            </a:r>
          </a:p>
          <a:p>
            <a:endParaRPr kumimoji="1" lang="en-US" altLang="zh-CN" dirty="0"/>
          </a:p>
          <a:p>
            <a:r>
              <a:rPr kumimoji="1" lang="en-US" altLang="zh-CN" dirty="0"/>
              <a:t>This plot shows the specific internal structure of the detector. DTOF</a:t>
            </a:r>
            <a:r>
              <a:rPr kumimoji="1" lang="zh-CN" altLang="en-US" dirty="0"/>
              <a:t> </a:t>
            </a:r>
            <a:r>
              <a:rPr kumimoji="1" lang="en-US" altLang="zh-CN" dirty="0"/>
              <a:t>is the PID detector located on the endcap.</a:t>
            </a:r>
          </a:p>
          <a:p>
            <a:endParaRPr kumimoji="1" lang="en-US" altLang="zh-CN" dirty="0"/>
          </a:p>
          <a:p>
            <a:r>
              <a:rPr kumimoji="1" lang="en-US" altLang="zh-CN" dirty="0"/>
              <a:t>To support the rich physics research, the PID system need to have over 4sigma for pion and kaon </a:t>
            </a:r>
            <a:r>
              <a:rPr kumimoji="1" lang="en-US" altLang="zh-CN" dirty="0" err="1"/>
              <a:t>separaton</a:t>
            </a:r>
            <a:r>
              <a:rPr kumimoji="1" lang="en-US" altLang="zh-CN" dirty="0"/>
              <a:t> power up to 2 GeV momentum.</a:t>
            </a:r>
          </a:p>
          <a:p>
            <a:r>
              <a:rPr kumimoji="1" lang="en-US" altLang="zh-CN" dirty="0"/>
              <a:t>And the DTOF under the this offline software of STCF can satisfy this performance requirement well. And the time resolution of DTOF is about 46 picosecond.</a:t>
            </a:r>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2</a:t>
            </a:fld>
            <a:endParaRPr kumimoji="1" lang="zh-CN" altLang="en-US"/>
          </a:p>
        </p:txBody>
      </p:sp>
    </p:spTree>
    <p:extLst>
      <p:ext uri="{BB962C8B-B14F-4D97-AF65-F5344CB8AC3E}">
        <p14:creationId xmlns:p14="http://schemas.microsoft.com/office/powerpoint/2010/main" val="127909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page show the geometry configuration of DTOF.</a:t>
            </a:r>
          </a:p>
          <a:p>
            <a:r>
              <a:rPr kumimoji="1" lang="en-US" altLang="zh-CN" dirty="0"/>
              <a:t>DTOF consists of two identical endcap discs positioned at 1400 millimeter away from the collision point along the bean direction. </a:t>
            </a:r>
          </a:p>
          <a:p>
            <a:r>
              <a:rPr kumimoji="1" lang="en-US" altLang="zh-CN" dirty="0"/>
              <a:t>Each disc has 4 sectors with the detailed parameters as following two figures.</a:t>
            </a:r>
          </a:p>
          <a:p>
            <a:endParaRPr kumimoji="1" lang="en-US" altLang="zh-CN" dirty="0"/>
          </a:p>
          <a:p>
            <a:r>
              <a:rPr kumimoji="1" lang="en-US" altLang="zh-CN" dirty="0"/>
              <a:t>It can cover the polar angles theta from 22 to 36 degrees.</a:t>
            </a:r>
          </a:p>
          <a:p>
            <a:endParaRPr kumimoji="1" lang="en-US" altLang="zh-CN" dirty="0"/>
          </a:p>
          <a:p>
            <a:r>
              <a:rPr kumimoji="1" lang="en-US" altLang="zh-CN" dirty="0"/>
              <a:t>The third plot shows its side profile.</a:t>
            </a:r>
          </a:p>
          <a:p>
            <a:r>
              <a:rPr kumimoji="1" lang="en-US" altLang="zh-CN" dirty="0"/>
              <a:t>We used a 4 by 4 anodes MCP-PMT to detect the signal </a:t>
            </a:r>
            <a:r>
              <a:rPr kumimoji="1" lang="en-US" altLang="zh-CN" dirty="0" err="1"/>
              <a:t>chrenkov</a:t>
            </a:r>
            <a:r>
              <a:rPr kumimoji="1" lang="en-US" altLang="zh-CN" dirty="0"/>
              <a:t> photons. And used the time-over-threshold method to read the time information. </a:t>
            </a:r>
          </a:p>
          <a:p>
            <a:r>
              <a:rPr kumimoji="1" lang="en-US" altLang="zh-CN" dirty="0"/>
              <a:t>In cases of multiple hits in the same channel, only the hit time of the earliest hit can be saved.</a:t>
            </a:r>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3</a:t>
            </a:fld>
            <a:endParaRPr kumimoji="1" lang="zh-CN" altLang="en-US"/>
          </a:p>
        </p:txBody>
      </p:sp>
    </p:spTree>
    <p:extLst>
      <p:ext uri="{BB962C8B-B14F-4D97-AF65-F5344CB8AC3E}">
        <p14:creationId xmlns:p14="http://schemas.microsoft.com/office/powerpoint/2010/main" val="377253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4</a:t>
            </a:fld>
            <a:endParaRPr kumimoji="1" lang="zh-CN" altLang="en-US"/>
          </a:p>
        </p:txBody>
      </p:sp>
    </p:spTree>
    <p:extLst>
      <p:ext uri="{BB962C8B-B14F-4D97-AF65-F5344CB8AC3E}">
        <p14:creationId xmlns:p14="http://schemas.microsoft.com/office/powerpoint/2010/main" val="328936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Effective photon yields used in the following reconstruction</a:t>
            </a:r>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5</a:t>
            </a:fld>
            <a:endParaRPr kumimoji="1" lang="zh-CN" altLang="en-US"/>
          </a:p>
        </p:txBody>
      </p:sp>
    </p:spTree>
    <p:extLst>
      <p:ext uri="{BB962C8B-B14F-4D97-AF65-F5344CB8AC3E}">
        <p14:creationId xmlns:p14="http://schemas.microsoft.com/office/powerpoint/2010/main" val="122958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There is the single timing uncertainties in DTOF reconstruction.</a:t>
            </a:r>
          </a:p>
          <a:p>
            <a:r>
              <a:rPr kumimoji="1" lang="en-US" altLang="zh-CN" dirty="0"/>
              <a:t>It consists of these six parts: the uncertainty from the starting time of an event,  the </a:t>
            </a:r>
            <a:r>
              <a:rPr kumimoji="1" lang="en-US" altLang="zh-CN" dirty="0" err="1"/>
              <a:t>mutiple</a:t>
            </a:r>
            <a:r>
              <a:rPr kumimoji="1" lang="en-US" altLang="zh-CN" dirty="0"/>
              <a:t> Compton scattering of the charged tracks,  the transit time spread of the MCP-PMT,  the dispersion of the </a:t>
            </a:r>
            <a:r>
              <a:rPr kumimoji="1" lang="en-US" altLang="zh-CN" dirty="0" err="1"/>
              <a:t>lignt</a:t>
            </a:r>
            <a:r>
              <a:rPr kumimoji="1" lang="en-US" altLang="zh-CN" dirty="0"/>
              <a:t>, the geometry width of the quartz, and from the extrapolation algorithm of the charged tracks.</a:t>
            </a:r>
          </a:p>
          <a:p>
            <a:endParaRPr kumimoji="1" lang="en-US" altLang="zh-CN" dirty="0"/>
          </a:p>
          <a:p>
            <a:r>
              <a:rPr kumimoji="1" lang="en-US" altLang="zh-CN" dirty="0" err="1"/>
              <a:t>Uner</a:t>
            </a:r>
            <a:r>
              <a:rPr kumimoji="1" lang="en-US" altLang="zh-CN" dirty="0"/>
              <a:t> the offline software frame, the uncertainties from these parts are estimated as this table.</a:t>
            </a:r>
          </a:p>
          <a:p>
            <a:r>
              <a:rPr kumimoji="1" lang="en-US" altLang="zh-CN" dirty="0"/>
              <a:t>Finally, the total single timing uncertainty is </a:t>
            </a:r>
            <a:r>
              <a:rPr kumimoji="1" lang="en-US" altLang="zh-CN" dirty="0" err="1"/>
              <a:t>evalueated</a:t>
            </a:r>
            <a:r>
              <a:rPr kumimoji="1" lang="en-US" altLang="zh-CN" dirty="0"/>
              <a:t> as about 95.7 </a:t>
            </a:r>
            <a:r>
              <a:rPr kumimoji="1" lang="en-US" altLang="zh-CN" dirty="0" err="1"/>
              <a:t>pico</a:t>
            </a:r>
            <a:r>
              <a:rPr kumimoji="1" lang="en-US" altLang="zh-CN" dirty="0"/>
              <a:t> second.  </a:t>
            </a:r>
          </a:p>
          <a:p>
            <a:r>
              <a:rPr kumimoji="1" lang="en-US" altLang="zh-CN" dirty="0"/>
              <a:t>In this paper, they estimated this timing uncertainty by analytical mathematical calculation, and at same momentum and polar angle, it predict this uncertainty as 94ps, which is essentially consistent.</a:t>
            </a:r>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6</a:t>
            </a:fld>
            <a:endParaRPr kumimoji="1" lang="zh-CN" altLang="en-US"/>
          </a:p>
        </p:txBody>
      </p:sp>
    </p:spTree>
    <p:extLst>
      <p:ext uri="{BB962C8B-B14F-4D97-AF65-F5344CB8AC3E}">
        <p14:creationId xmlns:p14="http://schemas.microsoft.com/office/powerpoint/2010/main" val="182089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used likelihood method to perform the PID.</a:t>
            </a:r>
          </a:p>
          <a:p>
            <a:r>
              <a:rPr kumimoji="1" lang="en-US" altLang="zh-CN" dirty="0"/>
              <a:t>The first method is to construct the likelihood distribution of the TOF of the charged particle.</a:t>
            </a:r>
          </a:p>
          <a:p>
            <a:r>
              <a:rPr kumimoji="1" lang="en-US" altLang="zh-CN" dirty="0"/>
              <a:t>As we all know, the theta between Cherenkov photon and it mother charged particle should stratify this function.</a:t>
            </a:r>
          </a:p>
          <a:p>
            <a:r>
              <a:rPr kumimoji="1" lang="en-US" altLang="zh-CN" dirty="0"/>
              <a:t>Because the Cherenkov photon will be uniformly generated in the quartz, we assume that these Cherenkov photons are generated from the point where the particle passes through the center of the quartz, and combine the position, momentum information of the particle at this point and the hit position of the photon together to calculate the propagation length of the photon in z-axis, which is demoted as  delta Z.</a:t>
            </a:r>
          </a:p>
          <a:p>
            <a:r>
              <a:rPr kumimoji="1" lang="en-US" altLang="zh-CN" dirty="0"/>
              <a:t>By this way, we can obtain the whole propagation length of the Cerenkov photon, and used this length to calculate the reconstructed TOF of the mother charged track.</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dirty="0"/>
              <a:t>By the </a:t>
            </a:r>
            <a:r>
              <a:rPr lang="en" altLang="zh-CN" b="0" i="0" u="none" strike="noStrike" dirty="0">
                <a:solidFill>
                  <a:srgbClr val="333333"/>
                </a:solidFill>
                <a:effectLst/>
                <a:latin typeface="Arial" panose="020B0604020202020204" pitchFamily="34" charset="0"/>
              </a:rPr>
              <a:t>extrapolation</a:t>
            </a:r>
            <a:r>
              <a:rPr kumimoji="1" lang="en-US" altLang="zh-CN" b="0" i="0" u="none" strike="noStrike" dirty="0">
                <a:solidFill>
                  <a:srgbClr val="333333"/>
                </a:solidFill>
                <a:effectLst/>
                <a:latin typeface="Arial" panose="020B0604020202020204" pitchFamily="34" charset="0"/>
              </a:rPr>
              <a:t> </a:t>
            </a:r>
            <a:r>
              <a:rPr kumimoji="1" lang="en-US" altLang="zh-CN" b="0" i="0" u="none" strike="noStrike" dirty="0" err="1">
                <a:solidFill>
                  <a:srgbClr val="333333"/>
                </a:solidFill>
                <a:effectLst/>
                <a:latin typeface="Arial" panose="020B0604020202020204" pitchFamily="34" charset="0"/>
              </a:rPr>
              <a:t>algrothim</a:t>
            </a:r>
            <a:r>
              <a:rPr kumimoji="1" lang="en-US" altLang="zh-CN" b="0" i="0" u="none" strike="noStrike" dirty="0">
                <a:solidFill>
                  <a:srgbClr val="333333"/>
                </a:solidFill>
                <a:effectLst/>
                <a:latin typeface="Arial" panose="020B0604020202020204" pitchFamily="34" charset="0"/>
              </a:rPr>
              <a:t>, we can estimate the TOF under different particle </a:t>
            </a:r>
            <a:r>
              <a:rPr kumimoji="1" lang="en-US" altLang="zh-CN" b="0" i="0" u="none" strike="noStrike" dirty="0" err="1">
                <a:solidFill>
                  <a:srgbClr val="333333"/>
                </a:solidFill>
                <a:effectLst/>
                <a:latin typeface="Arial" panose="020B0604020202020204" pitchFamily="34" charset="0"/>
              </a:rPr>
              <a:t>hyposis</a:t>
            </a:r>
            <a:r>
              <a:rPr kumimoji="1" lang="en-US" altLang="zh-CN" b="0" i="0" u="none" strike="noStrike" dirty="0">
                <a:solidFill>
                  <a:srgbClr val="333333"/>
                </a:solidFill>
                <a:effectLst/>
                <a:latin typeface="Arial" panose="020B0604020202020204" pitchFamily="34" charset="0"/>
              </a:rPr>
              <a:t>, and assume the TOF obey the distribution as this </a:t>
            </a:r>
            <a:r>
              <a:rPr kumimoji="1" lang="en-US" altLang="zh-CN" b="0" i="0" u="none" strike="noStrike" dirty="0" err="1">
                <a:solidFill>
                  <a:srgbClr val="333333"/>
                </a:solidFill>
                <a:effectLst/>
                <a:latin typeface="Arial" panose="020B0604020202020204" pitchFamily="34" charset="0"/>
              </a:rPr>
              <a:t>functon</a:t>
            </a:r>
            <a:r>
              <a:rPr kumimoji="1" lang="en-US" altLang="zh-CN" b="0" i="0" u="none" strike="noStrike" dirty="0">
                <a:solidFill>
                  <a:srgbClr val="333333"/>
                </a:solidFill>
                <a:effectLst/>
                <a:latin typeface="Arial" panose="020B0604020202020204" pitchFamily="34" charset="0"/>
              </a:rPr>
              <a:t>. The signal is </a:t>
            </a:r>
            <a:r>
              <a:rPr kumimoji="1" lang="en-US" altLang="zh-CN" b="0" i="0" u="none" strike="noStrike" dirty="0" err="1">
                <a:solidFill>
                  <a:srgbClr val="333333"/>
                </a:solidFill>
                <a:effectLst/>
                <a:latin typeface="Arial" panose="020B0604020202020204" pitchFamily="34" charset="0"/>
              </a:rPr>
              <a:t>distribed</a:t>
            </a:r>
            <a:r>
              <a:rPr kumimoji="1" lang="en-US" altLang="zh-CN" b="0" i="0" u="none" strike="noStrike" dirty="0">
                <a:solidFill>
                  <a:srgbClr val="333333"/>
                </a:solidFill>
                <a:effectLst/>
                <a:latin typeface="Arial" panose="020B0604020202020204" pitchFamily="34" charset="0"/>
              </a:rPr>
              <a:t> by a Gaussian </a:t>
            </a:r>
            <a:r>
              <a:rPr kumimoji="1" lang="en-US" altLang="zh-CN" b="0" i="0" u="none" strike="noStrike" dirty="0" err="1">
                <a:solidFill>
                  <a:srgbClr val="333333"/>
                </a:solidFill>
                <a:effectLst/>
                <a:latin typeface="Arial" panose="020B0604020202020204" pitchFamily="34" charset="0"/>
              </a:rPr>
              <a:t>fuction</a:t>
            </a:r>
            <a:r>
              <a:rPr kumimoji="1" lang="en-US" altLang="zh-CN" b="0" i="0" u="none" strike="noStrike" dirty="0">
                <a:solidFill>
                  <a:srgbClr val="333333"/>
                </a:solidFill>
                <a:effectLst/>
                <a:latin typeface="Arial" panose="020B0604020202020204" pitchFamily="34" charset="0"/>
              </a:rPr>
              <a:t>, and this constant is the bkg.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0" i="0" u="none" strike="noStrike" dirty="0">
                <a:solidFill>
                  <a:srgbClr val="333333"/>
                </a:solidFill>
                <a:effectLst/>
                <a:latin typeface="Arial" panose="020B0604020202020204" pitchFamily="34" charset="0"/>
              </a:rPr>
              <a:t>At the same time, the particle has the different momentum information at different particle </a:t>
            </a:r>
            <a:r>
              <a:rPr kumimoji="1" lang="en-US" altLang="zh-CN" b="0" i="0" u="none" strike="noStrike" dirty="0" err="1">
                <a:solidFill>
                  <a:srgbClr val="333333"/>
                </a:solidFill>
                <a:effectLst/>
                <a:latin typeface="Arial" panose="020B0604020202020204" pitchFamily="34" charset="0"/>
              </a:rPr>
              <a:t>hyposis</a:t>
            </a:r>
            <a:r>
              <a:rPr kumimoji="1" lang="en-US" altLang="zh-CN" b="0" i="0" u="none" strike="noStrike" dirty="0">
                <a:solidFill>
                  <a:srgbClr val="333333"/>
                </a:solidFill>
                <a:effectLst/>
                <a:latin typeface="Arial" panose="020B0604020202020204" pitchFamily="34" charset="0"/>
              </a:rPr>
              <a:t>, so we can reconstruct the TOF of a </a:t>
            </a:r>
            <a:r>
              <a:rPr kumimoji="1" lang="en-US" altLang="zh-CN" b="0" i="0" u="none" strike="noStrike" dirty="0" err="1">
                <a:solidFill>
                  <a:srgbClr val="333333"/>
                </a:solidFill>
                <a:effectLst/>
                <a:latin typeface="Arial" panose="020B0604020202020204" pitchFamily="34" charset="0"/>
              </a:rPr>
              <a:t>partile</a:t>
            </a:r>
            <a:r>
              <a:rPr kumimoji="1" lang="en-US" altLang="zh-CN" b="0" i="0" u="none" strike="noStrike" dirty="0">
                <a:solidFill>
                  <a:srgbClr val="333333"/>
                </a:solidFill>
                <a:effectLst/>
                <a:latin typeface="Arial" panose="020B0604020202020204" pitchFamily="34" charset="0"/>
              </a:rPr>
              <a:t> under the different particle sort </a:t>
            </a:r>
            <a:r>
              <a:rPr kumimoji="1" lang="en-US" altLang="zh-CN" b="0" i="0" u="none" strike="noStrike" dirty="0" err="1">
                <a:solidFill>
                  <a:srgbClr val="333333"/>
                </a:solidFill>
                <a:effectLst/>
                <a:latin typeface="Arial" panose="020B0604020202020204" pitchFamily="34" charset="0"/>
              </a:rPr>
              <a:t>phyposis</a:t>
            </a:r>
            <a:r>
              <a:rPr kumimoji="1" lang="en-US" altLang="zh-CN" b="0" i="0" u="none" strike="noStrike" dirty="0">
                <a:solidFill>
                  <a:srgbClr val="333333"/>
                </a:solidFill>
                <a:effectLst/>
                <a:latin typeface="Arial" panose="020B0604020202020204" pitchFamily="34" charset="0"/>
              </a:rPr>
              <a:t> as this plot.</a:t>
            </a:r>
            <a:endParaRPr lang="en" altLang="zh-CN" b="0" i="0" u="none" strike="noStrike" dirty="0">
              <a:solidFill>
                <a:srgbClr val="333333"/>
              </a:solidFill>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7</a:t>
            </a:fld>
            <a:endParaRPr kumimoji="1" lang="zh-CN" altLang="en-US"/>
          </a:p>
        </p:txBody>
      </p:sp>
    </p:spTree>
    <p:extLst>
      <p:ext uri="{BB962C8B-B14F-4D97-AF65-F5344CB8AC3E}">
        <p14:creationId xmlns:p14="http://schemas.microsoft.com/office/powerpoint/2010/main" val="350404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Then we can calculate the likelihood value of the particle under the different particle sort </a:t>
            </a:r>
            <a:r>
              <a:rPr kumimoji="1" lang="en-US" altLang="zh-CN" dirty="0" err="1"/>
              <a:t>hyposis</a:t>
            </a:r>
            <a:r>
              <a:rPr kumimoji="1" lang="en-US" altLang="zh-CN" dirty="0"/>
              <a:t>, and such as this plot, we can </a:t>
            </a:r>
            <a:r>
              <a:rPr kumimoji="1" lang="en-US" altLang="zh-CN" dirty="0" err="1"/>
              <a:t>obatain</a:t>
            </a:r>
            <a:r>
              <a:rPr kumimoji="1" lang="en-US" altLang="zh-CN" dirty="0"/>
              <a:t> 4.4 sigma separation between the pi and kaon by using there likelihood deviation between </a:t>
            </a:r>
            <a:r>
              <a:rPr kumimoji="1" lang="en-US" altLang="zh-CN" dirty="0" err="1"/>
              <a:t>differen</a:t>
            </a:r>
            <a:r>
              <a:rPr kumimoji="1" lang="en-US" altLang="zh-CN" dirty="0"/>
              <a:t> </a:t>
            </a:r>
            <a:r>
              <a:rPr kumimoji="1" lang="en-US" altLang="zh-CN" dirty="0" err="1"/>
              <a:t>hyposis</a:t>
            </a:r>
            <a:r>
              <a:rPr kumimoji="1" lang="en-US" altLang="zh-CN" dirty="0"/>
              <a:t>.</a:t>
            </a:r>
          </a:p>
          <a:p>
            <a:endParaRPr kumimoji="1" lang="en-US" altLang="zh-CN" dirty="0"/>
          </a:p>
          <a:p>
            <a:r>
              <a:rPr kumimoji="1" lang="en-US" altLang="zh-CN" dirty="0"/>
              <a:t>We call this likelihood distribution of TOF as Timing method, and the performance of the pi k separation at different polar angle and different momentum can found at this plot. </a:t>
            </a:r>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8</a:t>
            </a:fld>
            <a:endParaRPr kumimoji="1" lang="zh-CN" altLang="en-US"/>
          </a:p>
        </p:txBody>
      </p:sp>
    </p:spTree>
    <p:extLst>
      <p:ext uri="{BB962C8B-B14F-4D97-AF65-F5344CB8AC3E}">
        <p14:creationId xmlns:p14="http://schemas.microsoft.com/office/powerpoint/2010/main" val="189988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have also constructed a two </a:t>
            </a:r>
            <a:r>
              <a:rPr kumimoji="1" lang="en-US" altLang="zh-CN" dirty="0" err="1"/>
              <a:t>dimentional</a:t>
            </a:r>
            <a:r>
              <a:rPr kumimoji="1" lang="en-US" altLang="zh-CN" dirty="0"/>
              <a:t> probability density function of the hit time and the hit position of the Cerenkov photon, which is called imaging method.</a:t>
            </a:r>
          </a:p>
          <a:p>
            <a:endParaRPr kumimoji="1" lang="en-US" altLang="zh-CN" dirty="0"/>
          </a:p>
          <a:p>
            <a:r>
              <a:rPr kumimoji="1" lang="en-US" altLang="zh-CN" dirty="0"/>
              <a:t>We also used this Cerenkov angle function to construct the relationship between the photon and the information of the charged particle at photon’s generated point.</a:t>
            </a:r>
          </a:p>
          <a:p>
            <a:r>
              <a:rPr kumimoji="1" lang="en-US" altLang="zh-CN" dirty="0"/>
              <a:t>This </a:t>
            </a:r>
            <a:r>
              <a:rPr kumimoji="1" lang="en-US" altLang="zh-CN" dirty="0" err="1"/>
              <a:t>vt</a:t>
            </a:r>
            <a:r>
              <a:rPr kumimoji="1" lang="en-US" altLang="zh-CN" dirty="0"/>
              <a:t> is the momentum of track, and the </a:t>
            </a:r>
            <a:r>
              <a:rPr kumimoji="1" lang="en-US" altLang="zh-CN" dirty="0" err="1"/>
              <a:t>vp</a:t>
            </a:r>
            <a:r>
              <a:rPr kumimoji="1" lang="en-US" altLang="zh-CN" dirty="0"/>
              <a:t> is the </a:t>
            </a:r>
            <a:r>
              <a:rPr kumimoji="1" lang="en-US" altLang="zh-CN" dirty="0" err="1"/>
              <a:t>momumtum</a:t>
            </a:r>
            <a:r>
              <a:rPr kumimoji="1" lang="en-US" altLang="zh-CN" dirty="0"/>
              <a:t> of the photon, where the x0,y0,z0 is the photon generated point, which we need to solved.</a:t>
            </a:r>
          </a:p>
          <a:p>
            <a:endParaRPr kumimoji="1" lang="en-US" altLang="zh-CN" dirty="0"/>
          </a:p>
          <a:p>
            <a:r>
              <a:rPr kumimoji="1" lang="en-US" altLang="zh-CN" dirty="0"/>
              <a:t>The following plot show the unfolded photon reflection spectrum, and from this plot. Z1 and z2 is two interfaces of the quartz. </a:t>
            </a:r>
          </a:p>
          <a:p>
            <a:endParaRPr kumimoji="1" lang="en-US" altLang="zh-CN" dirty="0"/>
          </a:p>
          <a:p>
            <a:r>
              <a:rPr kumimoji="1" lang="en-US" altLang="zh-CN" dirty="0"/>
              <a:t>We can found that if the photon can hit the MCP_PMT, its the deviation between the hit position in </a:t>
            </a:r>
            <a:r>
              <a:rPr kumimoji="1" lang="en-US" altLang="zh-CN" dirty="0" err="1"/>
              <a:t>zxis</a:t>
            </a:r>
            <a:r>
              <a:rPr kumimoji="1" lang="en-US" altLang="zh-CN" dirty="0"/>
              <a:t> and the z2 should </a:t>
            </a:r>
            <a:r>
              <a:rPr kumimoji="1" lang="en-US" altLang="zh-CN" dirty="0" err="1"/>
              <a:t>statisfy</a:t>
            </a:r>
            <a:r>
              <a:rPr kumimoji="1" lang="en-US" altLang="zh-CN" dirty="0"/>
              <a:t> the even multiple of the quartz thickness, and its final hit position should located in the red region at this plot which symbolize the sensor.</a:t>
            </a:r>
          </a:p>
          <a:p>
            <a:endParaRPr kumimoji="1" lang="en-US" altLang="zh-CN" dirty="0"/>
          </a:p>
          <a:p>
            <a:r>
              <a:rPr kumimoji="1" lang="en-US" altLang="zh-CN" dirty="0"/>
              <a:t>So, under the above </a:t>
            </a:r>
            <a:r>
              <a:rPr kumimoji="1" lang="en-US" altLang="zh-CN" dirty="0" err="1"/>
              <a:t>fuction</a:t>
            </a:r>
            <a:r>
              <a:rPr kumimoji="1" lang="en-US" altLang="zh-CN" dirty="0"/>
              <a:t>, we can obtain the position of the real generated point of the photon, and based on this, we can calculate the </a:t>
            </a:r>
            <a:r>
              <a:rPr kumimoji="1" lang="en-US" altLang="zh-CN" dirty="0" err="1"/>
              <a:t>floght</a:t>
            </a:r>
            <a:r>
              <a:rPr kumimoji="1" lang="en-US" altLang="zh-CN" dirty="0"/>
              <a:t> time of the charged track from the IP position to the photon generated point, and the </a:t>
            </a:r>
            <a:r>
              <a:rPr kumimoji="1" lang="en-US" altLang="zh-CN" dirty="0" err="1"/>
              <a:t>propogation</a:t>
            </a:r>
            <a:r>
              <a:rPr kumimoji="1" lang="en-US" altLang="zh-CN" dirty="0"/>
              <a:t> time of the photon to obtain the photon hit time.</a:t>
            </a:r>
          </a:p>
          <a:p>
            <a:endParaRPr kumimoji="1" lang="en-US" altLang="zh-CN" dirty="0"/>
          </a:p>
          <a:p>
            <a:r>
              <a:rPr kumimoji="1" lang="en-US" altLang="zh-CN" dirty="0"/>
              <a:t>Finally, we can construct a </a:t>
            </a:r>
            <a:r>
              <a:rPr kumimoji="1" lang="en-US" altLang="zh-CN" dirty="0" err="1"/>
              <a:t>lielihood</a:t>
            </a:r>
            <a:r>
              <a:rPr kumimoji="1" lang="en-US" altLang="zh-CN" dirty="0"/>
              <a:t> distribution as this </a:t>
            </a:r>
            <a:r>
              <a:rPr kumimoji="1" lang="en-US" altLang="zh-CN" dirty="0" err="1"/>
              <a:t>Func</a:t>
            </a:r>
            <a:r>
              <a:rPr kumimoji="1" lang="en-US" altLang="zh-CN" dirty="0"/>
              <a:t>.</a:t>
            </a:r>
          </a:p>
          <a:p>
            <a:r>
              <a:rPr kumimoji="1" lang="en-US" altLang="zh-CN" dirty="0"/>
              <a:t>The first part is the </a:t>
            </a:r>
            <a:r>
              <a:rPr kumimoji="1" lang="en-US" altLang="zh-CN" dirty="0" err="1"/>
              <a:t>lielihood</a:t>
            </a:r>
            <a:r>
              <a:rPr kumimoji="1" lang="en-US" altLang="zh-CN" dirty="0"/>
              <a:t> distribution to describe the photon yield of the track under different </a:t>
            </a:r>
            <a:r>
              <a:rPr kumimoji="1" lang="en-US" altLang="zh-CN" dirty="0" err="1"/>
              <a:t>hyposis</a:t>
            </a:r>
            <a:r>
              <a:rPr kumimoji="1" lang="en-US" altLang="zh-CN" dirty="0"/>
              <a:t>.</a:t>
            </a:r>
          </a:p>
          <a:p>
            <a:r>
              <a:rPr kumimoji="1" lang="en-US" altLang="zh-CN" dirty="0"/>
              <a:t>The second part, </a:t>
            </a:r>
            <a:r>
              <a:rPr kumimoji="1" lang="en-US" altLang="zh-CN" dirty="0" err="1"/>
              <a:t>fh</a:t>
            </a:r>
            <a:r>
              <a:rPr kumimoji="1" lang="en-US" altLang="zh-CN" dirty="0"/>
              <a:t> is the two </a:t>
            </a:r>
            <a:r>
              <a:rPr kumimoji="1" lang="en-US" altLang="zh-CN" dirty="0" err="1"/>
              <a:t>dimesion</a:t>
            </a:r>
            <a:r>
              <a:rPr kumimoji="1" lang="en-US" altLang="zh-CN" dirty="0"/>
              <a:t> PDF of the photon hit position and the hit time we discussed before.</a:t>
            </a:r>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9</a:t>
            </a:fld>
            <a:endParaRPr kumimoji="1" lang="zh-CN" altLang="en-US"/>
          </a:p>
        </p:txBody>
      </p:sp>
    </p:spTree>
    <p:extLst>
      <p:ext uri="{BB962C8B-B14F-4D97-AF65-F5344CB8AC3E}">
        <p14:creationId xmlns:p14="http://schemas.microsoft.com/office/powerpoint/2010/main" val="381485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B348C98-085F-D040-B0B6-CE0C012F71FD}" type="slidenum">
              <a:rPr kumimoji="1" lang="zh-CN" altLang="en-US" smtClean="0"/>
              <a:t>10</a:t>
            </a:fld>
            <a:endParaRPr kumimoji="1" lang="zh-CN" altLang="en-US"/>
          </a:p>
        </p:txBody>
      </p:sp>
    </p:spTree>
    <p:extLst>
      <p:ext uri="{BB962C8B-B14F-4D97-AF65-F5344CB8AC3E}">
        <p14:creationId xmlns:p14="http://schemas.microsoft.com/office/powerpoint/2010/main" val="111997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B30897-1359-B7F8-72DE-456C38E94DD6}"/>
              </a:ext>
            </a:extLst>
          </p:cNvPr>
          <p:cNvSpPr>
            <a:spLocks noGrp="1"/>
          </p:cNvSpPr>
          <p:nvPr>
            <p:ph type="ctrTitle"/>
          </p:nvPr>
        </p:nvSpPr>
        <p:spPr>
          <a:xfrm>
            <a:off x="1524000" y="1122363"/>
            <a:ext cx="9144000" cy="2387600"/>
          </a:xfrm>
          <a:prstGeom prst="rect">
            <a:avLst/>
          </a:prstGeom>
        </p:spPr>
        <p:txBody>
          <a:bodyPr anchor="b"/>
          <a:lstStyle>
            <a:lvl1pPr algn="ctr">
              <a:defRPr sz="6000" b="1">
                <a:solidFill>
                  <a:schemeClr val="accent1">
                    <a:lumMod val="75000"/>
                  </a:schemeClr>
                </a:solidFill>
                <a:latin typeface="DengXian" panose="02010600030101010101" pitchFamily="2" charset="-122"/>
                <a:ea typeface="DengXian" panose="02010600030101010101" pitchFamily="2" charset="-122"/>
              </a:defRPr>
            </a:lvl1pPr>
          </a:lstStyle>
          <a:p>
            <a:r>
              <a:rPr kumimoji="1" lang="zh-CN" altLang="en-US" dirty="0"/>
              <a:t>单击此处编辑母版标题样式</a:t>
            </a:r>
          </a:p>
        </p:txBody>
      </p:sp>
      <p:sp>
        <p:nvSpPr>
          <p:cNvPr id="3" name="副标题 2">
            <a:extLst>
              <a:ext uri="{FF2B5EF4-FFF2-40B4-BE49-F238E27FC236}">
                <a16:creationId xmlns:a16="http://schemas.microsoft.com/office/drawing/2014/main" id="{F988733D-54FA-1147-8D2D-17773DFAD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15" name="日期占位符 14">
            <a:extLst>
              <a:ext uri="{FF2B5EF4-FFF2-40B4-BE49-F238E27FC236}">
                <a16:creationId xmlns:a16="http://schemas.microsoft.com/office/drawing/2014/main" id="{617D8E5E-0136-BEAD-D01E-FF5AE1BAE3D6}"/>
              </a:ext>
            </a:extLst>
          </p:cNvPr>
          <p:cNvSpPr>
            <a:spLocks noGrp="1"/>
          </p:cNvSpPr>
          <p:nvPr>
            <p:ph type="dt" sz="half" idx="10"/>
          </p:nvPr>
        </p:nvSpPr>
        <p:spPr/>
        <p:txBody>
          <a:bodyPr/>
          <a:lstStyle/>
          <a:p>
            <a:r>
              <a:rPr kumimoji="1" lang="en-US" altLang="zh-CN"/>
              <a:t>Yutong Feng</a:t>
            </a:r>
            <a:endParaRPr kumimoji="1" lang="zh-CN" altLang="en-US"/>
          </a:p>
        </p:txBody>
      </p:sp>
      <p:sp>
        <p:nvSpPr>
          <p:cNvPr id="16" name="页脚占位符 15">
            <a:extLst>
              <a:ext uri="{FF2B5EF4-FFF2-40B4-BE49-F238E27FC236}">
                <a16:creationId xmlns:a16="http://schemas.microsoft.com/office/drawing/2014/main" id="{0BC9242B-147F-B0A2-2951-457B21CFC541}"/>
              </a:ext>
            </a:extLst>
          </p:cNvPr>
          <p:cNvSpPr>
            <a:spLocks noGrp="1"/>
          </p:cNvSpPr>
          <p:nvPr>
            <p:ph type="ftr" sz="quarter" idx="11"/>
          </p:nvPr>
        </p:nvSpPr>
        <p:spPr/>
        <p:txBody>
          <a:bodyPr/>
          <a:lstStyle/>
          <a:p>
            <a:r>
              <a:rPr kumimoji="1" lang="en" altLang="zh-CN"/>
              <a:t>FTCF2024, USTC </a:t>
            </a:r>
            <a:endParaRPr kumimoji="1" lang="zh-CN" altLang="en-US" dirty="0"/>
          </a:p>
        </p:txBody>
      </p:sp>
      <p:sp>
        <p:nvSpPr>
          <p:cNvPr id="17" name="灯片编号占位符 16">
            <a:extLst>
              <a:ext uri="{FF2B5EF4-FFF2-40B4-BE49-F238E27FC236}">
                <a16:creationId xmlns:a16="http://schemas.microsoft.com/office/drawing/2014/main" id="{F432C2BB-8A5B-88BA-B1B4-F01DD91BE03D}"/>
              </a:ext>
            </a:extLst>
          </p:cNvPr>
          <p:cNvSpPr>
            <a:spLocks noGrp="1"/>
          </p:cNvSpPr>
          <p:nvPr>
            <p:ph type="sldNum" sz="quarter" idx="12"/>
          </p:nvPr>
        </p:nvSpPr>
        <p:spPr/>
        <p:txBody>
          <a:bodyPr/>
          <a:lstStyle/>
          <a:p>
            <a:fld id="{61B798DF-5A7B-FA44-BAF3-E6142CD482CB}" type="slidenum">
              <a:rPr kumimoji="1" lang="zh-CN" altLang="en-US" smtClean="0"/>
              <a:pPr/>
              <a:t>‹#›</a:t>
            </a:fld>
            <a:endParaRPr kumimoji="1" lang="zh-CN" altLang="en-US"/>
          </a:p>
        </p:txBody>
      </p:sp>
    </p:spTree>
    <p:extLst>
      <p:ext uri="{BB962C8B-B14F-4D97-AF65-F5344CB8AC3E}">
        <p14:creationId xmlns:p14="http://schemas.microsoft.com/office/powerpoint/2010/main" val="58033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6A7A246-4EC0-3D32-AFDC-388416DAD7A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13" name="日期占位符 3">
            <a:extLst>
              <a:ext uri="{FF2B5EF4-FFF2-40B4-BE49-F238E27FC236}">
                <a16:creationId xmlns:a16="http://schemas.microsoft.com/office/drawing/2014/main" id="{19BFEE7A-A8CF-5977-BCD9-4D4B64593CF8}"/>
              </a:ext>
            </a:extLst>
          </p:cNvPr>
          <p:cNvSpPr txBox="1">
            <a:spLocks/>
          </p:cNvSpPr>
          <p:nvPr userDrawn="1"/>
        </p:nvSpPr>
        <p:spPr>
          <a:xfrm>
            <a:off x="152400" y="6086952"/>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2494A5-4108-8743-B8E0-D95E82F42B59}" type="datetimeFigureOut">
              <a:rPr kumimoji="1" lang="zh-CN" altLang="en-US" smtClean="0"/>
              <a:pPr/>
              <a:t>2024/1/12</a:t>
            </a:fld>
            <a:endParaRPr kumimoji="1" lang="zh-CN" altLang="en-US"/>
          </a:p>
        </p:txBody>
      </p:sp>
      <p:sp>
        <p:nvSpPr>
          <p:cNvPr id="14" name="灯片编号占位符 5">
            <a:extLst>
              <a:ext uri="{FF2B5EF4-FFF2-40B4-BE49-F238E27FC236}">
                <a16:creationId xmlns:a16="http://schemas.microsoft.com/office/drawing/2014/main" id="{C9D8A61E-5840-B978-7913-634B343A56EE}"/>
              </a:ext>
            </a:extLst>
          </p:cNvPr>
          <p:cNvSpPr txBox="1">
            <a:spLocks/>
          </p:cNvSpPr>
          <p:nvPr userDrawn="1"/>
        </p:nvSpPr>
        <p:spPr>
          <a:xfrm>
            <a:off x="9296400" y="60869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B798DF-5A7B-FA44-BAF3-E6142CD482CB}" type="slidenum">
              <a:rPr kumimoji="1" lang="zh-CN" altLang="en-US" smtClean="0"/>
              <a:pPr/>
              <a:t>‹#›</a:t>
            </a:fld>
            <a:endParaRPr kumimoji="1" lang="zh-CN" altLang="en-US"/>
          </a:p>
        </p:txBody>
      </p:sp>
      <p:sp>
        <p:nvSpPr>
          <p:cNvPr id="2" name="日期占位符 1">
            <a:extLst>
              <a:ext uri="{FF2B5EF4-FFF2-40B4-BE49-F238E27FC236}">
                <a16:creationId xmlns:a16="http://schemas.microsoft.com/office/drawing/2014/main" id="{D7B0D437-0678-F140-2247-B2C54A944852}"/>
              </a:ext>
            </a:extLst>
          </p:cNvPr>
          <p:cNvSpPr>
            <a:spLocks noGrp="1"/>
          </p:cNvSpPr>
          <p:nvPr>
            <p:ph type="dt" sz="half" idx="10"/>
          </p:nvPr>
        </p:nvSpPr>
        <p:spPr/>
        <p:txBody>
          <a:bodyPr/>
          <a:lstStyle>
            <a:lvl1pPr>
              <a:defRPr sz="1600"/>
            </a:lvl1pPr>
          </a:lstStyle>
          <a:p>
            <a:r>
              <a:rPr kumimoji="1" lang="en-US" altLang="zh-CN"/>
              <a:t>Yutong Feng</a:t>
            </a:r>
            <a:endParaRPr kumimoji="1" lang="zh-CN" altLang="en-US"/>
          </a:p>
        </p:txBody>
      </p:sp>
      <p:sp>
        <p:nvSpPr>
          <p:cNvPr id="7" name="页脚占位符 6">
            <a:extLst>
              <a:ext uri="{FF2B5EF4-FFF2-40B4-BE49-F238E27FC236}">
                <a16:creationId xmlns:a16="http://schemas.microsoft.com/office/drawing/2014/main" id="{C24CAEF5-6347-AD81-E3DA-456FB665C043}"/>
              </a:ext>
            </a:extLst>
          </p:cNvPr>
          <p:cNvSpPr>
            <a:spLocks noGrp="1"/>
          </p:cNvSpPr>
          <p:nvPr>
            <p:ph type="ftr" sz="quarter" idx="11"/>
          </p:nvPr>
        </p:nvSpPr>
        <p:spPr/>
        <p:txBody>
          <a:bodyPr/>
          <a:lstStyle>
            <a:lvl1pPr>
              <a:defRPr sz="1600"/>
            </a:lvl1pPr>
          </a:lstStyle>
          <a:p>
            <a:r>
              <a:rPr kumimoji="1" lang="en" altLang="zh-CN"/>
              <a:t>FTCF2024, USTC </a:t>
            </a:r>
            <a:endParaRPr kumimoji="1" lang="zh-CN" altLang="en-US" dirty="0"/>
          </a:p>
        </p:txBody>
      </p:sp>
      <p:sp>
        <p:nvSpPr>
          <p:cNvPr id="8" name="灯片编号占位符 7">
            <a:extLst>
              <a:ext uri="{FF2B5EF4-FFF2-40B4-BE49-F238E27FC236}">
                <a16:creationId xmlns:a16="http://schemas.microsoft.com/office/drawing/2014/main" id="{A86A9732-1CB6-01D4-D96A-2FEC2C0E3F72}"/>
              </a:ext>
            </a:extLst>
          </p:cNvPr>
          <p:cNvSpPr>
            <a:spLocks noGrp="1"/>
          </p:cNvSpPr>
          <p:nvPr>
            <p:ph type="sldNum" sz="quarter" idx="12"/>
          </p:nvPr>
        </p:nvSpPr>
        <p:spPr/>
        <p:txBody>
          <a:bodyPr/>
          <a:lstStyle>
            <a:lvl1pPr>
              <a:defRPr sz="1600"/>
            </a:lvl1pPr>
          </a:lstStyle>
          <a:p>
            <a:fld id="{61B798DF-5A7B-FA44-BAF3-E6142CD482CB}" type="slidenum">
              <a:rPr kumimoji="1" lang="zh-CN" altLang="en-US" smtClean="0"/>
              <a:pPr/>
              <a:t>‹#›</a:t>
            </a:fld>
            <a:endParaRPr kumimoji="1" lang="zh-CN" altLang="en-US"/>
          </a:p>
        </p:txBody>
      </p:sp>
      <p:sp>
        <p:nvSpPr>
          <p:cNvPr id="24" name="标题 23">
            <a:extLst>
              <a:ext uri="{FF2B5EF4-FFF2-40B4-BE49-F238E27FC236}">
                <a16:creationId xmlns:a16="http://schemas.microsoft.com/office/drawing/2014/main" id="{B35D23AD-2E48-41D1-E848-BA7080106140}"/>
              </a:ext>
            </a:extLst>
          </p:cNvPr>
          <p:cNvSpPr>
            <a:spLocks noGrp="1"/>
          </p:cNvSpPr>
          <p:nvPr>
            <p:ph type="title"/>
          </p:nvPr>
        </p:nvSpPr>
        <p:spPr/>
        <p:txBody>
          <a:bodyPr/>
          <a:lstStyle/>
          <a:p>
            <a:r>
              <a:rPr kumimoji="1" lang="zh-CN" altLang="en-US"/>
              <a:t>单击此处编辑母版标题样式</a:t>
            </a:r>
          </a:p>
        </p:txBody>
      </p:sp>
    </p:spTree>
    <p:extLst>
      <p:ext uri="{BB962C8B-B14F-4D97-AF65-F5344CB8AC3E}">
        <p14:creationId xmlns:p14="http://schemas.microsoft.com/office/powerpoint/2010/main" val="24323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C24654E9-1911-CB87-A3A3-C6CFA4968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7C0BCF26-FEDB-90CF-14D6-35308DFA383B}"/>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E2CC38F-4917-536B-D0D7-BD4264464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42E10BC9-5A72-B34C-EECD-7501F888E26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22" name="标题 21">
            <a:extLst>
              <a:ext uri="{FF2B5EF4-FFF2-40B4-BE49-F238E27FC236}">
                <a16:creationId xmlns:a16="http://schemas.microsoft.com/office/drawing/2014/main" id="{33C1D425-D2FC-007F-5038-86F39B3A6858}"/>
              </a:ext>
            </a:extLst>
          </p:cNvPr>
          <p:cNvSpPr>
            <a:spLocks noGrp="1"/>
          </p:cNvSpPr>
          <p:nvPr>
            <p:ph type="title"/>
          </p:nvPr>
        </p:nvSpPr>
        <p:spPr/>
        <p:txBody>
          <a:bodyPr/>
          <a:lstStyle/>
          <a:p>
            <a:r>
              <a:rPr kumimoji="1" lang="zh-CN" altLang="en-US"/>
              <a:t>单击此处编辑母版标题样式</a:t>
            </a:r>
          </a:p>
        </p:txBody>
      </p:sp>
      <p:sp>
        <p:nvSpPr>
          <p:cNvPr id="23" name="日期占位符 22">
            <a:extLst>
              <a:ext uri="{FF2B5EF4-FFF2-40B4-BE49-F238E27FC236}">
                <a16:creationId xmlns:a16="http://schemas.microsoft.com/office/drawing/2014/main" id="{6EDEC56A-1F02-C670-E5C2-8F061FB4CA1A}"/>
              </a:ext>
            </a:extLst>
          </p:cNvPr>
          <p:cNvSpPr>
            <a:spLocks noGrp="1"/>
          </p:cNvSpPr>
          <p:nvPr>
            <p:ph type="dt" sz="half" idx="10"/>
          </p:nvPr>
        </p:nvSpPr>
        <p:spPr/>
        <p:txBody>
          <a:bodyPr/>
          <a:lstStyle/>
          <a:p>
            <a:r>
              <a:rPr kumimoji="1" lang="en-US" altLang="zh-CN"/>
              <a:t>Yutong Feng</a:t>
            </a:r>
            <a:endParaRPr kumimoji="1" lang="zh-CN" altLang="en-US"/>
          </a:p>
        </p:txBody>
      </p:sp>
      <p:sp>
        <p:nvSpPr>
          <p:cNvPr id="24" name="页脚占位符 23">
            <a:extLst>
              <a:ext uri="{FF2B5EF4-FFF2-40B4-BE49-F238E27FC236}">
                <a16:creationId xmlns:a16="http://schemas.microsoft.com/office/drawing/2014/main" id="{ECD70805-DAB6-AAEB-8168-C2F2C4F11258}"/>
              </a:ext>
            </a:extLst>
          </p:cNvPr>
          <p:cNvSpPr>
            <a:spLocks noGrp="1"/>
          </p:cNvSpPr>
          <p:nvPr>
            <p:ph type="ftr" sz="quarter" idx="11"/>
          </p:nvPr>
        </p:nvSpPr>
        <p:spPr/>
        <p:txBody>
          <a:bodyPr/>
          <a:lstStyle/>
          <a:p>
            <a:r>
              <a:rPr kumimoji="1" lang="en" altLang="zh-CN"/>
              <a:t>FTCF2024, USTC </a:t>
            </a:r>
            <a:endParaRPr kumimoji="1" lang="zh-CN" altLang="en-US" dirty="0"/>
          </a:p>
        </p:txBody>
      </p:sp>
      <p:sp>
        <p:nvSpPr>
          <p:cNvPr id="25" name="灯片编号占位符 24">
            <a:extLst>
              <a:ext uri="{FF2B5EF4-FFF2-40B4-BE49-F238E27FC236}">
                <a16:creationId xmlns:a16="http://schemas.microsoft.com/office/drawing/2014/main" id="{681B8815-F09D-D5CE-3603-1A4C335DE265}"/>
              </a:ext>
            </a:extLst>
          </p:cNvPr>
          <p:cNvSpPr>
            <a:spLocks noGrp="1"/>
          </p:cNvSpPr>
          <p:nvPr>
            <p:ph type="sldNum" sz="quarter" idx="12"/>
          </p:nvPr>
        </p:nvSpPr>
        <p:spPr/>
        <p:txBody>
          <a:bodyPr/>
          <a:lstStyle/>
          <a:p>
            <a:fld id="{61B798DF-5A7B-FA44-BAF3-E6142CD482CB}" type="slidenum">
              <a:rPr kumimoji="1" lang="zh-CN" altLang="en-US" smtClean="0"/>
              <a:pPr/>
              <a:t>‹#›</a:t>
            </a:fld>
            <a:endParaRPr kumimoji="1" lang="zh-CN" altLang="en-US"/>
          </a:p>
        </p:txBody>
      </p:sp>
    </p:spTree>
    <p:extLst>
      <p:ext uri="{BB962C8B-B14F-4D97-AF65-F5344CB8AC3E}">
        <p14:creationId xmlns:p14="http://schemas.microsoft.com/office/powerpoint/2010/main" val="237581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标题 11">
            <a:extLst>
              <a:ext uri="{FF2B5EF4-FFF2-40B4-BE49-F238E27FC236}">
                <a16:creationId xmlns:a16="http://schemas.microsoft.com/office/drawing/2014/main" id="{FEC6BB2B-535E-00BA-D11D-EE78689B8959}"/>
              </a:ext>
            </a:extLst>
          </p:cNvPr>
          <p:cNvSpPr>
            <a:spLocks noGrp="1"/>
          </p:cNvSpPr>
          <p:nvPr>
            <p:ph type="title"/>
          </p:nvPr>
        </p:nvSpPr>
        <p:spPr/>
        <p:txBody>
          <a:bodyPr>
            <a:normAutofit/>
          </a:bodyPr>
          <a:lstStyle>
            <a:lvl1pPr>
              <a:defRPr sz="4200" b="0"/>
            </a:lvl1pPr>
          </a:lstStyle>
          <a:p>
            <a:r>
              <a:rPr kumimoji="1" lang="zh-CN" altLang="en-US" dirty="0"/>
              <a:t>单击此处编辑母版标题样式</a:t>
            </a:r>
          </a:p>
        </p:txBody>
      </p:sp>
      <p:sp>
        <p:nvSpPr>
          <p:cNvPr id="13" name="日期占位符 12">
            <a:extLst>
              <a:ext uri="{FF2B5EF4-FFF2-40B4-BE49-F238E27FC236}">
                <a16:creationId xmlns:a16="http://schemas.microsoft.com/office/drawing/2014/main" id="{4B68CD28-0A60-6F37-4C64-52081E684B9D}"/>
              </a:ext>
            </a:extLst>
          </p:cNvPr>
          <p:cNvSpPr>
            <a:spLocks noGrp="1"/>
          </p:cNvSpPr>
          <p:nvPr>
            <p:ph type="dt" sz="half" idx="10"/>
          </p:nvPr>
        </p:nvSpPr>
        <p:spPr/>
        <p:txBody>
          <a:bodyPr/>
          <a:lstStyle>
            <a:lvl1pPr>
              <a:defRPr sz="1600"/>
            </a:lvl1pPr>
          </a:lstStyle>
          <a:p>
            <a:r>
              <a:rPr kumimoji="1" lang="en-US" altLang="zh-CN"/>
              <a:t>Yutong Feng</a:t>
            </a:r>
            <a:endParaRPr kumimoji="1" lang="zh-CN" altLang="en-US"/>
          </a:p>
        </p:txBody>
      </p:sp>
      <p:sp>
        <p:nvSpPr>
          <p:cNvPr id="14" name="页脚占位符 13">
            <a:extLst>
              <a:ext uri="{FF2B5EF4-FFF2-40B4-BE49-F238E27FC236}">
                <a16:creationId xmlns:a16="http://schemas.microsoft.com/office/drawing/2014/main" id="{86AC2123-405F-BF72-AE03-E51642CDE8DA}"/>
              </a:ext>
            </a:extLst>
          </p:cNvPr>
          <p:cNvSpPr>
            <a:spLocks noGrp="1"/>
          </p:cNvSpPr>
          <p:nvPr>
            <p:ph type="ftr" sz="quarter" idx="11"/>
          </p:nvPr>
        </p:nvSpPr>
        <p:spPr/>
        <p:txBody>
          <a:bodyPr/>
          <a:lstStyle>
            <a:lvl1pPr>
              <a:defRPr sz="1600"/>
            </a:lvl1pPr>
          </a:lstStyle>
          <a:p>
            <a:r>
              <a:rPr kumimoji="1" lang="en" altLang="zh-CN"/>
              <a:t>FTCF2024, USTC </a:t>
            </a:r>
            <a:endParaRPr kumimoji="1" lang="zh-CN" altLang="en-US" dirty="0"/>
          </a:p>
        </p:txBody>
      </p:sp>
      <p:sp>
        <p:nvSpPr>
          <p:cNvPr id="15" name="灯片编号占位符 14">
            <a:extLst>
              <a:ext uri="{FF2B5EF4-FFF2-40B4-BE49-F238E27FC236}">
                <a16:creationId xmlns:a16="http://schemas.microsoft.com/office/drawing/2014/main" id="{34CD3AAF-2AA0-226C-5FF5-C34CEE248373}"/>
              </a:ext>
            </a:extLst>
          </p:cNvPr>
          <p:cNvSpPr>
            <a:spLocks noGrp="1"/>
          </p:cNvSpPr>
          <p:nvPr>
            <p:ph type="sldNum" sz="quarter" idx="12"/>
          </p:nvPr>
        </p:nvSpPr>
        <p:spPr/>
        <p:txBody>
          <a:bodyPr/>
          <a:lstStyle/>
          <a:p>
            <a:fld id="{61B798DF-5A7B-FA44-BAF3-E6142CD482CB}" type="slidenum">
              <a:rPr kumimoji="1" lang="zh-CN" altLang="en-US" smtClean="0"/>
              <a:pPr/>
              <a:t>‹#›</a:t>
            </a:fld>
            <a:endParaRPr kumimoji="1" lang="zh-CN" altLang="en-US"/>
          </a:p>
        </p:txBody>
      </p:sp>
    </p:spTree>
    <p:extLst>
      <p:ext uri="{BB962C8B-B14F-4D97-AF65-F5344CB8AC3E}">
        <p14:creationId xmlns:p14="http://schemas.microsoft.com/office/powerpoint/2010/main" val="3875210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75A12911-E58F-45BD-AD72-17005BED90F7}"/>
              </a:ext>
            </a:extLst>
          </p:cNvPr>
          <p:cNvSpPr/>
          <p:nvPr userDrawn="1"/>
        </p:nvSpPr>
        <p:spPr>
          <a:xfrm>
            <a:off x="0" y="6492874"/>
            <a:ext cx="12192000" cy="365126"/>
          </a:xfrm>
          <a:prstGeom prst="rect">
            <a:avLst/>
          </a:prstGeom>
          <a:ln>
            <a:solidFill>
              <a:srgbClr val="2D8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2">
            <a:extLst>
              <a:ext uri="{FF2B5EF4-FFF2-40B4-BE49-F238E27FC236}">
                <a16:creationId xmlns:a16="http://schemas.microsoft.com/office/drawing/2014/main" id="{9EC68247-28BA-637C-5795-D07C99128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FD10881E-0299-B9F1-0B30-DCE1995B1425}"/>
              </a:ext>
            </a:extLst>
          </p:cNvPr>
          <p:cNvSpPr>
            <a:spLocks noGrp="1"/>
          </p:cNvSpPr>
          <p:nvPr>
            <p:ph type="dt" sz="half" idx="2"/>
          </p:nvPr>
        </p:nvSpPr>
        <p:spPr>
          <a:xfrm>
            <a:off x="152400" y="6492873"/>
            <a:ext cx="2743200" cy="365125"/>
          </a:xfrm>
          <a:prstGeom prst="rect">
            <a:avLst/>
          </a:prstGeom>
        </p:spPr>
        <p:txBody>
          <a:bodyPr vert="horz" lIns="91440" tIns="45720" rIns="91440" bIns="45720" rtlCol="0" anchor="ctr"/>
          <a:lstStyle>
            <a:lvl1pPr algn="l">
              <a:defRPr sz="1600">
                <a:solidFill>
                  <a:schemeClr val="bg1"/>
                </a:solidFill>
              </a:defRPr>
            </a:lvl1pPr>
          </a:lstStyle>
          <a:p>
            <a:r>
              <a:rPr kumimoji="1" lang="en-US" altLang="zh-CN"/>
              <a:t>Yutong Feng</a:t>
            </a:r>
            <a:endParaRPr kumimoji="1" lang="zh-CN" altLang="en-US" dirty="0"/>
          </a:p>
        </p:txBody>
      </p:sp>
      <p:sp>
        <p:nvSpPr>
          <p:cNvPr id="5" name="页脚占位符 4">
            <a:extLst>
              <a:ext uri="{FF2B5EF4-FFF2-40B4-BE49-F238E27FC236}">
                <a16:creationId xmlns:a16="http://schemas.microsoft.com/office/drawing/2014/main" id="{16D3F90A-8781-6F1D-9F1E-F8FB8014A1BF}"/>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600">
                <a:solidFill>
                  <a:schemeClr val="bg1"/>
                </a:solidFill>
              </a:defRPr>
            </a:lvl1pPr>
          </a:lstStyle>
          <a:p>
            <a:r>
              <a:rPr kumimoji="1" lang="en" altLang="zh-CN"/>
              <a:t>FTCF2024, USTC </a:t>
            </a:r>
            <a:endParaRPr kumimoji="1" lang="zh-CN" altLang="en-US" dirty="0"/>
          </a:p>
        </p:txBody>
      </p:sp>
      <p:sp>
        <p:nvSpPr>
          <p:cNvPr id="6" name="灯片编号占位符 5">
            <a:extLst>
              <a:ext uri="{FF2B5EF4-FFF2-40B4-BE49-F238E27FC236}">
                <a16:creationId xmlns:a16="http://schemas.microsoft.com/office/drawing/2014/main" id="{F1DD6046-6940-874C-4A57-78FBAE5DF51B}"/>
              </a:ext>
            </a:extLst>
          </p:cNvPr>
          <p:cNvSpPr>
            <a:spLocks noGrp="1"/>
          </p:cNvSpPr>
          <p:nvPr>
            <p:ph type="sldNum" sz="quarter" idx="4"/>
          </p:nvPr>
        </p:nvSpPr>
        <p:spPr>
          <a:xfrm>
            <a:off x="9296400" y="6492875"/>
            <a:ext cx="2743200" cy="365125"/>
          </a:xfrm>
          <a:prstGeom prst="rect">
            <a:avLst/>
          </a:prstGeom>
        </p:spPr>
        <p:txBody>
          <a:bodyPr vert="horz" lIns="91440" tIns="45720" rIns="91440" bIns="45720" rtlCol="0" anchor="ctr"/>
          <a:lstStyle>
            <a:lvl1pPr algn="r">
              <a:defRPr sz="1600">
                <a:solidFill>
                  <a:schemeClr val="bg1"/>
                </a:solidFill>
              </a:defRPr>
            </a:lvl1pPr>
          </a:lstStyle>
          <a:p>
            <a:fld id="{61B798DF-5A7B-FA44-BAF3-E6142CD482CB}" type="slidenum">
              <a:rPr kumimoji="1" lang="zh-CN" altLang="en-US" smtClean="0"/>
              <a:pPr/>
              <a:t>‹#›</a:t>
            </a:fld>
            <a:endParaRPr kumimoji="1" lang="zh-CN" altLang="en-US" dirty="0"/>
          </a:p>
        </p:txBody>
      </p:sp>
      <p:cxnSp>
        <p:nvCxnSpPr>
          <p:cNvPr id="22" name="直线连接符 21">
            <a:extLst>
              <a:ext uri="{FF2B5EF4-FFF2-40B4-BE49-F238E27FC236}">
                <a16:creationId xmlns:a16="http://schemas.microsoft.com/office/drawing/2014/main" id="{748F2AFB-517D-5EA0-3610-0080D5963B05}"/>
              </a:ext>
            </a:extLst>
          </p:cNvPr>
          <p:cNvCxnSpPr>
            <a:cxnSpLocks/>
          </p:cNvCxnSpPr>
          <p:nvPr userDrawn="1"/>
        </p:nvCxnSpPr>
        <p:spPr>
          <a:xfrm>
            <a:off x="0" y="1024337"/>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标题占位符 23">
            <a:extLst>
              <a:ext uri="{FF2B5EF4-FFF2-40B4-BE49-F238E27FC236}">
                <a16:creationId xmlns:a16="http://schemas.microsoft.com/office/drawing/2014/main" id="{AEC12571-0F4B-9DF3-4CFA-B90422367E4D}"/>
              </a:ext>
            </a:extLst>
          </p:cNvPr>
          <p:cNvSpPr>
            <a:spLocks noGrp="1"/>
          </p:cNvSpPr>
          <p:nvPr>
            <p:ph type="title"/>
          </p:nvPr>
        </p:nvSpPr>
        <p:spPr>
          <a:xfrm>
            <a:off x="287531" y="62705"/>
            <a:ext cx="10515600" cy="961632"/>
          </a:xfrm>
          <a:prstGeom prst="rect">
            <a:avLst/>
          </a:prstGeom>
        </p:spPr>
        <p:txBody>
          <a:bodyPr vert="horz" lIns="91440" tIns="45720" rIns="91440" bIns="45720" rtlCol="0" anchor="ctr">
            <a:normAutofit/>
          </a:bodyPr>
          <a:lstStyle/>
          <a:p>
            <a:r>
              <a:rPr kumimoji="1" lang="zh-CN" altLang="en-US" dirty="0"/>
              <a:t>单击此处编辑母版标题样式</a:t>
            </a:r>
          </a:p>
        </p:txBody>
      </p:sp>
    </p:spTree>
    <p:extLst>
      <p:ext uri="{BB962C8B-B14F-4D97-AF65-F5344CB8AC3E}">
        <p14:creationId xmlns:p14="http://schemas.microsoft.com/office/powerpoint/2010/main" val="3992121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hf hdr="0"/>
  <p:txStyles>
    <p:titleStyle>
      <a:lvl1pPr algn="l" defTabSz="914400" rtl="0" eaLnBrk="1" latinLnBrk="0" hangingPunct="1">
        <a:lnSpc>
          <a:spcPct val="90000"/>
        </a:lnSpc>
        <a:spcBef>
          <a:spcPct val="0"/>
        </a:spcBef>
        <a:buNone/>
        <a:defRPr kumimoji="1" lang="zh-CN" altLang="en-US" sz="4400" b="0" kern="1200" dirty="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9.png"/><Relationship Id="rId12"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90.png"/><Relationship Id="rId11" Type="http://schemas.openxmlformats.org/officeDocument/2006/relationships/image" Target="../media/image34.png"/><Relationship Id="rId5" Type="http://schemas.openxmlformats.org/officeDocument/2006/relationships/image" Target="../media/image280.png"/><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2.png"/><Relationship Id="rId14" Type="http://schemas.openxmlformats.org/officeDocument/2006/relationships/image" Target="../media/image320.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68CA46E-1925-AB8A-7529-20CFBB0BA90B}"/>
              </a:ext>
            </a:extLst>
          </p:cNvPr>
          <p:cNvPicPr>
            <a:picLocks noChangeAspect="1"/>
          </p:cNvPicPr>
          <p:nvPr/>
        </p:nvPicPr>
        <p:blipFill>
          <a:blip r:embed="rId2"/>
          <a:stretch>
            <a:fillRect/>
          </a:stretch>
        </p:blipFill>
        <p:spPr>
          <a:xfrm>
            <a:off x="10301464" y="0"/>
            <a:ext cx="1812713" cy="1865805"/>
          </a:xfrm>
          <a:prstGeom prst="rect">
            <a:avLst/>
          </a:prstGeom>
        </p:spPr>
      </p:pic>
      <p:sp>
        <p:nvSpPr>
          <p:cNvPr id="2" name="标题 1">
            <a:extLst>
              <a:ext uri="{FF2B5EF4-FFF2-40B4-BE49-F238E27FC236}">
                <a16:creationId xmlns:a16="http://schemas.microsoft.com/office/drawing/2014/main" id="{D7E96D63-C9CF-66EE-0DFA-225650579239}"/>
              </a:ext>
            </a:extLst>
          </p:cNvPr>
          <p:cNvSpPr>
            <a:spLocks noGrp="1"/>
          </p:cNvSpPr>
          <p:nvPr>
            <p:ph type="ctrTitle"/>
          </p:nvPr>
        </p:nvSpPr>
        <p:spPr>
          <a:xfrm>
            <a:off x="178310" y="1214438"/>
            <a:ext cx="11849098" cy="2387600"/>
          </a:xfrm>
        </p:spPr>
        <p:txBody>
          <a:bodyPr>
            <a:noAutofit/>
          </a:bodyPr>
          <a:lstStyle/>
          <a:p>
            <a:r>
              <a:rPr lang="en-US" altLang="zh-CN" sz="3800" u="sng" dirty="0">
                <a:solidFill>
                  <a:schemeClr val="accent1">
                    <a:lumMod val="60000"/>
                    <a:lumOff val="40000"/>
                  </a:schemeClr>
                </a:solidFill>
                <a:latin typeface="+mj-lt"/>
                <a:cs typeface="Times New Roman" panose="02020603050405020304" pitchFamily="18" charset="0"/>
              </a:rPr>
              <a:t>D</a:t>
            </a:r>
            <a:r>
              <a:rPr lang="en-US" altLang="zh-CN" sz="3800" dirty="0">
                <a:latin typeface="+mj-lt"/>
                <a:cs typeface="Times New Roman" panose="02020603050405020304" pitchFamily="18" charset="0"/>
              </a:rPr>
              <a:t>IRC-like </a:t>
            </a:r>
            <a:r>
              <a:rPr lang="en-US" altLang="zh-CN" sz="3800" u="sng" dirty="0">
                <a:solidFill>
                  <a:schemeClr val="accent1">
                    <a:lumMod val="60000"/>
                    <a:lumOff val="40000"/>
                  </a:schemeClr>
                </a:solidFill>
                <a:latin typeface="+mj-lt"/>
                <a:cs typeface="Times New Roman" panose="02020603050405020304" pitchFamily="18" charset="0"/>
              </a:rPr>
              <a:t>T</a:t>
            </a:r>
            <a:r>
              <a:rPr lang="en-US" altLang="zh-CN" sz="3800" dirty="0">
                <a:latin typeface="+mj-lt"/>
                <a:cs typeface="Times New Roman" panose="02020603050405020304" pitchFamily="18" charset="0"/>
              </a:rPr>
              <a:t>ime-</a:t>
            </a:r>
            <a:r>
              <a:rPr lang="en-US" altLang="zh-CN" sz="3800" u="sng" dirty="0">
                <a:solidFill>
                  <a:schemeClr val="accent1">
                    <a:lumMod val="60000"/>
                    <a:lumOff val="40000"/>
                  </a:schemeClr>
                </a:solidFill>
                <a:latin typeface="+mj-lt"/>
                <a:cs typeface="Times New Roman" panose="02020603050405020304" pitchFamily="18" charset="0"/>
              </a:rPr>
              <a:t>o</a:t>
            </a:r>
            <a:r>
              <a:rPr lang="en-US" altLang="zh-CN" sz="3800" dirty="0">
                <a:latin typeface="+mj-lt"/>
                <a:cs typeface="Times New Roman" panose="02020603050405020304" pitchFamily="18" charset="0"/>
              </a:rPr>
              <a:t>f-</a:t>
            </a:r>
            <a:r>
              <a:rPr lang="en-US" altLang="zh-CN" sz="3800" u="sng" dirty="0">
                <a:solidFill>
                  <a:schemeClr val="accent1">
                    <a:lumMod val="60000"/>
                    <a:lumOff val="40000"/>
                  </a:schemeClr>
                </a:solidFill>
                <a:latin typeface="+mj-lt"/>
                <a:cs typeface="Times New Roman" panose="02020603050405020304" pitchFamily="18" charset="0"/>
              </a:rPr>
              <a:t>f</a:t>
            </a:r>
            <a:r>
              <a:rPr lang="en-US" altLang="zh-CN" sz="3800" dirty="0">
                <a:latin typeface="+mj-lt"/>
                <a:cs typeface="Times New Roman" panose="02020603050405020304" pitchFamily="18" charset="0"/>
              </a:rPr>
              <a:t>light Detector (DTOF)</a:t>
            </a:r>
            <a:br>
              <a:rPr lang="en-US" altLang="zh-CN" sz="3800" dirty="0">
                <a:latin typeface="+mj-lt"/>
                <a:cs typeface="Times New Roman" panose="02020603050405020304" pitchFamily="18" charset="0"/>
              </a:rPr>
            </a:br>
            <a:r>
              <a:rPr lang="en-US" altLang="zh-CN" sz="3800" dirty="0">
                <a:latin typeface="+mj-lt"/>
                <a:cs typeface="Times New Roman" panose="02020603050405020304" pitchFamily="18" charset="0"/>
              </a:rPr>
              <a:t>under the </a:t>
            </a:r>
            <a:r>
              <a:rPr lang="en" altLang="zh-CN" sz="3800" u="sng" dirty="0">
                <a:solidFill>
                  <a:schemeClr val="accent1">
                    <a:lumMod val="60000"/>
                    <a:lumOff val="40000"/>
                  </a:schemeClr>
                </a:solidFill>
                <a:latin typeface="+mj-lt"/>
                <a:cs typeface="Times New Roman" panose="02020603050405020304" pitchFamily="18" charset="0"/>
              </a:rPr>
              <a:t>O</a:t>
            </a:r>
            <a:r>
              <a:rPr lang="en" altLang="zh-CN" sz="3800" dirty="0">
                <a:latin typeface="+mj-lt"/>
                <a:cs typeface="Times New Roman" panose="02020603050405020304" pitchFamily="18" charset="0"/>
              </a:rPr>
              <a:t>ffline </a:t>
            </a:r>
            <a:r>
              <a:rPr lang="en" altLang="zh-CN" sz="3800" u="sng" dirty="0">
                <a:solidFill>
                  <a:schemeClr val="accent1">
                    <a:lumMod val="60000"/>
                    <a:lumOff val="40000"/>
                  </a:schemeClr>
                </a:solidFill>
                <a:latin typeface="+mj-lt"/>
                <a:cs typeface="Times New Roman" panose="02020603050405020304" pitchFamily="18" charset="0"/>
              </a:rPr>
              <a:t>S</a:t>
            </a:r>
            <a:r>
              <a:rPr lang="en" altLang="zh-CN" sz="3800" dirty="0">
                <a:latin typeface="+mj-lt"/>
                <a:cs typeface="Times New Roman" panose="02020603050405020304" pitchFamily="18" charset="0"/>
              </a:rPr>
              <a:t>oftware of Super Tau-</a:t>
            </a:r>
            <a:r>
              <a:rPr lang="en" altLang="zh-CN" sz="3800" u="sng" dirty="0">
                <a:solidFill>
                  <a:schemeClr val="accent1">
                    <a:lumMod val="60000"/>
                    <a:lumOff val="40000"/>
                  </a:schemeClr>
                </a:solidFill>
                <a:latin typeface="+mj-lt"/>
                <a:cs typeface="Times New Roman" panose="02020603050405020304" pitchFamily="18" charset="0"/>
              </a:rPr>
              <a:t>C</a:t>
            </a:r>
            <a:r>
              <a:rPr lang="en" altLang="zh-CN" sz="3800" dirty="0">
                <a:latin typeface="+mj-lt"/>
                <a:cs typeface="Times New Roman" panose="02020603050405020304" pitchFamily="18" charset="0"/>
              </a:rPr>
              <a:t>h</a:t>
            </a:r>
            <a:r>
              <a:rPr lang="en" altLang="zh-CN" sz="3800" u="sng" dirty="0">
                <a:solidFill>
                  <a:schemeClr val="accent1">
                    <a:lumMod val="60000"/>
                    <a:lumOff val="40000"/>
                  </a:schemeClr>
                </a:solidFill>
                <a:latin typeface="+mj-lt"/>
                <a:cs typeface="Times New Roman" panose="02020603050405020304" pitchFamily="18" charset="0"/>
              </a:rPr>
              <a:t>ar</a:t>
            </a:r>
            <a:r>
              <a:rPr lang="en" altLang="zh-CN" sz="3800" dirty="0">
                <a:latin typeface="+mj-lt"/>
                <a:cs typeface="Times New Roman" panose="02020603050405020304" pitchFamily="18" charset="0"/>
              </a:rPr>
              <a:t>m Facility</a:t>
            </a:r>
            <a:endParaRPr kumimoji="1" lang="zh-CN" altLang="en-US" sz="3800" dirty="0">
              <a:latin typeface="+mj-lt"/>
              <a:cs typeface="Times New Roman" panose="02020603050405020304" pitchFamily="18" charset="0"/>
            </a:endParaRPr>
          </a:p>
        </p:txBody>
      </p:sp>
      <p:sp>
        <p:nvSpPr>
          <p:cNvPr id="3" name="副标题 2">
            <a:extLst>
              <a:ext uri="{FF2B5EF4-FFF2-40B4-BE49-F238E27FC236}">
                <a16:creationId xmlns:a16="http://schemas.microsoft.com/office/drawing/2014/main" id="{2BB01045-408A-A2F4-E6EE-49374E1E8ACB}"/>
              </a:ext>
            </a:extLst>
          </p:cNvPr>
          <p:cNvSpPr>
            <a:spLocks noGrp="1"/>
          </p:cNvSpPr>
          <p:nvPr>
            <p:ph type="subTitle" idx="1"/>
          </p:nvPr>
        </p:nvSpPr>
        <p:spPr>
          <a:xfrm>
            <a:off x="2438399" y="3951223"/>
            <a:ext cx="7679378" cy="1655762"/>
          </a:xfrm>
        </p:spPr>
        <p:txBody>
          <a:bodyPr>
            <a:normAutofit/>
          </a:bodyPr>
          <a:lstStyle/>
          <a:p>
            <a:r>
              <a:rPr kumimoji="1" lang="en-US" altLang="zh-CN" sz="2000" u="sng" dirty="0"/>
              <a:t>Yutong Feng</a:t>
            </a:r>
            <a:r>
              <a:rPr kumimoji="1" lang="en-US" altLang="zh-CN" sz="2000" baseline="30000" dirty="0"/>
              <a:t>[1,2]</a:t>
            </a:r>
            <a:r>
              <a:rPr kumimoji="1" lang="en-US" altLang="zh-CN" sz="2000" dirty="0"/>
              <a:t>, </a:t>
            </a:r>
            <a:r>
              <a:rPr kumimoji="1" lang="en-US" altLang="zh-CN" sz="2000" dirty="0" err="1"/>
              <a:t>Binbin</a:t>
            </a:r>
            <a:r>
              <a:rPr kumimoji="1" lang="en-US" altLang="zh-CN" sz="2000" dirty="0"/>
              <a:t> Qi</a:t>
            </a:r>
            <a:r>
              <a:rPr kumimoji="1" lang="en-US" altLang="zh-CN" sz="2000" baseline="30000" dirty="0"/>
              <a:t>[1,2]</a:t>
            </a:r>
            <a:r>
              <a:rPr kumimoji="1" lang="en-US" altLang="zh-CN" sz="2000" dirty="0"/>
              <a:t>, </a:t>
            </a:r>
            <a:r>
              <a:rPr kumimoji="1" lang="en-US" altLang="zh-CN" sz="2000" dirty="0" err="1"/>
              <a:t>Zekun</a:t>
            </a:r>
            <a:r>
              <a:rPr kumimoji="1" lang="en-US" altLang="zh-CN" sz="2000" dirty="0"/>
              <a:t> Jia</a:t>
            </a:r>
            <a:r>
              <a:rPr kumimoji="1" lang="en-US" altLang="zh-CN" sz="2000" baseline="30000" dirty="0"/>
              <a:t>[1,2]</a:t>
            </a:r>
            <a:r>
              <a:rPr kumimoji="1" lang="en-US" altLang="zh-CN" sz="2000" dirty="0"/>
              <a:t>, Cong </a:t>
            </a:r>
            <a:r>
              <a:rPr kumimoji="1" lang="en-US" altLang="zh-CN" sz="2000" dirty="0" err="1"/>
              <a:t>Geng</a:t>
            </a:r>
            <a:r>
              <a:rPr kumimoji="1" lang="en-US" altLang="zh-CN" sz="2000" baseline="30000" dirty="0"/>
              <a:t>[3]</a:t>
            </a:r>
            <a:r>
              <a:rPr kumimoji="1" lang="en-US" altLang="zh-CN" sz="2000" dirty="0"/>
              <a:t>, </a:t>
            </a:r>
            <a:r>
              <a:rPr kumimoji="1" lang="en-US" altLang="zh-CN" sz="2000" dirty="0" err="1"/>
              <a:t>Wenhui</a:t>
            </a:r>
            <a:r>
              <a:rPr kumimoji="1" lang="en-US" altLang="zh-CN" sz="2000" dirty="0"/>
              <a:t> Tian</a:t>
            </a:r>
            <a:r>
              <a:rPr kumimoji="1" lang="en-US" altLang="zh-CN" sz="2000" baseline="30000" dirty="0"/>
              <a:t>[3]</a:t>
            </a:r>
            <a:endParaRPr kumimoji="1" lang="en-US" altLang="zh-CN" sz="2000" dirty="0"/>
          </a:p>
        </p:txBody>
      </p:sp>
      <p:sp>
        <p:nvSpPr>
          <p:cNvPr id="7" name="日期占位符 6">
            <a:extLst>
              <a:ext uri="{FF2B5EF4-FFF2-40B4-BE49-F238E27FC236}">
                <a16:creationId xmlns:a16="http://schemas.microsoft.com/office/drawing/2014/main" id="{7DD844DA-51CB-5F3B-AD64-F8DB551D5414}"/>
              </a:ext>
            </a:extLst>
          </p:cNvPr>
          <p:cNvSpPr>
            <a:spLocks noGrp="1"/>
          </p:cNvSpPr>
          <p:nvPr>
            <p:ph type="dt" sz="half" idx="10"/>
          </p:nvPr>
        </p:nvSpPr>
        <p:spPr>
          <a:xfrm>
            <a:off x="152400" y="6492875"/>
            <a:ext cx="2743200" cy="365125"/>
          </a:xfrm>
        </p:spPr>
        <p:txBody>
          <a:bodyPr/>
          <a:lstStyle/>
          <a:p>
            <a:r>
              <a:rPr kumimoji="1" lang="en-US" altLang="zh-CN"/>
              <a:t>Yutong Feng</a:t>
            </a:r>
            <a:endParaRPr kumimoji="1" lang="zh-CN" altLang="en-US" dirty="0"/>
          </a:p>
        </p:txBody>
      </p:sp>
      <p:sp>
        <p:nvSpPr>
          <p:cNvPr id="8" name="页脚占位符 7">
            <a:extLst>
              <a:ext uri="{FF2B5EF4-FFF2-40B4-BE49-F238E27FC236}">
                <a16:creationId xmlns:a16="http://schemas.microsoft.com/office/drawing/2014/main" id="{4238450A-0CC5-E7E3-150E-4BA03382EB6D}"/>
              </a:ext>
            </a:extLst>
          </p:cNvPr>
          <p:cNvSpPr>
            <a:spLocks noGrp="1"/>
          </p:cNvSpPr>
          <p:nvPr>
            <p:ph type="ftr" sz="quarter" idx="11"/>
          </p:nvPr>
        </p:nvSpPr>
        <p:spPr>
          <a:xfrm>
            <a:off x="3640835" y="6492875"/>
            <a:ext cx="4910328" cy="365125"/>
          </a:xfrm>
        </p:spPr>
        <p:txBody>
          <a:bodyPr/>
          <a:lstStyle/>
          <a:p>
            <a:r>
              <a:rPr kumimoji="1" lang="en-US" altLang="zh-CN"/>
              <a:t>FTCF2024, USTC </a:t>
            </a:r>
            <a:endParaRPr lang="en" altLang="zh-CN" dirty="0">
              <a:effectLst/>
            </a:endParaRPr>
          </a:p>
        </p:txBody>
      </p:sp>
      <p:sp>
        <p:nvSpPr>
          <p:cNvPr id="9" name="灯片编号占位符 8">
            <a:extLst>
              <a:ext uri="{FF2B5EF4-FFF2-40B4-BE49-F238E27FC236}">
                <a16:creationId xmlns:a16="http://schemas.microsoft.com/office/drawing/2014/main" id="{18F7BFC1-9FD1-395F-D8C4-190D91DD3E36}"/>
              </a:ext>
            </a:extLst>
          </p:cNvPr>
          <p:cNvSpPr>
            <a:spLocks noGrp="1"/>
          </p:cNvSpPr>
          <p:nvPr>
            <p:ph type="sldNum" sz="quarter" idx="12"/>
          </p:nvPr>
        </p:nvSpPr>
        <p:spPr>
          <a:xfrm>
            <a:off x="9296400" y="6492873"/>
            <a:ext cx="2743200" cy="365125"/>
          </a:xfrm>
        </p:spPr>
        <p:txBody>
          <a:bodyPr/>
          <a:lstStyle/>
          <a:p>
            <a:fld id="{61B798DF-5A7B-FA44-BAF3-E6142CD482CB}" type="slidenum">
              <a:rPr kumimoji="1" lang="zh-CN" altLang="en-US" smtClean="0"/>
              <a:pPr/>
              <a:t>1</a:t>
            </a:fld>
            <a:endParaRPr kumimoji="1" lang="zh-CN" altLang="en-US"/>
          </a:p>
        </p:txBody>
      </p:sp>
      <p:sp>
        <p:nvSpPr>
          <p:cNvPr id="11" name="标题 1">
            <a:extLst>
              <a:ext uri="{FF2B5EF4-FFF2-40B4-BE49-F238E27FC236}">
                <a16:creationId xmlns:a16="http://schemas.microsoft.com/office/drawing/2014/main" id="{81AF527B-EEA6-D7FF-695C-3D52585200E2}"/>
              </a:ext>
            </a:extLst>
          </p:cNvPr>
          <p:cNvSpPr txBox="1">
            <a:spLocks/>
          </p:cNvSpPr>
          <p:nvPr/>
        </p:nvSpPr>
        <p:spPr>
          <a:xfrm>
            <a:off x="287531" y="62705"/>
            <a:ext cx="10515600" cy="961632"/>
          </a:xfrm>
          <a:prstGeom prst="rect">
            <a:avLst/>
          </a:prstGeom>
        </p:spPr>
        <p:txBody>
          <a:bodyPr vert="horz" lIns="91440" tIns="45720" rIns="91440" bIns="45720" rtlCol="0" anchor="ctr">
            <a:normAutofit/>
          </a:bodyPr>
          <a:lstStyle>
            <a:lvl1pPr>
              <a:lnSpc>
                <a:spcPct val="90000"/>
              </a:lnSpc>
              <a:spcBef>
                <a:spcPct val="0"/>
              </a:spcBef>
              <a:buNone/>
              <a:defRPr kumimoji="1" lang="zh-CN" altLang="en-US" sz="4200" b="0" dirty="0">
                <a:solidFill>
                  <a:schemeClr val="accent1">
                    <a:lumMod val="75000"/>
                  </a:schemeClr>
                </a:solidFill>
                <a:latin typeface="+mj-lt"/>
                <a:ea typeface="+mj-ea"/>
                <a:cs typeface="+mj-cs"/>
              </a:defRPr>
            </a:lvl1pPr>
          </a:lstStyle>
          <a:p>
            <a:r>
              <a:rPr lang="en-US" altLang="zh-CN" sz="2800" dirty="0">
                <a:latin typeface="+mn-lt"/>
                <a:ea typeface="DengXian" panose="02010600030101010101" pitchFamily="2" charset="-122"/>
              </a:rPr>
              <a:t>The 2024 International Workshop on Future Tau Charm Facilities</a:t>
            </a:r>
            <a:endParaRPr lang="zh-CN" altLang="en-US" sz="2800" dirty="0">
              <a:latin typeface="+mn-lt"/>
              <a:ea typeface="DengXian" panose="02010600030101010101" pitchFamily="2" charset="-122"/>
            </a:endParaRPr>
          </a:p>
        </p:txBody>
      </p:sp>
      <p:sp>
        <p:nvSpPr>
          <p:cNvPr id="13" name="文本框 12">
            <a:extLst>
              <a:ext uri="{FF2B5EF4-FFF2-40B4-BE49-F238E27FC236}">
                <a16:creationId xmlns:a16="http://schemas.microsoft.com/office/drawing/2014/main" id="{8CA0194E-3D73-F50E-F59A-501CED1A67FB}"/>
              </a:ext>
            </a:extLst>
          </p:cNvPr>
          <p:cNvSpPr txBox="1"/>
          <p:nvPr/>
        </p:nvSpPr>
        <p:spPr>
          <a:xfrm>
            <a:off x="2491235" y="4431555"/>
            <a:ext cx="6108192" cy="923330"/>
          </a:xfrm>
          <a:prstGeom prst="rect">
            <a:avLst/>
          </a:prstGeom>
          <a:noFill/>
        </p:spPr>
        <p:txBody>
          <a:bodyPr wrap="square">
            <a:spAutoFit/>
          </a:bodyPr>
          <a:lstStyle/>
          <a:p>
            <a:r>
              <a:rPr kumimoji="1" lang="en" altLang="zh-CN" sz="1800" dirty="0"/>
              <a:t>[1] University of Science and Technology of China</a:t>
            </a:r>
          </a:p>
          <a:p>
            <a:r>
              <a:rPr kumimoji="1" lang="en" altLang="zh-CN" sz="1800" dirty="0"/>
              <a:t>[2] State Key Laboratory of Particle Detection and Electronics </a:t>
            </a:r>
          </a:p>
          <a:p>
            <a:r>
              <a:rPr kumimoji="1" lang="en" altLang="zh-CN" sz="1800" dirty="0"/>
              <a:t>[3] Sun </a:t>
            </a:r>
            <a:r>
              <a:rPr kumimoji="1" lang="en" altLang="zh-CN" sz="1800" dirty="0" err="1"/>
              <a:t>Yat-sen</a:t>
            </a:r>
            <a:r>
              <a:rPr kumimoji="1" lang="en" altLang="zh-CN" sz="1800" dirty="0"/>
              <a:t> University</a:t>
            </a:r>
          </a:p>
        </p:txBody>
      </p:sp>
      <p:sp>
        <p:nvSpPr>
          <p:cNvPr id="15" name="文本框 14">
            <a:extLst>
              <a:ext uri="{FF2B5EF4-FFF2-40B4-BE49-F238E27FC236}">
                <a16:creationId xmlns:a16="http://schemas.microsoft.com/office/drawing/2014/main" id="{82FF6D5C-DED9-2DE0-AA93-96CC06E0A897}"/>
              </a:ext>
            </a:extLst>
          </p:cNvPr>
          <p:cNvSpPr txBox="1"/>
          <p:nvPr/>
        </p:nvSpPr>
        <p:spPr>
          <a:xfrm>
            <a:off x="1398015" y="6521546"/>
            <a:ext cx="2995165" cy="307777"/>
          </a:xfrm>
          <a:prstGeom prst="rect">
            <a:avLst/>
          </a:prstGeom>
          <a:noFill/>
        </p:spPr>
        <p:txBody>
          <a:bodyPr wrap="square">
            <a:spAutoFit/>
          </a:bodyPr>
          <a:lstStyle/>
          <a:p>
            <a:r>
              <a:rPr kumimoji="1" lang="en" altLang="zh-CN" sz="1400" dirty="0" err="1">
                <a:solidFill>
                  <a:schemeClr val="bg1">
                    <a:lumMod val="85000"/>
                  </a:schemeClr>
                </a:solidFill>
              </a:rPr>
              <a:t>fengyutong@mail.ustc.edu.cn</a:t>
            </a:r>
            <a:endParaRPr kumimoji="1" lang="zh-CN" altLang="en-US" sz="1400" dirty="0">
              <a:solidFill>
                <a:schemeClr val="bg1">
                  <a:lumMod val="85000"/>
                </a:schemeClr>
              </a:solidFill>
            </a:endParaRPr>
          </a:p>
        </p:txBody>
      </p:sp>
      <p:sp>
        <p:nvSpPr>
          <p:cNvPr id="16" name="文本框 15">
            <a:extLst>
              <a:ext uri="{FF2B5EF4-FFF2-40B4-BE49-F238E27FC236}">
                <a16:creationId xmlns:a16="http://schemas.microsoft.com/office/drawing/2014/main" id="{7E0CA5B6-8865-9A29-A1C5-73D48EAAE0D6}"/>
              </a:ext>
            </a:extLst>
          </p:cNvPr>
          <p:cNvSpPr txBox="1"/>
          <p:nvPr/>
        </p:nvSpPr>
        <p:spPr>
          <a:xfrm>
            <a:off x="2764487" y="5226848"/>
            <a:ext cx="6687407" cy="1143070"/>
          </a:xfrm>
          <a:prstGeom prst="rect">
            <a:avLst/>
          </a:prstGeom>
          <a:noFill/>
        </p:spPr>
        <p:txBody>
          <a:bodyPr wrap="none" rtlCol="0">
            <a:spAutoFit/>
          </a:bodyPr>
          <a:lstStyle/>
          <a:p>
            <a:pPr algn="ctr">
              <a:lnSpc>
                <a:spcPct val="150000"/>
              </a:lnSpc>
            </a:pPr>
            <a:r>
              <a:rPr kumimoji="1" lang="en-US" altLang="zh-CN" sz="2400" dirty="0"/>
              <a:t>On behalf of the STCF DTOF-software working group</a:t>
            </a:r>
          </a:p>
          <a:p>
            <a:pPr algn="ctr">
              <a:lnSpc>
                <a:spcPct val="150000"/>
              </a:lnSpc>
            </a:pPr>
            <a:r>
              <a:rPr kumimoji="1" lang="en-US" altLang="zh-CN" sz="2400" dirty="0"/>
              <a:t>Jan 17, 2024, Hefei</a:t>
            </a:r>
          </a:p>
        </p:txBody>
      </p:sp>
    </p:spTree>
    <p:extLst>
      <p:ext uri="{BB962C8B-B14F-4D97-AF65-F5344CB8AC3E}">
        <p14:creationId xmlns:p14="http://schemas.microsoft.com/office/powerpoint/2010/main" val="2014273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A32423-BE57-BFC6-84E8-7FE64E921976}"/>
              </a:ext>
            </a:extLst>
          </p:cNvPr>
          <p:cNvSpPr>
            <a:spLocks noGrp="1"/>
          </p:cNvSpPr>
          <p:nvPr>
            <p:ph type="title"/>
          </p:nvPr>
        </p:nvSpPr>
        <p:spPr/>
        <p:txBody>
          <a:bodyPr>
            <a:normAutofit fontScale="90000"/>
          </a:bodyPr>
          <a:lstStyle/>
          <a:p>
            <a: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t>DTOF Reconstruction</a:t>
            </a:r>
            <a:b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br>
            <a:r>
              <a:rPr kumimoji="1" lang="en-US" altLang="zh-CN" sz="2700" b="0" i="0" u="none" strike="noStrike" kern="1200" cap="none" spc="0" normalizeH="0" baseline="0" noProof="0" dirty="0">
                <a:ln>
                  <a:noFill/>
                </a:ln>
                <a:solidFill>
                  <a:srgbClr val="2C8182">
                    <a:lumMod val="60000"/>
                    <a:lumOff val="40000"/>
                  </a:srgbClr>
                </a:solidFill>
                <a:effectLst/>
                <a:uLnTx/>
                <a:uFillTx/>
                <a:latin typeface="Calibri" panose="020F0502020204030204"/>
                <a:ea typeface="宋体" panose="02010600030101010101" pitchFamily="2" charset="-122"/>
                <a:cs typeface="+mj-cs"/>
              </a:rPr>
              <a:t>Likelihood Method for PID – Imaging Method</a:t>
            </a:r>
            <a:endParaRPr kumimoji="1" lang="zh-CN" altLang="en-US" dirty="0"/>
          </a:p>
        </p:txBody>
      </p:sp>
      <p:sp>
        <p:nvSpPr>
          <p:cNvPr id="3" name="日期占位符 2">
            <a:extLst>
              <a:ext uri="{FF2B5EF4-FFF2-40B4-BE49-F238E27FC236}">
                <a16:creationId xmlns:a16="http://schemas.microsoft.com/office/drawing/2014/main" id="{6F63F3D1-57B0-E5AA-C9DE-AE8E639B6523}"/>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BE3C6493-2503-8C31-1FDF-57C313D26021}"/>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FC5BD89A-DF0C-6F35-7758-EAEDA9601090}"/>
              </a:ext>
            </a:extLst>
          </p:cNvPr>
          <p:cNvSpPr>
            <a:spLocks noGrp="1"/>
          </p:cNvSpPr>
          <p:nvPr>
            <p:ph type="sldNum" sz="quarter" idx="12"/>
          </p:nvPr>
        </p:nvSpPr>
        <p:spPr/>
        <p:txBody>
          <a:bodyPr/>
          <a:lstStyle/>
          <a:p>
            <a:fld id="{61B798DF-5A7B-FA44-BAF3-E6142CD482CB}" type="slidenum">
              <a:rPr kumimoji="1" lang="zh-CN" altLang="en-US" smtClean="0"/>
              <a:pPr/>
              <a:t>10</a:t>
            </a:fld>
            <a:endParaRPr kumimoji="1" lang="zh-CN" altLang="en-US"/>
          </a:p>
        </p:txBody>
      </p:sp>
      <p:pic>
        <p:nvPicPr>
          <p:cNvPr id="16" name="图片 15">
            <a:extLst>
              <a:ext uri="{FF2B5EF4-FFF2-40B4-BE49-F238E27FC236}">
                <a16:creationId xmlns:a16="http://schemas.microsoft.com/office/drawing/2014/main" id="{0B4DE05B-6E77-628E-6E62-75EDB4462CE6}"/>
              </a:ext>
            </a:extLst>
          </p:cNvPr>
          <p:cNvPicPr>
            <a:picLocks noChangeAspect="1"/>
          </p:cNvPicPr>
          <p:nvPr/>
        </p:nvPicPr>
        <p:blipFill>
          <a:blip r:embed="rId3"/>
          <a:stretch>
            <a:fillRect/>
          </a:stretch>
        </p:blipFill>
        <p:spPr>
          <a:xfrm>
            <a:off x="945837" y="3437147"/>
            <a:ext cx="4589724" cy="2895897"/>
          </a:xfrm>
          <a:prstGeom prst="rect">
            <a:avLst/>
          </a:prstGeom>
        </p:spPr>
      </p:pic>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C50A4665-3E8C-3440-0F7D-CED683F6E7E1}"/>
                  </a:ext>
                </a:extLst>
              </p:cNvPr>
              <p:cNvSpPr txBox="1"/>
              <p:nvPr/>
            </p:nvSpPr>
            <p:spPr>
              <a:xfrm>
                <a:off x="287530" y="2434824"/>
                <a:ext cx="6815582" cy="876907"/>
              </a:xfrm>
              <a:prstGeom prst="rect">
                <a:avLst/>
              </a:prstGeom>
              <a:noFill/>
            </p:spPr>
            <p:txBody>
              <a:bodyPr wrap="square">
                <a:spAutoFit/>
              </a:bodyPr>
              <a:lstStyle/>
              <a:p>
                <a:pPr marL="342900" indent="-342900">
                  <a:lnSpc>
                    <a:spcPct val="120000"/>
                  </a:lnSpc>
                  <a:buFont typeface="Arial" panose="020B0604020202020204" pitchFamily="34" charset="0"/>
                  <a:buChar char="•"/>
                </a:pPr>
                <a:r>
                  <a:rPr kumimoji="1" lang="en-US" altLang="zh-CN" sz="2200" dirty="0">
                    <a:ea typeface="微软雅黑" panose="020B0503020204020204" pitchFamily="34" charset="-122"/>
                    <a:cs typeface="Times New Roman" panose="02020603050405020304" pitchFamily="18" charset="0"/>
                  </a:rPr>
                  <a:t>Improve </a:t>
                </a:r>
                <a14:m>
                  <m:oMath xmlns:m="http://schemas.openxmlformats.org/officeDocument/2006/math">
                    <m:r>
                      <a:rPr kumimoji="1" lang="en-US" altLang="zh-CN" sz="2200" b="0" i="1" smtClean="0">
                        <a:latin typeface="Cambria Math" panose="02040503050406030204" pitchFamily="18" charset="0"/>
                        <a:ea typeface="微软雅黑" panose="020B0503020204020204" pitchFamily="34" charset="-122"/>
                        <a:cs typeface="Times New Roman" panose="02020603050405020304" pitchFamily="18" charset="0"/>
                      </a:rPr>
                      <m:t>𝜋</m:t>
                    </m:r>
                    <m:r>
                      <m:rPr>
                        <m:lit/>
                      </m:rPr>
                      <a:rPr kumimoji="1" lang="en-US" altLang="zh-CN" sz="2200" b="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0" i="1">
                        <a:latin typeface="Cambria Math" panose="02040503050406030204" pitchFamily="18" charset="0"/>
                        <a:ea typeface="微软雅黑" panose="020B0503020204020204" pitchFamily="34" charset="-122"/>
                        <a:cs typeface="Times New Roman" panose="02020603050405020304" pitchFamily="18" charset="0"/>
                      </a:rPr>
                      <m:t>𝐾</m:t>
                    </m:r>
                  </m:oMath>
                </a14:m>
                <a:r>
                  <a:rPr kumimoji="1" lang="en-US" altLang="zh-CN" sz="2200" dirty="0">
                    <a:ea typeface="微软雅黑" panose="020B0503020204020204" pitchFamily="34" charset="-122"/>
                    <a:cs typeface="Times New Roman" panose="02020603050405020304" pitchFamily="18" charset="0"/>
                  </a:rPr>
                  <a:t> separation </a:t>
                </a:r>
                <a14:m>
                  <m:oMath xmlns:m="http://schemas.openxmlformats.org/officeDocument/2006/math">
                    <m:r>
                      <a:rPr kumimoji="1" lang="en-US" altLang="zh-CN" sz="2200" b="1">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1" i="0" smtClean="0">
                        <a:solidFill>
                          <a:srgbClr val="8803FF"/>
                        </a:solidFill>
                        <a:latin typeface="Cambria Math" panose="02040503050406030204" pitchFamily="18" charset="0"/>
                        <a:ea typeface="微软雅黑" panose="020B0503020204020204" pitchFamily="34" charset="-122"/>
                        <a:cs typeface="Times New Roman" panose="02020603050405020304" pitchFamily="18" charset="0"/>
                      </a:rPr>
                      <m:t>𝟒</m:t>
                    </m:r>
                    <m:r>
                      <a:rPr kumimoji="1" lang="en-US" altLang="zh-CN" sz="2200" b="1" i="0" smtClean="0">
                        <a:solidFill>
                          <a:srgbClr val="8803FF"/>
                        </a:solidFill>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1" i="1" smtClean="0">
                        <a:solidFill>
                          <a:srgbClr val="8803FF"/>
                        </a:solidFill>
                        <a:latin typeface="Cambria Math" panose="02040503050406030204" pitchFamily="18" charset="0"/>
                        <a:ea typeface="微软雅黑" panose="020B0503020204020204" pitchFamily="34" charset="-122"/>
                        <a:cs typeface="Times New Roman" panose="02020603050405020304" pitchFamily="18" charset="0"/>
                      </a:rPr>
                      <m:t>𝟔𝟏</m:t>
                    </m:r>
                    <m:r>
                      <a:rPr kumimoji="1" lang="en-US" altLang="zh-CN" sz="2200" b="1" i="1">
                        <a:solidFill>
                          <a:srgbClr val="8803FF"/>
                        </a:solidFill>
                        <a:latin typeface="Cambria Math" panose="02040503050406030204" pitchFamily="18" charset="0"/>
                        <a:ea typeface="微软雅黑" panose="020B0503020204020204" pitchFamily="34" charset="-122"/>
                        <a:cs typeface="Times New Roman" panose="02020603050405020304" pitchFamily="18" charset="0"/>
                      </a:rPr>
                      <m:t>𝛔</m:t>
                    </m:r>
                    <m:r>
                      <a:rPr kumimoji="1" lang="en-US" altLang="zh-CN" sz="2200" b="1">
                        <a:latin typeface="Cambria Math" panose="02040503050406030204" pitchFamily="18" charset="0"/>
                        <a:ea typeface="微软雅黑" panose="020B0503020204020204" pitchFamily="34" charset="-122"/>
                        <a:cs typeface="Times New Roman" panose="02020603050405020304" pitchFamily="18" charset="0"/>
                      </a:rPr>
                      <m:t>, </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at</m:t>
                    </m:r>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 </m:t>
                    </m:r>
                    <m:r>
                      <a:rPr kumimoji="1" lang="en-US" altLang="zh-CN" sz="2200" b="0" i="1">
                        <a:latin typeface="Cambria Math" panose="02040503050406030204" pitchFamily="18" charset="0"/>
                        <a:ea typeface="微软雅黑" panose="020B0503020204020204" pitchFamily="34" charset="-122"/>
                        <a:cs typeface="Times New Roman" panose="02020603050405020304" pitchFamily="18" charset="0"/>
                      </a:rPr>
                      <m:t>𝑝</m:t>
                    </m:r>
                    <m:r>
                      <a:rPr kumimoji="1" lang="en-US" altLang="zh-CN" sz="2200" b="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0" i="1">
                        <a:latin typeface="Cambria Math" panose="02040503050406030204" pitchFamily="18" charset="0"/>
                        <a:ea typeface="微软雅黑" panose="020B0503020204020204" pitchFamily="34" charset="-122"/>
                        <a:cs typeface="Times New Roman" panose="02020603050405020304" pitchFamily="18" charset="0"/>
                      </a:rPr>
                      <m:t>2</m:t>
                    </m:r>
                    <m:r>
                      <a:rPr kumimoji="1" lang="en-US" altLang="zh-CN" sz="2200" b="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0" i="1">
                        <a:latin typeface="Cambria Math" panose="02040503050406030204" pitchFamily="18" charset="0"/>
                        <a:ea typeface="微软雅黑" panose="020B0503020204020204" pitchFamily="34" charset="-122"/>
                        <a:cs typeface="Times New Roman" panose="02020603050405020304" pitchFamily="18" charset="0"/>
                      </a:rPr>
                      <m:t>0</m:t>
                    </m:r>
                    <m:r>
                      <a:rPr kumimoji="1" lang="en-US" altLang="zh-CN" sz="2200" b="0">
                        <a:latin typeface="Cambria Math" panose="02040503050406030204" pitchFamily="18" charset="0"/>
                        <a:ea typeface="微软雅黑" panose="020B0503020204020204" pitchFamily="34" charset="-122"/>
                        <a:cs typeface="Times New Roman" panose="02020603050405020304" pitchFamily="18" charset="0"/>
                      </a:rPr>
                      <m:t> </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GeV</m:t>
                    </m:r>
                    <m:r>
                      <m:rPr>
                        <m:lit/>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c</m:t>
                    </m:r>
                  </m:oMath>
                </a14:m>
                <a:endParaRPr kumimoji="1" lang="en-US" altLang="zh-CN" sz="2200" dirty="0">
                  <a:ea typeface="微软雅黑" panose="020B0503020204020204" pitchFamily="34" charset="-122"/>
                  <a:cs typeface="Times New Roman" panose="02020603050405020304" pitchFamily="18" charset="0"/>
                </a:endParaRPr>
              </a:p>
              <a:p>
                <a:pPr marL="342900" indent="-342900">
                  <a:lnSpc>
                    <a:spcPct val="120000"/>
                  </a:lnSpc>
                  <a:buFont typeface="Arial" panose="020B0604020202020204" pitchFamily="34" charset="0"/>
                  <a:buChar char="•"/>
                </a:pPr>
                <a:r>
                  <a:rPr kumimoji="1" lang="en-US" altLang="zh-CN" sz="2200" dirty="0">
                    <a:ea typeface="微软雅黑" panose="020B0503020204020204" pitchFamily="34" charset="-122"/>
                    <a:cs typeface="Times New Roman" panose="02020603050405020304" pitchFamily="18" charset="0"/>
                  </a:rPr>
                  <a:t>Imaging method performed better at </a:t>
                </a:r>
                <a14:m>
                  <m:oMath xmlns:m="http://schemas.openxmlformats.org/officeDocument/2006/math">
                    <m:r>
                      <a:rPr kumimoji="1" lang="en-US" altLang="zh-CN" sz="2200" b="0" i="1" smtClean="0">
                        <a:latin typeface="Cambria Math" panose="02040503050406030204" pitchFamily="18" charset="0"/>
                        <a:ea typeface="微软雅黑" panose="020B0503020204020204" pitchFamily="34" charset="-122"/>
                        <a:cs typeface="Times New Roman" panose="02020603050405020304" pitchFamily="18" charset="0"/>
                      </a:rPr>
                      <m:t>𝑝</m:t>
                    </m:r>
                    <m:r>
                      <a:rPr kumimoji="1" lang="en-US" altLang="zh-CN" sz="2200" b="0" i="1" smtClean="0">
                        <a:latin typeface="Cambria Math" panose="02040503050406030204" pitchFamily="18" charset="0"/>
                        <a:ea typeface="微软雅黑" panose="020B0503020204020204" pitchFamily="34" charset="-122"/>
                        <a:cs typeface="Times New Roman" panose="02020603050405020304" pitchFamily="18" charset="0"/>
                      </a:rPr>
                      <m:t>&gt;2 </m:t>
                    </m:r>
                    <m:r>
                      <m:rPr>
                        <m:sty m:val="p"/>
                      </m:rP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GeV</m:t>
                    </m:r>
                    <m:r>
                      <m:rPr>
                        <m:lit/>
                      </m:rP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m:t>
                    </m:r>
                    <m:r>
                      <m:rPr>
                        <m:sty m:val="p"/>
                      </m:rP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c</m:t>
                    </m:r>
                  </m:oMath>
                </a14:m>
                <a:endParaRPr kumimoji="1" lang="en-US" altLang="zh-CN" sz="2200" dirty="0">
                  <a:ea typeface="微软雅黑" panose="020B0503020204020204" pitchFamily="34" charset="-122"/>
                  <a:cs typeface="Times New Roman" panose="02020603050405020304" pitchFamily="18" charset="0"/>
                </a:endParaRPr>
              </a:p>
            </p:txBody>
          </p:sp>
        </mc:Choice>
        <mc:Fallback>
          <p:sp>
            <p:nvSpPr>
              <p:cNvPr id="18" name="文本框 17">
                <a:extLst>
                  <a:ext uri="{FF2B5EF4-FFF2-40B4-BE49-F238E27FC236}">
                    <a16:creationId xmlns:a16="http://schemas.microsoft.com/office/drawing/2014/main" id="{C50A4665-3E8C-3440-0F7D-CED683F6E7E1}"/>
                  </a:ext>
                </a:extLst>
              </p:cNvPr>
              <p:cNvSpPr txBox="1">
                <a:spLocks noRot="1" noChangeAspect="1" noMove="1" noResize="1" noEditPoints="1" noAdjustHandles="1" noChangeArrowheads="1" noChangeShapeType="1" noTextEdit="1"/>
              </p:cNvSpPr>
              <p:nvPr/>
            </p:nvSpPr>
            <p:spPr>
              <a:xfrm>
                <a:off x="287530" y="2434824"/>
                <a:ext cx="6815582" cy="876907"/>
              </a:xfrm>
              <a:prstGeom prst="rect">
                <a:avLst/>
              </a:prstGeom>
              <a:blipFill>
                <a:blip r:embed="rId4"/>
                <a:stretch>
                  <a:fillRect l="-929" b="-128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矩形 21">
                <a:extLst>
                  <a:ext uri="{FF2B5EF4-FFF2-40B4-BE49-F238E27FC236}">
                    <a16:creationId xmlns:a16="http://schemas.microsoft.com/office/drawing/2014/main" id="{692109F2-E8FA-C252-5B65-F605D6FC240D}"/>
                  </a:ext>
                </a:extLst>
              </p:cNvPr>
              <p:cNvSpPr/>
              <p:nvPr/>
            </p:nvSpPr>
            <p:spPr>
              <a:xfrm>
                <a:off x="626800" y="1639084"/>
                <a:ext cx="4063269" cy="659924"/>
              </a:xfrm>
              <a:prstGeom prst="rect">
                <a:avLst/>
              </a:prstGeom>
            </p:spPr>
            <p:txBody>
              <a:bodyPr wrap="square">
                <a:spAutoFit/>
              </a:bodyPr>
              <a:lstStyle/>
              <a:p>
                <a:pPr>
                  <a:lnSpc>
                    <a:spcPct val="150000"/>
                  </a:lnSpc>
                </a:pP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rPr>
                          <m:t>h</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h</m:t>
                        </m:r>
                      </m:sub>
                    </m:sSub>
                    <m:d>
                      <m:dPr>
                        <m:ctrlPr>
                          <a:rPr lang="en-US" altLang="zh-CN" sz="2000" b="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en-US" altLang="zh-CN" sz="2000" i="1">
                                <a:latin typeface="Cambria Math" panose="02040503050406030204" pitchFamily="18" charset="0"/>
                              </a:rPr>
                              <m:t>𝑝</m:t>
                            </m:r>
                            <m:r>
                              <a:rPr lang="en-US" altLang="zh-CN" sz="2000" i="1">
                                <a:latin typeface="Cambria Math" panose="02040503050406030204" pitchFamily="18" charset="0"/>
                              </a:rPr>
                              <m:t>.</m:t>
                            </m:r>
                            <m:r>
                              <a:rPr lang="en-US" altLang="zh-CN" sz="2000" i="1">
                                <a:latin typeface="Cambria Math" panose="02040503050406030204" pitchFamily="18" charset="0"/>
                              </a:rPr>
                              <m:t>𝑒</m:t>
                            </m:r>
                            <m:r>
                              <a:rPr lang="en-US" altLang="zh-CN" sz="2000" i="1">
                                <a:latin typeface="Cambria Math" panose="02040503050406030204" pitchFamily="18" charset="0"/>
                              </a:rPr>
                              <m:t>.</m:t>
                            </m:r>
                          </m:sub>
                        </m:sSub>
                      </m:e>
                    </m:d>
                    <m:nary>
                      <m:naryPr>
                        <m:chr m:val="∏"/>
                        <m:limLoc m:val="subSup"/>
                        <m:ctrlPr>
                          <a:rPr lang="en-US" altLang="zh-CN" sz="2000" b="0" i="1" smtClean="0">
                            <a:latin typeface="Cambria Math" panose="02040503050406030204" pitchFamily="18" charset="0"/>
                          </a:rPr>
                        </m:ctrlPr>
                      </m:naryPr>
                      <m:sub>
                        <m:r>
                          <m:rPr>
                            <m:brk m:alnAt="25"/>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=0</m:t>
                        </m:r>
                      </m:sub>
                      <m: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sub>
                        </m:s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h</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i="1">
                                    <a:latin typeface="Cambria Math" panose="02040503050406030204" pitchFamily="18" charset="0"/>
                                  </a:rPr>
                                  <m:t>𝑖</m:t>
                                </m:r>
                              </m:sub>
                            </m:sSub>
                          </m:e>
                        </m:d>
                      </m:e>
                    </m:nary>
                  </m:oMath>
                </a14:m>
                <a:r>
                  <a:rPr lang="en-US" altLang="zh-CN" sz="2000" dirty="0"/>
                  <a:t> </a:t>
                </a:r>
              </a:p>
            </p:txBody>
          </p:sp>
        </mc:Choice>
        <mc:Fallback>
          <p:sp>
            <p:nvSpPr>
              <p:cNvPr id="22" name="矩形 21">
                <a:extLst>
                  <a:ext uri="{FF2B5EF4-FFF2-40B4-BE49-F238E27FC236}">
                    <a16:creationId xmlns:a16="http://schemas.microsoft.com/office/drawing/2014/main" id="{692109F2-E8FA-C252-5B65-F605D6FC240D}"/>
                  </a:ext>
                </a:extLst>
              </p:cNvPr>
              <p:cNvSpPr>
                <a:spLocks noRot="1" noChangeAspect="1" noMove="1" noResize="1" noEditPoints="1" noAdjustHandles="1" noChangeArrowheads="1" noChangeShapeType="1" noTextEdit="1"/>
              </p:cNvSpPr>
              <p:nvPr/>
            </p:nvSpPr>
            <p:spPr>
              <a:xfrm>
                <a:off x="626800" y="1639084"/>
                <a:ext cx="4063269" cy="659924"/>
              </a:xfrm>
              <a:prstGeom prst="rect">
                <a:avLst/>
              </a:prstGeom>
              <a:blipFill>
                <a:blip r:embed="rId5"/>
                <a:stretch>
                  <a:fillRect t="-38462" b="-107692"/>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B479F8EC-F4F8-0E55-53F3-FFA4E18F2EDC}"/>
              </a:ext>
            </a:extLst>
          </p:cNvPr>
          <p:cNvSpPr txBox="1"/>
          <p:nvPr/>
        </p:nvSpPr>
        <p:spPr>
          <a:xfrm>
            <a:off x="287530" y="1193280"/>
            <a:ext cx="3077462" cy="584775"/>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3200" b="1" dirty="0">
                <a:solidFill>
                  <a:schemeClr val="accent1">
                    <a:lumMod val="75000"/>
                  </a:schemeClr>
                </a:solidFill>
              </a:rPr>
              <a:t>Performance</a:t>
            </a:r>
            <a:endParaRPr kumimoji="1" lang="zh-CN" altLang="en-US" sz="3200" b="1" dirty="0">
              <a:solidFill>
                <a:schemeClr val="accent1">
                  <a:lumMod val="75000"/>
                </a:schemeClr>
              </a:solidFill>
            </a:endParaRPr>
          </a:p>
        </p:txBody>
      </p:sp>
      <p:grpSp>
        <p:nvGrpSpPr>
          <p:cNvPr id="20" name="组合 19">
            <a:extLst>
              <a:ext uri="{FF2B5EF4-FFF2-40B4-BE49-F238E27FC236}">
                <a16:creationId xmlns:a16="http://schemas.microsoft.com/office/drawing/2014/main" id="{59E1D482-A86D-4C72-EA52-919027A1EBDA}"/>
              </a:ext>
            </a:extLst>
          </p:cNvPr>
          <p:cNvGrpSpPr/>
          <p:nvPr/>
        </p:nvGrpSpPr>
        <p:grpSpPr>
          <a:xfrm>
            <a:off x="6821969" y="2027569"/>
            <a:ext cx="5306733" cy="3852728"/>
            <a:chOff x="6957306" y="1520781"/>
            <a:chExt cx="5026325" cy="3649150"/>
          </a:xfrm>
        </p:grpSpPr>
        <p:pic>
          <p:nvPicPr>
            <p:cNvPr id="21" name="图片 20">
              <a:extLst>
                <a:ext uri="{FF2B5EF4-FFF2-40B4-BE49-F238E27FC236}">
                  <a16:creationId xmlns:a16="http://schemas.microsoft.com/office/drawing/2014/main" id="{BFDC837F-CD07-E46C-754A-D55390F0CFC0}"/>
                </a:ext>
              </a:extLst>
            </p:cNvPr>
            <p:cNvPicPr>
              <a:picLocks noChangeAspect="1"/>
            </p:cNvPicPr>
            <p:nvPr/>
          </p:nvPicPr>
          <p:blipFill rotWithShape="1">
            <a:blip r:embed="rId6"/>
            <a:srcRect l="6379" t="11651" r="1338" b="5323"/>
            <a:stretch/>
          </p:blipFill>
          <p:spPr>
            <a:xfrm>
              <a:off x="6957306" y="2044669"/>
              <a:ext cx="5026325" cy="3125262"/>
            </a:xfrm>
            <a:prstGeom prst="rect">
              <a:avLst/>
            </a:prstGeom>
          </p:spPr>
        </p:pic>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AFABAB18-39B4-3886-010E-D036CF2BEC09}"/>
                    </a:ext>
                  </a:extLst>
                </p:cNvPr>
                <p:cNvSpPr txBox="1"/>
                <p:nvPr/>
              </p:nvSpPr>
              <p:spPr>
                <a:xfrm>
                  <a:off x="7542003" y="1520781"/>
                  <a:ext cx="4123217" cy="612178"/>
                </a:xfrm>
                <a:prstGeom prst="rect">
                  <a:avLst/>
                </a:prstGeom>
                <a:noFill/>
              </p:spPr>
              <p:txBody>
                <a:bodyPr wrap="none" rtlCol="0">
                  <a:spAutoFit/>
                </a:bodyPr>
                <a:lstStyle/>
                <a:p>
                  <a:pPr/>
                  <a:r>
                    <a:rPr kumimoji="1" lang="en-US" altLang="zh-CN" b="0" dirty="0">
                      <a:solidFill>
                        <a:schemeClr val="tx1"/>
                      </a:solidFill>
                      <a:latin typeface="Cambria Math" panose="02040503050406030204" pitchFamily="18" charset="0"/>
                    </a:rPr>
                    <a:t>Preliminary</a:t>
                  </a:r>
                  <a:r>
                    <a:rPr kumimoji="1" lang="zh-CN" altLang="en-US" b="0" dirty="0">
                      <a:solidFill>
                        <a:schemeClr val="tx1"/>
                      </a:solidFill>
                      <a:latin typeface="Cambria Math" panose="02040503050406030204" pitchFamily="18" charset="0"/>
                    </a:rPr>
                    <a:t> </a:t>
                  </a:r>
                  <a:r>
                    <a:rPr kumimoji="1" lang="en-US" altLang="zh-CN" b="0" dirty="0">
                      <a:solidFill>
                        <a:schemeClr val="tx1"/>
                      </a:solidFill>
                      <a:latin typeface="Cambria Math" panose="02040503050406030204" pitchFamily="18" charset="0"/>
                    </a:rPr>
                    <a:t>result</a:t>
                  </a:r>
                  <a:r>
                    <a:rPr kumimoji="1" lang="en-US" altLang="zh-CN" dirty="0">
                      <a:latin typeface="Cambria Math" panose="02040503050406030204" pitchFamily="18" charset="0"/>
                    </a:rPr>
                    <a:t> (need to be optimized)</a:t>
                  </a:r>
                  <a:r>
                    <a:rPr kumimoji="1" lang="en-US" altLang="zh-CN" b="0" dirty="0">
                      <a:solidFill>
                        <a:schemeClr val="tx1"/>
                      </a:solidFill>
                      <a:latin typeface="Cambria Math" panose="02040503050406030204" pitchFamily="18" charset="0"/>
                    </a:rPr>
                    <a:t>:</a:t>
                  </a:r>
                </a:p>
                <a:p>
                  <a:pPr/>
                  <a14:m>
                    <m:oMath xmlns:m="http://schemas.openxmlformats.org/officeDocument/2006/math">
                      <m:r>
                        <a:rPr kumimoji="1" lang="en-US" altLang="zh-CN" b="0" i="1" smtClean="0">
                          <a:solidFill>
                            <a:schemeClr val="tx1"/>
                          </a:solidFill>
                          <a:latin typeface="Cambria Math" panose="02040503050406030204" pitchFamily="18" charset="0"/>
                        </a:rPr>
                        <m:t>𝜋</m:t>
                      </m:r>
                      <m:r>
                        <a:rPr kumimoji="1" lang="en-US" altLang="zh-CN" b="0" i="0" smtClean="0">
                          <a:solidFill>
                            <a:schemeClr val="tx1"/>
                          </a:solidFill>
                          <a:latin typeface="Cambria Math" panose="02040503050406030204" pitchFamily="18" charset="0"/>
                        </a:rPr>
                        <m:t>/</m:t>
                      </m:r>
                      <m:r>
                        <m:rPr>
                          <m:sty m:val="p"/>
                        </m:rPr>
                        <a:rPr kumimoji="1" lang="en-US" altLang="zh-CN" b="0" i="0" smtClean="0">
                          <a:solidFill>
                            <a:schemeClr val="tx1"/>
                          </a:solidFill>
                          <a:latin typeface="Cambria Math" panose="02040503050406030204" pitchFamily="18" charset="0"/>
                        </a:rPr>
                        <m:t>K</m:t>
                      </m:r>
                    </m:oMath>
                  </a14:m>
                  <a:r>
                    <a:rPr kumimoji="1" lang="en-US" altLang="zh-CN" dirty="0">
                      <a:solidFill>
                        <a:schemeClr val="tx1"/>
                      </a:solidFill>
                    </a:rPr>
                    <a:t> separation power </a:t>
                  </a:r>
                  <a:r>
                    <a:rPr kumimoji="1" lang="en-US" altLang="zh-CN" dirty="0">
                      <a:ea typeface="微软雅黑" panose="020B0503020204020204" pitchFamily="34" charset="-122"/>
                      <a:cs typeface="Times New Roman" panose="02020603050405020304" pitchFamily="18" charset="0"/>
                    </a:rPr>
                    <a:t>in different </a:t>
                  </a:r>
                  <a14:m>
                    <m:oMath xmlns:m="http://schemas.openxmlformats.org/officeDocument/2006/math">
                      <m:d>
                        <m:dPr>
                          <m:ctrlP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ctrlPr>
                        </m:dPr>
                        <m:e>
                          <m:d>
                            <m:dPr>
                              <m:begChr m:val="|"/>
                              <m:endChr m:val="|"/>
                              <m:ctrlP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ctrlPr>
                            </m:dPr>
                            <m:e>
                              <m:acc>
                                <m:accPr>
                                  <m:chr m:val="⃗"/>
                                  <m:ctrlP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ctrlPr>
                                </m:accPr>
                                <m:e>
                                  <m: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t>𝑝</m:t>
                                  </m:r>
                                </m:e>
                              </m:acc>
                            </m:e>
                          </m:d>
                          <m: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t>, </m:t>
                          </m:r>
                          <m: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t>𝜃</m:t>
                          </m:r>
                        </m:e>
                      </m:d>
                    </m:oMath>
                  </a14:m>
                  <a:r>
                    <a:rPr kumimoji="1" lang="en-US" altLang="zh-CN" dirty="0">
                      <a:ea typeface="微软雅黑" panose="020B0503020204020204" pitchFamily="34" charset="-122"/>
                      <a:cs typeface="Times New Roman" panose="02020603050405020304" pitchFamily="18" charset="0"/>
                    </a:rPr>
                    <a:t> :</a:t>
                  </a:r>
                  <a:r>
                    <a:rPr kumimoji="1" lang="en-US" altLang="zh-CN" dirty="0">
                      <a:solidFill>
                        <a:schemeClr val="tx1"/>
                      </a:solidFill>
                    </a:rPr>
                    <a:t> </a:t>
                  </a:r>
                  <a:endParaRPr kumimoji="1" lang="zh-CN" altLang="en-US" dirty="0">
                    <a:solidFill>
                      <a:schemeClr val="tx1"/>
                    </a:solidFill>
                  </a:endParaRPr>
                </a:p>
              </p:txBody>
            </p:sp>
          </mc:Choice>
          <mc:Fallback>
            <p:sp>
              <p:nvSpPr>
                <p:cNvPr id="23" name="文本框 22">
                  <a:extLst>
                    <a:ext uri="{FF2B5EF4-FFF2-40B4-BE49-F238E27FC236}">
                      <a16:creationId xmlns:a16="http://schemas.microsoft.com/office/drawing/2014/main" id="{AFABAB18-39B4-3886-010E-D036CF2BEC09}"/>
                    </a:ext>
                  </a:extLst>
                </p:cNvPr>
                <p:cNvSpPr txBox="1">
                  <a:spLocks noRot="1" noChangeAspect="1" noMove="1" noResize="1" noEditPoints="1" noAdjustHandles="1" noChangeArrowheads="1" noChangeShapeType="1" noTextEdit="1"/>
                </p:cNvSpPr>
                <p:nvPr/>
              </p:nvSpPr>
              <p:spPr>
                <a:xfrm>
                  <a:off x="7542003" y="1520781"/>
                  <a:ext cx="4123217" cy="612178"/>
                </a:xfrm>
                <a:prstGeom prst="rect">
                  <a:avLst/>
                </a:prstGeom>
                <a:blipFill>
                  <a:blip r:embed="rId7"/>
                  <a:stretch>
                    <a:fillRect l="-1163" t="-3846" r="-291" b="-1538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94823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内容占位符 1">
                <a:extLst>
                  <a:ext uri="{FF2B5EF4-FFF2-40B4-BE49-F238E27FC236}">
                    <a16:creationId xmlns:a16="http://schemas.microsoft.com/office/drawing/2014/main" id="{375EB69B-3FC6-8349-7776-799A0D2873D9}"/>
                  </a:ext>
                </a:extLst>
              </p:cNvPr>
              <p:cNvSpPr>
                <a:spLocks noGrp="1"/>
              </p:cNvSpPr>
              <p:nvPr>
                <p:ph idx="1"/>
              </p:nvPr>
            </p:nvSpPr>
            <p:spPr>
              <a:xfrm>
                <a:off x="759359" y="1666020"/>
                <a:ext cx="10427197" cy="4877285"/>
              </a:xfrm>
            </p:spPr>
            <p:txBody>
              <a:bodyPr>
                <a:normAutofit/>
              </a:bodyPr>
              <a:lstStyle/>
              <a:p>
                <a:pPr marL="0" indent="0">
                  <a:buNone/>
                </a:pPr>
                <a:r>
                  <a:rPr kumimoji="1" lang="en-US" altLang="zh-CN" sz="3200" dirty="0">
                    <a:solidFill>
                      <a:schemeClr val="accent1">
                        <a:lumMod val="75000"/>
                      </a:schemeClr>
                    </a:solidFill>
                    <a:latin typeface="Calibri" panose="020F0502020204030204" pitchFamily="34" charset="0"/>
                    <a:cs typeface="Calibri" panose="020F0502020204030204" pitchFamily="34" charset="0"/>
                  </a:rPr>
                  <a:t>Simulation</a:t>
                </a:r>
              </a:p>
              <a:p>
                <a:pPr marL="800100" lvl="1" indent="-342900">
                  <a:lnSpc>
                    <a:spcPct val="100000"/>
                  </a:lnSpc>
                </a:pPr>
                <a:r>
                  <a:rPr kumimoji="1" lang="en-US" altLang="zh-CN" sz="2200" dirty="0">
                    <a:latin typeface="Calibri" panose="020F0502020204030204" pitchFamily="34" charset="0"/>
                    <a:ea typeface="微软雅黑" panose="020B0503020204020204" pitchFamily="34" charset="-122"/>
                    <a:cs typeface="Calibri" panose="020F0502020204030204" pitchFamily="34" charset="0"/>
                  </a:rPr>
                  <a:t>Geometry simulation has been constructed.</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zh-CN" sz="3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n-cs"/>
                  </a:rPr>
                  <a:t>Reconstruction</a:t>
                </a:r>
              </a:p>
              <a:p>
                <a:pPr>
                  <a:lnSpc>
                    <a:spcPct val="110000"/>
                  </a:lnSpc>
                  <a:buFont typeface="Wingdings" pitchFamily="2" charset="2"/>
                  <a:buChar char="ü"/>
                  <a:defRPr/>
                </a:pPr>
                <a:r>
                  <a:rPr kumimoji="1" lang="en-US" altLang="zh-CN" sz="2400" dirty="0">
                    <a:latin typeface="Calibri" panose="020F0502020204030204"/>
                    <a:ea typeface="宋体" panose="02010600030101010101" pitchFamily="2" charset="-122"/>
                  </a:rPr>
                  <a:t>   </a:t>
                </a:r>
                <a:r>
                  <a:rPr kumimoji="1" lang="en-US" altLang="zh-CN" sz="2400" b="0" i="0" u="none" strike="noStrike" kern="1200" cap="none" spc="0" normalizeH="0" baseline="0" noProof="0" dirty="0">
                    <a:ln>
                      <a:noFill/>
                    </a:ln>
                    <a:effectLst/>
                    <a:uLnTx/>
                    <a:uFillTx/>
                    <a:latin typeface="Calibri" panose="020F0502020204030204"/>
                    <a:ea typeface="宋体" panose="02010600030101010101" pitchFamily="2" charset="-122"/>
                    <a:cs typeface="+mn-cs"/>
                  </a:rPr>
                  <a:t>Both two Algorithm can satisfy </a:t>
                </a:r>
                <a14:m>
                  <m:oMath xmlns:m="http://schemas.openxmlformats.org/officeDocument/2006/math">
                    <m:r>
                      <a:rPr kumimoji="1" lang="en-US" altLang="zh-CN" sz="2400" b="0" i="1" u="none" strike="noStrike" kern="1200" cap="none" spc="0" normalizeH="0" baseline="0" noProof="0" smtClean="0">
                        <a:ln>
                          <a:noFill/>
                        </a:ln>
                        <a:effectLst/>
                        <a:uLnTx/>
                        <a:uFillTx/>
                        <a:latin typeface="Cambria Math" panose="02040503050406030204" pitchFamily="18" charset="0"/>
                        <a:ea typeface="宋体" panose="02010600030101010101" pitchFamily="2" charset="-122"/>
                        <a:cs typeface="+mn-cs"/>
                      </a:rPr>
                      <m:t>4</m:t>
                    </m:r>
                    <m:r>
                      <a:rPr kumimoji="1" lang="en-US" altLang="zh-CN" sz="2400" b="0" i="1" u="none" strike="noStrike" kern="1200" cap="none" spc="0" normalizeH="0" baseline="0" noProof="0" smtClean="0">
                        <a:ln>
                          <a:noFill/>
                        </a:ln>
                        <a:effectLst/>
                        <a:uLnTx/>
                        <a:uFillTx/>
                        <a:latin typeface="Cambria Math" panose="02040503050406030204" pitchFamily="18" charset="0"/>
                        <a:ea typeface="宋体" panose="02010600030101010101" pitchFamily="2" charset="-122"/>
                        <a:cs typeface="+mn-cs"/>
                      </a:rPr>
                      <m:t>𝜎</m:t>
                    </m:r>
                    <m:r>
                      <a:rPr kumimoji="1" lang="en-US" altLang="zh-CN" sz="2400" b="0" i="1" u="none" strike="noStrike" kern="1200" cap="none" spc="0" normalizeH="0" baseline="0" noProof="0" smtClean="0">
                        <a:ln>
                          <a:noFill/>
                        </a:ln>
                        <a:effectLst/>
                        <a:uLnTx/>
                        <a:uFillTx/>
                        <a:latin typeface="Cambria Math" panose="02040503050406030204" pitchFamily="18" charset="0"/>
                        <a:ea typeface="宋体" panose="02010600030101010101" pitchFamily="2" charset="-122"/>
                        <a:cs typeface="+mn-cs"/>
                      </a:rPr>
                      <m:t> </m:t>
                    </m:r>
                    <m:r>
                      <a:rPr kumimoji="1" lang="en-US" altLang="zh-CN" sz="2400" b="0" i="1" u="none" strike="noStrike" kern="1200" cap="none" spc="0" normalizeH="0" baseline="0" noProof="0" smtClean="0">
                        <a:ln>
                          <a:noFill/>
                        </a:ln>
                        <a:effectLst/>
                        <a:uLnTx/>
                        <a:uFillTx/>
                        <a:latin typeface="Cambria Math" panose="02040503050406030204" pitchFamily="18" charset="0"/>
                        <a:ea typeface="宋体" panose="02010600030101010101" pitchFamily="2" charset="-122"/>
                        <a:cs typeface="+mn-cs"/>
                      </a:rPr>
                      <m:t>𝜋</m:t>
                    </m:r>
                    <m:r>
                      <m:rPr>
                        <m:lit/>
                      </m:rPr>
                      <a:rPr kumimoji="1" lang="en-US" altLang="zh-CN" sz="2400" b="0" i="1" u="none" strike="noStrike" kern="1200" cap="none" spc="0" normalizeH="0" baseline="0" noProof="0" smtClean="0">
                        <a:ln>
                          <a:noFill/>
                        </a:ln>
                        <a:effectLst/>
                        <a:uLnTx/>
                        <a:uFillTx/>
                        <a:latin typeface="Cambria Math" panose="02040503050406030204" pitchFamily="18" charset="0"/>
                        <a:ea typeface="宋体" panose="02010600030101010101" pitchFamily="2" charset="-122"/>
                        <a:cs typeface="+mn-cs"/>
                      </a:rPr>
                      <m:t>/</m:t>
                    </m:r>
                    <m:r>
                      <a:rPr kumimoji="1" lang="en-US" altLang="zh-CN" sz="2400" b="0" i="1" u="none" strike="noStrike" kern="1200" cap="none" spc="0" normalizeH="0" baseline="0" noProof="0" smtClean="0">
                        <a:ln>
                          <a:noFill/>
                        </a:ln>
                        <a:effectLst/>
                        <a:uLnTx/>
                        <a:uFillTx/>
                        <a:latin typeface="Cambria Math" panose="02040503050406030204" pitchFamily="18" charset="0"/>
                        <a:ea typeface="宋体" panose="02010600030101010101" pitchFamily="2" charset="-122"/>
                        <a:cs typeface="+mn-cs"/>
                      </a:rPr>
                      <m:t>𝐾</m:t>
                    </m:r>
                  </m:oMath>
                </a14:m>
                <a:r>
                  <a:rPr kumimoji="1" lang="en-US" altLang="zh-CN" sz="2400" b="0" i="0" u="none" strike="noStrike" kern="1200" cap="none" spc="0" normalizeH="0" baseline="0" noProof="0" dirty="0">
                    <a:ln>
                      <a:noFill/>
                    </a:ln>
                    <a:effectLst/>
                    <a:uLnTx/>
                    <a:uFillTx/>
                    <a:latin typeface="Calibri" panose="020F0502020204030204"/>
                    <a:ea typeface="宋体" panose="02010600030101010101" pitchFamily="2" charset="-122"/>
                    <a:cs typeface="+mn-cs"/>
                  </a:rPr>
                  <a:t> separation power at </a:t>
                </a:r>
                <a14:m>
                  <m:oMath xmlns:m="http://schemas.openxmlformats.org/officeDocument/2006/math">
                    <m:r>
                      <m:rPr>
                        <m:sty m:val="p"/>
                      </m:rPr>
                      <a:rPr kumimoji="1" lang="en-US" altLang="zh-CN" sz="2400">
                        <a:latin typeface="Cambria Math" panose="02040503050406030204" pitchFamily="18" charset="0"/>
                        <a:ea typeface="微软雅黑" panose="020B0503020204020204" pitchFamily="34" charset="-122"/>
                        <a:cs typeface="Times New Roman" panose="02020603050405020304" pitchFamily="18" charset="0"/>
                      </a:rPr>
                      <m:t>p</m:t>
                    </m:r>
                    <m:r>
                      <a:rPr kumimoji="1" lang="en-US" altLang="zh-CN" sz="2400" b="0" i="0" smtClean="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400">
                        <a:latin typeface="Cambria Math" panose="02040503050406030204" pitchFamily="18" charset="0"/>
                        <a:ea typeface="微软雅黑" panose="020B0503020204020204" pitchFamily="34" charset="-122"/>
                        <a:cs typeface="Times New Roman" panose="02020603050405020304" pitchFamily="18" charset="0"/>
                      </a:rPr>
                      <m:t>2.0 </m:t>
                    </m:r>
                    <m:r>
                      <m:rPr>
                        <m:sty m:val="p"/>
                      </m:rPr>
                      <a:rPr kumimoji="1" lang="en-US" altLang="zh-CN" sz="2400">
                        <a:latin typeface="Cambria Math" panose="02040503050406030204" pitchFamily="18" charset="0"/>
                        <a:ea typeface="微软雅黑" panose="020B0503020204020204" pitchFamily="34" charset="-122"/>
                        <a:cs typeface="Times New Roman" panose="02020603050405020304" pitchFamily="18" charset="0"/>
                      </a:rPr>
                      <m:t>GeV</m:t>
                    </m:r>
                    <m:r>
                      <m:rPr>
                        <m:lit/>
                      </m:rPr>
                      <a:rPr kumimoji="1" lang="en-US" altLang="zh-CN" sz="2400">
                        <a:latin typeface="Cambria Math" panose="02040503050406030204" pitchFamily="18" charset="0"/>
                        <a:ea typeface="微软雅黑" panose="020B0503020204020204" pitchFamily="34" charset="-122"/>
                        <a:cs typeface="Times New Roman" panose="02020603050405020304" pitchFamily="18" charset="0"/>
                      </a:rPr>
                      <m:t>/</m:t>
                    </m:r>
                    <m:r>
                      <m:rPr>
                        <m:sty m:val="p"/>
                      </m:rPr>
                      <a:rPr kumimoji="1" lang="en-US" altLang="zh-CN" sz="2400">
                        <a:latin typeface="Cambria Math" panose="02040503050406030204" pitchFamily="18" charset="0"/>
                        <a:ea typeface="微软雅黑" panose="020B0503020204020204" pitchFamily="34" charset="-122"/>
                        <a:cs typeface="Times New Roman" panose="02020603050405020304" pitchFamily="18" charset="0"/>
                      </a:rPr>
                      <m:t>c</m:t>
                    </m:r>
                  </m:oMath>
                </a14:m>
                <a:endParaRPr kumimoji="1" lang="en-US" altLang="zh-CN" sz="2400" b="0" i="0" u="none" strike="noStrike" kern="1200" cap="none" spc="0" normalizeH="0" baseline="0" noProof="0" dirty="0">
                  <a:ln>
                    <a:noFill/>
                  </a:ln>
                  <a:effectLst/>
                  <a:uLnTx/>
                  <a:uFillTx/>
                  <a:latin typeface="Calibri" panose="020F0502020204030204"/>
                  <a:ea typeface="宋体" panose="02010600030101010101" pitchFamily="2" charset="-122"/>
                  <a:cs typeface="+mn-cs"/>
                </a:endParaRPr>
              </a:p>
              <a:p>
                <a:pPr marL="457200" lvl="1" indent="0">
                  <a:lnSpc>
                    <a:spcPct val="100000"/>
                  </a:lnSpc>
                  <a:spcBef>
                    <a:spcPts val="1000"/>
                  </a:spcBef>
                  <a:buNone/>
                  <a:defRPr/>
                </a:pPr>
                <a:r>
                  <a:rPr kumimoji="1" lang="en-US" altLang="zh-CN" b="1" dirty="0">
                    <a:solidFill>
                      <a:schemeClr val="accent2">
                        <a:lumMod val="75000"/>
                      </a:schemeClr>
                    </a:solidFill>
                    <a:latin typeface="Calibri" panose="020F0502020204030204" pitchFamily="34" charset="0"/>
                    <a:cs typeface="Calibri" panose="020F0502020204030204" pitchFamily="34" charset="0"/>
                  </a:rPr>
                  <a:t>Timing method</a:t>
                </a:r>
              </a:p>
              <a:p>
                <a:pPr marL="800100" lvl="1" indent="-342900">
                  <a:lnSpc>
                    <a:spcPct val="100000"/>
                  </a:lnSpc>
                </a:pPr>
                <a14:m>
                  <m:oMath xmlns:m="http://schemas.openxmlformats.org/officeDocument/2006/math">
                    <m:r>
                      <m:rPr>
                        <m:sty m:val="p"/>
                      </m:rP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π</m:t>
                    </m:r>
                    <m:r>
                      <m:rPr>
                        <m:lit/>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K</m:t>
                    </m:r>
                  </m:oMath>
                </a14:m>
                <a:r>
                  <a:rPr kumimoji="1" lang="en-US" altLang="zh-CN" sz="2200" dirty="0">
                    <a:latin typeface="Calibri" panose="020F0502020204030204" pitchFamily="34" charset="0"/>
                    <a:ea typeface="微软雅黑" panose="020B0503020204020204" pitchFamily="34" charset="-122"/>
                    <a:cs typeface="Calibri" panose="020F0502020204030204" pitchFamily="34" charset="0"/>
                  </a:rPr>
                  <a:t> separation </a:t>
                </a:r>
                <a14:m>
                  <m:oMath xmlns:m="http://schemas.openxmlformats.org/officeDocument/2006/math">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~4</m:t>
                    </m:r>
                    <m: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39</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σ</m:t>
                    </m:r>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 </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at</m:t>
                    </m:r>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 </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p</m:t>
                    </m:r>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=2.0 </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GeV</m:t>
                    </m:r>
                    <m:r>
                      <m:rPr>
                        <m:lit/>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c</m:t>
                    </m:r>
                  </m:oMath>
                </a14:m>
                <a:r>
                  <a:rPr kumimoji="1" lang="en-US" altLang="zh-CN" sz="2200" dirty="0">
                    <a:latin typeface="Calibri" panose="020F0502020204030204" pitchFamily="34" charset="0"/>
                    <a:ea typeface="微软雅黑" panose="020B0503020204020204" pitchFamily="34" charset="-122"/>
                    <a:cs typeface="Calibri" panose="020F0502020204030204" pitchFamily="34" charset="0"/>
                  </a:rPr>
                  <a:t>.</a:t>
                </a:r>
              </a:p>
              <a:p>
                <a:pPr marL="800100" lvl="1" indent="-342900">
                  <a:lnSpc>
                    <a:spcPct val="100000"/>
                  </a:lnSpc>
                </a:pPr>
                <a:r>
                  <a:rPr kumimoji="1" lang="en-US" altLang="zh-CN" sz="2200" dirty="0">
                    <a:latin typeface="Calibri" panose="020F0502020204030204" pitchFamily="34" charset="0"/>
                    <a:ea typeface="微软雅黑" panose="020B0503020204020204" pitchFamily="34" charset="-122"/>
                    <a:cs typeface="Calibri" panose="020F0502020204030204" pitchFamily="34" charset="0"/>
                  </a:rPr>
                  <a:t>Overall reconstructed TOF time resolution </a:t>
                </a:r>
                <a14:m>
                  <m:oMath xmlns:m="http://schemas.openxmlformats.org/officeDocument/2006/math">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46</m:t>
                    </m:r>
                    <m: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 </m:t>
                    </m:r>
                    <m:r>
                      <m:rPr>
                        <m:sty m:val="p"/>
                      </m:rPr>
                      <a:rPr kumimoji="1" lang="en-US" altLang="zh-CN" sz="2200" b="0" i="0">
                        <a:latin typeface="Cambria Math" panose="02040503050406030204" pitchFamily="18" charset="0"/>
                        <a:ea typeface="微软雅黑" panose="020B0503020204020204" pitchFamily="34" charset="-122"/>
                        <a:cs typeface="Times New Roman" panose="02020603050405020304" pitchFamily="18" charset="0"/>
                      </a:rPr>
                      <m:t>ps</m:t>
                    </m:r>
                  </m:oMath>
                </a14:m>
                <a:r>
                  <a:rPr kumimoji="1" lang="en-US" altLang="zh-CN" sz="2200" dirty="0">
                    <a:latin typeface="Calibri" panose="020F0502020204030204" pitchFamily="34" charset="0"/>
                    <a:ea typeface="微软雅黑" panose="020B0503020204020204" pitchFamily="34" charset="-122"/>
                    <a:cs typeface="Calibri" panose="020F0502020204030204" pitchFamily="34" charset="0"/>
                  </a:rPr>
                  <a:t>.</a:t>
                </a:r>
              </a:p>
              <a:p>
                <a:pPr marL="457200" lvl="1" indent="0">
                  <a:lnSpc>
                    <a:spcPct val="100000"/>
                  </a:lnSpc>
                  <a:buNone/>
                  <a:defRPr/>
                </a:pPr>
                <a:r>
                  <a:rPr kumimoji="1" lang="en-US" altLang="zh-CN" b="1" dirty="0">
                    <a:solidFill>
                      <a:schemeClr val="accent2">
                        <a:lumMod val="75000"/>
                      </a:schemeClr>
                    </a:solidFill>
                    <a:latin typeface="Calibri" panose="020F0502020204030204" pitchFamily="34" charset="0"/>
                    <a:cs typeface="Calibri" panose="020F0502020204030204" pitchFamily="34" charset="0"/>
                  </a:rPr>
                  <a:t>Imaging method</a:t>
                </a:r>
              </a:p>
              <a:p>
                <a:pPr marL="800100" lvl="1" indent="-342900">
                  <a:lnSpc>
                    <a:spcPct val="100000"/>
                  </a:lnSpc>
                  <a:defRPr/>
                </a:pPr>
                <a14:m>
                  <m:oMath xmlns:m="http://schemas.openxmlformats.org/officeDocument/2006/math">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𝜋</m:t>
                    </m:r>
                    <m:r>
                      <m:rPr>
                        <m:lit/>
                      </m:rP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𝐾</m:t>
                    </m:r>
                  </m:oMath>
                </a14:m>
                <a:r>
                  <a:rPr kumimoji="1" lang="en-US" altLang="zh-CN" sz="2200" dirty="0">
                    <a:latin typeface="Cambria Math" panose="02040503050406030204" pitchFamily="18" charset="0"/>
                    <a:ea typeface="微软雅黑" panose="020B0503020204020204" pitchFamily="34" charset="-122"/>
                    <a:cs typeface="Times New Roman" panose="02020603050405020304" pitchFamily="18" charset="0"/>
                  </a:rPr>
                  <a:t> separation </a:t>
                </a:r>
                <a14:m>
                  <m:oMath xmlns:m="http://schemas.openxmlformats.org/officeDocument/2006/math">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4.</m:t>
                    </m:r>
                    <m:r>
                      <a:rPr kumimoji="1" lang="en-US" altLang="zh-CN" sz="2200" b="0" i="0" smtClean="0">
                        <a:latin typeface="Cambria Math" panose="02040503050406030204" pitchFamily="18" charset="0"/>
                        <a:ea typeface="微软雅黑" panose="020B0503020204020204" pitchFamily="34" charset="-122"/>
                        <a:cs typeface="Times New Roman" panose="02020603050405020304" pitchFamily="18" charset="0"/>
                      </a:rPr>
                      <m:t>61</m:t>
                    </m:r>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𝜎</m:t>
                    </m:r>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 </m:t>
                    </m:r>
                    <m:r>
                      <m:rPr>
                        <m:sty m:val="p"/>
                      </m:rP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at</m:t>
                    </m:r>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 </m:t>
                    </m:r>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𝑝</m:t>
                    </m:r>
                    <m: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=2.0 </m:t>
                    </m:r>
                    <m:r>
                      <m:rPr>
                        <m:sty m:val="p"/>
                      </m:rP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GeV</m:t>
                    </m:r>
                    <m:r>
                      <m:rPr>
                        <m:lit/>
                      </m:rP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m:t>
                    </m:r>
                    <m:r>
                      <m:rPr>
                        <m:sty m:val="p"/>
                      </m:rPr>
                      <a:rPr kumimoji="1" lang="en-US" altLang="zh-CN" sz="2200">
                        <a:latin typeface="Cambria Math" panose="02040503050406030204" pitchFamily="18" charset="0"/>
                        <a:ea typeface="微软雅黑" panose="020B0503020204020204" pitchFamily="34" charset="-122"/>
                        <a:cs typeface="Times New Roman" panose="02020603050405020304" pitchFamily="18" charset="0"/>
                      </a:rPr>
                      <m:t>c</m:t>
                    </m:r>
                  </m:oMath>
                </a14:m>
                <a:r>
                  <a:rPr kumimoji="1" lang="en-US" altLang="zh-CN" sz="2200" dirty="0">
                    <a:latin typeface="Calibri" panose="020F0502020204030204" pitchFamily="34" charset="0"/>
                    <a:cs typeface="Calibri" panose="020F0502020204030204" pitchFamily="34" charset="0"/>
                  </a:rPr>
                  <a:t>.</a:t>
                </a:r>
              </a:p>
              <a:p>
                <a:pPr marL="457200" lvl="1" indent="0">
                  <a:lnSpc>
                    <a:spcPct val="150000"/>
                  </a:lnSpc>
                  <a:buNone/>
                  <a:defRPr/>
                </a:pPr>
                <a:r>
                  <a:rPr kumimoji="1" lang="en-US" altLang="zh-CN" dirty="0">
                    <a:latin typeface="Calibri" panose="020F0502020204030204" pitchFamily="34" charset="0"/>
                    <a:ea typeface="微软雅黑" panose="020B0503020204020204" pitchFamily="34" charset="-122"/>
                    <a:cs typeface="Calibri" panose="020F0502020204030204" pitchFamily="34" charset="0"/>
                  </a:rPr>
                  <a:t>Improve the efficiency of Global PID. </a:t>
                </a:r>
                <a14:m>
                  <m:oMath xmlns:m="http://schemas.openxmlformats.org/officeDocument/2006/math">
                    <m:r>
                      <m:rPr>
                        <m:sty m:val="p"/>
                      </m:rPr>
                      <a:rPr kumimoji="1" lang="en-US" altLang="zh-CN" b="0" i="0" smtClean="0">
                        <a:latin typeface="Cambria Math" panose="02040503050406030204" pitchFamily="18" charset="0"/>
                        <a:ea typeface="微软雅黑" panose="020B0503020204020204" pitchFamily="34" charset="-122"/>
                        <a:cs typeface="Times New Roman" panose="02020603050405020304" pitchFamily="18" charset="0"/>
                      </a:rPr>
                      <m:t>θ</m:t>
                    </m:r>
                    <m:r>
                      <a:rPr kumimoji="1" lang="en-US" altLang="zh-CN" b="0" i="0" smtClean="0">
                        <a:latin typeface="Cambria Math" panose="02040503050406030204" pitchFamily="18" charset="0"/>
                        <a:ea typeface="Cambria Math" panose="02040503050406030204" pitchFamily="18" charset="0"/>
                        <a:cs typeface="Times New Roman" panose="02020603050405020304" pitchFamily="18" charset="0"/>
                      </a:rPr>
                      <m:t>∈</m:t>
                    </m:r>
                    <m:d>
                      <m:dPr>
                        <m:ctrlPr>
                          <a:rPr kumimoji="1" lang="en-US" altLang="zh-CN"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kumimoji="1" lang="en-US" altLang="zh-CN" b="0" i="0" smtClean="0">
                            <a:solidFill>
                              <a:schemeClr val="tx1"/>
                            </a:solidFill>
                            <a:latin typeface="Cambria Math" panose="02040503050406030204" pitchFamily="18" charset="0"/>
                          </a:rPr>
                          <m:t>22°, </m:t>
                        </m:r>
                        <m:r>
                          <a:rPr kumimoji="1" lang="en-US" altLang="zh-CN" b="0" i="0">
                            <a:solidFill>
                              <a:schemeClr val="tx1"/>
                            </a:solidFill>
                            <a:latin typeface="Cambria Math" panose="02040503050406030204" pitchFamily="18" charset="0"/>
                          </a:rPr>
                          <m:t>36</m:t>
                        </m:r>
                        <m:r>
                          <a:rPr kumimoji="1" lang="en-US" altLang="zh-CN" b="0" i="0">
                            <a:solidFill>
                              <a:schemeClr val="tx1"/>
                            </a:solidFill>
                            <a:latin typeface="Cambria Math" panose="02040503050406030204" pitchFamily="18" charset="0"/>
                            <a:ea typeface="Cambria Math" panose="02040503050406030204" pitchFamily="18" charset="0"/>
                          </a:rPr>
                          <m:t>°</m:t>
                        </m:r>
                      </m:e>
                    </m:d>
                    <m:r>
                      <a:rPr kumimoji="1" lang="en-US" altLang="zh-CN" b="0" i="0" smtClean="0">
                        <a:solidFill>
                          <a:schemeClr val="tx1"/>
                        </a:solidFill>
                        <a:latin typeface="Cambria Math" panose="02040503050406030204" pitchFamily="18" charset="0"/>
                        <a:ea typeface="Cambria Math" panose="02040503050406030204" pitchFamily="18" charset="0"/>
                      </a:rPr>
                      <m:t>,  </m:t>
                    </m:r>
                    <m:r>
                      <m:rPr>
                        <m:sty m:val="p"/>
                      </m:rPr>
                      <a:rPr kumimoji="1" lang="en-US" altLang="zh-CN" b="0" i="0" smtClean="0">
                        <a:solidFill>
                          <a:schemeClr val="tx1"/>
                        </a:solidFill>
                        <a:latin typeface="Cambria Math" panose="02040503050406030204" pitchFamily="18" charset="0"/>
                        <a:ea typeface="Cambria Math" panose="02040503050406030204" pitchFamily="18" charset="0"/>
                      </a:rPr>
                      <m:t>p</m:t>
                    </m:r>
                    <m:r>
                      <a:rPr kumimoji="1" lang="en-US" altLang="zh-CN" b="0" i="0" smtClean="0">
                        <a:solidFill>
                          <a:schemeClr val="tx1"/>
                        </a:solidFill>
                        <a:latin typeface="Cambria Math" panose="02040503050406030204" pitchFamily="18" charset="0"/>
                        <a:ea typeface="Cambria Math" panose="02040503050406030204" pitchFamily="18" charset="0"/>
                      </a:rPr>
                      <m:t>∈</m:t>
                    </m:r>
                    <m:d>
                      <m:dPr>
                        <m:ctrlPr>
                          <a:rPr kumimoji="1" lang="en-US" altLang="zh-CN" i="1" smtClean="0">
                            <a:solidFill>
                              <a:schemeClr val="tx1"/>
                            </a:solidFill>
                            <a:latin typeface="Cambria Math" panose="02040503050406030204" pitchFamily="18" charset="0"/>
                            <a:ea typeface="Cambria Math" panose="02040503050406030204" pitchFamily="18" charset="0"/>
                          </a:rPr>
                        </m:ctrlPr>
                      </m:dPr>
                      <m:e>
                        <m:r>
                          <a:rPr kumimoji="1" lang="en-US" altLang="zh-CN" b="0" i="0" smtClean="0">
                            <a:solidFill>
                              <a:schemeClr val="tx1"/>
                            </a:solidFill>
                            <a:latin typeface="Cambria Math" panose="02040503050406030204" pitchFamily="18" charset="0"/>
                            <a:ea typeface="Cambria Math" panose="02040503050406030204" pitchFamily="18" charset="0"/>
                          </a:rPr>
                          <m:t>0.2, 2.4</m:t>
                        </m:r>
                      </m:e>
                    </m:d>
                    <m:r>
                      <a:rPr kumimoji="1" lang="en-US" altLang="zh-CN" b="0" i="0" smtClean="0">
                        <a:solidFill>
                          <a:schemeClr val="tx1"/>
                        </a:solidFill>
                        <a:latin typeface="Cambria Math" panose="02040503050406030204" pitchFamily="18" charset="0"/>
                        <a:ea typeface="Cambria Math" panose="02040503050406030204" pitchFamily="18" charset="0"/>
                      </a:rPr>
                      <m:t> </m:t>
                    </m:r>
                    <m:r>
                      <m:rPr>
                        <m:sty m:val="p"/>
                      </m:rPr>
                      <a:rPr kumimoji="1" lang="en-US" altLang="zh-CN" b="0" i="0" smtClean="0">
                        <a:solidFill>
                          <a:schemeClr val="tx1"/>
                        </a:solidFill>
                        <a:latin typeface="Cambria Math" panose="02040503050406030204" pitchFamily="18" charset="0"/>
                        <a:ea typeface="Cambria Math" panose="02040503050406030204" pitchFamily="18" charset="0"/>
                      </a:rPr>
                      <m:t>GeV</m:t>
                    </m:r>
                    <m:r>
                      <m:rPr>
                        <m:lit/>
                      </m:rPr>
                      <a:rPr kumimoji="1" lang="en-US" altLang="zh-CN" b="0" i="0" smtClean="0">
                        <a:solidFill>
                          <a:schemeClr val="tx1"/>
                        </a:solidFill>
                        <a:latin typeface="Cambria Math" panose="02040503050406030204" pitchFamily="18" charset="0"/>
                        <a:ea typeface="Cambria Math" panose="02040503050406030204" pitchFamily="18" charset="0"/>
                      </a:rPr>
                      <m:t>/</m:t>
                    </m:r>
                    <m:r>
                      <m:rPr>
                        <m:sty m:val="p"/>
                      </m:rPr>
                      <a:rPr kumimoji="1" lang="en-US" altLang="zh-CN" b="0" i="0" smtClean="0">
                        <a:solidFill>
                          <a:schemeClr val="tx1"/>
                        </a:solidFill>
                        <a:latin typeface="Cambria Math" panose="02040503050406030204" pitchFamily="18" charset="0"/>
                        <a:ea typeface="Cambria Math" panose="02040503050406030204" pitchFamily="18" charset="0"/>
                      </a:rPr>
                      <m:t>c</m:t>
                    </m:r>
                  </m:oMath>
                </a14:m>
                <a:r>
                  <a:rPr kumimoji="1" lang="en-US" altLang="zh-CN" dirty="0">
                    <a:latin typeface="Calibri" panose="020F0502020204030204" pitchFamily="34" charset="0"/>
                    <a:ea typeface="微软雅黑" panose="020B0503020204020204" pitchFamily="34" charset="-122"/>
                    <a:cs typeface="Calibri" panose="020F0502020204030204" pitchFamily="34" charset="0"/>
                  </a:rPr>
                  <a:t>.</a:t>
                </a:r>
                <a:endParaRPr kumimoji="1" lang="en-US" altLang="zh-CN"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宋体" panose="02010600030101010101" pitchFamily="2" charset="-122"/>
                  <a:cs typeface="Calibri" panose="020F0502020204030204" pitchFamily="34" charset="0"/>
                </a:endParaRPr>
              </a:p>
            </p:txBody>
          </p:sp>
        </mc:Choice>
        <mc:Fallback>
          <p:sp>
            <p:nvSpPr>
              <p:cNvPr id="2" name="内容占位符 1">
                <a:extLst>
                  <a:ext uri="{FF2B5EF4-FFF2-40B4-BE49-F238E27FC236}">
                    <a16:creationId xmlns:a16="http://schemas.microsoft.com/office/drawing/2014/main" id="{375EB69B-3FC6-8349-7776-799A0D2873D9}"/>
                  </a:ext>
                </a:extLst>
              </p:cNvPr>
              <p:cNvSpPr>
                <a:spLocks noGrp="1" noRot="1" noChangeAspect="1" noMove="1" noResize="1" noEditPoints="1" noAdjustHandles="1" noChangeArrowheads="1" noChangeShapeType="1" noTextEdit="1"/>
              </p:cNvSpPr>
              <p:nvPr>
                <p:ph idx="1"/>
              </p:nvPr>
            </p:nvSpPr>
            <p:spPr>
              <a:xfrm>
                <a:off x="759359" y="1666020"/>
                <a:ext cx="10427197" cy="4877285"/>
              </a:xfrm>
              <a:blipFill>
                <a:blip r:embed="rId2"/>
                <a:stretch>
                  <a:fillRect l="-1583" t="-2857" b="-1039"/>
                </a:stretch>
              </a:blipFill>
            </p:spPr>
            <p:txBody>
              <a:bodyPr/>
              <a:lstStyle/>
              <a:p>
                <a:r>
                  <a:rPr lang="zh-CN" altLang="en-US">
                    <a:noFill/>
                  </a:rPr>
                  <a:t> </a:t>
                </a:r>
              </a:p>
            </p:txBody>
          </p:sp>
        </mc:Fallback>
      </mc:AlternateContent>
      <p:sp>
        <p:nvSpPr>
          <p:cNvPr id="3" name="日期占位符 2">
            <a:extLst>
              <a:ext uri="{FF2B5EF4-FFF2-40B4-BE49-F238E27FC236}">
                <a16:creationId xmlns:a16="http://schemas.microsoft.com/office/drawing/2014/main" id="{5A4D5AE1-C6B2-B5B2-4599-D3B25DA8734F}"/>
              </a:ext>
            </a:extLst>
          </p:cNvPr>
          <p:cNvSpPr>
            <a:spLocks noGrp="1"/>
          </p:cNvSpPr>
          <p:nvPr>
            <p:ph type="dt" sz="half" idx="10"/>
          </p:nvPr>
        </p:nvSpPr>
        <p:spPr/>
        <p:txBody>
          <a:bodyPr/>
          <a:lstStyle/>
          <a:p>
            <a:r>
              <a:rPr kumimoji="1" lang="en-US" altLang="zh-CN"/>
              <a:t>Yutong Feng</a:t>
            </a:r>
            <a:endParaRPr kumimoji="1" lang="zh-CN" altLang="en-US"/>
          </a:p>
        </p:txBody>
      </p:sp>
      <p:sp>
        <p:nvSpPr>
          <p:cNvPr id="4" name="页脚占位符 3">
            <a:extLst>
              <a:ext uri="{FF2B5EF4-FFF2-40B4-BE49-F238E27FC236}">
                <a16:creationId xmlns:a16="http://schemas.microsoft.com/office/drawing/2014/main" id="{A49B3BD9-21C9-5641-8776-C6E530EDDE42}"/>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85D80EEF-71F3-82DB-B710-7C927D6DA4F5}"/>
              </a:ext>
            </a:extLst>
          </p:cNvPr>
          <p:cNvSpPr>
            <a:spLocks noGrp="1"/>
          </p:cNvSpPr>
          <p:nvPr>
            <p:ph type="sldNum" sz="quarter" idx="12"/>
          </p:nvPr>
        </p:nvSpPr>
        <p:spPr/>
        <p:txBody>
          <a:bodyPr/>
          <a:lstStyle/>
          <a:p>
            <a:fld id="{61B798DF-5A7B-FA44-BAF3-E6142CD482CB}" type="slidenum">
              <a:rPr kumimoji="1" lang="zh-CN" altLang="en-US" smtClean="0"/>
              <a:pPr/>
              <a:t>11</a:t>
            </a:fld>
            <a:endParaRPr kumimoji="1" lang="zh-CN" altLang="en-US"/>
          </a:p>
        </p:txBody>
      </p:sp>
      <p:sp>
        <p:nvSpPr>
          <p:cNvPr id="6" name="标题 5">
            <a:extLst>
              <a:ext uri="{FF2B5EF4-FFF2-40B4-BE49-F238E27FC236}">
                <a16:creationId xmlns:a16="http://schemas.microsoft.com/office/drawing/2014/main" id="{63064867-CB43-347E-A22D-113515BFF235}"/>
              </a:ext>
            </a:extLst>
          </p:cNvPr>
          <p:cNvSpPr>
            <a:spLocks noGrp="1"/>
          </p:cNvSpPr>
          <p:nvPr>
            <p:ph type="title"/>
          </p:nvPr>
        </p:nvSpPr>
        <p:spPr/>
        <p:txBody>
          <a:bodyPr/>
          <a:lstStyle/>
          <a:p>
            <a:r>
              <a:rPr kumimoji="1" lang="en-US" altLang="zh-CN" dirty="0"/>
              <a:t>Summary</a:t>
            </a:r>
            <a:endParaRPr kumimoji="1" lang="zh-CN" altLang="en-US" dirty="0"/>
          </a:p>
        </p:txBody>
      </p:sp>
      <p:sp>
        <p:nvSpPr>
          <p:cNvPr id="11" name="文本框 10">
            <a:extLst>
              <a:ext uri="{FF2B5EF4-FFF2-40B4-BE49-F238E27FC236}">
                <a16:creationId xmlns:a16="http://schemas.microsoft.com/office/drawing/2014/main" id="{F4897EEF-E61B-9587-9EC0-6395939F1E75}"/>
              </a:ext>
            </a:extLst>
          </p:cNvPr>
          <p:cNvSpPr txBox="1"/>
          <p:nvPr/>
        </p:nvSpPr>
        <p:spPr>
          <a:xfrm>
            <a:off x="8922247" y="4535424"/>
            <a:ext cx="2736455" cy="769441"/>
          </a:xfrm>
          <a:prstGeom prst="rect">
            <a:avLst/>
          </a:prstGeom>
          <a:noFill/>
        </p:spPr>
        <p:txBody>
          <a:bodyPr wrap="none" rtlCol="0">
            <a:spAutoFit/>
          </a:bodyPr>
          <a:lstStyle/>
          <a:p>
            <a:r>
              <a:rPr kumimoji="1" lang="en-US" altLang="zh-CN" sz="4400" dirty="0">
                <a:solidFill>
                  <a:schemeClr val="accent2"/>
                </a:solidFill>
              </a:rPr>
              <a:t>Thank you!</a:t>
            </a:r>
            <a:endParaRPr kumimoji="1" lang="zh-CN" altLang="en-US" sz="4400" dirty="0">
              <a:solidFill>
                <a:schemeClr val="accent2"/>
              </a:solidFill>
            </a:endParaRPr>
          </a:p>
        </p:txBody>
      </p:sp>
      <p:sp>
        <p:nvSpPr>
          <p:cNvPr id="7" name="文本框 6">
            <a:extLst>
              <a:ext uri="{FF2B5EF4-FFF2-40B4-BE49-F238E27FC236}">
                <a16:creationId xmlns:a16="http://schemas.microsoft.com/office/drawing/2014/main" id="{41CFEBDB-6C4F-132A-25D0-E27120B6B84A}"/>
              </a:ext>
            </a:extLst>
          </p:cNvPr>
          <p:cNvSpPr txBox="1"/>
          <p:nvPr/>
        </p:nvSpPr>
        <p:spPr>
          <a:xfrm>
            <a:off x="391393" y="1191742"/>
            <a:ext cx="11409214" cy="461665"/>
          </a:xfrm>
          <a:prstGeom prst="rect">
            <a:avLst/>
          </a:prstGeom>
          <a:noFill/>
        </p:spPr>
        <p:txBody>
          <a:bodyPr wrap="none" rtlCol="0">
            <a:spAutoFit/>
          </a:bodyPr>
          <a:lstStyle/>
          <a:p>
            <a:r>
              <a:rPr kumimoji="1" lang="en-US" altLang="zh-CN" sz="2400" dirty="0"/>
              <a:t>The Simulation &amp; Reconstruction software of DTOF has been established based on OSCAR:</a:t>
            </a:r>
            <a:endParaRPr kumimoji="1" lang="zh-CN" altLang="en-US" sz="2400" dirty="0"/>
          </a:p>
        </p:txBody>
      </p:sp>
    </p:spTree>
    <p:extLst>
      <p:ext uri="{BB962C8B-B14F-4D97-AF65-F5344CB8AC3E}">
        <p14:creationId xmlns:p14="http://schemas.microsoft.com/office/powerpoint/2010/main" val="405490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162F3D-CC98-279B-3BC9-702047BF64EC}"/>
              </a:ext>
            </a:extLst>
          </p:cNvPr>
          <p:cNvSpPr>
            <a:spLocks noGrp="1"/>
          </p:cNvSpPr>
          <p:nvPr>
            <p:ph type="ctrTitle"/>
          </p:nvPr>
        </p:nvSpPr>
        <p:spPr>
          <a:xfrm>
            <a:off x="1524000" y="2637382"/>
            <a:ext cx="9144000" cy="1269241"/>
          </a:xfrm>
        </p:spPr>
        <p:txBody>
          <a:bodyPr>
            <a:normAutofit/>
          </a:bodyPr>
          <a:lstStyle/>
          <a:p>
            <a:r>
              <a:rPr lang="en-US" altLang="zh-CN" sz="8000" dirty="0" err="1"/>
              <a:t>BackUp</a:t>
            </a:r>
            <a:endParaRPr kumimoji="1" lang="zh-CN" altLang="en-US" sz="8000" dirty="0"/>
          </a:p>
        </p:txBody>
      </p:sp>
      <p:sp>
        <p:nvSpPr>
          <p:cNvPr id="4" name="日期占位符 3">
            <a:extLst>
              <a:ext uri="{FF2B5EF4-FFF2-40B4-BE49-F238E27FC236}">
                <a16:creationId xmlns:a16="http://schemas.microsoft.com/office/drawing/2014/main" id="{A1FC3B82-69BA-23ED-CBDB-41A64E5478CA}"/>
              </a:ext>
            </a:extLst>
          </p:cNvPr>
          <p:cNvSpPr>
            <a:spLocks noGrp="1"/>
          </p:cNvSpPr>
          <p:nvPr>
            <p:ph type="dt" sz="half" idx="10"/>
          </p:nvPr>
        </p:nvSpPr>
        <p:spPr/>
        <p:txBody>
          <a:bodyPr/>
          <a:lstStyle/>
          <a:p>
            <a:r>
              <a:rPr kumimoji="1" lang="en-US" altLang="zh-CN"/>
              <a:t>Yutong Feng</a:t>
            </a:r>
            <a:endParaRPr kumimoji="1" lang="zh-CN" altLang="en-US"/>
          </a:p>
        </p:txBody>
      </p:sp>
      <p:sp>
        <p:nvSpPr>
          <p:cNvPr id="5" name="页脚占位符 4">
            <a:extLst>
              <a:ext uri="{FF2B5EF4-FFF2-40B4-BE49-F238E27FC236}">
                <a16:creationId xmlns:a16="http://schemas.microsoft.com/office/drawing/2014/main" id="{C07D80C5-51D0-B355-27BB-F60569FD2696}"/>
              </a:ext>
            </a:extLst>
          </p:cNvPr>
          <p:cNvSpPr>
            <a:spLocks noGrp="1"/>
          </p:cNvSpPr>
          <p:nvPr>
            <p:ph type="ftr" sz="quarter" idx="11"/>
          </p:nvPr>
        </p:nvSpPr>
        <p:spPr/>
        <p:txBody>
          <a:bodyPr/>
          <a:lstStyle/>
          <a:p>
            <a:r>
              <a:rPr kumimoji="1" lang="en" altLang="zh-CN"/>
              <a:t>FTCF2024, USTC </a:t>
            </a:r>
            <a:endParaRPr kumimoji="1" lang="zh-CN" altLang="en-US" dirty="0"/>
          </a:p>
        </p:txBody>
      </p:sp>
      <p:sp>
        <p:nvSpPr>
          <p:cNvPr id="6" name="灯片编号占位符 5">
            <a:extLst>
              <a:ext uri="{FF2B5EF4-FFF2-40B4-BE49-F238E27FC236}">
                <a16:creationId xmlns:a16="http://schemas.microsoft.com/office/drawing/2014/main" id="{9EC748A0-1BC9-35A8-679D-823A82D56D2C}"/>
              </a:ext>
            </a:extLst>
          </p:cNvPr>
          <p:cNvSpPr>
            <a:spLocks noGrp="1"/>
          </p:cNvSpPr>
          <p:nvPr>
            <p:ph type="sldNum" sz="quarter" idx="12"/>
          </p:nvPr>
        </p:nvSpPr>
        <p:spPr/>
        <p:txBody>
          <a:bodyPr/>
          <a:lstStyle/>
          <a:p>
            <a:fld id="{61B798DF-5A7B-FA44-BAF3-E6142CD482CB}" type="slidenum">
              <a:rPr kumimoji="1" lang="zh-CN" altLang="en-US" smtClean="0"/>
              <a:pPr/>
              <a:t>12</a:t>
            </a:fld>
            <a:endParaRPr kumimoji="1" lang="zh-CN" altLang="en-US"/>
          </a:p>
        </p:txBody>
      </p:sp>
    </p:spTree>
    <p:extLst>
      <p:ext uri="{BB962C8B-B14F-4D97-AF65-F5344CB8AC3E}">
        <p14:creationId xmlns:p14="http://schemas.microsoft.com/office/powerpoint/2010/main" val="183036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56EF5-41F4-AE27-6715-DF73D4C94A9A}"/>
              </a:ext>
            </a:extLst>
          </p:cNvPr>
          <p:cNvSpPr>
            <a:spLocks noGrp="1"/>
          </p:cNvSpPr>
          <p:nvPr>
            <p:ph type="title"/>
          </p:nvPr>
        </p:nvSpPr>
        <p:spPr/>
        <p:txBody>
          <a:bodyPr/>
          <a:lstStyle/>
          <a:p>
            <a:r>
              <a:rPr kumimoji="1" lang="en-US" altLang="zh-CN" dirty="0" err="1"/>
              <a:t>BackUp</a:t>
            </a:r>
            <a:endParaRPr kumimoji="1" lang="zh-CN" altLang="en-US" dirty="0"/>
          </a:p>
        </p:txBody>
      </p:sp>
      <p:sp>
        <p:nvSpPr>
          <p:cNvPr id="3" name="日期占位符 2">
            <a:extLst>
              <a:ext uri="{FF2B5EF4-FFF2-40B4-BE49-F238E27FC236}">
                <a16:creationId xmlns:a16="http://schemas.microsoft.com/office/drawing/2014/main" id="{4F22C3B2-4A09-C715-7761-627EFDE933B2}"/>
              </a:ext>
            </a:extLst>
          </p:cNvPr>
          <p:cNvSpPr>
            <a:spLocks noGrp="1"/>
          </p:cNvSpPr>
          <p:nvPr>
            <p:ph type="dt" sz="half" idx="10"/>
          </p:nvPr>
        </p:nvSpPr>
        <p:spPr/>
        <p:txBody>
          <a:bodyPr/>
          <a:lstStyle/>
          <a:p>
            <a:r>
              <a:rPr kumimoji="1" lang="en-US" altLang="zh-CN"/>
              <a:t>Yutong Feng</a:t>
            </a:r>
            <a:endParaRPr kumimoji="1" lang="zh-CN" altLang="en-US"/>
          </a:p>
        </p:txBody>
      </p:sp>
      <p:sp>
        <p:nvSpPr>
          <p:cNvPr id="4" name="页脚占位符 3">
            <a:extLst>
              <a:ext uri="{FF2B5EF4-FFF2-40B4-BE49-F238E27FC236}">
                <a16:creationId xmlns:a16="http://schemas.microsoft.com/office/drawing/2014/main" id="{2D682D01-52BA-E077-7530-B65452B12886}"/>
              </a:ext>
            </a:extLst>
          </p:cNvPr>
          <p:cNvSpPr>
            <a:spLocks noGrp="1"/>
          </p:cNvSpPr>
          <p:nvPr>
            <p:ph type="ftr" sz="quarter" idx="11"/>
          </p:nvPr>
        </p:nvSpPr>
        <p:spPr/>
        <p:txBody>
          <a:bodyPr/>
          <a:lstStyle/>
          <a:p>
            <a:r>
              <a:rPr kumimoji="1" lang="en" altLang="zh-CN"/>
              <a:t>FTCF2024, USTC </a:t>
            </a:r>
            <a:endParaRPr kumimoji="1" lang="zh-CN" altLang="en-US" dirty="0"/>
          </a:p>
        </p:txBody>
      </p:sp>
      <p:sp>
        <p:nvSpPr>
          <p:cNvPr id="5" name="灯片编号占位符 4">
            <a:extLst>
              <a:ext uri="{FF2B5EF4-FFF2-40B4-BE49-F238E27FC236}">
                <a16:creationId xmlns:a16="http://schemas.microsoft.com/office/drawing/2014/main" id="{A5E957B6-C91F-3A27-6A04-0F8719839798}"/>
              </a:ext>
            </a:extLst>
          </p:cNvPr>
          <p:cNvSpPr>
            <a:spLocks noGrp="1"/>
          </p:cNvSpPr>
          <p:nvPr>
            <p:ph type="sldNum" sz="quarter" idx="12"/>
          </p:nvPr>
        </p:nvSpPr>
        <p:spPr/>
        <p:txBody>
          <a:bodyPr/>
          <a:lstStyle/>
          <a:p>
            <a:fld id="{61B798DF-5A7B-FA44-BAF3-E6142CD482CB}" type="slidenum">
              <a:rPr kumimoji="1" lang="zh-CN" altLang="en-US" smtClean="0"/>
              <a:pPr/>
              <a:t>13</a:t>
            </a:fld>
            <a:endParaRPr kumimoji="1" lang="zh-CN" altLang="en-US"/>
          </a:p>
        </p:txBody>
      </p:sp>
      <p:pic>
        <p:nvPicPr>
          <p:cNvPr id="6" name="图片 5">
            <a:extLst>
              <a:ext uri="{FF2B5EF4-FFF2-40B4-BE49-F238E27FC236}">
                <a16:creationId xmlns:a16="http://schemas.microsoft.com/office/drawing/2014/main" id="{EB3C1A3F-5069-9CA8-5273-3E82CB3BC736}"/>
              </a:ext>
            </a:extLst>
          </p:cNvPr>
          <p:cNvPicPr>
            <a:picLocks noChangeAspect="1"/>
          </p:cNvPicPr>
          <p:nvPr/>
        </p:nvPicPr>
        <p:blipFill rotWithShape="1">
          <a:blip r:embed="rId2"/>
          <a:srcRect t="7246"/>
          <a:stretch/>
        </p:blipFill>
        <p:spPr>
          <a:xfrm>
            <a:off x="-68240" y="1149418"/>
            <a:ext cx="3842062" cy="2517683"/>
          </a:xfrm>
          <a:prstGeom prst="rect">
            <a:avLst/>
          </a:prstGeom>
        </p:spPr>
      </p:pic>
      <p:pic>
        <p:nvPicPr>
          <p:cNvPr id="7" name="图片 6">
            <a:extLst>
              <a:ext uri="{FF2B5EF4-FFF2-40B4-BE49-F238E27FC236}">
                <a16:creationId xmlns:a16="http://schemas.microsoft.com/office/drawing/2014/main" id="{21FD8DD4-7CA4-A8C5-83D6-F1FC3F4AA03D}"/>
              </a:ext>
            </a:extLst>
          </p:cNvPr>
          <p:cNvPicPr>
            <a:picLocks noChangeAspect="1"/>
          </p:cNvPicPr>
          <p:nvPr/>
        </p:nvPicPr>
        <p:blipFill rotWithShape="1">
          <a:blip r:embed="rId3"/>
          <a:srcRect t="6558"/>
          <a:stretch/>
        </p:blipFill>
        <p:spPr>
          <a:xfrm>
            <a:off x="3726149" y="1149418"/>
            <a:ext cx="3842062" cy="2517683"/>
          </a:xfrm>
          <a:prstGeom prst="rect">
            <a:avLst/>
          </a:prstGeom>
        </p:spPr>
      </p:pic>
      <p:pic>
        <p:nvPicPr>
          <p:cNvPr id="8" name="图片 7">
            <a:extLst>
              <a:ext uri="{FF2B5EF4-FFF2-40B4-BE49-F238E27FC236}">
                <a16:creationId xmlns:a16="http://schemas.microsoft.com/office/drawing/2014/main" id="{BB58A0C5-4B0E-D40B-AA60-DD68716BC880}"/>
              </a:ext>
            </a:extLst>
          </p:cNvPr>
          <p:cNvPicPr>
            <a:picLocks noChangeAspect="1"/>
          </p:cNvPicPr>
          <p:nvPr/>
        </p:nvPicPr>
        <p:blipFill rotWithShape="1">
          <a:blip r:embed="rId4"/>
          <a:srcRect t="6130"/>
          <a:stretch/>
        </p:blipFill>
        <p:spPr>
          <a:xfrm>
            <a:off x="-68240" y="3931996"/>
            <a:ext cx="3842062" cy="2517683"/>
          </a:xfrm>
          <a:prstGeom prst="rect">
            <a:avLst/>
          </a:prstGeom>
        </p:spPr>
      </p:pic>
      <p:pic>
        <p:nvPicPr>
          <p:cNvPr id="9" name="图片 8">
            <a:extLst>
              <a:ext uri="{FF2B5EF4-FFF2-40B4-BE49-F238E27FC236}">
                <a16:creationId xmlns:a16="http://schemas.microsoft.com/office/drawing/2014/main" id="{7C49F21D-6566-49E0-3BF5-AA9958329EAD}"/>
              </a:ext>
            </a:extLst>
          </p:cNvPr>
          <p:cNvPicPr>
            <a:picLocks noChangeAspect="1"/>
          </p:cNvPicPr>
          <p:nvPr/>
        </p:nvPicPr>
        <p:blipFill rotWithShape="1">
          <a:blip r:embed="rId5"/>
          <a:srcRect t="4829"/>
          <a:stretch/>
        </p:blipFill>
        <p:spPr>
          <a:xfrm>
            <a:off x="3707230" y="3885796"/>
            <a:ext cx="3781248" cy="2517683"/>
          </a:xfrm>
          <a:prstGeom prst="rect">
            <a:avLst/>
          </a:prstGeom>
        </p:spPr>
      </p:pic>
      <p:pic>
        <p:nvPicPr>
          <p:cNvPr id="10" name="图片 9">
            <a:extLst>
              <a:ext uri="{FF2B5EF4-FFF2-40B4-BE49-F238E27FC236}">
                <a16:creationId xmlns:a16="http://schemas.microsoft.com/office/drawing/2014/main" id="{EF969311-7CFE-FCEA-E4E1-801F7CF2D33E}"/>
              </a:ext>
            </a:extLst>
          </p:cNvPr>
          <p:cNvPicPr>
            <a:picLocks noChangeAspect="1"/>
          </p:cNvPicPr>
          <p:nvPr/>
        </p:nvPicPr>
        <p:blipFill>
          <a:blip r:embed="rId6"/>
          <a:stretch>
            <a:fillRect/>
          </a:stretch>
        </p:blipFill>
        <p:spPr>
          <a:xfrm>
            <a:off x="7442375" y="2251880"/>
            <a:ext cx="4749625" cy="3602618"/>
          </a:xfrm>
          <a:prstGeom prst="rect">
            <a:avLst/>
          </a:prstGeom>
        </p:spPr>
      </p:pic>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6E3A5C15-9E10-7187-AD04-6B61D8659DF9}"/>
                  </a:ext>
                </a:extLst>
              </p:cNvPr>
              <p:cNvSpPr txBox="1"/>
              <p:nvPr/>
            </p:nvSpPr>
            <p:spPr>
              <a:xfrm>
                <a:off x="6750510" y="441266"/>
                <a:ext cx="5441490" cy="523220"/>
              </a:xfrm>
              <a:prstGeom prst="rect">
                <a:avLst/>
              </a:prstGeom>
              <a:noFill/>
            </p:spPr>
            <p:txBody>
              <a:bodyPr wrap="none" rtlCol="0">
                <a:spAutoFit/>
              </a:bodyPr>
              <a:lstStyle/>
              <a:p>
                <a:r>
                  <a:rPr kumimoji="1" lang="en-US" altLang="zh-CN" sz="2800" dirty="0"/>
                  <a:t>@ </a:t>
                </a:r>
                <a14:m>
                  <m:oMath xmlns:m="http://schemas.openxmlformats.org/officeDocument/2006/math">
                    <m:r>
                      <a:rPr kumimoji="1" lang="en-US" altLang="zh-CN" sz="2800" b="0" i="1" smtClean="0">
                        <a:latin typeface="Cambria Math" panose="02040503050406030204" pitchFamily="18" charset="0"/>
                      </a:rPr>
                      <m:t>𝜃</m:t>
                    </m:r>
                    <m:r>
                      <a:rPr kumimoji="1" lang="en-US" altLang="zh-CN" sz="2800" b="0" i="1" smtClean="0">
                        <a:latin typeface="Cambria Math" panose="02040503050406030204" pitchFamily="18" charset="0"/>
                      </a:rPr>
                      <m:t>=41°, </m:t>
                    </m:r>
                    <m:r>
                      <a:rPr kumimoji="1" lang="en-US" altLang="zh-CN" sz="2800" b="0" i="1" smtClean="0">
                        <a:latin typeface="Cambria Math" panose="02040503050406030204" pitchFamily="18" charset="0"/>
                        <a:ea typeface="Cambria Math" panose="02040503050406030204" pitchFamily="18" charset="0"/>
                      </a:rPr>
                      <m:t>𝑝</m:t>
                    </m:r>
                    <m:r>
                      <a:rPr kumimoji="1" lang="en-US" altLang="zh-CN" sz="2800" b="0" i="1" smtClean="0">
                        <a:latin typeface="Cambria Math" panose="02040503050406030204" pitchFamily="18" charset="0"/>
                        <a:ea typeface="Cambria Math" panose="02040503050406030204" pitchFamily="18" charset="0"/>
                      </a:rPr>
                      <m:t>=0.2 </m:t>
                    </m:r>
                    <m:r>
                      <m:rPr>
                        <m:sty m:val="p"/>
                      </m:rPr>
                      <a:rPr kumimoji="1" lang="en-US" altLang="zh-CN" sz="2800" b="0" i="0" smtClean="0">
                        <a:latin typeface="Cambria Math" panose="02040503050406030204" pitchFamily="18" charset="0"/>
                        <a:ea typeface="Cambria Math" panose="02040503050406030204" pitchFamily="18" charset="0"/>
                      </a:rPr>
                      <m:t>GeV</m:t>
                    </m:r>
                    <m:r>
                      <a:rPr kumimoji="1" lang="en-US" altLang="zh-CN" sz="2800" b="0" i="1" smtClean="0">
                        <a:latin typeface="Cambria Math" panose="02040503050406030204" pitchFamily="18" charset="0"/>
                        <a:ea typeface="Cambria Math" panose="02040503050406030204" pitchFamily="18" charset="0"/>
                      </a:rPr>
                      <m:t>,  </m:t>
                    </m:r>
                    <m:r>
                      <a:rPr kumimoji="1" lang="en-US" altLang="zh-CN" sz="2800" b="0" i="1" smtClean="0">
                        <a:latin typeface="Cambria Math" panose="02040503050406030204" pitchFamily="18" charset="0"/>
                        <a:ea typeface="Cambria Math" panose="02040503050406030204" pitchFamily="18" charset="0"/>
                      </a:rPr>
                      <m:t>𝜋</m:t>
                    </m:r>
                    <m:r>
                      <a:rPr kumimoji="1" lang="en-US" altLang="zh-CN" sz="2800" b="0" i="1" smtClean="0">
                        <a:latin typeface="Cambria Math" panose="02040503050406030204" pitchFamily="18" charset="0"/>
                        <a:ea typeface="Cambria Math" panose="02040503050406030204" pitchFamily="18" charset="0"/>
                      </a:rPr>
                      <m:t> </m:t>
                    </m:r>
                    <m:r>
                      <m:rPr>
                        <m:sty m:val="p"/>
                      </m:rPr>
                      <a:rPr kumimoji="1" lang="en-US" altLang="zh-CN" sz="2800" b="0" i="0" smtClean="0">
                        <a:latin typeface="Cambria Math" panose="02040503050406030204" pitchFamily="18" charset="0"/>
                        <a:ea typeface="Cambria Math" panose="02040503050406030204" pitchFamily="18" charset="0"/>
                      </a:rPr>
                      <m:t>Sample</m:t>
                    </m:r>
                  </m:oMath>
                </a14:m>
                <a:endParaRPr kumimoji="1" lang="zh-CN" altLang="en-US" sz="2800" dirty="0"/>
              </a:p>
            </p:txBody>
          </p:sp>
        </mc:Choice>
        <mc:Fallback>
          <p:sp>
            <p:nvSpPr>
              <p:cNvPr id="11" name="文本框 10">
                <a:extLst>
                  <a:ext uri="{FF2B5EF4-FFF2-40B4-BE49-F238E27FC236}">
                    <a16:creationId xmlns:a16="http://schemas.microsoft.com/office/drawing/2014/main" id="{6E3A5C15-9E10-7187-AD04-6B61D8659DF9}"/>
                  </a:ext>
                </a:extLst>
              </p:cNvPr>
              <p:cNvSpPr txBox="1">
                <a:spLocks noRot="1" noChangeAspect="1" noMove="1" noResize="1" noEditPoints="1" noAdjustHandles="1" noChangeArrowheads="1" noChangeShapeType="1" noTextEdit="1"/>
              </p:cNvSpPr>
              <p:nvPr/>
            </p:nvSpPr>
            <p:spPr>
              <a:xfrm>
                <a:off x="6750510" y="441266"/>
                <a:ext cx="5441490" cy="523220"/>
              </a:xfrm>
              <a:prstGeom prst="rect">
                <a:avLst/>
              </a:prstGeom>
              <a:blipFill>
                <a:blip r:embed="rId7"/>
                <a:stretch>
                  <a:fillRect l="-2326" t="-11905" r="-233" b="-30952"/>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B762D6D1-ECA1-E412-6B71-2FAC532AA821}"/>
              </a:ext>
            </a:extLst>
          </p:cNvPr>
          <p:cNvSpPr txBox="1"/>
          <p:nvPr/>
        </p:nvSpPr>
        <p:spPr>
          <a:xfrm>
            <a:off x="383066" y="1410430"/>
            <a:ext cx="1964350" cy="738664"/>
          </a:xfrm>
          <a:prstGeom prst="rect">
            <a:avLst/>
          </a:prstGeom>
          <a:noFill/>
        </p:spPr>
        <p:txBody>
          <a:bodyPr wrap="square" rtlCol="0">
            <a:spAutoFit/>
          </a:bodyPr>
          <a:lstStyle/>
          <a:p>
            <a:r>
              <a:rPr kumimoji="1" lang="en-US" altLang="zh-CN" sz="1400" dirty="0">
                <a:solidFill>
                  <a:srgbClr val="0070C0"/>
                </a:solidFill>
              </a:rPr>
              <a:t>Delete the Rich, </a:t>
            </a:r>
          </a:p>
          <a:p>
            <a:r>
              <a:rPr kumimoji="1" lang="en-US" altLang="zh-CN" sz="1400" dirty="0">
                <a:solidFill>
                  <a:srgbClr val="0070C0"/>
                </a:solidFill>
              </a:rPr>
              <a:t>Skim the barrier of MDC</a:t>
            </a:r>
          </a:p>
          <a:p>
            <a:r>
              <a:rPr kumimoji="1" lang="en-US" altLang="zh-CN" sz="1400" dirty="0">
                <a:solidFill>
                  <a:srgbClr val="0070C0"/>
                </a:solidFill>
              </a:rPr>
              <a:t> (both endcap &amp; barrel)</a:t>
            </a:r>
            <a:endParaRPr kumimoji="1" lang="zh-CN" altLang="en-US" sz="1400" dirty="0">
              <a:solidFill>
                <a:srgbClr val="0070C0"/>
              </a:solidFill>
            </a:endParaRPr>
          </a:p>
        </p:txBody>
      </p:sp>
      <p:sp>
        <p:nvSpPr>
          <p:cNvPr id="13" name="文本框 12">
            <a:extLst>
              <a:ext uri="{FF2B5EF4-FFF2-40B4-BE49-F238E27FC236}">
                <a16:creationId xmlns:a16="http://schemas.microsoft.com/office/drawing/2014/main" id="{E384729E-5CFC-AB8F-799A-A28467A1DE27}"/>
              </a:ext>
            </a:extLst>
          </p:cNvPr>
          <p:cNvSpPr txBox="1"/>
          <p:nvPr/>
        </p:nvSpPr>
        <p:spPr>
          <a:xfrm>
            <a:off x="4170380" y="1391781"/>
            <a:ext cx="1964350" cy="738664"/>
          </a:xfrm>
          <a:prstGeom prst="rect">
            <a:avLst/>
          </a:prstGeom>
          <a:noFill/>
        </p:spPr>
        <p:txBody>
          <a:bodyPr wrap="square" rtlCol="0">
            <a:spAutoFit/>
          </a:bodyPr>
          <a:lstStyle/>
          <a:p>
            <a:r>
              <a:rPr kumimoji="1" lang="en-US" altLang="zh-CN" sz="1400" dirty="0">
                <a:solidFill>
                  <a:srgbClr val="0070C0"/>
                </a:solidFill>
              </a:rPr>
              <a:t>Delete the Rich, </a:t>
            </a:r>
          </a:p>
          <a:p>
            <a:r>
              <a:rPr kumimoji="1" lang="en-US" altLang="zh-CN" sz="1400" dirty="0">
                <a:solidFill>
                  <a:srgbClr val="0070C0"/>
                </a:solidFill>
              </a:rPr>
              <a:t>Skim the barrier of MDC</a:t>
            </a:r>
          </a:p>
          <a:p>
            <a:r>
              <a:rPr kumimoji="1" lang="en-US" altLang="zh-CN" sz="1400" dirty="0">
                <a:solidFill>
                  <a:srgbClr val="0070C0"/>
                </a:solidFill>
              </a:rPr>
              <a:t> (only barrel)</a:t>
            </a:r>
            <a:endParaRPr kumimoji="1" lang="zh-CN" altLang="en-US" sz="1400" dirty="0">
              <a:solidFill>
                <a:srgbClr val="0070C0"/>
              </a:solidFill>
            </a:endParaRPr>
          </a:p>
        </p:txBody>
      </p:sp>
      <p:sp>
        <p:nvSpPr>
          <p:cNvPr id="14" name="文本框 13">
            <a:extLst>
              <a:ext uri="{FF2B5EF4-FFF2-40B4-BE49-F238E27FC236}">
                <a16:creationId xmlns:a16="http://schemas.microsoft.com/office/drawing/2014/main" id="{D1BE8F46-9F3B-0B5B-8D98-538632D8F969}"/>
              </a:ext>
            </a:extLst>
          </p:cNvPr>
          <p:cNvSpPr txBox="1"/>
          <p:nvPr/>
        </p:nvSpPr>
        <p:spPr>
          <a:xfrm>
            <a:off x="383066" y="4219143"/>
            <a:ext cx="1964350" cy="307777"/>
          </a:xfrm>
          <a:prstGeom prst="rect">
            <a:avLst/>
          </a:prstGeom>
          <a:noFill/>
        </p:spPr>
        <p:txBody>
          <a:bodyPr wrap="square" rtlCol="0">
            <a:spAutoFit/>
          </a:bodyPr>
          <a:lstStyle/>
          <a:p>
            <a:r>
              <a:rPr kumimoji="1" lang="en-US" altLang="zh-CN" sz="1400" dirty="0">
                <a:solidFill>
                  <a:srgbClr val="0070C0"/>
                </a:solidFill>
              </a:rPr>
              <a:t>Delete the Rich </a:t>
            </a:r>
          </a:p>
        </p:txBody>
      </p:sp>
      <p:sp>
        <p:nvSpPr>
          <p:cNvPr id="15" name="文本框 14">
            <a:extLst>
              <a:ext uri="{FF2B5EF4-FFF2-40B4-BE49-F238E27FC236}">
                <a16:creationId xmlns:a16="http://schemas.microsoft.com/office/drawing/2014/main" id="{F1C0E373-572D-1A0B-160F-26DA524131F3}"/>
              </a:ext>
            </a:extLst>
          </p:cNvPr>
          <p:cNvSpPr txBox="1"/>
          <p:nvPr/>
        </p:nvSpPr>
        <p:spPr>
          <a:xfrm>
            <a:off x="4225128" y="4219143"/>
            <a:ext cx="1964350" cy="307777"/>
          </a:xfrm>
          <a:prstGeom prst="rect">
            <a:avLst/>
          </a:prstGeom>
          <a:noFill/>
        </p:spPr>
        <p:txBody>
          <a:bodyPr wrap="square" rtlCol="0">
            <a:spAutoFit/>
          </a:bodyPr>
          <a:lstStyle/>
          <a:p>
            <a:r>
              <a:rPr kumimoji="1" lang="en-US" altLang="zh-CN" sz="1400" dirty="0">
                <a:solidFill>
                  <a:srgbClr val="0070C0"/>
                </a:solidFill>
              </a:rPr>
              <a:t>With whole Geometry</a:t>
            </a:r>
          </a:p>
        </p:txBody>
      </p:sp>
    </p:spTree>
    <p:extLst>
      <p:ext uri="{BB962C8B-B14F-4D97-AF65-F5344CB8AC3E}">
        <p14:creationId xmlns:p14="http://schemas.microsoft.com/office/powerpoint/2010/main" val="260187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63C19A7-6F97-CF73-DE47-246F8536D283}"/>
              </a:ext>
            </a:extLst>
          </p:cNvPr>
          <p:cNvPicPr>
            <a:picLocks noChangeAspect="1"/>
          </p:cNvPicPr>
          <p:nvPr/>
        </p:nvPicPr>
        <p:blipFill>
          <a:blip r:embed="rId3"/>
          <a:stretch>
            <a:fillRect/>
          </a:stretch>
        </p:blipFill>
        <p:spPr>
          <a:xfrm>
            <a:off x="7037943" y="2550213"/>
            <a:ext cx="5154057" cy="3909382"/>
          </a:xfrm>
          <a:prstGeom prst="rect">
            <a:avLst/>
          </a:prstGeom>
        </p:spPr>
      </p:pic>
      <p:sp>
        <p:nvSpPr>
          <p:cNvPr id="2" name="标题 1">
            <a:extLst>
              <a:ext uri="{FF2B5EF4-FFF2-40B4-BE49-F238E27FC236}">
                <a16:creationId xmlns:a16="http://schemas.microsoft.com/office/drawing/2014/main" id="{90391F99-30B3-1A52-3E70-6475D7C0836E}"/>
              </a:ext>
            </a:extLst>
          </p:cNvPr>
          <p:cNvSpPr>
            <a:spLocks noGrp="1"/>
          </p:cNvSpPr>
          <p:nvPr>
            <p:ph type="title"/>
          </p:nvPr>
        </p:nvSpPr>
        <p:spPr/>
        <p:txBody>
          <a:bodyPr>
            <a:normAutofit/>
          </a:bodyPr>
          <a:lstStyle/>
          <a:p>
            <a:r>
              <a:rPr kumimoji="1" lang="en-US" altLang="zh-CN" sz="4200" b="0" dirty="0">
                <a:solidFill>
                  <a:schemeClr val="accent1">
                    <a:lumMod val="60000"/>
                    <a:lumOff val="40000"/>
                  </a:schemeClr>
                </a:solidFill>
              </a:rPr>
              <a:t>S</a:t>
            </a:r>
            <a:r>
              <a:rPr kumimoji="1" lang="en-US" altLang="zh-CN" sz="4200" b="0" dirty="0"/>
              <a:t>uper </a:t>
            </a:r>
            <a:r>
              <a:rPr kumimoji="1" lang="en-US" altLang="zh-CN" sz="4200" b="0" dirty="0">
                <a:solidFill>
                  <a:schemeClr val="accent1">
                    <a:lumMod val="60000"/>
                    <a:lumOff val="40000"/>
                  </a:schemeClr>
                </a:solidFill>
              </a:rPr>
              <a:t>T</a:t>
            </a:r>
            <a:r>
              <a:rPr kumimoji="1" lang="en-US" altLang="zh-CN" sz="4200" b="0" dirty="0"/>
              <a:t>au-</a:t>
            </a:r>
            <a:r>
              <a:rPr kumimoji="1" lang="en-US" altLang="zh-CN" sz="4200" b="0" dirty="0">
                <a:solidFill>
                  <a:schemeClr val="accent1">
                    <a:lumMod val="60000"/>
                    <a:lumOff val="40000"/>
                  </a:schemeClr>
                </a:solidFill>
              </a:rPr>
              <a:t>C</a:t>
            </a:r>
            <a:r>
              <a:rPr kumimoji="1" lang="en-US" altLang="zh-CN" sz="4200" b="0" dirty="0"/>
              <a:t>harm </a:t>
            </a:r>
            <a:r>
              <a:rPr kumimoji="1" lang="en-US" altLang="zh-CN" sz="4200" b="0" dirty="0">
                <a:solidFill>
                  <a:schemeClr val="accent1">
                    <a:lumMod val="60000"/>
                    <a:lumOff val="40000"/>
                  </a:schemeClr>
                </a:solidFill>
              </a:rPr>
              <a:t>F</a:t>
            </a:r>
            <a:r>
              <a:rPr kumimoji="1" lang="en-US" altLang="zh-CN" sz="4200" b="0" dirty="0"/>
              <a:t>acility</a:t>
            </a:r>
            <a:endParaRPr kumimoji="1" lang="zh-CN" altLang="en-US" sz="4200" b="0" dirty="0"/>
          </a:p>
        </p:txBody>
      </p:sp>
      <p:sp>
        <p:nvSpPr>
          <p:cNvPr id="3" name="日期占位符 2">
            <a:extLst>
              <a:ext uri="{FF2B5EF4-FFF2-40B4-BE49-F238E27FC236}">
                <a16:creationId xmlns:a16="http://schemas.microsoft.com/office/drawing/2014/main" id="{C89EFC5A-9407-739A-9747-A34ABBF25879}"/>
              </a:ext>
            </a:extLst>
          </p:cNvPr>
          <p:cNvSpPr>
            <a:spLocks noGrp="1"/>
          </p:cNvSpPr>
          <p:nvPr>
            <p:ph type="dt" sz="half" idx="10"/>
          </p:nvPr>
        </p:nvSpPr>
        <p:spPr/>
        <p:txBody>
          <a:bodyPr/>
          <a:lstStyle/>
          <a:p>
            <a:r>
              <a:rPr kumimoji="1" lang="en-US" altLang="zh-CN"/>
              <a:t>Yutong Feng</a:t>
            </a:r>
            <a:endParaRPr kumimoji="1" lang="zh-CN" altLang="en-US"/>
          </a:p>
        </p:txBody>
      </p:sp>
      <p:sp>
        <p:nvSpPr>
          <p:cNvPr id="4" name="页脚占位符 3">
            <a:extLst>
              <a:ext uri="{FF2B5EF4-FFF2-40B4-BE49-F238E27FC236}">
                <a16:creationId xmlns:a16="http://schemas.microsoft.com/office/drawing/2014/main" id="{5B464251-4686-68AA-F161-6E2DAF7CEAEE}"/>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39534D71-576B-B085-CFC4-DC76A9647B25}"/>
              </a:ext>
            </a:extLst>
          </p:cNvPr>
          <p:cNvSpPr>
            <a:spLocks noGrp="1"/>
          </p:cNvSpPr>
          <p:nvPr>
            <p:ph type="sldNum" sz="quarter" idx="12"/>
          </p:nvPr>
        </p:nvSpPr>
        <p:spPr/>
        <p:txBody>
          <a:bodyPr/>
          <a:lstStyle/>
          <a:p>
            <a:fld id="{61B798DF-5A7B-FA44-BAF3-E6142CD482CB}" type="slidenum">
              <a:rPr kumimoji="1" lang="zh-CN" altLang="en-US" smtClean="0"/>
              <a:pPr/>
              <a:t>2</a:t>
            </a:fld>
            <a:endParaRPr kumimoji="1" lang="zh-CN" altLang="en-US"/>
          </a:p>
        </p:txBody>
      </p:sp>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05E10B25-C1E3-1881-C038-2B5E6F320C29}"/>
                  </a:ext>
                </a:extLst>
              </p:cNvPr>
              <p:cNvSpPr/>
              <p:nvPr/>
            </p:nvSpPr>
            <p:spPr>
              <a:xfrm>
                <a:off x="473496" y="1070294"/>
                <a:ext cx="5645628" cy="1899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kumimoji="1" lang="en-US" altLang="zh-CN" sz="2400" b="1" dirty="0">
                    <a:solidFill>
                      <a:schemeClr val="accent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Parameters of STCF:</a:t>
                </a:r>
              </a:p>
              <a:p>
                <a:pPr marL="342900" indent="-342900">
                  <a:buFont typeface="Arial" panose="020B0604020202020204" pitchFamily="34" charset="0"/>
                  <a:buChar char="•"/>
                </a:pPr>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Center-of-mass energy: </a:t>
                </a:r>
                <a14:m>
                  <m:oMath xmlns:m="http://schemas.openxmlformats.org/officeDocument/2006/math">
                    <m: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2−7</m:t>
                    </m:r>
                    <m:r>
                      <m:rPr>
                        <m:sty m:val="p"/>
                      </m:rP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GeV</m:t>
                    </m:r>
                  </m:oMath>
                </a14:m>
                <a:endPar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endParaRPr>
              </a:p>
              <a:p>
                <a:pPr marL="342900" indent="-342900">
                  <a:buFont typeface="Arial" panose="020B0604020202020204" pitchFamily="34" charset="0"/>
                  <a:buChar char="•"/>
                </a:pPr>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Peak luminosity: </a:t>
                </a:r>
                <a14:m>
                  <m:oMath xmlns:m="http://schemas.openxmlformats.org/officeDocument/2006/math">
                    <m: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0.5~1×</m:t>
                    </m:r>
                    <m:sSup>
                      <m:sSupPr>
                        <m:ctrlPr>
                          <a:rPr kumimoji="1"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ctrlPr>
                      </m:sSupPr>
                      <m:e>
                        <m:sSup>
                          <m:sSupPr>
                            <m:ctrlPr>
                              <a:rPr kumimoji="1"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ctrlPr>
                          </m:sSupPr>
                          <m:e>
                            <m: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10</m:t>
                            </m:r>
                          </m:e>
                          <m:sup>
                            <m: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35</m:t>
                            </m:r>
                          </m:sup>
                        </m:sSup>
                        <m:r>
                          <m:rPr>
                            <m:sty m:val="p"/>
                          </m:rP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cm</m:t>
                        </m:r>
                      </m:e>
                      <m:sup>
                        <m: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−2</m:t>
                        </m:r>
                      </m:sup>
                    </m:sSup>
                    <m:sSup>
                      <m:sSupPr>
                        <m:ctrlPr>
                          <a:rPr kumimoji="1"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ctrlPr>
                      </m:sSupPr>
                      <m:e>
                        <m:r>
                          <m:rPr>
                            <m:sty m:val="p"/>
                          </m:rP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s</m:t>
                        </m:r>
                      </m:e>
                      <m:sup>
                        <m:r>
                          <a:rPr kumimoji="1" lang="en-US" altLang="zh-CN" sz="200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−1</m:t>
                        </m:r>
                      </m:sup>
                    </m:sSup>
                  </m:oMath>
                </a14:m>
                <a:endPar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endParaRPr>
              </a:p>
              <a:p>
                <a:pPr marL="342900" indent="-342900">
                  <a:buFont typeface="Arial" panose="020B0604020202020204" pitchFamily="34" charset="0"/>
                  <a:buChar char="•"/>
                </a:pPr>
                <a:r>
                  <a:rPr kumimoji="1" lang="en-US" altLang="zh-CN" sz="2000" baseline="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Circumference: ~600m </a:t>
                </a:r>
              </a:p>
              <a:p>
                <a:pPr marL="342900" indent="-342900">
                  <a:buFont typeface="Arial" panose="020B0604020202020204" pitchFamily="34" charset="0"/>
                  <a:buChar char="•"/>
                </a:pPr>
                <a:r>
                  <a:rPr kumimoji="1" lang="en-US" altLang="zh-CN" sz="2000" baseline="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Crossing angle: 2</a:t>
                </a:r>
                <a14:m>
                  <m:oMath xmlns:m="http://schemas.openxmlformats.org/officeDocument/2006/math">
                    <m:r>
                      <a:rPr kumimoji="1" lang="en-US" altLang="zh-CN" sz="2000" b="0" i="1" baseline="0">
                        <a:solidFill>
                          <a:schemeClr val="tx1"/>
                        </a:solidFill>
                        <a:latin typeface="Cambria Math" charset="0"/>
                        <a:ea typeface="Times New Roman" charset="0"/>
                        <a:cs typeface="Times New Roman" charset="0"/>
                        <a:sym typeface="Arial Rounded MT Bold" panose="020F0704030504030204" pitchFamily="34" charset="0"/>
                      </a:rPr>
                      <m:t>×</m:t>
                    </m:r>
                  </m:oMath>
                </a14:m>
                <a:r>
                  <a:rPr kumimoji="1" lang="en-US" altLang="zh-CN" sz="2000" baseline="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30mrad </a:t>
                </a:r>
                <a:endParaRPr kumimoji="1" lang="zh-CN" altLang="en-US" sz="2000" baseline="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endParaRPr>
              </a:p>
            </p:txBody>
          </p:sp>
        </mc:Choice>
        <mc:Fallback>
          <p:sp>
            <p:nvSpPr>
              <p:cNvPr id="6" name="矩形 5">
                <a:extLst>
                  <a:ext uri="{FF2B5EF4-FFF2-40B4-BE49-F238E27FC236}">
                    <a16:creationId xmlns:a16="http://schemas.microsoft.com/office/drawing/2014/main" id="{05E10B25-C1E3-1881-C038-2B5E6F320C29}"/>
                  </a:ext>
                </a:extLst>
              </p:cNvPr>
              <p:cNvSpPr>
                <a:spLocks noRot="1" noChangeAspect="1" noMove="1" noResize="1" noEditPoints="1" noAdjustHandles="1" noChangeArrowheads="1" noChangeShapeType="1" noTextEdit="1"/>
              </p:cNvSpPr>
              <p:nvPr/>
            </p:nvSpPr>
            <p:spPr>
              <a:xfrm>
                <a:off x="473496" y="1070294"/>
                <a:ext cx="5645628" cy="1899810"/>
              </a:xfrm>
              <a:prstGeom prst="rect">
                <a:avLst/>
              </a:prstGeom>
              <a:blipFill>
                <a:blip r:embed="rId4"/>
                <a:stretch>
                  <a:fillRect l="-1798"/>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E26AE9A6-6D88-EE2F-B9A7-44CDB5827508}"/>
                  </a:ext>
                </a:extLst>
              </p:cNvPr>
              <p:cNvSpPr txBox="1"/>
              <p:nvPr/>
            </p:nvSpPr>
            <p:spPr>
              <a:xfrm>
                <a:off x="473496" y="5226706"/>
                <a:ext cx="4352504" cy="1077218"/>
              </a:xfrm>
              <a:prstGeom prst="rect">
                <a:avLst/>
              </a:prstGeom>
              <a:noFill/>
            </p:spPr>
            <p:txBody>
              <a:bodyPr wrap="square">
                <a:spAutoFit/>
              </a:bodyPr>
              <a:lstStyle/>
              <a:p>
                <a:r>
                  <a:rPr kumimoji="1" lang="en" altLang="zh-CN" sz="2400" b="1" dirty="0">
                    <a:solidFill>
                      <a:srgbClr val="8803FF"/>
                    </a:solidFill>
                    <a:latin typeface="Calibri" panose="020F0502020204030204" pitchFamily="34" charset="0"/>
                    <a:ea typeface="微软雅黑" panose="020B0503020204020204" pitchFamily="34" charset="-122"/>
                    <a:cs typeface="Calibri" panose="020F0502020204030204" pitchFamily="34" charset="0"/>
                  </a:rPr>
                  <a:t>For DTOF</a:t>
                </a:r>
                <a:r>
                  <a:rPr kumimoji="1" lang="zh-CN" altLang="en-US" sz="2400" b="1" dirty="0">
                    <a:solidFill>
                      <a:srgbClr val="8803FF"/>
                    </a:solidFill>
                    <a:latin typeface="Calibri" panose="020F0502020204030204" pitchFamily="34" charset="0"/>
                    <a:ea typeface="微软雅黑" panose="020B0503020204020204" pitchFamily="34" charset="-122"/>
                    <a:cs typeface="Calibri" panose="020F0502020204030204" pitchFamily="34" charset="0"/>
                  </a:rPr>
                  <a:t> </a:t>
                </a:r>
                <a:r>
                  <a:rPr kumimoji="1" lang="en" altLang="zh-CN" sz="2400" b="1" dirty="0">
                    <a:solidFill>
                      <a:srgbClr val="8803FF"/>
                    </a:solidFill>
                    <a:latin typeface="Calibri" panose="020F0502020204030204" pitchFamily="34" charset="0"/>
                    <a:ea typeface="微软雅黑" panose="020B0503020204020204" pitchFamily="34" charset="-122"/>
                    <a:cs typeface="Calibri" panose="020F0502020204030204" pitchFamily="34" charset="0"/>
                  </a:rPr>
                  <a:t>:</a:t>
                </a:r>
              </a:p>
              <a:p>
                <a:pPr marL="342900" indent="-342900">
                  <a:buFont typeface="Arial" panose="020B0604020202020204" pitchFamily="34" charset="0"/>
                  <a:buChar char="•"/>
                </a:pP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&gt; 4</a:t>
                </a:r>
                <a:r>
                  <a:rPr kumimoji="1" lang="el-GR" altLang="zh-CN" sz="2000" dirty="0">
                    <a:latin typeface="Calibri" panose="020F0502020204030204" pitchFamily="34" charset="0"/>
                    <a:ea typeface="微软雅黑" panose="020B0503020204020204" pitchFamily="34" charset="-122"/>
                    <a:cs typeface="Calibri" panose="020F0502020204030204" pitchFamily="34" charset="0"/>
                  </a:rPr>
                  <a:t>σ </a:t>
                </a:r>
                <a14:m>
                  <m:oMath xmlns:m="http://schemas.openxmlformats.org/officeDocument/2006/math">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𝜋</m:t>
                    </m:r>
                    <m:r>
                      <m:rPr>
                        <m:lit/>
                      </m:rP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m:t>
                    </m:r>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𝐾</m:t>
                    </m:r>
                  </m:oMath>
                </a14:m>
                <a:r>
                  <a:rPr kumimoji="1" lang="en" altLang="zh-CN" sz="2000" dirty="0">
                    <a:latin typeface="Calibri" panose="020F0502020204030204" pitchFamily="34" charset="0"/>
                    <a:ea typeface="微软雅黑" panose="020B0503020204020204" pitchFamily="34" charset="-122"/>
                    <a:cs typeface="Calibri" panose="020F0502020204030204" pitchFamily="34" charset="0"/>
                  </a:rPr>
                  <a:t> separation at </a:t>
                </a:r>
                <a:r>
                  <a:rPr kumimoji="1" lang="en" altLang="zh-CN" sz="2000" i="1" dirty="0">
                    <a:latin typeface="Calibri" panose="020F0502020204030204" pitchFamily="34" charset="0"/>
                    <a:ea typeface="微软雅黑" panose="020B0503020204020204" pitchFamily="34" charset="-122"/>
                    <a:cs typeface="Calibri" panose="020F0502020204030204" pitchFamily="34" charset="0"/>
                  </a:rPr>
                  <a:t>p</a:t>
                </a: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 </a:t>
                </a:r>
                <a14:m>
                  <m:oMath xmlns:m="http://schemas.openxmlformats.org/officeDocument/2006/math">
                    <m:r>
                      <a:rPr kumimoji="1" lang="en" altLang="zh-CN" sz="2000" i="1" smtClean="0">
                        <a:latin typeface="Cambria Math" panose="02040503050406030204" pitchFamily="18" charset="0"/>
                        <a:ea typeface="Cambria Math" panose="02040503050406030204" pitchFamily="18" charset="0"/>
                        <a:cs typeface="Calibri" panose="020F0502020204030204" pitchFamily="34" charset="0"/>
                      </a:rPr>
                      <m:t>≤</m:t>
                    </m:r>
                  </m:oMath>
                </a14:m>
                <a:r>
                  <a:rPr kumimoji="1" lang="en" altLang="zh-CN" sz="2000" dirty="0">
                    <a:latin typeface="Calibri" panose="020F0502020204030204" pitchFamily="34" charset="0"/>
                    <a:ea typeface="微软雅黑" panose="020B0503020204020204" pitchFamily="34" charset="-122"/>
                    <a:cs typeface="Calibri" panose="020F0502020204030204" pitchFamily="34" charset="0"/>
                  </a:rPr>
                  <a:t> 2 GeV/c</a:t>
                </a:r>
              </a:p>
              <a:p>
                <a:pPr marL="342900" indent="-342900">
                  <a:buFont typeface="Arial" panose="020B0604020202020204" pitchFamily="34" charset="0"/>
                  <a:buChar char="•"/>
                </a:pP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Time resolution ~ </a:t>
                </a:r>
                <a:r>
                  <a:rPr kumimoji="1" lang="en-US" altLang="zh-CN" sz="2000" dirty="0">
                    <a:latin typeface="Calibri" panose="020F0502020204030204" pitchFamily="34" charset="0"/>
                    <a:ea typeface="微软雅黑" panose="020B0503020204020204" pitchFamily="34" charset="-122"/>
                    <a:cs typeface="Calibri" panose="020F0502020204030204" pitchFamily="34" charset="0"/>
                  </a:rPr>
                  <a:t>46</a:t>
                </a: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 </a:t>
                </a:r>
                <a:r>
                  <a:rPr kumimoji="1" lang="en" altLang="zh-CN" sz="2000" dirty="0" err="1">
                    <a:latin typeface="Calibri" panose="020F0502020204030204" pitchFamily="34" charset="0"/>
                    <a:ea typeface="微软雅黑" panose="020B0503020204020204" pitchFamily="34" charset="-122"/>
                    <a:cs typeface="Calibri" panose="020F0502020204030204" pitchFamily="34" charset="0"/>
                  </a:rPr>
                  <a:t>ps</a:t>
                </a:r>
                <a:endParaRPr kumimoji="1" lang="en" altLang="zh-CN" sz="2000" dirty="0">
                  <a:latin typeface="Calibri" panose="020F0502020204030204" pitchFamily="34" charset="0"/>
                  <a:ea typeface="微软雅黑" panose="020B0503020204020204" pitchFamily="34" charset="-122"/>
                  <a:cs typeface="Calibri" panose="020F0502020204030204" pitchFamily="34" charset="0"/>
                </a:endParaRPr>
              </a:p>
            </p:txBody>
          </p:sp>
        </mc:Choice>
        <mc:Fallback>
          <p:sp>
            <p:nvSpPr>
              <p:cNvPr id="7" name="文本框 6">
                <a:extLst>
                  <a:ext uri="{FF2B5EF4-FFF2-40B4-BE49-F238E27FC236}">
                    <a16:creationId xmlns:a16="http://schemas.microsoft.com/office/drawing/2014/main" id="{E26AE9A6-6D88-EE2F-B9A7-44CDB5827508}"/>
                  </a:ext>
                </a:extLst>
              </p:cNvPr>
              <p:cNvSpPr txBox="1">
                <a:spLocks noRot="1" noChangeAspect="1" noMove="1" noResize="1" noEditPoints="1" noAdjustHandles="1" noChangeArrowheads="1" noChangeShapeType="1" noTextEdit="1"/>
              </p:cNvSpPr>
              <p:nvPr/>
            </p:nvSpPr>
            <p:spPr>
              <a:xfrm>
                <a:off x="473496" y="5226706"/>
                <a:ext cx="4352504" cy="1077218"/>
              </a:xfrm>
              <a:prstGeom prst="rect">
                <a:avLst/>
              </a:prstGeom>
              <a:blipFill>
                <a:blip r:embed="rId5"/>
                <a:stretch>
                  <a:fillRect l="-2326" t="-4651" b="-930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994B7BB7-E203-C097-8909-9E0E77557535}"/>
                  </a:ext>
                </a:extLst>
              </p:cNvPr>
              <p:cNvSpPr/>
              <p:nvPr/>
            </p:nvSpPr>
            <p:spPr>
              <a:xfrm>
                <a:off x="473496" y="2802842"/>
                <a:ext cx="6293064" cy="2449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kumimoji="1" lang="en-US" altLang="zh-CN" sz="2400" b="1" dirty="0">
                    <a:solidFill>
                      <a:schemeClr val="accent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Physical targets of STCF:</a:t>
                </a:r>
              </a:p>
              <a:p>
                <a:pPr marL="342900" indent="-342900">
                  <a:buFont typeface="Arial" panose="020B0604020202020204" pitchFamily="34" charset="0"/>
                  <a:buChar char="•"/>
                </a:pPr>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Rich physics with c quark and </a:t>
                </a:r>
                <a14:m>
                  <m:oMath xmlns:m="http://schemas.openxmlformats.org/officeDocument/2006/math">
                    <m:r>
                      <a:rPr kumimoji="1" lang="en-US" altLang="zh-CN" sz="20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sym typeface="Arial Rounded MT Bold" panose="020F0704030504030204" pitchFamily="34" charset="0"/>
                      </a:rPr>
                      <m:t>𝜏</m:t>
                    </m:r>
                  </m:oMath>
                </a14:m>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 leptons</a:t>
                </a:r>
              </a:p>
              <a:p>
                <a:pPr marL="342900" indent="-342900">
                  <a:buFont typeface="Arial" panose="020B0604020202020204" pitchFamily="34" charset="0"/>
                  <a:buChar char="•"/>
                </a:pPr>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Non-perturbed strong interaction and hadron structure</a:t>
                </a:r>
              </a:p>
              <a:p>
                <a:pPr marL="342900" indent="-342900">
                  <a:buFont typeface="Arial" panose="020B0604020202020204" pitchFamily="34" charset="0"/>
                  <a:buChar char="•"/>
                </a:pPr>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rPr>
                  <a:t>New physics searching</a:t>
                </a:r>
                <a:endParaRPr kumimoji="1" lang="en-US" altLang="zh-CN" sz="2000" dirty="0">
                  <a:solidFill>
                    <a:srgbClr val="0070C0"/>
                  </a:solidFill>
                  <a:latin typeface="Arial Rounded MT Bold" panose="020F0704030504030204" pitchFamily="34" charset="0"/>
                  <a:ea typeface="微软雅黑" panose="020B0503020204020204" pitchFamily="34" charset="-122"/>
                  <a:cs typeface="Times New Roman" charset="0"/>
                  <a:sym typeface="Arial Rounded MT Bold" panose="020F0704030504030204" pitchFamily="34" charset="0"/>
                </a:endParaRPr>
              </a:p>
              <a:p>
                <a:pPr>
                  <a:lnSpc>
                    <a:spcPct val="150000"/>
                  </a:lnSpc>
                </a:pPr>
                <a:r>
                  <a:rPr kumimoji="1" lang="en-US" altLang="zh-CN" sz="2400" b="1" dirty="0">
                    <a:solidFill>
                      <a:schemeClr val="accent1"/>
                    </a:solidFill>
                    <a:latin typeface="Calibri" panose="020F0502020204030204" pitchFamily="34" charset="0"/>
                    <a:ea typeface="微软雅黑" panose="020B0503020204020204" pitchFamily="34" charset="-122"/>
                    <a:cs typeface="Calibri" panose="020F0502020204030204" pitchFamily="34" charset="0"/>
                    <a:sym typeface="Arial Rounded MT Bold" panose="020F0704030504030204" pitchFamily="34" charset="0"/>
                  </a:rPr>
                  <a:t>For PID system:</a:t>
                </a:r>
              </a:p>
              <a:p>
                <a:pPr marL="342900" indent="-342900">
                  <a:buFont typeface="Arial" panose="020B0604020202020204" pitchFamily="34" charset="0"/>
                  <a:buChar char="•"/>
                </a:pPr>
                <a14:m>
                  <m:oMath xmlns:m="http://schemas.openxmlformats.org/officeDocument/2006/math">
                    <m:r>
                      <a:rPr kumimoji="1" lang="en-US" altLang="zh-CN" sz="2000" b="0" i="1" smtClean="0">
                        <a:solidFill>
                          <a:schemeClr val="tx1"/>
                        </a:solidFill>
                        <a:latin typeface="Cambria Math" panose="02040503050406030204" pitchFamily="18" charset="0"/>
                        <a:ea typeface="微软雅黑" panose="020B0503020204020204" pitchFamily="34" charset="-122"/>
                        <a:cs typeface="Calibri" panose="020F0502020204030204" pitchFamily="34" charset="0"/>
                      </a:rPr>
                      <m:t>𝜋</m:t>
                    </m:r>
                    <m:r>
                      <m:rPr>
                        <m:lit/>
                      </m:rPr>
                      <a:rPr kumimoji="1" lang="en-US" altLang="zh-CN" sz="2000" b="0" i="1" smtClean="0">
                        <a:solidFill>
                          <a:schemeClr val="tx1"/>
                        </a:solidFill>
                        <a:latin typeface="Cambria Math" panose="02040503050406030204" pitchFamily="18" charset="0"/>
                        <a:ea typeface="微软雅黑" panose="020B0503020204020204" pitchFamily="34" charset="-122"/>
                        <a:cs typeface="Calibri" panose="020F0502020204030204" pitchFamily="34" charset="0"/>
                      </a:rPr>
                      <m:t>/</m:t>
                    </m:r>
                    <m:r>
                      <a:rPr kumimoji="1" lang="en-US" altLang="zh-CN" sz="2000" b="0" i="1" smtClean="0">
                        <a:solidFill>
                          <a:schemeClr val="tx1"/>
                        </a:solidFill>
                        <a:latin typeface="Cambria Math" panose="02040503050406030204" pitchFamily="18" charset="0"/>
                        <a:ea typeface="微软雅黑" panose="020B0503020204020204" pitchFamily="34" charset="-122"/>
                        <a:cs typeface="Calibri" panose="020F0502020204030204" pitchFamily="34" charset="0"/>
                      </a:rPr>
                      <m:t>𝐾</m:t>
                    </m:r>
                    <m:r>
                      <a:rPr kumimoji="1" lang="en-US" altLang="zh-CN" sz="2000" b="0" i="1" smtClean="0">
                        <a:solidFill>
                          <a:schemeClr val="tx1"/>
                        </a:solidFill>
                        <a:latin typeface="Cambria Math" panose="02040503050406030204" pitchFamily="18" charset="0"/>
                        <a:ea typeface="微软雅黑" panose="020B0503020204020204" pitchFamily="34" charset="-122"/>
                        <a:cs typeface="Calibri" panose="020F0502020204030204" pitchFamily="34" charset="0"/>
                      </a:rPr>
                      <m:t> 4</m:t>
                    </m:r>
                    <m:r>
                      <a:rPr kumimoji="1" lang="en-US" altLang="zh-CN" sz="2000" b="0" i="1" smtClean="0">
                        <a:solidFill>
                          <a:schemeClr val="tx1"/>
                        </a:solidFill>
                        <a:latin typeface="Cambria Math" panose="02040503050406030204" pitchFamily="18" charset="0"/>
                        <a:ea typeface="微软雅黑" panose="020B0503020204020204" pitchFamily="34" charset="-122"/>
                        <a:cs typeface="Calibri" panose="020F0502020204030204" pitchFamily="34" charset="0"/>
                      </a:rPr>
                      <m:t>𝜎</m:t>
                    </m:r>
                  </m:oMath>
                </a14:m>
                <a:r>
                  <a:rPr kumimoji="1" lang="en-US"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rPr>
                  <a:t> separation power up to 2 GeV/c</a:t>
                </a:r>
                <a:endParaRPr kumimoji="1" lang="zh-CN" altLang="en-US" sz="20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p:txBody>
          </p:sp>
        </mc:Choice>
        <mc:Fallback>
          <p:sp>
            <p:nvSpPr>
              <p:cNvPr id="8" name="矩形 7">
                <a:extLst>
                  <a:ext uri="{FF2B5EF4-FFF2-40B4-BE49-F238E27FC236}">
                    <a16:creationId xmlns:a16="http://schemas.microsoft.com/office/drawing/2014/main" id="{994B7BB7-E203-C097-8909-9E0E77557535}"/>
                  </a:ext>
                </a:extLst>
              </p:cNvPr>
              <p:cNvSpPr>
                <a:spLocks noRot="1" noChangeAspect="1" noMove="1" noResize="1" noEditPoints="1" noAdjustHandles="1" noChangeArrowheads="1" noChangeShapeType="1" noTextEdit="1"/>
              </p:cNvSpPr>
              <p:nvPr/>
            </p:nvSpPr>
            <p:spPr>
              <a:xfrm>
                <a:off x="473496" y="2802842"/>
                <a:ext cx="6293064" cy="2449179"/>
              </a:xfrm>
              <a:prstGeom prst="rect">
                <a:avLst/>
              </a:prstGeom>
              <a:blipFill>
                <a:blip r:embed="rId6"/>
                <a:stretch>
                  <a:fillRect l="-1613"/>
                </a:stretch>
              </a:blipFill>
              <a:ln>
                <a:noFill/>
              </a:ln>
            </p:spPr>
            <p:txBody>
              <a:bodyPr/>
              <a:lstStyle/>
              <a:p>
                <a:r>
                  <a:rPr lang="zh-CN" altLang="en-US">
                    <a:noFill/>
                  </a:rPr>
                  <a:t> </a:t>
                </a:r>
              </a:p>
            </p:txBody>
          </p:sp>
        </mc:Fallback>
      </mc:AlternateContent>
      <p:grpSp>
        <p:nvGrpSpPr>
          <p:cNvPr id="9" name="组合 8">
            <a:extLst>
              <a:ext uri="{FF2B5EF4-FFF2-40B4-BE49-F238E27FC236}">
                <a16:creationId xmlns:a16="http://schemas.microsoft.com/office/drawing/2014/main" id="{80FEB4E8-7133-C429-3E0E-7B5299144E85}"/>
              </a:ext>
            </a:extLst>
          </p:cNvPr>
          <p:cNvGrpSpPr/>
          <p:nvPr/>
        </p:nvGrpSpPr>
        <p:grpSpPr>
          <a:xfrm>
            <a:off x="6543949" y="0"/>
            <a:ext cx="5657883" cy="2682480"/>
            <a:chOff x="171576" y="1098426"/>
            <a:chExt cx="6611780" cy="3134737"/>
          </a:xfrm>
        </p:grpSpPr>
        <p:pic>
          <p:nvPicPr>
            <p:cNvPr id="10" name="图片 6">
              <a:extLst>
                <a:ext uri="{FF2B5EF4-FFF2-40B4-BE49-F238E27FC236}">
                  <a16:creationId xmlns:a16="http://schemas.microsoft.com/office/drawing/2014/main" id="{E529F540-8088-7BED-F9AB-99EFFC2DD12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24398"/>
            <a:stretch/>
          </p:blipFill>
          <p:spPr>
            <a:xfrm>
              <a:off x="171576" y="1098426"/>
              <a:ext cx="6611780" cy="2717793"/>
            </a:xfrm>
            <a:prstGeom prst="rect">
              <a:avLst/>
            </a:prstGeom>
          </p:spPr>
        </p:pic>
        <p:cxnSp>
          <p:nvCxnSpPr>
            <p:cNvPr id="11" name="直接箭头连接符 8">
              <a:extLst>
                <a:ext uri="{FF2B5EF4-FFF2-40B4-BE49-F238E27FC236}">
                  <a16:creationId xmlns:a16="http://schemas.microsoft.com/office/drawing/2014/main" id="{0AF499BC-1D5E-306D-F26A-C96B5C75893C}"/>
                </a:ext>
              </a:extLst>
            </p:cNvPr>
            <p:cNvCxnSpPr>
              <a:cxnSpLocks/>
            </p:cNvCxnSpPr>
            <p:nvPr/>
          </p:nvCxnSpPr>
          <p:spPr bwMode="auto">
            <a:xfrm flipH="1" flipV="1">
              <a:off x="1303130" y="2067169"/>
              <a:ext cx="365392" cy="298992"/>
            </a:xfrm>
            <a:prstGeom prst="straightConnector1">
              <a:avLst/>
            </a:prstGeom>
            <a:solidFill>
              <a:srgbClr val="4F81BD"/>
            </a:solidFill>
            <a:ln w="34925" cap="flat" cmpd="sng" algn="ctr">
              <a:solidFill>
                <a:srgbClr val="FF0000"/>
              </a:solidFill>
              <a:prstDash val="solid"/>
              <a:round/>
              <a:headEnd type="none" w="lg" len="lg"/>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11">
              <a:extLst>
                <a:ext uri="{FF2B5EF4-FFF2-40B4-BE49-F238E27FC236}">
                  <a16:creationId xmlns:a16="http://schemas.microsoft.com/office/drawing/2014/main" id="{73733DBF-46CE-0BB8-2886-929DBB18F34E}"/>
                </a:ext>
              </a:extLst>
            </p:cNvPr>
            <p:cNvSpPr/>
            <p:nvPr/>
          </p:nvSpPr>
          <p:spPr bwMode="auto">
            <a:xfrm>
              <a:off x="351735" y="1604948"/>
              <a:ext cx="1681350" cy="761213"/>
            </a:xfrm>
            <a:prstGeom prst="rect">
              <a:avLst/>
            </a:prstGeom>
            <a:noFill/>
            <a:ln w="412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200" b="1" i="0" u="none" strike="noStrike" kern="0" cap="none" spc="0" normalizeH="0" baseline="0" noProof="0" dirty="0" err="1">
                  <a:ln>
                    <a:noFill/>
                  </a:ln>
                  <a:solidFill>
                    <a:srgbClr val="FFFF00"/>
                  </a:solidFill>
                  <a:effectLst/>
                  <a:uLnTx/>
                  <a:uFillTx/>
                  <a:latin typeface="SimHei" panose="02010609060101010101" pitchFamily="49" charset="-122"/>
                  <a:ea typeface="SimHei" panose="02010609060101010101" pitchFamily="49" charset="-122"/>
                </a:rPr>
                <a:t>Linac</a:t>
              </a:r>
              <a:endParaRPr kumimoji="0" lang="en-US" altLang="zh-CN" sz="2200" b="1" i="0" u="none" strike="noStrike" kern="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cxnSp>
          <p:nvCxnSpPr>
            <p:cNvPr id="13" name="直接箭头连接符 8">
              <a:extLst>
                <a:ext uri="{FF2B5EF4-FFF2-40B4-BE49-F238E27FC236}">
                  <a16:creationId xmlns:a16="http://schemas.microsoft.com/office/drawing/2014/main" id="{72EF7D07-E2D7-F60B-362E-C3A0D634C2C8}"/>
                </a:ext>
              </a:extLst>
            </p:cNvPr>
            <p:cNvCxnSpPr>
              <a:cxnSpLocks/>
            </p:cNvCxnSpPr>
            <p:nvPr/>
          </p:nvCxnSpPr>
          <p:spPr bwMode="auto">
            <a:xfrm flipV="1">
              <a:off x="3970353" y="2135949"/>
              <a:ext cx="230639" cy="332695"/>
            </a:xfrm>
            <a:prstGeom prst="straightConnector1">
              <a:avLst/>
            </a:prstGeom>
            <a:solidFill>
              <a:srgbClr val="4F81BD"/>
            </a:solidFill>
            <a:ln w="34925" cap="flat" cmpd="sng" algn="ctr">
              <a:solidFill>
                <a:srgbClr val="FF0000"/>
              </a:solidFill>
              <a:prstDash val="solid"/>
              <a:round/>
              <a:headEnd type="none" w="lg" len="lg"/>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13">
              <a:extLst>
                <a:ext uri="{FF2B5EF4-FFF2-40B4-BE49-F238E27FC236}">
                  <a16:creationId xmlns:a16="http://schemas.microsoft.com/office/drawing/2014/main" id="{8BEEC1F2-8B97-E858-D834-6768DA08C170}"/>
                </a:ext>
              </a:extLst>
            </p:cNvPr>
            <p:cNvSpPr/>
            <p:nvPr/>
          </p:nvSpPr>
          <p:spPr bwMode="auto">
            <a:xfrm>
              <a:off x="3184000" y="1679223"/>
              <a:ext cx="2254733" cy="387946"/>
            </a:xfrm>
            <a:prstGeom prst="rect">
              <a:avLst/>
            </a:prstGeom>
            <a:noFill/>
            <a:ln w="412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2200" b="1" kern="0" dirty="0">
                  <a:solidFill>
                    <a:srgbClr val="FFFF00"/>
                  </a:solidFill>
                  <a:latin typeface="SimHei" panose="02010609060101010101" pitchFamily="49" charset="-122"/>
                  <a:ea typeface="SimHei" panose="02010609060101010101" pitchFamily="49" charset="-122"/>
                </a:rPr>
                <a:t>Storage</a:t>
              </a:r>
              <a:r>
                <a:rPr lang="zh-CN" altLang="en-US" sz="2200" b="1" kern="0" dirty="0">
                  <a:solidFill>
                    <a:srgbClr val="FFFF00"/>
                  </a:solidFill>
                  <a:latin typeface="SimHei" panose="02010609060101010101" pitchFamily="49" charset="-122"/>
                  <a:ea typeface="SimHei" panose="02010609060101010101" pitchFamily="49" charset="-122"/>
                </a:rPr>
                <a:t> </a:t>
              </a:r>
              <a:r>
                <a:rPr lang="en-US" altLang="zh-CN" sz="2200" b="1" kern="0" dirty="0">
                  <a:solidFill>
                    <a:srgbClr val="FFFF00"/>
                  </a:solidFill>
                  <a:latin typeface="SimHei" panose="02010609060101010101" pitchFamily="49" charset="-122"/>
                  <a:ea typeface="SimHei" panose="02010609060101010101" pitchFamily="49" charset="-122"/>
                </a:rPr>
                <a:t>ring</a:t>
              </a:r>
              <a:endParaRPr kumimoji="0" lang="zh-CN" altLang="en-US" sz="2200" b="1" i="0" u="none" strike="noStrike" kern="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cxnSp>
          <p:nvCxnSpPr>
            <p:cNvPr id="15" name="直接箭头连接符 14">
              <a:extLst>
                <a:ext uri="{FF2B5EF4-FFF2-40B4-BE49-F238E27FC236}">
                  <a16:creationId xmlns:a16="http://schemas.microsoft.com/office/drawing/2014/main" id="{164DD1B0-7ADC-7CBF-BA40-7675709F3A64}"/>
                </a:ext>
              </a:extLst>
            </p:cNvPr>
            <p:cNvCxnSpPr>
              <a:cxnSpLocks/>
            </p:cNvCxnSpPr>
            <p:nvPr/>
          </p:nvCxnSpPr>
          <p:spPr bwMode="auto">
            <a:xfrm flipH="1">
              <a:off x="4200992" y="2960540"/>
              <a:ext cx="32094" cy="1272623"/>
            </a:xfrm>
            <a:prstGeom prst="straightConnector1">
              <a:avLst/>
            </a:prstGeom>
            <a:solidFill>
              <a:srgbClr val="4F81BD"/>
            </a:solidFill>
            <a:ln w="34925" cap="flat" cmpd="sng" algn="ctr">
              <a:solidFill>
                <a:srgbClr val="FF0000"/>
              </a:solidFill>
              <a:prstDash val="solid"/>
              <a:round/>
              <a:headEnd type="none" w="lg" len="lg"/>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1">
              <a:extLst>
                <a:ext uri="{FF2B5EF4-FFF2-40B4-BE49-F238E27FC236}">
                  <a16:creationId xmlns:a16="http://schemas.microsoft.com/office/drawing/2014/main" id="{D605F29A-6730-CB97-23FC-E98AEF410E53}"/>
                </a:ext>
              </a:extLst>
            </p:cNvPr>
            <p:cNvSpPr/>
            <p:nvPr/>
          </p:nvSpPr>
          <p:spPr bwMode="auto">
            <a:xfrm>
              <a:off x="4023901" y="2810859"/>
              <a:ext cx="2370423" cy="833425"/>
            </a:xfrm>
            <a:prstGeom prst="rect">
              <a:avLst/>
            </a:prstGeom>
            <a:noFill/>
            <a:ln w="4127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2200" b="1" i="0" u="none" strike="noStrike" kern="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rPr>
                <a:t>Detector spectrometer</a:t>
              </a:r>
              <a:endParaRPr kumimoji="0" lang="zh-CN" altLang="en-US" sz="2200" b="1" i="0" u="none" strike="noStrike" kern="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grpSp>
    </p:spTree>
    <p:extLst>
      <p:ext uri="{BB962C8B-B14F-4D97-AF65-F5344CB8AC3E}">
        <p14:creationId xmlns:p14="http://schemas.microsoft.com/office/powerpoint/2010/main" val="389685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17D1FD-6C51-C6CD-E01B-9B35BF8ACC50}"/>
              </a:ext>
            </a:extLst>
          </p:cNvPr>
          <p:cNvSpPr>
            <a:spLocks noGrp="1"/>
          </p:cNvSpPr>
          <p:nvPr>
            <p:ph type="title"/>
          </p:nvPr>
        </p:nvSpPr>
        <p:spPr/>
        <p:txBody>
          <a:bodyPr>
            <a:normAutofit/>
          </a:bodyPr>
          <a:lstStyle/>
          <a:p>
            <a:r>
              <a:rPr kumimoji="1" lang="en-US" altLang="zh-CN" sz="4200" dirty="0"/>
              <a:t>DTOF</a:t>
            </a:r>
            <a:r>
              <a:rPr kumimoji="1" lang="zh-CN" altLang="en-US" sz="4200" dirty="0"/>
              <a:t> </a:t>
            </a:r>
            <a:r>
              <a:rPr kumimoji="1" lang="en-US" altLang="zh-CN" sz="4200" dirty="0"/>
              <a:t>Geometry</a:t>
            </a:r>
            <a:r>
              <a:rPr kumimoji="1" lang="zh-CN" altLang="en-US" sz="4200" dirty="0"/>
              <a:t> </a:t>
            </a:r>
            <a:r>
              <a:rPr kumimoji="1" lang="en-US" altLang="zh-CN" sz="4200" dirty="0"/>
              <a:t>Configuration</a:t>
            </a:r>
            <a:endParaRPr kumimoji="1" lang="zh-CN" altLang="en-US" sz="4200" dirty="0"/>
          </a:p>
        </p:txBody>
      </p:sp>
      <p:sp>
        <p:nvSpPr>
          <p:cNvPr id="3" name="日期占位符 2">
            <a:extLst>
              <a:ext uri="{FF2B5EF4-FFF2-40B4-BE49-F238E27FC236}">
                <a16:creationId xmlns:a16="http://schemas.microsoft.com/office/drawing/2014/main" id="{A57182F3-FE7C-B3FE-BA5E-39E8C54205F7}"/>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C04F28D4-6226-6F0A-FC41-11DC06A192C7}"/>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6CDB462A-1A30-F0D3-89BD-A0E7E11839F2}"/>
              </a:ext>
            </a:extLst>
          </p:cNvPr>
          <p:cNvSpPr>
            <a:spLocks noGrp="1"/>
          </p:cNvSpPr>
          <p:nvPr>
            <p:ph type="sldNum" sz="quarter" idx="12"/>
          </p:nvPr>
        </p:nvSpPr>
        <p:spPr/>
        <p:txBody>
          <a:bodyPr/>
          <a:lstStyle/>
          <a:p>
            <a:fld id="{61B798DF-5A7B-FA44-BAF3-E6142CD482CB}" type="slidenum">
              <a:rPr kumimoji="1" lang="zh-CN" altLang="en-US" smtClean="0"/>
              <a:pPr/>
              <a:t>3</a:t>
            </a:fld>
            <a:endParaRPr kumimoji="1" lang="zh-CN" altLang="en-US"/>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C4B51822-DB47-4333-032E-90E8FEC3834E}"/>
                  </a:ext>
                </a:extLst>
              </p:cNvPr>
              <p:cNvSpPr txBox="1"/>
              <p:nvPr/>
            </p:nvSpPr>
            <p:spPr>
              <a:xfrm>
                <a:off x="287531" y="1078555"/>
                <a:ext cx="11811457" cy="1428853"/>
              </a:xfrm>
              <a:prstGeom prst="rect">
                <a:avLst/>
              </a:prstGeom>
              <a:noFill/>
            </p:spPr>
            <p:txBody>
              <a:bodyPr wrap="square">
                <a:spAutoFit/>
              </a:bodyPr>
              <a:lstStyle/>
              <a:p>
                <a:pPr marL="342900" indent="-342900">
                  <a:lnSpc>
                    <a:spcPct val="150000"/>
                  </a:lnSpc>
                  <a:buFont typeface="Arial" panose="020B0604020202020204" pitchFamily="34" charset="0"/>
                  <a:buChar char="•"/>
                </a:pPr>
                <a:r>
                  <a:rPr kumimoji="1" lang="en-US" altLang="zh-CN" sz="2000" dirty="0">
                    <a:latin typeface="Calibri" panose="020F0502020204030204" pitchFamily="34" charset="0"/>
                    <a:ea typeface="微软雅黑" panose="020B0503020204020204" pitchFamily="34" charset="-122"/>
                    <a:cs typeface="Calibri" panose="020F0502020204030204" pitchFamily="34" charset="0"/>
                  </a:rPr>
                  <a:t>Two </a:t>
                </a: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identical endcap discs, ∼ ±1400 mm away from the collision point along the beam direction. </a:t>
                </a:r>
              </a:p>
              <a:p>
                <a:pPr marL="342900" indent="-342900">
                  <a:lnSpc>
                    <a:spcPct val="150000"/>
                  </a:lnSpc>
                  <a:buFont typeface="Arial" panose="020B0604020202020204" pitchFamily="34" charset="0"/>
                  <a:buChar char="•"/>
                </a:pP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Each disc: 4 sectors, </a:t>
                </a:r>
                <a14:m>
                  <m:oMath xmlns:m="http://schemas.openxmlformats.org/officeDocument/2006/math">
                    <m:sSub>
                      <m:sSubPr>
                        <m:ctrlP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𝑅</m:t>
                        </m:r>
                      </m:e>
                      <m:sub>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𝑚𝑖𝑛</m:t>
                        </m:r>
                      </m:sub>
                    </m:sSub>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m:t>
                    </m:r>
                  </m:oMath>
                </a14:m>
                <a:r>
                  <a:rPr kumimoji="1" lang="en" altLang="zh-CN" sz="2000" dirty="0">
                    <a:latin typeface="Calibri" panose="020F0502020204030204" pitchFamily="34" charset="0"/>
                    <a:ea typeface="微软雅黑" panose="020B0503020204020204" pitchFamily="34" charset="-122"/>
                    <a:cs typeface="Calibri" panose="020F0502020204030204" pitchFamily="34" charset="0"/>
                  </a:rPr>
                  <a:t> 570 mm , </a:t>
                </a:r>
                <a14:m>
                  <m:oMath xmlns:m="http://schemas.openxmlformats.org/officeDocument/2006/math">
                    <m:sSub>
                      <m:sSubPr>
                        <m:ctrlP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𝑅</m:t>
                        </m:r>
                      </m:e>
                      <m:sub>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𝑚𝑎𝑥</m:t>
                        </m:r>
                      </m:sub>
                    </m:sSub>
                    <m:r>
                      <a:rPr kumimoji="1"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m:t>
                    </m:r>
                  </m:oMath>
                </a14:m>
                <a:r>
                  <a:rPr kumimoji="1" lang="en" altLang="zh-CN" sz="2000" dirty="0">
                    <a:latin typeface="Calibri" panose="020F0502020204030204" pitchFamily="34" charset="0"/>
                    <a:ea typeface="微软雅黑" panose="020B0503020204020204" pitchFamily="34" charset="-122"/>
                    <a:cs typeface="Calibri" panose="020F0502020204030204" pitchFamily="34" charset="0"/>
                  </a:rPr>
                  <a:t> 1050 mm.</a:t>
                </a:r>
              </a:p>
              <a:p>
                <a:pPr marL="342900" indent="-342900">
                  <a:lnSpc>
                    <a:spcPct val="150000"/>
                  </a:lnSpc>
                  <a:buFont typeface="Arial" panose="020B0604020202020204" pitchFamily="34" charset="0"/>
                  <a:buChar char="•"/>
                </a:pPr>
                <a:r>
                  <a:rPr kumimoji="1" lang="en" altLang="zh-CN" sz="2000" dirty="0">
                    <a:latin typeface="Calibri" panose="020F0502020204030204" pitchFamily="34" charset="0"/>
                    <a:ea typeface="微软雅黑" panose="020B0503020204020204" pitchFamily="34" charset="-122"/>
                    <a:cs typeface="Calibri" panose="020F0502020204030204" pitchFamily="34" charset="0"/>
                  </a:rPr>
                  <a:t>Covering polar angles </a:t>
                </a:r>
                <a14:m>
                  <m:oMath xmlns:m="http://schemas.openxmlformats.org/officeDocument/2006/math">
                    <m:r>
                      <a:rPr kumimoji="1" lang="en-US" altLang="zh-CN" sz="2000" b="0" i="1" smtClean="0">
                        <a:solidFill>
                          <a:srgbClr val="8803FF"/>
                        </a:solidFill>
                        <a:latin typeface="Cambria Math" panose="02040503050406030204" pitchFamily="18" charset="0"/>
                      </a:rPr>
                      <m:t>𝜃</m:t>
                    </m:r>
                    <m:r>
                      <a:rPr kumimoji="1" lang="en-US" altLang="zh-CN" sz="2000" b="0" i="1" smtClean="0">
                        <a:solidFill>
                          <a:srgbClr val="8803FF"/>
                        </a:solidFill>
                        <a:latin typeface="Cambria Math" panose="02040503050406030204" pitchFamily="18" charset="0"/>
                        <a:ea typeface="Cambria Math" panose="02040503050406030204" pitchFamily="18" charset="0"/>
                      </a:rPr>
                      <m:t>∈(</m:t>
                    </m:r>
                    <m:r>
                      <a:rPr kumimoji="1" lang="en-US" altLang="zh-CN" sz="2000" b="0" i="1" smtClean="0">
                        <a:solidFill>
                          <a:srgbClr val="8803FF"/>
                        </a:solidFill>
                        <a:latin typeface="Cambria Math" panose="02040503050406030204" pitchFamily="18" charset="0"/>
                      </a:rPr>
                      <m:t>22°−36</m:t>
                    </m:r>
                    <m:r>
                      <a:rPr kumimoji="1" lang="en-US" altLang="zh-CN" sz="2000" b="0" i="1" smtClean="0">
                        <a:solidFill>
                          <a:srgbClr val="8803FF"/>
                        </a:solidFill>
                        <a:latin typeface="Cambria Math" panose="02040503050406030204" pitchFamily="18" charset="0"/>
                        <a:ea typeface="Cambria Math" panose="02040503050406030204" pitchFamily="18" charset="0"/>
                      </a:rPr>
                      <m:t>°)</m:t>
                    </m:r>
                  </m:oMath>
                </a14:m>
                <a:r>
                  <a:rPr kumimoji="1" lang="en" altLang="zh-CN" sz="2000" dirty="0">
                    <a:solidFill>
                      <a:srgbClr val="8803FF"/>
                    </a:solidFill>
                    <a:latin typeface="Calibri" panose="020F0502020204030204" pitchFamily="34" charset="0"/>
                    <a:ea typeface="微软雅黑" panose="020B0503020204020204" pitchFamily="34" charset="-122"/>
                    <a:cs typeface="Calibri" panose="020F0502020204030204" pitchFamily="34" charset="0"/>
                  </a:rPr>
                  <a:t> </a:t>
                </a:r>
                <a:r>
                  <a:rPr kumimoji="1" lang="en" altLang="zh-CN" sz="2000" dirty="0">
                    <a:solidFill>
                      <a:schemeClr val="tx1"/>
                    </a:solidFill>
                    <a:latin typeface="Calibri" panose="020F0502020204030204" pitchFamily="34" charset="0"/>
                    <a:ea typeface="微软雅黑" panose="020B0503020204020204" pitchFamily="34" charset="-122"/>
                    <a:cs typeface="Calibri" panose="020F0502020204030204" pitchFamily="34" charset="0"/>
                  </a:rPr>
                  <a:t>.</a:t>
                </a:r>
                <a:endParaRPr kumimoji="1" lang="en" altLang="zh-CN" sz="2000" dirty="0">
                  <a:latin typeface="Calibri" panose="020F0502020204030204" pitchFamily="34" charset="0"/>
                  <a:ea typeface="微软雅黑" panose="020B0503020204020204" pitchFamily="34" charset="-122"/>
                  <a:cs typeface="Calibri" panose="020F0502020204030204" pitchFamily="34" charset="0"/>
                </a:endParaRPr>
              </a:p>
            </p:txBody>
          </p:sp>
        </mc:Choice>
        <mc:Fallback>
          <p:sp>
            <p:nvSpPr>
              <p:cNvPr id="6" name="文本框 5">
                <a:extLst>
                  <a:ext uri="{FF2B5EF4-FFF2-40B4-BE49-F238E27FC236}">
                    <a16:creationId xmlns:a16="http://schemas.microsoft.com/office/drawing/2014/main" id="{C4B51822-DB47-4333-032E-90E8FEC3834E}"/>
                  </a:ext>
                </a:extLst>
              </p:cNvPr>
              <p:cNvSpPr txBox="1">
                <a:spLocks noRot="1" noChangeAspect="1" noMove="1" noResize="1" noEditPoints="1" noAdjustHandles="1" noChangeArrowheads="1" noChangeShapeType="1" noTextEdit="1"/>
              </p:cNvSpPr>
              <p:nvPr/>
            </p:nvSpPr>
            <p:spPr>
              <a:xfrm>
                <a:off x="287531" y="1078555"/>
                <a:ext cx="11811457" cy="1428853"/>
              </a:xfrm>
              <a:prstGeom prst="rect">
                <a:avLst/>
              </a:prstGeom>
              <a:blipFill>
                <a:blip r:embed="rId3"/>
                <a:stretch>
                  <a:fillRect l="-430" b="-6140"/>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AA62E014-E0F4-06C2-399D-6544C59F829F}"/>
              </a:ext>
            </a:extLst>
          </p:cNvPr>
          <p:cNvPicPr>
            <a:picLocks noChangeAspect="1"/>
          </p:cNvPicPr>
          <p:nvPr/>
        </p:nvPicPr>
        <p:blipFill rotWithShape="1">
          <a:blip r:embed="rId4"/>
          <a:srcRect l="78342"/>
          <a:stretch/>
        </p:blipFill>
        <p:spPr>
          <a:xfrm>
            <a:off x="7256717" y="2822879"/>
            <a:ext cx="1913153" cy="3651005"/>
          </a:xfrm>
          <a:prstGeom prst="rect">
            <a:avLst/>
          </a:prstGeom>
        </p:spPr>
      </p:pic>
      <p:pic>
        <p:nvPicPr>
          <p:cNvPr id="11" name="图片 10">
            <a:extLst>
              <a:ext uri="{FF2B5EF4-FFF2-40B4-BE49-F238E27FC236}">
                <a16:creationId xmlns:a16="http://schemas.microsoft.com/office/drawing/2014/main" id="{073960E4-799A-E2FA-761E-212BBC2E8DD9}"/>
              </a:ext>
            </a:extLst>
          </p:cNvPr>
          <p:cNvPicPr>
            <a:picLocks noChangeAspect="1"/>
          </p:cNvPicPr>
          <p:nvPr/>
        </p:nvPicPr>
        <p:blipFill>
          <a:blip r:embed="rId5"/>
          <a:stretch>
            <a:fillRect/>
          </a:stretch>
        </p:blipFill>
        <p:spPr>
          <a:xfrm>
            <a:off x="9285429" y="4747782"/>
            <a:ext cx="1113900" cy="1011822"/>
          </a:xfrm>
          <a:prstGeom prst="rect">
            <a:avLst/>
          </a:prstGeom>
        </p:spPr>
      </p:pic>
      <p:pic>
        <p:nvPicPr>
          <p:cNvPr id="12" name="图片 11">
            <a:extLst>
              <a:ext uri="{FF2B5EF4-FFF2-40B4-BE49-F238E27FC236}">
                <a16:creationId xmlns:a16="http://schemas.microsoft.com/office/drawing/2014/main" id="{6E14A928-CAA7-B6BF-4251-F65271FA861B}"/>
              </a:ext>
            </a:extLst>
          </p:cNvPr>
          <p:cNvPicPr>
            <a:picLocks noChangeAspect="1"/>
          </p:cNvPicPr>
          <p:nvPr/>
        </p:nvPicPr>
        <p:blipFill rotWithShape="1">
          <a:blip r:embed="rId6"/>
          <a:srcRect l="4112" t="6540" r="3900" b="3665"/>
          <a:stretch/>
        </p:blipFill>
        <p:spPr>
          <a:xfrm>
            <a:off x="9285429" y="3398486"/>
            <a:ext cx="1117739" cy="1014032"/>
          </a:xfrm>
          <a:prstGeom prst="rect">
            <a:avLst/>
          </a:prstGeom>
        </p:spPr>
      </p:pic>
      <p:grpSp>
        <p:nvGrpSpPr>
          <p:cNvPr id="13" name="组合 12">
            <a:extLst>
              <a:ext uri="{FF2B5EF4-FFF2-40B4-BE49-F238E27FC236}">
                <a16:creationId xmlns:a16="http://schemas.microsoft.com/office/drawing/2014/main" id="{460C3136-1A2B-1748-987A-44321D2D86F3}"/>
              </a:ext>
            </a:extLst>
          </p:cNvPr>
          <p:cNvGrpSpPr/>
          <p:nvPr/>
        </p:nvGrpSpPr>
        <p:grpSpPr>
          <a:xfrm>
            <a:off x="9039802" y="2558300"/>
            <a:ext cx="1708806" cy="710862"/>
            <a:chOff x="10053946" y="2647537"/>
            <a:chExt cx="1708806" cy="710862"/>
          </a:xfrm>
        </p:grpSpPr>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4AC336C-6BC8-0B8C-B91B-3CBFC7F0C1C1}"/>
                    </a:ext>
                  </a:extLst>
                </p:cNvPr>
                <p:cNvSpPr txBox="1"/>
                <p:nvPr/>
              </p:nvSpPr>
              <p:spPr>
                <a:xfrm>
                  <a:off x="10149292" y="2989067"/>
                  <a:ext cx="16134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70C0"/>
                            </a:solidFill>
                            <a:latin typeface="Cambria Math" panose="02040503050406030204" pitchFamily="18" charset="0"/>
                          </a:rPr>
                          <m:t>5.5</m:t>
                        </m:r>
                        <m:r>
                          <a:rPr kumimoji="1" lang="en-US" altLang="zh-CN" b="0" i="1" smtClean="0">
                            <a:solidFill>
                              <a:srgbClr val="0070C0"/>
                            </a:solidFill>
                            <a:latin typeface="Cambria Math" panose="02040503050406030204" pitchFamily="18" charset="0"/>
                            <a:ea typeface="Cambria Math" panose="02040503050406030204" pitchFamily="18" charset="0"/>
                          </a:rPr>
                          <m:t>×5.5 </m:t>
                        </m:r>
                        <m:r>
                          <a:rPr kumimoji="1" lang="en-US" altLang="zh-CN" b="0" i="1" smtClean="0">
                            <a:solidFill>
                              <a:srgbClr val="0070C0"/>
                            </a:solidFill>
                            <a:latin typeface="Cambria Math" panose="02040503050406030204" pitchFamily="18" charset="0"/>
                            <a:ea typeface="Cambria Math" panose="02040503050406030204" pitchFamily="18" charset="0"/>
                          </a:rPr>
                          <m:t>𝑚</m:t>
                        </m:r>
                        <m:sSup>
                          <m:sSupPr>
                            <m:ctrlPr>
                              <a:rPr kumimoji="1" lang="en-US" altLang="zh-CN" b="0" i="1" smtClean="0">
                                <a:solidFill>
                                  <a:srgbClr val="0070C0"/>
                                </a:solidFill>
                                <a:latin typeface="Cambria Math" panose="02040503050406030204" pitchFamily="18" charset="0"/>
                                <a:ea typeface="Cambria Math" panose="02040503050406030204" pitchFamily="18" charset="0"/>
                              </a:rPr>
                            </m:ctrlPr>
                          </m:sSupPr>
                          <m:e>
                            <m:r>
                              <a:rPr kumimoji="1" lang="en-US" altLang="zh-CN" b="0" i="1" smtClean="0">
                                <a:solidFill>
                                  <a:srgbClr val="0070C0"/>
                                </a:solidFill>
                                <a:latin typeface="Cambria Math" panose="02040503050406030204" pitchFamily="18" charset="0"/>
                                <a:ea typeface="Cambria Math" panose="02040503050406030204" pitchFamily="18" charset="0"/>
                              </a:rPr>
                              <m:t>𝑚</m:t>
                            </m:r>
                          </m:e>
                          <m:sup>
                            <m:r>
                              <a:rPr kumimoji="1" lang="en-US" altLang="zh-CN" b="0" i="1" smtClean="0">
                                <a:solidFill>
                                  <a:srgbClr val="0070C0"/>
                                </a:solidFill>
                                <a:latin typeface="Cambria Math" panose="02040503050406030204" pitchFamily="18" charset="0"/>
                                <a:ea typeface="Cambria Math" panose="02040503050406030204" pitchFamily="18" charset="0"/>
                              </a:rPr>
                              <m:t>2</m:t>
                            </m:r>
                          </m:sup>
                        </m:sSup>
                      </m:oMath>
                    </m:oMathPara>
                  </a14:m>
                  <a:endParaRPr lang="zh-CN" altLang="en-US" dirty="0"/>
                </a:p>
              </p:txBody>
            </p:sp>
          </mc:Choice>
          <mc:Fallback xmlns="">
            <p:sp>
              <p:nvSpPr>
                <p:cNvPr id="51" name="文本框 50">
                  <a:extLst>
                    <a:ext uri="{FF2B5EF4-FFF2-40B4-BE49-F238E27FC236}">
                      <a16:creationId xmlns:a16="http://schemas.microsoft.com/office/drawing/2014/main" id="{FBE24B5D-6E6F-ABA7-7253-9F81CB2A9BB9}"/>
                    </a:ext>
                  </a:extLst>
                </p:cNvPr>
                <p:cNvSpPr txBox="1">
                  <a:spLocks noRot="1" noChangeAspect="1" noMove="1" noResize="1" noEditPoints="1" noAdjustHandles="1" noChangeArrowheads="1" noChangeShapeType="1" noTextEdit="1"/>
                </p:cNvSpPr>
                <p:nvPr/>
              </p:nvSpPr>
              <p:spPr>
                <a:xfrm>
                  <a:off x="10149292" y="2989067"/>
                  <a:ext cx="1613460" cy="369332"/>
                </a:xfrm>
                <a:prstGeom prst="rect">
                  <a:avLst/>
                </a:prstGeom>
                <a:blipFill>
                  <a:blip r:embed="rId9"/>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2C44E47-7D2A-2CF1-3CE7-00FFC149C449}"/>
                    </a:ext>
                  </a:extLst>
                </p:cNvPr>
                <p:cNvSpPr txBox="1"/>
                <p:nvPr/>
              </p:nvSpPr>
              <p:spPr>
                <a:xfrm>
                  <a:off x="10053946" y="2647537"/>
                  <a:ext cx="160463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70C0"/>
                            </a:solidFill>
                            <a:latin typeface="Cambria Math" panose="02040503050406030204" pitchFamily="18" charset="0"/>
                          </a:rPr>
                          <m:t>4</m:t>
                        </m:r>
                        <m:r>
                          <a:rPr kumimoji="1" lang="en-US" altLang="zh-CN" b="0" i="1" smtClean="0">
                            <a:solidFill>
                              <a:srgbClr val="0070C0"/>
                            </a:solidFill>
                            <a:latin typeface="Cambria Math" panose="02040503050406030204" pitchFamily="18" charset="0"/>
                            <a:ea typeface="Cambria Math" panose="02040503050406030204" pitchFamily="18" charset="0"/>
                          </a:rPr>
                          <m:t>×4 </m:t>
                        </m:r>
                        <m:r>
                          <m:rPr>
                            <m:sty m:val="p"/>
                          </m:rPr>
                          <a:rPr kumimoji="1" lang="en-US" altLang="zh-CN" b="0" i="0" smtClean="0">
                            <a:solidFill>
                              <a:srgbClr val="0070C0"/>
                            </a:solidFill>
                            <a:latin typeface="Cambria Math" panose="02040503050406030204" pitchFamily="18" charset="0"/>
                            <a:ea typeface="Cambria Math" panose="02040503050406030204" pitchFamily="18" charset="0"/>
                          </a:rPr>
                          <m:t>anodes</m:t>
                        </m:r>
                      </m:oMath>
                    </m:oMathPara>
                  </a14:m>
                  <a:endParaRPr lang="zh-CN" altLang="en-US" dirty="0"/>
                </a:p>
              </p:txBody>
            </p:sp>
          </mc:Choice>
          <mc:Fallback xmlns="">
            <p:sp>
              <p:nvSpPr>
                <p:cNvPr id="53" name="文本框 52">
                  <a:extLst>
                    <a:ext uri="{FF2B5EF4-FFF2-40B4-BE49-F238E27FC236}">
                      <a16:creationId xmlns:a16="http://schemas.microsoft.com/office/drawing/2014/main" id="{C462F0F9-D811-0811-47AF-6E77E35EF1C1}"/>
                    </a:ext>
                  </a:extLst>
                </p:cNvPr>
                <p:cNvSpPr txBox="1">
                  <a:spLocks noRot="1" noChangeAspect="1" noMove="1" noResize="1" noEditPoints="1" noAdjustHandles="1" noChangeArrowheads="1" noChangeShapeType="1" noTextEdit="1"/>
                </p:cNvSpPr>
                <p:nvPr/>
              </p:nvSpPr>
              <p:spPr>
                <a:xfrm>
                  <a:off x="10053946" y="2647537"/>
                  <a:ext cx="1604633" cy="369332"/>
                </a:xfrm>
                <a:prstGeom prst="rect">
                  <a:avLst/>
                </a:prstGeom>
                <a:blipFill>
                  <a:blip r:embed="rId10"/>
                  <a:stretch>
                    <a:fillRect b="-12903"/>
                  </a:stretch>
                </a:blipFill>
              </p:spPr>
              <p:txBody>
                <a:bodyPr/>
                <a:lstStyle/>
                <a:p>
                  <a:r>
                    <a:rPr lang="zh-CN" altLang="en-US">
                      <a:noFill/>
                    </a:rPr>
                    <a:t> </a:t>
                  </a:r>
                </a:p>
              </p:txBody>
            </p:sp>
          </mc:Fallback>
        </mc:AlternateContent>
      </p:grpSp>
      <p:grpSp>
        <p:nvGrpSpPr>
          <p:cNvPr id="16" name="组合 15">
            <a:extLst>
              <a:ext uri="{FF2B5EF4-FFF2-40B4-BE49-F238E27FC236}">
                <a16:creationId xmlns:a16="http://schemas.microsoft.com/office/drawing/2014/main" id="{64394A34-0CE4-AA73-97EB-1AF713AE6A9E}"/>
              </a:ext>
            </a:extLst>
          </p:cNvPr>
          <p:cNvGrpSpPr/>
          <p:nvPr/>
        </p:nvGrpSpPr>
        <p:grpSpPr>
          <a:xfrm>
            <a:off x="9862558" y="3329036"/>
            <a:ext cx="2117238" cy="702180"/>
            <a:chOff x="9920433" y="2901135"/>
            <a:chExt cx="2117238" cy="702180"/>
          </a:xfrm>
        </p:grpSpPr>
        <p:sp>
          <p:nvSpPr>
            <p:cNvPr id="17" name="任意形状 16">
              <a:extLst>
                <a:ext uri="{FF2B5EF4-FFF2-40B4-BE49-F238E27FC236}">
                  <a16:creationId xmlns:a16="http://schemas.microsoft.com/office/drawing/2014/main" id="{D83F5C5F-F6FB-8EA5-1DD6-C70D33D46373}"/>
                </a:ext>
              </a:extLst>
            </p:cNvPr>
            <p:cNvSpPr/>
            <p:nvPr/>
          </p:nvSpPr>
          <p:spPr>
            <a:xfrm rot="21395763">
              <a:off x="10965572" y="3030493"/>
              <a:ext cx="306355" cy="400332"/>
            </a:xfrm>
            <a:custGeom>
              <a:avLst/>
              <a:gdLst>
                <a:gd name="connsiteX0" fmla="*/ 0 w 682856"/>
                <a:gd name="connsiteY0" fmla="*/ 639688 h 671083"/>
                <a:gd name="connsiteX1" fmla="*/ 78489 w 682856"/>
                <a:gd name="connsiteY1" fmla="*/ 631839 h 671083"/>
                <a:gd name="connsiteX2" fmla="*/ 113809 w 682856"/>
                <a:gd name="connsiteY2" fmla="*/ 600443 h 671083"/>
                <a:gd name="connsiteX3" fmla="*/ 121658 w 682856"/>
                <a:gd name="connsiteY3" fmla="*/ 588670 h 671083"/>
                <a:gd name="connsiteX4" fmla="*/ 133431 w 682856"/>
                <a:gd name="connsiteY4" fmla="*/ 584745 h 671083"/>
                <a:gd name="connsiteX5" fmla="*/ 149129 w 682856"/>
                <a:gd name="connsiteY5" fmla="*/ 561198 h 671083"/>
                <a:gd name="connsiteX6" fmla="*/ 156978 w 682856"/>
                <a:gd name="connsiteY6" fmla="*/ 549425 h 671083"/>
                <a:gd name="connsiteX7" fmla="*/ 168751 w 682856"/>
                <a:gd name="connsiteY7" fmla="*/ 541576 h 671083"/>
                <a:gd name="connsiteX8" fmla="*/ 172676 w 682856"/>
                <a:gd name="connsiteY8" fmla="*/ 529803 h 671083"/>
                <a:gd name="connsiteX9" fmla="*/ 180525 w 682856"/>
                <a:gd name="connsiteY9" fmla="*/ 518029 h 671083"/>
                <a:gd name="connsiteX10" fmla="*/ 184449 w 682856"/>
                <a:gd name="connsiteY10" fmla="*/ 498407 h 671083"/>
                <a:gd name="connsiteX11" fmla="*/ 188374 w 682856"/>
                <a:gd name="connsiteY11" fmla="*/ 439540 h 671083"/>
                <a:gd name="connsiteX12" fmla="*/ 196223 w 682856"/>
                <a:gd name="connsiteY12" fmla="*/ 384597 h 671083"/>
                <a:gd name="connsiteX13" fmla="*/ 200147 w 682856"/>
                <a:gd name="connsiteY13" fmla="*/ 372824 h 671083"/>
                <a:gd name="connsiteX14" fmla="*/ 211921 w 682856"/>
                <a:gd name="connsiteY14" fmla="*/ 364975 h 671083"/>
                <a:gd name="connsiteX15" fmla="*/ 219770 w 682856"/>
                <a:gd name="connsiteY15" fmla="*/ 353202 h 671083"/>
                <a:gd name="connsiteX16" fmla="*/ 231543 w 682856"/>
                <a:gd name="connsiteY16" fmla="*/ 325730 h 671083"/>
                <a:gd name="connsiteX17" fmla="*/ 235467 w 682856"/>
                <a:gd name="connsiteY17" fmla="*/ 313957 h 671083"/>
                <a:gd name="connsiteX18" fmla="*/ 231543 w 682856"/>
                <a:gd name="connsiteY18" fmla="*/ 302184 h 671083"/>
                <a:gd name="connsiteX19" fmla="*/ 239392 w 682856"/>
                <a:gd name="connsiteY19" fmla="*/ 278637 h 671083"/>
                <a:gd name="connsiteX20" fmla="*/ 247241 w 682856"/>
                <a:gd name="connsiteY20" fmla="*/ 215846 h 671083"/>
                <a:gd name="connsiteX21" fmla="*/ 262939 w 682856"/>
                <a:gd name="connsiteY21" fmla="*/ 192299 h 671083"/>
                <a:gd name="connsiteX22" fmla="*/ 270788 w 682856"/>
                <a:gd name="connsiteY22" fmla="*/ 180525 h 671083"/>
                <a:gd name="connsiteX23" fmla="*/ 278636 w 682856"/>
                <a:gd name="connsiteY23" fmla="*/ 168752 h 671083"/>
                <a:gd name="connsiteX24" fmla="*/ 286485 w 682856"/>
                <a:gd name="connsiteY24" fmla="*/ 145205 h 671083"/>
                <a:gd name="connsiteX25" fmla="*/ 294334 w 682856"/>
                <a:gd name="connsiteY25" fmla="*/ 133432 h 671083"/>
                <a:gd name="connsiteX26" fmla="*/ 302183 w 682856"/>
                <a:gd name="connsiteY26" fmla="*/ 109885 h 671083"/>
                <a:gd name="connsiteX27" fmla="*/ 306108 w 682856"/>
                <a:gd name="connsiteY27" fmla="*/ 98112 h 671083"/>
                <a:gd name="connsiteX28" fmla="*/ 310032 w 682856"/>
                <a:gd name="connsiteY28" fmla="*/ 70640 h 671083"/>
                <a:gd name="connsiteX29" fmla="*/ 325730 w 682856"/>
                <a:gd name="connsiteY29" fmla="*/ 47094 h 671083"/>
                <a:gd name="connsiteX30" fmla="*/ 329654 w 682856"/>
                <a:gd name="connsiteY30" fmla="*/ 35320 h 671083"/>
                <a:gd name="connsiteX31" fmla="*/ 333579 w 682856"/>
                <a:gd name="connsiteY31" fmla="*/ 11773 h 671083"/>
                <a:gd name="connsiteX32" fmla="*/ 357126 w 682856"/>
                <a:gd name="connsiteY32" fmla="*/ 0 h 671083"/>
                <a:gd name="connsiteX33" fmla="*/ 372824 w 682856"/>
                <a:gd name="connsiteY33" fmla="*/ 35320 h 671083"/>
                <a:gd name="connsiteX34" fmla="*/ 380673 w 682856"/>
                <a:gd name="connsiteY34" fmla="*/ 62791 h 671083"/>
                <a:gd name="connsiteX35" fmla="*/ 388521 w 682856"/>
                <a:gd name="connsiteY35" fmla="*/ 74565 h 671083"/>
                <a:gd name="connsiteX36" fmla="*/ 396370 w 682856"/>
                <a:gd name="connsiteY36" fmla="*/ 98112 h 671083"/>
                <a:gd name="connsiteX37" fmla="*/ 400295 w 682856"/>
                <a:gd name="connsiteY37" fmla="*/ 109885 h 671083"/>
                <a:gd name="connsiteX38" fmla="*/ 404219 w 682856"/>
                <a:gd name="connsiteY38" fmla="*/ 156979 h 671083"/>
                <a:gd name="connsiteX39" fmla="*/ 408144 w 682856"/>
                <a:gd name="connsiteY39" fmla="*/ 172676 h 671083"/>
                <a:gd name="connsiteX40" fmla="*/ 412068 w 682856"/>
                <a:gd name="connsiteY40" fmla="*/ 192299 h 671083"/>
                <a:gd name="connsiteX41" fmla="*/ 415993 w 682856"/>
                <a:gd name="connsiteY41" fmla="*/ 207997 h 671083"/>
                <a:gd name="connsiteX42" fmla="*/ 427766 w 682856"/>
                <a:gd name="connsiteY42" fmla="*/ 262939 h 671083"/>
                <a:gd name="connsiteX43" fmla="*/ 435615 w 682856"/>
                <a:gd name="connsiteY43" fmla="*/ 384597 h 671083"/>
                <a:gd name="connsiteX44" fmla="*/ 447388 w 682856"/>
                <a:gd name="connsiteY44" fmla="*/ 443464 h 671083"/>
                <a:gd name="connsiteX45" fmla="*/ 451313 w 682856"/>
                <a:gd name="connsiteY45" fmla="*/ 459162 h 671083"/>
                <a:gd name="connsiteX46" fmla="*/ 459162 w 682856"/>
                <a:gd name="connsiteY46" fmla="*/ 470936 h 671083"/>
                <a:gd name="connsiteX47" fmla="*/ 463086 w 682856"/>
                <a:gd name="connsiteY47" fmla="*/ 482709 h 671083"/>
                <a:gd name="connsiteX48" fmla="*/ 463086 w 682856"/>
                <a:gd name="connsiteY48" fmla="*/ 565123 h 671083"/>
                <a:gd name="connsiteX49" fmla="*/ 486633 w 682856"/>
                <a:gd name="connsiteY49" fmla="*/ 584745 h 671083"/>
                <a:gd name="connsiteX50" fmla="*/ 514104 w 682856"/>
                <a:gd name="connsiteY50" fmla="*/ 616141 h 671083"/>
                <a:gd name="connsiteX51" fmla="*/ 533727 w 682856"/>
                <a:gd name="connsiteY51" fmla="*/ 631839 h 671083"/>
                <a:gd name="connsiteX52" fmla="*/ 557273 w 682856"/>
                <a:gd name="connsiteY52" fmla="*/ 651461 h 671083"/>
                <a:gd name="connsiteX53" fmla="*/ 612216 w 682856"/>
                <a:gd name="connsiteY53" fmla="*/ 667159 h 671083"/>
                <a:gd name="connsiteX54" fmla="*/ 651461 w 682856"/>
                <a:gd name="connsiteY54" fmla="*/ 671083 h 671083"/>
                <a:gd name="connsiteX55" fmla="*/ 682856 w 682856"/>
                <a:gd name="connsiteY55" fmla="*/ 659310 h 67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2856" h="671083">
                  <a:moveTo>
                    <a:pt x="0" y="639688"/>
                  </a:moveTo>
                  <a:cubicBezTo>
                    <a:pt x="3881" y="639460"/>
                    <a:pt x="58016" y="642075"/>
                    <a:pt x="78489" y="631839"/>
                  </a:cubicBezTo>
                  <a:cubicBezTo>
                    <a:pt x="90284" y="625942"/>
                    <a:pt x="108610" y="608241"/>
                    <a:pt x="113809" y="600443"/>
                  </a:cubicBezTo>
                  <a:cubicBezTo>
                    <a:pt x="116425" y="596519"/>
                    <a:pt x="117975" y="591616"/>
                    <a:pt x="121658" y="588670"/>
                  </a:cubicBezTo>
                  <a:cubicBezTo>
                    <a:pt x="124888" y="586086"/>
                    <a:pt x="129507" y="586053"/>
                    <a:pt x="133431" y="584745"/>
                  </a:cubicBezTo>
                  <a:lnTo>
                    <a:pt x="149129" y="561198"/>
                  </a:lnTo>
                  <a:cubicBezTo>
                    <a:pt x="151745" y="557274"/>
                    <a:pt x="153054" y="552041"/>
                    <a:pt x="156978" y="549425"/>
                  </a:cubicBezTo>
                  <a:lnTo>
                    <a:pt x="168751" y="541576"/>
                  </a:lnTo>
                  <a:cubicBezTo>
                    <a:pt x="170059" y="537652"/>
                    <a:pt x="170826" y="533503"/>
                    <a:pt x="172676" y="529803"/>
                  </a:cubicBezTo>
                  <a:cubicBezTo>
                    <a:pt x="174785" y="525584"/>
                    <a:pt x="178869" y="522446"/>
                    <a:pt x="180525" y="518029"/>
                  </a:cubicBezTo>
                  <a:cubicBezTo>
                    <a:pt x="182867" y="511783"/>
                    <a:pt x="183141" y="504948"/>
                    <a:pt x="184449" y="498407"/>
                  </a:cubicBezTo>
                  <a:cubicBezTo>
                    <a:pt x="185757" y="478785"/>
                    <a:pt x="186741" y="459138"/>
                    <a:pt x="188374" y="439540"/>
                  </a:cubicBezTo>
                  <a:cubicBezTo>
                    <a:pt x="189901" y="421214"/>
                    <a:pt x="191739" y="402533"/>
                    <a:pt x="196223" y="384597"/>
                  </a:cubicBezTo>
                  <a:cubicBezTo>
                    <a:pt x="197226" y="380584"/>
                    <a:pt x="197563" y="376054"/>
                    <a:pt x="200147" y="372824"/>
                  </a:cubicBezTo>
                  <a:cubicBezTo>
                    <a:pt x="203094" y="369141"/>
                    <a:pt x="207996" y="367591"/>
                    <a:pt x="211921" y="364975"/>
                  </a:cubicBezTo>
                  <a:cubicBezTo>
                    <a:pt x="214537" y="361051"/>
                    <a:pt x="217912" y="357537"/>
                    <a:pt x="219770" y="353202"/>
                  </a:cubicBezTo>
                  <a:cubicBezTo>
                    <a:pt x="234976" y="317720"/>
                    <a:pt x="211836" y="355292"/>
                    <a:pt x="231543" y="325730"/>
                  </a:cubicBezTo>
                  <a:cubicBezTo>
                    <a:pt x="232851" y="321806"/>
                    <a:pt x="235467" y="318094"/>
                    <a:pt x="235467" y="313957"/>
                  </a:cubicBezTo>
                  <a:cubicBezTo>
                    <a:pt x="235467" y="309820"/>
                    <a:pt x="231086" y="306295"/>
                    <a:pt x="231543" y="302184"/>
                  </a:cubicBezTo>
                  <a:cubicBezTo>
                    <a:pt x="232457" y="293961"/>
                    <a:pt x="239392" y="278637"/>
                    <a:pt x="239392" y="278637"/>
                  </a:cubicBezTo>
                  <a:cubicBezTo>
                    <a:pt x="239518" y="276995"/>
                    <a:pt x="238920" y="230824"/>
                    <a:pt x="247241" y="215846"/>
                  </a:cubicBezTo>
                  <a:cubicBezTo>
                    <a:pt x="251822" y="207600"/>
                    <a:pt x="257706" y="200148"/>
                    <a:pt x="262939" y="192299"/>
                  </a:cubicBezTo>
                  <a:lnTo>
                    <a:pt x="270788" y="180525"/>
                  </a:lnTo>
                  <a:cubicBezTo>
                    <a:pt x="273404" y="176601"/>
                    <a:pt x="277145" y="173226"/>
                    <a:pt x="278636" y="168752"/>
                  </a:cubicBezTo>
                  <a:cubicBezTo>
                    <a:pt x="281252" y="160903"/>
                    <a:pt x="281896" y="152089"/>
                    <a:pt x="286485" y="145205"/>
                  </a:cubicBezTo>
                  <a:cubicBezTo>
                    <a:pt x="289101" y="141281"/>
                    <a:pt x="292418" y="137742"/>
                    <a:pt x="294334" y="133432"/>
                  </a:cubicBezTo>
                  <a:cubicBezTo>
                    <a:pt x="297694" y="125872"/>
                    <a:pt x="299567" y="117734"/>
                    <a:pt x="302183" y="109885"/>
                  </a:cubicBezTo>
                  <a:lnTo>
                    <a:pt x="306108" y="98112"/>
                  </a:lnTo>
                  <a:cubicBezTo>
                    <a:pt x="307416" y="88955"/>
                    <a:pt x="306711" y="79274"/>
                    <a:pt x="310032" y="70640"/>
                  </a:cubicBezTo>
                  <a:cubicBezTo>
                    <a:pt x="313418" y="61836"/>
                    <a:pt x="325730" y="47094"/>
                    <a:pt x="325730" y="47094"/>
                  </a:cubicBezTo>
                  <a:cubicBezTo>
                    <a:pt x="327038" y="43169"/>
                    <a:pt x="328757" y="39358"/>
                    <a:pt x="329654" y="35320"/>
                  </a:cubicBezTo>
                  <a:cubicBezTo>
                    <a:pt x="331380" y="27552"/>
                    <a:pt x="330020" y="18890"/>
                    <a:pt x="333579" y="11773"/>
                  </a:cubicBezTo>
                  <a:cubicBezTo>
                    <a:pt x="336623" y="5686"/>
                    <a:pt x="351553" y="1857"/>
                    <a:pt x="357126" y="0"/>
                  </a:cubicBezTo>
                  <a:cubicBezTo>
                    <a:pt x="367434" y="15461"/>
                    <a:pt x="367221" y="12904"/>
                    <a:pt x="372824" y="35320"/>
                  </a:cubicBezTo>
                  <a:cubicBezTo>
                    <a:pt x="374083" y="40357"/>
                    <a:pt x="377855" y="57155"/>
                    <a:pt x="380673" y="62791"/>
                  </a:cubicBezTo>
                  <a:cubicBezTo>
                    <a:pt x="382782" y="67010"/>
                    <a:pt x="386606" y="70255"/>
                    <a:pt x="388521" y="74565"/>
                  </a:cubicBezTo>
                  <a:cubicBezTo>
                    <a:pt x="391881" y="82126"/>
                    <a:pt x="393754" y="90263"/>
                    <a:pt x="396370" y="98112"/>
                  </a:cubicBezTo>
                  <a:lnTo>
                    <a:pt x="400295" y="109885"/>
                  </a:lnTo>
                  <a:cubicBezTo>
                    <a:pt x="401603" y="125583"/>
                    <a:pt x="402265" y="141348"/>
                    <a:pt x="404219" y="156979"/>
                  </a:cubicBezTo>
                  <a:cubicBezTo>
                    <a:pt x="404888" y="162331"/>
                    <a:pt x="406974" y="167411"/>
                    <a:pt x="408144" y="172676"/>
                  </a:cubicBezTo>
                  <a:cubicBezTo>
                    <a:pt x="409591" y="179188"/>
                    <a:pt x="410621" y="185787"/>
                    <a:pt x="412068" y="192299"/>
                  </a:cubicBezTo>
                  <a:cubicBezTo>
                    <a:pt x="413238" y="197564"/>
                    <a:pt x="414863" y="202723"/>
                    <a:pt x="415993" y="207997"/>
                  </a:cubicBezTo>
                  <a:cubicBezTo>
                    <a:pt x="429361" y="270375"/>
                    <a:pt x="418803" y="227084"/>
                    <a:pt x="427766" y="262939"/>
                  </a:cubicBezTo>
                  <a:cubicBezTo>
                    <a:pt x="433720" y="417725"/>
                    <a:pt x="424669" y="322568"/>
                    <a:pt x="435615" y="384597"/>
                  </a:cubicBezTo>
                  <a:cubicBezTo>
                    <a:pt x="453401" y="485387"/>
                    <a:pt x="436026" y="403697"/>
                    <a:pt x="447388" y="443464"/>
                  </a:cubicBezTo>
                  <a:cubicBezTo>
                    <a:pt x="448870" y="448650"/>
                    <a:pt x="449188" y="454204"/>
                    <a:pt x="451313" y="459162"/>
                  </a:cubicBezTo>
                  <a:cubicBezTo>
                    <a:pt x="453171" y="463497"/>
                    <a:pt x="456546" y="467011"/>
                    <a:pt x="459162" y="470936"/>
                  </a:cubicBezTo>
                  <a:cubicBezTo>
                    <a:pt x="460470" y="474860"/>
                    <a:pt x="463086" y="478572"/>
                    <a:pt x="463086" y="482709"/>
                  </a:cubicBezTo>
                  <a:cubicBezTo>
                    <a:pt x="463086" y="493194"/>
                    <a:pt x="454127" y="544967"/>
                    <a:pt x="463086" y="565123"/>
                  </a:cubicBezTo>
                  <a:cubicBezTo>
                    <a:pt x="466266" y="572278"/>
                    <a:pt x="480380" y="580576"/>
                    <a:pt x="486633" y="584745"/>
                  </a:cubicBezTo>
                  <a:cubicBezTo>
                    <a:pt x="504947" y="612216"/>
                    <a:pt x="494482" y="603059"/>
                    <a:pt x="514104" y="616141"/>
                  </a:cubicBezTo>
                  <a:cubicBezTo>
                    <a:pt x="531658" y="642470"/>
                    <a:pt x="510979" y="616674"/>
                    <a:pt x="533727" y="631839"/>
                  </a:cubicBezTo>
                  <a:cubicBezTo>
                    <a:pt x="552209" y="644160"/>
                    <a:pt x="538015" y="642902"/>
                    <a:pt x="557273" y="651461"/>
                  </a:cubicBezTo>
                  <a:cubicBezTo>
                    <a:pt x="566989" y="655779"/>
                    <a:pt x="604170" y="666354"/>
                    <a:pt x="612216" y="667159"/>
                  </a:cubicBezTo>
                  <a:lnTo>
                    <a:pt x="651461" y="671083"/>
                  </a:lnTo>
                  <a:cubicBezTo>
                    <a:pt x="678657" y="666551"/>
                    <a:pt x="669381" y="672785"/>
                    <a:pt x="682856" y="65931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ysClr val="windowText" lastClr="000000"/>
                  </a:solidFill>
                </a:ln>
                <a:solidFill>
                  <a:schemeClr val="tx1"/>
                </a:solidFill>
              </a:endParaRPr>
            </a:p>
          </p:txBody>
        </p:sp>
        <p:sp>
          <p:nvSpPr>
            <p:cNvPr id="18" name="任意形状 17">
              <a:extLst>
                <a:ext uri="{FF2B5EF4-FFF2-40B4-BE49-F238E27FC236}">
                  <a16:creationId xmlns:a16="http://schemas.microsoft.com/office/drawing/2014/main" id="{36E4AFD9-A3CF-CBB3-5E48-75E8FD16064F}"/>
                </a:ext>
              </a:extLst>
            </p:cNvPr>
            <p:cNvSpPr/>
            <p:nvPr/>
          </p:nvSpPr>
          <p:spPr>
            <a:xfrm rot="21395763">
              <a:off x="11383389" y="3109587"/>
              <a:ext cx="301475" cy="321315"/>
            </a:xfrm>
            <a:custGeom>
              <a:avLst/>
              <a:gdLst>
                <a:gd name="connsiteX0" fmla="*/ 0 w 682856"/>
                <a:gd name="connsiteY0" fmla="*/ 639688 h 671083"/>
                <a:gd name="connsiteX1" fmla="*/ 78489 w 682856"/>
                <a:gd name="connsiteY1" fmla="*/ 631839 h 671083"/>
                <a:gd name="connsiteX2" fmla="*/ 113809 w 682856"/>
                <a:gd name="connsiteY2" fmla="*/ 600443 h 671083"/>
                <a:gd name="connsiteX3" fmla="*/ 121658 w 682856"/>
                <a:gd name="connsiteY3" fmla="*/ 588670 h 671083"/>
                <a:gd name="connsiteX4" fmla="*/ 133431 w 682856"/>
                <a:gd name="connsiteY4" fmla="*/ 584745 h 671083"/>
                <a:gd name="connsiteX5" fmla="*/ 149129 w 682856"/>
                <a:gd name="connsiteY5" fmla="*/ 561198 h 671083"/>
                <a:gd name="connsiteX6" fmla="*/ 156978 w 682856"/>
                <a:gd name="connsiteY6" fmla="*/ 549425 h 671083"/>
                <a:gd name="connsiteX7" fmla="*/ 168751 w 682856"/>
                <a:gd name="connsiteY7" fmla="*/ 541576 h 671083"/>
                <a:gd name="connsiteX8" fmla="*/ 172676 w 682856"/>
                <a:gd name="connsiteY8" fmla="*/ 529803 h 671083"/>
                <a:gd name="connsiteX9" fmla="*/ 180525 w 682856"/>
                <a:gd name="connsiteY9" fmla="*/ 518029 h 671083"/>
                <a:gd name="connsiteX10" fmla="*/ 184449 w 682856"/>
                <a:gd name="connsiteY10" fmla="*/ 498407 h 671083"/>
                <a:gd name="connsiteX11" fmla="*/ 188374 w 682856"/>
                <a:gd name="connsiteY11" fmla="*/ 439540 h 671083"/>
                <a:gd name="connsiteX12" fmla="*/ 196223 w 682856"/>
                <a:gd name="connsiteY12" fmla="*/ 384597 h 671083"/>
                <a:gd name="connsiteX13" fmla="*/ 200147 w 682856"/>
                <a:gd name="connsiteY13" fmla="*/ 372824 h 671083"/>
                <a:gd name="connsiteX14" fmla="*/ 211921 w 682856"/>
                <a:gd name="connsiteY14" fmla="*/ 364975 h 671083"/>
                <a:gd name="connsiteX15" fmla="*/ 219770 w 682856"/>
                <a:gd name="connsiteY15" fmla="*/ 353202 h 671083"/>
                <a:gd name="connsiteX16" fmla="*/ 231543 w 682856"/>
                <a:gd name="connsiteY16" fmla="*/ 325730 h 671083"/>
                <a:gd name="connsiteX17" fmla="*/ 235467 w 682856"/>
                <a:gd name="connsiteY17" fmla="*/ 313957 h 671083"/>
                <a:gd name="connsiteX18" fmla="*/ 231543 w 682856"/>
                <a:gd name="connsiteY18" fmla="*/ 302184 h 671083"/>
                <a:gd name="connsiteX19" fmla="*/ 239392 w 682856"/>
                <a:gd name="connsiteY19" fmla="*/ 278637 h 671083"/>
                <a:gd name="connsiteX20" fmla="*/ 247241 w 682856"/>
                <a:gd name="connsiteY20" fmla="*/ 215846 h 671083"/>
                <a:gd name="connsiteX21" fmla="*/ 262939 w 682856"/>
                <a:gd name="connsiteY21" fmla="*/ 192299 h 671083"/>
                <a:gd name="connsiteX22" fmla="*/ 270788 w 682856"/>
                <a:gd name="connsiteY22" fmla="*/ 180525 h 671083"/>
                <a:gd name="connsiteX23" fmla="*/ 278636 w 682856"/>
                <a:gd name="connsiteY23" fmla="*/ 168752 h 671083"/>
                <a:gd name="connsiteX24" fmla="*/ 286485 w 682856"/>
                <a:gd name="connsiteY24" fmla="*/ 145205 h 671083"/>
                <a:gd name="connsiteX25" fmla="*/ 294334 w 682856"/>
                <a:gd name="connsiteY25" fmla="*/ 133432 h 671083"/>
                <a:gd name="connsiteX26" fmla="*/ 302183 w 682856"/>
                <a:gd name="connsiteY26" fmla="*/ 109885 h 671083"/>
                <a:gd name="connsiteX27" fmla="*/ 306108 w 682856"/>
                <a:gd name="connsiteY27" fmla="*/ 98112 h 671083"/>
                <a:gd name="connsiteX28" fmla="*/ 310032 w 682856"/>
                <a:gd name="connsiteY28" fmla="*/ 70640 h 671083"/>
                <a:gd name="connsiteX29" fmla="*/ 325730 w 682856"/>
                <a:gd name="connsiteY29" fmla="*/ 47094 h 671083"/>
                <a:gd name="connsiteX30" fmla="*/ 329654 w 682856"/>
                <a:gd name="connsiteY30" fmla="*/ 35320 h 671083"/>
                <a:gd name="connsiteX31" fmla="*/ 333579 w 682856"/>
                <a:gd name="connsiteY31" fmla="*/ 11773 h 671083"/>
                <a:gd name="connsiteX32" fmla="*/ 357126 w 682856"/>
                <a:gd name="connsiteY32" fmla="*/ 0 h 671083"/>
                <a:gd name="connsiteX33" fmla="*/ 372824 w 682856"/>
                <a:gd name="connsiteY33" fmla="*/ 35320 h 671083"/>
                <a:gd name="connsiteX34" fmla="*/ 380673 w 682856"/>
                <a:gd name="connsiteY34" fmla="*/ 62791 h 671083"/>
                <a:gd name="connsiteX35" fmla="*/ 388521 w 682856"/>
                <a:gd name="connsiteY35" fmla="*/ 74565 h 671083"/>
                <a:gd name="connsiteX36" fmla="*/ 396370 w 682856"/>
                <a:gd name="connsiteY36" fmla="*/ 98112 h 671083"/>
                <a:gd name="connsiteX37" fmla="*/ 400295 w 682856"/>
                <a:gd name="connsiteY37" fmla="*/ 109885 h 671083"/>
                <a:gd name="connsiteX38" fmla="*/ 404219 w 682856"/>
                <a:gd name="connsiteY38" fmla="*/ 156979 h 671083"/>
                <a:gd name="connsiteX39" fmla="*/ 408144 w 682856"/>
                <a:gd name="connsiteY39" fmla="*/ 172676 h 671083"/>
                <a:gd name="connsiteX40" fmla="*/ 412068 w 682856"/>
                <a:gd name="connsiteY40" fmla="*/ 192299 h 671083"/>
                <a:gd name="connsiteX41" fmla="*/ 415993 w 682856"/>
                <a:gd name="connsiteY41" fmla="*/ 207997 h 671083"/>
                <a:gd name="connsiteX42" fmla="*/ 427766 w 682856"/>
                <a:gd name="connsiteY42" fmla="*/ 262939 h 671083"/>
                <a:gd name="connsiteX43" fmla="*/ 435615 w 682856"/>
                <a:gd name="connsiteY43" fmla="*/ 384597 h 671083"/>
                <a:gd name="connsiteX44" fmla="*/ 447388 w 682856"/>
                <a:gd name="connsiteY44" fmla="*/ 443464 h 671083"/>
                <a:gd name="connsiteX45" fmla="*/ 451313 w 682856"/>
                <a:gd name="connsiteY45" fmla="*/ 459162 h 671083"/>
                <a:gd name="connsiteX46" fmla="*/ 459162 w 682856"/>
                <a:gd name="connsiteY46" fmla="*/ 470936 h 671083"/>
                <a:gd name="connsiteX47" fmla="*/ 463086 w 682856"/>
                <a:gd name="connsiteY47" fmla="*/ 482709 h 671083"/>
                <a:gd name="connsiteX48" fmla="*/ 463086 w 682856"/>
                <a:gd name="connsiteY48" fmla="*/ 565123 h 671083"/>
                <a:gd name="connsiteX49" fmla="*/ 486633 w 682856"/>
                <a:gd name="connsiteY49" fmla="*/ 584745 h 671083"/>
                <a:gd name="connsiteX50" fmla="*/ 514104 w 682856"/>
                <a:gd name="connsiteY50" fmla="*/ 616141 h 671083"/>
                <a:gd name="connsiteX51" fmla="*/ 533727 w 682856"/>
                <a:gd name="connsiteY51" fmla="*/ 631839 h 671083"/>
                <a:gd name="connsiteX52" fmla="*/ 557273 w 682856"/>
                <a:gd name="connsiteY52" fmla="*/ 651461 h 671083"/>
                <a:gd name="connsiteX53" fmla="*/ 612216 w 682856"/>
                <a:gd name="connsiteY53" fmla="*/ 667159 h 671083"/>
                <a:gd name="connsiteX54" fmla="*/ 651461 w 682856"/>
                <a:gd name="connsiteY54" fmla="*/ 671083 h 671083"/>
                <a:gd name="connsiteX55" fmla="*/ 682856 w 682856"/>
                <a:gd name="connsiteY55" fmla="*/ 659310 h 67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2856" h="671083">
                  <a:moveTo>
                    <a:pt x="0" y="639688"/>
                  </a:moveTo>
                  <a:cubicBezTo>
                    <a:pt x="3881" y="639460"/>
                    <a:pt x="58016" y="642075"/>
                    <a:pt x="78489" y="631839"/>
                  </a:cubicBezTo>
                  <a:cubicBezTo>
                    <a:pt x="90284" y="625942"/>
                    <a:pt x="108610" y="608241"/>
                    <a:pt x="113809" y="600443"/>
                  </a:cubicBezTo>
                  <a:cubicBezTo>
                    <a:pt x="116425" y="596519"/>
                    <a:pt x="117975" y="591616"/>
                    <a:pt x="121658" y="588670"/>
                  </a:cubicBezTo>
                  <a:cubicBezTo>
                    <a:pt x="124888" y="586086"/>
                    <a:pt x="129507" y="586053"/>
                    <a:pt x="133431" y="584745"/>
                  </a:cubicBezTo>
                  <a:lnTo>
                    <a:pt x="149129" y="561198"/>
                  </a:lnTo>
                  <a:cubicBezTo>
                    <a:pt x="151745" y="557274"/>
                    <a:pt x="153054" y="552041"/>
                    <a:pt x="156978" y="549425"/>
                  </a:cubicBezTo>
                  <a:lnTo>
                    <a:pt x="168751" y="541576"/>
                  </a:lnTo>
                  <a:cubicBezTo>
                    <a:pt x="170059" y="537652"/>
                    <a:pt x="170826" y="533503"/>
                    <a:pt x="172676" y="529803"/>
                  </a:cubicBezTo>
                  <a:cubicBezTo>
                    <a:pt x="174785" y="525584"/>
                    <a:pt x="178869" y="522446"/>
                    <a:pt x="180525" y="518029"/>
                  </a:cubicBezTo>
                  <a:cubicBezTo>
                    <a:pt x="182867" y="511783"/>
                    <a:pt x="183141" y="504948"/>
                    <a:pt x="184449" y="498407"/>
                  </a:cubicBezTo>
                  <a:cubicBezTo>
                    <a:pt x="185757" y="478785"/>
                    <a:pt x="186741" y="459138"/>
                    <a:pt x="188374" y="439540"/>
                  </a:cubicBezTo>
                  <a:cubicBezTo>
                    <a:pt x="189901" y="421214"/>
                    <a:pt x="191739" y="402533"/>
                    <a:pt x="196223" y="384597"/>
                  </a:cubicBezTo>
                  <a:cubicBezTo>
                    <a:pt x="197226" y="380584"/>
                    <a:pt x="197563" y="376054"/>
                    <a:pt x="200147" y="372824"/>
                  </a:cubicBezTo>
                  <a:cubicBezTo>
                    <a:pt x="203094" y="369141"/>
                    <a:pt x="207996" y="367591"/>
                    <a:pt x="211921" y="364975"/>
                  </a:cubicBezTo>
                  <a:cubicBezTo>
                    <a:pt x="214537" y="361051"/>
                    <a:pt x="217912" y="357537"/>
                    <a:pt x="219770" y="353202"/>
                  </a:cubicBezTo>
                  <a:cubicBezTo>
                    <a:pt x="234976" y="317720"/>
                    <a:pt x="211836" y="355292"/>
                    <a:pt x="231543" y="325730"/>
                  </a:cubicBezTo>
                  <a:cubicBezTo>
                    <a:pt x="232851" y="321806"/>
                    <a:pt x="235467" y="318094"/>
                    <a:pt x="235467" y="313957"/>
                  </a:cubicBezTo>
                  <a:cubicBezTo>
                    <a:pt x="235467" y="309820"/>
                    <a:pt x="231086" y="306295"/>
                    <a:pt x="231543" y="302184"/>
                  </a:cubicBezTo>
                  <a:cubicBezTo>
                    <a:pt x="232457" y="293961"/>
                    <a:pt x="239392" y="278637"/>
                    <a:pt x="239392" y="278637"/>
                  </a:cubicBezTo>
                  <a:cubicBezTo>
                    <a:pt x="239518" y="276995"/>
                    <a:pt x="238920" y="230824"/>
                    <a:pt x="247241" y="215846"/>
                  </a:cubicBezTo>
                  <a:cubicBezTo>
                    <a:pt x="251822" y="207600"/>
                    <a:pt x="257706" y="200148"/>
                    <a:pt x="262939" y="192299"/>
                  </a:cubicBezTo>
                  <a:lnTo>
                    <a:pt x="270788" y="180525"/>
                  </a:lnTo>
                  <a:cubicBezTo>
                    <a:pt x="273404" y="176601"/>
                    <a:pt x="277145" y="173226"/>
                    <a:pt x="278636" y="168752"/>
                  </a:cubicBezTo>
                  <a:cubicBezTo>
                    <a:pt x="281252" y="160903"/>
                    <a:pt x="281896" y="152089"/>
                    <a:pt x="286485" y="145205"/>
                  </a:cubicBezTo>
                  <a:cubicBezTo>
                    <a:pt x="289101" y="141281"/>
                    <a:pt x="292418" y="137742"/>
                    <a:pt x="294334" y="133432"/>
                  </a:cubicBezTo>
                  <a:cubicBezTo>
                    <a:pt x="297694" y="125872"/>
                    <a:pt x="299567" y="117734"/>
                    <a:pt x="302183" y="109885"/>
                  </a:cubicBezTo>
                  <a:lnTo>
                    <a:pt x="306108" y="98112"/>
                  </a:lnTo>
                  <a:cubicBezTo>
                    <a:pt x="307416" y="88955"/>
                    <a:pt x="306711" y="79274"/>
                    <a:pt x="310032" y="70640"/>
                  </a:cubicBezTo>
                  <a:cubicBezTo>
                    <a:pt x="313418" y="61836"/>
                    <a:pt x="325730" y="47094"/>
                    <a:pt x="325730" y="47094"/>
                  </a:cubicBezTo>
                  <a:cubicBezTo>
                    <a:pt x="327038" y="43169"/>
                    <a:pt x="328757" y="39358"/>
                    <a:pt x="329654" y="35320"/>
                  </a:cubicBezTo>
                  <a:cubicBezTo>
                    <a:pt x="331380" y="27552"/>
                    <a:pt x="330020" y="18890"/>
                    <a:pt x="333579" y="11773"/>
                  </a:cubicBezTo>
                  <a:cubicBezTo>
                    <a:pt x="336623" y="5686"/>
                    <a:pt x="351553" y="1857"/>
                    <a:pt x="357126" y="0"/>
                  </a:cubicBezTo>
                  <a:cubicBezTo>
                    <a:pt x="367434" y="15461"/>
                    <a:pt x="367221" y="12904"/>
                    <a:pt x="372824" y="35320"/>
                  </a:cubicBezTo>
                  <a:cubicBezTo>
                    <a:pt x="374083" y="40357"/>
                    <a:pt x="377855" y="57155"/>
                    <a:pt x="380673" y="62791"/>
                  </a:cubicBezTo>
                  <a:cubicBezTo>
                    <a:pt x="382782" y="67010"/>
                    <a:pt x="386606" y="70255"/>
                    <a:pt x="388521" y="74565"/>
                  </a:cubicBezTo>
                  <a:cubicBezTo>
                    <a:pt x="391881" y="82126"/>
                    <a:pt x="393754" y="90263"/>
                    <a:pt x="396370" y="98112"/>
                  </a:cubicBezTo>
                  <a:lnTo>
                    <a:pt x="400295" y="109885"/>
                  </a:lnTo>
                  <a:cubicBezTo>
                    <a:pt x="401603" y="125583"/>
                    <a:pt x="402265" y="141348"/>
                    <a:pt x="404219" y="156979"/>
                  </a:cubicBezTo>
                  <a:cubicBezTo>
                    <a:pt x="404888" y="162331"/>
                    <a:pt x="406974" y="167411"/>
                    <a:pt x="408144" y="172676"/>
                  </a:cubicBezTo>
                  <a:cubicBezTo>
                    <a:pt x="409591" y="179188"/>
                    <a:pt x="410621" y="185787"/>
                    <a:pt x="412068" y="192299"/>
                  </a:cubicBezTo>
                  <a:cubicBezTo>
                    <a:pt x="413238" y="197564"/>
                    <a:pt x="414863" y="202723"/>
                    <a:pt x="415993" y="207997"/>
                  </a:cubicBezTo>
                  <a:cubicBezTo>
                    <a:pt x="429361" y="270375"/>
                    <a:pt x="418803" y="227084"/>
                    <a:pt x="427766" y="262939"/>
                  </a:cubicBezTo>
                  <a:cubicBezTo>
                    <a:pt x="433720" y="417725"/>
                    <a:pt x="424669" y="322568"/>
                    <a:pt x="435615" y="384597"/>
                  </a:cubicBezTo>
                  <a:cubicBezTo>
                    <a:pt x="453401" y="485387"/>
                    <a:pt x="436026" y="403697"/>
                    <a:pt x="447388" y="443464"/>
                  </a:cubicBezTo>
                  <a:cubicBezTo>
                    <a:pt x="448870" y="448650"/>
                    <a:pt x="449188" y="454204"/>
                    <a:pt x="451313" y="459162"/>
                  </a:cubicBezTo>
                  <a:cubicBezTo>
                    <a:pt x="453171" y="463497"/>
                    <a:pt x="456546" y="467011"/>
                    <a:pt x="459162" y="470936"/>
                  </a:cubicBezTo>
                  <a:cubicBezTo>
                    <a:pt x="460470" y="474860"/>
                    <a:pt x="463086" y="478572"/>
                    <a:pt x="463086" y="482709"/>
                  </a:cubicBezTo>
                  <a:cubicBezTo>
                    <a:pt x="463086" y="493194"/>
                    <a:pt x="454127" y="544967"/>
                    <a:pt x="463086" y="565123"/>
                  </a:cubicBezTo>
                  <a:cubicBezTo>
                    <a:pt x="466266" y="572278"/>
                    <a:pt x="480380" y="580576"/>
                    <a:pt x="486633" y="584745"/>
                  </a:cubicBezTo>
                  <a:cubicBezTo>
                    <a:pt x="504947" y="612216"/>
                    <a:pt x="494482" y="603059"/>
                    <a:pt x="514104" y="616141"/>
                  </a:cubicBezTo>
                  <a:cubicBezTo>
                    <a:pt x="531658" y="642470"/>
                    <a:pt x="510979" y="616674"/>
                    <a:pt x="533727" y="631839"/>
                  </a:cubicBezTo>
                  <a:cubicBezTo>
                    <a:pt x="552209" y="644160"/>
                    <a:pt x="538015" y="642902"/>
                    <a:pt x="557273" y="651461"/>
                  </a:cubicBezTo>
                  <a:cubicBezTo>
                    <a:pt x="566989" y="655779"/>
                    <a:pt x="604170" y="666354"/>
                    <a:pt x="612216" y="667159"/>
                  </a:cubicBezTo>
                  <a:lnTo>
                    <a:pt x="651461" y="671083"/>
                  </a:lnTo>
                  <a:cubicBezTo>
                    <a:pt x="678657" y="666551"/>
                    <a:pt x="669381" y="672785"/>
                    <a:pt x="682856" y="65931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n>
                  <a:solidFill>
                    <a:sysClr val="windowText" lastClr="000000"/>
                  </a:solidFill>
                </a:ln>
                <a:solidFill>
                  <a:schemeClr val="tx1"/>
                </a:solidFill>
              </a:endParaRPr>
            </a:p>
          </p:txBody>
        </p:sp>
        <p:grpSp>
          <p:nvGrpSpPr>
            <p:cNvPr id="19" name="组合 18">
              <a:extLst>
                <a:ext uri="{FF2B5EF4-FFF2-40B4-BE49-F238E27FC236}">
                  <a16:creationId xmlns:a16="http://schemas.microsoft.com/office/drawing/2014/main" id="{22B1BFF0-EE62-A0AC-9184-937580279CEE}"/>
                </a:ext>
              </a:extLst>
            </p:cNvPr>
            <p:cNvGrpSpPr/>
            <p:nvPr/>
          </p:nvGrpSpPr>
          <p:grpSpPr>
            <a:xfrm>
              <a:off x="9920433" y="2901135"/>
              <a:ext cx="2117238" cy="702180"/>
              <a:chOff x="9920433" y="2901135"/>
              <a:chExt cx="2117238" cy="702180"/>
            </a:xfrm>
          </p:grpSpPr>
          <p:cxnSp>
            <p:nvCxnSpPr>
              <p:cNvPr id="20" name="直线连接符 19">
                <a:extLst>
                  <a:ext uri="{FF2B5EF4-FFF2-40B4-BE49-F238E27FC236}">
                    <a16:creationId xmlns:a16="http://schemas.microsoft.com/office/drawing/2014/main" id="{9C82A5A2-B869-B19B-BFFE-EC4317D8E783}"/>
                  </a:ext>
                </a:extLst>
              </p:cNvPr>
              <p:cNvCxnSpPr>
                <a:cxnSpLocks/>
              </p:cNvCxnSpPr>
              <p:nvPr/>
            </p:nvCxnSpPr>
            <p:spPr>
              <a:xfrm>
                <a:off x="9920433" y="3425145"/>
                <a:ext cx="5845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三角形 20">
                <a:extLst>
                  <a:ext uri="{FF2B5EF4-FFF2-40B4-BE49-F238E27FC236}">
                    <a16:creationId xmlns:a16="http://schemas.microsoft.com/office/drawing/2014/main" id="{59013E10-B7B1-A378-148B-62C520547E36}"/>
                  </a:ext>
                </a:extLst>
              </p:cNvPr>
              <p:cNvSpPr/>
              <p:nvPr/>
            </p:nvSpPr>
            <p:spPr>
              <a:xfrm rot="5400000">
                <a:off x="10483386" y="3306174"/>
                <a:ext cx="272121" cy="237941"/>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2" name="直线箭头连接符 21">
                <a:extLst>
                  <a:ext uri="{FF2B5EF4-FFF2-40B4-BE49-F238E27FC236}">
                    <a16:creationId xmlns:a16="http://schemas.microsoft.com/office/drawing/2014/main" id="{5781E31F-11EC-FD52-6B22-19C50F471069}"/>
                  </a:ext>
                </a:extLst>
              </p:cNvPr>
              <p:cNvCxnSpPr>
                <a:cxnSpLocks/>
              </p:cNvCxnSpPr>
              <p:nvPr/>
            </p:nvCxnSpPr>
            <p:spPr>
              <a:xfrm>
                <a:off x="10737033" y="3425145"/>
                <a:ext cx="130063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a16="http://schemas.microsoft.com/office/drawing/2014/main" id="{375C275F-6EB2-BA06-C0D7-0103BBA660DA}"/>
                  </a:ext>
                </a:extLst>
              </p:cNvPr>
              <p:cNvCxnSpPr>
                <a:cxnSpLocks/>
              </p:cNvCxnSpPr>
              <p:nvPr/>
            </p:nvCxnSpPr>
            <p:spPr>
              <a:xfrm flipV="1">
                <a:off x="10866410" y="2901135"/>
                <a:ext cx="0" cy="702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E7BBAF88-B128-140F-3676-9CB3C87A40BC}"/>
                  </a:ext>
                </a:extLst>
              </p:cNvPr>
              <p:cNvCxnSpPr>
                <a:cxnSpLocks/>
              </p:cNvCxnSpPr>
              <p:nvPr/>
            </p:nvCxnSpPr>
            <p:spPr>
              <a:xfrm>
                <a:off x="10920485" y="3372540"/>
                <a:ext cx="90084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直线连接符 24">
                <a:extLst>
                  <a:ext uri="{FF2B5EF4-FFF2-40B4-BE49-F238E27FC236}">
                    <a16:creationId xmlns:a16="http://schemas.microsoft.com/office/drawing/2014/main" id="{28569660-AA28-C931-A993-497CC994591D}"/>
                  </a:ext>
                </a:extLst>
              </p:cNvPr>
              <p:cNvCxnSpPr>
                <a:cxnSpLocks/>
              </p:cNvCxnSpPr>
              <p:nvPr/>
            </p:nvCxnSpPr>
            <p:spPr>
              <a:xfrm>
                <a:off x="10922413" y="3119823"/>
                <a:ext cx="90084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pic>
        <p:nvPicPr>
          <p:cNvPr id="26" name="图片 25">
            <a:extLst>
              <a:ext uri="{FF2B5EF4-FFF2-40B4-BE49-F238E27FC236}">
                <a16:creationId xmlns:a16="http://schemas.microsoft.com/office/drawing/2014/main" id="{1DA2F790-EBED-681E-F63F-85D489CB595C}"/>
              </a:ext>
            </a:extLst>
          </p:cNvPr>
          <p:cNvPicPr>
            <a:picLocks noChangeAspect="1"/>
          </p:cNvPicPr>
          <p:nvPr/>
        </p:nvPicPr>
        <p:blipFill rotWithShape="1">
          <a:blip r:embed="rId11"/>
          <a:srcRect r="53635"/>
          <a:stretch/>
        </p:blipFill>
        <p:spPr>
          <a:xfrm>
            <a:off x="286661" y="3024959"/>
            <a:ext cx="2784721" cy="2982260"/>
          </a:xfrm>
          <a:prstGeom prst="rect">
            <a:avLst/>
          </a:prstGeom>
        </p:spPr>
      </p:pic>
      <p:pic>
        <p:nvPicPr>
          <p:cNvPr id="27" name="图片 26">
            <a:extLst>
              <a:ext uri="{FF2B5EF4-FFF2-40B4-BE49-F238E27FC236}">
                <a16:creationId xmlns:a16="http://schemas.microsoft.com/office/drawing/2014/main" id="{670DA40E-F307-DC49-D330-B22CA1DB4ED6}"/>
              </a:ext>
            </a:extLst>
          </p:cNvPr>
          <p:cNvPicPr>
            <a:picLocks noChangeAspect="1"/>
          </p:cNvPicPr>
          <p:nvPr/>
        </p:nvPicPr>
        <p:blipFill rotWithShape="1">
          <a:blip r:embed="rId11"/>
          <a:srcRect l="53635"/>
          <a:stretch/>
        </p:blipFill>
        <p:spPr>
          <a:xfrm>
            <a:off x="3401658" y="3024959"/>
            <a:ext cx="2784721" cy="2982260"/>
          </a:xfrm>
          <a:prstGeom prst="rect">
            <a:avLst/>
          </a:prstGeom>
        </p:spPr>
      </p:pic>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609516FC-1F30-BDE7-15F6-D1E365F18B4C}"/>
                  </a:ext>
                </a:extLst>
              </p:cNvPr>
              <p:cNvSpPr txBox="1"/>
              <p:nvPr/>
            </p:nvSpPr>
            <p:spPr>
              <a:xfrm>
                <a:off x="5271795" y="3471807"/>
                <a:ext cx="213729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70C0"/>
                          </a:solidFill>
                          <a:latin typeface="Cambria Math" panose="02040503050406030204" pitchFamily="18" charset="0"/>
                        </a:rPr>
                        <m:t>18 </m:t>
                      </m:r>
                      <m:r>
                        <m:rPr>
                          <m:sty m:val="p"/>
                        </m:rPr>
                        <a:rPr kumimoji="1" lang="en-US" altLang="zh-CN" b="0" i="0" smtClean="0">
                          <a:solidFill>
                            <a:srgbClr val="0070C0"/>
                          </a:solidFill>
                          <a:latin typeface="Cambria Math" panose="02040503050406030204" pitchFamily="18" charset="0"/>
                        </a:rPr>
                        <m:t>MCP</m:t>
                      </m:r>
                      <m:r>
                        <a:rPr kumimoji="1" lang="en-US" altLang="zh-CN" b="0" i="0" smtClean="0">
                          <a:solidFill>
                            <a:srgbClr val="0070C0"/>
                          </a:solidFill>
                          <a:latin typeface="Cambria Math" panose="02040503050406030204" pitchFamily="18" charset="0"/>
                        </a:rPr>
                        <m:t>−</m:t>
                      </m:r>
                      <m:r>
                        <m:rPr>
                          <m:sty m:val="p"/>
                        </m:rPr>
                        <a:rPr kumimoji="1" lang="en-US" altLang="zh-CN" b="0" i="0" smtClean="0">
                          <a:solidFill>
                            <a:srgbClr val="0070C0"/>
                          </a:solidFill>
                          <a:latin typeface="Cambria Math" panose="02040503050406030204" pitchFamily="18" charset="0"/>
                        </a:rPr>
                        <m:t>PMTs</m:t>
                      </m:r>
                      <m:r>
                        <a:rPr kumimoji="1" lang="en-US" altLang="zh-CN" b="0" i="1" smtClean="0">
                          <a:solidFill>
                            <a:srgbClr val="0070C0"/>
                          </a:solidFill>
                          <a:latin typeface="Cambria Math" panose="02040503050406030204" pitchFamily="18" charset="0"/>
                        </a:rPr>
                        <m:t> </m:t>
                      </m:r>
                    </m:oMath>
                  </m:oMathPara>
                </a14:m>
                <a:endParaRPr kumimoji="1" lang="en-US" altLang="zh-CN" i="1" dirty="0">
                  <a:solidFill>
                    <a:srgbClr val="0070C0"/>
                  </a:solidFill>
                  <a:latin typeface="Cambria Math" panose="02040503050406030204" pitchFamily="18" charset="0"/>
                </a:endParaRPr>
              </a:p>
            </p:txBody>
          </p:sp>
        </mc:Choice>
        <mc:Fallback>
          <p:sp>
            <p:nvSpPr>
              <p:cNvPr id="10" name="文本框 9">
                <a:extLst>
                  <a:ext uri="{FF2B5EF4-FFF2-40B4-BE49-F238E27FC236}">
                    <a16:creationId xmlns:a16="http://schemas.microsoft.com/office/drawing/2014/main" id="{609516FC-1F30-BDE7-15F6-D1E365F18B4C}"/>
                  </a:ext>
                </a:extLst>
              </p:cNvPr>
              <p:cNvSpPr txBox="1">
                <a:spLocks noRot="1" noChangeAspect="1" noMove="1" noResize="1" noEditPoints="1" noAdjustHandles="1" noChangeArrowheads="1" noChangeShapeType="1" noTextEdit="1"/>
              </p:cNvSpPr>
              <p:nvPr/>
            </p:nvSpPr>
            <p:spPr>
              <a:xfrm>
                <a:off x="5271795" y="3471807"/>
                <a:ext cx="2137295" cy="276999"/>
              </a:xfrm>
              <a:prstGeom prst="rect">
                <a:avLst/>
              </a:prstGeom>
              <a:blipFill>
                <a:blip r:embed="rId12"/>
                <a:stretch>
                  <a:fillRect t="-8696" b="-34783"/>
                </a:stretch>
              </a:blipFill>
            </p:spPr>
            <p:txBody>
              <a:bodyPr/>
              <a:lstStyle/>
              <a:p>
                <a:r>
                  <a:rPr lang="zh-CN" altLang="en-US">
                    <a:noFill/>
                  </a:rPr>
                  <a:t> </a:t>
                </a:r>
              </a:p>
            </p:txBody>
          </p:sp>
        </mc:Fallback>
      </mc:AlternateContent>
      <p:cxnSp>
        <p:nvCxnSpPr>
          <p:cNvPr id="29" name="直线箭头连接符 28">
            <a:extLst>
              <a:ext uri="{FF2B5EF4-FFF2-40B4-BE49-F238E27FC236}">
                <a16:creationId xmlns:a16="http://schemas.microsoft.com/office/drawing/2014/main" id="{D0846B82-0C0E-9B7F-5185-3C24729306B2}"/>
              </a:ext>
            </a:extLst>
          </p:cNvPr>
          <p:cNvCxnSpPr/>
          <p:nvPr/>
        </p:nvCxnSpPr>
        <p:spPr>
          <a:xfrm>
            <a:off x="5300870" y="3484422"/>
            <a:ext cx="649356" cy="64935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32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0828B2-A88F-A35C-4179-94FF12772DC1}"/>
              </a:ext>
            </a:extLst>
          </p:cNvPr>
          <p:cNvSpPr>
            <a:spLocks noGrp="1"/>
          </p:cNvSpPr>
          <p:nvPr>
            <p:ph type="title"/>
          </p:nvPr>
        </p:nvSpPr>
        <p:spPr/>
        <p:txBody>
          <a:bodyPr>
            <a:normAutofit fontScale="90000"/>
          </a:bodyPr>
          <a:lstStyle/>
          <a:p>
            <a: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t>DTOF Simulation</a:t>
            </a:r>
            <a:b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br>
            <a:r>
              <a:rPr kumimoji="1" lang="en-US" altLang="zh-CN" sz="2700" b="0" i="0" u="none" strike="noStrike" kern="1200" cap="none" spc="0" normalizeH="0" baseline="0" noProof="0" dirty="0">
                <a:ln>
                  <a:noFill/>
                </a:ln>
                <a:solidFill>
                  <a:srgbClr val="2C8182">
                    <a:lumMod val="60000"/>
                    <a:lumOff val="40000"/>
                  </a:srgbClr>
                </a:solidFill>
                <a:effectLst/>
                <a:uLnTx/>
                <a:uFillTx/>
                <a:latin typeface="Calibri" panose="020F0502020204030204"/>
                <a:ea typeface="宋体" panose="02010600030101010101" pitchFamily="2" charset="-122"/>
                <a:cs typeface="+mj-cs"/>
              </a:rPr>
              <a:t>Optical Parameters</a:t>
            </a:r>
            <a:endParaRPr kumimoji="1" lang="zh-CN" altLang="en-US" sz="4000" dirty="0"/>
          </a:p>
        </p:txBody>
      </p:sp>
      <p:sp>
        <p:nvSpPr>
          <p:cNvPr id="3" name="日期占位符 2">
            <a:extLst>
              <a:ext uri="{FF2B5EF4-FFF2-40B4-BE49-F238E27FC236}">
                <a16:creationId xmlns:a16="http://schemas.microsoft.com/office/drawing/2014/main" id="{88770B50-1DD4-6772-D540-D1E4236A23C1}"/>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538757B4-A158-39C0-B485-5B8DC6DB1E9F}"/>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B02C9141-26AD-CBB3-4BDF-8F486C528304}"/>
              </a:ext>
            </a:extLst>
          </p:cNvPr>
          <p:cNvSpPr>
            <a:spLocks noGrp="1"/>
          </p:cNvSpPr>
          <p:nvPr>
            <p:ph type="sldNum" sz="quarter" idx="12"/>
          </p:nvPr>
        </p:nvSpPr>
        <p:spPr/>
        <p:txBody>
          <a:bodyPr/>
          <a:lstStyle/>
          <a:p>
            <a:fld id="{61B798DF-5A7B-FA44-BAF3-E6142CD482CB}" type="slidenum">
              <a:rPr kumimoji="1" lang="zh-CN" altLang="en-US" smtClean="0"/>
              <a:pPr/>
              <a:t>4</a:t>
            </a:fld>
            <a:endParaRPr kumimoji="1" lang="zh-CN" altLang="en-US"/>
          </a:p>
        </p:txBody>
      </p:sp>
      <p:pic>
        <p:nvPicPr>
          <p:cNvPr id="6" name="图片 5">
            <a:extLst>
              <a:ext uri="{FF2B5EF4-FFF2-40B4-BE49-F238E27FC236}">
                <a16:creationId xmlns:a16="http://schemas.microsoft.com/office/drawing/2014/main" id="{E9FB9B73-1121-8F5E-FDBE-AA0718BA81AE}"/>
              </a:ext>
            </a:extLst>
          </p:cNvPr>
          <p:cNvPicPr>
            <a:picLocks noChangeAspect="1"/>
          </p:cNvPicPr>
          <p:nvPr/>
        </p:nvPicPr>
        <p:blipFill>
          <a:blip r:embed="rId3"/>
          <a:stretch>
            <a:fillRect/>
          </a:stretch>
        </p:blipFill>
        <p:spPr>
          <a:xfrm>
            <a:off x="8149447" y="2438871"/>
            <a:ext cx="4042553" cy="3092251"/>
          </a:xfrm>
          <a:prstGeom prst="rect">
            <a:avLst/>
          </a:prstGeom>
        </p:spPr>
      </p:pic>
      <p:sp>
        <p:nvSpPr>
          <p:cNvPr id="9" name="文本框 8">
            <a:extLst>
              <a:ext uri="{FF2B5EF4-FFF2-40B4-BE49-F238E27FC236}">
                <a16:creationId xmlns:a16="http://schemas.microsoft.com/office/drawing/2014/main" id="{83B63413-B12D-2631-C8D9-77728B35969A}"/>
              </a:ext>
            </a:extLst>
          </p:cNvPr>
          <p:cNvSpPr txBox="1"/>
          <p:nvPr/>
        </p:nvSpPr>
        <p:spPr>
          <a:xfrm>
            <a:off x="606704" y="1462870"/>
            <a:ext cx="7072132" cy="523220"/>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800" dirty="0"/>
              <a:t>Optical parameters used in DTOF simulation.</a:t>
            </a:r>
            <a:endParaRPr kumimoji="1" lang="zh-CN" altLang="en-US" sz="2800" dirty="0"/>
          </a:p>
        </p:txBody>
      </p:sp>
      <p:pic>
        <p:nvPicPr>
          <p:cNvPr id="11" name="图片 10">
            <a:extLst>
              <a:ext uri="{FF2B5EF4-FFF2-40B4-BE49-F238E27FC236}">
                <a16:creationId xmlns:a16="http://schemas.microsoft.com/office/drawing/2014/main" id="{B234F8B8-FDF4-BC89-D526-8DE8350780BA}"/>
              </a:ext>
            </a:extLst>
          </p:cNvPr>
          <p:cNvPicPr>
            <a:picLocks noChangeAspect="1"/>
          </p:cNvPicPr>
          <p:nvPr/>
        </p:nvPicPr>
        <p:blipFill>
          <a:blip r:embed="rId4"/>
          <a:stretch>
            <a:fillRect/>
          </a:stretch>
        </p:blipFill>
        <p:spPr>
          <a:xfrm>
            <a:off x="4125807" y="2499282"/>
            <a:ext cx="4027594" cy="3003092"/>
          </a:xfrm>
          <a:prstGeom prst="rect">
            <a:avLst/>
          </a:prstGeom>
        </p:spPr>
      </p:pic>
      <p:pic>
        <p:nvPicPr>
          <p:cNvPr id="18" name="图片 17">
            <a:extLst>
              <a:ext uri="{FF2B5EF4-FFF2-40B4-BE49-F238E27FC236}">
                <a16:creationId xmlns:a16="http://schemas.microsoft.com/office/drawing/2014/main" id="{1AF81383-7293-1932-5917-CC6541D482A7}"/>
              </a:ext>
            </a:extLst>
          </p:cNvPr>
          <p:cNvPicPr>
            <a:picLocks noChangeAspect="1"/>
          </p:cNvPicPr>
          <p:nvPr/>
        </p:nvPicPr>
        <p:blipFill>
          <a:blip r:embed="rId5"/>
          <a:stretch>
            <a:fillRect/>
          </a:stretch>
        </p:blipFill>
        <p:spPr>
          <a:xfrm>
            <a:off x="10252" y="2438871"/>
            <a:ext cx="4161447" cy="3078910"/>
          </a:xfrm>
          <a:prstGeom prst="rect">
            <a:avLst/>
          </a:prstGeom>
        </p:spPr>
      </p:pic>
    </p:spTree>
    <p:extLst>
      <p:ext uri="{BB962C8B-B14F-4D97-AF65-F5344CB8AC3E}">
        <p14:creationId xmlns:p14="http://schemas.microsoft.com/office/powerpoint/2010/main" val="123880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DE1F23-9282-9AB1-B61D-C0BDF20FC7E2}"/>
              </a:ext>
            </a:extLst>
          </p:cNvPr>
          <p:cNvSpPr>
            <a:spLocks noGrp="1"/>
          </p:cNvSpPr>
          <p:nvPr>
            <p:ph type="title"/>
          </p:nvPr>
        </p:nvSpPr>
        <p:spPr/>
        <p:txBody>
          <a:bodyPr>
            <a:normAutofit fontScale="90000"/>
          </a:bodyPr>
          <a:lstStyle/>
          <a:p>
            <a: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t>DTOF Simulation</a:t>
            </a:r>
            <a:b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br>
            <a:r>
              <a:rPr kumimoji="1" lang="en-US" altLang="zh-CN" sz="2700" b="0" i="0" u="none" strike="noStrike" kern="1200" cap="none" spc="0" normalizeH="0" baseline="0" noProof="0" dirty="0">
                <a:ln>
                  <a:noFill/>
                </a:ln>
                <a:solidFill>
                  <a:srgbClr val="2C8182">
                    <a:lumMod val="60000"/>
                    <a:lumOff val="40000"/>
                  </a:srgbClr>
                </a:solidFill>
                <a:effectLst/>
                <a:uLnTx/>
                <a:uFillTx/>
                <a:latin typeface="Calibri" panose="020F0502020204030204"/>
                <a:ea typeface="宋体" panose="02010600030101010101" pitchFamily="2" charset="-122"/>
                <a:cs typeface="+mj-cs"/>
              </a:rPr>
              <a:t>Photon Yield</a:t>
            </a:r>
            <a:endParaRPr kumimoji="1" lang="zh-CN" altLang="en-US" sz="4000" dirty="0"/>
          </a:p>
        </p:txBody>
      </p:sp>
      <p:sp>
        <p:nvSpPr>
          <p:cNvPr id="3" name="日期占位符 2">
            <a:extLst>
              <a:ext uri="{FF2B5EF4-FFF2-40B4-BE49-F238E27FC236}">
                <a16:creationId xmlns:a16="http://schemas.microsoft.com/office/drawing/2014/main" id="{212293EA-4658-1DA6-4707-812355D99B81}"/>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B5D7C0B0-1FE2-2F44-8441-1F28FD718D39}"/>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C724A3AD-FE44-7AB5-33A5-DFB04A314E4E}"/>
              </a:ext>
            </a:extLst>
          </p:cNvPr>
          <p:cNvSpPr>
            <a:spLocks noGrp="1"/>
          </p:cNvSpPr>
          <p:nvPr>
            <p:ph type="sldNum" sz="quarter" idx="12"/>
          </p:nvPr>
        </p:nvSpPr>
        <p:spPr/>
        <p:txBody>
          <a:bodyPr/>
          <a:lstStyle/>
          <a:p>
            <a:fld id="{61B798DF-5A7B-FA44-BAF3-E6142CD482CB}" type="slidenum">
              <a:rPr kumimoji="1" lang="zh-CN" altLang="en-US" smtClean="0"/>
              <a:pPr/>
              <a:t>5</a:t>
            </a:fld>
            <a:endParaRPr kumimoji="1" lang="zh-CN" altLang="en-US"/>
          </a:p>
        </p:txBody>
      </p:sp>
      <p:grpSp>
        <p:nvGrpSpPr>
          <p:cNvPr id="27" name="组合 26">
            <a:extLst>
              <a:ext uri="{FF2B5EF4-FFF2-40B4-BE49-F238E27FC236}">
                <a16:creationId xmlns:a16="http://schemas.microsoft.com/office/drawing/2014/main" id="{710A981C-5465-B668-D13D-F80AEDA733BB}"/>
              </a:ext>
            </a:extLst>
          </p:cNvPr>
          <p:cNvGrpSpPr/>
          <p:nvPr/>
        </p:nvGrpSpPr>
        <p:grpSpPr>
          <a:xfrm>
            <a:off x="6799315" y="1000314"/>
            <a:ext cx="4029015" cy="2893419"/>
            <a:chOff x="6799315" y="1000314"/>
            <a:chExt cx="4029015" cy="2893419"/>
          </a:xfrm>
        </p:grpSpPr>
        <p:pic>
          <p:nvPicPr>
            <p:cNvPr id="18" name="图片 17">
              <a:extLst>
                <a:ext uri="{FF2B5EF4-FFF2-40B4-BE49-F238E27FC236}">
                  <a16:creationId xmlns:a16="http://schemas.microsoft.com/office/drawing/2014/main" id="{6BAD4447-32C4-5B82-3187-F9FD466D2BEA}"/>
                </a:ext>
              </a:extLst>
            </p:cNvPr>
            <p:cNvPicPr>
              <a:picLocks noChangeAspect="1"/>
            </p:cNvPicPr>
            <p:nvPr/>
          </p:nvPicPr>
          <p:blipFill rotWithShape="1">
            <a:blip r:embed="rId3"/>
            <a:srcRect l="23706" t="9541" b="5316"/>
            <a:stretch/>
          </p:blipFill>
          <p:spPr>
            <a:xfrm>
              <a:off x="6799315" y="1201084"/>
              <a:ext cx="4029015" cy="2692649"/>
            </a:xfrm>
            <a:prstGeom prst="rect">
              <a:avLst/>
            </a:prstGeom>
          </p:spPr>
        </p:pic>
        <p:grpSp>
          <p:nvGrpSpPr>
            <p:cNvPr id="25" name="组合 24">
              <a:extLst>
                <a:ext uri="{FF2B5EF4-FFF2-40B4-BE49-F238E27FC236}">
                  <a16:creationId xmlns:a16="http://schemas.microsoft.com/office/drawing/2014/main" id="{E99A56CA-BC9A-7590-9E2F-8204B7E1BFD9}"/>
                </a:ext>
              </a:extLst>
            </p:cNvPr>
            <p:cNvGrpSpPr/>
            <p:nvPr/>
          </p:nvGrpSpPr>
          <p:grpSpPr>
            <a:xfrm>
              <a:off x="8044862" y="1000314"/>
              <a:ext cx="2434234" cy="1808705"/>
              <a:chOff x="8044862" y="1000314"/>
              <a:chExt cx="2434234" cy="1808705"/>
            </a:xfrm>
          </p:grpSpPr>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E6A7AE1A-3289-91EC-0A3C-63EB45D3C5E1}"/>
                      </a:ext>
                    </a:extLst>
                  </p:cNvPr>
                  <p:cNvSpPr txBox="1"/>
                  <p:nvPr/>
                </p:nvSpPr>
                <p:spPr>
                  <a:xfrm>
                    <a:off x="9296400" y="2285799"/>
                    <a:ext cx="1182696" cy="5232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kumimoji="1" lang="en-US" altLang="zh-CN" sz="1400" b="0" i="1" smtClean="0">
                              <a:latin typeface="Cambria Math" panose="02040503050406030204" pitchFamily="18" charset="0"/>
                            </a:rPr>
                            <m:t>𝑝</m:t>
                          </m:r>
                          <m:r>
                            <a:rPr kumimoji="1" lang="en-US" altLang="zh-CN" sz="1400" b="0" i="1" smtClean="0">
                              <a:latin typeface="Cambria Math" panose="02040503050406030204" pitchFamily="18" charset="0"/>
                            </a:rPr>
                            <m:t>=2.0</m:t>
                          </m:r>
                          <m:r>
                            <m:rPr>
                              <m:sty m:val="p"/>
                            </m:rPr>
                            <a:rPr kumimoji="1" lang="en-US" altLang="zh-CN" sz="1400" b="0" i="0" smtClean="0">
                              <a:latin typeface="Cambria Math" panose="02040503050406030204" pitchFamily="18" charset="0"/>
                            </a:rPr>
                            <m:t>GeV</m:t>
                          </m:r>
                          <m:r>
                            <a:rPr kumimoji="1" lang="en-US" altLang="zh-CN" sz="1400" b="0" i="1" smtClean="0">
                              <a:latin typeface="Cambria Math" panose="02040503050406030204" pitchFamily="18" charset="0"/>
                            </a:rPr>
                            <m:t>  </m:t>
                          </m:r>
                        </m:oMath>
                      </m:oMathPara>
                    </a14:m>
                    <a:endParaRPr kumimoji="1" lang="en-US" altLang="zh-CN"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zh-CN" sz="1400" b="0" i="1" smtClean="0">
                              <a:latin typeface="Cambria Math" panose="02040503050406030204" pitchFamily="18" charset="0"/>
                            </a:rPr>
                            <m:t>𝜃</m:t>
                          </m:r>
                          <m:r>
                            <a:rPr kumimoji="1" lang="en-US" altLang="zh-CN" sz="1400" b="0" i="1" smtClean="0">
                              <a:latin typeface="Cambria Math" panose="02040503050406030204" pitchFamily="18" charset="0"/>
                            </a:rPr>
                            <m:t>=25°</m:t>
                          </m:r>
                        </m:oMath>
                      </m:oMathPara>
                    </a14:m>
                    <a:endParaRPr kumimoji="1" lang="zh-CN" altLang="en-US" sz="1400" dirty="0"/>
                  </a:p>
                </p:txBody>
              </p:sp>
            </mc:Choice>
            <mc:Fallback>
              <p:sp>
                <p:nvSpPr>
                  <p:cNvPr id="20" name="文本框 19">
                    <a:extLst>
                      <a:ext uri="{FF2B5EF4-FFF2-40B4-BE49-F238E27FC236}">
                        <a16:creationId xmlns:a16="http://schemas.microsoft.com/office/drawing/2014/main" id="{E6A7AE1A-3289-91EC-0A3C-63EB45D3C5E1}"/>
                      </a:ext>
                    </a:extLst>
                  </p:cNvPr>
                  <p:cNvSpPr txBox="1">
                    <a:spLocks noRot="1" noChangeAspect="1" noMove="1" noResize="1" noEditPoints="1" noAdjustHandles="1" noChangeArrowheads="1" noChangeShapeType="1" noTextEdit="1"/>
                  </p:cNvSpPr>
                  <p:nvPr/>
                </p:nvSpPr>
                <p:spPr>
                  <a:xfrm>
                    <a:off x="9296400" y="2285799"/>
                    <a:ext cx="1182696" cy="523220"/>
                  </a:xfrm>
                  <a:prstGeom prst="rect">
                    <a:avLst/>
                  </a:prstGeom>
                  <a:blipFill>
                    <a:blip r:embed="rId4"/>
                    <a:stretch>
                      <a:fillRect/>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5A401EFA-A613-C7F3-81BF-08A5E26D4537}"/>
                  </a:ext>
                </a:extLst>
              </p:cNvPr>
              <p:cNvSpPr txBox="1"/>
              <p:nvPr/>
            </p:nvSpPr>
            <p:spPr>
              <a:xfrm>
                <a:off x="8044862" y="1000314"/>
                <a:ext cx="1334020" cy="461665"/>
              </a:xfrm>
              <a:prstGeom prst="rect">
                <a:avLst/>
              </a:prstGeom>
              <a:noFill/>
            </p:spPr>
            <p:txBody>
              <a:bodyPr wrap="none" rtlCol="0">
                <a:spAutoFit/>
              </a:bodyPr>
              <a:lstStyle/>
              <a:p>
                <a:r>
                  <a:rPr kumimoji="1" lang="en-US" altLang="zh-CN" sz="2400" i="1" dirty="0"/>
                  <a:t>K </a:t>
                </a:r>
                <a:r>
                  <a:rPr kumimoji="1" lang="en-US" altLang="zh-CN" sz="2400" dirty="0"/>
                  <a:t>Sample</a:t>
                </a:r>
                <a:endParaRPr kumimoji="1" lang="zh-CN" altLang="en-US" sz="2400" dirty="0"/>
              </a:p>
            </p:txBody>
          </p:sp>
        </p:grpSp>
      </p:grpSp>
      <p:grpSp>
        <p:nvGrpSpPr>
          <p:cNvPr id="26" name="组合 25">
            <a:extLst>
              <a:ext uri="{FF2B5EF4-FFF2-40B4-BE49-F238E27FC236}">
                <a16:creationId xmlns:a16="http://schemas.microsoft.com/office/drawing/2014/main" id="{3D90ADFA-BB72-01F6-CBB3-1633F777D3C0}"/>
              </a:ext>
            </a:extLst>
          </p:cNvPr>
          <p:cNvGrpSpPr/>
          <p:nvPr/>
        </p:nvGrpSpPr>
        <p:grpSpPr>
          <a:xfrm>
            <a:off x="1106206" y="1000314"/>
            <a:ext cx="4220246" cy="5376735"/>
            <a:chOff x="1106206" y="1000314"/>
            <a:chExt cx="4220246" cy="5376735"/>
          </a:xfrm>
        </p:grpSpPr>
        <p:pic>
          <p:nvPicPr>
            <p:cNvPr id="16" name="图片 15">
              <a:extLst>
                <a:ext uri="{FF2B5EF4-FFF2-40B4-BE49-F238E27FC236}">
                  <a16:creationId xmlns:a16="http://schemas.microsoft.com/office/drawing/2014/main" id="{F3F3A07C-A39C-CB3E-29AD-74A940E7C02C}"/>
                </a:ext>
              </a:extLst>
            </p:cNvPr>
            <p:cNvPicPr>
              <a:picLocks noChangeAspect="1"/>
            </p:cNvPicPr>
            <p:nvPr/>
          </p:nvPicPr>
          <p:blipFill rotWithShape="1">
            <a:blip r:embed="rId5"/>
            <a:srcRect l="23706" t="9541" b="5316"/>
            <a:stretch/>
          </p:blipFill>
          <p:spPr>
            <a:xfrm>
              <a:off x="1297437" y="1201084"/>
              <a:ext cx="4029015" cy="2692649"/>
            </a:xfrm>
            <a:prstGeom prst="rect">
              <a:avLst/>
            </a:prstGeom>
          </p:spPr>
        </p:pic>
        <p:grpSp>
          <p:nvGrpSpPr>
            <p:cNvPr id="14" name="组合 13">
              <a:extLst>
                <a:ext uri="{FF2B5EF4-FFF2-40B4-BE49-F238E27FC236}">
                  <a16:creationId xmlns:a16="http://schemas.microsoft.com/office/drawing/2014/main" id="{90B1BD79-C045-5C34-A49F-16CA6AC5C926}"/>
                </a:ext>
              </a:extLst>
            </p:cNvPr>
            <p:cNvGrpSpPr/>
            <p:nvPr/>
          </p:nvGrpSpPr>
          <p:grpSpPr>
            <a:xfrm>
              <a:off x="1106206" y="1000314"/>
              <a:ext cx="4206196" cy="5376735"/>
              <a:chOff x="1106206" y="1000314"/>
              <a:chExt cx="4206196" cy="5376735"/>
            </a:xfrm>
          </p:grpSpPr>
          <p:grpSp>
            <p:nvGrpSpPr>
              <p:cNvPr id="24" name="组合 23">
                <a:extLst>
                  <a:ext uri="{FF2B5EF4-FFF2-40B4-BE49-F238E27FC236}">
                    <a16:creationId xmlns:a16="http://schemas.microsoft.com/office/drawing/2014/main" id="{54D418E0-7E0F-049A-F7CA-0741B3EDC0A4}"/>
                  </a:ext>
                </a:extLst>
              </p:cNvPr>
              <p:cNvGrpSpPr/>
              <p:nvPr/>
            </p:nvGrpSpPr>
            <p:grpSpPr>
              <a:xfrm>
                <a:off x="2579404" y="1000314"/>
                <a:ext cx="2390771" cy="1808705"/>
                <a:chOff x="2579404" y="1000314"/>
                <a:chExt cx="2390771" cy="1808705"/>
              </a:xfrm>
            </p:grpSpPr>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678D4C67-1306-CA2D-A1CA-467830D22A59}"/>
                        </a:ext>
                      </a:extLst>
                    </p:cNvPr>
                    <p:cNvSpPr txBox="1"/>
                    <p:nvPr/>
                  </p:nvSpPr>
                  <p:spPr>
                    <a:xfrm>
                      <a:off x="3787479" y="2285799"/>
                      <a:ext cx="1182696" cy="5232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kumimoji="1" lang="en-US" altLang="zh-CN" sz="1400" b="0" i="1" smtClean="0">
                                <a:latin typeface="Cambria Math" panose="02040503050406030204" pitchFamily="18" charset="0"/>
                              </a:rPr>
                              <m:t>𝑝</m:t>
                            </m:r>
                            <m:r>
                              <a:rPr kumimoji="1" lang="en-US" altLang="zh-CN" sz="1400" b="0" i="1" smtClean="0">
                                <a:latin typeface="Cambria Math" panose="02040503050406030204" pitchFamily="18" charset="0"/>
                              </a:rPr>
                              <m:t>=2.0</m:t>
                            </m:r>
                            <m:r>
                              <m:rPr>
                                <m:sty m:val="p"/>
                              </m:rPr>
                              <a:rPr kumimoji="1" lang="en-US" altLang="zh-CN" sz="1400" b="0" i="0" smtClean="0">
                                <a:latin typeface="Cambria Math" panose="02040503050406030204" pitchFamily="18" charset="0"/>
                              </a:rPr>
                              <m:t>GeV</m:t>
                            </m:r>
                            <m:r>
                              <a:rPr kumimoji="1" lang="en-US" altLang="zh-CN" sz="1400" b="0" i="1" smtClean="0">
                                <a:latin typeface="Cambria Math" panose="02040503050406030204" pitchFamily="18" charset="0"/>
                              </a:rPr>
                              <m:t>  </m:t>
                            </m:r>
                          </m:oMath>
                        </m:oMathPara>
                      </a14:m>
                      <a:endParaRPr kumimoji="1" lang="en-US" altLang="zh-CN"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zh-CN" sz="1400" b="0" i="1" smtClean="0">
                                <a:latin typeface="Cambria Math" panose="02040503050406030204" pitchFamily="18" charset="0"/>
                              </a:rPr>
                              <m:t>𝜃</m:t>
                            </m:r>
                            <m:r>
                              <a:rPr kumimoji="1" lang="en-US" altLang="zh-CN" sz="1400" b="0" i="1" smtClean="0">
                                <a:latin typeface="Cambria Math" panose="02040503050406030204" pitchFamily="18" charset="0"/>
                              </a:rPr>
                              <m:t>=25°</m:t>
                            </m:r>
                          </m:oMath>
                        </m:oMathPara>
                      </a14:m>
                      <a:endParaRPr kumimoji="1" lang="zh-CN" altLang="en-US" sz="1400" dirty="0"/>
                    </a:p>
                  </p:txBody>
                </p:sp>
              </mc:Choice>
              <mc:Fallback>
                <p:sp>
                  <p:nvSpPr>
                    <p:cNvPr id="21" name="文本框 20">
                      <a:extLst>
                        <a:ext uri="{FF2B5EF4-FFF2-40B4-BE49-F238E27FC236}">
                          <a16:creationId xmlns:a16="http://schemas.microsoft.com/office/drawing/2014/main" id="{678D4C67-1306-CA2D-A1CA-467830D22A59}"/>
                        </a:ext>
                      </a:extLst>
                    </p:cNvPr>
                    <p:cNvSpPr txBox="1">
                      <a:spLocks noRot="1" noChangeAspect="1" noMove="1" noResize="1" noEditPoints="1" noAdjustHandles="1" noChangeArrowheads="1" noChangeShapeType="1" noTextEdit="1"/>
                    </p:cNvSpPr>
                    <p:nvPr/>
                  </p:nvSpPr>
                  <p:spPr>
                    <a:xfrm>
                      <a:off x="3787479" y="2285799"/>
                      <a:ext cx="1182696" cy="52322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FEEB5C0-7E12-C9BF-2875-46A1213A9EE8}"/>
                        </a:ext>
                      </a:extLst>
                    </p:cNvPr>
                    <p:cNvSpPr txBox="1"/>
                    <p:nvPr/>
                  </p:nvSpPr>
                  <p:spPr>
                    <a:xfrm>
                      <a:off x="2579404" y="1000314"/>
                      <a:ext cx="1363065" cy="461665"/>
                    </a:xfrm>
                    <a:prstGeom prst="rect">
                      <a:avLst/>
                    </a:prstGeom>
                    <a:noFill/>
                  </p:spPr>
                  <p:txBody>
                    <a:bodyPr wrap="none" rtlCol="0">
                      <a:spAutoFit/>
                    </a:bodyPr>
                    <a:lstStyle/>
                    <a:p>
                      <a14:m>
                        <m:oMath xmlns:m="http://schemas.openxmlformats.org/officeDocument/2006/math">
                          <m:r>
                            <a:rPr kumimoji="1" lang="en-US" altLang="zh-CN" sz="2400" b="0" i="1" smtClean="0">
                              <a:solidFill>
                                <a:schemeClr val="tx1"/>
                              </a:solidFill>
                              <a:latin typeface="Cambria Math" panose="02040503050406030204" pitchFamily="18" charset="0"/>
                            </a:rPr>
                            <m:t>𝜋</m:t>
                          </m:r>
                        </m:oMath>
                      </a14:m>
                      <a:r>
                        <a:rPr kumimoji="1" lang="en-US" altLang="zh-CN" sz="2400" dirty="0">
                          <a:solidFill>
                            <a:schemeClr val="tx1"/>
                          </a:solidFill>
                        </a:rPr>
                        <a:t> Sample</a:t>
                      </a:r>
                      <a:endParaRPr kumimoji="1" lang="zh-CN" altLang="en-US" sz="2400" dirty="0">
                        <a:solidFill>
                          <a:schemeClr val="tx1"/>
                        </a:solidFill>
                      </a:endParaRPr>
                    </a:p>
                  </p:txBody>
                </p:sp>
              </mc:Choice>
              <mc:Fallback xmlns="">
                <p:sp>
                  <p:nvSpPr>
                    <p:cNvPr id="13" name="文本框 12">
                      <a:extLst>
                        <a:ext uri="{FF2B5EF4-FFF2-40B4-BE49-F238E27FC236}">
                          <a16:creationId xmlns:a16="http://schemas.microsoft.com/office/drawing/2014/main" id="{DFEEB5C0-7E12-C9BF-2875-46A1213A9EE8}"/>
                        </a:ext>
                      </a:extLst>
                    </p:cNvPr>
                    <p:cNvSpPr txBox="1">
                      <a:spLocks noRot="1" noChangeAspect="1" noMove="1" noResize="1" noEditPoints="1" noAdjustHandles="1" noChangeArrowheads="1" noChangeShapeType="1" noTextEdit="1"/>
                    </p:cNvSpPr>
                    <p:nvPr/>
                  </p:nvSpPr>
                  <p:spPr>
                    <a:xfrm>
                      <a:off x="2579404" y="1000314"/>
                      <a:ext cx="1363065" cy="461665"/>
                    </a:xfrm>
                    <a:prstGeom prst="rect">
                      <a:avLst/>
                    </a:prstGeom>
                    <a:blipFill>
                      <a:blip r:embed="rId8"/>
                      <a:stretch>
                        <a:fillRect t="-7895" r="-5556" b="-28947"/>
                      </a:stretch>
                    </a:blipFill>
                  </p:spPr>
                  <p:txBody>
                    <a:bodyPr/>
                    <a:lstStyle/>
                    <a:p>
                      <a:r>
                        <a:rPr lang="zh-CN" altLang="en-US">
                          <a:noFill/>
                        </a:rPr>
                        <a:t> </a:t>
                      </a:r>
                    </a:p>
                  </p:txBody>
                </p:sp>
              </mc:Fallback>
            </mc:AlternateContent>
          </p:grpSp>
          <p:pic>
            <p:nvPicPr>
              <p:cNvPr id="11" name="图片 10">
                <a:extLst>
                  <a:ext uri="{FF2B5EF4-FFF2-40B4-BE49-F238E27FC236}">
                    <a16:creationId xmlns:a16="http://schemas.microsoft.com/office/drawing/2014/main" id="{BE1E3560-3C2F-4141-B1F6-BDD923331B3C}"/>
                  </a:ext>
                </a:extLst>
              </p:cNvPr>
              <p:cNvPicPr>
                <a:picLocks noChangeAspect="1"/>
              </p:cNvPicPr>
              <p:nvPr/>
            </p:nvPicPr>
            <p:blipFill rotWithShape="1">
              <a:blip r:embed="rId9"/>
              <a:srcRect t="2582" b="5566"/>
              <a:stretch/>
            </p:blipFill>
            <p:spPr>
              <a:xfrm>
                <a:off x="1106206" y="3896773"/>
                <a:ext cx="4206196" cy="2480276"/>
              </a:xfrm>
              <a:prstGeom prst="rect">
                <a:avLst/>
              </a:prstGeom>
            </p:spPr>
          </p:pic>
        </p:grpSp>
      </p:grpSp>
      <p:pic>
        <p:nvPicPr>
          <p:cNvPr id="28" name="图片 27">
            <a:extLst>
              <a:ext uri="{FF2B5EF4-FFF2-40B4-BE49-F238E27FC236}">
                <a16:creationId xmlns:a16="http://schemas.microsoft.com/office/drawing/2014/main" id="{AF1E8DA1-1BCD-C69B-A18A-3A3197ACA53E}"/>
              </a:ext>
            </a:extLst>
          </p:cNvPr>
          <p:cNvPicPr>
            <a:picLocks noChangeAspect="1"/>
          </p:cNvPicPr>
          <p:nvPr/>
        </p:nvPicPr>
        <p:blipFill rotWithShape="1">
          <a:blip r:embed="rId10"/>
          <a:srcRect l="6771" t="9566" r="2865" b="6558"/>
          <a:stretch/>
        </p:blipFill>
        <p:spPr>
          <a:xfrm>
            <a:off x="6846298" y="3896773"/>
            <a:ext cx="3866478" cy="2480276"/>
          </a:xfrm>
          <a:prstGeom prst="rect">
            <a:avLst/>
          </a:prstGeom>
        </p:spPr>
      </p:pic>
    </p:spTree>
    <p:extLst>
      <p:ext uri="{BB962C8B-B14F-4D97-AF65-F5344CB8AC3E}">
        <p14:creationId xmlns:p14="http://schemas.microsoft.com/office/powerpoint/2010/main" val="95687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E30B1B-D7A6-2A9E-4C3B-2EE81A153E70}"/>
              </a:ext>
            </a:extLst>
          </p:cNvPr>
          <p:cNvSpPr>
            <a:spLocks noGrp="1"/>
          </p:cNvSpPr>
          <p:nvPr>
            <p:ph type="title"/>
          </p:nvPr>
        </p:nvSpPr>
        <p:spPr/>
        <p:txBody>
          <a:bodyPr>
            <a:normAutofit fontScale="90000"/>
          </a:bodyPr>
          <a:lstStyle/>
          <a:p>
            <a:r>
              <a:rPr kumimoji="1" lang="en-US" altLang="zh-CN" dirty="0"/>
              <a:t>DTOF Reconstruction</a:t>
            </a:r>
            <a:br>
              <a:rPr kumimoji="1" lang="en-US" altLang="zh-CN" dirty="0"/>
            </a:br>
            <a:r>
              <a:rPr kumimoji="1" lang="en-US" altLang="zh-CN" sz="2700" dirty="0">
                <a:solidFill>
                  <a:schemeClr val="accent1">
                    <a:lumMod val="60000"/>
                    <a:lumOff val="40000"/>
                  </a:schemeClr>
                </a:solidFill>
              </a:rPr>
              <a:t>Single Timing Uncertainties</a:t>
            </a:r>
            <a:endParaRPr kumimoji="1" lang="zh-CN" altLang="en-US" sz="2400" dirty="0">
              <a:solidFill>
                <a:schemeClr val="accent1">
                  <a:lumMod val="60000"/>
                  <a:lumOff val="40000"/>
                </a:schemeClr>
              </a:solidFill>
            </a:endParaRPr>
          </a:p>
        </p:txBody>
      </p:sp>
      <p:sp>
        <p:nvSpPr>
          <p:cNvPr id="3" name="日期占位符 2">
            <a:extLst>
              <a:ext uri="{FF2B5EF4-FFF2-40B4-BE49-F238E27FC236}">
                <a16:creationId xmlns:a16="http://schemas.microsoft.com/office/drawing/2014/main" id="{33BC8938-D9C6-C8DF-D10F-BD0EB6F0D7D2}"/>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00A816C0-65FB-8253-EDA7-A11824EC16C6}"/>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5BFD247D-B313-6287-BD68-71E218143EAC}"/>
              </a:ext>
            </a:extLst>
          </p:cNvPr>
          <p:cNvSpPr>
            <a:spLocks noGrp="1"/>
          </p:cNvSpPr>
          <p:nvPr>
            <p:ph type="sldNum" sz="quarter" idx="12"/>
          </p:nvPr>
        </p:nvSpPr>
        <p:spPr/>
        <p:txBody>
          <a:bodyPr/>
          <a:lstStyle/>
          <a:p>
            <a:fld id="{61B798DF-5A7B-FA44-BAF3-E6142CD482CB}" type="slidenum">
              <a:rPr kumimoji="1" lang="zh-CN" altLang="en-US" smtClean="0"/>
              <a:pPr/>
              <a:t>6</a:t>
            </a:fld>
            <a:endParaRPr kumimoji="1" lang="zh-CN" altLang="en-US"/>
          </a:p>
        </p:txBody>
      </p:sp>
      <p:sp>
        <p:nvSpPr>
          <p:cNvPr id="15" name="文本框 14">
            <a:extLst>
              <a:ext uri="{FF2B5EF4-FFF2-40B4-BE49-F238E27FC236}">
                <a16:creationId xmlns:a16="http://schemas.microsoft.com/office/drawing/2014/main" id="{F668E949-AF6F-C3DC-9E81-EEB32993D0C1}"/>
              </a:ext>
            </a:extLst>
          </p:cNvPr>
          <p:cNvSpPr txBox="1"/>
          <p:nvPr/>
        </p:nvSpPr>
        <p:spPr>
          <a:xfrm>
            <a:off x="1629504" y="2119449"/>
            <a:ext cx="2672398" cy="523220"/>
          </a:xfrm>
          <a:prstGeom prst="rect">
            <a:avLst/>
          </a:prstGeom>
          <a:noFill/>
        </p:spPr>
        <p:txBody>
          <a:bodyPr wrap="none" rtlCol="0">
            <a:spAutoFit/>
          </a:bodyPr>
          <a:lstStyle/>
          <a:p>
            <a:pPr algn="ctr"/>
            <a:r>
              <a:rPr lang="en-US" altLang="zh-CN" sz="2800" dirty="0">
                <a:solidFill>
                  <a:srgbClr val="8803FF"/>
                </a:solidFill>
                <a:ea typeface="等线" panose="02010600030101010101" pitchFamily="2" charset="-122"/>
                <a:cs typeface="Calibri" panose="020F0502020204030204" pitchFamily="34" charset="0"/>
              </a:rPr>
              <a:t>OSCAR</a:t>
            </a:r>
            <a:r>
              <a:rPr lang="zh-CN" altLang="en-US" sz="2800" dirty="0">
                <a:solidFill>
                  <a:srgbClr val="8803FF"/>
                </a:solidFill>
                <a:ea typeface="等线" panose="02010600030101010101" pitchFamily="2" charset="-122"/>
                <a:cs typeface="Calibri" panose="020F0502020204030204" pitchFamily="34" charset="0"/>
              </a:rPr>
              <a:t> ～</a:t>
            </a:r>
            <a:r>
              <a:rPr lang="en-US" altLang="zh-CN" sz="2800" dirty="0">
                <a:solidFill>
                  <a:srgbClr val="8803FF"/>
                </a:solidFill>
                <a:ea typeface="等线" panose="02010600030101010101" pitchFamily="2" charset="-122"/>
                <a:cs typeface="Calibri" panose="020F0502020204030204" pitchFamily="34" charset="0"/>
              </a:rPr>
              <a:t>95.7</a:t>
            </a:r>
            <a:r>
              <a:rPr lang="zh-CN" altLang="en-US" sz="2800" dirty="0">
                <a:solidFill>
                  <a:srgbClr val="8803FF"/>
                </a:solidFill>
                <a:ea typeface="等线" panose="02010600030101010101" pitchFamily="2" charset="-122"/>
                <a:cs typeface="Calibri" panose="020F0502020204030204" pitchFamily="34" charset="0"/>
              </a:rPr>
              <a:t> </a:t>
            </a:r>
            <a:r>
              <a:rPr lang="en-US" altLang="zh-CN" sz="2800" dirty="0" err="1">
                <a:solidFill>
                  <a:srgbClr val="8803FF"/>
                </a:solidFill>
                <a:ea typeface="等线" panose="02010600030101010101" pitchFamily="2" charset="-122"/>
                <a:cs typeface="Calibri" panose="020F0502020204030204" pitchFamily="34" charset="0"/>
              </a:rPr>
              <a:t>ps</a:t>
            </a:r>
            <a:endParaRPr lang="zh-CN" altLang="en-US" sz="2800" dirty="0">
              <a:solidFill>
                <a:srgbClr val="8803FF"/>
              </a:solidFill>
              <a:ea typeface="等线" panose="02010600030101010101" pitchFamily="2"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16" name="标题 1">
                <a:extLst>
                  <a:ext uri="{FF2B5EF4-FFF2-40B4-BE49-F238E27FC236}">
                    <a16:creationId xmlns:a16="http://schemas.microsoft.com/office/drawing/2014/main" id="{0A93A416-90E9-272C-92AA-2B0500E763FD}"/>
                  </a:ext>
                </a:extLst>
              </p:cNvPr>
              <p:cNvSpPr txBox="1">
                <a:spLocks/>
              </p:cNvSpPr>
              <p:nvPr/>
            </p:nvSpPr>
            <p:spPr>
              <a:xfrm>
                <a:off x="838200" y="925273"/>
                <a:ext cx="73488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sSub>
                        <m:sSubPr>
                          <m:ctrlPr>
                            <a:rPr kumimoji="1" lang="en-US" altLang="zh-CN" sz="2800" i="1" smtClean="0">
                              <a:solidFill>
                                <a:prstClr val="black"/>
                              </a:solidFill>
                              <a:latin typeface="Cambria Math" panose="02040503050406030204" pitchFamily="18" charset="0"/>
                            </a:rPr>
                          </m:ctrlPr>
                        </m:sSubPr>
                        <m:e>
                          <m:r>
                            <a:rPr kumimoji="1" lang="en-US" altLang="zh-CN" sz="2800" i="1" smtClean="0">
                              <a:solidFill>
                                <a:prstClr val="black"/>
                              </a:solidFill>
                              <a:latin typeface="Cambria Math" panose="02040503050406030204" pitchFamily="18" charset="0"/>
                            </a:rPr>
                            <m:t>𝜎</m:t>
                          </m:r>
                        </m:e>
                        <m:sub>
                          <m:r>
                            <a:rPr kumimoji="1" lang="en-US" altLang="zh-CN" sz="2800" i="1" smtClean="0">
                              <a:solidFill>
                                <a:prstClr val="black"/>
                              </a:solidFill>
                              <a:latin typeface="Cambria Math" panose="02040503050406030204" pitchFamily="18" charset="0"/>
                            </a:rPr>
                            <m:t>𝑡</m:t>
                          </m:r>
                        </m:sub>
                      </m:sSub>
                      <m:r>
                        <a:rPr kumimoji="1" lang="en-US" altLang="zh-CN" sz="2800" i="1" smtClean="0">
                          <a:solidFill>
                            <a:prstClr val="black"/>
                          </a:solidFill>
                          <a:latin typeface="Cambria Math" panose="02040503050406030204" pitchFamily="18" charset="0"/>
                        </a:rPr>
                        <m:t>=</m:t>
                      </m:r>
                      <m:sSub>
                        <m:sSubPr>
                          <m:ctrlPr>
                            <a:rPr kumimoji="1" lang="en-US" altLang="zh-CN" sz="2800" i="1" smtClean="0">
                              <a:solidFill>
                                <a:prstClr val="black"/>
                              </a:solidFill>
                              <a:latin typeface="Cambria Math" panose="02040503050406030204" pitchFamily="18" charset="0"/>
                            </a:rPr>
                          </m:ctrlPr>
                        </m:sSubPr>
                        <m:e>
                          <m:r>
                            <a:rPr kumimoji="1" lang="en-US" altLang="zh-CN" sz="2800" i="1" smtClean="0">
                              <a:solidFill>
                                <a:prstClr val="black"/>
                              </a:solidFill>
                              <a:latin typeface="Cambria Math" panose="02040503050406030204" pitchFamily="18" charset="0"/>
                            </a:rPr>
                            <m:t>𝜎</m:t>
                          </m:r>
                        </m:e>
                        <m:sub>
                          <m:sSub>
                            <m:sSubPr>
                              <m:ctrlPr>
                                <a:rPr kumimoji="1" lang="en-US" altLang="zh-CN" sz="2800" i="1" smtClean="0">
                                  <a:solidFill>
                                    <a:prstClr val="black"/>
                                  </a:solidFill>
                                  <a:latin typeface="Cambria Math" panose="02040503050406030204" pitchFamily="18" charset="0"/>
                                </a:rPr>
                              </m:ctrlPr>
                            </m:sSubPr>
                            <m:e>
                              <m:r>
                                <a:rPr kumimoji="1" lang="en-US" altLang="zh-CN" sz="2800" i="1" smtClean="0">
                                  <a:solidFill>
                                    <a:prstClr val="black"/>
                                  </a:solidFill>
                                  <a:latin typeface="Cambria Math" panose="02040503050406030204" pitchFamily="18" charset="0"/>
                                </a:rPr>
                                <m:t>𝑇</m:t>
                              </m:r>
                            </m:e>
                            <m:sub>
                              <m:r>
                                <a:rPr kumimoji="1" lang="en-US" altLang="zh-CN" sz="2800" i="1" smtClean="0">
                                  <a:solidFill>
                                    <a:prstClr val="black"/>
                                  </a:solidFill>
                                  <a:latin typeface="Cambria Math" panose="02040503050406030204" pitchFamily="18" charset="0"/>
                                </a:rPr>
                                <m:t>0</m:t>
                              </m:r>
                            </m:sub>
                          </m:sSub>
                        </m:sub>
                      </m:sSub>
                      <m:r>
                        <a:rPr kumimoji="1" lang="en-US" altLang="zh-CN" sz="2800" i="1" smtClean="0">
                          <a:solidFill>
                            <a:prstClr val="black"/>
                          </a:solidFill>
                          <a:latin typeface="Cambria Math" panose="02040503050406030204" pitchFamily="18" charset="0"/>
                        </a:rPr>
                        <m:t> </m:t>
                      </m:r>
                      <m:r>
                        <a:rPr kumimoji="1" lang="en-US" altLang="zh-CN" sz="2800" i="1" smtClean="0">
                          <a:solidFill>
                            <a:prstClr val="black"/>
                          </a:solidFill>
                          <a:latin typeface="Cambria Math" panose="02040503050406030204" pitchFamily="18" charset="0"/>
                          <a:ea typeface="Cambria Math" panose="02040503050406030204" pitchFamily="18" charset="0"/>
                        </a:rPr>
                        <m:t>⨁</m:t>
                      </m:r>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 </m:t>
                          </m:r>
                          <m:r>
                            <a:rPr kumimoji="1" lang="en-US" altLang="zh-CN" sz="2800" i="1" smtClean="0">
                              <a:solidFill>
                                <a:prstClr val="black"/>
                              </a:solidFill>
                              <a:latin typeface="Cambria Math" panose="02040503050406030204" pitchFamily="18" charset="0"/>
                              <a:ea typeface="Cambria Math" panose="02040503050406030204" pitchFamily="18" charset="0"/>
                            </a:rPr>
                            <m:t>𝜎</m:t>
                          </m:r>
                        </m:e>
                        <m:sub>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𝑡</m:t>
                              </m:r>
                            </m:e>
                            <m:sub>
                              <m:r>
                                <a:rPr kumimoji="1" lang="en-US" altLang="zh-CN" sz="2800" i="1" smtClean="0">
                                  <a:solidFill>
                                    <a:prstClr val="black"/>
                                  </a:solidFill>
                                  <a:latin typeface="Cambria Math" panose="02040503050406030204" pitchFamily="18" charset="0"/>
                                  <a:ea typeface="Cambria Math" panose="02040503050406030204" pitchFamily="18" charset="0"/>
                                </a:rPr>
                                <m:t>𝑀𝐶𝑆</m:t>
                              </m:r>
                            </m:sub>
                          </m:sSub>
                        </m:sub>
                      </m:sSub>
                      <m:r>
                        <a:rPr kumimoji="1" lang="en-US" altLang="zh-CN" sz="2800" i="1" smtClean="0">
                          <a:solidFill>
                            <a:prstClr val="black"/>
                          </a:solidFill>
                          <a:latin typeface="Cambria Math" panose="02040503050406030204" pitchFamily="18" charset="0"/>
                          <a:ea typeface="Cambria Math" panose="02040503050406030204" pitchFamily="18" charset="0"/>
                        </a:rPr>
                        <m:t>⨁ </m:t>
                      </m:r>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𝜎</m:t>
                          </m:r>
                        </m:e>
                        <m:sub>
                          <m:r>
                            <a:rPr kumimoji="1" lang="en-US" altLang="zh-CN" sz="2800" i="1" smtClean="0">
                              <a:solidFill>
                                <a:prstClr val="black"/>
                              </a:solidFill>
                              <a:latin typeface="Cambria Math" panose="02040503050406030204" pitchFamily="18" charset="0"/>
                              <a:ea typeface="Cambria Math" panose="02040503050406030204" pitchFamily="18" charset="0"/>
                            </a:rPr>
                            <m:t>𝑇𝑇𝑆</m:t>
                          </m:r>
                        </m:sub>
                      </m:sSub>
                      <m:r>
                        <a:rPr kumimoji="1" lang="en-US" altLang="zh-CN" sz="2800" i="1" smtClean="0">
                          <a:solidFill>
                            <a:prstClr val="black"/>
                          </a:solidFill>
                          <a:latin typeface="Cambria Math" panose="02040503050406030204" pitchFamily="18" charset="0"/>
                          <a:ea typeface="Cambria Math" panose="02040503050406030204" pitchFamily="18" charset="0"/>
                        </a:rPr>
                        <m:t> ⨁</m:t>
                      </m:r>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 </m:t>
                          </m:r>
                          <m:r>
                            <a:rPr kumimoji="1" lang="en-US" altLang="zh-CN" sz="2800" i="1" smtClean="0">
                              <a:solidFill>
                                <a:prstClr val="black"/>
                              </a:solidFill>
                              <a:latin typeface="Cambria Math" panose="02040503050406030204" pitchFamily="18" charset="0"/>
                              <a:ea typeface="Cambria Math" panose="02040503050406030204" pitchFamily="18" charset="0"/>
                            </a:rPr>
                            <m:t>𝜎</m:t>
                          </m:r>
                        </m:e>
                        <m:sub>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𝑡</m:t>
                              </m:r>
                            </m:e>
                            <m:sub>
                              <m:r>
                                <a:rPr kumimoji="1" lang="en-US" altLang="zh-CN" sz="2800" i="1" smtClean="0">
                                  <a:solidFill>
                                    <a:prstClr val="black"/>
                                  </a:solidFill>
                                  <a:latin typeface="Cambria Math" panose="02040503050406030204" pitchFamily="18" charset="0"/>
                                  <a:ea typeface="Cambria Math" panose="02040503050406030204" pitchFamily="18" charset="0"/>
                                </a:rPr>
                                <m:t>𝜆</m:t>
                              </m:r>
                            </m:sub>
                          </m:sSub>
                        </m:sub>
                      </m:sSub>
                      <m:r>
                        <a:rPr kumimoji="1" lang="en-US" altLang="zh-CN" sz="2800" i="1" smtClean="0">
                          <a:solidFill>
                            <a:prstClr val="black"/>
                          </a:solidFill>
                          <a:latin typeface="Cambria Math" panose="02040503050406030204" pitchFamily="18" charset="0"/>
                          <a:ea typeface="Cambria Math" panose="02040503050406030204" pitchFamily="18" charset="0"/>
                        </a:rPr>
                        <m:t>⨁</m:t>
                      </m:r>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 </m:t>
                          </m:r>
                          <m:r>
                            <a:rPr kumimoji="1" lang="en-US" altLang="zh-CN" sz="2800" i="1" smtClean="0">
                              <a:solidFill>
                                <a:prstClr val="black"/>
                              </a:solidFill>
                              <a:latin typeface="Cambria Math" panose="02040503050406030204" pitchFamily="18" charset="0"/>
                              <a:ea typeface="Cambria Math" panose="02040503050406030204" pitchFamily="18" charset="0"/>
                            </a:rPr>
                            <m:t>𝜎</m:t>
                          </m:r>
                        </m:e>
                        <m:sub>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𝑡</m:t>
                              </m:r>
                            </m:e>
                            <m:sub>
                              <m:r>
                                <a:rPr kumimoji="1" lang="en-US" altLang="zh-CN" sz="2800" i="1" smtClean="0">
                                  <a:solidFill>
                                    <a:prstClr val="black"/>
                                  </a:solidFill>
                                  <a:latin typeface="Cambria Math" panose="02040503050406030204" pitchFamily="18" charset="0"/>
                                  <a:ea typeface="Cambria Math" panose="02040503050406030204" pitchFamily="18" charset="0"/>
                                </a:rPr>
                                <m:t>𝐷</m:t>
                              </m:r>
                            </m:sub>
                          </m:sSub>
                        </m:sub>
                      </m:sSub>
                      <m:r>
                        <a:rPr kumimoji="1" lang="en-US" altLang="zh-CN" sz="2800" i="1" smtClean="0">
                          <a:solidFill>
                            <a:prstClr val="black"/>
                          </a:solidFill>
                          <a:latin typeface="Cambria Math" panose="02040503050406030204" pitchFamily="18" charset="0"/>
                          <a:ea typeface="Cambria Math" panose="02040503050406030204" pitchFamily="18" charset="0"/>
                        </a:rPr>
                        <m:t>⨁</m:t>
                      </m:r>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 </m:t>
                          </m:r>
                          <m:r>
                            <a:rPr kumimoji="1" lang="en-US" altLang="zh-CN" sz="2800" i="1" smtClean="0">
                              <a:solidFill>
                                <a:prstClr val="black"/>
                              </a:solidFill>
                              <a:latin typeface="Cambria Math" panose="02040503050406030204" pitchFamily="18" charset="0"/>
                              <a:ea typeface="Cambria Math" panose="02040503050406030204" pitchFamily="18" charset="0"/>
                            </a:rPr>
                            <m:t>𝜎</m:t>
                          </m:r>
                        </m:e>
                        <m:sub>
                          <m:sSub>
                            <m:sSubPr>
                              <m:ctrlPr>
                                <a:rPr kumimoji="1" lang="en-US" altLang="zh-CN" sz="2800" i="1" smtClean="0">
                                  <a:solidFill>
                                    <a:prstClr val="black"/>
                                  </a:solidFill>
                                  <a:latin typeface="Cambria Math" panose="02040503050406030204" pitchFamily="18" charset="0"/>
                                  <a:ea typeface="Cambria Math" panose="02040503050406030204" pitchFamily="18" charset="0"/>
                                </a:rPr>
                              </m:ctrlPr>
                            </m:sSubPr>
                            <m:e>
                              <m:r>
                                <a:rPr kumimoji="1" lang="en-US" altLang="zh-CN" sz="2800" i="1" smtClean="0">
                                  <a:solidFill>
                                    <a:prstClr val="black"/>
                                  </a:solidFill>
                                  <a:latin typeface="Cambria Math" panose="02040503050406030204" pitchFamily="18" charset="0"/>
                                  <a:ea typeface="Cambria Math" panose="02040503050406030204" pitchFamily="18" charset="0"/>
                                </a:rPr>
                                <m:t>𝑡</m:t>
                              </m:r>
                            </m:e>
                            <m:sub>
                              <m:r>
                                <a:rPr kumimoji="1" lang="en-US" altLang="zh-CN" sz="2800" i="1" smtClean="0">
                                  <a:solidFill>
                                    <a:prstClr val="black"/>
                                  </a:solidFill>
                                  <a:latin typeface="Cambria Math" panose="02040503050406030204" pitchFamily="18" charset="0"/>
                                  <a:ea typeface="Cambria Math" panose="02040503050406030204" pitchFamily="18" charset="0"/>
                                </a:rPr>
                                <m:t>𝑒𝑥𝑡</m:t>
                              </m:r>
                              <m:r>
                                <a:rPr kumimoji="1" lang="en-US" altLang="zh-CN" sz="2800" i="1" smtClean="0">
                                  <a:solidFill>
                                    <a:prstClr val="black"/>
                                  </a:solidFill>
                                  <a:latin typeface="Cambria Math" panose="02040503050406030204" pitchFamily="18" charset="0"/>
                                  <a:ea typeface="Cambria Math" panose="02040503050406030204" pitchFamily="18" charset="0"/>
                                </a:rPr>
                                <m:t>(</m:t>
                              </m:r>
                              <m:acc>
                                <m:accPr>
                                  <m:chr m:val="⃗"/>
                                  <m:ctrlPr>
                                    <a:rPr kumimoji="1" lang="en-US" altLang="zh-CN" sz="2800" i="1" smtClean="0">
                                      <a:solidFill>
                                        <a:prstClr val="black"/>
                                      </a:solidFill>
                                      <a:latin typeface="Cambria Math" panose="02040503050406030204" pitchFamily="18" charset="0"/>
                                      <a:ea typeface="Cambria Math" panose="02040503050406030204" pitchFamily="18" charset="0"/>
                                    </a:rPr>
                                  </m:ctrlPr>
                                </m:accPr>
                                <m:e>
                                  <m:r>
                                    <a:rPr kumimoji="1" lang="en-US" altLang="zh-CN" sz="2800" i="1" smtClean="0">
                                      <a:solidFill>
                                        <a:prstClr val="black"/>
                                      </a:solidFill>
                                      <a:latin typeface="Cambria Math" panose="02040503050406030204" pitchFamily="18" charset="0"/>
                                      <a:ea typeface="Cambria Math" panose="02040503050406030204" pitchFamily="18" charset="0"/>
                                    </a:rPr>
                                    <m:t>𝑟</m:t>
                                  </m:r>
                                </m:e>
                              </m:acc>
                              <m:r>
                                <a:rPr kumimoji="1" lang="en-US" altLang="zh-CN" sz="2800" i="1" smtClean="0">
                                  <a:solidFill>
                                    <a:prstClr val="black"/>
                                  </a:solidFill>
                                  <a:latin typeface="Cambria Math" panose="02040503050406030204" pitchFamily="18" charset="0"/>
                                </a:rPr>
                                <m:t>,  </m:t>
                              </m:r>
                              <m:acc>
                                <m:accPr>
                                  <m:chr m:val="⃗"/>
                                  <m:ctrlPr>
                                    <a:rPr kumimoji="1" lang="en-US" altLang="zh-CN" sz="2800" i="1" smtClean="0">
                                      <a:solidFill>
                                        <a:prstClr val="black"/>
                                      </a:solidFill>
                                      <a:latin typeface="Cambria Math" panose="02040503050406030204" pitchFamily="18" charset="0"/>
                                    </a:rPr>
                                  </m:ctrlPr>
                                </m:accPr>
                                <m:e>
                                  <m:r>
                                    <a:rPr kumimoji="1" lang="en-US" altLang="zh-CN" sz="2800" i="1" smtClean="0">
                                      <a:solidFill>
                                        <a:prstClr val="black"/>
                                      </a:solidFill>
                                      <a:latin typeface="Cambria Math" panose="02040503050406030204" pitchFamily="18" charset="0"/>
                                    </a:rPr>
                                    <m:t>𝑝</m:t>
                                  </m:r>
                                </m:e>
                              </m:acc>
                              <m:r>
                                <a:rPr kumimoji="1" lang="en-US" altLang="zh-CN" sz="2800" i="1" smtClean="0">
                                  <a:solidFill>
                                    <a:prstClr val="black"/>
                                  </a:solidFill>
                                  <a:latin typeface="Cambria Math" panose="02040503050406030204" pitchFamily="18" charset="0"/>
                                  <a:ea typeface="Cambria Math" panose="02040503050406030204" pitchFamily="18" charset="0"/>
                                </a:rPr>
                                <m:t>)</m:t>
                              </m:r>
                            </m:sub>
                          </m:sSub>
                        </m:sub>
                      </m:sSub>
                    </m:oMath>
                  </m:oMathPara>
                </a14:m>
                <a:endParaRPr kumimoji="1" lang="zh-CN" altLang="en-US" sz="2800" dirty="0">
                  <a:solidFill>
                    <a:prstClr val="black"/>
                  </a:solidFill>
                  <a:latin typeface="等线 Light" panose="020F0302020204030204"/>
                  <a:ea typeface="等线 Light" panose="02010600030101010101" pitchFamily="2" charset="-122"/>
                </a:endParaRPr>
              </a:p>
            </p:txBody>
          </p:sp>
        </mc:Choice>
        <mc:Fallback xmlns="">
          <p:sp>
            <p:nvSpPr>
              <p:cNvPr id="16" name="标题 1">
                <a:extLst>
                  <a:ext uri="{FF2B5EF4-FFF2-40B4-BE49-F238E27FC236}">
                    <a16:creationId xmlns:a16="http://schemas.microsoft.com/office/drawing/2014/main" id="{0A93A416-90E9-272C-92AA-2B0500E763FD}"/>
                  </a:ext>
                </a:extLst>
              </p:cNvPr>
              <p:cNvSpPr txBox="1">
                <a:spLocks noRot="1" noChangeAspect="1" noMove="1" noResize="1" noEditPoints="1" noAdjustHandles="1" noChangeArrowheads="1" noChangeShapeType="1" noTextEdit="1"/>
              </p:cNvSpPr>
              <p:nvPr/>
            </p:nvSpPr>
            <p:spPr>
              <a:xfrm>
                <a:off x="838200" y="925273"/>
                <a:ext cx="7348870" cy="132556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表格 6">
                <a:extLst>
                  <a:ext uri="{FF2B5EF4-FFF2-40B4-BE49-F238E27FC236}">
                    <a16:creationId xmlns:a16="http://schemas.microsoft.com/office/drawing/2014/main" id="{25C4C471-BBB4-62BD-82A3-39C4C8129F56}"/>
                  </a:ext>
                </a:extLst>
              </p:cNvPr>
              <p:cNvGraphicFramePr>
                <a:graphicFrameLocks noGrp="1"/>
              </p:cNvGraphicFramePr>
              <p:nvPr>
                <p:extLst>
                  <p:ext uri="{D42A27DB-BD31-4B8C-83A1-F6EECF244321}">
                    <p14:modId xmlns:p14="http://schemas.microsoft.com/office/powerpoint/2010/main" val="4209728086"/>
                  </p:ext>
                </p:extLst>
              </p:nvPr>
            </p:nvGraphicFramePr>
            <p:xfrm>
              <a:off x="1659488" y="2642669"/>
              <a:ext cx="2612430" cy="3743122"/>
            </p:xfrm>
            <a:graphic>
              <a:graphicData uri="http://schemas.openxmlformats.org/drawingml/2006/table">
                <a:tbl>
                  <a:tblPr firstRow="1" bandRow="1">
                    <a:tableStyleId>{5C22544A-7EE6-4342-B048-85BDC9FD1C3A}</a:tableStyleId>
                  </a:tblPr>
                  <a:tblGrid>
                    <a:gridCol w="1153161">
                      <a:extLst>
                        <a:ext uri="{9D8B030D-6E8A-4147-A177-3AD203B41FA5}">
                          <a16:colId xmlns:a16="http://schemas.microsoft.com/office/drawing/2014/main" val="2087674871"/>
                        </a:ext>
                      </a:extLst>
                    </a:gridCol>
                    <a:gridCol w="1459269">
                      <a:extLst>
                        <a:ext uri="{9D8B030D-6E8A-4147-A177-3AD203B41FA5}">
                          <a16:colId xmlns:a16="http://schemas.microsoft.com/office/drawing/2014/main" val="1107207646"/>
                        </a:ext>
                      </a:extLst>
                    </a:gridCol>
                  </a:tblGrid>
                  <a:tr h="509746">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1" dirty="0" smtClean="0">
                                    <a:latin typeface="Cambria Math" panose="02040503050406030204" pitchFamily="18" charset="0"/>
                                  </a:rPr>
                                  <m:t>𝝅</m:t>
                                </m:r>
                              </m:oMath>
                            </m:oMathPara>
                          </a14:m>
                          <a:endParaRPr lang="zh-CN" altLang="en-US" sz="2000" b="1" dirty="0">
                            <a:latin typeface="Calibri" panose="020F0502020204030204" pitchFamily="34" charset="0"/>
                            <a:cs typeface="Calibri" panose="020F0502020204030204" pitchFamily="34" charset="0"/>
                          </a:endParaRPr>
                        </a:p>
                      </a:txBody>
                      <a:tcPr anchor="ct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a:t>
                          </a:r>
                          <a:r>
                            <a:rPr lang="en-US" altLang="zh-CN" sz="2000" dirty="0" err="1"/>
                            <a:t>ps</a:t>
                          </a:r>
                          <a:endParaRPr lang="zh-CN" altLang="en-US" sz="20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12667454"/>
                      </a:ext>
                    </a:extLst>
                  </a:tr>
                  <a:tr h="54495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𝝈</m:t>
                                    </m:r>
                                  </m:e>
                                  <m:sub>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𝒕</m:t>
                                        </m:r>
                                      </m:e>
                                      <m:sub>
                                        <m:r>
                                          <a:rPr lang="en-US" altLang="zh-CN" sz="2000" b="1" smtClean="0">
                                            <a:latin typeface="Cambria Math" panose="02040503050406030204" pitchFamily="18" charset="0"/>
                                          </a:rPr>
                                          <m:t>𝑴𝑪𝑺</m:t>
                                        </m:r>
                                      </m:sub>
                                    </m:sSub>
                                  </m:sub>
                                </m:sSub>
                              </m:oMath>
                            </m:oMathPara>
                          </a14:m>
                          <a:endParaRPr lang="zh-CN" altLang="en-US" sz="2000" b="1" dirty="0"/>
                        </a:p>
                      </a:txBody>
                      <a:tcPr anchor="ctr">
                        <a:solidFill>
                          <a:srgbClr val="E8EDED"/>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2000" dirty="0"/>
                            <a:t>9.8</a:t>
                          </a:r>
                          <a:endParaRPr lang="zh-CN" altLang="en-US" sz="2000" dirty="0">
                            <a:latin typeface="Calibri" panose="020F0502020204030204" pitchFamily="34" charset="0"/>
                            <a:cs typeface="Calibri" panose="020F0502020204030204" pitchFamily="34" charset="0"/>
                          </a:endParaRPr>
                        </a:p>
                      </a:txBody>
                      <a:tcPr anchor="ctr">
                        <a:solidFill>
                          <a:srgbClr val="E8EDED"/>
                        </a:solidFill>
                      </a:tcPr>
                    </a:tc>
                    <a:extLst>
                      <a:ext uri="{0D108BD9-81ED-4DB2-BD59-A6C34878D82A}">
                        <a16:rowId xmlns:a16="http://schemas.microsoft.com/office/drawing/2014/main" val="1731389412"/>
                      </a:ext>
                    </a:extLst>
                  </a:tr>
                  <a:tr h="545362">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𝝈</m:t>
                                    </m:r>
                                  </m:e>
                                  <m:sub>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𝒕</m:t>
                                        </m:r>
                                      </m:e>
                                      <m:sub>
                                        <m:r>
                                          <a:rPr lang="en-US" altLang="zh-CN" sz="2000" b="1" smtClean="0">
                                            <a:latin typeface="Cambria Math" panose="02040503050406030204" pitchFamily="18" charset="0"/>
                                          </a:rPr>
                                          <m:t>𝝀</m:t>
                                        </m:r>
                                      </m:sub>
                                    </m:sSub>
                                  </m:sub>
                                </m:sSub>
                              </m:oMath>
                            </m:oMathPara>
                          </a14:m>
                          <a:endParaRPr lang="zh-CN" altLang="en-US" sz="2000" b="1" dirty="0"/>
                        </a:p>
                      </a:txBody>
                      <a:tcPr anchor="ctr">
                        <a:solidFill>
                          <a:srgbClr val="E8EDED"/>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ctr" defTabSz="914400" rtl="0" eaLnBrk="1" latinLnBrk="0" hangingPunct="1"/>
                          <a:r>
                            <a:rPr lang="en-US" altLang="zh-CN" sz="2000" kern="1200" dirty="0">
                              <a:solidFill>
                                <a:schemeClr val="dk1"/>
                              </a:solidFill>
                            </a:rPr>
                            <a:t>40.7</a:t>
                          </a:r>
                          <a:endParaRPr lang="zh-CN" altLang="en-US" sz="200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E8EDED"/>
                        </a:solidFill>
                      </a:tcPr>
                    </a:tc>
                    <a:extLst>
                      <a:ext uri="{0D108BD9-81ED-4DB2-BD59-A6C34878D82A}">
                        <a16:rowId xmlns:a16="http://schemas.microsoft.com/office/drawing/2014/main" val="3646766886"/>
                      </a:ext>
                    </a:extLst>
                  </a:tr>
                  <a:tr h="543403">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𝝈</m:t>
                                    </m:r>
                                  </m:e>
                                  <m:sub>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𝒕</m:t>
                                        </m:r>
                                      </m:e>
                                      <m:sub>
                                        <m:r>
                                          <a:rPr lang="en-US" altLang="zh-CN" sz="2000" b="1" smtClean="0">
                                            <a:latin typeface="Cambria Math" panose="02040503050406030204" pitchFamily="18" charset="0"/>
                                          </a:rPr>
                                          <m:t>𝑫</m:t>
                                        </m:r>
                                      </m:sub>
                                    </m:sSub>
                                  </m:sub>
                                </m:sSub>
                              </m:oMath>
                            </m:oMathPara>
                          </a14:m>
                          <a:endParaRPr lang="zh-CN" altLang="en-US" sz="2000" b="1" dirty="0"/>
                        </a:p>
                      </a:txBody>
                      <a:tcPr anchor="ctr">
                        <a:solidFill>
                          <a:srgbClr val="E8EDED"/>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ctr" defTabSz="914400" rtl="0" eaLnBrk="1" latinLnBrk="0" hangingPunct="1"/>
                          <a:r>
                            <a:rPr lang="en-US" altLang="zh-CN" sz="2000" kern="1200" dirty="0">
                              <a:solidFill>
                                <a:schemeClr val="dk1"/>
                              </a:solidFill>
                            </a:rPr>
                            <a:t>14.36</a:t>
                          </a:r>
                          <a:endParaRPr lang="zh-CN" altLang="en-US" sz="200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E8EDED"/>
                        </a:solidFill>
                      </a:tcPr>
                    </a:tc>
                    <a:extLst>
                      <a:ext uri="{0D108BD9-81ED-4DB2-BD59-A6C34878D82A}">
                        <a16:rowId xmlns:a16="http://schemas.microsoft.com/office/drawing/2014/main" val="697441344"/>
                      </a:ext>
                    </a:extLst>
                  </a:tr>
                  <a:tr h="54495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𝝈</m:t>
                                    </m:r>
                                  </m:e>
                                  <m:sub>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𝒕</m:t>
                                        </m:r>
                                      </m:e>
                                      <m:sub>
                                        <m:r>
                                          <a:rPr lang="en-US" altLang="zh-CN" sz="2000" b="1" smtClean="0">
                                            <a:latin typeface="Cambria Math" panose="02040503050406030204" pitchFamily="18" charset="0"/>
                                          </a:rPr>
                                          <m:t>𝒆𝒙𝒕</m:t>
                                        </m:r>
                                      </m:sub>
                                    </m:sSub>
                                  </m:sub>
                                </m:sSub>
                              </m:oMath>
                            </m:oMathPara>
                          </a14:m>
                          <a:endParaRPr lang="zh-CN" altLang="en-US" sz="2000" b="1" dirty="0"/>
                        </a:p>
                      </a:txBody>
                      <a:tcPr anchor="ctr">
                        <a:solidFill>
                          <a:srgbClr val="CDD8D8"/>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16.5</a:t>
                          </a:r>
                          <a:endParaRPr lang="zh-CN" altLang="en-US" sz="2000" dirty="0">
                            <a:latin typeface="Calibri" panose="020F0502020204030204" pitchFamily="34" charset="0"/>
                            <a:cs typeface="Calibri" panose="020F0502020204030204" pitchFamily="34" charset="0"/>
                          </a:endParaRPr>
                        </a:p>
                      </a:txBody>
                      <a:tcPr anchor="ctr">
                        <a:solidFill>
                          <a:srgbClr val="CDD8D8"/>
                        </a:solidFill>
                      </a:tcPr>
                    </a:tc>
                    <a:extLst>
                      <a:ext uri="{0D108BD9-81ED-4DB2-BD59-A6C34878D82A}">
                        <a16:rowId xmlns:a16="http://schemas.microsoft.com/office/drawing/2014/main" val="3758739326"/>
                      </a:ext>
                    </a:extLst>
                  </a:tr>
                  <a:tr h="544955">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𝝈</m:t>
                                    </m:r>
                                  </m:e>
                                  <m:sub>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𝑻</m:t>
                                        </m:r>
                                      </m:e>
                                      <m:sub>
                                        <m:r>
                                          <a:rPr lang="en-US" altLang="zh-CN" sz="2000" b="1" smtClean="0">
                                            <a:latin typeface="Cambria Math" panose="02040503050406030204" pitchFamily="18" charset="0"/>
                                          </a:rPr>
                                          <m:t>𝟎</m:t>
                                        </m:r>
                                      </m:sub>
                                    </m:sSub>
                                  </m:sub>
                                </m:sSub>
                              </m:oMath>
                            </m:oMathPara>
                          </a14:m>
                          <a:endParaRPr lang="zh-CN" altLang="en-US" sz="2000" b="1" dirty="0"/>
                        </a:p>
                      </a:txBody>
                      <a:tcPr anchor="ctr">
                        <a:solidFill>
                          <a:srgbClr val="2B8182">
                            <a:alpha val="34902"/>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40</a:t>
                          </a:r>
                          <a:endParaRPr lang="zh-CN" altLang="en-US" sz="2000" dirty="0">
                            <a:latin typeface="Calibri" panose="020F0502020204030204" pitchFamily="34" charset="0"/>
                            <a:cs typeface="Calibri" panose="020F0502020204030204" pitchFamily="34" charset="0"/>
                          </a:endParaRPr>
                        </a:p>
                      </a:txBody>
                      <a:tcPr anchor="ctr">
                        <a:solidFill>
                          <a:srgbClr val="2B8182">
                            <a:alpha val="34902"/>
                          </a:srgbClr>
                        </a:solidFill>
                      </a:tcPr>
                    </a:tc>
                    <a:extLst>
                      <a:ext uri="{0D108BD9-81ED-4DB2-BD59-A6C34878D82A}">
                        <a16:rowId xmlns:a16="http://schemas.microsoft.com/office/drawing/2014/main" val="1925083183"/>
                      </a:ext>
                    </a:extLst>
                  </a:tr>
                  <a:tr h="509746">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l"/>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smtClean="0">
                                        <a:latin typeface="Cambria Math" panose="02040503050406030204" pitchFamily="18" charset="0"/>
                                      </a:rPr>
                                      <m:t>𝝈</m:t>
                                    </m:r>
                                  </m:e>
                                  <m:sub>
                                    <m:r>
                                      <a:rPr lang="en-US" altLang="zh-CN" sz="2000" b="1" smtClean="0">
                                        <a:latin typeface="Cambria Math" panose="02040503050406030204" pitchFamily="18" charset="0"/>
                                      </a:rPr>
                                      <m:t>𝑻𝑻𝑺</m:t>
                                    </m:r>
                                  </m:sub>
                                </m:sSub>
                              </m:oMath>
                            </m:oMathPara>
                          </a14:m>
                          <a:endParaRPr lang="zh-CN" altLang="en-US" sz="2000" b="1" dirty="0"/>
                        </a:p>
                      </a:txBody>
                      <a:tcPr anchor="ctr">
                        <a:solidFill>
                          <a:srgbClr val="2B8182">
                            <a:alpha val="34902"/>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70</a:t>
                          </a:r>
                          <a:endParaRPr lang="zh-CN" altLang="en-US" sz="2000" dirty="0">
                            <a:latin typeface="Calibri" panose="020F0502020204030204" pitchFamily="34" charset="0"/>
                            <a:cs typeface="Calibri" panose="020F0502020204030204" pitchFamily="34" charset="0"/>
                          </a:endParaRPr>
                        </a:p>
                      </a:txBody>
                      <a:tcPr anchor="ctr">
                        <a:solidFill>
                          <a:srgbClr val="2B8182">
                            <a:alpha val="34902"/>
                          </a:srgbClr>
                        </a:solidFill>
                      </a:tcPr>
                    </a:tc>
                    <a:extLst>
                      <a:ext uri="{0D108BD9-81ED-4DB2-BD59-A6C34878D82A}">
                        <a16:rowId xmlns:a16="http://schemas.microsoft.com/office/drawing/2014/main" val="4001425703"/>
                      </a:ext>
                    </a:extLst>
                  </a:tr>
                </a:tbl>
              </a:graphicData>
            </a:graphic>
          </p:graphicFrame>
        </mc:Choice>
        <mc:Fallback xmlns="">
          <p:graphicFrame>
            <p:nvGraphicFramePr>
              <p:cNvPr id="17" name="表格 6">
                <a:extLst>
                  <a:ext uri="{FF2B5EF4-FFF2-40B4-BE49-F238E27FC236}">
                    <a16:creationId xmlns:a16="http://schemas.microsoft.com/office/drawing/2014/main" id="{25C4C471-BBB4-62BD-82A3-39C4C8129F56}"/>
                  </a:ext>
                </a:extLst>
              </p:cNvPr>
              <p:cNvGraphicFramePr>
                <a:graphicFrameLocks noGrp="1"/>
              </p:cNvGraphicFramePr>
              <p:nvPr>
                <p:extLst>
                  <p:ext uri="{D42A27DB-BD31-4B8C-83A1-F6EECF244321}">
                    <p14:modId xmlns:p14="http://schemas.microsoft.com/office/powerpoint/2010/main" val="4209728086"/>
                  </p:ext>
                </p:extLst>
              </p:nvPr>
            </p:nvGraphicFramePr>
            <p:xfrm>
              <a:off x="1659488" y="2642669"/>
              <a:ext cx="2612430" cy="3743122"/>
            </p:xfrm>
            <a:graphic>
              <a:graphicData uri="http://schemas.openxmlformats.org/drawingml/2006/table">
                <a:tbl>
                  <a:tblPr firstRow="1" bandRow="1">
                    <a:tableStyleId>{5C22544A-7EE6-4342-B048-85BDC9FD1C3A}</a:tableStyleId>
                  </a:tblPr>
                  <a:tblGrid>
                    <a:gridCol w="1153161">
                      <a:extLst>
                        <a:ext uri="{9D8B030D-6E8A-4147-A177-3AD203B41FA5}">
                          <a16:colId xmlns:a16="http://schemas.microsoft.com/office/drawing/2014/main" val="2087674871"/>
                        </a:ext>
                      </a:extLst>
                    </a:gridCol>
                    <a:gridCol w="1459269">
                      <a:extLst>
                        <a:ext uri="{9D8B030D-6E8A-4147-A177-3AD203B41FA5}">
                          <a16:colId xmlns:a16="http://schemas.microsoft.com/office/drawing/2014/main" val="1107207646"/>
                        </a:ext>
                      </a:extLst>
                    </a:gridCol>
                  </a:tblGrid>
                  <a:tr h="509746">
                    <a:tc>
                      <a:txBody>
                        <a:bodyPr/>
                        <a:lstStyle/>
                        <a:p>
                          <a:endParaRPr lang="zh-CN"/>
                        </a:p>
                      </a:txBody>
                      <a:tcPr anchor="ctr">
                        <a:blipFill>
                          <a:blip r:embed="rId4"/>
                          <a:stretch>
                            <a:fillRect t="-2500" r="-129670" b="-647500"/>
                          </a:stretch>
                        </a:blip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a:t>
                          </a:r>
                          <a:r>
                            <a:rPr lang="en-US" altLang="zh-CN" sz="2000" dirty="0" err="1"/>
                            <a:t>ps</a:t>
                          </a:r>
                          <a:endParaRPr lang="zh-CN" altLang="en-US" sz="20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12667454"/>
                      </a:ext>
                    </a:extLst>
                  </a:tr>
                  <a:tr h="544955">
                    <a:tc>
                      <a:txBody>
                        <a:bodyPr/>
                        <a:lstStyle/>
                        <a:p>
                          <a:endParaRPr lang="zh-CN"/>
                        </a:p>
                      </a:txBody>
                      <a:tcPr anchor="ctr">
                        <a:blipFill>
                          <a:blip r:embed="rId4"/>
                          <a:stretch>
                            <a:fillRect t="-95349" r="-129670" b="-502326"/>
                          </a:stretch>
                        </a:blip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algn="ctr"/>
                          <a:r>
                            <a:rPr lang="en-US" altLang="zh-CN" sz="2000" dirty="0"/>
                            <a:t>9.8</a:t>
                          </a:r>
                          <a:endParaRPr lang="zh-CN" altLang="en-US" sz="2000" dirty="0">
                            <a:latin typeface="Calibri" panose="020F0502020204030204" pitchFamily="34" charset="0"/>
                            <a:cs typeface="Calibri" panose="020F0502020204030204" pitchFamily="34" charset="0"/>
                          </a:endParaRPr>
                        </a:p>
                      </a:txBody>
                      <a:tcPr anchor="ctr">
                        <a:solidFill>
                          <a:srgbClr val="E8EDED"/>
                        </a:solidFill>
                      </a:tcPr>
                    </a:tc>
                    <a:extLst>
                      <a:ext uri="{0D108BD9-81ED-4DB2-BD59-A6C34878D82A}">
                        <a16:rowId xmlns:a16="http://schemas.microsoft.com/office/drawing/2014/main" val="1731389412"/>
                      </a:ext>
                    </a:extLst>
                  </a:tr>
                  <a:tr h="545362">
                    <a:tc>
                      <a:txBody>
                        <a:bodyPr/>
                        <a:lstStyle/>
                        <a:p>
                          <a:endParaRPr lang="zh-CN"/>
                        </a:p>
                      </a:txBody>
                      <a:tcPr anchor="ctr">
                        <a:blipFill>
                          <a:blip r:embed="rId4"/>
                          <a:stretch>
                            <a:fillRect t="-195349" r="-129670" b="-402326"/>
                          </a:stretch>
                        </a:blip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ctr" defTabSz="914400" rtl="0" eaLnBrk="1" latinLnBrk="0" hangingPunct="1"/>
                          <a:r>
                            <a:rPr lang="en-US" altLang="zh-CN" sz="2000" kern="1200" dirty="0">
                              <a:solidFill>
                                <a:schemeClr val="dk1"/>
                              </a:solidFill>
                            </a:rPr>
                            <a:t>40.7</a:t>
                          </a:r>
                          <a:endParaRPr lang="zh-CN" altLang="en-US" sz="200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E8EDED"/>
                        </a:solidFill>
                      </a:tcPr>
                    </a:tc>
                    <a:extLst>
                      <a:ext uri="{0D108BD9-81ED-4DB2-BD59-A6C34878D82A}">
                        <a16:rowId xmlns:a16="http://schemas.microsoft.com/office/drawing/2014/main" val="3646766886"/>
                      </a:ext>
                    </a:extLst>
                  </a:tr>
                  <a:tr h="543403">
                    <a:tc>
                      <a:txBody>
                        <a:bodyPr/>
                        <a:lstStyle/>
                        <a:p>
                          <a:endParaRPr lang="zh-CN"/>
                        </a:p>
                      </a:txBody>
                      <a:tcPr anchor="ctr">
                        <a:blipFill>
                          <a:blip r:embed="rId4"/>
                          <a:stretch>
                            <a:fillRect t="-295349" r="-129670" b="-302326"/>
                          </a:stretch>
                        </a:blip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algn="ctr" defTabSz="914400" rtl="0" eaLnBrk="1" latinLnBrk="0" hangingPunct="1"/>
                          <a:r>
                            <a:rPr lang="en-US" altLang="zh-CN" sz="2000" kern="1200" dirty="0">
                              <a:solidFill>
                                <a:schemeClr val="dk1"/>
                              </a:solidFill>
                            </a:rPr>
                            <a:t>14.36</a:t>
                          </a:r>
                          <a:endParaRPr lang="zh-CN" altLang="en-US" sz="2000" kern="1200" dirty="0">
                            <a:solidFill>
                              <a:schemeClr val="dk1"/>
                            </a:solidFill>
                            <a:latin typeface="Calibri" panose="020F0502020204030204" pitchFamily="34" charset="0"/>
                            <a:ea typeface="+mn-ea"/>
                            <a:cs typeface="Calibri" panose="020F0502020204030204" pitchFamily="34" charset="0"/>
                          </a:endParaRPr>
                        </a:p>
                      </a:txBody>
                      <a:tcPr anchor="ctr">
                        <a:solidFill>
                          <a:srgbClr val="E8EDED"/>
                        </a:solidFill>
                      </a:tcPr>
                    </a:tc>
                    <a:extLst>
                      <a:ext uri="{0D108BD9-81ED-4DB2-BD59-A6C34878D82A}">
                        <a16:rowId xmlns:a16="http://schemas.microsoft.com/office/drawing/2014/main" val="697441344"/>
                      </a:ext>
                    </a:extLst>
                  </a:tr>
                  <a:tr h="544955">
                    <a:tc>
                      <a:txBody>
                        <a:bodyPr/>
                        <a:lstStyle/>
                        <a:p>
                          <a:endParaRPr lang="zh-CN"/>
                        </a:p>
                      </a:txBody>
                      <a:tcPr anchor="ctr">
                        <a:blipFill>
                          <a:blip r:embed="rId4"/>
                          <a:stretch>
                            <a:fillRect t="-395349" r="-129670" b="-202326"/>
                          </a:stretch>
                        </a:blip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16.5</a:t>
                          </a:r>
                          <a:endParaRPr lang="zh-CN" altLang="en-US" sz="2000" dirty="0">
                            <a:latin typeface="Calibri" panose="020F0502020204030204" pitchFamily="34" charset="0"/>
                            <a:cs typeface="Calibri" panose="020F0502020204030204" pitchFamily="34" charset="0"/>
                          </a:endParaRPr>
                        </a:p>
                      </a:txBody>
                      <a:tcPr anchor="ctr">
                        <a:solidFill>
                          <a:srgbClr val="CDD8D8"/>
                        </a:solidFill>
                      </a:tcPr>
                    </a:tc>
                    <a:extLst>
                      <a:ext uri="{0D108BD9-81ED-4DB2-BD59-A6C34878D82A}">
                        <a16:rowId xmlns:a16="http://schemas.microsoft.com/office/drawing/2014/main" val="3758739326"/>
                      </a:ext>
                    </a:extLst>
                  </a:tr>
                  <a:tr h="544955">
                    <a:tc>
                      <a:txBody>
                        <a:bodyPr/>
                        <a:lstStyle/>
                        <a:p>
                          <a:endParaRPr lang="zh-CN"/>
                        </a:p>
                      </a:txBody>
                      <a:tcPr anchor="ctr">
                        <a:blipFill>
                          <a:blip r:embed="rId4"/>
                          <a:stretch>
                            <a:fillRect t="-495349" r="-129670" b="-102326"/>
                          </a:stretch>
                        </a:blip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40</a:t>
                          </a:r>
                          <a:endParaRPr lang="zh-CN" altLang="en-US" sz="2000" dirty="0">
                            <a:latin typeface="Calibri" panose="020F0502020204030204" pitchFamily="34" charset="0"/>
                            <a:cs typeface="Calibri" panose="020F0502020204030204" pitchFamily="34" charset="0"/>
                          </a:endParaRPr>
                        </a:p>
                      </a:txBody>
                      <a:tcPr anchor="ctr">
                        <a:solidFill>
                          <a:srgbClr val="2B8182">
                            <a:alpha val="34902"/>
                          </a:srgbClr>
                        </a:solidFill>
                      </a:tcPr>
                    </a:tc>
                    <a:extLst>
                      <a:ext uri="{0D108BD9-81ED-4DB2-BD59-A6C34878D82A}">
                        <a16:rowId xmlns:a16="http://schemas.microsoft.com/office/drawing/2014/main" val="1925083183"/>
                      </a:ext>
                    </a:extLst>
                  </a:tr>
                  <a:tr h="509746">
                    <a:tc>
                      <a:txBody>
                        <a:bodyPr/>
                        <a:lstStyle/>
                        <a:p>
                          <a:endParaRPr lang="zh-CN"/>
                        </a:p>
                      </a:txBody>
                      <a:tcPr anchor="ctr">
                        <a:blipFill>
                          <a:blip r:embed="rId4"/>
                          <a:stretch>
                            <a:fillRect t="-640000" r="-129670" b="-10000"/>
                          </a:stretch>
                        </a:blip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70</a:t>
                          </a:r>
                          <a:endParaRPr lang="zh-CN" altLang="en-US" sz="2000" dirty="0">
                            <a:latin typeface="Calibri" panose="020F0502020204030204" pitchFamily="34" charset="0"/>
                            <a:cs typeface="Calibri" panose="020F0502020204030204" pitchFamily="34" charset="0"/>
                          </a:endParaRPr>
                        </a:p>
                      </a:txBody>
                      <a:tcPr anchor="ctr">
                        <a:solidFill>
                          <a:srgbClr val="2B8182">
                            <a:alpha val="34902"/>
                          </a:srgbClr>
                        </a:solidFill>
                      </a:tcPr>
                    </a:tc>
                    <a:extLst>
                      <a:ext uri="{0D108BD9-81ED-4DB2-BD59-A6C34878D82A}">
                        <a16:rowId xmlns:a16="http://schemas.microsoft.com/office/drawing/2014/main" val="4001425703"/>
                      </a:ext>
                    </a:extLst>
                  </a:tr>
                </a:tbl>
              </a:graphicData>
            </a:graphic>
          </p:graphicFrame>
        </mc:Fallback>
      </mc:AlternateContent>
      <p:grpSp>
        <p:nvGrpSpPr>
          <p:cNvPr id="18" name="组合 17">
            <a:extLst>
              <a:ext uri="{FF2B5EF4-FFF2-40B4-BE49-F238E27FC236}">
                <a16:creationId xmlns:a16="http://schemas.microsoft.com/office/drawing/2014/main" id="{5C8079D4-2B4C-24E6-7E31-E0FC9A97027C}"/>
              </a:ext>
            </a:extLst>
          </p:cNvPr>
          <p:cNvGrpSpPr/>
          <p:nvPr/>
        </p:nvGrpSpPr>
        <p:grpSpPr>
          <a:xfrm>
            <a:off x="6020528" y="2441994"/>
            <a:ext cx="5411621" cy="4019997"/>
            <a:chOff x="6537015" y="2680393"/>
            <a:chExt cx="5411621" cy="4019997"/>
          </a:xfrm>
        </p:grpSpPr>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16327A6-FBF3-AD55-6857-34F8FCB37869}"/>
                    </a:ext>
                  </a:extLst>
                </p:cNvPr>
                <p:cNvSpPr txBox="1"/>
                <p:nvPr/>
              </p:nvSpPr>
              <p:spPr>
                <a:xfrm>
                  <a:off x="6939636" y="2680393"/>
                  <a:ext cx="5009000" cy="496739"/>
                </a:xfrm>
                <a:prstGeom prst="rect">
                  <a:avLst/>
                </a:prstGeom>
                <a:noFill/>
              </p:spPr>
              <p:txBody>
                <a:bodyPr wrap="none" rtlCol="0">
                  <a:spAutoFit/>
                </a:bodyPr>
                <a:lstStyle/>
                <a:p>
                  <a14:m>
                    <m:oMath xmlns:m="http://schemas.openxmlformats.org/officeDocument/2006/math">
                      <m:r>
                        <m:rPr>
                          <m:sty m:val="p"/>
                        </m:rPr>
                        <a:rPr lang="en-US" altLang="zh-CN" sz="2100">
                          <a:solidFill>
                            <a:prstClr val="black"/>
                          </a:solidFill>
                          <a:latin typeface="Cambria Math" panose="02040503050406030204" pitchFamily="18" charset="0"/>
                          <a:cs typeface="Calibri" panose="020F0502020204030204" pitchFamily="34" charset="0"/>
                        </a:rPr>
                        <m:t>Distance</m:t>
                      </m:r>
                      <m:r>
                        <a:rPr lang="en-US" altLang="zh-CN" sz="2100">
                          <a:solidFill>
                            <a:prstClr val="black"/>
                          </a:solidFill>
                          <a:latin typeface="Cambria Math" panose="02040503050406030204" pitchFamily="18" charset="0"/>
                          <a:cs typeface="Calibri" panose="020F0502020204030204" pitchFamily="34" charset="0"/>
                        </a:rPr>
                        <m:t>=</m:t>
                      </m:r>
                      <m:rad>
                        <m:radPr>
                          <m:degHide m:val="on"/>
                          <m:ctrlPr>
                            <a:rPr lang="en-US" altLang="zh-CN" sz="2100" i="1">
                              <a:solidFill>
                                <a:prstClr val="black"/>
                              </a:solidFill>
                              <a:latin typeface="Cambria Math" panose="02040503050406030204" pitchFamily="18" charset="0"/>
                              <a:cs typeface="Calibri" panose="020F0502020204030204" pitchFamily="34" charset="0"/>
                            </a:rPr>
                          </m:ctrlPr>
                        </m:radPr>
                        <m:deg/>
                        <m:e>
                          <m:r>
                            <m:rPr>
                              <m:sty m:val="p"/>
                            </m:rPr>
                            <a:rPr lang="en-US" altLang="zh-CN" sz="2100">
                              <a:solidFill>
                                <a:prstClr val="black"/>
                              </a:solidFill>
                              <a:latin typeface="Cambria Math" panose="02040503050406030204" pitchFamily="18" charset="0"/>
                              <a:cs typeface="Calibri" panose="020F0502020204030204" pitchFamily="34" charset="0"/>
                            </a:rPr>
                            <m:t>Δ</m:t>
                          </m:r>
                          <m:sSup>
                            <m:sSupPr>
                              <m:ctrlPr>
                                <a:rPr lang="en-US" altLang="zh-CN" sz="2100" i="1">
                                  <a:solidFill>
                                    <a:prstClr val="black"/>
                                  </a:solidFill>
                                  <a:latin typeface="Cambria Math" panose="02040503050406030204" pitchFamily="18" charset="0"/>
                                  <a:cs typeface="Calibri" panose="020F0502020204030204" pitchFamily="34" charset="0"/>
                                </a:rPr>
                              </m:ctrlPr>
                            </m:sSupPr>
                            <m:e>
                              <m:r>
                                <a:rPr lang="en-US" altLang="zh-CN" sz="2100">
                                  <a:solidFill>
                                    <a:prstClr val="black"/>
                                  </a:solidFill>
                                  <a:latin typeface="Cambria Math" panose="02040503050406030204" pitchFamily="18" charset="0"/>
                                  <a:cs typeface="Calibri" panose="020F0502020204030204" pitchFamily="34" charset="0"/>
                                </a:rPr>
                                <m:t>𝑋</m:t>
                              </m:r>
                            </m:e>
                            <m:sup>
                              <m:r>
                                <a:rPr lang="en-US" altLang="zh-CN" sz="2100">
                                  <a:solidFill>
                                    <a:prstClr val="black"/>
                                  </a:solidFill>
                                  <a:latin typeface="Cambria Math" panose="02040503050406030204" pitchFamily="18" charset="0"/>
                                  <a:cs typeface="Calibri" panose="020F0502020204030204" pitchFamily="34" charset="0"/>
                                </a:rPr>
                                <m:t>2</m:t>
                              </m:r>
                            </m:sup>
                          </m:sSup>
                          <m:r>
                            <a:rPr lang="en-US" altLang="zh-CN" sz="2100">
                              <a:solidFill>
                                <a:prstClr val="black"/>
                              </a:solidFill>
                              <a:latin typeface="Cambria Math" panose="02040503050406030204" pitchFamily="18" charset="0"/>
                              <a:cs typeface="Calibri" panose="020F0502020204030204" pitchFamily="34" charset="0"/>
                            </a:rPr>
                            <m:t>+</m:t>
                          </m:r>
                          <m:r>
                            <m:rPr>
                              <m:sty m:val="p"/>
                            </m:rPr>
                            <a:rPr lang="en-US" altLang="zh-CN" sz="2100">
                              <a:solidFill>
                                <a:prstClr val="black"/>
                              </a:solidFill>
                              <a:latin typeface="Cambria Math" panose="02040503050406030204" pitchFamily="18" charset="0"/>
                              <a:cs typeface="Calibri" panose="020F0502020204030204" pitchFamily="34" charset="0"/>
                            </a:rPr>
                            <m:t>Δ</m:t>
                          </m:r>
                          <m:sSup>
                            <m:sSupPr>
                              <m:ctrlPr>
                                <a:rPr lang="en-US" altLang="zh-CN" sz="2100" i="1">
                                  <a:solidFill>
                                    <a:prstClr val="black"/>
                                  </a:solidFill>
                                  <a:latin typeface="Cambria Math" panose="02040503050406030204" pitchFamily="18" charset="0"/>
                                  <a:cs typeface="Calibri" panose="020F0502020204030204" pitchFamily="34" charset="0"/>
                                </a:rPr>
                              </m:ctrlPr>
                            </m:sSupPr>
                            <m:e>
                              <m:r>
                                <a:rPr lang="en-US" altLang="zh-CN" sz="2100">
                                  <a:solidFill>
                                    <a:prstClr val="black"/>
                                  </a:solidFill>
                                  <a:latin typeface="Cambria Math" panose="02040503050406030204" pitchFamily="18" charset="0"/>
                                  <a:cs typeface="Calibri" panose="020F0502020204030204" pitchFamily="34" charset="0"/>
                                </a:rPr>
                                <m:t>𝑌</m:t>
                              </m:r>
                            </m:e>
                            <m:sup>
                              <m:r>
                                <a:rPr lang="en-US" altLang="zh-CN" sz="2100">
                                  <a:solidFill>
                                    <a:prstClr val="black"/>
                                  </a:solidFill>
                                  <a:latin typeface="Cambria Math" panose="02040503050406030204" pitchFamily="18" charset="0"/>
                                  <a:cs typeface="Calibri" panose="020F0502020204030204" pitchFamily="34" charset="0"/>
                                </a:rPr>
                                <m:t>2</m:t>
                              </m:r>
                            </m:sup>
                          </m:sSup>
                        </m:e>
                      </m:rad>
                      <m:r>
                        <a:rPr lang="en-US" altLang="zh-CN" sz="2100">
                          <a:solidFill>
                            <a:prstClr val="black"/>
                          </a:solidFill>
                          <a:latin typeface="Cambria Math" panose="02040503050406030204" pitchFamily="18" charset="0"/>
                          <a:cs typeface="Calibri" panose="020F0502020204030204" pitchFamily="34" charset="0"/>
                        </a:rPr>
                        <m:t>=</m:t>
                      </m:r>
                    </m:oMath>
                  </a14:m>
                  <a:r>
                    <a:rPr lang="en-US" altLang="zh-CN" sz="2100" dirty="0">
                      <a:solidFill>
                        <a:prstClr val="black"/>
                      </a:solidFill>
                      <a:ea typeface="等线" panose="02010600030101010101" pitchFamily="2" charset="-122"/>
                      <a:cs typeface="Calibri" panose="020F0502020204030204" pitchFamily="34" charset="0"/>
                    </a:rPr>
                    <a:t> 63.5 cm</a:t>
                  </a:r>
                  <a:r>
                    <a:rPr lang="zh-CN" altLang="en-US" sz="2100" dirty="0">
                      <a:solidFill>
                        <a:prstClr val="black"/>
                      </a:solidFill>
                      <a:ea typeface="等线" panose="02010600030101010101" pitchFamily="2" charset="-122"/>
                      <a:cs typeface="Calibri" panose="020F0502020204030204" pitchFamily="34" charset="0"/>
                    </a:rPr>
                    <a:t> </a:t>
                  </a:r>
                  <a:r>
                    <a:rPr lang="en-US" altLang="zh-CN" sz="2100" dirty="0">
                      <a:solidFill>
                        <a:prstClr val="black"/>
                      </a:solidFill>
                      <a:ea typeface="等线" panose="02010600030101010101" pitchFamily="2" charset="-122"/>
                      <a:cs typeface="Calibri" panose="020F0502020204030204" pitchFamily="34" charset="0"/>
                    </a:rPr>
                    <a:t>~</a:t>
                  </a:r>
                  <a:r>
                    <a:rPr lang="zh-CN" altLang="en-US" sz="2100" dirty="0">
                      <a:solidFill>
                        <a:prstClr val="black"/>
                      </a:solidFill>
                      <a:ea typeface="等线" panose="02010600030101010101" pitchFamily="2" charset="-122"/>
                      <a:cs typeface="Calibri" panose="020F0502020204030204" pitchFamily="34" charset="0"/>
                    </a:rPr>
                    <a:t> </a:t>
                  </a:r>
                  <a:r>
                    <a:rPr lang="en-US" altLang="zh-CN" sz="2100" dirty="0">
                      <a:solidFill>
                        <a:prstClr val="black"/>
                      </a:solidFill>
                      <a:ea typeface="等线" panose="02010600030101010101" pitchFamily="2" charset="-122"/>
                      <a:cs typeface="Calibri" panose="020F0502020204030204" pitchFamily="34" charset="0"/>
                    </a:rPr>
                    <a:t>83</a:t>
                  </a:r>
                  <a:r>
                    <a:rPr lang="zh-CN" altLang="en-US" sz="2100" dirty="0">
                      <a:solidFill>
                        <a:prstClr val="black"/>
                      </a:solidFill>
                      <a:ea typeface="等线" panose="02010600030101010101" pitchFamily="2" charset="-122"/>
                      <a:cs typeface="Calibri" panose="020F0502020204030204" pitchFamily="34" charset="0"/>
                    </a:rPr>
                    <a:t> </a:t>
                  </a:r>
                  <a:r>
                    <a:rPr lang="en-US" altLang="zh-CN" sz="2100" dirty="0" err="1">
                      <a:solidFill>
                        <a:prstClr val="black"/>
                      </a:solidFill>
                      <a:ea typeface="等线" panose="02010600030101010101" pitchFamily="2" charset="-122"/>
                      <a:cs typeface="Calibri" panose="020F0502020204030204" pitchFamily="34" charset="0"/>
                    </a:rPr>
                    <a:t>ps</a:t>
                  </a:r>
                  <a:endParaRPr lang="zh-CN" altLang="en-US" sz="2100" dirty="0">
                    <a:solidFill>
                      <a:prstClr val="black"/>
                    </a:solidFill>
                    <a:ea typeface="等线" panose="02010600030101010101" pitchFamily="2" charset="-122"/>
                    <a:cs typeface="Calibri" panose="020F0502020204030204" pitchFamily="34" charset="0"/>
                  </a:endParaRPr>
                </a:p>
              </p:txBody>
            </p:sp>
          </mc:Choice>
          <mc:Fallback xmlns="">
            <p:sp>
              <p:nvSpPr>
                <p:cNvPr id="19" name="文本框 18">
                  <a:extLst>
                    <a:ext uri="{FF2B5EF4-FFF2-40B4-BE49-F238E27FC236}">
                      <a16:creationId xmlns:a16="http://schemas.microsoft.com/office/drawing/2014/main" id="{016327A6-FBF3-AD55-6857-34F8FCB37869}"/>
                    </a:ext>
                  </a:extLst>
                </p:cNvPr>
                <p:cNvSpPr txBox="1">
                  <a:spLocks noRot="1" noChangeAspect="1" noMove="1" noResize="1" noEditPoints="1" noAdjustHandles="1" noChangeArrowheads="1" noChangeShapeType="1" noTextEdit="1"/>
                </p:cNvSpPr>
                <p:nvPr/>
              </p:nvSpPr>
              <p:spPr>
                <a:xfrm>
                  <a:off x="6939636" y="2680393"/>
                  <a:ext cx="5009000" cy="496739"/>
                </a:xfrm>
                <a:prstGeom prst="rect">
                  <a:avLst/>
                </a:prstGeom>
                <a:blipFill>
                  <a:blip r:embed="rId5"/>
                  <a:stretch>
                    <a:fillRect b="-15000"/>
                  </a:stretch>
                </a:blipFill>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ACF5E94E-C8A1-16FF-991C-C061D10648D3}"/>
                </a:ext>
              </a:extLst>
            </p:cNvPr>
            <p:cNvGrpSpPr/>
            <p:nvPr/>
          </p:nvGrpSpPr>
          <p:grpSpPr>
            <a:xfrm>
              <a:off x="6537015" y="3171892"/>
              <a:ext cx="5149043" cy="3528498"/>
              <a:chOff x="6537015" y="3327340"/>
              <a:chExt cx="5149043" cy="3528498"/>
            </a:xfrm>
          </p:grpSpPr>
          <p:pic>
            <p:nvPicPr>
              <p:cNvPr id="21" name="图片 20">
                <a:extLst>
                  <a:ext uri="{FF2B5EF4-FFF2-40B4-BE49-F238E27FC236}">
                    <a16:creationId xmlns:a16="http://schemas.microsoft.com/office/drawing/2014/main" id="{5C79B53F-31E7-8337-9491-21E437908D18}"/>
                  </a:ext>
                </a:extLst>
              </p:cNvPr>
              <p:cNvPicPr>
                <a:picLocks noChangeAspect="1"/>
              </p:cNvPicPr>
              <p:nvPr/>
            </p:nvPicPr>
            <p:blipFill>
              <a:blip r:embed="rId6"/>
              <a:stretch>
                <a:fillRect/>
              </a:stretch>
            </p:blipFill>
            <p:spPr>
              <a:xfrm>
                <a:off x="6537015" y="3327340"/>
                <a:ext cx="5149043" cy="3432695"/>
              </a:xfrm>
              <a:prstGeom prst="rect">
                <a:avLst/>
              </a:prstGeom>
            </p:spPr>
          </p:pic>
          <p:sp>
            <p:nvSpPr>
              <p:cNvPr id="22" name="文本框 21">
                <a:extLst>
                  <a:ext uri="{FF2B5EF4-FFF2-40B4-BE49-F238E27FC236}">
                    <a16:creationId xmlns:a16="http://schemas.microsoft.com/office/drawing/2014/main" id="{3F4147CF-C89A-8807-C384-A6574C150BA2}"/>
                  </a:ext>
                </a:extLst>
              </p:cNvPr>
              <p:cNvSpPr txBox="1"/>
              <p:nvPr/>
            </p:nvSpPr>
            <p:spPr>
              <a:xfrm>
                <a:off x="6939636" y="6578839"/>
                <a:ext cx="3927348" cy="276999"/>
              </a:xfrm>
              <a:prstGeom prst="rect">
                <a:avLst/>
              </a:prstGeom>
              <a:noFill/>
            </p:spPr>
            <p:txBody>
              <a:bodyPr wrap="square">
                <a:spAutoFit/>
              </a:bodyPr>
              <a:lstStyle/>
              <a:p>
                <a:r>
                  <a:rPr lang="en" altLang="zh-CN" sz="1200" dirty="0">
                    <a:solidFill>
                      <a:srgbClr val="0432FF"/>
                    </a:solidFill>
                    <a:latin typeface="Helvetica" pitchFamily="2" charset="0"/>
                    <a:ea typeface="等线" panose="02010600030101010101" pitchFamily="2" charset="-122"/>
                  </a:rPr>
                  <a:t>B. Qi </a:t>
                </a:r>
                <a:r>
                  <a:rPr lang="en" altLang="zh-CN" sz="1200" i="1" dirty="0">
                    <a:solidFill>
                      <a:srgbClr val="0432FF"/>
                    </a:solidFill>
                    <a:latin typeface="Helvetica" pitchFamily="2" charset="0"/>
                    <a:ea typeface="等线" panose="02010600030101010101" pitchFamily="2" charset="-122"/>
                  </a:rPr>
                  <a:t>et al </a:t>
                </a:r>
                <a:r>
                  <a:rPr lang="en" altLang="zh-CN" sz="1200" dirty="0">
                    <a:solidFill>
                      <a:srgbClr val="0432FF"/>
                    </a:solidFill>
                    <a:latin typeface="Helvetica" pitchFamily="2" charset="0"/>
                    <a:ea typeface="等线" panose="02010600030101010101" pitchFamily="2" charset="-122"/>
                  </a:rPr>
                  <a:t>2021 </a:t>
                </a:r>
                <a:r>
                  <a:rPr lang="en" altLang="zh-CN" sz="1200" i="1" dirty="0">
                    <a:solidFill>
                      <a:srgbClr val="0432FF"/>
                    </a:solidFill>
                    <a:latin typeface="Helvetica" pitchFamily="2" charset="0"/>
                    <a:ea typeface="等线" panose="02010600030101010101" pitchFamily="2" charset="-122"/>
                  </a:rPr>
                  <a:t>JINST </a:t>
                </a:r>
                <a:r>
                  <a:rPr lang="en" altLang="zh-CN" sz="1200" b="1" dirty="0">
                    <a:solidFill>
                      <a:srgbClr val="0432FF"/>
                    </a:solidFill>
                    <a:latin typeface="Helvetica" pitchFamily="2" charset="0"/>
                    <a:ea typeface="等线" panose="02010600030101010101" pitchFamily="2" charset="-122"/>
                  </a:rPr>
                  <a:t>16 </a:t>
                </a:r>
                <a:r>
                  <a:rPr lang="en" altLang="zh-CN" sz="1200" dirty="0">
                    <a:solidFill>
                      <a:srgbClr val="0432FF"/>
                    </a:solidFill>
                    <a:latin typeface="Helvetica" pitchFamily="2" charset="0"/>
                    <a:ea typeface="等线" panose="02010600030101010101" pitchFamily="2" charset="-122"/>
                  </a:rPr>
                  <a:t>P08021 </a:t>
                </a:r>
                <a:endParaRPr lang="en" altLang="zh-CN" sz="1200" dirty="0">
                  <a:solidFill>
                    <a:srgbClr val="0432FF"/>
                  </a:solidFill>
                  <a:latin typeface="等线" panose="020F0502020204030204"/>
                  <a:ea typeface="等线" panose="02010600030101010101" pitchFamily="2" charset="-122"/>
                </a:endParaRPr>
              </a:p>
            </p:txBody>
          </p:sp>
        </p:grpSp>
      </p:gr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763A87B-437E-78A1-4290-4245159A4F76}"/>
                  </a:ext>
                </a:extLst>
              </p:cNvPr>
              <p:cNvSpPr txBox="1"/>
              <p:nvPr/>
            </p:nvSpPr>
            <p:spPr>
              <a:xfrm>
                <a:off x="9671836" y="2202256"/>
                <a:ext cx="2367764" cy="352789"/>
              </a:xfrm>
              <a:prstGeom prst="rect">
                <a:avLst/>
              </a:prstGeom>
              <a:noFill/>
            </p:spPr>
            <p:txBody>
              <a:bodyPr wrap="none" lIns="0" tIns="0" rIns="0" bIns="0" rtlCol="0">
                <a:spAutoFit/>
              </a:bodyPr>
              <a:lstStyle/>
              <a:p>
                <a14:m>
                  <m:oMath xmlns:m="http://schemas.openxmlformats.org/officeDocument/2006/math">
                    <m:r>
                      <a:rPr lang="zh-CN" altLang="en-US" sz="2100" smtClean="0">
                        <a:solidFill>
                          <a:srgbClr val="8803FF"/>
                        </a:solidFill>
                        <a:latin typeface="Cambria Math" panose="02040503050406030204" pitchFamily="18" charset="0"/>
                        <a:cs typeface="Calibri" panose="020F0502020204030204" pitchFamily="34" charset="0"/>
                      </a:rPr>
                      <m:t>⊕</m:t>
                    </m:r>
                    <m:sSub>
                      <m:sSubPr>
                        <m:ctrlPr>
                          <a:rPr lang="en-US" altLang="zh-CN" sz="2100" i="1">
                            <a:solidFill>
                              <a:srgbClr val="8803FF"/>
                            </a:solidFill>
                            <a:latin typeface="Cambria Math" panose="02040503050406030204" pitchFamily="18" charset="0"/>
                            <a:cs typeface="Calibri" panose="020F0502020204030204" pitchFamily="34" charset="0"/>
                          </a:rPr>
                        </m:ctrlPr>
                      </m:sSubPr>
                      <m:e>
                        <m:r>
                          <a:rPr lang="en-US" altLang="zh-CN" sz="2100">
                            <a:solidFill>
                              <a:srgbClr val="8803FF"/>
                            </a:solidFill>
                            <a:latin typeface="Cambria Math" panose="02040503050406030204" pitchFamily="18" charset="0"/>
                            <a:cs typeface="Calibri" panose="020F0502020204030204" pitchFamily="34" charset="0"/>
                          </a:rPr>
                          <m:t>𝜎</m:t>
                        </m:r>
                      </m:e>
                      <m:sub>
                        <m:sSub>
                          <m:sSubPr>
                            <m:ctrlPr>
                              <a:rPr lang="en-US" altLang="zh-CN" sz="2100" i="1" smtClean="0">
                                <a:solidFill>
                                  <a:srgbClr val="8803FF"/>
                                </a:solidFill>
                                <a:latin typeface="Cambria Math" panose="02040503050406030204" pitchFamily="18" charset="0"/>
                                <a:cs typeface="Calibri" panose="020F0502020204030204" pitchFamily="34" charset="0"/>
                              </a:rPr>
                            </m:ctrlPr>
                          </m:sSubPr>
                          <m:e>
                            <m:r>
                              <a:rPr lang="en-US" altLang="zh-CN" sz="2100">
                                <a:solidFill>
                                  <a:srgbClr val="8803FF"/>
                                </a:solidFill>
                                <a:latin typeface="Cambria Math" panose="02040503050406030204" pitchFamily="18" charset="0"/>
                                <a:cs typeface="Calibri" panose="020F0502020204030204" pitchFamily="34" charset="0"/>
                              </a:rPr>
                              <m:t>𝑇</m:t>
                            </m:r>
                          </m:e>
                          <m:sub>
                            <m:r>
                              <a:rPr lang="en-US" altLang="zh-CN" sz="2100">
                                <a:solidFill>
                                  <a:srgbClr val="8803FF"/>
                                </a:solidFill>
                                <a:latin typeface="Cambria Math" panose="02040503050406030204" pitchFamily="18" charset="0"/>
                                <a:cs typeface="Calibri" panose="020F0502020204030204" pitchFamily="34" charset="0"/>
                              </a:rPr>
                              <m:t>0</m:t>
                            </m:r>
                          </m:sub>
                        </m:sSub>
                      </m:sub>
                    </m:sSub>
                    <m:r>
                      <a:rPr lang="en-US" altLang="zh-CN" sz="2100">
                        <a:solidFill>
                          <a:srgbClr val="8803FF"/>
                        </a:solidFill>
                        <a:latin typeface="Cambria Math" panose="02040503050406030204" pitchFamily="18" charset="0"/>
                        <a:cs typeface="Calibri" panose="020F0502020204030204" pitchFamily="34" charset="0"/>
                      </a:rPr>
                      <m:t>⊕</m:t>
                    </m:r>
                    <m:sSub>
                      <m:sSubPr>
                        <m:ctrlPr>
                          <a:rPr lang="en-US" altLang="zh-CN" sz="2100" i="1">
                            <a:solidFill>
                              <a:srgbClr val="8803FF"/>
                            </a:solidFill>
                            <a:latin typeface="Cambria Math" panose="02040503050406030204" pitchFamily="18" charset="0"/>
                            <a:cs typeface="Calibri" panose="020F0502020204030204" pitchFamily="34" charset="0"/>
                          </a:rPr>
                        </m:ctrlPr>
                      </m:sSubPr>
                      <m:e>
                        <m:r>
                          <a:rPr lang="en-US" altLang="zh-CN" sz="2100">
                            <a:solidFill>
                              <a:srgbClr val="8803FF"/>
                            </a:solidFill>
                            <a:latin typeface="Cambria Math" panose="02040503050406030204" pitchFamily="18" charset="0"/>
                            <a:cs typeface="Calibri" panose="020F0502020204030204" pitchFamily="34" charset="0"/>
                          </a:rPr>
                          <m:t>𝜎</m:t>
                        </m:r>
                      </m:e>
                      <m:sub>
                        <m:r>
                          <a:rPr lang="en-US" altLang="zh-CN" sz="2100">
                            <a:solidFill>
                              <a:srgbClr val="8803FF"/>
                            </a:solidFill>
                            <a:latin typeface="Cambria Math" panose="02040503050406030204" pitchFamily="18" charset="0"/>
                            <a:cs typeface="Calibri" panose="020F0502020204030204" pitchFamily="34" charset="0"/>
                          </a:rPr>
                          <m:t>𝑒𝑥𝑡</m:t>
                        </m:r>
                      </m:sub>
                    </m:sSub>
                    <m:r>
                      <a:rPr lang="en-US" altLang="zh-CN" sz="2100" smtClean="0">
                        <a:solidFill>
                          <a:srgbClr val="8803FF"/>
                        </a:solidFill>
                        <a:latin typeface="Cambria Math" panose="02040503050406030204" pitchFamily="18" charset="0"/>
                        <a:cs typeface="Calibri" panose="020F0502020204030204" pitchFamily="34" charset="0"/>
                      </a:rPr>
                      <m:t>~</m:t>
                    </m:r>
                  </m:oMath>
                </a14:m>
                <a:r>
                  <a:rPr lang="en-US" altLang="zh-CN" sz="2100" dirty="0">
                    <a:solidFill>
                      <a:srgbClr val="8803FF"/>
                    </a:solidFill>
                    <a:ea typeface="等线" panose="02010600030101010101" pitchFamily="2" charset="-122"/>
                    <a:cs typeface="Calibri" panose="020F0502020204030204" pitchFamily="34" charset="0"/>
                  </a:rPr>
                  <a:t> 94 </a:t>
                </a:r>
                <a:r>
                  <a:rPr lang="en-US" altLang="zh-CN" sz="2100" dirty="0" err="1">
                    <a:solidFill>
                      <a:srgbClr val="8803FF"/>
                    </a:solidFill>
                    <a:ea typeface="等线" panose="02010600030101010101" pitchFamily="2" charset="-122"/>
                    <a:cs typeface="Calibri" panose="020F0502020204030204" pitchFamily="34" charset="0"/>
                  </a:rPr>
                  <a:t>ps</a:t>
                </a:r>
                <a:endParaRPr lang="zh-CN" altLang="en-US" sz="2100" dirty="0">
                  <a:solidFill>
                    <a:srgbClr val="8803FF"/>
                  </a:solidFill>
                  <a:ea typeface="等线" panose="02010600030101010101" pitchFamily="2" charset="-122"/>
                  <a:cs typeface="Calibri" panose="020F0502020204030204" pitchFamily="34" charset="0"/>
                </a:endParaRPr>
              </a:p>
            </p:txBody>
          </p:sp>
        </mc:Choice>
        <mc:Fallback xmlns="">
          <p:sp>
            <p:nvSpPr>
              <p:cNvPr id="23" name="文本框 22">
                <a:extLst>
                  <a:ext uri="{FF2B5EF4-FFF2-40B4-BE49-F238E27FC236}">
                    <a16:creationId xmlns:a16="http://schemas.microsoft.com/office/drawing/2014/main" id="{2763A87B-437E-78A1-4290-4245159A4F76}"/>
                  </a:ext>
                </a:extLst>
              </p:cNvPr>
              <p:cNvSpPr txBox="1">
                <a:spLocks noRot="1" noChangeAspect="1" noMove="1" noResize="1" noEditPoints="1" noAdjustHandles="1" noChangeArrowheads="1" noChangeShapeType="1" noTextEdit="1"/>
              </p:cNvSpPr>
              <p:nvPr/>
            </p:nvSpPr>
            <p:spPr>
              <a:xfrm>
                <a:off x="9671836" y="2202256"/>
                <a:ext cx="2367764" cy="352789"/>
              </a:xfrm>
              <a:prstGeom prst="rect">
                <a:avLst/>
              </a:prstGeom>
              <a:blipFill>
                <a:blip r:embed="rId7"/>
                <a:stretch>
                  <a:fillRect l="-4787" t="-20690" r="-5851" b="-379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895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6FD29-EBD4-7127-FB5C-92EF97435032}"/>
              </a:ext>
            </a:extLst>
          </p:cNvPr>
          <p:cNvSpPr>
            <a:spLocks noGrp="1"/>
          </p:cNvSpPr>
          <p:nvPr>
            <p:ph type="title"/>
          </p:nvPr>
        </p:nvSpPr>
        <p:spPr/>
        <p:txBody>
          <a:bodyPr>
            <a:normAutofit fontScale="90000"/>
          </a:bodyPr>
          <a:lstStyle/>
          <a:p>
            <a: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t>DTOF Reconstruction</a:t>
            </a:r>
            <a:b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br>
            <a:r>
              <a:rPr kumimoji="1" lang="en-US" altLang="zh-CN" sz="2700" b="0" i="0" u="none" strike="noStrike" kern="1200" cap="none" spc="0" normalizeH="0" baseline="0" noProof="0" dirty="0">
                <a:ln>
                  <a:noFill/>
                </a:ln>
                <a:solidFill>
                  <a:srgbClr val="2C8182">
                    <a:lumMod val="60000"/>
                    <a:lumOff val="40000"/>
                  </a:srgbClr>
                </a:solidFill>
                <a:effectLst/>
                <a:uLnTx/>
                <a:uFillTx/>
                <a:latin typeface="Calibri" panose="020F0502020204030204"/>
                <a:ea typeface="宋体" panose="02010600030101010101" pitchFamily="2" charset="-122"/>
                <a:cs typeface="+mj-cs"/>
              </a:rPr>
              <a:t>Likelihood Method for PID – Timing Method</a:t>
            </a:r>
            <a:endParaRPr kumimoji="1" lang="zh-CN" altLang="en-US" dirty="0"/>
          </a:p>
        </p:txBody>
      </p:sp>
      <p:sp>
        <p:nvSpPr>
          <p:cNvPr id="3" name="日期占位符 2">
            <a:extLst>
              <a:ext uri="{FF2B5EF4-FFF2-40B4-BE49-F238E27FC236}">
                <a16:creationId xmlns:a16="http://schemas.microsoft.com/office/drawing/2014/main" id="{03A92D2C-12D2-36EB-C8F5-E1ACE43BE607}"/>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1D2D26AD-86F4-DBDD-F01B-A55517EBE187}"/>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754ADDBB-CC00-B7E8-786C-B866E65C2C4E}"/>
              </a:ext>
            </a:extLst>
          </p:cNvPr>
          <p:cNvSpPr>
            <a:spLocks noGrp="1"/>
          </p:cNvSpPr>
          <p:nvPr>
            <p:ph type="sldNum" sz="quarter" idx="12"/>
          </p:nvPr>
        </p:nvSpPr>
        <p:spPr/>
        <p:txBody>
          <a:bodyPr/>
          <a:lstStyle/>
          <a:p>
            <a:fld id="{61B798DF-5A7B-FA44-BAF3-E6142CD482CB}" type="slidenum">
              <a:rPr kumimoji="1" lang="zh-CN" altLang="en-US" smtClean="0"/>
              <a:pPr/>
              <a:t>7</a:t>
            </a:fld>
            <a:endParaRPr kumimoji="1" lang="zh-CN" altLang="en-US"/>
          </a:p>
        </p:txBody>
      </p:sp>
      <p:sp>
        <p:nvSpPr>
          <p:cNvPr id="6" name="矩形 5">
            <a:extLst>
              <a:ext uri="{FF2B5EF4-FFF2-40B4-BE49-F238E27FC236}">
                <a16:creationId xmlns:a16="http://schemas.microsoft.com/office/drawing/2014/main" id="{C91C6247-F21D-BA08-9E67-2C109616C580}"/>
              </a:ext>
            </a:extLst>
          </p:cNvPr>
          <p:cNvSpPr/>
          <p:nvPr/>
        </p:nvSpPr>
        <p:spPr>
          <a:xfrm>
            <a:off x="6398207" y="1249063"/>
            <a:ext cx="3510385" cy="461665"/>
          </a:xfrm>
          <a:prstGeom prst="rect">
            <a:avLst/>
          </a:prstGeom>
          <a:noFill/>
        </p:spPr>
        <p:txBody>
          <a:bodyPr wrap="none" rtlCol="0">
            <a:spAutoFit/>
          </a:bodyPr>
          <a:lstStyle/>
          <a:p>
            <a:pPr marL="342900" indent="-342900">
              <a:buFont typeface="Arial" panose="020B0604020202020204" pitchFamily="34" charset="0"/>
              <a:buChar char="•"/>
            </a:pPr>
            <a:r>
              <a:rPr kumimoji="1" lang="en-US" altLang="zh-CN" sz="2400" b="1" dirty="0">
                <a:solidFill>
                  <a:schemeClr val="accent1">
                    <a:lumMod val="75000"/>
                  </a:schemeClr>
                </a:solidFill>
              </a:rPr>
              <a:t>Likelihood construction</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C116642-05EA-03D3-6C79-2F01F22F6D47}"/>
                  </a:ext>
                </a:extLst>
              </p:cNvPr>
              <p:cNvSpPr txBox="1"/>
              <p:nvPr/>
            </p:nvSpPr>
            <p:spPr>
              <a:xfrm>
                <a:off x="3651035" y="2728349"/>
                <a:ext cx="3127644" cy="890628"/>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b="0"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𝑇𝑂𝐹</m:t>
                          </m:r>
                        </m:e>
                        <m:sub>
                          <m:r>
                            <a:rPr kumimoji="1" lang="en-US" altLang="zh-CN" b="0" i="1" smtClean="0">
                              <a:solidFill>
                                <a:schemeClr val="tx1"/>
                              </a:solidFill>
                              <a:latin typeface="Cambria Math" panose="02040503050406030204" pitchFamily="18" charset="0"/>
                            </a:rPr>
                            <m:t>𝑟𝑒𝑐</m:t>
                          </m:r>
                        </m:sub>
                      </m:sSub>
                      <m:r>
                        <a:rPr kumimoji="1" lang="en-US" altLang="zh-CN" b="0" i="1" smtClean="0">
                          <a:solidFill>
                            <a:schemeClr val="tx1"/>
                          </a:solidFill>
                          <a:latin typeface="Cambria Math" panose="02040503050406030204" pitchFamily="18" charset="0"/>
                        </a:rPr>
                        <m:t>=</m:t>
                      </m:r>
                      <m:r>
                        <a:rPr kumimoji="1" lang="en-US" altLang="zh-CN" b="0" i="1" smtClean="0">
                          <a:solidFill>
                            <a:schemeClr val="tx1"/>
                          </a:solidFill>
                          <a:latin typeface="Cambria Math" panose="02040503050406030204" pitchFamily="18" charset="0"/>
                        </a:rPr>
                        <m:t>𝑇</m:t>
                      </m:r>
                      <m:r>
                        <a:rPr kumimoji="1" lang="en-US" altLang="zh-CN" b="0" i="1" smtClean="0">
                          <a:solidFill>
                            <a:schemeClr val="tx1"/>
                          </a:solidFill>
                          <a:latin typeface="Cambria Math" panose="02040503050406030204" pitchFamily="18" charset="0"/>
                        </a:rPr>
                        <m:t>−</m:t>
                      </m:r>
                      <m:f>
                        <m:fPr>
                          <m:ctrlPr>
                            <a:rPr kumimoji="1" lang="en-US" altLang="zh-CN" i="1" smtClean="0">
                              <a:solidFill>
                                <a:schemeClr val="tx1"/>
                              </a:solidFill>
                              <a:latin typeface="Cambria Math" panose="02040503050406030204" pitchFamily="18" charset="0"/>
                            </a:rPr>
                          </m:ctrlPr>
                        </m:fPr>
                        <m:num>
                          <m:r>
                            <a:rPr kumimoji="1" lang="en-US" altLang="zh-CN" b="0" i="1" smtClean="0">
                              <a:solidFill>
                                <a:schemeClr val="tx1"/>
                              </a:solidFill>
                              <a:latin typeface="Cambria Math" panose="02040503050406030204" pitchFamily="18" charset="0"/>
                            </a:rPr>
                            <m:t>𝐿𝑂𝑃</m:t>
                          </m:r>
                          <m:r>
                            <a:rPr kumimoji="1" lang="en-US" altLang="zh-CN" b="0" i="1" smtClean="0">
                              <a:solidFill>
                                <a:schemeClr val="tx1"/>
                              </a:solidFill>
                              <a:latin typeface="Cambria Math" panose="02040503050406030204" pitchFamily="18" charset="0"/>
                              <a:ea typeface="Cambria Math" panose="02040503050406030204" pitchFamily="18" charset="0"/>
                            </a:rPr>
                            <m:t>∙</m:t>
                          </m:r>
                          <m:acc>
                            <m:accPr>
                              <m:chr m:val="̅"/>
                              <m:ctrlPr>
                                <a:rPr kumimoji="1" lang="en-US" altLang="zh-CN" i="1" smtClean="0">
                                  <a:solidFill>
                                    <a:schemeClr val="tx1"/>
                                  </a:solidFill>
                                  <a:latin typeface="Cambria Math" panose="02040503050406030204" pitchFamily="18" charset="0"/>
                                </a:rPr>
                              </m:ctrlPr>
                            </m:accPr>
                            <m:e>
                              <m:sSub>
                                <m:sSubPr>
                                  <m:ctrlPr>
                                    <a:rPr kumimoji="1" lang="en-US" altLang="zh-CN"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𝑛</m:t>
                                  </m:r>
                                </m:e>
                                <m:sub>
                                  <m:r>
                                    <a:rPr kumimoji="1" lang="en-US" altLang="zh-CN" b="0" i="1" smtClean="0">
                                      <a:solidFill>
                                        <a:schemeClr val="tx1"/>
                                      </a:solidFill>
                                      <a:latin typeface="Cambria Math" panose="02040503050406030204" pitchFamily="18" charset="0"/>
                                    </a:rPr>
                                    <m:t>𝑔</m:t>
                                  </m:r>
                                </m:sub>
                              </m:sSub>
                            </m:e>
                          </m:acc>
                        </m:num>
                        <m:den>
                          <m:r>
                            <a:rPr kumimoji="1" lang="en-US" altLang="zh-CN" b="0" i="1" smtClean="0">
                              <a:solidFill>
                                <a:schemeClr val="tx1"/>
                              </a:solidFill>
                              <a:latin typeface="Cambria Math" panose="02040503050406030204" pitchFamily="18" charset="0"/>
                            </a:rPr>
                            <m:t>𝑐</m:t>
                          </m:r>
                        </m:den>
                      </m:f>
                      <m:r>
                        <a:rPr kumimoji="1" lang="en-US" altLang="zh-CN" b="0" i="1" smtClean="0">
                          <a:solidFill>
                            <a:schemeClr val="tx1"/>
                          </a:solidFill>
                          <a:latin typeface="Cambria Math" panose="02040503050406030204" pitchFamily="18" charset="0"/>
                        </a:rPr>
                        <m:t>−</m:t>
                      </m:r>
                      <m:sSub>
                        <m:sSubPr>
                          <m:ctrlPr>
                            <a:rPr kumimoji="1" lang="en-US" altLang="zh-CN" i="1" smtClean="0">
                              <a:solidFill>
                                <a:schemeClr val="tx1"/>
                              </a:solidFill>
                              <a:latin typeface="Cambria Math" panose="02040503050406030204" pitchFamily="18" charset="0"/>
                            </a:rPr>
                          </m:ctrlPr>
                        </m:sSubPr>
                        <m:e>
                          <m:r>
                            <a:rPr kumimoji="1" lang="en-US" altLang="zh-CN" b="0" i="1" smtClean="0">
                              <a:solidFill>
                                <a:schemeClr val="tx1"/>
                              </a:solidFill>
                              <a:latin typeface="Cambria Math" panose="02040503050406030204" pitchFamily="18" charset="0"/>
                            </a:rPr>
                            <m:t>𝑇</m:t>
                          </m:r>
                        </m:e>
                        <m:sub>
                          <m:r>
                            <a:rPr kumimoji="1" lang="en-US" altLang="zh-CN" b="0" i="1" smtClean="0">
                              <a:solidFill>
                                <a:schemeClr val="tx1"/>
                              </a:solidFill>
                              <a:latin typeface="Cambria Math" panose="02040503050406030204" pitchFamily="18" charset="0"/>
                            </a:rPr>
                            <m:t>0</m:t>
                          </m:r>
                        </m:sub>
                      </m:sSub>
                    </m:oMath>
                  </m:oMathPara>
                </a14:m>
                <a:endParaRPr kumimoji="1" lang="zh-CN" altLang="en-US" i="1" dirty="0">
                  <a:solidFill>
                    <a:schemeClr val="tx1"/>
                  </a:solidFill>
                </a:endParaRPr>
              </a:p>
            </p:txBody>
          </p:sp>
        </mc:Choice>
        <mc:Fallback xmlns="">
          <p:sp>
            <p:nvSpPr>
              <p:cNvPr id="7" name="文本框 6">
                <a:extLst>
                  <a:ext uri="{FF2B5EF4-FFF2-40B4-BE49-F238E27FC236}">
                    <a16:creationId xmlns:a16="http://schemas.microsoft.com/office/drawing/2014/main" id="{0C116642-05EA-03D3-6C79-2F01F22F6D47}"/>
                  </a:ext>
                </a:extLst>
              </p:cNvPr>
              <p:cNvSpPr txBox="1">
                <a:spLocks noRot="1" noChangeAspect="1" noMove="1" noResize="1" noEditPoints="1" noAdjustHandles="1" noChangeArrowheads="1" noChangeShapeType="1" noTextEdit="1"/>
              </p:cNvSpPr>
              <p:nvPr/>
            </p:nvSpPr>
            <p:spPr>
              <a:xfrm>
                <a:off x="3651035" y="2728349"/>
                <a:ext cx="3127644" cy="890628"/>
              </a:xfrm>
              <a:prstGeom prst="rect">
                <a:avLst/>
              </a:prstGeom>
              <a:blipFill>
                <a:blip r:embed="rId3"/>
                <a:stretch>
                  <a:fillRect/>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4ADC42F3-66F4-8A7D-2F8C-61F06409E7AD}"/>
              </a:ext>
            </a:extLst>
          </p:cNvPr>
          <p:cNvPicPr>
            <a:picLocks noChangeAspect="1"/>
          </p:cNvPicPr>
          <p:nvPr/>
        </p:nvPicPr>
        <p:blipFill>
          <a:blip r:embed="rId4"/>
          <a:stretch>
            <a:fillRect/>
          </a:stretch>
        </p:blipFill>
        <p:spPr>
          <a:xfrm>
            <a:off x="3972466" y="3699014"/>
            <a:ext cx="2142706" cy="2593085"/>
          </a:xfrm>
          <a:prstGeom prst="rect">
            <a:avLst/>
          </a:prstGeom>
        </p:spPr>
      </p:pic>
      <p:grpSp>
        <p:nvGrpSpPr>
          <p:cNvPr id="9" name="组合 8">
            <a:extLst>
              <a:ext uri="{FF2B5EF4-FFF2-40B4-BE49-F238E27FC236}">
                <a16:creationId xmlns:a16="http://schemas.microsoft.com/office/drawing/2014/main" id="{27923D1C-8EC5-BD37-300A-54E80AD1CA69}"/>
              </a:ext>
            </a:extLst>
          </p:cNvPr>
          <p:cNvGrpSpPr/>
          <p:nvPr/>
        </p:nvGrpSpPr>
        <p:grpSpPr>
          <a:xfrm>
            <a:off x="668083" y="3921558"/>
            <a:ext cx="2109533" cy="2420077"/>
            <a:chOff x="8858236" y="2226129"/>
            <a:chExt cx="3243168" cy="3582653"/>
          </a:xfrm>
        </p:grpSpPr>
        <p:grpSp>
          <p:nvGrpSpPr>
            <p:cNvPr id="10" name="组合 9">
              <a:extLst>
                <a:ext uri="{FF2B5EF4-FFF2-40B4-BE49-F238E27FC236}">
                  <a16:creationId xmlns:a16="http://schemas.microsoft.com/office/drawing/2014/main" id="{57A4E44F-8D43-7F26-F182-92A5A9CE15CC}"/>
                </a:ext>
              </a:extLst>
            </p:cNvPr>
            <p:cNvGrpSpPr/>
            <p:nvPr/>
          </p:nvGrpSpPr>
          <p:grpSpPr>
            <a:xfrm>
              <a:off x="9585643" y="2226129"/>
              <a:ext cx="1485237" cy="3582653"/>
              <a:chOff x="9585643" y="2226129"/>
              <a:chExt cx="1485237" cy="3582653"/>
            </a:xfrm>
          </p:grpSpPr>
          <p:grpSp>
            <p:nvGrpSpPr>
              <p:cNvPr id="26" name="组合 25">
                <a:extLst>
                  <a:ext uri="{FF2B5EF4-FFF2-40B4-BE49-F238E27FC236}">
                    <a16:creationId xmlns:a16="http://schemas.microsoft.com/office/drawing/2014/main" id="{416E0942-DF1B-D600-0289-635FCA4652A0}"/>
                  </a:ext>
                </a:extLst>
              </p:cNvPr>
              <p:cNvGrpSpPr/>
              <p:nvPr/>
            </p:nvGrpSpPr>
            <p:grpSpPr>
              <a:xfrm>
                <a:off x="9656203" y="2226129"/>
                <a:ext cx="945189" cy="3296195"/>
                <a:chOff x="9656203" y="2226129"/>
                <a:chExt cx="945189" cy="3296195"/>
              </a:xfrm>
            </p:grpSpPr>
            <p:sp>
              <p:nvSpPr>
                <p:cNvPr id="30" name="矩形 29">
                  <a:extLst>
                    <a:ext uri="{FF2B5EF4-FFF2-40B4-BE49-F238E27FC236}">
                      <a16:creationId xmlns:a16="http://schemas.microsoft.com/office/drawing/2014/main" id="{66F57EF1-7241-E82A-3963-F265A0133D7F}"/>
                    </a:ext>
                  </a:extLst>
                </p:cNvPr>
                <p:cNvSpPr/>
                <p:nvPr/>
              </p:nvSpPr>
              <p:spPr>
                <a:xfrm>
                  <a:off x="9656203" y="2226129"/>
                  <a:ext cx="774958" cy="32961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76D6FF"/>
                    </a:solidFill>
                  </a:endParaRPr>
                </a:p>
              </p:txBody>
            </p:sp>
            <p:grpSp>
              <p:nvGrpSpPr>
                <p:cNvPr id="31" name="组合 30">
                  <a:extLst>
                    <a:ext uri="{FF2B5EF4-FFF2-40B4-BE49-F238E27FC236}">
                      <a16:creationId xmlns:a16="http://schemas.microsoft.com/office/drawing/2014/main" id="{B968AC9C-12EC-D3DA-585E-CA33B7F6E6E1}"/>
                    </a:ext>
                  </a:extLst>
                </p:cNvPr>
                <p:cNvGrpSpPr/>
                <p:nvPr/>
              </p:nvGrpSpPr>
              <p:grpSpPr>
                <a:xfrm>
                  <a:off x="10438542" y="2226131"/>
                  <a:ext cx="162850" cy="738841"/>
                  <a:chOff x="10438542" y="2226131"/>
                  <a:chExt cx="162850" cy="738841"/>
                </a:xfrm>
              </p:grpSpPr>
              <p:sp>
                <p:nvSpPr>
                  <p:cNvPr id="32" name="矩形 31">
                    <a:extLst>
                      <a:ext uri="{FF2B5EF4-FFF2-40B4-BE49-F238E27FC236}">
                        <a16:creationId xmlns:a16="http://schemas.microsoft.com/office/drawing/2014/main" id="{8554CD6E-41C9-F77F-FF05-7957A72C0D45}"/>
                      </a:ext>
                    </a:extLst>
                  </p:cNvPr>
                  <p:cNvSpPr/>
                  <p:nvPr/>
                </p:nvSpPr>
                <p:spPr>
                  <a:xfrm>
                    <a:off x="10438543" y="2226131"/>
                    <a:ext cx="162849" cy="7388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00B0F0"/>
                      </a:solidFill>
                    </a:endParaRPr>
                  </a:p>
                </p:txBody>
              </p:sp>
              <p:sp>
                <p:nvSpPr>
                  <p:cNvPr id="33" name="矩形 32">
                    <a:extLst>
                      <a:ext uri="{FF2B5EF4-FFF2-40B4-BE49-F238E27FC236}">
                        <a16:creationId xmlns:a16="http://schemas.microsoft.com/office/drawing/2014/main" id="{96DAF73F-61E4-83D8-2180-B17203E08D86}"/>
                      </a:ext>
                    </a:extLst>
                  </p:cNvPr>
                  <p:cNvSpPr/>
                  <p:nvPr/>
                </p:nvSpPr>
                <p:spPr>
                  <a:xfrm>
                    <a:off x="10438543" y="2264734"/>
                    <a:ext cx="55985" cy="12302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4" name="矩形 33">
                    <a:extLst>
                      <a:ext uri="{FF2B5EF4-FFF2-40B4-BE49-F238E27FC236}">
                        <a16:creationId xmlns:a16="http://schemas.microsoft.com/office/drawing/2014/main" id="{8A4D2C4A-4AA9-E6C1-300C-235393E87102}"/>
                      </a:ext>
                    </a:extLst>
                  </p:cNvPr>
                  <p:cNvSpPr/>
                  <p:nvPr/>
                </p:nvSpPr>
                <p:spPr>
                  <a:xfrm>
                    <a:off x="10438543" y="2431373"/>
                    <a:ext cx="58851" cy="12932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矩形 34">
                    <a:extLst>
                      <a:ext uri="{FF2B5EF4-FFF2-40B4-BE49-F238E27FC236}">
                        <a16:creationId xmlns:a16="http://schemas.microsoft.com/office/drawing/2014/main" id="{99E739C1-FAB1-D258-6F0C-371239BB01BC}"/>
                      </a:ext>
                    </a:extLst>
                  </p:cNvPr>
                  <p:cNvSpPr/>
                  <p:nvPr/>
                </p:nvSpPr>
                <p:spPr>
                  <a:xfrm>
                    <a:off x="10438543" y="2612404"/>
                    <a:ext cx="58851" cy="12932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35">
                    <a:extLst>
                      <a:ext uri="{FF2B5EF4-FFF2-40B4-BE49-F238E27FC236}">
                        <a16:creationId xmlns:a16="http://schemas.microsoft.com/office/drawing/2014/main" id="{2AFC82E7-B58F-5E81-DCCE-5460A6AA5FB6}"/>
                      </a:ext>
                    </a:extLst>
                  </p:cNvPr>
                  <p:cNvSpPr/>
                  <p:nvPr/>
                </p:nvSpPr>
                <p:spPr>
                  <a:xfrm>
                    <a:off x="10438542" y="2793433"/>
                    <a:ext cx="55985" cy="12302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nvGrpSpPr>
              <p:cNvPr id="27" name="组合 26">
                <a:extLst>
                  <a:ext uri="{FF2B5EF4-FFF2-40B4-BE49-F238E27FC236}">
                    <a16:creationId xmlns:a16="http://schemas.microsoft.com/office/drawing/2014/main" id="{457FEAC7-64E0-C3B5-C1AC-49DB27141EA9}"/>
                  </a:ext>
                </a:extLst>
              </p:cNvPr>
              <p:cNvGrpSpPr/>
              <p:nvPr/>
            </p:nvGrpSpPr>
            <p:grpSpPr>
              <a:xfrm>
                <a:off x="9585643" y="5356516"/>
                <a:ext cx="1485237" cy="452266"/>
                <a:chOff x="9585643" y="5356516"/>
                <a:chExt cx="1485237" cy="452266"/>
              </a:xfrm>
            </p:grpSpPr>
            <p:sp>
              <p:nvSpPr>
                <p:cNvPr id="28" name="右箭头 27">
                  <a:extLst>
                    <a:ext uri="{FF2B5EF4-FFF2-40B4-BE49-F238E27FC236}">
                      <a16:creationId xmlns:a16="http://schemas.microsoft.com/office/drawing/2014/main" id="{EC249244-4B9F-BF7B-F6A8-C4874C97732A}"/>
                    </a:ext>
                  </a:extLst>
                </p:cNvPr>
                <p:cNvSpPr/>
                <p:nvPr/>
              </p:nvSpPr>
              <p:spPr>
                <a:xfrm>
                  <a:off x="9585643" y="5657285"/>
                  <a:ext cx="1267441" cy="70281"/>
                </a:xfrm>
                <a:prstGeom prst="rightArrow">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7030A0"/>
                    </a:solidFill>
                  </a:endParaRPr>
                </a:p>
              </p:txBody>
            </p:sp>
            <p:sp>
              <p:nvSpPr>
                <p:cNvPr id="29" name="文本框 28">
                  <a:extLst>
                    <a:ext uri="{FF2B5EF4-FFF2-40B4-BE49-F238E27FC236}">
                      <a16:creationId xmlns:a16="http://schemas.microsoft.com/office/drawing/2014/main" id="{3E521009-0539-A261-072E-9073FBA5C8E6}"/>
                    </a:ext>
                  </a:extLst>
                </p:cNvPr>
                <p:cNvSpPr txBox="1"/>
                <p:nvPr/>
              </p:nvSpPr>
              <p:spPr>
                <a:xfrm>
                  <a:off x="10845182" y="5356516"/>
                  <a:ext cx="225698" cy="452266"/>
                </a:xfrm>
                <a:prstGeom prst="rect">
                  <a:avLst/>
                </a:prstGeom>
                <a:noFill/>
                <a:ln>
                  <a:noFill/>
                </a:ln>
              </p:spPr>
              <p:txBody>
                <a:bodyPr wrap="square" rtlCol="0">
                  <a:spAutoFit/>
                </a:bodyPr>
                <a:lstStyle/>
                <a:p>
                  <a:r>
                    <a:rPr kumimoji="1" lang="en-US" altLang="zh-CN" b="1" dirty="0">
                      <a:solidFill>
                        <a:srgbClr val="7030A0"/>
                      </a:solidFill>
                    </a:rPr>
                    <a:t>z</a:t>
                  </a:r>
                  <a:endParaRPr kumimoji="1" lang="zh-CN" altLang="en-US" b="1" dirty="0">
                    <a:solidFill>
                      <a:srgbClr val="7030A0"/>
                    </a:solidFill>
                  </a:endParaRPr>
                </a:p>
              </p:txBody>
            </p:sp>
          </p:grpSp>
        </p:grpSp>
        <p:grpSp>
          <p:nvGrpSpPr>
            <p:cNvPr id="11" name="组合 10">
              <a:extLst>
                <a:ext uri="{FF2B5EF4-FFF2-40B4-BE49-F238E27FC236}">
                  <a16:creationId xmlns:a16="http://schemas.microsoft.com/office/drawing/2014/main" id="{F6A93583-3583-DB11-DA01-23BC66701F9A}"/>
                </a:ext>
              </a:extLst>
            </p:cNvPr>
            <p:cNvGrpSpPr/>
            <p:nvPr/>
          </p:nvGrpSpPr>
          <p:grpSpPr>
            <a:xfrm>
              <a:off x="10380401" y="2712105"/>
              <a:ext cx="1612083" cy="311656"/>
              <a:chOff x="10380401" y="2712105"/>
              <a:chExt cx="1612083" cy="311656"/>
            </a:xfrm>
          </p:grpSpPr>
          <p:sp>
            <p:nvSpPr>
              <p:cNvPr id="24" name="文本框 23">
                <a:extLst>
                  <a:ext uri="{FF2B5EF4-FFF2-40B4-BE49-F238E27FC236}">
                    <a16:creationId xmlns:a16="http://schemas.microsoft.com/office/drawing/2014/main" id="{A47B60DE-BB7F-3F03-21CC-6EC6AE33FDD7}"/>
                  </a:ext>
                </a:extLst>
              </p:cNvPr>
              <p:cNvSpPr txBox="1"/>
              <p:nvPr/>
            </p:nvSpPr>
            <p:spPr>
              <a:xfrm>
                <a:off x="10579861" y="2712105"/>
                <a:ext cx="1412623" cy="311656"/>
              </a:xfrm>
              <a:prstGeom prst="rect">
                <a:avLst/>
              </a:prstGeom>
              <a:noFill/>
            </p:spPr>
            <p:txBody>
              <a:bodyPr wrap="none" rtlCol="0">
                <a:spAutoFit/>
              </a:bodyPr>
              <a:lstStyle/>
              <a:p>
                <a:r>
                  <a:rPr kumimoji="1" lang="en-US" altLang="zh-CN" sz="1200" dirty="0">
                    <a:solidFill>
                      <a:srgbClr val="FF0000"/>
                    </a:solidFill>
                  </a:rPr>
                  <a:t>Detection point</a:t>
                </a:r>
                <a:endParaRPr kumimoji="1" lang="zh-CN" altLang="en-US" sz="1200" dirty="0">
                  <a:solidFill>
                    <a:srgbClr val="FF0000"/>
                  </a:solidFill>
                </a:endParaRPr>
              </a:p>
            </p:txBody>
          </p:sp>
          <p:sp>
            <p:nvSpPr>
              <p:cNvPr id="25" name="椭圆 24">
                <a:extLst>
                  <a:ext uri="{FF2B5EF4-FFF2-40B4-BE49-F238E27FC236}">
                    <a16:creationId xmlns:a16="http://schemas.microsoft.com/office/drawing/2014/main" id="{AC12B727-55A1-8B29-AA87-243CDCEF8730}"/>
                  </a:ext>
                </a:extLst>
              </p:cNvPr>
              <p:cNvSpPr/>
              <p:nvPr/>
            </p:nvSpPr>
            <p:spPr>
              <a:xfrm flipH="1" flipV="1">
                <a:off x="10380401" y="2811769"/>
                <a:ext cx="109392" cy="1093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12" name="组合 11">
              <a:extLst>
                <a:ext uri="{FF2B5EF4-FFF2-40B4-BE49-F238E27FC236}">
                  <a16:creationId xmlns:a16="http://schemas.microsoft.com/office/drawing/2014/main" id="{C3956351-90C9-71C0-9D44-5F527195BBDE}"/>
                </a:ext>
              </a:extLst>
            </p:cNvPr>
            <p:cNvGrpSpPr/>
            <p:nvPr/>
          </p:nvGrpSpPr>
          <p:grpSpPr>
            <a:xfrm>
              <a:off x="8858236" y="3879264"/>
              <a:ext cx="3243168" cy="846446"/>
              <a:chOff x="8858236" y="3879264"/>
              <a:chExt cx="3243168" cy="846446"/>
            </a:xfrm>
          </p:grpSpPr>
          <p:cxnSp>
            <p:nvCxnSpPr>
              <p:cNvPr id="22" name="直线箭头连接符 21">
                <a:extLst>
                  <a:ext uri="{FF2B5EF4-FFF2-40B4-BE49-F238E27FC236}">
                    <a16:creationId xmlns:a16="http://schemas.microsoft.com/office/drawing/2014/main" id="{580D5462-B852-FAF1-DB1B-A8C9B9B6FAE6}"/>
                  </a:ext>
                </a:extLst>
              </p:cNvPr>
              <p:cNvCxnSpPr>
                <a:cxnSpLocks/>
              </p:cNvCxnSpPr>
              <p:nvPr/>
            </p:nvCxnSpPr>
            <p:spPr>
              <a:xfrm flipV="1">
                <a:off x="8858236" y="3879264"/>
                <a:ext cx="2099794" cy="643999"/>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73F18E6-71E2-8669-9F97-5D1A248DFF18}"/>
                      </a:ext>
                    </a:extLst>
                  </p:cNvPr>
                  <p:cNvSpPr txBox="1"/>
                  <p:nvPr/>
                </p:nvSpPr>
                <p:spPr>
                  <a:xfrm>
                    <a:off x="10516464" y="4042267"/>
                    <a:ext cx="1584940" cy="683443"/>
                  </a:xfrm>
                  <a:prstGeom prst="rect">
                    <a:avLst/>
                  </a:prstGeom>
                  <a:noFill/>
                </p:spPr>
                <p:txBody>
                  <a:bodyPr wrap="square" rtlCol="0">
                    <a:spAutoFit/>
                  </a:bodyPr>
                  <a:lstStyle/>
                  <a:p>
                    <a:r>
                      <a:rPr kumimoji="1" lang="en-US" altLang="zh-CN" sz="1200" dirty="0">
                        <a:solidFill>
                          <a:srgbClr val="FF40FF"/>
                        </a:solidFill>
                      </a:rPr>
                      <a:t>Trk</a:t>
                    </a:r>
                  </a:p>
                  <a:p>
                    <a:pPr/>
                    <a14:m>
                      <m:oMathPara xmlns:m="http://schemas.openxmlformats.org/officeDocument/2006/math">
                        <m:oMathParaPr>
                          <m:jc m:val="centerGroup"/>
                        </m:oMathParaPr>
                        <m:oMath xmlns:m="http://schemas.openxmlformats.org/officeDocument/2006/math">
                          <m:sSub>
                            <m:sSubPr>
                              <m:ctrlPr>
                                <a:rPr kumimoji="1" lang="en-US" altLang="zh-CN" sz="1200" b="0" i="1" smtClean="0">
                                  <a:solidFill>
                                    <a:srgbClr val="FF40FF"/>
                                  </a:solidFill>
                                  <a:latin typeface="Cambria Math" panose="02040503050406030204" pitchFamily="18" charset="0"/>
                                </a:rPr>
                              </m:ctrlPr>
                            </m:sSubPr>
                            <m:e>
                              <m:acc>
                                <m:accPr>
                                  <m:chr m:val="⃗"/>
                                  <m:ctrlPr>
                                    <a:rPr kumimoji="1" lang="zh-CN" altLang="en-US" sz="1200" i="1" smtClean="0">
                                      <a:solidFill>
                                        <a:srgbClr val="FF40FF"/>
                                      </a:solidFill>
                                      <a:latin typeface="Cambria Math" panose="02040503050406030204" pitchFamily="18" charset="0"/>
                                    </a:rPr>
                                  </m:ctrlPr>
                                </m:accPr>
                                <m:e>
                                  <m:r>
                                    <a:rPr kumimoji="1" lang="en-US" altLang="zh-CN" sz="1200" b="0" i="1" smtClean="0">
                                      <a:solidFill>
                                        <a:srgbClr val="FF40FF"/>
                                      </a:solidFill>
                                      <a:latin typeface="Cambria Math" panose="02040503050406030204" pitchFamily="18" charset="0"/>
                                    </a:rPr>
                                    <m:t>𝑣</m:t>
                                  </m:r>
                                </m:e>
                              </m:acc>
                            </m:e>
                            <m:sub>
                              <m:r>
                                <a:rPr kumimoji="1" lang="en-US" altLang="zh-CN" sz="1200" b="0" i="1" smtClean="0">
                                  <a:solidFill>
                                    <a:srgbClr val="FF40FF"/>
                                  </a:solidFill>
                                  <a:latin typeface="Cambria Math" panose="02040503050406030204" pitchFamily="18" charset="0"/>
                                </a:rPr>
                                <m:t>𝑡</m:t>
                              </m:r>
                            </m:sub>
                          </m:sSub>
                          <m:r>
                            <a:rPr kumimoji="1" lang="en-US" altLang="zh-CN" sz="1200" b="0" i="1" smtClean="0">
                              <a:solidFill>
                                <a:srgbClr val="FF40FF"/>
                              </a:solidFill>
                              <a:latin typeface="Cambria Math" panose="02040503050406030204" pitchFamily="18" charset="0"/>
                            </a:rPr>
                            <m:t>=(</m:t>
                          </m:r>
                          <m:r>
                            <a:rPr kumimoji="1" lang="en-US" altLang="zh-CN" sz="1200" b="0" i="1" smtClean="0">
                              <a:solidFill>
                                <a:srgbClr val="FF40FF"/>
                              </a:solidFill>
                              <a:latin typeface="Cambria Math" panose="02040503050406030204" pitchFamily="18" charset="0"/>
                            </a:rPr>
                            <m:t>𝑎</m:t>
                          </m:r>
                          <m:r>
                            <a:rPr kumimoji="1" lang="en-US" altLang="zh-CN" sz="1200" b="0" i="1" smtClean="0">
                              <a:solidFill>
                                <a:srgbClr val="FF40FF"/>
                              </a:solidFill>
                              <a:latin typeface="Cambria Math" panose="02040503050406030204" pitchFamily="18" charset="0"/>
                            </a:rPr>
                            <m:t>,</m:t>
                          </m:r>
                          <m:r>
                            <a:rPr kumimoji="1" lang="en-US" altLang="zh-CN" sz="1200" b="0" i="1" smtClean="0">
                              <a:solidFill>
                                <a:srgbClr val="FF40FF"/>
                              </a:solidFill>
                              <a:latin typeface="Cambria Math" panose="02040503050406030204" pitchFamily="18" charset="0"/>
                            </a:rPr>
                            <m:t>𝑏</m:t>
                          </m:r>
                          <m:r>
                            <a:rPr kumimoji="1" lang="en-US" altLang="zh-CN" sz="1200" b="0" i="1" smtClean="0">
                              <a:solidFill>
                                <a:srgbClr val="FF40FF"/>
                              </a:solidFill>
                              <a:latin typeface="Cambria Math" panose="02040503050406030204" pitchFamily="18" charset="0"/>
                            </a:rPr>
                            <m:t>,</m:t>
                          </m:r>
                          <m:r>
                            <a:rPr kumimoji="1" lang="en-US" altLang="zh-CN" sz="1200" b="0" i="1" smtClean="0">
                              <a:solidFill>
                                <a:srgbClr val="FF40FF"/>
                              </a:solidFill>
                              <a:latin typeface="Cambria Math" panose="02040503050406030204" pitchFamily="18" charset="0"/>
                            </a:rPr>
                            <m:t>𝑐</m:t>
                          </m:r>
                          <m:r>
                            <a:rPr kumimoji="1" lang="en-US" altLang="zh-CN" sz="1200" b="0" i="1" smtClean="0">
                              <a:solidFill>
                                <a:srgbClr val="FF40FF"/>
                              </a:solidFill>
                              <a:latin typeface="Cambria Math" panose="02040503050406030204" pitchFamily="18" charset="0"/>
                            </a:rPr>
                            <m:t>)</m:t>
                          </m:r>
                        </m:oMath>
                      </m:oMathPara>
                    </a14:m>
                    <a:endParaRPr kumimoji="1" lang="zh-CN" altLang="en-US" sz="1200" dirty="0">
                      <a:solidFill>
                        <a:srgbClr val="FF40FF"/>
                      </a:solidFill>
                    </a:endParaRPr>
                  </a:p>
                </p:txBody>
              </p:sp>
            </mc:Choice>
            <mc:Fallback xmlns="">
              <p:sp>
                <p:nvSpPr>
                  <p:cNvPr id="99" name="文本框 98">
                    <a:extLst>
                      <a:ext uri="{FF2B5EF4-FFF2-40B4-BE49-F238E27FC236}">
                        <a16:creationId xmlns:a16="http://schemas.microsoft.com/office/drawing/2014/main" id="{6509D04E-AE7E-33E4-E9F3-C4EE088A8AED}"/>
                      </a:ext>
                    </a:extLst>
                  </p:cNvPr>
                  <p:cNvSpPr txBox="1">
                    <a:spLocks noRot="1" noChangeAspect="1" noMove="1" noResize="1" noEditPoints="1" noAdjustHandles="1" noChangeArrowheads="1" noChangeShapeType="1" noTextEdit="1"/>
                  </p:cNvSpPr>
                  <p:nvPr/>
                </p:nvSpPr>
                <p:spPr>
                  <a:xfrm>
                    <a:off x="10516464" y="4042267"/>
                    <a:ext cx="1584940" cy="683443"/>
                  </a:xfrm>
                  <a:prstGeom prst="rect">
                    <a:avLst/>
                  </a:prstGeom>
                  <a:blipFill>
                    <a:blip r:embed="rId5"/>
                    <a:stretch>
                      <a:fillRect b="-5405"/>
                    </a:stretch>
                  </a:blipFill>
                </p:spPr>
                <p:txBody>
                  <a:bodyPr/>
                  <a:lstStyle/>
                  <a:p>
                    <a:r>
                      <a:rPr lang="zh-CN" altLang="en-US">
                        <a:noFill/>
                      </a:rPr>
                      <a:t> </a:t>
                    </a:r>
                  </a:p>
                </p:txBody>
              </p:sp>
            </mc:Fallback>
          </mc:AlternateContent>
        </p:grpSp>
        <p:sp>
          <p:nvSpPr>
            <p:cNvPr id="13" name="椭圆 12">
              <a:extLst>
                <a:ext uri="{FF2B5EF4-FFF2-40B4-BE49-F238E27FC236}">
                  <a16:creationId xmlns:a16="http://schemas.microsoft.com/office/drawing/2014/main" id="{F068324A-CB78-E1BE-C331-13846EB29CDE}"/>
                </a:ext>
              </a:extLst>
            </p:cNvPr>
            <p:cNvSpPr/>
            <p:nvPr/>
          </p:nvSpPr>
          <p:spPr>
            <a:xfrm>
              <a:off x="9927983" y="4052611"/>
              <a:ext cx="224560" cy="224560"/>
            </a:xfrm>
            <a:prstGeom prst="ellipse">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 name="组合 13">
              <a:extLst>
                <a:ext uri="{FF2B5EF4-FFF2-40B4-BE49-F238E27FC236}">
                  <a16:creationId xmlns:a16="http://schemas.microsoft.com/office/drawing/2014/main" id="{D167967A-6B9F-5110-A400-857476F138C3}"/>
                </a:ext>
              </a:extLst>
            </p:cNvPr>
            <p:cNvGrpSpPr/>
            <p:nvPr/>
          </p:nvGrpSpPr>
          <p:grpSpPr>
            <a:xfrm>
              <a:off x="10028139" y="2882724"/>
              <a:ext cx="1992192" cy="1308261"/>
              <a:chOff x="10028139" y="2882724"/>
              <a:chExt cx="1992192" cy="1308261"/>
            </a:xfrm>
          </p:grpSpPr>
          <p:grpSp>
            <p:nvGrpSpPr>
              <p:cNvPr id="15" name="组合 14">
                <a:extLst>
                  <a:ext uri="{FF2B5EF4-FFF2-40B4-BE49-F238E27FC236}">
                    <a16:creationId xmlns:a16="http://schemas.microsoft.com/office/drawing/2014/main" id="{096F0E4A-7AD7-499A-D5BB-A7B2EC99A782}"/>
                  </a:ext>
                </a:extLst>
              </p:cNvPr>
              <p:cNvGrpSpPr/>
              <p:nvPr/>
            </p:nvGrpSpPr>
            <p:grpSpPr>
              <a:xfrm>
                <a:off x="10028139" y="4187901"/>
                <a:ext cx="433914" cy="3084"/>
                <a:chOff x="7753101" y="5208325"/>
                <a:chExt cx="433914" cy="3084"/>
              </a:xfrm>
            </p:grpSpPr>
            <p:cxnSp>
              <p:nvCxnSpPr>
                <p:cNvPr id="19" name="直线连接符 18">
                  <a:extLst>
                    <a:ext uri="{FF2B5EF4-FFF2-40B4-BE49-F238E27FC236}">
                      <a16:creationId xmlns:a16="http://schemas.microsoft.com/office/drawing/2014/main" id="{A18097A5-19DF-F976-DF5E-5EA5BF022F68}"/>
                    </a:ext>
                  </a:extLst>
                </p:cNvPr>
                <p:cNvCxnSpPr>
                  <a:cxnSpLocks/>
                </p:cNvCxnSpPr>
                <p:nvPr/>
              </p:nvCxnSpPr>
              <p:spPr>
                <a:xfrm>
                  <a:off x="7753101" y="5209911"/>
                  <a:ext cx="72100" cy="0"/>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116C3687-8C99-D41D-4FC4-79D0D5FA69BD}"/>
                    </a:ext>
                  </a:extLst>
                </p:cNvPr>
                <p:cNvCxnSpPr>
                  <a:cxnSpLocks/>
                </p:cNvCxnSpPr>
                <p:nvPr/>
              </p:nvCxnSpPr>
              <p:spPr>
                <a:xfrm>
                  <a:off x="7897923" y="5208325"/>
                  <a:ext cx="104619" cy="0"/>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55370C53-FC03-D210-5660-66D59D54F2C8}"/>
                    </a:ext>
                  </a:extLst>
                </p:cNvPr>
                <p:cNvCxnSpPr>
                  <a:cxnSpLocks/>
                </p:cNvCxnSpPr>
                <p:nvPr/>
              </p:nvCxnSpPr>
              <p:spPr>
                <a:xfrm>
                  <a:off x="8082397" y="5211409"/>
                  <a:ext cx="104618" cy="0"/>
                </a:xfrm>
                <a:prstGeom prst="line">
                  <a:avLst/>
                </a:prstGeom>
                <a:ln w="28575">
                  <a:solidFill>
                    <a:srgbClr val="0432FF"/>
                  </a:solidFill>
                </a:ln>
              </p:spPr>
              <p:style>
                <a:lnRef idx="1">
                  <a:schemeClr val="accent1"/>
                </a:lnRef>
                <a:fillRef idx="0">
                  <a:schemeClr val="accent1"/>
                </a:fillRef>
                <a:effectRef idx="0">
                  <a:schemeClr val="accent1"/>
                </a:effectRef>
                <a:fontRef idx="minor">
                  <a:schemeClr val="tx1"/>
                </a:fontRef>
              </p:style>
            </p:cxnSp>
          </p:grpSp>
          <p:grpSp>
            <p:nvGrpSpPr>
              <p:cNvPr id="16" name="组合 15">
                <a:extLst>
                  <a:ext uri="{FF2B5EF4-FFF2-40B4-BE49-F238E27FC236}">
                    <a16:creationId xmlns:a16="http://schemas.microsoft.com/office/drawing/2014/main" id="{4E35C7E5-8CA1-6137-CEDA-5D497C63F106}"/>
                  </a:ext>
                </a:extLst>
              </p:cNvPr>
              <p:cNvGrpSpPr/>
              <p:nvPr/>
            </p:nvGrpSpPr>
            <p:grpSpPr>
              <a:xfrm>
                <a:off x="10435391" y="2882724"/>
                <a:ext cx="1584940" cy="1305178"/>
                <a:chOff x="10435391" y="2882724"/>
                <a:chExt cx="1584940" cy="1305178"/>
              </a:xfrm>
            </p:grpSpPr>
            <p:cxnSp>
              <p:nvCxnSpPr>
                <p:cNvPr id="17" name="直线箭头连接符 16">
                  <a:extLst>
                    <a:ext uri="{FF2B5EF4-FFF2-40B4-BE49-F238E27FC236}">
                      <a16:creationId xmlns:a16="http://schemas.microsoft.com/office/drawing/2014/main" id="{25964834-2C89-AC76-C1E0-5120F4D3FA09}"/>
                    </a:ext>
                  </a:extLst>
                </p:cNvPr>
                <p:cNvCxnSpPr>
                  <a:cxnSpLocks/>
                </p:cNvCxnSpPr>
                <p:nvPr/>
              </p:nvCxnSpPr>
              <p:spPr>
                <a:xfrm flipV="1">
                  <a:off x="10439600" y="2882724"/>
                  <a:ext cx="0" cy="1305178"/>
                </a:xfrm>
                <a:prstGeom prst="straightConnector1">
                  <a:avLst/>
                </a:prstGeom>
                <a:ln w="28575">
                  <a:solidFill>
                    <a:srgbClr val="0432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2EF152C-FD6E-C86B-A19E-BC10ECBA82CB}"/>
                        </a:ext>
                      </a:extLst>
                    </p:cNvPr>
                    <p:cNvSpPr txBox="1"/>
                    <p:nvPr/>
                  </p:nvSpPr>
                  <p:spPr>
                    <a:xfrm>
                      <a:off x="10435391" y="3233912"/>
                      <a:ext cx="1584940" cy="519427"/>
                    </a:xfrm>
                    <a:prstGeom prst="rect">
                      <a:avLst/>
                    </a:prstGeom>
                    <a:noFill/>
                    <a:ln>
                      <a:noFill/>
                    </a:ln>
                  </p:spPr>
                  <p:txBody>
                    <a:bodyPr wrap="none" rtlCol="0">
                      <a:spAutoFit/>
                    </a:bodyPr>
                    <a:lstStyle/>
                    <a:p>
                      <a:r>
                        <a:rPr kumimoji="1" lang="en-US" altLang="zh-CN" sz="1200" b="1" dirty="0">
                          <a:solidFill>
                            <a:srgbClr val="0432FF"/>
                          </a:solidFill>
                        </a:rPr>
                        <a:t>Photon direction</a:t>
                      </a:r>
                    </a:p>
                    <a:p>
                      <a:r>
                        <a:rPr kumimoji="1" lang="en-US" altLang="zh-CN" sz="1200" b="1" dirty="0">
                          <a:solidFill>
                            <a:srgbClr val="0432FF"/>
                          </a:solidFill>
                        </a:rPr>
                        <a:t>In </a:t>
                      </a:r>
                      <a:r>
                        <a:rPr kumimoji="1" lang="en-US" altLang="zh-CN" sz="1200" b="1" dirty="0" err="1">
                          <a:solidFill>
                            <a:srgbClr val="0432FF"/>
                          </a:solidFill>
                        </a:rPr>
                        <a:t>xoy</a:t>
                      </a:r>
                      <a:r>
                        <a:rPr kumimoji="1" lang="en-US" altLang="zh-CN" sz="1200" b="1" dirty="0">
                          <a:solidFill>
                            <a:srgbClr val="0432FF"/>
                          </a:solidFill>
                        </a:rPr>
                        <a:t> </a:t>
                      </a:r>
                      <a14:m>
                        <m:oMath xmlns:m="http://schemas.openxmlformats.org/officeDocument/2006/math">
                          <m:r>
                            <a:rPr kumimoji="1" lang="en-US" altLang="zh-CN" sz="1200" b="1" i="1" smtClean="0">
                              <a:solidFill>
                                <a:srgbClr val="0432FF"/>
                              </a:solidFill>
                              <a:latin typeface="Cambria Math" panose="02040503050406030204" pitchFamily="18" charset="0"/>
                            </a:rPr>
                            <m:t>(</m:t>
                          </m:r>
                          <m:r>
                            <a:rPr kumimoji="1" lang="en-US" altLang="zh-CN" sz="1200" b="1" i="0" smtClean="0">
                              <a:solidFill>
                                <a:srgbClr val="0432FF"/>
                              </a:solidFill>
                              <a:latin typeface="Cambria Math" panose="02040503050406030204" pitchFamily="18" charset="0"/>
                            </a:rPr>
                            <m:t>𝚫</m:t>
                          </m:r>
                          <m:r>
                            <a:rPr kumimoji="1" lang="en-US" altLang="zh-CN" sz="1200" b="1" i="1" smtClean="0">
                              <a:solidFill>
                                <a:srgbClr val="0432FF"/>
                              </a:solidFill>
                              <a:latin typeface="Cambria Math" panose="02040503050406030204" pitchFamily="18" charset="0"/>
                            </a:rPr>
                            <m:t>𝑿</m:t>
                          </m:r>
                          <m:r>
                            <a:rPr kumimoji="1" lang="en-US" altLang="zh-CN" sz="1200" b="1" i="1" smtClean="0">
                              <a:solidFill>
                                <a:srgbClr val="0432FF"/>
                              </a:solidFill>
                              <a:latin typeface="Cambria Math" panose="02040503050406030204" pitchFamily="18" charset="0"/>
                            </a:rPr>
                            <m:t>, </m:t>
                          </m:r>
                          <m:r>
                            <a:rPr kumimoji="1" lang="en-US" altLang="zh-CN" sz="1200" b="1" i="0" smtClean="0">
                              <a:solidFill>
                                <a:srgbClr val="0432FF"/>
                              </a:solidFill>
                              <a:latin typeface="Cambria Math" panose="02040503050406030204" pitchFamily="18" charset="0"/>
                            </a:rPr>
                            <m:t>𝚫</m:t>
                          </m:r>
                          <m:r>
                            <a:rPr kumimoji="1" lang="en-US" altLang="zh-CN" sz="1200" b="1" i="1" smtClean="0">
                              <a:solidFill>
                                <a:srgbClr val="0432FF"/>
                              </a:solidFill>
                              <a:latin typeface="Cambria Math" panose="02040503050406030204" pitchFamily="18" charset="0"/>
                            </a:rPr>
                            <m:t>𝒀</m:t>
                          </m:r>
                          <m:r>
                            <a:rPr kumimoji="1" lang="en-US" altLang="zh-CN" sz="1200" b="1" i="1" smtClean="0">
                              <a:solidFill>
                                <a:srgbClr val="0432FF"/>
                              </a:solidFill>
                              <a:latin typeface="Cambria Math" panose="02040503050406030204" pitchFamily="18" charset="0"/>
                            </a:rPr>
                            <m:t>)</m:t>
                          </m:r>
                        </m:oMath>
                      </a14:m>
                      <a:endParaRPr kumimoji="1" lang="zh-CN" altLang="en-US" sz="1200" b="1" dirty="0">
                        <a:solidFill>
                          <a:srgbClr val="0432FF"/>
                        </a:solidFill>
                      </a:endParaRPr>
                    </a:p>
                  </p:txBody>
                </p:sp>
              </mc:Choice>
              <mc:Fallback xmlns="">
                <p:sp>
                  <p:nvSpPr>
                    <p:cNvPr id="90" name="文本框 89">
                      <a:extLst>
                        <a:ext uri="{FF2B5EF4-FFF2-40B4-BE49-F238E27FC236}">
                          <a16:creationId xmlns:a16="http://schemas.microsoft.com/office/drawing/2014/main" id="{7C35BD5D-275D-CAD4-D510-5B0CD4E9D31F}"/>
                        </a:ext>
                      </a:extLst>
                    </p:cNvPr>
                    <p:cNvSpPr txBox="1">
                      <a:spLocks noRot="1" noChangeAspect="1" noMove="1" noResize="1" noEditPoints="1" noAdjustHandles="1" noChangeArrowheads="1" noChangeShapeType="1" noTextEdit="1"/>
                    </p:cNvSpPr>
                    <p:nvPr/>
                  </p:nvSpPr>
                  <p:spPr>
                    <a:xfrm>
                      <a:off x="10435391" y="3233912"/>
                      <a:ext cx="1584940" cy="519427"/>
                    </a:xfrm>
                    <a:prstGeom prst="rect">
                      <a:avLst/>
                    </a:prstGeom>
                    <a:blipFill>
                      <a:blip r:embed="rId6"/>
                      <a:stretch>
                        <a:fillRect r="-30488" b="-41379"/>
                      </a:stretch>
                    </a:blipFill>
                    <a:ln>
                      <a:noFill/>
                    </a:ln>
                  </p:spPr>
                  <p:txBody>
                    <a:bodyPr/>
                    <a:lstStyle/>
                    <a:p>
                      <a:r>
                        <a:rPr lang="zh-CN" altLang="en-US">
                          <a:noFill/>
                        </a:rPr>
                        <a:t> </a:t>
                      </a:r>
                    </a:p>
                  </p:txBody>
                </p:sp>
              </mc:Fallback>
            </mc:AlternateContent>
          </p:grpSp>
        </p:grpSp>
      </p:grpSp>
      <p:grpSp>
        <p:nvGrpSpPr>
          <p:cNvPr id="38" name="组合 37">
            <a:extLst>
              <a:ext uri="{FF2B5EF4-FFF2-40B4-BE49-F238E27FC236}">
                <a16:creationId xmlns:a16="http://schemas.microsoft.com/office/drawing/2014/main" id="{657E320C-04BB-BAC6-0A00-D50500F4B876}"/>
              </a:ext>
            </a:extLst>
          </p:cNvPr>
          <p:cNvGrpSpPr/>
          <p:nvPr/>
        </p:nvGrpSpPr>
        <p:grpSpPr>
          <a:xfrm>
            <a:off x="3124817" y="4545108"/>
            <a:ext cx="736922" cy="521601"/>
            <a:chOff x="4718298" y="4734976"/>
            <a:chExt cx="736922" cy="521601"/>
          </a:xfrm>
        </p:grpSpPr>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B9A165FE-AA6E-50DA-8346-47A9AAE5A571}"/>
                    </a:ext>
                  </a:extLst>
                </p:cNvPr>
                <p:cNvSpPr txBox="1"/>
                <p:nvPr/>
              </p:nvSpPr>
              <p:spPr>
                <a:xfrm>
                  <a:off x="4759316" y="4734976"/>
                  <a:ext cx="56605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sz="2000" b="0" i="0" smtClean="0">
                            <a:solidFill>
                              <a:srgbClr val="FF0000"/>
                            </a:solidFill>
                            <a:latin typeface="Cambria Math" panose="02040503050406030204" pitchFamily="18" charset="0"/>
                          </a:rPr>
                          <m:t>Δ</m:t>
                        </m:r>
                        <m:r>
                          <a:rPr kumimoji="1" lang="en-US" altLang="zh-CN" sz="2000" b="0" i="1" smtClean="0">
                            <a:solidFill>
                              <a:srgbClr val="FF0000"/>
                            </a:solidFill>
                            <a:latin typeface="Cambria Math" panose="02040503050406030204" pitchFamily="18" charset="0"/>
                          </a:rPr>
                          <m:t>𝑍</m:t>
                        </m:r>
                      </m:oMath>
                    </m:oMathPara>
                  </a14:m>
                  <a:endParaRPr kumimoji="1" lang="zh-CN" altLang="en-US" sz="2000" dirty="0">
                    <a:solidFill>
                      <a:srgbClr val="FF0000"/>
                    </a:solidFill>
                  </a:endParaRPr>
                </a:p>
              </p:txBody>
            </p:sp>
          </mc:Choice>
          <mc:Fallback xmlns="">
            <p:sp>
              <p:nvSpPr>
                <p:cNvPr id="115" name="文本框 114">
                  <a:extLst>
                    <a:ext uri="{FF2B5EF4-FFF2-40B4-BE49-F238E27FC236}">
                      <a16:creationId xmlns:a16="http://schemas.microsoft.com/office/drawing/2014/main" id="{4F1A9669-3E9A-F665-5CB0-2C34A67DF8A8}"/>
                    </a:ext>
                  </a:extLst>
                </p:cNvPr>
                <p:cNvSpPr txBox="1">
                  <a:spLocks noRot="1" noChangeAspect="1" noMove="1" noResize="1" noEditPoints="1" noAdjustHandles="1" noChangeArrowheads="1" noChangeShapeType="1" noTextEdit="1"/>
                </p:cNvSpPr>
                <p:nvPr/>
              </p:nvSpPr>
              <p:spPr>
                <a:xfrm>
                  <a:off x="4759316" y="4734976"/>
                  <a:ext cx="566052" cy="400110"/>
                </a:xfrm>
                <a:prstGeom prst="rect">
                  <a:avLst/>
                </a:prstGeom>
                <a:blipFill>
                  <a:blip r:embed="rId8"/>
                  <a:stretch>
                    <a:fillRect/>
                  </a:stretch>
                </a:blipFill>
              </p:spPr>
              <p:txBody>
                <a:bodyPr/>
                <a:lstStyle/>
                <a:p>
                  <a:r>
                    <a:rPr lang="zh-CN" altLang="en-US">
                      <a:noFill/>
                    </a:rPr>
                    <a:t> </a:t>
                  </a:r>
                </a:p>
              </p:txBody>
            </p:sp>
          </mc:Fallback>
        </mc:AlternateContent>
        <p:sp>
          <p:nvSpPr>
            <p:cNvPr id="40" name="燕尾形箭头 39">
              <a:extLst>
                <a:ext uri="{FF2B5EF4-FFF2-40B4-BE49-F238E27FC236}">
                  <a16:creationId xmlns:a16="http://schemas.microsoft.com/office/drawing/2014/main" id="{E68E300A-22BC-88A8-8681-E6D09E03E58E}"/>
                </a:ext>
              </a:extLst>
            </p:cNvPr>
            <p:cNvSpPr/>
            <p:nvPr/>
          </p:nvSpPr>
          <p:spPr>
            <a:xfrm>
              <a:off x="4718298" y="5047274"/>
              <a:ext cx="736922" cy="209303"/>
            </a:xfrm>
            <a:prstGeom prst="notchedRightArrow">
              <a:avLst>
                <a:gd name="adj1" fmla="val 33970"/>
                <a:gd name="adj2" fmla="val 536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4" name="文本框 43">
            <a:extLst>
              <a:ext uri="{FF2B5EF4-FFF2-40B4-BE49-F238E27FC236}">
                <a16:creationId xmlns:a16="http://schemas.microsoft.com/office/drawing/2014/main" id="{7F9F937C-01B1-99DA-9BD4-20AB0A7497B0}"/>
              </a:ext>
            </a:extLst>
          </p:cNvPr>
          <p:cNvSpPr txBox="1"/>
          <p:nvPr/>
        </p:nvSpPr>
        <p:spPr>
          <a:xfrm>
            <a:off x="357305" y="1246981"/>
            <a:ext cx="3017108" cy="461665"/>
          </a:xfrm>
          <a:prstGeom prst="rect">
            <a:avLst/>
          </a:prstGeom>
          <a:noFill/>
        </p:spPr>
        <p:txBody>
          <a:bodyPr wrap="none" rtlCol="0">
            <a:spAutoFit/>
          </a:bodyPr>
          <a:lstStyle/>
          <a:p>
            <a:pPr marL="342900" indent="-342900">
              <a:buFont typeface="Arial" panose="020B0604020202020204" pitchFamily="34" charset="0"/>
              <a:buChar char="•"/>
            </a:pPr>
            <a:r>
              <a:rPr kumimoji="1" lang="en-US" altLang="zh-CN" sz="2400" b="1" dirty="0">
                <a:solidFill>
                  <a:schemeClr val="accent1">
                    <a:lumMod val="75000"/>
                  </a:schemeClr>
                </a:solidFill>
              </a:rPr>
              <a:t>TOF Reconstruction</a:t>
            </a:r>
            <a:endParaRPr kumimoji="1" lang="zh-CN" altLang="en-US" sz="2400" b="1" dirty="0">
              <a:solidFill>
                <a:schemeClr val="accent1">
                  <a:lumMod val="75000"/>
                </a:schemeClr>
              </a:solidFill>
            </a:endParaRPr>
          </a:p>
        </p:txBody>
      </p:sp>
      <p:grpSp>
        <p:nvGrpSpPr>
          <p:cNvPr id="57" name="组合 56">
            <a:extLst>
              <a:ext uri="{FF2B5EF4-FFF2-40B4-BE49-F238E27FC236}">
                <a16:creationId xmlns:a16="http://schemas.microsoft.com/office/drawing/2014/main" id="{6C88CAC5-3672-F21A-4BA2-3D7C74FB20EF}"/>
              </a:ext>
            </a:extLst>
          </p:cNvPr>
          <p:cNvGrpSpPr/>
          <p:nvPr/>
        </p:nvGrpSpPr>
        <p:grpSpPr>
          <a:xfrm>
            <a:off x="279103" y="2946942"/>
            <a:ext cx="3473407" cy="514693"/>
            <a:chOff x="306511" y="2927086"/>
            <a:chExt cx="3473407" cy="514693"/>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1D143238-5AF6-6495-48C7-B688345E4A45}"/>
                    </a:ext>
                  </a:extLst>
                </p:cNvPr>
                <p:cNvSpPr txBox="1"/>
                <p:nvPr/>
              </p:nvSpPr>
              <p:spPr>
                <a:xfrm>
                  <a:off x="306511" y="2927086"/>
                  <a:ext cx="3127644" cy="514693"/>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kumimoji="1" lang="en-US" altLang="zh-CN" b="0" i="1" smtClean="0">
                            <a:solidFill>
                              <a:srgbClr val="00B050"/>
                            </a:solidFill>
                            <a:latin typeface="Cambria Math" panose="02040503050406030204" pitchFamily="18" charset="0"/>
                          </a:rPr>
                          <m:t>𝐿𝑂𝑃</m:t>
                        </m:r>
                        <m:r>
                          <a:rPr kumimoji="1" lang="en-US" altLang="zh-CN" b="0" i="1" smtClean="0">
                            <a:latin typeface="Cambria Math" panose="02040503050406030204" pitchFamily="18" charset="0"/>
                          </a:rPr>
                          <m:t>=</m:t>
                        </m:r>
                        <m:rad>
                          <m:radPr>
                            <m:degHide m:val="on"/>
                            <m:ctrlPr>
                              <a:rPr kumimoji="1" lang="en-US" altLang="zh-CN" b="0" i="1" smtClean="0">
                                <a:latin typeface="Cambria Math" panose="02040503050406030204" pitchFamily="18" charset="0"/>
                              </a:rPr>
                            </m:ctrlPr>
                          </m:radPr>
                          <m:deg/>
                          <m:e>
                            <m:r>
                              <m:rPr>
                                <m:sty m:val="p"/>
                              </m:rPr>
                              <a:rPr kumimoji="1" lang="en-US" altLang="zh-CN" b="0" i="0" smtClean="0">
                                <a:solidFill>
                                  <a:srgbClr val="0432FF"/>
                                </a:solidFill>
                                <a:latin typeface="Cambria Math" panose="02040503050406030204" pitchFamily="18" charset="0"/>
                              </a:rPr>
                              <m:t>Δ</m:t>
                            </m:r>
                            <m:sSup>
                              <m:sSupPr>
                                <m:ctrlPr>
                                  <a:rPr kumimoji="1" lang="en-US" altLang="zh-CN" b="0" i="1" smtClean="0">
                                    <a:solidFill>
                                      <a:srgbClr val="0432FF"/>
                                    </a:solidFill>
                                    <a:latin typeface="Cambria Math" panose="02040503050406030204" pitchFamily="18" charset="0"/>
                                  </a:rPr>
                                </m:ctrlPr>
                              </m:sSupPr>
                              <m:e>
                                <m:r>
                                  <a:rPr kumimoji="1" lang="en-US" altLang="zh-CN" b="0" i="1" smtClean="0">
                                    <a:solidFill>
                                      <a:srgbClr val="0432FF"/>
                                    </a:solidFill>
                                    <a:latin typeface="Cambria Math" panose="02040503050406030204" pitchFamily="18" charset="0"/>
                                  </a:rPr>
                                  <m:t>𝑋</m:t>
                                </m:r>
                              </m:e>
                              <m:sup>
                                <m:r>
                                  <a:rPr kumimoji="1" lang="en-US" altLang="zh-CN" b="0" i="1" smtClean="0">
                                    <a:solidFill>
                                      <a:srgbClr val="0432FF"/>
                                    </a:solidFill>
                                    <a:latin typeface="Cambria Math" panose="02040503050406030204" pitchFamily="18" charset="0"/>
                                  </a:rPr>
                                  <m:t>2</m:t>
                                </m:r>
                              </m:sup>
                            </m:sSup>
                            <m:r>
                              <a:rPr kumimoji="1" lang="en-US" altLang="zh-CN" b="0" i="1" smtClean="0">
                                <a:solidFill>
                                  <a:srgbClr val="0432FF"/>
                                </a:solidFill>
                                <a:latin typeface="Cambria Math" panose="02040503050406030204" pitchFamily="18" charset="0"/>
                              </a:rPr>
                              <m:t>+</m:t>
                            </m:r>
                            <m:r>
                              <m:rPr>
                                <m:sty m:val="p"/>
                              </m:rPr>
                              <a:rPr kumimoji="1" lang="en-US" altLang="zh-CN" b="0" i="0" smtClean="0">
                                <a:solidFill>
                                  <a:srgbClr val="0432FF"/>
                                </a:solidFill>
                                <a:latin typeface="Cambria Math" panose="02040503050406030204" pitchFamily="18" charset="0"/>
                              </a:rPr>
                              <m:t>Δ</m:t>
                            </m:r>
                            <m:sSup>
                              <m:sSupPr>
                                <m:ctrlPr>
                                  <a:rPr kumimoji="1" lang="en-US" altLang="zh-CN" b="0" i="1" smtClean="0">
                                    <a:solidFill>
                                      <a:srgbClr val="0432FF"/>
                                    </a:solidFill>
                                    <a:latin typeface="Cambria Math" panose="02040503050406030204" pitchFamily="18" charset="0"/>
                                  </a:rPr>
                                </m:ctrlPr>
                              </m:sSupPr>
                              <m:e>
                                <m:r>
                                  <a:rPr kumimoji="1" lang="en-US" altLang="zh-CN" b="0" i="1" smtClean="0">
                                    <a:solidFill>
                                      <a:srgbClr val="0432FF"/>
                                    </a:solidFill>
                                    <a:latin typeface="Cambria Math" panose="02040503050406030204" pitchFamily="18" charset="0"/>
                                  </a:rPr>
                                  <m:t>𝑌</m:t>
                                </m:r>
                              </m:e>
                              <m:sup>
                                <m:r>
                                  <a:rPr kumimoji="1" lang="en-US" altLang="zh-CN" b="0" i="1" smtClean="0">
                                    <a:solidFill>
                                      <a:srgbClr val="0432FF"/>
                                    </a:solidFill>
                                    <a:latin typeface="Cambria Math" panose="02040503050406030204" pitchFamily="18" charset="0"/>
                                  </a:rPr>
                                  <m:t>2</m:t>
                                </m:r>
                              </m:sup>
                            </m:sSup>
                            <m:r>
                              <a:rPr kumimoji="1" lang="en-US" altLang="zh-CN" b="0" i="1" smtClean="0">
                                <a:latin typeface="Cambria Math" panose="02040503050406030204" pitchFamily="18" charset="0"/>
                              </a:rPr>
                              <m:t>+</m:t>
                            </m:r>
                            <m:r>
                              <m:rPr>
                                <m:sty m:val="p"/>
                              </m:rPr>
                              <a:rPr kumimoji="1" lang="en-US" altLang="zh-CN" b="0" i="0" smtClean="0">
                                <a:solidFill>
                                  <a:srgbClr val="FF0000"/>
                                </a:solidFill>
                                <a:latin typeface="Cambria Math" panose="02040503050406030204" pitchFamily="18" charset="0"/>
                              </a:rPr>
                              <m:t>Δ</m:t>
                            </m:r>
                            <m:sSup>
                              <m:sSupPr>
                                <m:ctrlPr>
                                  <a:rPr kumimoji="1" lang="en-US" altLang="zh-CN" b="0" i="1" smtClean="0">
                                    <a:solidFill>
                                      <a:srgbClr val="FF0000"/>
                                    </a:solidFill>
                                    <a:latin typeface="Cambria Math" panose="02040503050406030204" pitchFamily="18" charset="0"/>
                                  </a:rPr>
                                </m:ctrlPr>
                              </m:sSupPr>
                              <m:e>
                                <m:r>
                                  <a:rPr kumimoji="1" lang="en-US" altLang="zh-CN" b="0" i="1" smtClean="0">
                                    <a:solidFill>
                                      <a:srgbClr val="FF0000"/>
                                    </a:solidFill>
                                    <a:latin typeface="Cambria Math" panose="02040503050406030204" pitchFamily="18" charset="0"/>
                                  </a:rPr>
                                  <m:t>𝑍</m:t>
                                </m:r>
                              </m:e>
                              <m:sup>
                                <m:r>
                                  <a:rPr kumimoji="1" lang="en-US" altLang="zh-CN" b="0" i="1" smtClean="0">
                                    <a:solidFill>
                                      <a:srgbClr val="FF0000"/>
                                    </a:solidFill>
                                    <a:latin typeface="Cambria Math" panose="02040503050406030204" pitchFamily="18" charset="0"/>
                                  </a:rPr>
                                  <m:t>2</m:t>
                                </m:r>
                              </m:sup>
                            </m:sSup>
                          </m:e>
                        </m:rad>
                      </m:oMath>
                    </m:oMathPara>
                  </a14:m>
                  <a:endParaRPr kumimoji="1" lang="en-US" altLang="zh-CN" dirty="0"/>
                </a:p>
              </p:txBody>
            </p:sp>
          </mc:Choice>
          <mc:Fallback xmlns="">
            <p:sp>
              <p:nvSpPr>
                <p:cNvPr id="37" name="文本框 36">
                  <a:extLst>
                    <a:ext uri="{FF2B5EF4-FFF2-40B4-BE49-F238E27FC236}">
                      <a16:creationId xmlns:a16="http://schemas.microsoft.com/office/drawing/2014/main" id="{1D143238-5AF6-6495-48C7-B688345E4A45}"/>
                    </a:ext>
                  </a:extLst>
                </p:cNvPr>
                <p:cNvSpPr txBox="1">
                  <a:spLocks noRot="1" noChangeAspect="1" noMove="1" noResize="1" noEditPoints="1" noAdjustHandles="1" noChangeArrowheads="1" noChangeShapeType="1" noTextEdit="1"/>
                </p:cNvSpPr>
                <p:nvPr/>
              </p:nvSpPr>
              <p:spPr>
                <a:xfrm>
                  <a:off x="306511" y="2927086"/>
                  <a:ext cx="3127644" cy="514693"/>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4DAE8B0-656D-3990-11A8-77D1DC043711}"/>
                    </a:ext>
                  </a:extLst>
                </p:cNvPr>
                <p:cNvSpPr txBox="1"/>
                <p:nvPr/>
              </p:nvSpPr>
              <p:spPr>
                <a:xfrm>
                  <a:off x="3332680" y="3050944"/>
                  <a:ext cx="4472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sz="2400" i="1" smtClean="0">
                            <a:solidFill>
                              <a:srgbClr val="FF0000"/>
                            </a:solidFill>
                            <a:latin typeface="Cambria Math" panose="02040503050406030204" pitchFamily="18" charset="0"/>
                          </a:rPr>
                          <m:t>⟹</m:t>
                        </m:r>
                      </m:oMath>
                    </m:oMathPara>
                  </a14:m>
                  <a:endParaRPr kumimoji="1" lang="zh-CN" altLang="en-US" sz="2400" dirty="0">
                    <a:solidFill>
                      <a:srgbClr val="FF0000"/>
                    </a:solidFill>
                  </a:endParaRPr>
                </a:p>
              </p:txBody>
            </p:sp>
          </mc:Choice>
          <mc:Fallback xmlns="">
            <p:sp>
              <p:nvSpPr>
                <p:cNvPr id="45" name="文本框 44">
                  <a:extLst>
                    <a:ext uri="{FF2B5EF4-FFF2-40B4-BE49-F238E27FC236}">
                      <a16:creationId xmlns:a16="http://schemas.microsoft.com/office/drawing/2014/main" id="{F4DAE8B0-656D-3990-11A8-77D1DC043711}"/>
                    </a:ext>
                  </a:extLst>
                </p:cNvPr>
                <p:cNvSpPr txBox="1">
                  <a:spLocks noRot="1" noChangeAspect="1" noMove="1" noResize="1" noEditPoints="1" noAdjustHandles="1" noChangeArrowheads="1" noChangeShapeType="1" noTextEdit="1"/>
                </p:cNvSpPr>
                <p:nvPr/>
              </p:nvSpPr>
              <p:spPr>
                <a:xfrm>
                  <a:off x="3332680" y="3050944"/>
                  <a:ext cx="447238" cy="369332"/>
                </a:xfrm>
                <a:prstGeom prst="rect">
                  <a:avLst/>
                </a:prstGeom>
                <a:blipFill>
                  <a:blip r:embed="rId10"/>
                  <a:stretch>
                    <a:fillRect l="-11111" r="-8333" b="-333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EEA75DAC-F952-1FCE-7A9B-A5C50FD2ED80}"/>
                  </a:ext>
                </a:extLst>
              </p:cNvPr>
              <p:cNvSpPr txBox="1"/>
              <p:nvPr/>
            </p:nvSpPr>
            <p:spPr>
              <a:xfrm>
                <a:off x="7148182" y="1875605"/>
                <a:ext cx="2988816" cy="510974"/>
              </a:xfrm>
              <a:prstGeom prst="rect">
                <a:avLst/>
              </a:prstGeom>
              <a:noFill/>
            </p:spPr>
            <p:txBody>
              <a:bodyPr wrap="square">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rPr>
                          <m:t>h</m:t>
                        </m:r>
                      </m:sub>
                    </m:sSub>
                    <m:r>
                      <a:rPr lang="en-US" altLang="zh-CN" sz="2000" b="0" i="1" smtClean="0">
                        <a:latin typeface="Cambria Math" panose="02040503050406030204" pitchFamily="18" charset="0"/>
                      </a:rPr>
                      <m:t>=</m:t>
                    </m:r>
                    <m:nary>
                      <m:naryPr>
                        <m:chr m:val="∏"/>
                        <m:limLoc m:val="subSup"/>
                        <m:ctrlPr>
                          <a:rPr lang="en-US" altLang="zh-CN" sz="2000" b="0" i="1" smtClean="0">
                            <a:latin typeface="Cambria Math" panose="02040503050406030204" pitchFamily="18" charset="0"/>
                          </a:rPr>
                        </m:ctrlPr>
                      </m:naryPr>
                      <m:sub>
                        <m:r>
                          <m:rPr>
                            <m:brk m:alnAt="25"/>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=0</m:t>
                        </m:r>
                      </m:sub>
                      <m: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sub>
                        </m:s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h</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𝑇𝑂𝐹</m:t>
                                </m:r>
                              </m:e>
                              <m:sub>
                                <m:r>
                                  <a:rPr lang="en-US" altLang="zh-CN" sz="2000" b="0" i="1" smtClean="0">
                                    <a:latin typeface="Cambria Math" panose="02040503050406030204" pitchFamily="18" charset="0"/>
                                  </a:rPr>
                                  <m:t>𝑖</m:t>
                                </m:r>
                              </m:sub>
                            </m:sSub>
                          </m:e>
                        </m:d>
                      </m:e>
                    </m:nary>
                  </m:oMath>
                </a14:m>
                <a:r>
                  <a:rPr lang="en-US" altLang="zh-CN" sz="2000" dirty="0"/>
                  <a:t> </a:t>
                </a:r>
              </a:p>
            </p:txBody>
          </p:sp>
        </mc:Choice>
        <mc:Fallback xmlns="">
          <p:sp>
            <p:nvSpPr>
              <p:cNvPr id="46" name="文本框 45">
                <a:extLst>
                  <a:ext uri="{FF2B5EF4-FFF2-40B4-BE49-F238E27FC236}">
                    <a16:creationId xmlns:a16="http://schemas.microsoft.com/office/drawing/2014/main" id="{EEA75DAC-F952-1FCE-7A9B-A5C50FD2ED80}"/>
                  </a:ext>
                </a:extLst>
              </p:cNvPr>
              <p:cNvSpPr txBox="1">
                <a:spLocks noRot="1" noChangeAspect="1" noMove="1" noResize="1" noEditPoints="1" noAdjustHandles="1" noChangeArrowheads="1" noChangeShapeType="1" noTextEdit="1"/>
              </p:cNvSpPr>
              <p:nvPr/>
            </p:nvSpPr>
            <p:spPr>
              <a:xfrm>
                <a:off x="7148182" y="1875605"/>
                <a:ext cx="2988816" cy="510974"/>
              </a:xfrm>
              <a:prstGeom prst="rect">
                <a:avLst/>
              </a:prstGeom>
              <a:blipFill>
                <a:blip r:embed="rId11"/>
                <a:stretch>
                  <a:fillRect t="-75610" b="-1341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AD98193-B92B-76D7-DB07-3D418E365F20}"/>
                  </a:ext>
                </a:extLst>
              </p:cNvPr>
              <p:cNvSpPr txBox="1"/>
              <p:nvPr/>
            </p:nvSpPr>
            <p:spPr>
              <a:xfrm>
                <a:off x="7148182" y="3261886"/>
                <a:ext cx="3127644" cy="550215"/>
              </a:xfrm>
              <a:prstGeom prst="rect">
                <a:avLst/>
              </a:prstGeom>
              <a:noFill/>
            </p:spPr>
            <p:txBody>
              <a:bodyPr wrap="square">
                <a:spAutoFit/>
              </a:bodyPr>
              <a:lstStyle/>
              <a:p>
                <a:r>
                  <a:rPr lang="en-US" altLang="zh-CN" dirty="0"/>
                  <a:t>w</a:t>
                </a:r>
                <a:r>
                  <a:rPr lang="en-US" altLang="zh-CN" b="0" dirty="0"/>
                  <a:t>here </a:t>
                </a:r>
                <a14:m>
                  <m:oMath xmlns:m="http://schemas.openxmlformats.org/officeDocument/2006/math">
                    <m:r>
                      <a:rPr lang="en-US" altLang="zh-CN" b="0" i="1" smtClean="0">
                        <a:latin typeface="Cambria Math" panose="02040503050406030204" pitchFamily="18" charset="0"/>
                      </a:rPr>
                      <m:t>𝑇𝑂</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h𝑦𝑝𝑜</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𝐿𝑂𝐹</m:t>
                        </m:r>
                      </m:num>
                      <m:den>
                        <m:r>
                          <a:rPr lang="en-US" altLang="zh-CN" b="0" i="1" smtClean="0">
                            <a:latin typeface="Cambria Math" panose="02040503050406030204" pitchFamily="18" charset="0"/>
                          </a:rPr>
                          <m:t>𝑐</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h𝑦𝑝𝑜</m:t>
                            </m:r>
                          </m:sub>
                        </m:sSub>
                      </m:den>
                    </m:f>
                  </m:oMath>
                </a14:m>
                <a:endParaRPr lang="en-US" altLang="zh-CN" i="1" dirty="0">
                  <a:latin typeface="Cambria Math" panose="02040503050406030204" pitchFamily="18" charset="0"/>
                </a:endParaRPr>
              </a:p>
            </p:txBody>
          </p:sp>
        </mc:Choice>
        <mc:Fallback xmlns="">
          <p:sp>
            <p:nvSpPr>
              <p:cNvPr id="47" name="文本框 46">
                <a:extLst>
                  <a:ext uri="{FF2B5EF4-FFF2-40B4-BE49-F238E27FC236}">
                    <a16:creationId xmlns:a16="http://schemas.microsoft.com/office/drawing/2014/main" id="{9AD98193-B92B-76D7-DB07-3D418E365F20}"/>
                  </a:ext>
                </a:extLst>
              </p:cNvPr>
              <p:cNvSpPr txBox="1">
                <a:spLocks noRot="1" noChangeAspect="1" noMove="1" noResize="1" noEditPoints="1" noAdjustHandles="1" noChangeArrowheads="1" noChangeShapeType="1" noTextEdit="1"/>
              </p:cNvSpPr>
              <p:nvPr/>
            </p:nvSpPr>
            <p:spPr>
              <a:xfrm>
                <a:off x="7148182" y="3261886"/>
                <a:ext cx="3127644" cy="550215"/>
              </a:xfrm>
              <a:prstGeom prst="rect">
                <a:avLst/>
              </a:prstGeom>
              <a:blipFill>
                <a:blip r:embed="rId12"/>
                <a:stretch>
                  <a:fillRect l="-2024" b="-2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ABE51FC5-DB6C-E424-4408-DCA8BB9ED524}"/>
                  </a:ext>
                </a:extLst>
              </p:cNvPr>
              <p:cNvSpPr txBox="1"/>
              <p:nvPr/>
            </p:nvSpPr>
            <p:spPr>
              <a:xfrm>
                <a:off x="7148182" y="2803964"/>
                <a:ext cx="4159408" cy="318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h</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r>
                        <a:rPr lang="en-US" altLang="zh-CN" i="1">
                          <a:latin typeface="Cambria Math" panose="02040503050406030204" pitchFamily="18" charset="0"/>
                        </a:rPr>
                        <m:t>𝐺𝑎𝑢𝑠</m:t>
                      </m:r>
                      <m:d>
                        <m:dPr>
                          <m:ctrlPr>
                            <a:rPr lang="en-US" altLang="zh-CN" i="1">
                              <a:latin typeface="Cambria Math" panose="02040503050406030204" pitchFamily="18" charset="0"/>
                            </a:rPr>
                          </m:ctrlPr>
                        </m:dPr>
                        <m:e>
                          <m:r>
                            <a:rPr lang="en-US" altLang="zh-CN" i="1">
                              <a:latin typeface="Cambria Math" panose="02040503050406030204" pitchFamily="18" charset="0"/>
                            </a:rPr>
                            <m:t>𝑇𝑂</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𝑟𝑒𝑐</m:t>
                              </m:r>
                            </m:sub>
                          </m:sSub>
                          <m:r>
                            <a:rPr lang="en-US" altLang="zh-CN" b="0" i="1" smtClean="0">
                              <a:latin typeface="Cambria Math" panose="02040503050406030204" pitchFamily="18" charset="0"/>
                            </a:rPr>
                            <m:t>|</m:t>
                          </m:r>
                          <m:r>
                            <a:rPr lang="en-US" altLang="zh-CN" i="1">
                              <a:latin typeface="Cambria Math" panose="02040503050406030204" pitchFamily="18" charset="0"/>
                            </a:rPr>
                            <m:t> </m:t>
                          </m:r>
                          <m:r>
                            <a:rPr lang="en-US" altLang="zh-CN" i="1">
                              <a:latin typeface="Cambria Math" panose="02040503050406030204" pitchFamily="18" charset="0"/>
                            </a:rPr>
                            <m:t>𝑇𝑂</m:t>
                          </m:r>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h𝑦𝑝𝑜</m:t>
                              </m:r>
                            </m:sub>
                          </m:sSub>
                          <m:r>
                            <a:rPr lang="en-US" altLang="zh-CN" i="1">
                              <a:latin typeface="Cambria Math" panose="02040503050406030204" pitchFamily="18" charset="0"/>
                            </a:rPr>
                            <m:t>, </m:t>
                          </m:r>
                          <m:r>
                            <a:rPr lang="en-US" altLang="zh-CN" i="1">
                              <a:latin typeface="Cambria Math" panose="02040503050406030204" pitchFamily="18" charset="0"/>
                            </a:rPr>
                            <m:t>𝜎</m:t>
                          </m:r>
                        </m:e>
                      </m:d>
                      <m:r>
                        <a:rPr lang="en-US" altLang="zh-CN" b="0" i="1" smtClean="0">
                          <a:latin typeface="Cambria Math" panose="02040503050406030204" pitchFamily="18" charset="0"/>
                        </a:rPr>
                        <m:t>+0.05</m:t>
                      </m:r>
                    </m:oMath>
                  </m:oMathPara>
                </a14:m>
                <a:endParaRPr kumimoji="1" lang="zh-CN" altLang="en-US" dirty="0"/>
              </a:p>
            </p:txBody>
          </p:sp>
        </mc:Choice>
        <mc:Fallback xmlns="">
          <p:sp>
            <p:nvSpPr>
              <p:cNvPr id="48" name="文本框 47">
                <a:extLst>
                  <a:ext uri="{FF2B5EF4-FFF2-40B4-BE49-F238E27FC236}">
                    <a16:creationId xmlns:a16="http://schemas.microsoft.com/office/drawing/2014/main" id="{ABE51FC5-DB6C-E424-4408-DCA8BB9ED524}"/>
                  </a:ext>
                </a:extLst>
              </p:cNvPr>
              <p:cNvSpPr txBox="1">
                <a:spLocks noRot="1" noChangeAspect="1" noMove="1" noResize="1" noEditPoints="1" noAdjustHandles="1" noChangeArrowheads="1" noChangeShapeType="1" noTextEdit="1"/>
              </p:cNvSpPr>
              <p:nvPr/>
            </p:nvSpPr>
            <p:spPr>
              <a:xfrm>
                <a:off x="7148182" y="2803964"/>
                <a:ext cx="4159408" cy="318677"/>
              </a:xfrm>
              <a:prstGeom prst="rect">
                <a:avLst/>
              </a:prstGeom>
              <a:blipFill>
                <a:blip r:embed="rId13"/>
                <a:stretch>
                  <a:fillRect l="-1829" r="-915" b="-26923"/>
                </a:stretch>
              </a:blipFill>
            </p:spPr>
            <p:txBody>
              <a:bodyPr/>
              <a:lstStyle/>
              <a:p>
                <a:r>
                  <a:rPr lang="zh-CN" altLang="en-US">
                    <a:noFill/>
                  </a:rPr>
                  <a:t> </a:t>
                </a:r>
              </a:p>
            </p:txBody>
          </p:sp>
        </mc:Fallback>
      </mc:AlternateContent>
      <p:sp>
        <p:nvSpPr>
          <p:cNvPr id="49" name="文本框 48">
            <a:extLst>
              <a:ext uri="{FF2B5EF4-FFF2-40B4-BE49-F238E27FC236}">
                <a16:creationId xmlns:a16="http://schemas.microsoft.com/office/drawing/2014/main" id="{72CC7A11-E9D8-6FF9-87D7-C23DE4C6C5FE}"/>
              </a:ext>
            </a:extLst>
          </p:cNvPr>
          <p:cNvSpPr txBox="1"/>
          <p:nvPr/>
        </p:nvSpPr>
        <p:spPr>
          <a:xfrm>
            <a:off x="8281754" y="2482525"/>
            <a:ext cx="721672" cy="369332"/>
          </a:xfrm>
          <a:prstGeom prst="rect">
            <a:avLst/>
          </a:prstGeom>
          <a:noFill/>
        </p:spPr>
        <p:txBody>
          <a:bodyPr wrap="none" rtlCol="0">
            <a:spAutoFit/>
          </a:bodyPr>
          <a:lstStyle/>
          <a:p>
            <a:r>
              <a:rPr kumimoji="1" lang="en-US" altLang="zh-CN" dirty="0">
                <a:solidFill>
                  <a:schemeClr val="accent2">
                    <a:lumMod val="75000"/>
                  </a:schemeClr>
                </a:solidFill>
              </a:rPr>
              <a:t>signal</a:t>
            </a:r>
            <a:endParaRPr kumimoji="1" lang="zh-CN" altLang="en-US" dirty="0">
              <a:solidFill>
                <a:schemeClr val="accent2">
                  <a:lumMod val="75000"/>
                </a:schemeClr>
              </a:solidFill>
            </a:endParaRPr>
          </a:p>
        </p:txBody>
      </p:sp>
      <p:sp>
        <p:nvSpPr>
          <p:cNvPr id="50" name="文本框 49">
            <a:extLst>
              <a:ext uri="{FF2B5EF4-FFF2-40B4-BE49-F238E27FC236}">
                <a16:creationId xmlns:a16="http://schemas.microsoft.com/office/drawing/2014/main" id="{803070EA-DD74-E987-0FF3-18523E2FBBD6}"/>
              </a:ext>
            </a:extLst>
          </p:cNvPr>
          <p:cNvSpPr txBox="1"/>
          <p:nvPr/>
        </p:nvSpPr>
        <p:spPr>
          <a:xfrm>
            <a:off x="10787896" y="2482525"/>
            <a:ext cx="519694" cy="369332"/>
          </a:xfrm>
          <a:prstGeom prst="rect">
            <a:avLst/>
          </a:prstGeom>
          <a:noFill/>
        </p:spPr>
        <p:txBody>
          <a:bodyPr wrap="none" rtlCol="0">
            <a:spAutoFit/>
          </a:bodyPr>
          <a:lstStyle/>
          <a:p>
            <a:r>
              <a:rPr kumimoji="1" lang="en-US" altLang="zh-CN" dirty="0" err="1">
                <a:solidFill>
                  <a:schemeClr val="accent2">
                    <a:lumMod val="75000"/>
                  </a:schemeClr>
                </a:solidFill>
              </a:rPr>
              <a:t>bkg</a:t>
            </a:r>
            <a:endParaRPr kumimoji="1" lang="zh-CN" altLang="en-US" dirty="0">
              <a:solidFill>
                <a:schemeClr val="accent2">
                  <a:lumMod val="75000"/>
                </a:schemeClr>
              </a:solidFill>
            </a:endParaRPr>
          </a:p>
        </p:txBody>
      </p:sp>
      <p:grpSp>
        <p:nvGrpSpPr>
          <p:cNvPr id="52" name="组合 51">
            <a:extLst>
              <a:ext uri="{FF2B5EF4-FFF2-40B4-BE49-F238E27FC236}">
                <a16:creationId xmlns:a16="http://schemas.microsoft.com/office/drawing/2014/main" id="{F7D6E3B8-8847-30B0-D75D-2EA2DAD923FF}"/>
              </a:ext>
            </a:extLst>
          </p:cNvPr>
          <p:cNvGrpSpPr/>
          <p:nvPr/>
        </p:nvGrpSpPr>
        <p:grpSpPr>
          <a:xfrm>
            <a:off x="152400" y="1744474"/>
            <a:ext cx="5806919" cy="855118"/>
            <a:chOff x="-53472" y="2163052"/>
            <a:chExt cx="5806919" cy="855118"/>
          </a:xfrm>
        </p:grpSpPr>
        <p:grpSp>
          <p:nvGrpSpPr>
            <p:cNvPr id="53" name="组合 52">
              <a:extLst>
                <a:ext uri="{FF2B5EF4-FFF2-40B4-BE49-F238E27FC236}">
                  <a16:creationId xmlns:a16="http://schemas.microsoft.com/office/drawing/2014/main" id="{DD9DD4F9-F9C4-9AC8-5404-A7B538E44E94}"/>
                </a:ext>
              </a:extLst>
            </p:cNvPr>
            <p:cNvGrpSpPr/>
            <p:nvPr/>
          </p:nvGrpSpPr>
          <p:grpSpPr>
            <a:xfrm>
              <a:off x="-53472" y="2163052"/>
              <a:ext cx="5621837" cy="810463"/>
              <a:chOff x="900395" y="1315845"/>
              <a:chExt cx="5114516" cy="810463"/>
            </a:xfrm>
          </p:grpSpPr>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CBFDBCD2-B18B-95FA-7B0C-E5DB17860073}"/>
                      </a:ext>
                    </a:extLst>
                  </p:cNvPr>
                  <p:cNvSpPr txBox="1"/>
                  <p:nvPr/>
                </p:nvSpPr>
                <p:spPr>
                  <a:xfrm>
                    <a:off x="900395" y="1495494"/>
                    <a:ext cx="3409641" cy="6308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𝑐𝑜𝑠</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𝜃</m:t>
                              </m:r>
                            </m:e>
                            <m:sub>
                              <m:r>
                                <a:rPr kumimoji="1" lang="en-US" altLang="zh-CN" b="0" i="1" smtClean="0">
                                  <a:latin typeface="Cambria Math" panose="02040503050406030204" pitchFamily="18" charset="0"/>
                                </a:rPr>
                                <m:t>𝑐</m:t>
                              </m:r>
                            </m:sub>
                          </m:sSub>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𝑛</m:t>
                              </m:r>
                              <m:r>
                                <a:rPr kumimoji="1" lang="en-US" altLang="zh-CN" b="0" i="1" smtClean="0">
                                  <a:latin typeface="Cambria Math" panose="02040503050406030204" pitchFamily="18" charset="0"/>
                                </a:rPr>
                                <m:t>𝛽</m:t>
                              </m:r>
                            </m:den>
                          </m:f>
                          <m:r>
                            <a:rPr kumimoji="1" lang="en-US" altLang="zh-CN" b="0" i="1" smtClean="0">
                              <a:latin typeface="Cambria Math" panose="02040503050406030204" pitchFamily="18" charset="0"/>
                            </a:rPr>
                            <m:t>=</m:t>
                          </m:r>
                          <m:f>
                            <m:fPr>
                              <m:ctrlPr>
                                <a:rPr kumimoji="1" lang="en-US" altLang="zh-CN" b="0" i="1" smtClean="0">
                                  <a:solidFill>
                                    <a:schemeClr val="tx1"/>
                                  </a:solidFill>
                                  <a:latin typeface="Cambria Math" panose="02040503050406030204" pitchFamily="18" charset="0"/>
                                </a:rPr>
                              </m:ctrlPr>
                            </m:fPr>
                            <m:num>
                              <m:sSub>
                                <m:sSubPr>
                                  <m:ctrlPr>
                                    <a:rPr kumimoji="1" lang="en-US" altLang="zh-CN" b="0" i="1" smtClean="0">
                                      <a:solidFill>
                                        <a:schemeClr val="tx1"/>
                                      </a:solidFill>
                                      <a:latin typeface="Cambria Math" panose="02040503050406030204" pitchFamily="18" charset="0"/>
                                    </a:rPr>
                                  </m:ctrlPr>
                                </m:sSubPr>
                                <m:e>
                                  <m:acc>
                                    <m:accPr>
                                      <m:chr m:val="⃗"/>
                                      <m:ctrlPr>
                                        <a:rPr kumimoji="1" lang="en-US" altLang="zh-CN" b="0" i="1" smtClean="0">
                                          <a:solidFill>
                                            <a:schemeClr val="tx1"/>
                                          </a:solidFill>
                                          <a:latin typeface="Cambria Math" panose="02040503050406030204" pitchFamily="18" charset="0"/>
                                        </a:rPr>
                                      </m:ctrlPr>
                                    </m:accPr>
                                    <m:e>
                                      <m:r>
                                        <a:rPr kumimoji="1" lang="en-US" altLang="zh-CN" b="0" i="1" smtClean="0">
                                          <a:solidFill>
                                            <a:schemeClr val="tx1"/>
                                          </a:solidFill>
                                          <a:latin typeface="Cambria Math" panose="02040503050406030204" pitchFamily="18" charset="0"/>
                                        </a:rPr>
                                        <m:t>𝑣</m:t>
                                      </m:r>
                                    </m:e>
                                  </m:acc>
                                </m:e>
                                <m:sub>
                                  <m:r>
                                    <a:rPr kumimoji="1" lang="en-US" altLang="zh-CN" b="0" i="1" smtClean="0">
                                      <a:solidFill>
                                        <a:schemeClr val="tx1"/>
                                      </a:solidFill>
                                      <a:latin typeface="Cambria Math" panose="02040503050406030204" pitchFamily="18" charset="0"/>
                                    </a:rPr>
                                    <m:t>𝑡</m:t>
                                  </m:r>
                                </m:sub>
                              </m:sSub>
                              <m:r>
                                <a:rPr kumimoji="1" lang="en-US" altLang="zh-CN" b="0" i="1" smtClean="0">
                                  <a:solidFill>
                                    <a:schemeClr val="tx1"/>
                                  </a:solidFill>
                                  <a:latin typeface="Cambria Math" panose="02040503050406030204" pitchFamily="18" charset="0"/>
                                  <a:ea typeface="Cambria Math" panose="02040503050406030204" pitchFamily="18" charset="0"/>
                                </a:rPr>
                                <m:t>∙</m:t>
                              </m:r>
                              <m:sSub>
                                <m:sSubPr>
                                  <m:ctrlPr>
                                    <a:rPr kumimoji="1" lang="en-US" altLang="zh-CN" b="0" i="1" smtClean="0">
                                      <a:solidFill>
                                        <a:schemeClr val="tx1"/>
                                      </a:solidFill>
                                      <a:latin typeface="Cambria Math" panose="02040503050406030204" pitchFamily="18" charset="0"/>
                                      <a:ea typeface="Cambria Math" panose="02040503050406030204" pitchFamily="18" charset="0"/>
                                    </a:rPr>
                                  </m:ctrlPr>
                                </m:sSubPr>
                                <m:e>
                                  <m:acc>
                                    <m:accPr>
                                      <m:chr m:val="⃗"/>
                                      <m:ctrlPr>
                                        <a:rPr kumimoji="1" lang="en-US" altLang="zh-CN" b="0" i="1" smtClean="0">
                                          <a:solidFill>
                                            <a:schemeClr val="tx1"/>
                                          </a:solidFill>
                                          <a:latin typeface="Cambria Math" panose="02040503050406030204" pitchFamily="18" charset="0"/>
                                          <a:ea typeface="Cambria Math" panose="02040503050406030204" pitchFamily="18" charset="0"/>
                                        </a:rPr>
                                      </m:ctrlPr>
                                    </m:accPr>
                                    <m:e>
                                      <m:r>
                                        <a:rPr kumimoji="1" lang="en-US" altLang="zh-CN" b="0" i="1" smtClean="0">
                                          <a:solidFill>
                                            <a:schemeClr val="tx1"/>
                                          </a:solidFill>
                                          <a:latin typeface="Cambria Math" panose="02040503050406030204" pitchFamily="18" charset="0"/>
                                          <a:ea typeface="Cambria Math" panose="02040503050406030204" pitchFamily="18" charset="0"/>
                                        </a:rPr>
                                        <m:t>𝑣</m:t>
                                      </m:r>
                                    </m:e>
                                  </m:acc>
                                </m:e>
                                <m:sub>
                                  <m:r>
                                    <a:rPr kumimoji="1" lang="en-US" altLang="zh-CN" b="0" i="1" smtClean="0">
                                      <a:solidFill>
                                        <a:schemeClr val="tx1"/>
                                      </a:solidFill>
                                      <a:latin typeface="Cambria Math" panose="02040503050406030204" pitchFamily="18" charset="0"/>
                                    </a:rPr>
                                    <m:t>𝑝</m:t>
                                  </m:r>
                                </m:sub>
                              </m:sSub>
                            </m:num>
                            <m:den>
                              <m:r>
                                <a:rPr kumimoji="1" lang="en-US" altLang="zh-CN" b="0" i="1" smtClean="0">
                                  <a:solidFill>
                                    <a:schemeClr val="tx1"/>
                                  </a:solidFill>
                                  <a:latin typeface="Cambria Math" panose="02040503050406030204" pitchFamily="18" charset="0"/>
                                </a:rPr>
                                <m:t>|</m:t>
                              </m:r>
                              <m:sSub>
                                <m:sSubPr>
                                  <m:ctrlPr>
                                    <a:rPr kumimoji="1" lang="en-US" altLang="zh-CN" b="0" i="1" smtClean="0">
                                      <a:solidFill>
                                        <a:schemeClr val="tx1"/>
                                      </a:solidFill>
                                      <a:latin typeface="Cambria Math" panose="02040503050406030204" pitchFamily="18" charset="0"/>
                                    </a:rPr>
                                  </m:ctrlPr>
                                </m:sSubPr>
                                <m:e>
                                  <m:acc>
                                    <m:accPr>
                                      <m:chr m:val="⃗"/>
                                      <m:ctrlPr>
                                        <a:rPr kumimoji="1" lang="en-US" altLang="zh-CN" b="0" i="1" smtClean="0">
                                          <a:solidFill>
                                            <a:schemeClr val="tx1"/>
                                          </a:solidFill>
                                          <a:latin typeface="Cambria Math" panose="02040503050406030204" pitchFamily="18" charset="0"/>
                                        </a:rPr>
                                      </m:ctrlPr>
                                    </m:accPr>
                                    <m:e>
                                      <m:r>
                                        <a:rPr kumimoji="1" lang="en-US" altLang="zh-CN" b="0" i="1" smtClean="0">
                                          <a:solidFill>
                                            <a:schemeClr val="tx1"/>
                                          </a:solidFill>
                                          <a:latin typeface="Cambria Math" panose="02040503050406030204" pitchFamily="18" charset="0"/>
                                        </a:rPr>
                                        <m:t>𝑣</m:t>
                                      </m:r>
                                    </m:e>
                                  </m:acc>
                                </m:e>
                                <m:sub>
                                  <m:r>
                                    <a:rPr kumimoji="1" lang="en-US" altLang="zh-CN" b="0" i="1" smtClean="0">
                                      <a:solidFill>
                                        <a:schemeClr val="tx1"/>
                                      </a:solidFill>
                                      <a:latin typeface="Cambria Math" panose="02040503050406030204" pitchFamily="18" charset="0"/>
                                    </a:rPr>
                                    <m:t>𝑡</m:t>
                                  </m:r>
                                </m:sub>
                              </m:sSub>
                              <m:r>
                                <a:rPr kumimoji="1" lang="en-US" altLang="zh-CN" b="0" i="1" smtClean="0">
                                  <a:solidFill>
                                    <a:schemeClr val="tx1"/>
                                  </a:solidFill>
                                  <a:latin typeface="Cambria Math" panose="02040503050406030204" pitchFamily="18" charset="0"/>
                                </a:rPr>
                                <m:t>| </m:t>
                              </m:r>
                              <m:r>
                                <a:rPr kumimoji="1" lang="en-US" altLang="zh-CN" b="0" i="1" smtClean="0">
                                  <a:solidFill>
                                    <a:schemeClr val="tx1"/>
                                  </a:solidFill>
                                  <a:latin typeface="Cambria Math" panose="02040503050406030204" pitchFamily="18" charset="0"/>
                                  <a:ea typeface="Cambria Math" panose="02040503050406030204" pitchFamily="18" charset="0"/>
                                </a:rPr>
                                <m:t>∙|</m:t>
                              </m:r>
                              <m:sSub>
                                <m:sSubPr>
                                  <m:ctrlPr>
                                    <a:rPr kumimoji="1" lang="en-US" altLang="zh-CN" b="0" i="1" smtClean="0">
                                      <a:solidFill>
                                        <a:schemeClr val="tx1"/>
                                      </a:solidFill>
                                      <a:latin typeface="Cambria Math" panose="02040503050406030204" pitchFamily="18" charset="0"/>
                                    </a:rPr>
                                  </m:ctrlPr>
                                </m:sSubPr>
                                <m:e>
                                  <m:acc>
                                    <m:accPr>
                                      <m:chr m:val="⃗"/>
                                      <m:ctrlPr>
                                        <a:rPr kumimoji="1" lang="en-US" altLang="zh-CN" b="0" i="1" smtClean="0">
                                          <a:solidFill>
                                            <a:schemeClr val="tx1"/>
                                          </a:solidFill>
                                          <a:latin typeface="Cambria Math" panose="02040503050406030204" pitchFamily="18" charset="0"/>
                                          <a:ea typeface="Cambria Math" panose="02040503050406030204" pitchFamily="18" charset="0"/>
                                        </a:rPr>
                                      </m:ctrlPr>
                                    </m:accPr>
                                    <m:e>
                                      <m:r>
                                        <a:rPr kumimoji="1" lang="en-US" altLang="zh-CN" b="0" i="1" smtClean="0">
                                          <a:solidFill>
                                            <a:schemeClr val="tx1"/>
                                          </a:solidFill>
                                          <a:latin typeface="Cambria Math" panose="02040503050406030204" pitchFamily="18" charset="0"/>
                                          <a:ea typeface="Cambria Math" panose="02040503050406030204" pitchFamily="18" charset="0"/>
                                        </a:rPr>
                                        <m:t>𝑣</m:t>
                                      </m:r>
                                    </m:e>
                                  </m:acc>
                                </m:e>
                                <m:sub>
                                  <m:r>
                                    <a:rPr kumimoji="1" lang="en-US" altLang="zh-CN" b="0" i="1" smtClean="0">
                                      <a:solidFill>
                                        <a:schemeClr val="tx1"/>
                                      </a:solidFill>
                                      <a:latin typeface="Cambria Math" panose="02040503050406030204" pitchFamily="18" charset="0"/>
                                    </a:rPr>
                                    <m:t>𝑝</m:t>
                                  </m:r>
                                </m:sub>
                              </m:sSub>
                              <m:r>
                                <a:rPr kumimoji="1" lang="en-US" altLang="zh-CN" b="0" i="1" smtClean="0">
                                  <a:solidFill>
                                    <a:schemeClr val="tx1"/>
                                  </a:solidFill>
                                  <a:latin typeface="Cambria Math" panose="02040503050406030204" pitchFamily="18" charset="0"/>
                                  <a:ea typeface="Cambria Math" panose="02040503050406030204" pitchFamily="18" charset="0"/>
                                </a:rPr>
                                <m:t>|</m:t>
                              </m:r>
                            </m:den>
                          </m:f>
                        </m:oMath>
                      </m:oMathPara>
                    </a14:m>
                    <a:endParaRPr kumimoji="1" lang="zh-CN" altLang="en-US" dirty="0"/>
                  </a:p>
                </p:txBody>
              </p:sp>
            </mc:Choice>
            <mc:Fallback xmlns="">
              <p:sp>
                <p:nvSpPr>
                  <p:cNvPr id="118" name="文本框 117">
                    <a:extLst>
                      <a:ext uri="{FF2B5EF4-FFF2-40B4-BE49-F238E27FC236}">
                        <a16:creationId xmlns:a16="http://schemas.microsoft.com/office/drawing/2014/main" id="{8FDDCEA0-40FA-66F5-4289-F98DE68C6558}"/>
                      </a:ext>
                    </a:extLst>
                  </p:cNvPr>
                  <p:cNvSpPr txBox="1">
                    <a:spLocks noRot="1" noChangeAspect="1" noMove="1" noResize="1" noEditPoints="1" noAdjustHandles="1" noChangeArrowheads="1" noChangeShapeType="1" noTextEdit="1"/>
                  </p:cNvSpPr>
                  <p:nvPr/>
                </p:nvSpPr>
                <p:spPr>
                  <a:xfrm>
                    <a:off x="900395" y="1495494"/>
                    <a:ext cx="3409641" cy="630814"/>
                  </a:xfrm>
                  <a:prstGeom prst="rect">
                    <a:avLst/>
                  </a:prstGeom>
                  <a:blipFill>
                    <a:blip r:embed="rId14"/>
                    <a:stretch>
                      <a:fillRect t="-13725" b="-11765"/>
                    </a:stretch>
                  </a:blipFill>
                </p:spPr>
                <p:txBody>
                  <a:bodyPr/>
                  <a:lstStyle/>
                  <a:p>
                    <a:r>
                      <a:rPr lang="zh-CN" altLang="en-US">
                        <a:noFill/>
                      </a:rPr>
                      <a:t> </a:t>
                    </a:r>
                  </a:p>
                </p:txBody>
              </p:sp>
            </mc:Fallback>
          </mc:AlternateContent>
          <p:sp>
            <p:nvSpPr>
              <p:cNvPr id="56" name="文本框 55">
                <a:extLst>
                  <a:ext uri="{FF2B5EF4-FFF2-40B4-BE49-F238E27FC236}">
                    <a16:creationId xmlns:a16="http://schemas.microsoft.com/office/drawing/2014/main" id="{91B94C9A-23E6-39D6-A763-7D754BD4C201}"/>
                  </a:ext>
                </a:extLst>
              </p:cNvPr>
              <p:cNvSpPr txBox="1"/>
              <p:nvPr/>
            </p:nvSpPr>
            <p:spPr>
              <a:xfrm>
                <a:off x="4267545" y="1315845"/>
                <a:ext cx="1747366" cy="369332"/>
              </a:xfrm>
              <a:prstGeom prst="rect">
                <a:avLst/>
              </a:prstGeom>
              <a:noFill/>
            </p:spPr>
            <p:txBody>
              <a:bodyPr wrap="square">
                <a:spAutoFit/>
              </a:bodyPr>
              <a:lstStyle/>
              <a:p>
                <a:endParaRPr kumimoji="1" lang="en-US" altLang="zh-CN" dirty="0">
                  <a:solidFill>
                    <a:srgbClr val="FF40FF"/>
                  </a:solidFill>
                </a:endParaRPr>
              </a:p>
            </p:txBody>
          </p:sp>
        </p:gr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739E7BF3-851F-FE83-4D5D-EFE6240507ED}"/>
                    </a:ext>
                  </a:extLst>
                </p:cNvPr>
                <p:cNvSpPr txBox="1"/>
                <p:nvPr/>
              </p:nvSpPr>
              <p:spPr>
                <a:xfrm>
                  <a:off x="3832728" y="2298742"/>
                  <a:ext cx="1920719" cy="71942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kumimoji="1" lang="en-US" altLang="zh-CN" i="1" smtClean="0">
                                <a:latin typeface="Cambria Math" panose="02040503050406030204" pitchFamily="18" charset="0"/>
                              </a:rPr>
                            </m:ctrlPr>
                          </m:dPr>
                          <m:e>
                            <m:eqArr>
                              <m:eqArrPr>
                                <m:ctrlPr>
                                  <a:rPr kumimoji="1" lang="en-US" altLang="zh-CN" i="1" smtClean="0">
                                    <a:latin typeface="Cambria Math" panose="02040503050406030204" pitchFamily="18" charset="0"/>
                                  </a:rPr>
                                </m:ctrlPr>
                              </m:eqArrPr>
                              <m:e>
                                <m:sSub>
                                  <m:sSubPr>
                                    <m:ctrlPr>
                                      <a:rPr kumimoji="1" lang="en-US" altLang="zh-CN" i="1">
                                        <a:latin typeface="Cambria Math" panose="02040503050406030204" pitchFamily="18" charset="0"/>
                                      </a:rPr>
                                    </m:ctrlPr>
                                  </m:sSubPr>
                                  <m:e>
                                    <m:acc>
                                      <m:accPr>
                                        <m:chr m:val="⃗"/>
                                        <m:ctrlPr>
                                          <a:rPr kumimoji="1" lang="zh-CN" altLang="en-US" i="1">
                                            <a:latin typeface="Cambria Math" panose="02040503050406030204" pitchFamily="18" charset="0"/>
                                          </a:rPr>
                                        </m:ctrlPr>
                                      </m:accPr>
                                      <m:e>
                                        <m:r>
                                          <a:rPr kumimoji="1" lang="en-US" altLang="zh-CN" i="1">
                                            <a:latin typeface="Cambria Math" panose="02040503050406030204" pitchFamily="18" charset="0"/>
                                          </a:rPr>
                                          <m:t>𝑣</m:t>
                                        </m:r>
                                      </m:e>
                                    </m:acc>
                                  </m:e>
                                  <m:sub>
                                    <m:r>
                                      <a:rPr kumimoji="1" lang="en-US" altLang="zh-CN" i="1">
                                        <a:latin typeface="Cambria Math" panose="02040503050406030204" pitchFamily="18" charset="0"/>
                                      </a:rPr>
                                      <m:t>𝑡</m:t>
                                    </m:r>
                                  </m:sub>
                                </m:sSub>
                                <m:r>
                                  <a:rPr kumimoji="1" lang="en-US" altLang="zh-CN" i="1">
                                    <a:latin typeface="Cambria Math" panose="02040503050406030204" pitchFamily="18" charset="0"/>
                                  </a:rPr>
                                  <m:t>=</m:t>
                                </m:r>
                                <m:r>
                                  <a:rPr kumimoji="1" lang="en-US" altLang="zh-CN" b="0" i="1" smtClean="0">
                                    <a:latin typeface="Cambria Math" panose="02040503050406030204" pitchFamily="18" charset="0"/>
                                  </a:rPr>
                                  <m:t>(</m:t>
                                </m:r>
                                <m:r>
                                  <a:rPr kumimoji="1" lang="en-US" altLang="zh-CN" i="1">
                                    <a:solidFill>
                                      <a:srgbClr val="FF40FF"/>
                                    </a:solidFill>
                                    <a:latin typeface="Cambria Math" panose="02040503050406030204" pitchFamily="18" charset="0"/>
                                  </a:rPr>
                                  <m:t>𝑎</m:t>
                                </m:r>
                                <m:r>
                                  <a:rPr kumimoji="1" lang="en-US" altLang="zh-CN" i="1">
                                    <a:solidFill>
                                      <a:srgbClr val="FF40FF"/>
                                    </a:solidFill>
                                    <a:latin typeface="Cambria Math" panose="02040503050406030204" pitchFamily="18" charset="0"/>
                                  </a:rPr>
                                  <m:t>,</m:t>
                                </m:r>
                                <m:r>
                                  <a:rPr kumimoji="1" lang="en-US" altLang="zh-CN" i="1">
                                    <a:solidFill>
                                      <a:srgbClr val="FF40FF"/>
                                    </a:solidFill>
                                    <a:latin typeface="Cambria Math" panose="02040503050406030204" pitchFamily="18" charset="0"/>
                                  </a:rPr>
                                  <m:t>𝑏</m:t>
                                </m:r>
                                <m:r>
                                  <a:rPr kumimoji="1" lang="en-US" altLang="zh-CN" i="1">
                                    <a:solidFill>
                                      <a:srgbClr val="FF40FF"/>
                                    </a:solidFill>
                                    <a:latin typeface="Cambria Math" panose="02040503050406030204" pitchFamily="18" charset="0"/>
                                  </a:rPr>
                                  <m:t>, </m:t>
                                </m:r>
                                <m:r>
                                  <a:rPr kumimoji="1" lang="en-US" altLang="zh-CN" b="0" i="1" smtClean="0">
                                    <a:solidFill>
                                      <a:srgbClr val="FF40FF"/>
                                    </a:solidFill>
                                    <a:latin typeface="Cambria Math" panose="02040503050406030204" pitchFamily="18" charset="0"/>
                                  </a:rPr>
                                  <m:t>𝑐</m:t>
                                </m:r>
                                <m:r>
                                  <a:rPr kumimoji="1" lang="en-US" altLang="zh-CN" b="0" i="1" smtClean="0">
                                    <a:solidFill>
                                      <a:schemeClr val="tx1"/>
                                    </a:solidFill>
                                    <a:latin typeface="Cambria Math" panose="02040503050406030204" pitchFamily="18" charset="0"/>
                                  </a:rPr>
                                  <m:t>)</m:t>
                                </m:r>
                              </m:e>
                              <m:e>
                                <m:sSub>
                                  <m:sSubPr>
                                    <m:ctrlPr>
                                      <a:rPr kumimoji="1" lang="en-US" altLang="zh-CN" i="1">
                                        <a:latin typeface="Cambria Math" panose="02040503050406030204" pitchFamily="18" charset="0"/>
                                      </a:rPr>
                                    </m:ctrlPr>
                                  </m:sSubPr>
                                  <m:e>
                                    <m:acc>
                                      <m:accPr>
                                        <m:chr m:val="⃗"/>
                                        <m:ctrlPr>
                                          <a:rPr kumimoji="1" lang="zh-CN" altLang="en-US" i="1">
                                            <a:latin typeface="Cambria Math" panose="02040503050406030204" pitchFamily="18" charset="0"/>
                                          </a:rPr>
                                        </m:ctrlPr>
                                      </m:accPr>
                                      <m:e>
                                        <m:r>
                                          <a:rPr kumimoji="1" lang="en-US" altLang="zh-CN" i="1">
                                            <a:latin typeface="Cambria Math" panose="02040503050406030204" pitchFamily="18" charset="0"/>
                                          </a:rPr>
                                          <m:t>𝑣</m:t>
                                        </m:r>
                                      </m:e>
                                    </m:acc>
                                  </m:e>
                                  <m:sub>
                                    <m:r>
                                      <a:rPr kumimoji="1" lang="en-US" altLang="zh-CN" i="1">
                                        <a:latin typeface="Cambria Math" panose="02040503050406030204" pitchFamily="18" charset="0"/>
                                      </a:rPr>
                                      <m:t>𝑝</m:t>
                                    </m:r>
                                  </m:sub>
                                </m:sSub>
                                <m:r>
                                  <a:rPr kumimoji="1" lang="en-US" altLang="zh-CN" i="1">
                                    <a:latin typeface="Cambria Math" panose="02040503050406030204" pitchFamily="18" charset="0"/>
                                  </a:rPr>
                                  <m:t>=(</m:t>
                                </m:r>
                                <m:r>
                                  <m:rPr>
                                    <m:sty m:val="p"/>
                                  </m:rPr>
                                  <a:rPr kumimoji="1" lang="en-US" altLang="zh-CN">
                                    <a:solidFill>
                                      <a:srgbClr val="0432FF"/>
                                    </a:solidFill>
                                    <a:latin typeface="Cambria Math" panose="02040503050406030204" pitchFamily="18" charset="0"/>
                                  </a:rPr>
                                  <m:t>Δ</m:t>
                                </m:r>
                                <m:r>
                                  <a:rPr kumimoji="1" lang="en-US" altLang="zh-CN" i="1">
                                    <a:solidFill>
                                      <a:srgbClr val="0432FF"/>
                                    </a:solidFill>
                                    <a:latin typeface="Cambria Math" panose="02040503050406030204" pitchFamily="18" charset="0"/>
                                  </a:rPr>
                                  <m:t>𝑋</m:t>
                                </m:r>
                                <m:r>
                                  <a:rPr kumimoji="1" lang="en-US" altLang="zh-CN" i="1">
                                    <a:latin typeface="Cambria Math" panose="02040503050406030204" pitchFamily="18" charset="0"/>
                                  </a:rPr>
                                  <m:t>, </m:t>
                                </m:r>
                                <m:r>
                                  <m:rPr>
                                    <m:sty m:val="p"/>
                                  </m:rPr>
                                  <a:rPr kumimoji="1" lang="en-US" altLang="zh-CN">
                                    <a:solidFill>
                                      <a:srgbClr val="0432FF"/>
                                    </a:solidFill>
                                    <a:latin typeface="Cambria Math" panose="02040503050406030204" pitchFamily="18" charset="0"/>
                                  </a:rPr>
                                  <m:t>Δ</m:t>
                                </m:r>
                                <m:r>
                                  <a:rPr kumimoji="1" lang="en-US" altLang="zh-CN" i="1">
                                    <a:solidFill>
                                      <a:srgbClr val="0432FF"/>
                                    </a:solidFill>
                                    <a:latin typeface="Cambria Math" panose="02040503050406030204" pitchFamily="18" charset="0"/>
                                  </a:rPr>
                                  <m:t>𝑌</m:t>
                                </m:r>
                                <m:r>
                                  <a:rPr kumimoji="1" lang="en-US" altLang="zh-CN" i="1">
                                    <a:latin typeface="Cambria Math" panose="02040503050406030204" pitchFamily="18" charset="0"/>
                                  </a:rPr>
                                  <m:t>, </m:t>
                                </m:r>
                                <m:r>
                                  <m:rPr>
                                    <m:sty m:val="p"/>
                                  </m:rPr>
                                  <a:rPr kumimoji="1" lang="en-US" altLang="zh-CN">
                                    <a:solidFill>
                                      <a:srgbClr val="FF0000"/>
                                    </a:solidFill>
                                    <a:latin typeface="Cambria Math" panose="02040503050406030204" pitchFamily="18" charset="0"/>
                                  </a:rPr>
                                  <m:t>Δ</m:t>
                                </m:r>
                                <m:r>
                                  <a:rPr kumimoji="1" lang="en-US" altLang="zh-CN" i="1">
                                    <a:solidFill>
                                      <a:srgbClr val="FF0000"/>
                                    </a:solidFill>
                                    <a:latin typeface="Cambria Math" panose="02040503050406030204" pitchFamily="18" charset="0"/>
                                  </a:rPr>
                                  <m:t>𝑍</m:t>
                                </m:r>
                                <m:r>
                                  <a:rPr kumimoji="1" lang="en-US" altLang="zh-CN" i="1">
                                    <a:latin typeface="Cambria Math" panose="02040503050406030204" pitchFamily="18" charset="0"/>
                                  </a:rPr>
                                  <m:t>)</m:t>
                                </m:r>
                              </m:e>
                            </m:eqArr>
                          </m:e>
                        </m:d>
                      </m:oMath>
                    </m:oMathPara>
                  </a14:m>
                  <a:endParaRPr kumimoji="1" lang="zh-CN" altLang="en-US" dirty="0"/>
                </a:p>
              </p:txBody>
            </p:sp>
          </mc:Choice>
          <mc:Fallback xmlns="">
            <p:sp>
              <p:nvSpPr>
                <p:cNvPr id="54" name="文本框 53">
                  <a:extLst>
                    <a:ext uri="{FF2B5EF4-FFF2-40B4-BE49-F238E27FC236}">
                      <a16:creationId xmlns:a16="http://schemas.microsoft.com/office/drawing/2014/main" id="{739E7BF3-851F-FE83-4D5D-EFE6240507ED}"/>
                    </a:ext>
                  </a:extLst>
                </p:cNvPr>
                <p:cNvSpPr txBox="1">
                  <a:spLocks noRot="1" noChangeAspect="1" noMove="1" noResize="1" noEditPoints="1" noAdjustHandles="1" noChangeArrowheads="1" noChangeShapeType="1" noTextEdit="1"/>
                </p:cNvSpPr>
                <p:nvPr/>
              </p:nvSpPr>
              <p:spPr>
                <a:xfrm>
                  <a:off x="3832728" y="2298742"/>
                  <a:ext cx="1920719" cy="719428"/>
                </a:xfrm>
                <a:prstGeom prst="rect">
                  <a:avLst/>
                </a:prstGeom>
                <a:blipFill>
                  <a:blip r:embed="rId15"/>
                  <a:stretch>
                    <a:fillRect l="-70395" t="-222414" r="-658" b="-320690"/>
                  </a:stretch>
                </a:blipFill>
              </p:spPr>
              <p:txBody>
                <a:bodyPr/>
                <a:lstStyle/>
                <a:p>
                  <a:r>
                    <a:rPr lang="zh-CN" altLang="en-US">
                      <a:noFill/>
                    </a:rPr>
                    <a:t> </a:t>
                  </a:r>
                </a:p>
              </p:txBody>
            </p:sp>
          </mc:Fallback>
        </mc:AlternateContent>
      </p:grpSp>
      <p:pic>
        <p:nvPicPr>
          <p:cNvPr id="59" name="图片 58">
            <a:extLst>
              <a:ext uri="{FF2B5EF4-FFF2-40B4-BE49-F238E27FC236}">
                <a16:creationId xmlns:a16="http://schemas.microsoft.com/office/drawing/2014/main" id="{ABBF1AB4-4A0B-24ED-D59A-AEC41EAC8AB1}"/>
              </a:ext>
            </a:extLst>
          </p:cNvPr>
          <p:cNvPicPr>
            <a:picLocks noChangeAspect="1"/>
          </p:cNvPicPr>
          <p:nvPr/>
        </p:nvPicPr>
        <p:blipFill rotWithShape="1">
          <a:blip r:embed="rId16"/>
          <a:srcRect l="7275" t="9931" r="8367" b="3749"/>
          <a:stretch/>
        </p:blipFill>
        <p:spPr>
          <a:xfrm>
            <a:off x="7693062" y="3933848"/>
            <a:ext cx="3110069" cy="2474269"/>
          </a:xfrm>
          <a:prstGeom prst="rect">
            <a:avLst/>
          </a:prstGeom>
        </p:spPr>
      </p:pic>
    </p:spTree>
    <p:extLst>
      <p:ext uri="{BB962C8B-B14F-4D97-AF65-F5344CB8AC3E}">
        <p14:creationId xmlns:p14="http://schemas.microsoft.com/office/powerpoint/2010/main" val="389004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6FD29-EBD4-7127-FB5C-92EF97435032}"/>
              </a:ext>
            </a:extLst>
          </p:cNvPr>
          <p:cNvSpPr>
            <a:spLocks noGrp="1"/>
          </p:cNvSpPr>
          <p:nvPr>
            <p:ph type="title"/>
          </p:nvPr>
        </p:nvSpPr>
        <p:spPr/>
        <p:txBody>
          <a:bodyPr>
            <a:normAutofit fontScale="90000"/>
          </a:bodyPr>
          <a:lstStyle/>
          <a:p>
            <a: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t>DTOF Reconstruction</a:t>
            </a:r>
            <a:b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br>
            <a:r>
              <a:rPr kumimoji="1" lang="en-US" altLang="zh-CN" sz="2700" b="0" i="0" u="none" strike="noStrike" kern="1200" cap="none" spc="0" normalizeH="0" baseline="0" noProof="0" dirty="0">
                <a:ln>
                  <a:noFill/>
                </a:ln>
                <a:solidFill>
                  <a:srgbClr val="2C8182">
                    <a:lumMod val="60000"/>
                    <a:lumOff val="40000"/>
                  </a:srgbClr>
                </a:solidFill>
                <a:effectLst/>
                <a:uLnTx/>
                <a:uFillTx/>
                <a:latin typeface="Calibri" panose="020F0502020204030204"/>
                <a:ea typeface="宋体" panose="02010600030101010101" pitchFamily="2" charset="-122"/>
                <a:cs typeface="+mj-cs"/>
              </a:rPr>
              <a:t>Likelihood Method for PID – Timing Method</a:t>
            </a:r>
            <a:endParaRPr kumimoji="1" lang="zh-CN" altLang="en-US" dirty="0"/>
          </a:p>
        </p:txBody>
      </p:sp>
      <p:sp>
        <p:nvSpPr>
          <p:cNvPr id="3" name="日期占位符 2">
            <a:extLst>
              <a:ext uri="{FF2B5EF4-FFF2-40B4-BE49-F238E27FC236}">
                <a16:creationId xmlns:a16="http://schemas.microsoft.com/office/drawing/2014/main" id="{03A92D2C-12D2-36EB-C8F5-E1ACE43BE607}"/>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1D2D26AD-86F4-DBDD-F01B-A55517EBE187}"/>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754ADDBB-CC00-B7E8-786C-B866E65C2C4E}"/>
              </a:ext>
            </a:extLst>
          </p:cNvPr>
          <p:cNvSpPr>
            <a:spLocks noGrp="1"/>
          </p:cNvSpPr>
          <p:nvPr>
            <p:ph type="sldNum" sz="quarter" idx="12"/>
          </p:nvPr>
        </p:nvSpPr>
        <p:spPr/>
        <p:txBody>
          <a:bodyPr/>
          <a:lstStyle/>
          <a:p>
            <a:fld id="{61B798DF-5A7B-FA44-BAF3-E6142CD482CB}" type="slidenum">
              <a:rPr kumimoji="1" lang="zh-CN" altLang="en-US" smtClean="0"/>
              <a:pPr/>
              <a:t>8</a:t>
            </a:fld>
            <a:endParaRPr kumimoji="1" lang="zh-CN" altLang="en-US"/>
          </a:p>
        </p:txBody>
      </p:sp>
      <p:sp>
        <p:nvSpPr>
          <p:cNvPr id="17" name="灯片编号占位符 58">
            <a:extLst>
              <a:ext uri="{FF2B5EF4-FFF2-40B4-BE49-F238E27FC236}">
                <a16:creationId xmlns:a16="http://schemas.microsoft.com/office/drawing/2014/main" id="{0AF434B8-2C66-AD02-760D-EE729E1D9CD2}"/>
              </a:ext>
            </a:extLst>
          </p:cNvPr>
          <p:cNvSpPr txBox="1">
            <a:spLocks/>
          </p:cNvSpPr>
          <p:nvPr/>
        </p:nvSpPr>
        <p:spPr>
          <a:xfrm>
            <a:off x="8585679" y="612805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B4E080-D6D9-BB42-9B06-BC9618FE90B8}" type="slidenum">
              <a:rPr kumimoji="1" lang="zh-CN" altLang="en-US" smtClean="0"/>
              <a:pPr/>
              <a:t>8</a:t>
            </a:fld>
            <a:endParaRPr kumimoji="1" lang="zh-CN" altLang="en-US"/>
          </a:p>
        </p:txBody>
      </p:sp>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8B61E139-57CC-D62B-0CD2-4D163DB6EE83}"/>
                  </a:ext>
                </a:extLst>
              </p:cNvPr>
              <p:cNvSpPr txBox="1"/>
              <p:nvPr/>
            </p:nvSpPr>
            <p:spPr>
              <a:xfrm>
                <a:off x="660016" y="1632178"/>
                <a:ext cx="2988816" cy="510974"/>
              </a:xfrm>
              <a:prstGeom prst="rect">
                <a:avLst/>
              </a:prstGeom>
              <a:noFill/>
            </p:spPr>
            <p:txBody>
              <a:bodyPr wrap="square">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rPr>
                          <m:t>h</m:t>
                        </m:r>
                      </m:sub>
                    </m:sSub>
                    <m:r>
                      <a:rPr lang="en-US" altLang="zh-CN" sz="2000" b="0" i="1" smtClean="0">
                        <a:latin typeface="Cambria Math" panose="02040503050406030204" pitchFamily="18" charset="0"/>
                      </a:rPr>
                      <m:t>=</m:t>
                    </m:r>
                    <m:nary>
                      <m:naryPr>
                        <m:chr m:val="∏"/>
                        <m:limLoc m:val="subSup"/>
                        <m:ctrlPr>
                          <a:rPr lang="en-US" altLang="zh-CN" sz="2000" b="0" i="1" smtClean="0">
                            <a:latin typeface="Cambria Math" panose="02040503050406030204" pitchFamily="18" charset="0"/>
                          </a:rPr>
                        </m:ctrlPr>
                      </m:naryPr>
                      <m:sub>
                        <m:r>
                          <m:rPr>
                            <m:brk m:alnAt="25"/>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=0</m:t>
                        </m:r>
                      </m:sub>
                      <m:sup>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𝑝</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𝑒</m:t>
                            </m:r>
                            <m:r>
                              <a:rPr lang="en-US" altLang="zh-CN" sz="2000" b="0" i="1" smtClean="0">
                                <a:latin typeface="Cambria Math" panose="02040503050406030204" pitchFamily="18" charset="0"/>
                              </a:rPr>
                              <m:t>.</m:t>
                            </m:r>
                          </m:sub>
                        </m:s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h</m:t>
                            </m:r>
                          </m:sub>
                        </m:sSub>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𝑇𝑂𝐹</m:t>
                                </m:r>
                              </m:e>
                              <m:sub>
                                <m:r>
                                  <a:rPr lang="en-US" altLang="zh-CN" sz="2000" b="0" i="1" smtClean="0">
                                    <a:latin typeface="Cambria Math" panose="02040503050406030204" pitchFamily="18" charset="0"/>
                                  </a:rPr>
                                  <m:t>𝑖</m:t>
                                </m:r>
                              </m:sub>
                            </m:sSub>
                          </m:e>
                        </m:d>
                      </m:e>
                    </m:nary>
                  </m:oMath>
                </a14:m>
                <a:r>
                  <a:rPr lang="en-US" altLang="zh-CN" sz="2000" dirty="0"/>
                  <a:t> </a:t>
                </a:r>
              </a:p>
            </p:txBody>
          </p:sp>
        </mc:Choice>
        <mc:Fallback>
          <p:sp>
            <p:nvSpPr>
              <p:cNvPr id="24" name="文本框 23">
                <a:extLst>
                  <a:ext uri="{FF2B5EF4-FFF2-40B4-BE49-F238E27FC236}">
                    <a16:creationId xmlns:a16="http://schemas.microsoft.com/office/drawing/2014/main" id="{8B61E139-57CC-D62B-0CD2-4D163DB6EE83}"/>
                  </a:ext>
                </a:extLst>
              </p:cNvPr>
              <p:cNvSpPr txBox="1">
                <a:spLocks noRot="1" noChangeAspect="1" noMove="1" noResize="1" noEditPoints="1" noAdjustHandles="1" noChangeArrowheads="1" noChangeShapeType="1" noTextEdit="1"/>
              </p:cNvSpPr>
              <p:nvPr/>
            </p:nvSpPr>
            <p:spPr>
              <a:xfrm>
                <a:off x="660016" y="1632178"/>
                <a:ext cx="2988816" cy="510974"/>
              </a:xfrm>
              <a:prstGeom prst="rect">
                <a:avLst/>
              </a:prstGeom>
              <a:blipFill>
                <a:blip r:embed="rId3"/>
                <a:stretch>
                  <a:fillRect t="-78049" b="-1341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A81B01DB-5583-A9E3-97DD-581847605192}"/>
                  </a:ext>
                </a:extLst>
              </p:cNvPr>
              <p:cNvSpPr txBox="1"/>
              <p:nvPr/>
            </p:nvSpPr>
            <p:spPr>
              <a:xfrm>
                <a:off x="637474" y="2124621"/>
                <a:ext cx="5539497" cy="1428853"/>
              </a:xfrm>
              <a:prstGeom prst="rect">
                <a:avLst/>
              </a:prstGeom>
              <a:noFill/>
            </p:spPr>
            <p:txBody>
              <a:bodyPr wrap="square" rtlCol="0">
                <a:spAutoFit/>
              </a:bodyPr>
              <a:lstStyle/>
              <a:p>
                <a:pPr marL="285750" indent="-285750">
                  <a:lnSpc>
                    <a:spcPct val="150000"/>
                  </a:lnSpc>
                  <a:buFont typeface="Arial" panose="020B0604020202020204" pitchFamily="34" charset="0"/>
                  <a:buChar char="•"/>
                </a:pP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𝜎</m:t>
                        </m:r>
                      </m:e>
                      <m:sub>
                        <m:r>
                          <a:rPr kumimoji="1" lang="en-US" altLang="zh-CN" sz="2000" b="0" i="1" smtClean="0">
                            <a:latin typeface="Cambria Math" panose="02040503050406030204" pitchFamily="18" charset="0"/>
                          </a:rPr>
                          <m:t>𝑡</m:t>
                        </m:r>
                      </m:sub>
                    </m:sSub>
                    <m:r>
                      <a:rPr kumimoji="1" lang="en-US" altLang="zh-CN" sz="2000" b="0" i="1" smtClean="0">
                        <a:latin typeface="Cambria Math" panose="02040503050406030204" pitchFamily="18" charset="0"/>
                      </a:rPr>
                      <m:t>~</m:t>
                    </m:r>
                    <m:r>
                      <a:rPr kumimoji="1" lang="en-US" altLang="zh-CN" sz="2000" b="0" i="1" smtClean="0">
                        <a:solidFill>
                          <a:srgbClr val="8803FF"/>
                        </a:solidFill>
                        <a:latin typeface="Cambria Math" panose="02040503050406030204" pitchFamily="18" charset="0"/>
                      </a:rPr>
                      <m:t>9</m:t>
                    </m:r>
                    <m:r>
                      <a:rPr kumimoji="1" lang="en-US" altLang="zh-CN" sz="2000" b="0" i="1" smtClean="0">
                        <a:solidFill>
                          <a:srgbClr val="8803FF"/>
                        </a:solidFill>
                        <a:latin typeface="Cambria Math" panose="02040503050406030204" pitchFamily="18" charset="0"/>
                      </a:rPr>
                      <m:t>6</m:t>
                    </m:r>
                    <m:r>
                      <a:rPr kumimoji="1" lang="en-US" altLang="zh-CN" sz="2000" b="0" i="1" smtClean="0">
                        <a:solidFill>
                          <a:srgbClr val="8803FF"/>
                        </a:solidFill>
                        <a:latin typeface="Cambria Math" panose="02040503050406030204" pitchFamily="18" charset="0"/>
                      </a:rPr>
                      <m:t> </m:t>
                    </m:r>
                    <m:r>
                      <a:rPr kumimoji="1" lang="en-US" altLang="zh-CN" sz="2000" b="0" i="1" smtClean="0">
                        <a:solidFill>
                          <a:srgbClr val="8803FF"/>
                        </a:solidFill>
                        <a:latin typeface="Cambria Math" panose="02040503050406030204" pitchFamily="18" charset="0"/>
                      </a:rPr>
                      <m:t>𝑝𝑠</m:t>
                    </m:r>
                    <m:r>
                      <a:rPr kumimoji="1" lang="en-US" altLang="zh-CN" sz="2000" b="0" i="1" smtClean="0">
                        <a:solidFill>
                          <a:srgbClr val="8803FF"/>
                        </a:solidFill>
                        <a:latin typeface="Cambria Math" panose="02040503050406030204" pitchFamily="18" charset="0"/>
                      </a:rPr>
                      <m:t> </m:t>
                    </m:r>
                  </m:oMath>
                </a14:m>
                <a:r>
                  <a:rPr kumimoji="1" lang="en-US" altLang="zh-CN" sz="2000" dirty="0">
                    <a:solidFill>
                      <a:srgbClr val="8803FF"/>
                    </a:solidFill>
                  </a:rPr>
                  <a:t> </a:t>
                </a:r>
                <a:r>
                  <a:rPr kumimoji="1" lang="en-US" altLang="zh-CN" sz="2000" dirty="0">
                    <a:cs typeface="Times New Roman" panose="02020603050405020304" pitchFamily="18" charset="0"/>
                  </a:rPr>
                  <a:t>by single photon-electron</a:t>
                </a:r>
                <a:endParaRPr kumimoji="1" lang="en-US" altLang="zh-CN" sz="2000" b="0" dirty="0">
                  <a:cs typeface="Times New Roman" panose="02020603050405020304" pitchFamily="18" charset="0"/>
                </a:endParaRPr>
              </a:p>
              <a:p>
                <a:pPr marL="285750" indent="-285750">
                  <a:lnSpc>
                    <a:spcPct val="150000"/>
                  </a:lnSpc>
                  <a:buFont typeface="Arial" panose="020B0604020202020204" pitchFamily="34" charset="0"/>
                  <a:buChar char="•"/>
                </a:pP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𝜎</m:t>
                        </m:r>
                      </m:e>
                      <m:sub>
                        <m:r>
                          <a:rPr kumimoji="1" lang="en-US" altLang="zh-CN" sz="2000" b="0" i="1" smtClean="0">
                            <a:latin typeface="Cambria Math" panose="02040503050406030204" pitchFamily="18" charset="0"/>
                          </a:rPr>
                          <m:t>𝑡</m:t>
                        </m:r>
                      </m:sub>
                    </m:sSub>
                    <m:r>
                      <a:rPr kumimoji="1" lang="en-US" altLang="zh-CN" sz="2000" b="0" i="1" smtClean="0">
                        <a:latin typeface="Cambria Math" panose="02040503050406030204" pitchFamily="18" charset="0"/>
                      </a:rPr>
                      <m:t>~</m:t>
                    </m:r>
                    <m:r>
                      <a:rPr kumimoji="1" lang="en-US" altLang="zh-CN" sz="2000" b="0" i="1" smtClean="0">
                        <a:solidFill>
                          <a:srgbClr val="8803FF"/>
                        </a:solidFill>
                        <a:latin typeface="Cambria Math" panose="02040503050406030204" pitchFamily="18" charset="0"/>
                      </a:rPr>
                      <m:t>46.3</m:t>
                    </m:r>
                    <m:r>
                      <a:rPr kumimoji="1" lang="en-US" altLang="zh-CN" sz="2000" b="0" i="1" smtClean="0">
                        <a:solidFill>
                          <a:srgbClr val="8803FF"/>
                        </a:solidFill>
                        <a:latin typeface="Cambria Math" panose="02040503050406030204" pitchFamily="18" charset="0"/>
                      </a:rPr>
                      <m:t> </m:t>
                    </m:r>
                    <m:r>
                      <a:rPr kumimoji="1" lang="en-US" altLang="zh-CN" sz="2000" b="0" i="1" smtClean="0">
                        <a:solidFill>
                          <a:srgbClr val="8803FF"/>
                        </a:solidFill>
                        <a:latin typeface="Cambria Math" panose="02040503050406030204" pitchFamily="18" charset="0"/>
                      </a:rPr>
                      <m:t>𝑝𝑠</m:t>
                    </m:r>
                  </m:oMath>
                </a14:m>
                <a:r>
                  <a:rPr kumimoji="1" lang="en-US" altLang="zh-CN" sz="2000" dirty="0">
                    <a:solidFill>
                      <a:srgbClr val="8803FF"/>
                    </a:solidFill>
                  </a:rPr>
                  <a:t> </a:t>
                </a:r>
                <a:r>
                  <a:rPr kumimoji="1" lang="en-US" altLang="zh-CN" sz="2000" dirty="0">
                    <a:cs typeface="Times New Roman" panose="02020603050405020304" pitchFamily="18" charset="0"/>
                  </a:rPr>
                  <a:t>by multi-photon-electrons </a:t>
                </a:r>
              </a:p>
              <a:p>
                <a:pPr marL="285750" indent="-285750">
                  <a:lnSpc>
                    <a:spcPct val="150000"/>
                  </a:lnSpc>
                  <a:buFont typeface="Arial" panose="020B0604020202020204" pitchFamily="34" charset="0"/>
                  <a:buChar char="•"/>
                </a:pPr>
                <a14:m>
                  <m:oMath xmlns:m="http://schemas.openxmlformats.org/officeDocument/2006/math">
                    <m:r>
                      <a:rPr kumimoji="1" lang="en-US" altLang="zh-CN" sz="2000" i="1" smtClean="0">
                        <a:latin typeface="Cambria Math" panose="02040503050406030204" pitchFamily="18" charset="0"/>
                      </a:rPr>
                      <m:t> </m:t>
                    </m:r>
                    <m:r>
                      <a:rPr kumimoji="1" lang="en-US" altLang="zh-CN" sz="2000" b="0" i="1" smtClean="0">
                        <a:solidFill>
                          <a:srgbClr val="8803FF"/>
                        </a:solidFill>
                        <a:latin typeface="Cambria Math" panose="02040503050406030204" pitchFamily="18" charset="0"/>
                      </a:rPr>
                      <m:t>4.</m:t>
                    </m:r>
                    <m:r>
                      <a:rPr kumimoji="1" lang="en-US" altLang="zh-CN" sz="2000" b="0" i="1" smtClean="0">
                        <a:solidFill>
                          <a:srgbClr val="8803FF"/>
                        </a:solidFill>
                        <a:latin typeface="Cambria Math" panose="02040503050406030204" pitchFamily="18" charset="0"/>
                      </a:rPr>
                      <m:t>39</m:t>
                    </m:r>
                    <m:r>
                      <a:rPr kumimoji="1" lang="en-US" altLang="zh-CN" sz="2000" b="0" i="1" smtClean="0">
                        <a:solidFill>
                          <a:srgbClr val="8803FF"/>
                        </a:solidFill>
                        <a:latin typeface="Cambria Math" panose="02040503050406030204" pitchFamily="18" charset="0"/>
                      </a:rPr>
                      <m:t>𝜎</m:t>
                    </m:r>
                    <m:r>
                      <a:rPr kumimoji="1" lang="en-US" altLang="zh-CN" sz="2000" b="0" i="1" smtClean="0">
                        <a:solidFill>
                          <a:srgbClr val="0432FF"/>
                        </a:solidFill>
                        <a:latin typeface="Cambria Math" panose="02040503050406030204" pitchFamily="18" charset="0"/>
                      </a:rPr>
                      <m:t> </m:t>
                    </m:r>
                    <m:r>
                      <a:rPr kumimoji="1" lang="en-US" altLang="zh-CN" sz="2000" b="0" i="1" smtClean="0">
                        <a:latin typeface="Cambria Math" panose="02040503050406030204" pitchFamily="18" charset="0"/>
                      </a:rPr>
                      <m:t>𝜋</m:t>
                    </m:r>
                    <m:r>
                      <m:rPr>
                        <m:lit/>
                      </m:rP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𝐾</m:t>
                    </m:r>
                    <m:r>
                      <a:rPr kumimoji="1" lang="en-US" altLang="zh-CN" sz="2000" b="0" i="1" smtClean="0">
                        <a:latin typeface="Cambria Math" panose="02040503050406030204" pitchFamily="18" charset="0"/>
                      </a:rPr>
                      <m:t> </m:t>
                    </m:r>
                    <m:r>
                      <m:rPr>
                        <m:sty m:val="p"/>
                      </m:rPr>
                      <a:rPr kumimoji="1" lang="en-US" altLang="zh-CN" sz="2000" b="0" i="0" smtClean="0">
                        <a:latin typeface="Cambria Math" panose="02040503050406030204" pitchFamily="18" charset="0"/>
                      </a:rPr>
                      <m:t>separation</m:t>
                    </m:r>
                    <m:r>
                      <a:rPr kumimoji="1" lang="en-US" altLang="zh-CN" sz="2000" b="0" i="0" smtClean="0">
                        <a:latin typeface="Cambria Math" panose="02040503050406030204" pitchFamily="18" charset="0"/>
                      </a:rPr>
                      <m:t> </m:t>
                    </m:r>
                    <m:r>
                      <m:rPr>
                        <m:sty m:val="p"/>
                      </m:rPr>
                      <a:rPr kumimoji="1" lang="en-US" altLang="zh-CN" sz="2000" b="0" i="0" smtClean="0">
                        <a:latin typeface="Cambria Math" panose="02040503050406030204" pitchFamily="18" charset="0"/>
                      </a:rPr>
                      <m:t>at</m:t>
                    </m:r>
                    <m:r>
                      <a:rPr kumimoji="1" lang="en-US" altLang="zh-CN" sz="2000" b="0" i="0" smtClean="0">
                        <a:latin typeface="Cambria Math" panose="02040503050406030204" pitchFamily="18" charset="0"/>
                      </a:rPr>
                      <m:t> </m:t>
                    </m:r>
                    <m:r>
                      <a:rPr kumimoji="1" lang="en-US" altLang="zh-CN" sz="2000" b="0" i="1" smtClean="0">
                        <a:latin typeface="Cambria Math" panose="02040503050406030204" pitchFamily="18" charset="0"/>
                      </a:rPr>
                      <m:t>𝑝</m:t>
                    </m:r>
                    <m:r>
                      <a:rPr kumimoji="1" lang="en-US" altLang="zh-CN" sz="2000" b="0" i="1" smtClean="0">
                        <a:latin typeface="Cambria Math" panose="02040503050406030204" pitchFamily="18" charset="0"/>
                      </a:rPr>
                      <m:t>=2.0 </m:t>
                    </m:r>
                    <m:r>
                      <m:rPr>
                        <m:sty m:val="p"/>
                      </m:rPr>
                      <a:rPr kumimoji="1" lang="en-US" altLang="zh-CN" sz="2000" b="0" i="0" smtClean="0">
                        <a:latin typeface="Cambria Math" panose="02040503050406030204" pitchFamily="18" charset="0"/>
                      </a:rPr>
                      <m:t>GeV</m:t>
                    </m:r>
                    <m:r>
                      <m:rPr>
                        <m:lit/>
                      </m:rPr>
                      <a:rPr kumimoji="1" lang="en-US" altLang="zh-CN" sz="2000" b="0" i="0" smtClean="0">
                        <a:latin typeface="Cambria Math" panose="02040503050406030204" pitchFamily="18" charset="0"/>
                      </a:rPr>
                      <m:t>/</m:t>
                    </m:r>
                    <m:r>
                      <m:rPr>
                        <m:sty m:val="p"/>
                      </m:rPr>
                      <a:rPr kumimoji="1" lang="en-US" altLang="zh-CN" sz="2000" b="0" i="0" smtClean="0">
                        <a:latin typeface="Cambria Math" panose="02040503050406030204" pitchFamily="18" charset="0"/>
                      </a:rPr>
                      <m:t>c</m:t>
                    </m:r>
                  </m:oMath>
                </a14:m>
                <a:endParaRPr kumimoji="1" lang="zh-CN" altLang="en-US" sz="2000" dirty="0"/>
              </a:p>
            </p:txBody>
          </p:sp>
        </mc:Choice>
        <mc:Fallback>
          <p:sp>
            <p:nvSpPr>
              <p:cNvPr id="26" name="文本框 25">
                <a:extLst>
                  <a:ext uri="{FF2B5EF4-FFF2-40B4-BE49-F238E27FC236}">
                    <a16:creationId xmlns:a16="http://schemas.microsoft.com/office/drawing/2014/main" id="{A81B01DB-5583-A9E3-97DD-581847605192}"/>
                  </a:ext>
                </a:extLst>
              </p:cNvPr>
              <p:cNvSpPr txBox="1">
                <a:spLocks noRot="1" noChangeAspect="1" noMove="1" noResize="1" noEditPoints="1" noAdjustHandles="1" noChangeArrowheads="1" noChangeShapeType="1" noTextEdit="1"/>
              </p:cNvSpPr>
              <p:nvPr/>
            </p:nvSpPr>
            <p:spPr>
              <a:xfrm>
                <a:off x="637474" y="2124621"/>
                <a:ext cx="5539497" cy="1428853"/>
              </a:xfrm>
              <a:prstGeom prst="rect">
                <a:avLst/>
              </a:prstGeom>
              <a:blipFill>
                <a:blip r:embed="rId4"/>
                <a:stretch>
                  <a:fillRect l="-915" b="-5310"/>
                </a:stretch>
              </a:blipFill>
            </p:spPr>
            <p:txBody>
              <a:bodyPr/>
              <a:lstStyle/>
              <a:p>
                <a:r>
                  <a:rPr lang="zh-CN" altLang="en-US">
                    <a:noFill/>
                  </a:rPr>
                  <a:t> </a:t>
                </a:r>
              </a:p>
            </p:txBody>
          </p:sp>
        </mc:Fallback>
      </mc:AlternateContent>
      <p:sp>
        <p:nvSpPr>
          <p:cNvPr id="27" name="文本框 26">
            <a:extLst>
              <a:ext uri="{FF2B5EF4-FFF2-40B4-BE49-F238E27FC236}">
                <a16:creationId xmlns:a16="http://schemas.microsoft.com/office/drawing/2014/main" id="{3AE1A56D-9D0D-ECEB-14C7-63713E993C7E}"/>
              </a:ext>
            </a:extLst>
          </p:cNvPr>
          <p:cNvSpPr txBox="1"/>
          <p:nvPr/>
        </p:nvSpPr>
        <p:spPr>
          <a:xfrm>
            <a:off x="367689" y="1151378"/>
            <a:ext cx="2312621" cy="492443"/>
          </a:xfrm>
          <a:prstGeom prst="rect">
            <a:avLst/>
          </a:prstGeom>
          <a:noFill/>
        </p:spPr>
        <p:txBody>
          <a:bodyPr wrap="none" rtlCol="0">
            <a:spAutoFit/>
          </a:bodyPr>
          <a:lstStyle/>
          <a:p>
            <a:pPr marL="342900" indent="-342900">
              <a:buFont typeface="Arial" panose="020B0604020202020204" pitchFamily="34" charset="0"/>
              <a:buChar char="•"/>
            </a:pPr>
            <a:r>
              <a:rPr kumimoji="1" lang="en-US" altLang="zh-CN" sz="2600" b="1" dirty="0">
                <a:solidFill>
                  <a:schemeClr val="accent1">
                    <a:lumMod val="75000"/>
                  </a:schemeClr>
                </a:solidFill>
              </a:rPr>
              <a:t>Performance</a:t>
            </a:r>
            <a:endParaRPr kumimoji="1" lang="zh-CN" altLang="en-US" sz="2600" b="1" dirty="0">
              <a:solidFill>
                <a:schemeClr val="accent1">
                  <a:lumMod val="75000"/>
                </a:schemeClr>
              </a:solidFill>
            </a:endParaRPr>
          </a:p>
        </p:txBody>
      </p:sp>
      <p:grpSp>
        <p:nvGrpSpPr>
          <p:cNvPr id="19" name="组合 18">
            <a:extLst>
              <a:ext uri="{FF2B5EF4-FFF2-40B4-BE49-F238E27FC236}">
                <a16:creationId xmlns:a16="http://schemas.microsoft.com/office/drawing/2014/main" id="{2A5198DF-B3F4-3B62-F686-CD2144130454}"/>
              </a:ext>
            </a:extLst>
          </p:cNvPr>
          <p:cNvGrpSpPr/>
          <p:nvPr/>
        </p:nvGrpSpPr>
        <p:grpSpPr>
          <a:xfrm>
            <a:off x="297154" y="3817114"/>
            <a:ext cx="6499982" cy="2484552"/>
            <a:chOff x="5539618" y="1166819"/>
            <a:chExt cx="6499982" cy="2484552"/>
          </a:xfrm>
        </p:grpSpPr>
        <p:pic>
          <p:nvPicPr>
            <p:cNvPr id="15" name="图片 14">
              <a:extLst>
                <a:ext uri="{FF2B5EF4-FFF2-40B4-BE49-F238E27FC236}">
                  <a16:creationId xmlns:a16="http://schemas.microsoft.com/office/drawing/2014/main" id="{CF5FBA58-7131-1206-1F4D-7E5295B11E5B}"/>
                </a:ext>
              </a:extLst>
            </p:cNvPr>
            <p:cNvPicPr>
              <a:picLocks noChangeAspect="1"/>
            </p:cNvPicPr>
            <p:nvPr/>
          </p:nvPicPr>
          <p:blipFill rotWithShape="1">
            <a:blip r:embed="rId5"/>
            <a:srcRect l="5545" t="10972" r="7428" b="3476"/>
            <a:stretch/>
          </p:blipFill>
          <p:spPr>
            <a:xfrm>
              <a:off x="8661309" y="1174826"/>
              <a:ext cx="3378291" cy="2476545"/>
            </a:xfrm>
            <a:prstGeom prst="rect">
              <a:avLst/>
            </a:prstGeom>
          </p:spPr>
        </p:pic>
        <p:pic>
          <p:nvPicPr>
            <p:cNvPr id="18" name="图片 17">
              <a:extLst>
                <a:ext uri="{FF2B5EF4-FFF2-40B4-BE49-F238E27FC236}">
                  <a16:creationId xmlns:a16="http://schemas.microsoft.com/office/drawing/2014/main" id="{09DC1AFA-C18A-484A-905B-05D9FFF5D219}"/>
                </a:ext>
              </a:extLst>
            </p:cNvPr>
            <p:cNvPicPr>
              <a:picLocks noChangeAspect="1"/>
            </p:cNvPicPr>
            <p:nvPr/>
          </p:nvPicPr>
          <p:blipFill rotWithShape="1">
            <a:blip r:embed="rId6"/>
            <a:srcRect l="7275" t="9931" r="8367" b="3749"/>
            <a:stretch/>
          </p:blipFill>
          <p:spPr>
            <a:xfrm>
              <a:off x="5539618" y="1166819"/>
              <a:ext cx="3110069" cy="2474269"/>
            </a:xfrm>
            <a:prstGeom prst="rect">
              <a:avLst/>
            </a:prstGeom>
          </p:spPr>
        </p:pic>
      </p:grpSp>
      <p:grpSp>
        <p:nvGrpSpPr>
          <p:cNvPr id="25" name="组合 24">
            <a:extLst>
              <a:ext uri="{FF2B5EF4-FFF2-40B4-BE49-F238E27FC236}">
                <a16:creationId xmlns:a16="http://schemas.microsoft.com/office/drawing/2014/main" id="{A4A0BB86-FA65-129E-87CD-B13EF141CD01}"/>
              </a:ext>
            </a:extLst>
          </p:cNvPr>
          <p:cNvGrpSpPr/>
          <p:nvPr/>
        </p:nvGrpSpPr>
        <p:grpSpPr>
          <a:xfrm>
            <a:off x="6966641" y="1798611"/>
            <a:ext cx="5121008" cy="3550137"/>
            <a:chOff x="6996137" y="2501962"/>
            <a:chExt cx="4999958" cy="3466219"/>
          </a:xfrm>
        </p:grpSpPr>
        <p:pic>
          <p:nvPicPr>
            <p:cNvPr id="23" name="图片 22">
              <a:extLst>
                <a:ext uri="{FF2B5EF4-FFF2-40B4-BE49-F238E27FC236}">
                  <a16:creationId xmlns:a16="http://schemas.microsoft.com/office/drawing/2014/main" id="{363EF12B-B973-A80B-A93A-FA8920F432B8}"/>
                </a:ext>
              </a:extLst>
            </p:cNvPr>
            <p:cNvPicPr>
              <a:picLocks noChangeAspect="1"/>
            </p:cNvPicPr>
            <p:nvPr/>
          </p:nvPicPr>
          <p:blipFill rotWithShape="1">
            <a:blip r:embed="rId7"/>
            <a:srcRect l="6700" t="11650" r="2564" b="6380"/>
            <a:stretch/>
          </p:blipFill>
          <p:spPr>
            <a:xfrm>
              <a:off x="6996137" y="2846503"/>
              <a:ext cx="4999958" cy="3121678"/>
            </a:xfrm>
            <a:prstGeom prst="rect">
              <a:avLst/>
            </a:prstGeom>
          </p:spPr>
        </p:pic>
        <mc:AlternateContent xmlns:mc="http://schemas.openxmlformats.org/markup-compatibility/2006">
          <mc:Choice xmlns:a14="http://schemas.microsoft.com/office/drawing/2010/main" Requires="a14">
            <p:sp>
              <p:nvSpPr>
                <p:cNvPr id="41" name="文本框 40">
                  <a:extLst>
                    <a:ext uri="{FF2B5EF4-FFF2-40B4-BE49-F238E27FC236}">
                      <a16:creationId xmlns:a16="http://schemas.microsoft.com/office/drawing/2014/main" id="{CF608267-3964-BDE9-2462-EDF627EA8C0C}"/>
                    </a:ext>
                  </a:extLst>
                </p:cNvPr>
                <p:cNvSpPr txBox="1"/>
                <p:nvPr/>
              </p:nvSpPr>
              <p:spPr>
                <a:xfrm>
                  <a:off x="7469134" y="2501962"/>
                  <a:ext cx="4293740" cy="369332"/>
                </a:xfrm>
                <a:prstGeom prst="rect">
                  <a:avLst/>
                </a:prstGeom>
                <a:noFill/>
              </p:spPr>
              <p:txBody>
                <a:bodyPr wrap="none" rtlCol="0">
                  <a:spAutoFit/>
                </a:bodyPr>
                <a:lstStyle/>
                <a:p>
                  <a:pPr/>
                  <a14:m>
                    <m:oMath xmlns:m="http://schemas.openxmlformats.org/officeDocument/2006/math">
                      <m:r>
                        <a:rPr kumimoji="1" lang="en-US" altLang="zh-CN" b="0" i="1" smtClean="0">
                          <a:solidFill>
                            <a:schemeClr val="tx1"/>
                          </a:solidFill>
                          <a:latin typeface="Cambria Math" panose="02040503050406030204" pitchFamily="18" charset="0"/>
                        </a:rPr>
                        <m:t>𝜋</m:t>
                      </m:r>
                      <m:r>
                        <a:rPr kumimoji="1" lang="en-US" altLang="zh-CN" b="0" i="0" smtClean="0">
                          <a:solidFill>
                            <a:schemeClr val="tx1"/>
                          </a:solidFill>
                          <a:latin typeface="Cambria Math" panose="02040503050406030204" pitchFamily="18" charset="0"/>
                        </a:rPr>
                        <m:t>/</m:t>
                      </m:r>
                      <m:r>
                        <m:rPr>
                          <m:sty m:val="p"/>
                        </m:rPr>
                        <a:rPr kumimoji="1" lang="en-US" altLang="zh-CN" b="0" i="0" smtClean="0">
                          <a:solidFill>
                            <a:schemeClr val="tx1"/>
                          </a:solidFill>
                          <a:latin typeface="Cambria Math" panose="02040503050406030204" pitchFamily="18" charset="0"/>
                        </a:rPr>
                        <m:t>K</m:t>
                      </m:r>
                    </m:oMath>
                  </a14:m>
                  <a:r>
                    <a:rPr kumimoji="1" lang="en-US" altLang="zh-CN" dirty="0">
                      <a:solidFill>
                        <a:schemeClr val="tx1"/>
                      </a:solidFill>
                    </a:rPr>
                    <a:t> separation power </a:t>
                  </a:r>
                  <a:r>
                    <a:rPr kumimoji="1" lang="en-US" altLang="zh-CN" dirty="0">
                      <a:ea typeface="微软雅黑" panose="020B0503020204020204" pitchFamily="34" charset="-122"/>
                      <a:cs typeface="Times New Roman" panose="02020603050405020304" pitchFamily="18" charset="0"/>
                    </a:rPr>
                    <a:t>in different </a:t>
                  </a:r>
                  <a14:m>
                    <m:oMath xmlns:m="http://schemas.openxmlformats.org/officeDocument/2006/math">
                      <m:d>
                        <m:dPr>
                          <m:ctrlP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ctrlPr>
                        </m:dPr>
                        <m:e>
                          <m:d>
                            <m:dPr>
                              <m:begChr m:val="|"/>
                              <m:endChr m:val="|"/>
                              <m:ctrlP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ctrlPr>
                            </m:dPr>
                            <m:e>
                              <m:acc>
                                <m:accPr>
                                  <m:chr m:val="⃗"/>
                                  <m:ctrlP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ctrlPr>
                                </m:accPr>
                                <m:e>
                                  <m: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t>𝑝</m:t>
                                  </m:r>
                                </m:e>
                              </m:acc>
                            </m:e>
                          </m:d>
                          <m: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t>, </m:t>
                          </m:r>
                          <m:r>
                            <a:rPr kumimoji="1" lang="en-US" altLang="zh-CN" i="1">
                              <a:latin typeface="Cambria Math" panose="02040503050406030204" pitchFamily="18" charset="0"/>
                              <a:ea typeface="微软雅黑" panose="020B0503020204020204" pitchFamily="34" charset="-122"/>
                              <a:cs typeface="Times New Roman" panose="02020603050405020304" pitchFamily="18" charset="0"/>
                            </a:rPr>
                            <m:t>𝜃</m:t>
                          </m:r>
                        </m:e>
                      </m:d>
                    </m:oMath>
                  </a14:m>
                  <a:r>
                    <a:rPr kumimoji="1" lang="en-US" altLang="zh-CN" dirty="0">
                      <a:ea typeface="微软雅黑" panose="020B0503020204020204" pitchFamily="34" charset="-122"/>
                      <a:cs typeface="Times New Roman" panose="02020603050405020304" pitchFamily="18" charset="0"/>
                    </a:rPr>
                    <a:t> :</a:t>
                  </a:r>
                  <a:r>
                    <a:rPr kumimoji="1" lang="en-US" altLang="zh-CN" dirty="0">
                      <a:solidFill>
                        <a:schemeClr val="tx1"/>
                      </a:solidFill>
                    </a:rPr>
                    <a:t> </a:t>
                  </a:r>
                  <a:endParaRPr kumimoji="1" lang="zh-CN" altLang="en-US" dirty="0">
                    <a:solidFill>
                      <a:schemeClr val="tx1"/>
                    </a:solidFill>
                  </a:endParaRPr>
                </a:p>
              </p:txBody>
            </p:sp>
          </mc:Choice>
          <mc:Fallback>
            <p:sp>
              <p:nvSpPr>
                <p:cNvPr id="41" name="文本框 40">
                  <a:extLst>
                    <a:ext uri="{FF2B5EF4-FFF2-40B4-BE49-F238E27FC236}">
                      <a16:creationId xmlns:a16="http://schemas.microsoft.com/office/drawing/2014/main" id="{CF608267-3964-BDE9-2462-EDF627EA8C0C}"/>
                    </a:ext>
                  </a:extLst>
                </p:cNvPr>
                <p:cNvSpPr txBox="1">
                  <a:spLocks noRot="1" noChangeAspect="1" noMove="1" noResize="1" noEditPoints="1" noAdjustHandles="1" noChangeArrowheads="1" noChangeShapeType="1" noTextEdit="1"/>
                </p:cNvSpPr>
                <p:nvPr/>
              </p:nvSpPr>
              <p:spPr>
                <a:xfrm>
                  <a:off x="7469134" y="2501962"/>
                  <a:ext cx="4293740" cy="369332"/>
                </a:xfrm>
                <a:prstGeom prst="rect">
                  <a:avLst/>
                </a:prstGeom>
                <a:blipFill>
                  <a:blip r:embed="rId8"/>
                  <a:stretch>
                    <a:fillRect t="-12903" b="-22581"/>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09524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3376FCC4-2D5E-5F77-C208-417A92218025}"/>
              </a:ext>
            </a:extLst>
          </p:cNvPr>
          <p:cNvGrpSpPr/>
          <p:nvPr/>
        </p:nvGrpSpPr>
        <p:grpSpPr>
          <a:xfrm>
            <a:off x="935229" y="3130722"/>
            <a:ext cx="3771910" cy="3322218"/>
            <a:chOff x="356713" y="2586554"/>
            <a:chExt cx="4392268" cy="3868616"/>
          </a:xfrm>
        </p:grpSpPr>
        <p:pic>
          <p:nvPicPr>
            <p:cNvPr id="36" name="图片 35">
              <a:extLst>
                <a:ext uri="{FF2B5EF4-FFF2-40B4-BE49-F238E27FC236}">
                  <a16:creationId xmlns:a16="http://schemas.microsoft.com/office/drawing/2014/main" id="{BC9C8D2F-08A6-5F08-31F5-543F18D41216}"/>
                </a:ext>
              </a:extLst>
            </p:cNvPr>
            <p:cNvPicPr>
              <a:picLocks noChangeAspect="1"/>
            </p:cNvPicPr>
            <p:nvPr/>
          </p:nvPicPr>
          <p:blipFill rotWithShape="1">
            <a:blip r:embed="rId3"/>
            <a:srcRect t="1" b="2119"/>
            <a:stretch/>
          </p:blipFill>
          <p:spPr>
            <a:xfrm>
              <a:off x="726045" y="2586554"/>
              <a:ext cx="4022936" cy="3868616"/>
            </a:xfrm>
            <a:prstGeom prst="rect">
              <a:avLst/>
            </a:prstGeom>
          </p:spPr>
        </p:pic>
        <p:grpSp>
          <p:nvGrpSpPr>
            <p:cNvPr id="37" name="组合 36">
              <a:extLst>
                <a:ext uri="{FF2B5EF4-FFF2-40B4-BE49-F238E27FC236}">
                  <a16:creationId xmlns:a16="http://schemas.microsoft.com/office/drawing/2014/main" id="{13AF0F63-BCFE-2A1F-C2C8-97619D211CA1}"/>
                </a:ext>
              </a:extLst>
            </p:cNvPr>
            <p:cNvGrpSpPr/>
            <p:nvPr/>
          </p:nvGrpSpPr>
          <p:grpSpPr>
            <a:xfrm>
              <a:off x="356713" y="2788821"/>
              <a:ext cx="369332" cy="2300018"/>
              <a:chOff x="378861" y="3429000"/>
              <a:chExt cx="369332" cy="2300018"/>
            </a:xfrm>
          </p:grpSpPr>
          <p:cxnSp>
            <p:nvCxnSpPr>
              <p:cNvPr id="38" name="直线箭头连接符 37">
                <a:extLst>
                  <a:ext uri="{FF2B5EF4-FFF2-40B4-BE49-F238E27FC236}">
                    <a16:creationId xmlns:a16="http://schemas.microsoft.com/office/drawing/2014/main" id="{0B75E61A-A973-3905-3FB5-E7AB1875AF98}"/>
                  </a:ext>
                </a:extLst>
              </p:cNvPr>
              <p:cNvCxnSpPr/>
              <p:nvPr/>
            </p:nvCxnSpPr>
            <p:spPr>
              <a:xfrm>
                <a:off x="542261" y="3429000"/>
                <a:ext cx="0" cy="200955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id="{F34CFB2F-0757-E886-4E27-1CC49D619A99}"/>
                  </a:ext>
                </a:extLst>
              </p:cNvPr>
              <p:cNvSpPr txBox="1"/>
              <p:nvPr/>
            </p:nvSpPr>
            <p:spPr>
              <a:xfrm rot="5400000">
                <a:off x="418295" y="5399120"/>
                <a:ext cx="290464" cy="369332"/>
              </a:xfrm>
              <a:prstGeom prst="rect">
                <a:avLst/>
              </a:prstGeom>
              <a:noFill/>
            </p:spPr>
            <p:txBody>
              <a:bodyPr wrap="none" rtlCol="0">
                <a:spAutoFit/>
              </a:bodyPr>
              <a:lstStyle/>
              <a:p>
                <a:r>
                  <a:rPr kumimoji="1" lang="en-US" altLang="zh-CN" b="1" dirty="0">
                    <a:solidFill>
                      <a:srgbClr val="7030A0"/>
                    </a:solidFill>
                  </a:rPr>
                  <a:t>z</a:t>
                </a:r>
                <a:endParaRPr kumimoji="1" lang="zh-CN" altLang="en-US" b="1" dirty="0">
                  <a:solidFill>
                    <a:srgbClr val="7030A0"/>
                  </a:solidFill>
                </a:endParaRPr>
              </a:p>
            </p:txBody>
          </p:sp>
        </p:grpSp>
      </p:grpSp>
      <p:sp>
        <p:nvSpPr>
          <p:cNvPr id="2" name="标题 1">
            <a:extLst>
              <a:ext uri="{FF2B5EF4-FFF2-40B4-BE49-F238E27FC236}">
                <a16:creationId xmlns:a16="http://schemas.microsoft.com/office/drawing/2014/main" id="{61D6FD29-EBD4-7127-FB5C-92EF97435032}"/>
              </a:ext>
            </a:extLst>
          </p:cNvPr>
          <p:cNvSpPr>
            <a:spLocks noGrp="1"/>
          </p:cNvSpPr>
          <p:nvPr>
            <p:ph type="title"/>
          </p:nvPr>
        </p:nvSpPr>
        <p:spPr/>
        <p:txBody>
          <a:bodyPr>
            <a:normAutofit fontScale="90000"/>
          </a:bodyPr>
          <a:lstStyle/>
          <a:p>
            <a: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t>DTOF Reconstruction</a:t>
            </a:r>
            <a:br>
              <a:rPr kumimoji="1" lang="en-US" altLang="zh-CN" sz="4200" b="0" i="0" u="none" strike="noStrike" kern="1200" cap="none" spc="0" normalizeH="0" baseline="0" noProof="0" dirty="0">
                <a:ln>
                  <a:noFill/>
                </a:ln>
                <a:solidFill>
                  <a:srgbClr val="2C8182">
                    <a:lumMod val="75000"/>
                  </a:srgbClr>
                </a:solidFill>
                <a:effectLst/>
                <a:uLnTx/>
                <a:uFillTx/>
                <a:latin typeface="Calibri" panose="020F0502020204030204"/>
                <a:ea typeface="宋体" panose="02010600030101010101" pitchFamily="2" charset="-122"/>
                <a:cs typeface="+mj-cs"/>
              </a:rPr>
            </a:br>
            <a:r>
              <a:rPr kumimoji="1" lang="en-US" altLang="zh-CN" sz="2700" b="0" i="0" u="none" strike="noStrike" kern="1200" cap="none" spc="0" normalizeH="0" baseline="0" noProof="0" dirty="0">
                <a:ln>
                  <a:noFill/>
                </a:ln>
                <a:solidFill>
                  <a:srgbClr val="2C8182">
                    <a:lumMod val="60000"/>
                    <a:lumOff val="40000"/>
                  </a:srgbClr>
                </a:solidFill>
                <a:effectLst/>
                <a:uLnTx/>
                <a:uFillTx/>
                <a:latin typeface="Calibri" panose="020F0502020204030204"/>
                <a:ea typeface="宋体" panose="02010600030101010101" pitchFamily="2" charset="-122"/>
                <a:cs typeface="+mj-cs"/>
              </a:rPr>
              <a:t>Likelihood Method for PID – Imaging Method</a:t>
            </a:r>
            <a:endParaRPr kumimoji="1" lang="zh-CN" altLang="en-US" dirty="0"/>
          </a:p>
        </p:txBody>
      </p:sp>
      <p:sp>
        <p:nvSpPr>
          <p:cNvPr id="3" name="日期占位符 2">
            <a:extLst>
              <a:ext uri="{FF2B5EF4-FFF2-40B4-BE49-F238E27FC236}">
                <a16:creationId xmlns:a16="http://schemas.microsoft.com/office/drawing/2014/main" id="{03A92D2C-12D2-36EB-C8F5-E1ACE43BE607}"/>
              </a:ext>
            </a:extLst>
          </p:cNvPr>
          <p:cNvSpPr>
            <a:spLocks noGrp="1"/>
          </p:cNvSpPr>
          <p:nvPr>
            <p:ph type="dt" sz="half" idx="10"/>
          </p:nvPr>
        </p:nvSpPr>
        <p:spPr/>
        <p:txBody>
          <a:bodyPr/>
          <a:lstStyle/>
          <a:p>
            <a:r>
              <a:rPr kumimoji="1" lang="en-US" altLang="zh-CN"/>
              <a:t>Yutong Feng</a:t>
            </a:r>
            <a:endParaRPr kumimoji="1" lang="zh-CN" altLang="en-US" dirty="0"/>
          </a:p>
        </p:txBody>
      </p:sp>
      <p:sp>
        <p:nvSpPr>
          <p:cNvPr id="4" name="页脚占位符 3">
            <a:extLst>
              <a:ext uri="{FF2B5EF4-FFF2-40B4-BE49-F238E27FC236}">
                <a16:creationId xmlns:a16="http://schemas.microsoft.com/office/drawing/2014/main" id="{1D2D26AD-86F4-DBDD-F01B-A55517EBE187}"/>
              </a:ext>
            </a:extLst>
          </p:cNvPr>
          <p:cNvSpPr>
            <a:spLocks noGrp="1"/>
          </p:cNvSpPr>
          <p:nvPr>
            <p:ph type="ftr" sz="quarter" idx="11"/>
          </p:nvPr>
        </p:nvSpPr>
        <p:spPr/>
        <p:txBody>
          <a:bodyPr/>
          <a:lstStyle/>
          <a:p>
            <a:r>
              <a:rPr kumimoji="1" lang="en-US" altLang="zh-CN"/>
              <a:t>FTCF2024, USTC </a:t>
            </a:r>
            <a:endParaRPr kumimoji="1" lang="zh-CN" altLang="en-US" dirty="0"/>
          </a:p>
        </p:txBody>
      </p:sp>
      <p:sp>
        <p:nvSpPr>
          <p:cNvPr id="5" name="灯片编号占位符 4">
            <a:extLst>
              <a:ext uri="{FF2B5EF4-FFF2-40B4-BE49-F238E27FC236}">
                <a16:creationId xmlns:a16="http://schemas.microsoft.com/office/drawing/2014/main" id="{754ADDBB-CC00-B7E8-786C-B866E65C2C4E}"/>
              </a:ext>
            </a:extLst>
          </p:cNvPr>
          <p:cNvSpPr>
            <a:spLocks noGrp="1"/>
          </p:cNvSpPr>
          <p:nvPr>
            <p:ph type="sldNum" sz="quarter" idx="12"/>
          </p:nvPr>
        </p:nvSpPr>
        <p:spPr/>
        <p:txBody>
          <a:bodyPr/>
          <a:lstStyle/>
          <a:p>
            <a:fld id="{61B798DF-5A7B-FA44-BAF3-E6142CD482CB}" type="slidenum">
              <a:rPr kumimoji="1" lang="zh-CN" altLang="en-US" smtClean="0"/>
              <a:pPr/>
              <a:t>9</a:t>
            </a:fld>
            <a:endParaRPr kumimoji="1" lang="zh-CN" altLang="en-US"/>
          </a:p>
        </p:txBody>
      </p:sp>
      <p:sp>
        <p:nvSpPr>
          <p:cNvPr id="17" name="灯片编号占位符 58">
            <a:extLst>
              <a:ext uri="{FF2B5EF4-FFF2-40B4-BE49-F238E27FC236}">
                <a16:creationId xmlns:a16="http://schemas.microsoft.com/office/drawing/2014/main" id="{0AF434B8-2C66-AD02-760D-EE729E1D9CD2}"/>
              </a:ext>
            </a:extLst>
          </p:cNvPr>
          <p:cNvSpPr txBox="1">
            <a:spLocks/>
          </p:cNvSpPr>
          <p:nvPr/>
        </p:nvSpPr>
        <p:spPr>
          <a:xfrm>
            <a:off x="8585679" y="612805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B4E080-D6D9-BB42-9B06-BC9618FE90B8}" type="slidenum">
              <a:rPr kumimoji="1" lang="zh-CN" altLang="en-US" smtClean="0"/>
              <a:pPr/>
              <a:t>9</a:t>
            </a:fld>
            <a:endParaRPr kumimoji="1" lang="zh-CN" altLang="en-US"/>
          </a:p>
        </p:txBody>
      </p:sp>
      <p:pic>
        <p:nvPicPr>
          <p:cNvPr id="41" name="图片 40">
            <a:extLst>
              <a:ext uri="{FF2B5EF4-FFF2-40B4-BE49-F238E27FC236}">
                <a16:creationId xmlns:a16="http://schemas.microsoft.com/office/drawing/2014/main" id="{E298808D-1A3D-C69F-0CDB-D69C7F03C741}"/>
              </a:ext>
            </a:extLst>
          </p:cNvPr>
          <p:cNvPicPr>
            <a:picLocks noChangeAspect="1"/>
          </p:cNvPicPr>
          <p:nvPr/>
        </p:nvPicPr>
        <p:blipFill>
          <a:blip r:embed="rId4"/>
          <a:stretch>
            <a:fillRect/>
          </a:stretch>
        </p:blipFill>
        <p:spPr>
          <a:xfrm>
            <a:off x="6869245" y="3909123"/>
            <a:ext cx="4044958" cy="2552175"/>
          </a:xfrm>
          <a:prstGeom prst="rect">
            <a:avLst/>
          </a:prstGeom>
        </p:spPr>
      </p:pic>
      <p:grpSp>
        <p:nvGrpSpPr>
          <p:cNvPr id="43" name="组合 42">
            <a:extLst>
              <a:ext uri="{FF2B5EF4-FFF2-40B4-BE49-F238E27FC236}">
                <a16:creationId xmlns:a16="http://schemas.microsoft.com/office/drawing/2014/main" id="{8E4437A7-E7E8-7D46-2F0F-EE1FE9694A4B}"/>
              </a:ext>
            </a:extLst>
          </p:cNvPr>
          <p:cNvGrpSpPr/>
          <p:nvPr/>
        </p:nvGrpSpPr>
        <p:grpSpPr>
          <a:xfrm>
            <a:off x="6256472" y="1622758"/>
            <a:ext cx="7013807" cy="1784744"/>
            <a:chOff x="460777" y="1938899"/>
            <a:chExt cx="7013807" cy="1784744"/>
          </a:xfrm>
        </p:grpSpPr>
        <p:grpSp>
          <p:nvGrpSpPr>
            <p:cNvPr id="44" name="组合 43">
              <a:extLst>
                <a:ext uri="{FF2B5EF4-FFF2-40B4-BE49-F238E27FC236}">
                  <a16:creationId xmlns:a16="http://schemas.microsoft.com/office/drawing/2014/main" id="{A95B4223-5D03-0A16-1287-581FFEEF49E4}"/>
                </a:ext>
              </a:extLst>
            </p:cNvPr>
            <p:cNvGrpSpPr/>
            <p:nvPr/>
          </p:nvGrpSpPr>
          <p:grpSpPr>
            <a:xfrm>
              <a:off x="460777" y="1938899"/>
              <a:ext cx="6096000" cy="1374717"/>
              <a:chOff x="460777" y="1938899"/>
              <a:chExt cx="6096000" cy="1374717"/>
            </a:xfrm>
          </p:grpSpPr>
          <mc:AlternateContent xmlns:mc="http://schemas.openxmlformats.org/markup-compatibility/2006" xmlns:a14="http://schemas.microsoft.com/office/drawing/2010/main">
            <mc:Choice Requires="a14">
              <p:sp>
                <p:nvSpPr>
                  <p:cNvPr id="46" name="矩形 45">
                    <a:extLst>
                      <a:ext uri="{FF2B5EF4-FFF2-40B4-BE49-F238E27FC236}">
                        <a16:creationId xmlns:a16="http://schemas.microsoft.com/office/drawing/2014/main" id="{C4D13743-1490-BE4E-8E0A-B4399276751F}"/>
                      </a:ext>
                    </a:extLst>
                  </p:cNvPr>
                  <p:cNvSpPr/>
                  <p:nvPr/>
                </p:nvSpPr>
                <p:spPr>
                  <a:xfrm>
                    <a:off x="935119" y="1938899"/>
                    <a:ext cx="3214094" cy="546432"/>
                  </a:xfrm>
                  <a:prstGeom prst="rect">
                    <a:avLst/>
                  </a:prstGeom>
                </p:spPr>
                <p:txBody>
                  <a:bodyPr wrap="square">
                    <a:spAutoFit/>
                  </a:bodyPr>
                  <a:lstStyle/>
                  <a:p>
                    <a:pPr>
                      <a:lnSpc>
                        <a:spcPct val="15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ea typeface="Cambria Math" panose="02040503050406030204" pitchFamily="18" charset="0"/>
                              </a:rPr>
                              <m:t>ℒ</m:t>
                            </m:r>
                          </m:e>
                          <m:sub>
                            <m:r>
                              <a:rPr lang="en-US" altLang="zh-CN" sz="1600" b="0" i="1" smtClean="0">
                                <a:latin typeface="Cambria Math" panose="02040503050406030204" pitchFamily="18" charset="0"/>
                              </a:rPr>
                              <m:t>h</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𝑝</m:t>
                            </m:r>
                          </m:e>
                          <m:sub>
                            <m:r>
                              <a:rPr lang="en-US" altLang="zh-CN" sz="1600" b="0" i="1" smtClean="0">
                                <a:latin typeface="Cambria Math" panose="02040503050406030204" pitchFamily="18" charset="0"/>
                              </a:rPr>
                              <m:t>h</m:t>
                            </m:r>
                          </m:sub>
                        </m:sSub>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𝑒</m:t>
                                </m:r>
                                <m:r>
                                  <a:rPr lang="en-US" altLang="zh-CN" sz="1600" i="1">
                                    <a:latin typeface="Cambria Math" panose="02040503050406030204" pitchFamily="18" charset="0"/>
                                  </a:rPr>
                                  <m:t>.</m:t>
                                </m:r>
                              </m:sub>
                            </m:sSub>
                          </m:e>
                        </m:d>
                        <m:nary>
                          <m:naryPr>
                            <m:chr m:val="∏"/>
                            <m:limLoc m:val="subSup"/>
                            <m:ctrlPr>
                              <a:rPr lang="en-US" altLang="zh-CN" sz="1600" b="0" i="1" smtClean="0">
                                <a:latin typeface="Cambria Math" panose="02040503050406030204" pitchFamily="18" charset="0"/>
                              </a:rPr>
                            </m:ctrlPr>
                          </m:naryPr>
                          <m:sub>
                            <m:r>
                              <m:rPr>
                                <m:brk m:alnAt="25"/>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=0</m:t>
                            </m:r>
                          </m:sub>
                          <m:sup>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𝑝</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𝑒</m:t>
                                </m:r>
                                <m:r>
                                  <a:rPr lang="en-US" altLang="zh-CN" sz="1600" b="0" i="1" smtClean="0">
                                    <a:latin typeface="Cambria Math" panose="02040503050406030204" pitchFamily="18" charset="0"/>
                                  </a:rPr>
                                  <m:t>.</m:t>
                                </m:r>
                              </m:sub>
                            </m:s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h</m:t>
                                </m:r>
                              </m:sub>
                            </m:sSub>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i="1">
                                        <a:latin typeface="Cambria Math" panose="02040503050406030204" pitchFamily="18" charset="0"/>
                                      </a:rPr>
                                      <m:t>𝑖</m:t>
                                    </m:r>
                                  </m:sub>
                                </m:sSub>
                              </m:e>
                            </m:d>
                          </m:e>
                        </m:nary>
                      </m:oMath>
                    </a14:m>
                    <a:r>
                      <a:rPr lang="en-US" altLang="zh-CN" sz="1600" dirty="0"/>
                      <a:t> </a:t>
                    </a:r>
                  </a:p>
                </p:txBody>
              </p:sp>
            </mc:Choice>
            <mc:Fallback xmlns="">
              <p:sp>
                <p:nvSpPr>
                  <p:cNvPr id="5" name="矩形 4">
                    <a:extLst>
                      <a:ext uri="{FF2B5EF4-FFF2-40B4-BE49-F238E27FC236}">
                        <a16:creationId xmlns:a16="http://schemas.microsoft.com/office/drawing/2014/main" id="{0A4D575E-181B-028E-BDFF-24567C904ACD}"/>
                      </a:ext>
                    </a:extLst>
                  </p:cNvPr>
                  <p:cNvSpPr>
                    <a:spLocks noRot="1" noChangeAspect="1" noMove="1" noResize="1" noEditPoints="1" noAdjustHandles="1" noChangeArrowheads="1" noChangeShapeType="1" noTextEdit="1"/>
                  </p:cNvSpPr>
                  <p:nvPr/>
                </p:nvSpPr>
                <p:spPr>
                  <a:xfrm>
                    <a:off x="935119" y="1938899"/>
                    <a:ext cx="3214094" cy="546432"/>
                  </a:xfrm>
                  <a:prstGeom prst="rect">
                    <a:avLst/>
                  </a:prstGeom>
                  <a:blipFill>
                    <a:blip r:embed="rId5"/>
                    <a:stretch>
                      <a:fillRect t="-36364" b="-10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00D346F-C51C-FF73-79B3-24BF66636985}"/>
                      </a:ext>
                    </a:extLst>
                  </p:cNvPr>
                  <p:cNvSpPr txBox="1"/>
                  <p:nvPr/>
                </p:nvSpPr>
                <p:spPr>
                  <a:xfrm>
                    <a:off x="460777" y="2182409"/>
                    <a:ext cx="6096000" cy="1131207"/>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h</m:t>
                              </m:r>
                            </m:sub>
                          </m:sSub>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𝑝</m:t>
                                  </m:r>
                                  <m:r>
                                    <a:rPr lang="en-US" altLang="zh-CN" sz="1600" i="1">
                                      <a:latin typeface="Cambria Math" panose="02040503050406030204" pitchFamily="18" charset="0"/>
                                    </a:rPr>
                                    <m:t>.</m:t>
                                  </m:r>
                                  <m:r>
                                    <a:rPr lang="en-US" altLang="zh-CN" sz="1600" i="1">
                                      <a:latin typeface="Cambria Math" panose="02040503050406030204" pitchFamily="18" charset="0"/>
                                    </a:rPr>
                                    <m:t>𝑒</m:t>
                                  </m:r>
                                  <m:r>
                                    <a:rPr lang="en-US" altLang="zh-CN" sz="1600" i="1">
                                      <a:latin typeface="Cambria Math" panose="02040503050406030204" pitchFamily="18" charset="0"/>
                                    </a:rPr>
                                    <m:t>.</m:t>
                                  </m:r>
                                </m:sub>
                              </m:sSub>
                            </m:e>
                          </m:d>
                          <m:r>
                            <a:rPr lang="en-US" altLang="zh-CN" sz="1600" i="1">
                              <a:latin typeface="Cambria Math" panose="02040503050406030204" pitchFamily="18" charset="0"/>
                            </a:rPr>
                            <m:t>=</m:t>
                          </m:r>
                          <m:nary>
                            <m:naryPr>
                              <m:chr m:val="∑"/>
                              <m:ctrlPr>
                                <a:rPr lang="en-US" altLang="zh-CN" sz="1600" b="0" i="1" smtClean="0">
                                  <a:latin typeface="Cambria Math" panose="02040503050406030204" pitchFamily="18" charset="0"/>
                                </a:rPr>
                              </m:ctrlPr>
                            </m:naryPr>
                            <m:sub>
                              <m:r>
                                <m:rPr>
                                  <m:brk m:alnAt="23"/>
                                </m:rP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𝑁</m:t>
                              </m:r>
                            </m:sup>
                            <m:e>
                              <m:r>
                                <a:rPr lang="en-US" altLang="zh-CN" sz="1600" b="0" i="1" smtClean="0">
                                  <a:latin typeface="Cambria Math" panose="02040503050406030204" pitchFamily="18" charset="0"/>
                                </a:rPr>
                                <m:t>𝑃𝑜𝑖𝑠𝑠𝑜</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𝑛</m:t>
                                  </m:r>
                                </m:e>
                                <m:sub>
                                  <m:r>
                                    <a:rPr lang="en-US" altLang="zh-CN" sz="1600" b="0" i="1" smtClean="0">
                                      <a:latin typeface="Cambria Math" panose="02040503050406030204" pitchFamily="18" charset="0"/>
                                    </a:rPr>
                                    <m:t>h</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𝑛</m:t>
                              </m:r>
                              <m:r>
                                <a:rPr lang="en-US" altLang="zh-CN" sz="1600" b="0" i="1" smtClean="0">
                                  <a:latin typeface="Cambria Math" panose="02040503050406030204" pitchFamily="18" charset="0"/>
                                </a:rPr>
                                <m:t>, </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𝑒</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𝐹</m:t>
                                  </m:r>
                                </m:e>
                                <m:sub>
                                  <m:r>
                                    <a:rPr lang="en-US" altLang="zh-CN" sz="1600" b="0" i="1" smtClean="0">
                                      <a:latin typeface="Cambria Math" panose="02040503050406030204" pitchFamily="18" charset="0"/>
                                      <a:ea typeface="Cambria Math" panose="02040503050406030204" pitchFamily="18" charset="0"/>
                                    </a:rPr>
                                    <m:t>𝑏𝑘𝑔</m:t>
                                  </m:r>
                                </m:sub>
                              </m:sSub>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𝑁</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𝑛</m:t>
                              </m:r>
                              <m:r>
                                <a:rPr lang="en-US" altLang="zh-CN" sz="1600" b="0" i="1" smtClean="0">
                                  <a:latin typeface="Cambria Math" panose="02040503050406030204" pitchFamily="18" charset="0"/>
                                  <a:ea typeface="Cambria Math" panose="02040503050406030204" pitchFamily="18" charset="0"/>
                                </a:rPr>
                                <m:t>)</m:t>
                              </m:r>
                            </m:e>
                          </m:nary>
                        </m:oMath>
                      </m:oMathPara>
                    </a14:m>
                    <a:endParaRPr lang="zh-CN" altLang="en-US" sz="1600" dirty="0"/>
                  </a:p>
                </p:txBody>
              </p:sp>
            </mc:Choice>
            <mc:Fallback xmlns="">
              <p:sp>
                <p:nvSpPr>
                  <p:cNvPr id="23" name="文本框 22">
                    <a:extLst>
                      <a:ext uri="{FF2B5EF4-FFF2-40B4-BE49-F238E27FC236}">
                        <a16:creationId xmlns:a16="http://schemas.microsoft.com/office/drawing/2014/main" id="{DB369A4B-50FE-9559-648C-C91727635B7C}"/>
                      </a:ext>
                    </a:extLst>
                  </p:cNvPr>
                  <p:cNvSpPr txBox="1">
                    <a:spLocks noRot="1" noChangeAspect="1" noMove="1" noResize="1" noEditPoints="1" noAdjustHandles="1" noChangeArrowheads="1" noChangeShapeType="1" noTextEdit="1"/>
                  </p:cNvSpPr>
                  <p:nvPr/>
                </p:nvSpPr>
                <p:spPr>
                  <a:xfrm>
                    <a:off x="460777" y="2182409"/>
                    <a:ext cx="6096000" cy="1131207"/>
                  </a:xfrm>
                  <a:prstGeom prst="rect">
                    <a:avLst/>
                  </a:prstGeom>
                  <a:blipFill>
                    <a:blip r:embed="rId6"/>
                    <a:stretch>
                      <a:fillRect t="-37778" b="-10555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AD925B33-5FA7-2AAB-3D0E-5DDB66B5EA3E}"/>
                    </a:ext>
                  </a:extLst>
                </p:cNvPr>
                <p:cNvSpPr txBox="1"/>
                <p:nvPr/>
              </p:nvSpPr>
              <p:spPr>
                <a:xfrm>
                  <a:off x="1378584" y="3265248"/>
                  <a:ext cx="6096000" cy="458395"/>
                </a:xfrm>
                <a:prstGeom prst="rect">
                  <a:avLst/>
                </a:prstGeom>
                <a:noFill/>
              </p:spPr>
              <p:txBody>
                <a:bodyPr wrap="square">
                  <a:spAutoFit/>
                </a:bodyPr>
                <a:lstStyle/>
                <a:p>
                  <a:pPr>
                    <a:lnSpc>
                      <a:spcPct val="15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h</m:t>
                          </m:r>
                        </m:sub>
                      </m:sSub>
                      <m:d>
                        <m:dPr>
                          <m:ctrlPr>
                            <a:rPr lang="en-US" altLang="zh-CN" sz="1600" i="1">
                              <a:latin typeface="Cambria Math" panose="02040503050406030204" pitchFamily="18" charset="0"/>
                            </a:rPr>
                          </m:ctrlPr>
                        </m:dPr>
                        <m:e>
                          <m:r>
                            <a:rPr lang="en-US" altLang="zh-CN" sz="1600" b="0" i="1" smtClean="0">
                              <a:latin typeface="Cambria Math" panose="02040503050406030204" pitchFamily="18" charset="0"/>
                            </a:rPr>
                            <m:t>𝑥</m:t>
                          </m:r>
                          <m:r>
                            <a:rPr lang="en-US" altLang="zh-CN" sz="1600" i="1">
                              <a:latin typeface="Cambria Math" panose="02040503050406030204" pitchFamily="18" charset="0"/>
                            </a:rPr>
                            <m:t>,</m:t>
                          </m:r>
                          <m:r>
                            <a:rPr lang="en-US" altLang="zh-CN" sz="1600" b="0" i="1" smtClean="0">
                              <a:latin typeface="Cambria Math" panose="02040503050406030204" pitchFamily="18" charset="0"/>
                            </a:rPr>
                            <m:t>𝑡</m:t>
                          </m:r>
                        </m:e>
                      </m:d>
                      <m:r>
                        <a:rPr lang="en-US" altLang="zh-CN" sz="1600" i="1">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i="1" smtClean="0">
                              <a:latin typeface="Cambria Math" panose="02040503050406030204" pitchFamily="18" charset="0"/>
                            </a:rPr>
                            <m:t>𝑆</m:t>
                          </m:r>
                        </m:e>
                        <m:sub>
                          <m:r>
                            <a:rPr lang="en-US" altLang="zh-CN" sz="1600" b="0" i="1" smtClean="0">
                              <a:latin typeface="Cambria Math" panose="02040503050406030204" pitchFamily="18" charset="0"/>
                            </a:rPr>
                            <m:t>h</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𝑐𝑜𝑛𝑠</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𝑡</m:t>
                          </m:r>
                        </m:e>
                        <m:sub>
                          <m:r>
                            <a:rPr lang="en-US" altLang="zh-CN" sz="1600" b="0" i="1" smtClean="0">
                              <a:latin typeface="Cambria Math" panose="02040503050406030204" pitchFamily="18" charset="0"/>
                            </a:rPr>
                            <m:t>𝑏𝑘𝑔</m:t>
                          </m:r>
                        </m:sub>
                      </m:sSub>
                    </m:oMath>
                  </a14:m>
                  <a:r>
                    <a:rPr lang="en-US" altLang="zh-CN" sz="1600" dirty="0"/>
                    <a:t> </a:t>
                  </a:r>
                </a:p>
              </p:txBody>
            </p:sp>
          </mc:Choice>
          <mc:Fallback xmlns="">
            <p:sp>
              <p:nvSpPr>
                <p:cNvPr id="25" name="文本框 24">
                  <a:extLst>
                    <a:ext uri="{FF2B5EF4-FFF2-40B4-BE49-F238E27FC236}">
                      <a16:creationId xmlns:a16="http://schemas.microsoft.com/office/drawing/2014/main" id="{BC388742-5237-E338-F3B1-7FCDA6E08E77}"/>
                    </a:ext>
                  </a:extLst>
                </p:cNvPr>
                <p:cNvSpPr txBox="1">
                  <a:spLocks noRot="1" noChangeAspect="1" noMove="1" noResize="1" noEditPoints="1" noAdjustHandles="1" noChangeArrowheads="1" noChangeShapeType="1" noTextEdit="1"/>
                </p:cNvSpPr>
                <p:nvPr/>
              </p:nvSpPr>
              <p:spPr>
                <a:xfrm>
                  <a:off x="1378584" y="3265248"/>
                  <a:ext cx="6096000" cy="458395"/>
                </a:xfrm>
                <a:prstGeom prst="rect">
                  <a:avLst/>
                </a:prstGeom>
                <a:blipFill>
                  <a:blip r:embed="rId7"/>
                  <a:stretch>
                    <a:fillRect b="-540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2B0BFFB7-EC3F-5A80-332A-F1DC35ACE535}"/>
                  </a:ext>
                </a:extLst>
              </p:cNvPr>
              <p:cNvSpPr txBox="1"/>
              <p:nvPr/>
            </p:nvSpPr>
            <p:spPr>
              <a:xfrm>
                <a:off x="-55667" y="1723265"/>
                <a:ext cx="3747851" cy="5255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500" b="0" i="1" smtClean="0">
                          <a:latin typeface="Cambria Math" panose="02040503050406030204" pitchFamily="18" charset="0"/>
                        </a:rPr>
                        <m:t>𝑐𝑜𝑠</m:t>
                      </m:r>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𝜃</m:t>
                          </m:r>
                        </m:e>
                        <m:sub>
                          <m:r>
                            <a:rPr kumimoji="1" lang="en-US" altLang="zh-CN" sz="1500" b="0" i="1" smtClean="0">
                              <a:latin typeface="Cambria Math" panose="02040503050406030204" pitchFamily="18" charset="0"/>
                            </a:rPr>
                            <m:t>𝑐</m:t>
                          </m:r>
                        </m:sub>
                      </m:sSub>
                      <m:r>
                        <a:rPr kumimoji="1" lang="en-US" altLang="zh-CN" sz="1500" b="0" i="1" smtClean="0">
                          <a:latin typeface="Cambria Math" panose="02040503050406030204" pitchFamily="18" charset="0"/>
                        </a:rPr>
                        <m:t>=</m:t>
                      </m:r>
                      <m:f>
                        <m:fPr>
                          <m:ctrlPr>
                            <a:rPr kumimoji="1" lang="en-US" altLang="zh-CN" sz="1500" b="0" i="1" smtClean="0">
                              <a:latin typeface="Cambria Math" panose="02040503050406030204" pitchFamily="18" charset="0"/>
                            </a:rPr>
                          </m:ctrlPr>
                        </m:fPr>
                        <m:num>
                          <m:r>
                            <a:rPr kumimoji="1" lang="en-US" altLang="zh-CN" sz="1500" b="0" i="1" smtClean="0">
                              <a:latin typeface="Cambria Math" panose="02040503050406030204" pitchFamily="18" charset="0"/>
                            </a:rPr>
                            <m:t>1</m:t>
                          </m:r>
                        </m:num>
                        <m:den>
                          <m:r>
                            <a:rPr kumimoji="1" lang="en-US" altLang="zh-CN" sz="1500" b="0" i="1" smtClean="0">
                              <a:latin typeface="Cambria Math" panose="02040503050406030204" pitchFamily="18" charset="0"/>
                            </a:rPr>
                            <m:t>𝑛</m:t>
                          </m:r>
                          <m:r>
                            <a:rPr kumimoji="1" lang="en-US" altLang="zh-CN" sz="1500" b="0" i="1" smtClean="0">
                              <a:latin typeface="Cambria Math" panose="02040503050406030204" pitchFamily="18" charset="0"/>
                            </a:rPr>
                            <m:t>𝛽</m:t>
                          </m:r>
                        </m:den>
                      </m:f>
                      <m:r>
                        <a:rPr kumimoji="1" lang="en-US" altLang="zh-CN" sz="1500" b="0" i="1" smtClean="0">
                          <a:latin typeface="Cambria Math" panose="02040503050406030204" pitchFamily="18" charset="0"/>
                        </a:rPr>
                        <m:t>=</m:t>
                      </m:r>
                      <m:f>
                        <m:fPr>
                          <m:ctrlPr>
                            <a:rPr kumimoji="1" lang="en-US" altLang="zh-CN" sz="1500" b="0" i="1" smtClean="0">
                              <a:solidFill>
                                <a:schemeClr val="tx1"/>
                              </a:solidFill>
                              <a:latin typeface="Cambria Math" panose="02040503050406030204" pitchFamily="18" charset="0"/>
                            </a:rPr>
                          </m:ctrlPr>
                        </m:fPr>
                        <m:num>
                          <m:sSub>
                            <m:sSubPr>
                              <m:ctrlPr>
                                <a:rPr kumimoji="1" lang="en-US" altLang="zh-CN" sz="1500" b="0" i="1" smtClean="0">
                                  <a:solidFill>
                                    <a:schemeClr val="tx1"/>
                                  </a:solidFill>
                                  <a:latin typeface="Cambria Math" panose="02040503050406030204" pitchFamily="18" charset="0"/>
                                </a:rPr>
                              </m:ctrlPr>
                            </m:sSubPr>
                            <m:e>
                              <m:acc>
                                <m:accPr>
                                  <m:chr m:val="⃗"/>
                                  <m:ctrlPr>
                                    <a:rPr kumimoji="1" lang="en-US" altLang="zh-CN" sz="1500" b="0" i="1" smtClean="0">
                                      <a:solidFill>
                                        <a:schemeClr val="tx1"/>
                                      </a:solidFill>
                                      <a:latin typeface="Cambria Math" panose="02040503050406030204" pitchFamily="18" charset="0"/>
                                    </a:rPr>
                                  </m:ctrlPr>
                                </m:accPr>
                                <m:e>
                                  <m:r>
                                    <a:rPr kumimoji="1" lang="en-US" altLang="zh-CN" sz="1500" b="0" i="1" smtClean="0">
                                      <a:solidFill>
                                        <a:schemeClr val="tx1"/>
                                      </a:solidFill>
                                      <a:latin typeface="Cambria Math" panose="02040503050406030204" pitchFamily="18" charset="0"/>
                                    </a:rPr>
                                    <m:t>𝑣</m:t>
                                  </m:r>
                                </m:e>
                              </m:acc>
                            </m:e>
                            <m:sub>
                              <m:r>
                                <a:rPr kumimoji="1" lang="en-US" altLang="zh-CN" sz="1500" b="0" i="1" smtClean="0">
                                  <a:solidFill>
                                    <a:schemeClr val="tx1"/>
                                  </a:solidFill>
                                  <a:latin typeface="Cambria Math" panose="02040503050406030204" pitchFamily="18" charset="0"/>
                                </a:rPr>
                                <m:t>𝑡</m:t>
                              </m:r>
                            </m:sub>
                          </m:sSub>
                          <m:r>
                            <a:rPr kumimoji="1" lang="en-US" altLang="zh-CN" sz="1500" b="0"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ea typeface="Cambria Math" panose="02040503050406030204" pitchFamily="18" charset="0"/>
                                </a:rPr>
                              </m:ctrlPr>
                            </m:sSubPr>
                            <m:e>
                              <m:acc>
                                <m:accPr>
                                  <m:chr m:val="⃗"/>
                                  <m:ctrlPr>
                                    <a:rPr kumimoji="1" lang="en-US" altLang="zh-CN" sz="1500" b="0" i="1" smtClean="0">
                                      <a:solidFill>
                                        <a:schemeClr val="tx1"/>
                                      </a:solidFill>
                                      <a:latin typeface="Cambria Math" panose="02040503050406030204" pitchFamily="18" charset="0"/>
                                      <a:ea typeface="Cambria Math" panose="02040503050406030204" pitchFamily="18" charset="0"/>
                                    </a:rPr>
                                  </m:ctrlPr>
                                </m:accPr>
                                <m:e>
                                  <m:r>
                                    <a:rPr kumimoji="1" lang="en-US" altLang="zh-CN" sz="1500" b="0" i="1" smtClean="0">
                                      <a:solidFill>
                                        <a:schemeClr val="tx1"/>
                                      </a:solidFill>
                                      <a:latin typeface="Cambria Math" panose="02040503050406030204" pitchFamily="18" charset="0"/>
                                      <a:ea typeface="Cambria Math" panose="02040503050406030204" pitchFamily="18" charset="0"/>
                                    </a:rPr>
                                    <m:t>𝑣</m:t>
                                  </m:r>
                                </m:e>
                              </m:acc>
                            </m:e>
                            <m:sub>
                              <m:r>
                                <a:rPr kumimoji="1" lang="en-US" altLang="zh-CN" sz="1500" b="0" i="1" smtClean="0">
                                  <a:solidFill>
                                    <a:schemeClr val="tx1"/>
                                  </a:solidFill>
                                  <a:latin typeface="Cambria Math" panose="02040503050406030204" pitchFamily="18" charset="0"/>
                                </a:rPr>
                                <m:t>𝑝</m:t>
                              </m:r>
                            </m:sub>
                          </m:sSub>
                        </m:num>
                        <m:den>
                          <m:r>
                            <a:rPr kumimoji="1" lang="en-US" altLang="zh-CN" sz="1500" b="0" i="1" smtClean="0">
                              <a:solidFill>
                                <a:schemeClr val="tx1"/>
                              </a:solidFill>
                              <a:latin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rPr>
                              </m:ctrlPr>
                            </m:sSubPr>
                            <m:e>
                              <m:acc>
                                <m:accPr>
                                  <m:chr m:val="⃗"/>
                                  <m:ctrlPr>
                                    <a:rPr kumimoji="1" lang="en-US" altLang="zh-CN" sz="1500" b="0" i="1" smtClean="0">
                                      <a:solidFill>
                                        <a:schemeClr val="tx1"/>
                                      </a:solidFill>
                                      <a:latin typeface="Cambria Math" panose="02040503050406030204" pitchFamily="18" charset="0"/>
                                    </a:rPr>
                                  </m:ctrlPr>
                                </m:accPr>
                                <m:e>
                                  <m:r>
                                    <a:rPr kumimoji="1" lang="en-US" altLang="zh-CN" sz="1500" b="0" i="1" smtClean="0">
                                      <a:solidFill>
                                        <a:schemeClr val="tx1"/>
                                      </a:solidFill>
                                      <a:latin typeface="Cambria Math" panose="02040503050406030204" pitchFamily="18" charset="0"/>
                                    </a:rPr>
                                    <m:t>𝑣</m:t>
                                  </m:r>
                                </m:e>
                              </m:acc>
                            </m:e>
                            <m:sub>
                              <m:r>
                                <a:rPr kumimoji="1" lang="en-US" altLang="zh-CN" sz="1500" b="0" i="1" smtClean="0">
                                  <a:solidFill>
                                    <a:schemeClr val="tx1"/>
                                  </a:solidFill>
                                  <a:latin typeface="Cambria Math" panose="02040503050406030204" pitchFamily="18" charset="0"/>
                                </a:rPr>
                                <m:t>𝑡</m:t>
                              </m:r>
                            </m:sub>
                          </m:sSub>
                          <m:r>
                            <a:rPr kumimoji="1" lang="en-US" altLang="zh-CN" sz="1500" b="0" i="1" smtClean="0">
                              <a:solidFill>
                                <a:schemeClr val="tx1"/>
                              </a:solidFill>
                              <a:latin typeface="Cambria Math" panose="02040503050406030204" pitchFamily="18" charset="0"/>
                            </a:rPr>
                            <m:t>| </m:t>
                          </m:r>
                          <m:r>
                            <a:rPr kumimoji="1" lang="en-US" altLang="zh-CN" sz="1500" b="0"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rPr>
                              </m:ctrlPr>
                            </m:sSubPr>
                            <m:e>
                              <m:acc>
                                <m:accPr>
                                  <m:chr m:val="⃗"/>
                                  <m:ctrlPr>
                                    <a:rPr kumimoji="1" lang="en-US" altLang="zh-CN" sz="1500" b="0" i="1" smtClean="0">
                                      <a:solidFill>
                                        <a:schemeClr val="tx1"/>
                                      </a:solidFill>
                                      <a:latin typeface="Cambria Math" panose="02040503050406030204" pitchFamily="18" charset="0"/>
                                      <a:ea typeface="Cambria Math" panose="02040503050406030204" pitchFamily="18" charset="0"/>
                                    </a:rPr>
                                  </m:ctrlPr>
                                </m:accPr>
                                <m:e>
                                  <m:r>
                                    <a:rPr kumimoji="1" lang="en-US" altLang="zh-CN" sz="1500" b="0" i="1" smtClean="0">
                                      <a:solidFill>
                                        <a:schemeClr val="tx1"/>
                                      </a:solidFill>
                                      <a:latin typeface="Cambria Math" panose="02040503050406030204" pitchFamily="18" charset="0"/>
                                      <a:ea typeface="Cambria Math" panose="02040503050406030204" pitchFamily="18" charset="0"/>
                                    </a:rPr>
                                    <m:t>𝑣</m:t>
                                  </m:r>
                                </m:e>
                              </m:acc>
                            </m:e>
                            <m:sub>
                              <m:r>
                                <a:rPr kumimoji="1" lang="en-US" altLang="zh-CN" sz="1500" b="0" i="1" smtClean="0">
                                  <a:solidFill>
                                    <a:schemeClr val="tx1"/>
                                  </a:solidFill>
                                  <a:latin typeface="Cambria Math" panose="02040503050406030204" pitchFamily="18" charset="0"/>
                                </a:rPr>
                                <m:t>𝑝</m:t>
                              </m:r>
                            </m:sub>
                          </m:sSub>
                          <m:r>
                            <a:rPr kumimoji="1" lang="en-US" altLang="zh-CN" sz="1500" b="0" i="1" smtClean="0">
                              <a:solidFill>
                                <a:schemeClr val="tx1"/>
                              </a:solidFill>
                              <a:latin typeface="Cambria Math" panose="02040503050406030204" pitchFamily="18" charset="0"/>
                              <a:ea typeface="Cambria Math" panose="02040503050406030204" pitchFamily="18" charset="0"/>
                            </a:rPr>
                            <m:t>|</m:t>
                          </m:r>
                        </m:den>
                      </m:f>
                    </m:oMath>
                  </m:oMathPara>
                </a14:m>
                <a:endParaRPr kumimoji="1" lang="zh-CN" altLang="en-US" sz="1500" dirty="0"/>
              </a:p>
            </p:txBody>
          </p:sp>
        </mc:Choice>
        <mc:Fallback xmlns="">
          <p:sp>
            <p:nvSpPr>
              <p:cNvPr id="48" name="文本框 47">
                <a:extLst>
                  <a:ext uri="{FF2B5EF4-FFF2-40B4-BE49-F238E27FC236}">
                    <a16:creationId xmlns:a16="http://schemas.microsoft.com/office/drawing/2014/main" id="{2B0BFFB7-EC3F-5A80-332A-F1DC35ACE535}"/>
                  </a:ext>
                </a:extLst>
              </p:cNvPr>
              <p:cNvSpPr txBox="1">
                <a:spLocks noRot="1" noChangeAspect="1" noMove="1" noResize="1" noEditPoints="1" noAdjustHandles="1" noChangeArrowheads="1" noChangeShapeType="1" noTextEdit="1"/>
              </p:cNvSpPr>
              <p:nvPr/>
            </p:nvSpPr>
            <p:spPr>
              <a:xfrm>
                <a:off x="-55667" y="1723265"/>
                <a:ext cx="3747851" cy="525593"/>
              </a:xfrm>
              <a:prstGeom prst="rect">
                <a:avLst/>
              </a:prstGeom>
              <a:blipFill>
                <a:blip r:embed="rId8"/>
                <a:stretch>
                  <a:fillRect t="-18605" b="-116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639E3DEE-C18B-5B84-F436-4FEDE13B974F}"/>
                  </a:ext>
                </a:extLst>
              </p:cNvPr>
              <p:cNvSpPr txBox="1"/>
              <p:nvPr/>
            </p:nvSpPr>
            <p:spPr>
              <a:xfrm>
                <a:off x="3306028" y="1720878"/>
                <a:ext cx="2629502" cy="59952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kumimoji="1" lang="en-US" altLang="zh-CN" sz="1500" i="1" smtClean="0">
                              <a:solidFill>
                                <a:schemeClr val="tx1"/>
                              </a:solidFill>
                              <a:latin typeface="Cambria Math" panose="02040503050406030204" pitchFamily="18" charset="0"/>
                            </a:rPr>
                          </m:ctrlPr>
                        </m:dPr>
                        <m:e>
                          <m:eqArr>
                            <m:eqArrPr>
                              <m:ctrlPr>
                                <a:rPr kumimoji="1" lang="en-US" altLang="zh-CN" sz="1500" i="1" smtClean="0">
                                  <a:solidFill>
                                    <a:schemeClr val="tx1"/>
                                  </a:solidFill>
                                  <a:latin typeface="Cambria Math" panose="02040503050406030204" pitchFamily="18" charset="0"/>
                                </a:rPr>
                              </m:ctrlPr>
                            </m:eqArrPr>
                            <m:e>
                              <m:sSub>
                                <m:sSubPr>
                                  <m:ctrlPr>
                                    <a:rPr kumimoji="1" lang="en-US" altLang="zh-CN" sz="1500" i="1">
                                      <a:solidFill>
                                        <a:schemeClr val="tx1"/>
                                      </a:solidFill>
                                      <a:latin typeface="Cambria Math" panose="02040503050406030204" pitchFamily="18" charset="0"/>
                                    </a:rPr>
                                  </m:ctrlPr>
                                </m:sSubPr>
                                <m:e>
                                  <m:acc>
                                    <m:accPr>
                                      <m:chr m:val="⃗"/>
                                      <m:ctrlPr>
                                        <a:rPr kumimoji="1" lang="zh-CN" altLang="en-US" sz="1500" i="1">
                                          <a:solidFill>
                                            <a:schemeClr val="tx1"/>
                                          </a:solidFill>
                                          <a:latin typeface="Cambria Math" panose="02040503050406030204" pitchFamily="18" charset="0"/>
                                        </a:rPr>
                                      </m:ctrlPr>
                                    </m:accPr>
                                    <m:e>
                                      <m:r>
                                        <a:rPr kumimoji="1" lang="en-US" altLang="zh-CN" sz="1500" i="1">
                                          <a:solidFill>
                                            <a:schemeClr val="tx1"/>
                                          </a:solidFill>
                                          <a:latin typeface="Cambria Math" panose="02040503050406030204" pitchFamily="18" charset="0"/>
                                        </a:rPr>
                                        <m:t>𝑣</m:t>
                                      </m:r>
                                    </m:e>
                                  </m:acc>
                                </m:e>
                                <m:sub>
                                  <m:r>
                                    <a:rPr kumimoji="1" lang="en-US" altLang="zh-CN" sz="1500" i="1">
                                      <a:solidFill>
                                        <a:schemeClr val="tx1"/>
                                      </a:solidFill>
                                      <a:latin typeface="Cambria Math" panose="02040503050406030204" pitchFamily="18" charset="0"/>
                                    </a:rPr>
                                    <m:t>𝑡</m:t>
                                  </m:r>
                                </m:sub>
                              </m:sSub>
                              <m:r>
                                <a:rPr kumimoji="1" lang="en-US" altLang="zh-CN" sz="1500" i="1">
                                  <a:solidFill>
                                    <a:schemeClr val="tx1"/>
                                  </a:solidFill>
                                  <a:latin typeface="Cambria Math" panose="02040503050406030204" pitchFamily="18" charset="0"/>
                                </a:rPr>
                                <m:t>=</m:t>
                              </m:r>
                              <m:d>
                                <m:dPr>
                                  <m:ctrlPr>
                                    <a:rPr kumimoji="1" lang="en-US" altLang="zh-CN" sz="1500" b="0" i="1" smtClean="0">
                                      <a:solidFill>
                                        <a:schemeClr val="tx1"/>
                                      </a:solidFill>
                                      <a:latin typeface="Cambria Math" panose="02040503050406030204" pitchFamily="18" charset="0"/>
                                    </a:rPr>
                                  </m:ctrlPr>
                                </m:dPr>
                                <m:e>
                                  <m:r>
                                    <a:rPr kumimoji="1" lang="en-US" altLang="zh-CN" sz="1500" i="1">
                                      <a:solidFill>
                                        <a:schemeClr val="tx1"/>
                                      </a:solidFill>
                                      <a:latin typeface="Cambria Math" panose="02040503050406030204" pitchFamily="18" charset="0"/>
                                    </a:rPr>
                                    <m:t>𝑎</m:t>
                                  </m:r>
                                  <m:r>
                                    <a:rPr kumimoji="1" lang="en-US" altLang="zh-CN" sz="1500" i="1">
                                      <a:solidFill>
                                        <a:schemeClr val="tx1"/>
                                      </a:solidFill>
                                      <a:latin typeface="Cambria Math" panose="02040503050406030204" pitchFamily="18" charset="0"/>
                                    </a:rPr>
                                    <m:t>,</m:t>
                                  </m:r>
                                  <m:r>
                                    <a:rPr kumimoji="1" lang="en-US" altLang="zh-CN" sz="1500" i="1">
                                      <a:solidFill>
                                        <a:schemeClr val="tx1"/>
                                      </a:solidFill>
                                      <a:latin typeface="Cambria Math" panose="02040503050406030204" pitchFamily="18" charset="0"/>
                                    </a:rPr>
                                    <m:t>𝑏</m:t>
                                  </m:r>
                                  <m:r>
                                    <a:rPr kumimoji="1" lang="en-US" altLang="zh-CN" sz="1500" i="1">
                                      <a:solidFill>
                                        <a:schemeClr val="tx1"/>
                                      </a:solidFill>
                                      <a:latin typeface="Cambria Math" panose="02040503050406030204" pitchFamily="18" charset="0"/>
                                    </a:rPr>
                                    <m:t>, </m:t>
                                  </m:r>
                                  <m:r>
                                    <a:rPr kumimoji="1" lang="en-US" altLang="zh-CN" sz="1500" b="0" i="1" smtClean="0">
                                      <a:solidFill>
                                        <a:schemeClr val="tx1"/>
                                      </a:solidFill>
                                      <a:latin typeface="Cambria Math" panose="02040503050406030204" pitchFamily="18" charset="0"/>
                                    </a:rPr>
                                    <m:t>𝑐</m:t>
                                  </m:r>
                                </m:e>
                              </m:d>
                              <m:r>
                                <a:rPr kumimoji="1" lang="en-US" altLang="zh-CN" sz="1500" b="0" i="1" smtClean="0">
                                  <a:solidFill>
                                    <a:schemeClr val="tx1"/>
                                  </a:solidFill>
                                  <a:latin typeface="Cambria Math" panose="02040503050406030204" pitchFamily="18" charset="0"/>
                                </a:rPr>
                                <m:t>                                  </m:t>
                              </m:r>
                            </m:e>
                            <m:e>
                              <m:sSub>
                                <m:sSubPr>
                                  <m:ctrlPr>
                                    <a:rPr kumimoji="1" lang="en-US" altLang="zh-CN" sz="1500" i="1">
                                      <a:solidFill>
                                        <a:schemeClr val="tx1"/>
                                      </a:solidFill>
                                      <a:latin typeface="Cambria Math" panose="02040503050406030204" pitchFamily="18" charset="0"/>
                                    </a:rPr>
                                  </m:ctrlPr>
                                </m:sSubPr>
                                <m:e>
                                  <m:acc>
                                    <m:accPr>
                                      <m:chr m:val="⃗"/>
                                      <m:ctrlPr>
                                        <a:rPr kumimoji="1" lang="zh-CN" altLang="en-US" sz="1500" i="1">
                                          <a:solidFill>
                                            <a:schemeClr val="tx1"/>
                                          </a:solidFill>
                                          <a:latin typeface="Cambria Math" panose="02040503050406030204" pitchFamily="18" charset="0"/>
                                        </a:rPr>
                                      </m:ctrlPr>
                                    </m:accPr>
                                    <m:e>
                                      <m:r>
                                        <a:rPr kumimoji="1" lang="en-US" altLang="zh-CN" sz="1500" i="1">
                                          <a:solidFill>
                                            <a:schemeClr val="tx1"/>
                                          </a:solidFill>
                                          <a:latin typeface="Cambria Math" panose="02040503050406030204" pitchFamily="18" charset="0"/>
                                        </a:rPr>
                                        <m:t>𝑣</m:t>
                                      </m:r>
                                    </m:e>
                                  </m:acc>
                                </m:e>
                                <m:sub>
                                  <m:r>
                                    <a:rPr kumimoji="1" lang="en-US" altLang="zh-CN" sz="1500" i="1">
                                      <a:solidFill>
                                        <a:schemeClr val="tx1"/>
                                      </a:solidFill>
                                      <a:latin typeface="Cambria Math" panose="02040503050406030204" pitchFamily="18" charset="0"/>
                                    </a:rPr>
                                    <m:t>𝑝</m:t>
                                  </m:r>
                                </m:sub>
                              </m:sSub>
                              <m:r>
                                <a:rPr kumimoji="1" lang="en-US" altLang="zh-CN" sz="1500" i="1">
                                  <a:solidFill>
                                    <a:schemeClr val="tx1"/>
                                  </a:solidFill>
                                  <a:latin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rPr>
                                  </m:ctrlPr>
                                </m:sSubPr>
                                <m:e>
                                  <m:r>
                                    <a:rPr kumimoji="1" lang="en-US" altLang="zh-CN" sz="1500" b="0" i="1" smtClean="0">
                                      <a:solidFill>
                                        <a:schemeClr val="tx1"/>
                                      </a:solidFill>
                                      <a:latin typeface="Cambria Math" panose="02040503050406030204" pitchFamily="18" charset="0"/>
                                    </a:rPr>
                                    <m:t>𝑥</m:t>
                                  </m:r>
                                </m:e>
                                <m:sub>
                                  <m:r>
                                    <a:rPr kumimoji="1" lang="en-US" altLang="zh-CN" sz="1500" b="0" i="1" smtClean="0">
                                      <a:solidFill>
                                        <a:schemeClr val="tx1"/>
                                      </a:solidFill>
                                      <a:latin typeface="Cambria Math" panose="02040503050406030204" pitchFamily="18" charset="0"/>
                                    </a:rPr>
                                    <m:t>𝑠</m:t>
                                  </m:r>
                                </m:sub>
                              </m:sSub>
                              <m:r>
                                <a:rPr kumimoji="1" lang="en-US" altLang="zh-CN" sz="1500" b="0" i="1" smtClean="0">
                                  <a:solidFill>
                                    <a:schemeClr val="tx1"/>
                                  </a:solidFill>
                                  <a:latin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rPr>
                                  </m:ctrlPr>
                                </m:sSubPr>
                                <m:e>
                                  <m:r>
                                    <a:rPr kumimoji="1" lang="en-US" altLang="zh-CN" sz="1500" b="0" i="1" smtClean="0">
                                      <a:solidFill>
                                        <a:schemeClr val="tx1"/>
                                      </a:solidFill>
                                      <a:latin typeface="Cambria Math" panose="02040503050406030204" pitchFamily="18" charset="0"/>
                                    </a:rPr>
                                    <m:t>𝑥</m:t>
                                  </m:r>
                                </m:e>
                                <m:sub>
                                  <m:r>
                                    <a:rPr kumimoji="1" lang="en-US" altLang="zh-CN" sz="1500" b="0" i="1" smtClean="0">
                                      <a:solidFill>
                                        <a:schemeClr val="tx1"/>
                                      </a:solidFill>
                                      <a:latin typeface="Cambria Math" panose="02040503050406030204" pitchFamily="18" charset="0"/>
                                    </a:rPr>
                                    <m:t>0</m:t>
                                  </m:r>
                                </m:sub>
                              </m:sSub>
                              <m:r>
                                <a:rPr kumimoji="1" lang="en-US" altLang="zh-CN" sz="1500" i="1">
                                  <a:solidFill>
                                    <a:schemeClr val="tx1"/>
                                  </a:solidFill>
                                  <a:latin typeface="Cambria Math" panose="02040503050406030204" pitchFamily="18" charset="0"/>
                                </a:rPr>
                                <m:t>, </m:t>
                              </m:r>
                              <m:sSub>
                                <m:sSubPr>
                                  <m:ctrlPr>
                                    <a:rPr kumimoji="1" lang="en-US" altLang="zh-CN" sz="1500" b="0" i="1" smtClean="0">
                                      <a:solidFill>
                                        <a:schemeClr val="tx1"/>
                                      </a:solidFill>
                                      <a:latin typeface="Cambria Math" panose="02040503050406030204" pitchFamily="18" charset="0"/>
                                    </a:rPr>
                                  </m:ctrlPr>
                                </m:sSubPr>
                                <m:e>
                                  <m:r>
                                    <a:rPr kumimoji="1" lang="en-US" altLang="zh-CN" sz="1500" b="0" i="1" smtClean="0">
                                      <a:solidFill>
                                        <a:schemeClr val="tx1"/>
                                      </a:solidFill>
                                      <a:latin typeface="Cambria Math" panose="02040503050406030204" pitchFamily="18" charset="0"/>
                                    </a:rPr>
                                    <m:t>𝑦</m:t>
                                  </m:r>
                                </m:e>
                                <m:sub>
                                  <m:r>
                                    <a:rPr kumimoji="1" lang="en-US" altLang="zh-CN" sz="1500" b="0" i="1" smtClean="0">
                                      <a:solidFill>
                                        <a:schemeClr val="tx1"/>
                                      </a:solidFill>
                                      <a:latin typeface="Cambria Math" panose="02040503050406030204" pitchFamily="18" charset="0"/>
                                    </a:rPr>
                                    <m:t>𝑠</m:t>
                                  </m:r>
                                </m:sub>
                              </m:sSub>
                              <m:r>
                                <a:rPr kumimoji="1" lang="en-US" altLang="zh-CN" sz="1500" b="0" i="1" smtClean="0">
                                  <a:solidFill>
                                    <a:schemeClr val="tx1"/>
                                  </a:solidFill>
                                  <a:latin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rPr>
                                  </m:ctrlPr>
                                </m:sSubPr>
                                <m:e>
                                  <m:r>
                                    <a:rPr kumimoji="1" lang="en-US" altLang="zh-CN" sz="1500" b="0" i="1" smtClean="0">
                                      <a:solidFill>
                                        <a:schemeClr val="tx1"/>
                                      </a:solidFill>
                                      <a:latin typeface="Cambria Math" panose="02040503050406030204" pitchFamily="18" charset="0"/>
                                    </a:rPr>
                                    <m:t>𝑦</m:t>
                                  </m:r>
                                </m:e>
                                <m:sub>
                                  <m:r>
                                    <a:rPr kumimoji="1" lang="en-US" altLang="zh-CN" sz="1500" b="0" i="1" smtClean="0">
                                      <a:solidFill>
                                        <a:schemeClr val="tx1"/>
                                      </a:solidFill>
                                      <a:latin typeface="Cambria Math" panose="02040503050406030204" pitchFamily="18" charset="0"/>
                                    </a:rPr>
                                    <m:t>0</m:t>
                                  </m:r>
                                </m:sub>
                              </m:sSub>
                              <m:r>
                                <a:rPr kumimoji="1" lang="en-US" altLang="zh-CN" sz="1500" i="1">
                                  <a:solidFill>
                                    <a:schemeClr val="tx1"/>
                                  </a:solidFill>
                                  <a:latin typeface="Cambria Math" panose="02040503050406030204" pitchFamily="18" charset="0"/>
                                </a:rPr>
                                <m:t>, </m:t>
                              </m:r>
                              <m:sSub>
                                <m:sSubPr>
                                  <m:ctrlPr>
                                    <a:rPr kumimoji="1" lang="en-US" altLang="zh-CN" sz="1500" b="0" i="1" smtClean="0">
                                      <a:solidFill>
                                        <a:schemeClr val="tx1"/>
                                      </a:solidFill>
                                      <a:latin typeface="Cambria Math" panose="02040503050406030204" pitchFamily="18" charset="0"/>
                                    </a:rPr>
                                  </m:ctrlPr>
                                </m:sSubPr>
                                <m:e>
                                  <m:r>
                                    <a:rPr kumimoji="1" lang="en-US" altLang="zh-CN" sz="1500" b="0" i="1" smtClean="0">
                                      <a:solidFill>
                                        <a:schemeClr val="tx1"/>
                                      </a:solidFill>
                                      <a:latin typeface="Cambria Math" panose="02040503050406030204" pitchFamily="18" charset="0"/>
                                    </a:rPr>
                                    <m:t>𝑧</m:t>
                                  </m:r>
                                </m:e>
                                <m:sub>
                                  <m:r>
                                    <a:rPr kumimoji="1" lang="en-US" altLang="zh-CN" sz="1500" b="0" i="1" smtClean="0">
                                      <a:solidFill>
                                        <a:schemeClr val="tx1"/>
                                      </a:solidFill>
                                      <a:latin typeface="Cambria Math" panose="02040503050406030204" pitchFamily="18" charset="0"/>
                                    </a:rPr>
                                    <m:t>𝑠</m:t>
                                  </m:r>
                                </m:sub>
                              </m:sSub>
                              <m:r>
                                <a:rPr kumimoji="1" lang="en-US" altLang="zh-CN" sz="1500" b="0" i="1" smtClean="0">
                                  <a:solidFill>
                                    <a:schemeClr val="tx1"/>
                                  </a:solidFill>
                                  <a:latin typeface="Cambria Math" panose="02040503050406030204" pitchFamily="18" charset="0"/>
                                </a:rPr>
                                <m:t>−</m:t>
                              </m:r>
                              <m:sSub>
                                <m:sSubPr>
                                  <m:ctrlPr>
                                    <a:rPr kumimoji="1" lang="en-US" altLang="zh-CN" sz="1500" b="0" i="1" smtClean="0">
                                      <a:solidFill>
                                        <a:schemeClr val="tx1"/>
                                      </a:solidFill>
                                      <a:latin typeface="Cambria Math" panose="02040503050406030204" pitchFamily="18" charset="0"/>
                                    </a:rPr>
                                  </m:ctrlPr>
                                </m:sSubPr>
                                <m:e>
                                  <m:r>
                                    <a:rPr kumimoji="1" lang="en-US" altLang="zh-CN" sz="1500" b="0" i="1" smtClean="0">
                                      <a:solidFill>
                                        <a:schemeClr val="tx1"/>
                                      </a:solidFill>
                                      <a:latin typeface="Cambria Math" panose="02040503050406030204" pitchFamily="18" charset="0"/>
                                    </a:rPr>
                                    <m:t>𝑧</m:t>
                                  </m:r>
                                </m:e>
                                <m:sub>
                                  <m:r>
                                    <a:rPr kumimoji="1" lang="en-US" altLang="zh-CN" sz="1500" b="0" i="1" smtClean="0">
                                      <a:solidFill>
                                        <a:schemeClr val="tx1"/>
                                      </a:solidFill>
                                      <a:latin typeface="Cambria Math" panose="02040503050406030204" pitchFamily="18" charset="0"/>
                                    </a:rPr>
                                    <m:t>0</m:t>
                                  </m:r>
                                </m:sub>
                              </m:sSub>
                              <m:r>
                                <a:rPr kumimoji="1" lang="en-US" altLang="zh-CN" sz="1500" i="1">
                                  <a:solidFill>
                                    <a:schemeClr val="tx1"/>
                                  </a:solidFill>
                                  <a:latin typeface="Cambria Math" panose="02040503050406030204" pitchFamily="18" charset="0"/>
                                </a:rPr>
                                <m:t>)</m:t>
                              </m:r>
                            </m:e>
                          </m:eqArr>
                        </m:e>
                      </m:d>
                    </m:oMath>
                  </m:oMathPara>
                </a14:m>
                <a:endParaRPr kumimoji="1" lang="zh-CN" altLang="en-US" sz="1500" i="1" dirty="0"/>
              </a:p>
            </p:txBody>
          </p:sp>
        </mc:Choice>
        <mc:Fallback xmlns="">
          <p:sp>
            <p:nvSpPr>
              <p:cNvPr id="49" name="文本框 48">
                <a:extLst>
                  <a:ext uri="{FF2B5EF4-FFF2-40B4-BE49-F238E27FC236}">
                    <a16:creationId xmlns:a16="http://schemas.microsoft.com/office/drawing/2014/main" id="{639E3DEE-C18B-5B84-F436-4FEDE13B974F}"/>
                  </a:ext>
                </a:extLst>
              </p:cNvPr>
              <p:cNvSpPr txBox="1">
                <a:spLocks noRot="1" noChangeAspect="1" noMove="1" noResize="1" noEditPoints="1" noAdjustHandles="1" noChangeArrowheads="1" noChangeShapeType="1" noTextEdit="1"/>
              </p:cNvSpPr>
              <p:nvPr/>
            </p:nvSpPr>
            <p:spPr>
              <a:xfrm>
                <a:off x="3306028" y="1720878"/>
                <a:ext cx="2629502" cy="599523"/>
              </a:xfrm>
              <a:prstGeom prst="rect">
                <a:avLst/>
              </a:prstGeom>
              <a:blipFill>
                <a:blip r:embed="rId9"/>
                <a:stretch>
                  <a:fillRect l="-43750" t="-229167" r="-962" b="-3291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3E3DB214-64F0-F321-BF0B-DDE21CE88A50}"/>
                  </a:ext>
                </a:extLst>
              </p:cNvPr>
              <p:cNvSpPr txBox="1"/>
              <p:nvPr/>
            </p:nvSpPr>
            <p:spPr>
              <a:xfrm>
                <a:off x="707251" y="2326995"/>
                <a:ext cx="153298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𝑧</m:t>
                          </m:r>
                        </m:e>
                        <m:sub>
                          <m:r>
                            <a:rPr kumimoji="1" lang="en-US" altLang="zh-CN" sz="1600" b="0" i="1" smtClean="0">
                              <a:solidFill>
                                <a:schemeClr val="tx1"/>
                              </a:solidFill>
                              <a:latin typeface="Cambria Math" panose="02040503050406030204" pitchFamily="18" charset="0"/>
                            </a:rPr>
                            <m:t>𝑠</m:t>
                          </m:r>
                        </m:sub>
                      </m:sSub>
                      <m:r>
                        <a:rPr kumimoji="1" lang="en-US" altLang="zh-CN" sz="1600" b="0" i="1" smtClean="0">
                          <a:solidFill>
                            <a:schemeClr val="tx1"/>
                          </a:solidFill>
                          <a:latin typeface="Cambria Math" panose="02040503050406030204" pitchFamily="18" charset="0"/>
                        </a:rPr>
                        <m:t>=</m:t>
                      </m:r>
                      <m:sSub>
                        <m:sSubPr>
                          <m:ctrlPr>
                            <a:rPr kumimoji="1" lang="en-US" altLang="zh-CN" sz="1600" b="0" i="1" smtClean="0">
                              <a:solidFill>
                                <a:schemeClr val="tx1"/>
                              </a:solidFill>
                              <a:latin typeface="Cambria Math" panose="02040503050406030204" pitchFamily="18" charset="0"/>
                            </a:rPr>
                          </m:ctrlPr>
                        </m:sSubPr>
                        <m:e>
                          <m:r>
                            <a:rPr kumimoji="1" lang="en-US" altLang="zh-CN" sz="1600" b="0" i="1" smtClean="0">
                              <a:solidFill>
                                <a:schemeClr val="tx1"/>
                              </a:solidFill>
                              <a:latin typeface="Cambria Math" panose="02040503050406030204" pitchFamily="18" charset="0"/>
                            </a:rPr>
                            <m:t>𝑧</m:t>
                          </m:r>
                        </m:e>
                        <m:sub>
                          <m:r>
                            <a:rPr kumimoji="1" lang="en-US" altLang="zh-CN" sz="1600" b="0" i="1" smtClean="0">
                              <a:solidFill>
                                <a:schemeClr val="tx1"/>
                              </a:solidFill>
                              <a:latin typeface="Cambria Math" panose="02040503050406030204" pitchFamily="18" charset="0"/>
                            </a:rPr>
                            <m:t>2</m:t>
                          </m:r>
                        </m:sub>
                      </m:sSub>
                      <m:r>
                        <a:rPr kumimoji="1" lang="en-US" altLang="zh-CN" sz="1600" b="0" i="1" smtClean="0">
                          <a:solidFill>
                            <a:schemeClr val="tx1"/>
                          </a:solidFill>
                          <a:latin typeface="Cambria Math" panose="02040503050406030204" pitchFamily="18" charset="0"/>
                        </a:rPr>
                        <m:t>+2</m:t>
                      </m:r>
                      <m:r>
                        <a:rPr kumimoji="1" lang="en-US" altLang="zh-CN" sz="1600" b="0" i="1" smtClean="0">
                          <a:solidFill>
                            <a:schemeClr val="tx1"/>
                          </a:solidFill>
                          <a:latin typeface="Cambria Math" panose="02040503050406030204" pitchFamily="18" charset="0"/>
                        </a:rPr>
                        <m:t>𝑚𝑇</m:t>
                      </m:r>
                    </m:oMath>
                  </m:oMathPara>
                </a14:m>
                <a:endParaRPr kumimoji="1" lang="zh-CN" altLang="en-US" sz="1600" dirty="0">
                  <a:solidFill>
                    <a:schemeClr val="tx1"/>
                  </a:solidFill>
                </a:endParaRPr>
              </a:p>
            </p:txBody>
          </p:sp>
        </mc:Choice>
        <mc:Fallback xmlns="">
          <p:sp>
            <p:nvSpPr>
              <p:cNvPr id="50" name="文本框 49">
                <a:extLst>
                  <a:ext uri="{FF2B5EF4-FFF2-40B4-BE49-F238E27FC236}">
                    <a16:creationId xmlns:a16="http://schemas.microsoft.com/office/drawing/2014/main" id="{3E3DB214-64F0-F321-BF0B-DDE21CE88A50}"/>
                  </a:ext>
                </a:extLst>
              </p:cNvPr>
              <p:cNvSpPr txBox="1">
                <a:spLocks noRot="1" noChangeAspect="1" noMove="1" noResize="1" noEditPoints="1" noAdjustHandles="1" noChangeArrowheads="1" noChangeShapeType="1" noTextEdit="1"/>
              </p:cNvSpPr>
              <p:nvPr/>
            </p:nvSpPr>
            <p:spPr>
              <a:xfrm>
                <a:off x="707251" y="2326995"/>
                <a:ext cx="1532984"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3FEADA9F-8EE9-B137-0A55-AADC02218A63}"/>
                  </a:ext>
                </a:extLst>
              </p:cNvPr>
              <p:cNvSpPr txBox="1"/>
              <p:nvPr/>
            </p:nvSpPr>
            <p:spPr>
              <a:xfrm>
                <a:off x="-92515" y="2600461"/>
                <a:ext cx="6476467" cy="596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en-US" altLang="zh-CN" sz="1600" b="1" i="1" smtClean="0">
                              <a:solidFill>
                                <a:srgbClr val="FF0000"/>
                              </a:solidFill>
                              <a:latin typeface="Cambria Math" panose="02040503050406030204" pitchFamily="18" charset="0"/>
                              <a:ea typeface="Cambria Math" panose="02040503050406030204" pitchFamily="18" charset="0"/>
                            </a:rPr>
                          </m:ctrlPr>
                        </m:dPr>
                        <m:e>
                          <m:sSub>
                            <m:sSubPr>
                              <m:ctrlPr>
                                <a:rPr kumimoji="1" lang="en-US" altLang="zh-CN" sz="1600" b="1" i="1" smtClean="0">
                                  <a:solidFill>
                                    <a:srgbClr val="FF0000"/>
                                  </a:solidFill>
                                  <a:latin typeface="Cambria Math" panose="02040503050406030204" pitchFamily="18" charset="0"/>
                                  <a:ea typeface="Cambria Math" panose="02040503050406030204" pitchFamily="18" charset="0"/>
                                </a:rPr>
                              </m:ctrlPr>
                            </m:sSubPr>
                            <m:e>
                              <m:r>
                                <a:rPr kumimoji="1" lang="en-US" altLang="zh-CN" sz="1600" b="1" i="1" smtClean="0">
                                  <a:solidFill>
                                    <a:srgbClr val="FF0000"/>
                                  </a:solidFill>
                                  <a:latin typeface="Cambria Math" panose="02040503050406030204" pitchFamily="18" charset="0"/>
                                  <a:ea typeface="Cambria Math" panose="02040503050406030204" pitchFamily="18" charset="0"/>
                                </a:rPr>
                                <m:t>𝒙</m:t>
                              </m:r>
                            </m:e>
                            <m:sub>
                              <m:r>
                                <a:rPr kumimoji="1" lang="en-US" altLang="zh-CN" sz="1600" b="1" i="1" smtClean="0">
                                  <a:solidFill>
                                    <a:srgbClr val="FF0000"/>
                                  </a:solidFill>
                                  <a:latin typeface="Cambria Math" panose="02040503050406030204" pitchFamily="18" charset="0"/>
                                  <a:ea typeface="Cambria Math" panose="02040503050406030204" pitchFamily="18" charset="0"/>
                                </a:rPr>
                                <m:t>𝒔</m:t>
                              </m:r>
                            </m:sub>
                          </m:sSub>
                          <m:r>
                            <a:rPr kumimoji="1" lang="en-US" altLang="zh-CN" sz="1600" b="1" i="1" smtClean="0">
                              <a:solidFill>
                                <a:srgbClr val="FF0000"/>
                              </a:solidFill>
                              <a:latin typeface="Cambria Math" panose="02040503050406030204" pitchFamily="18" charset="0"/>
                              <a:ea typeface="Cambria Math" panose="02040503050406030204" pitchFamily="18" charset="0"/>
                            </a:rPr>
                            <m:t>, </m:t>
                          </m:r>
                          <m:sSub>
                            <m:sSubPr>
                              <m:ctrlPr>
                                <a:rPr kumimoji="1" lang="en-US" altLang="zh-CN" sz="1600" b="1" i="1" smtClean="0">
                                  <a:solidFill>
                                    <a:srgbClr val="FF0000"/>
                                  </a:solidFill>
                                  <a:latin typeface="Cambria Math" panose="02040503050406030204" pitchFamily="18" charset="0"/>
                                  <a:ea typeface="Cambria Math" panose="02040503050406030204" pitchFamily="18" charset="0"/>
                                </a:rPr>
                              </m:ctrlPr>
                            </m:sSubPr>
                            <m:e>
                              <m:r>
                                <a:rPr kumimoji="1" lang="en-US" altLang="zh-CN" sz="1600" b="1" i="1" smtClean="0">
                                  <a:solidFill>
                                    <a:srgbClr val="FF0000"/>
                                  </a:solidFill>
                                  <a:latin typeface="Cambria Math" panose="02040503050406030204" pitchFamily="18" charset="0"/>
                                  <a:ea typeface="Cambria Math" panose="02040503050406030204" pitchFamily="18" charset="0"/>
                                </a:rPr>
                                <m:t>𝒚</m:t>
                              </m:r>
                            </m:e>
                            <m:sub>
                              <m:r>
                                <a:rPr kumimoji="1" lang="en-US" altLang="zh-CN" sz="1600" b="1" i="1" smtClean="0">
                                  <a:solidFill>
                                    <a:srgbClr val="FF0000"/>
                                  </a:solidFill>
                                  <a:latin typeface="Cambria Math" panose="02040503050406030204" pitchFamily="18" charset="0"/>
                                  <a:ea typeface="Cambria Math" panose="02040503050406030204" pitchFamily="18" charset="0"/>
                                </a:rPr>
                                <m:t>𝒔</m:t>
                              </m:r>
                            </m:sub>
                          </m:sSub>
                        </m:e>
                      </m:d>
                      <m:r>
                        <a:rPr kumimoji="1" lang="en-US" altLang="zh-CN" sz="1600" b="1"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1600" b="1" i="1" smtClean="0">
                              <a:solidFill>
                                <a:srgbClr val="FF0000"/>
                              </a:solidFill>
                              <a:latin typeface="Cambria Math" panose="02040503050406030204" pitchFamily="18" charset="0"/>
                              <a:ea typeface="Cambria Math" panose="02040503050406030204" pitchFamily="18" charset="0"/>
                            </a:rPr>
                          </m:ctrlPr>
                        </m:sSubPr>
                        <m:e>
                          <m:r>
                            <a:rPr kumimoji="1" lang="en-US" altLang="zh-CN" sz="1600" b="1" i="1" smtClean="0">
                              <a:solidFill>
                                <a:srgbClr val="FF0000"/>
                              </a:solidFill>
                              <a:latin typeface="Cambria Math" panose="02040503050406030204" pitchFamily="18" charset="0"/>
                              <a:ea typeface="Cambria Math" panose="02040503050406030204" pitchFamily="18" charset="0"/>
                            </a:rPr>
                            <m:t>𝒛</m:t>
                          </m:r>
                        </m:e>
                        <m:sub>
                          <m:r>
                            <a:rPr kumimoji="1" lang="en-US" altLang="zh-CN" sz="1600" b="1" i="1" smtClean="0">
                              <a:solidFill>
                                <a:srgbClr val="FF0000"/>
                              </a:solidFill>
                              <a:latin typeface="Cambria Math" panose="02040503050406030204" pitchFamily="18" charset="0"/>
                              <a:ea typeface="Cambria Math" panose="02040503050406030204" pitchFamily="18" charset="0"/>
                            </a:rPr>
                            <m:t>𝒆</m:t>
                          </m:r>
                        </m:sub>
                      </m:sSub>
                      <m:r>
                        <a:rPr kumimoji="1" lang="en-US" altLang="zh-CN" sz="1600" b="1" i="1" smtClean="0">
                          <a:solidFill>
                            <a:srgbClr val="FF0000"/>
                          </a:solidFill>
                          <a:latin typeface="Cambria Math" panose="02040503050406030204" pitchFamily="18" charset="0"/>
                          <a:ea typeface="Cambria Math" panose="02040503050406030204" pitchFamily="18" charset="0"/>
                        </a:rPr>
                        <m:t>, </m:t>
                      </m:r>
                      <m:sSub>
                        <m:sSubPr>
                          <m:ctrlPr>
                            <a:rPr kumimoji="1" lang="en-US" altLang="zh-CN" sz="1600" b="1" i="1" smtClean="0">
                              <a:solidFill>
                                <a:srgbClr val="FF0000"/>
                              </a:solidFill>
                              <a:latin typeface="Cambria Math" panose="02040503050406030204" pitchFamily="18" charset="0"/>
                              <a:ea typeface="Cambria Math" panose="02040503050406030204" pitchFamily="18" charset="0"/>
                            </a:rPr>
                          </m:ctrlPr>
                        </m:sSubPr>
                        <m:e>
                          <m:r>
                            <a:rPr kumimoji="1" lang="en-US" altLang="zh-CN" sz="1600" b="1" i="1" smtClean="0">
                              <a:solidFill>
                                <a:srgbClr val="FF0000"/>
                              </a:solidFill>
                              <a:latin typeface="Cambria Math" panose="02040503050406030204" pitchFamily="18" charset="0"/>
                              <a:ea typeface="Cambria Math" panose="02040503050406030204" pitchFamily="18" charset="0"/>
                            </a:rPr>
                            <m:t>𝝓</m:t>
                          </m:r>
                        </m:e>
                        <m:sub>
                          <m:r>
                            <a:rPr kumimoji="1" lang="en-US" altLang="zh-CN" sz="1600" b="1" i="1" smtClean="0">
                              <a:solidFill>
                                <a:srgbClr val="FF0000"/>
                              </a:solidFill>
                              <a:latin typeface="Cambria Math" panose="02040503050406030204" pitchFamily="18" charset="0"/>
                              <a:ea typeface="Cambria Math" panose="02040503050406030204" pitchFamily="18" charset="0"/>
                            </a:rPr>
                            <m:t>𝒄</m:t>
                          </m:r>
                        </m:sub>
                      </m:sSub>
                      <m:r>
                        <a:rPr kumimoji="1" lang="en-US" altLang="zh-CN" sz="1600" b="1" i="1" smtClean="0">
                          <a:solidFill>
                            <a:srgbClr val="FF0000"/>
                          </a:solidFill>
                          <a:latin typeface="Cambria Math" panose="02040503050406030204" pitchFamily="18" charset="0"/>
                          <a:ea typeface="Cambria Math" panose="02040503050406030204" pitchFamily="18" charset="0"/>
                        </a:rPr>
                        <m:t>⟹</m:t>
                      </m:r>
                      <m:r>
                        <a:rPr kumimoji="1" lang="en-US" altLang="zh-CN" sz="1600" b="1" i="1" smtClean="0">
                          <a:solidFill>
                            <a:srgbClr val="FF0000"/>
                          </a:solidFill>
                          <a:latin typeface="Cambria Math" panose="02040503050406030204" pitchFamily="18" charset="0"/>
                          <a:ea typeface="Cambria Math" panose="02040503050406030204" pitchFamily="18" charset="0"/>
                        </a:rPr>
                        <m:t>𝑻𝑶𝑨</m:t>
                      </m:r>
                      <m:r>
                        <a:rPr kumimoji="1" lang="en-US" altLang="zh-CN" sz="1600" b="1" i="1" smtClean="0">
                          <a:solidFill>
                            <a:schemeClr val="tx1"/>
                          </a:solidFill>
                          <a:latin typeface="Cambria Math" panose="02040503050406030204" pitchFamily="18" charset="0"/>
                          <a:ea typeface="Cambria Math" panose="02040503050406030204" pitchFamily="18" charset="0"/>
                        </a:rPr>
                        <m:t>=</m:t>
                      </m:r>
                      <m:r>
                        <a:rPr kumimoji="1" lang="en-US" altLang="zh-CN" sz="1600" b="1" i="1" smtClean="0">
                          <a:solidFill>
                            <a:schemeClr val="tx1"/>
                          </a:solidFill>
                          <a:latin typeface="Cambria Math" panose="02040503050406030204" pitchFamily="18" charset="0"/>
                          <a:ea typeface="Cambria Math" panose="02040503050406030204" pitchFamily="18" charset="0"/>
                        </a:rPr>
                        <m:t>𝑻𝑶𝑭</m:t>
                      </m:r>
                      <m:r>
                        <a:rPr kumimoji="1" lang="en-US" altLang="zh-CN" sz="1600" b="1" i="1" smtClean="0">
                          <a:solidFill>
                            <a:schemeClr val="tx1"/>
                          </a:solidFill>
                          <a:latin typeface="Cambria Math" panose="02040503050406030204" pitchFamily="18" charset="0"/>
                          <a:ea typeface="Cambria Math" panose="02040503050406030204" pitchFamily="18" charset="0"/>
                        </a:rPr>
                        <m:t>+</m:t>
                      </m:r>
                      <m:f>
                        <m:fPr>
                          <m:ctrlPr>
                            <a:rPr kumimoji="1" lang="en-US" altLang="zh-CN" sz="1600" b="1" i="1" smtClean="0">
                              <a:solidFill>
                                <a:schemeClr val="tx1"/>
                              </a:solidFill>
                              <a:latin typeface="Cambria Math" panose="02040503050406030204" pitchFamily="18" charset="0"/>
                              <a:ea typeface="Cambria Math" panose="02040503050406030204" pitchFamily="18" charset="0"/>
                            </a:rPr>
                          </m:ctrlPr>
                        </m:fPr>
                        <m:num>
                          <m:r>
                            <a:rPr kumimoji="1" lang="en-US" altLang="zh-CN" sz="1600" b="1" i="0" smtClean="0">
                              <a:solidFill>
                                <a:srgbClr val="FF0000"/>
                              </a:solidFill>
                              <a:latin typeface="Cambria Math" panose="02040503050406030204" pitchFamily="18" charset="0"/>
                              <a:ea typeface="Cambria Math" panose="02040503050406030204" pitchFamily="18" charset="0"/>
                            </a:rPr>
                            <m:t>𝚫</m:t>
                          </m:r>
                          <m:r>
                            <a:rPr kumimoji="1" lang="en-US" altLang="zh-CN" sz="1600" b="1" i="0" smtClean="0">
                              <a:solidFill>
                                <a:srgbClr val="FF0000"/>
                              </a:solidFill>
                              <a:latin typeface="Cambria Math" panose="02040503050406030204" pitchFamily="18" charset="0"/>
                              <a:ea typeface="Cambria Math" panose="02040503050406030204" pitchFamily="18" charset="0"/>
                            </a:rPr>
                            <m:t>𝐋𝐎</m:t>
                          </m:r>
                          <m:sSub>
                            <m:sSubPr>
                              <m:ctrlPr>
                                <a:rPr kumimoji="1" lang="en-US" altLang="zh-CN" sz="1600" b="1" i="1" smtClean="0">
                                  <a:solidFill>
                                    <a:srgbClr val="FF0000"/>
                                  </a:solidFill>
                                  <a:latin typeface="Cambria Math" panose="02040503050406030204" pitchFamily="18" charset="0"/>
                                  <a:ea typeface="Cambria Math" panose="02040503050406030204" pitchFamily="18" charset="0"/>
                                </a:rPr>
                              </m:ctrlPr>
                            </m:sSubPr>
                            <m:e>
                              <m:r>
                                <a:rPr kumimoji="1" lang="en-US" altLang="zh-CN" sz="1600" b="1" i="0" smtClean="0">
                                  <a:solidFill>
                                    <a:srgbClr val="FF0000"/>
                                  </a:solidFill>
                                  <a:latin typeface="Cambria Math" panose="02040503050406030204" pitchFamily="18" charset="0"/>
                                  <a:ea typeface="Cambria Math" panose="02040503050406030204" pitchFamily="18" charset="0"/>
                                </a:rPr>
                                <m:t>𝐅</m:t>
                              </m:r>
                            </m:e>
                            <m:sub>
                              <m:r>
                                <a:rPr kumimoji="1" lang="en-US" altLang="zh-CN" sz="1600" b="1" i="0" smtClean="0">
                                  <a:solidFill>
                                    <a:srgbClr val="FF0000"/>
                                  </a:solidFill>
                                  <a:latin typeface="Cambria Math" panose="02040503050406030204" pitchFamily="18" charset="0"/>
                                  <a:ea typeface="Cambria Math" panose="02040503050406030204" pitchFamily="18" charset="0"/>
                                </a:rPr>
                                <m:t>𝐞</m:t>
                              </m:r>
                            </m:sub>
                          </m:sSub>
                        </m:num>
                        <m:den>
                          <m:r>
                            <a:rPr kumimoji="1" lang="en-US" altLang="zh-CN" sz="1600" b="1" i="1" smtClean="0">
                              <a:solidFill>
                                <a:schemeClr val="tx1"/>
                              </a:solidFill>
                              <a:latin typeface="Cambria Math" panose="02040503050406030204" pitchFamily="18" charset="0"/>
                              <a:ea typeface="Cambria Math" panose="02040503050406030204" pitchFamily="18" charset="0"/>
                            </a:rPr>
                            <m:t>𝜷</m:t>
                          </m:r>
                          <m:r>
                            <a:rPr kumimoji="1" lang="en-US" altLang="zh-CN" sz="1600" b="1" i="1" smtClean="0">
                              <a:solidFill>
                                <a:schemeClr val="tx1"/>
                              </a:solidFill>
                              <a:latin typeface="Cambria Math" panose="02040503050406030204" pitchFamily="18" charset="0"/>
                              <a:ea typeface="Cambria Math" panose="02040503050406030204" pitchFamily="18" charset="0"/>
                            </a:rPr>
                            <m:t>𝒄</m:t>
                          </m:r>
                        </m:den>
                      </m:f>
                      <m:r>
                        <a:rPr kumimoji="1" lang="en-US" altLang="zh-CN" sz="1600" b="1" i="1" smtClean="0">
                          <a:solidFill>
                            <a:schemeClr val="tx1"/>
                          </a:solidFill>
                          <a:latin typeface="Cambria Math" panose="02040503050406030204" pitchFamily="18" charset="0"/>
                          <a:ea typeface="Cambria Math" panose="02040503050406030204" pitchFamily="18" charset="0"/>
                        </a:rPr>
                        <m:t>+</m:t>
                      </m:r>
                      <m:r>
                        <a:rPr kumimoji="1" lang="en-US" altLang="zh-CN" sz="1600" b="1" i="1" smtClean="0">
                          <a:solidFill>
                            <a:srgbClr val="FF0000"/>
                          </a:solidFill>
                          <a:latin typeface="Cambria Math" panose="02040503050406030204" pitchFamily="18" charset="0"/>
                          <a:ea typeface="Cambria Math" panose="02040503050406030204" pitchFamily="18" charset="0"/>
                        </a:rPr>
                        <m:t>𝑻𝑶𝑷</m:t>
                      </m:r>
                    </m:oMath>
                  </m:oMathPara>
                </a14:m>
                <a:endParaRPr lang="zh-CN" altLang="en-US" sz="1600" b="1" dirty="0"/>
              </a:p>
            </p:txBody>
          </p:sp>
        </mc:Choice>
        <mc:Fallback xmlns="">
          <p:sp>
            <p:nvSpPr>
              <p:cNvPr id="51" name="文本框 50">
                <a:extLst>
                  <a:ext uri="{FF2B5EF4-FFF2-40B4-BE49-F238E27FC236}">
                    <a16:creationId xmlns:a16="http://schemas.microsoft.com/office/drawing/2014/main" id="{3FEADA9F-8EE9-B137-0A55-AADC02218A63}"/>
                  </a:ext>
                </a:extLst>
              </p:cNvPr>
              <p:cNvSpPr txBox="1">
                <a:spLocks noRot="1" noChangeAspect="1" noMove="1" noResize="1" noEditPoints="1" noAdjustHandles="1" noChangeArrowheads="1" noChangeShapeType="1" noTextEdit="1"/>
              </p:cNvSpPr>
              <p:nvPr/>
            </p:nvSpPr>
            <p:spPr>
              <a:xfrm>
                <a:off x="-92515" y="2600461"/>
                <a:ext cx="6476467" cy="596638"/>
              </a:xfrm>
              <a:prstGeom prst="rect">
                <a:avLst/>
              </a:prstGeom>
              <a:blipFill>
                <a:blip r:embed="rId11"/>
                <a:stretch>
                  <a:fillRect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819001C4-633D-BEE8-8522-ECDBC76DE0B9}"/>
                  </a:ext>
                </a:extLst>
              </p:cNvPr>
              <p:cNvSpPr txBox="1"/>
              <p:nvPr/>
            </p:nvSpPr>
            <p:spPr>
              <a:xfrm>
                <a:off x="301719" y="1165698"/>
                <a:ext cx="4594399" cy="369332"/>
              </a:xfrm>
              <a:prstGeom prst="rect">
                <a:avLst/>
              </a:prstGeom>
              <a:noFill/>
            </p:spPr>
            <p:txBody>
              <a:bodyPr wrap="none" rtlCol="0">
                <a:spAutoFit/>
              </a:bodyPr>
              <a:lstStyle>
                <a:defPPr>
                  <a:defRPr lang="zh-CN"/>
                </a:defPPr>
                <a:lvl1pPr marL="342900" indent="-342900">
                  <a:buFont typeface="Arial" panose="020B0604020202020204" pitchFamily="34" charset="0"/>
                  <a:buChar char="•"/>
                  <a:defRPr kumimoji="1" sz="2400" b="1">
                    <a:solidFill>
                      <a:schemeClr val="accent1">
                        <a:lumMod val="75000"/>
                      </a:schemeClr>
                    </a:solidFill>
                  </a:defRPr>
                </a:lvl1pPr>
              </a:lstStyle>
              <a:p>
                <a:r>
                  <a:rPr lang="en-US" altLang="zh-CN" dirty="0"/>
                  <a:t>Photon </a:t>
                </a:r>
                <a:r>
                  <a:rPr lang="en-US" altLang="zh-CN"/>
                  <a:t>TOA </a:t>
                </a:r>
                <a:r>
                  <a:rPr lang="en-US" altLang="zh-CN" dirty="0" err="1"/>
                  <a:t>v.s</a:t>
                </a:r>
                <a:r>
                  <a:rPr lang="en-US" altLang="zh-CN" dirty="0"/>
                  <a:t>. </a:t>
                </a:r>
                <a14:m>
                  <m:oMath xmlns:m="http://schemas.openxmlformats.org/officeDocument/2006/math">
                    <m:r>
                      <a:rPr lang="en-US" altLang="zh-CN">
                        <a:latin typeface="Cambria Math" panose="02040503050406030204" pitchFamily="18" charset="0"/>
                      </a:rPr>
                      <m:t>(</m:t>
                    </m:r>
                    <m:sSub>
                      <m:sSubPr>
                        <m:ctrlPr>
                          <a:rPr lang="en-US" altLang="zh-CN" i="1">
                            <a:latin typeface="Cambria Math" panose="02040503050406030204" pitchFamily="18" charset="0"/>
                          </a:rPr>
                        </m:ctrlPr>
                      </m:sSubPr>
                      <m:e>
                        <m:r>
                          <a:rPr lang="en-US" altLang="zh-CN">
                            <a:latin typeface="Cambria Math" panose="02040503050406030204" pitchFamily="18" charset="0"/>
                          </a:rPr>
                          <m:t>𝒙</m:t>
                        </m:r>
                      </m:e>
                      <m:sub>
                        <m:r>
                          <a:rPr lang="en-US" altLang="zh-CN">
                            <a:latin typeface="Cambria Math" panose="02040503050406030204" pitchFamily="18" charset="0"/>
                          </a:rPr>
                          <m:t>𝒔</m:t>
                        </m:r>
                      </m:sub>
                    </m:sSub>
                    <m:r>
                      <a:rPr lang="en-US" altLang="zh-CN">
                        <a:latin typeface="Cambria Math" panose="02040503050406030204" pitchFamily="18" charset="0"/>
                      </a:rPr>
                      <m:t>, </m:t>
                    </m:r>
                    <m:sSub>
                      <m:sSubPr>
                        <m:ctrlPr>
                          <a:rPr lang="en-US" altLang="zh-CN" i="1">
                            <a:latin typeface="Cambria Math" panose="02040503050406030204" pitchFamily="18" charset="0"/>
                          </a:rPr>
                        </m:ctrlPr>
                      </m:sSubPr>
                      <m:e>
                        <m:r>
                          <a:rPr lang="en-US" altLang="zh-CN">
                            <a:latin typeface="Cambria Math" panose="02040503050406030204" pitchFamily="18" charset="0"/>
                          </a:rPr>
                          <m:t>𝒚</m:t>
                        </m:r>
                      </m:e>
                      <m:sub>
                        <m:r>
                          <a:rPr lang="en-US" altLang="zh-CN">
                            <a:latin typeface="Cambria Math" panose="02040503050406030204" pitchFamily="18" charset="0"/>
                          </a:rPr>
                          <m:t>𝒔</m:t>
                        </m:r>
                      </m:sub>
                    </m:sSub>
                    <m:r>
                      <a:rPr lang="en-US" altLang="zh-CN">
                        <a:latin typeface="Cambria Math" panose="02040503050406030204" pitchFamily="18" charset="0"/>
                      </a:rPr>
                      <m:t>)</m:t>
                    </m:r>
                  </m:oMath>
                </a14:m>
                <a:r>
                  <a:rPr lang="en-US" altLang="zh-CN" dirty="0"/>
                  <a:t> Reconstruction</a:t>
                </a:r>
                <a:endParaRPr lang="zh-CN" altLang="en-US" dirty="0"/>
              </a:p>
            </p:txBody>
          </p:sp>
        </mc:Choice>
        <mc:Fallback xmlns="">
          <p:sp>
            <p:nvSpPr>
              <p:cNvPr id="52" name="文本框 51">
                <a:extLst>
                  <a:ext uri="{FF2B5EF4-FFF2-40B4-BE49-F238E27FC236}">
                    <a16:creationId xmlns:a16="http://schemas.microsoft.com/office/drawing/2014/main" id="{819001C4-633D-BEE8-8522-ECDBC76DE0B9}"/>
                  </a:ext>
                </a:extLst>
              </p:cNvPr>
              <p:cNvSpPr txBox="1">
                <a:spLocks noRot="1" noChangeAspect="1" noMove="1" noResize="1" noEditPoints="1" noAdjustHandles="1" noChangeArrowheads="1" noChangeShapeType="1" noTextEdit="1"/>
              </p:cNvSpPr>
              <p:nvPr/>
            </p:nvSpPr>
            <p:spPr>
              <a:xfrm>
                <a:off x="301719" y="1165698"/>
                <a:ext cx="4594399" cy="369332"/>
              </a:xfrm>
              <a:prstGeom prst="rect">
                <a:avLst/>
              </a:prstGeom>
              <a:blipFill>
                <a:blip r:embed="rId12"/>
                <a:stretch>
                  <a:fillRect l="-1361" t="-7895" r="-907" b="-28947"/>
                </a:stretch>
              </a:blipFill>
            </p:spPr>
            <p:txBody>
              <a:bodyPr/>
              <a:lstStyle/>
              <a:p>
                <a:r>
                  <a:rPr lang="zh-CN" altLang="en-US">
                    <a:noFill/>
                  </a:rPr>
                  <a:t> </a:t>
                </a:r>
              </a:p>
            </p:txBody>
          </p:sp>
        </mc:Fallback>
      </mc:AlternateContent>
      <p:sp>
        <p:nvSpPr>
          <p:cNvPr id="53" name="矩形 52">
            <a:extLst>
              <a:ext uri="{FF2B5EF4-FFF2-40B4-BE49-F238E27FC236}">
                <a16:creationId xmlns:a16="http://schemas.microsoft.com/office/drawing/2014/main" id="{7EE82387-201D-9A1A-7736-A17B0FFF0990}"/>
              </a:ext>
            </a:extLst>
          </p:cNvPr>
          <p:cNvSpPr/>
          <p:nvPr/>
        </p:nvSpPr>
        <p:spPr>
          <a:xfrm>
            <a:off x="6398207" y="1161093"/>
            <a:ext cx="3510385" cy="461665"/>
          </a:xfrm>
          <a:prstGeom prst="rect">
            <a:avLst/>
          </a:prstGeom>
          <a:noFill/>
        </p:spPr>
        <p:txBody>
          <a:bodyPr wrap="none" rtlCol="0">
            <a:spAutoFit/>
          </a:bodyPr>
          <a:lstStyle/>
          <a:p>
            <a:pPr marL="342900" indent="-342900">
              <a:buFont typeface="Arial" panose="020B0604020202020204" pitchFamily="34" charset="0"/>
              <a:buChar char="•"/>
            </a:pPr>
            <a:r>
              <a:rPr kumimoji="1" lang="en-US" altLang="zh-CN" sz="2400" b="1" dirty="0">
                <a:solidFill>
                  <a:schemeClr val="accent1">
                    <a:lumMod val="75000"/>
                  </a:schemeClr>
                </a:solidFill>
              </a:rPr>
              <a:t>Likelihood construction</a:t>
            </a:r>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FC8A21BE-AFC0-ED5C-4820-2B56B2BCB9F1}"/>
                  </a:ext>
                </a:extLst>
              </p:cNvPr>
              <p:cNvSpPr txBox="1"/>
              <p:nvPr/>
            </p:nvSpPr>
            <p:spPr>
              <a:xfrm>
                <a:off x="8153399" y="3431587"/>
                <a:ext cx="3747846" cy="324384"/>
              </a:xfrm>
              <a:prstGeom prst="rect">
                <a:avLst/>
              </a:prstGeom>
              <a:noFill/>
            </p:spPr>
            <p:txBody>
              <a:bodyPr wrap="square" rtlCol="0">
                <a:spAutoFit/>
              </a:bodyPr>
              <a:lstStyle/>
              <a:p>
                <a14:m>
                  <m:oMath xmlns:m="http://schemas.openxmlformats.org/officeDocument/2006/math">
                    <m:sSub>
                      <m:sSubPr>
                        <m:ctrlPr>
                          <a:rPr lang="en-US" altLang="zh-CN" sz="1400" i="1" smtClean="0">
                            <a:solidFill>
                              <a:schemeClr val="accent2">
                                <a:lumMod val="75000"/>
                              </a:schemeClr>
                            </a:solidFill>
                            <a:latin typeface="Cambria Math" panose="02040503050406030204" pitchFamily="18" charset="0"/>
                          </a:rPr>
                        </m:ctrlPr>
                      </m:sSubPr>
                      <m:e>
                        <m:r>
                          <a:rPr lang="en-US" altLang="zh-CN" sz="1400" i="1">
                            <a:solidFill>
                              <a:schemeClr val="accent2">
                                <a:lumMod val="75000"/>
                              </a:schemeClr>
                            </a:solidFill>
                            <a:latin typeface="Cambria Math" panose="02040503050406030204" pitchFamily="18" charset="0"/>
                          </a:rPr>
                          <m:t>𝑆</m:t>
                        </m:r>
                      </m:e>
                      <m:sub>
                        <m:r>
                          <a:rPr lang="en-US" altLang="zh-CN" sz="1400" i="1">
                            <a:solidFill>
                              <a:schemeClr val="accent2">
                                <a:lumMod val="75000"/>
                              </a:schemeClr>
                            </a:solidFill>
                            <a:latin typeface="Cambria Math" panose="02040503050406030204" pitchFamily="18" charset="0"/>
                          </a:rPr>
                          <m:t>h</m:t>
                        </m:r>
                      </m:sub>
                    </m:sSub>
                    <m:r>
                      <a:rPr lang="en-US" altLang="zh-CN" sz="1400" b="0" i="1" smtClean="0">
                        <a:solidFill>
                          <a:schemeClr val="accent2">
                            <a:lumMod val="75000"/>
                          </a:schemeClr>
                        </a:solidFill>
                        <a:latin typeface="Cambria Math" panose="02040503050406030204" pitchFamily="18" charset="0"/>
                      </a:rPr>
                      <m:t>(</m:t>
                    </m:r>
                    <m:r>
                      <a:rPr lang="en-US" altLang="zh-CN" sz="1400" b="0" i="1" smtClean="0">
                        <a:solidFill>
                          <a:schemeClr val="accent2">
                            <a:lumMod val="75000"/>
                          </a:schemeClr>
                        </a:solidFill>
                        <a:latin typeface="Cambria Math" panose="02040503050406030204" pitchFamily="18" charset="0"/>
                      </a:rPr>
                      <m:t>𝑥</m:t>
                    </m:r>
                    <m:r>
                      <a:rPr lang="en-US" altLang="zh-CN" sz="1400" b="0" i="1" smtClean="0">
                        <a:solidFill>
                          <a:schemeClr val="accent2">
                            <a:lumMod val="75000"/>
                          </a:schemeClr>
                        </a:solidFill>
                        <a:latin typeface="Cambria Math" panose="02040503050406030204" pitchFamily="18" charset="0"/>
                      </a:rPr>
                      <m:t>, </m:t>
                    </m:r>
                    <m:r>
                      <a:rPr lang="en-US" altLang="zh-CN" sz="1400" b="0" i="1" smtClean="0">
                        <a:solidFill>
                          <a:schemeClr val="accent2">
                            <a:lumMod val="75000"/>
                          </a:schemeClr>
                        </a:solidFill>
                        <a:latin typeface="Cambria Math" panose="02040503050406030204" pitchFamily="18" charset="0"/>
                      </a:rPr>
                      <m:t>𝑡</m:t>
                    </m:r>
                    <m:r>
                      <a:rPr lang="en-US" altLang="zh-CN" sz="1400" b="0" i="1" smtClean="0">
                        <a:solidFill>
                          <a:schemeClr val="accent2">
                            <a:lumMod val="75000"/>
                          </a:schemeClr>
                        </a:solidFill>
                        <a:latin typeface="Cambria Math" panose="02040503050406030204" pitchFamily="18" charset="0"/>
                      </a:rPr>
                      <m:t>)</m:t>
                    </m:r>
                  </m:oMath>
                </a14:m>
                <a:r>
                  <a:rPr kumimoji="1" lang="en-US" altLang="zh-CN" sz="1400" dirty="0">
                    <a:solidFill>
                      <a:schemeClr val="accent2">
                        <a:lumMod val="75000"/>
                      </a:schemeClr>
                    </a:solidFill>
                  </a:rPr>
                  <a:t> is the signal P.D.F. with a weight of </a:t>
                </a:r>
                <a14:m>
                  <m:oMath xmlns:m="http://schemas.openxmlformats.org/officeDocument/2006/math">
                    <m:sSub>
                      <m:sSubPr>
                        <m:ctrlPr>
                          <a:rPr kumimoji="1" lang="en-US" altLang="zh-CN" sz="1400" b="0" i="1" smtClean="0">
                            <a:solidFill>
                              <a:schemeClr val="accent2">
                                <a:lumMod val="75000"/>
                              </a:schemeClr>
                            </a:solidFill>
                            <a:latin typeface="Cambria Math" panose="02040503050406030204" pitchFamily="18" charset="0"/>
                          </a:rPr>
                        </m:ctrlPr>
                      </m:sSubPr>
                      <m:e>
                        <m:r>
                          <a:rPr kumimoji="1" lang="en-US" altLang="zh-CN" sz="1400" b="0" i="1" smtClean="0">
                            <a:solidFill>
                              <a:schemeClr val="accent2">
                                <a:lumMod val="75000"/>
                              </a:schemeClr>
                            </a:solidFill>
                            <a:latin typeface="Cambria Math" panose="02040503050406030204" pitchFamily="18" charset="0"/>
                          </a:rPr>
                          <m:t>𝑁</m:t>
                        </m:r>
                      </m:e>
                      <m:sub>
                        <m:r>
                          <a:rPr kumimoji="1" lang="en-US" altLang="zh-CN" sz="1400" b="0" i="1" smtClean="0">
                            <a:solidFill>
                              <a:schemeClr val="accent2">
                                <a:lumMod val="75000"/>
                              </a:schemeClr>
                            </a:solidFill>
                            <a:latin typeface="Cambria Math" panose="02040503050406030204" pitchFamily="18" charset="0"/>
                          </a:rPr>
                          <m:t>𝑝</m:t>
                        </m:r>
                        <m:r>
                          <a:rPr kumimoji="1" lang="en-US" altLang="zh-CN" sz="1400" b="0" i="1" smtClean="0">
                            <a:solidFill>
                              <a:schemeClr val="accent2">
                                <a:lumMod val="75000"/>
                              </a:schemeClr>
                            </a:solidFill>
                            <a:latin typeface="Cambria Math" panose="02040503050406030204" pitchFamily="18" charset="0"/>
                          </a:rPr>
                          <m:t>.</m:t>
                        </m:r>
                        <m:r>
                          <a:rPr kumimoji="1" lang="en-US" altLang="zh-CN" sz="1400" b="0" i="1" smtClean="0">
                            <a:solidFill>
                              <a:schemeClr val="accent2">
                                <a:lumMod val="75000"/>
                              </a:schemeClr>
                            </a:solidFill>
                            <a:latin typeface="Cambria Math" panose="02040503050406030204" pitchFamily="18" charset="0"/>
                          </a:rPr>
                          <m:t>𝑒</m:t>
                        </m:r>
                        <m:r>
                          <a:rPr kumimoji="1" lang="en-US" altLang="zh-CN" sz="1400" b="0" i="1" smtClean="0">
                            <a:solidFill>
                              <a:schemeClr val="accent2">
                                <a:lumMod val="75000"/>
                              </a:schemeClr>
                            </a:solidFill>
                            <a:latin typeface="Cambria Math" panose="02040503050406030204" pitchFamily="18" charset="0"/>
                          </a:rPr>
                          <m:t>.</m:t>
                        </m:r>
                      </m:sub>
                    </m:sSub>
                  </m:oMath>
                </a14:m>
                <a:endParaRPr kumimoji="1" lang="zh-CN" altLang="en-US" sz="1400" dirty="0">
                  <a:solidFill>
                    <a:schemeClr val="accent2">
                      <a:lumMod val="75000"/>
                    </a:schemeClr>
                  </a:solidFill>
                </a:endParaRPr>
              </a:p>
            </p:txBody>
          </p:sp>
        </mc:Choice>
        <mc:Fallback xmlns="">
          <p:sp>
            <p:nvSpPr>
              <p:cNvPr id="54" name="文本框 53">
                <a:extLst>
                  <a:ext uri="{FF2B5EF4-FFF2-40B4-BE49-F238E27FC236}">
                    <a16:creationId xmlns:a16="http://schemas.microsoft.com/office/drawing/2014/main" id="{FC8A21BE-AFC0-ED5C-4820-2B56B2BCB9F1}"/>
                  </a:ext>
                </a:extLst>
              </p:cNvPr>
              <p:cNvSpPr txBox="1">
                <a:spLocks noRot="1" noChangeAspect="1" noMove="1" noResize="1" noEditPoints="1" noAdjustHandles="1" noChangeArrowheads="1" noChangeShapeType="1" noTextEdit="1"/>
              </p:cNvSpPr>
              <p:nvPr/>
            </p:nvSpPr>
            <p:spPr>
              <a:xfrm>
                <a:off x="8153399" y="3431587"/>
                <a:ext cx="3747846" cy="324384"/>
              </a:xfrm>
              <a:prstGeom prst="rect">
                <a:avLst/>
              </a:prstGeom>
              <a:blipFill>
                <a:blip r:embed="rId13"/>
                <a:stretch>
                  <a:fillRect t="-3846" b="-15385"/>
                </a:stretch>
              </a:blipFill>
            </p:spPr>
            <p:txBody>
              <a:bodyPr/>
              <a:lstStyle/>
              <a:p>
                <a:r>
                  <a:rPr lang="zh-CN" altLang="en-US">
                    <a:noFill/>
                  </a:rPr>
                  <a:t> </a:t>
                </a:r>
              </a:p>
            </p:txBody>
          </p:sp>
        </mc:Fallback>
      </mc:AlternateContent>
      <p:cxnSp>
        <p:nvCxnSpPr>
          <p:cNvPr id="55" name="直线箭头连接符 54">
            <a:extLst>
              <a:ext uri="{FF2B5EF4-FFF2-40B4-BE49-F238E27FC236}">
                <a16:creationId xmlns:a16="http://schemas.microsoft.com/office/drawing/2014/main" id="{2497A3F2-8F0D-41D1-3EAB-A93A9332FF08}"/>
              </a:ext>
            </a:extLst>
          </p:cNvPr>
          <p:cNvCxnSpPr>
            <a:cxnSpLocks/>
          </p:cNvCxnSpPr>
          <p:nvPr/>
        </p:nvCxnSpPr>
        <p:spPr>
          <a:xfrm>
            <a:off x="7651656" y="3392131"/>
            <a:ext cx="143139" cy="629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730780"/>
      </p:ext>
    </p:extLst>
  </p:cSld>
  <p:clrMapOvr>
    <a:masterClrMapping/>
  </p:clrMapOvr>
</p:sld>
</file>

<file path=ppt/theme/theme1.xml><?xml version="1.0" encoding="utf-8"?>
<a:theme xmlns:a="http://schemas.openxmlformats.org/drawingml/2006/main" name="Office 主题​​">
  <a:themeElements>
    <a:clrScheme name="mysample">
      <a:dk1>
        <a:srgbClr val="000000"/>
      </a:dk1>
      <a:lt1>
        <a:srgbClr val="FFFFFF"/>
      </a:lt1>
      <a:dk2>
        <a:srgbClr val="9C231F"/>
      </a:dk2>
      <a:lt2>
        <a:srgbClr val="F26F3C"/>
      </a:lt2>
      <a:accent1>
        <a:srgbClr val="2C8182"/>
      </a:accent1>
      <a:accent2>
        <a:srgbClr val="56C2C4"/>
      </a:accent2>
      <a:accent3>
        <a:srgbClr val="368DA6"/>
      </a:accent3>
      <a:accent4>
        <a:srgbClr val="26C3F2"/>
      </a:accent4>
      <a:accent5>
        <a:srgbClr val="015195"/>
      </a:accent5>
      <a:accent6>
        <a:srgbClr val="FDB238"/>
      </a:accent6>
      <a:hlink>
        <a:srgbClr val="0CB5E8"/>
      </a:hlink>
      <a:folHlink>
        <a:srgbClr val="66D5F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25709</TotalTime>
  <Words>1845</Words>
  <Application>Microsoft Macintosh PowerPoint</Application>
  <PresentationFormat>宽屏</PresentationFormat>
  <Paragraphs>232</Paragraphs>
  <Slides>13</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DengXian</vt:lpstr>
      <vt:lpstr>DengXian</vt:lpstr>
      <vt:lpstr>等线 Light</vt:lpstr>
      <vt:lpstr>SimHei</vt:lpstr>
      <vt:lpstr>Arial</vt:lpstr>
      <vt:lpstr>Arial Rounded MT Bold</vt:lpstr>
      <vt:lpstr>Calibri</vt:lpstr>
      <vt:lpstr>Cambria Math</vt:lpstr>
      <vt:lpstr>Helvetica</vt:lpstr>
      <vt:lpstr>Wingdings</vt:lpstr>
      <vt:lpstr>Office 主题​​</vt:lpstr>
      <vt:lpstr>DIRC-like Time-of-flight Detector (DTOF) under the Offline Software of Super Tau-Charm Facility</vt:lpstr>
      <vt:lpstr>Super Tau-Charm Facility</vt:lpstr>
      <vt:lpstr>DTOF Geometry Configuration</vt:lpstr>
      <vt:lpstr>DTOF Simulation Optical Parameters</vt:lpstr>
      <vt:lpstr>DTOF Simulation Photon Yield</vt:lpstr>
      <vt:lpstr>DTOF Reconstruction Single Timing Uncertainties</vt:lpstr>
      <vt:lpstr>DTOF Reconstruction Likelihood Method for PID – Timing Method</vt:lpstr>
      <vt:lpstr>DTOF Reconstruction Likelihood Method for PID – Timing Method</vt:lpstr>
      <vt:lpstr>DTOF Reconstruction Likelihood Method for PID – Imaging Method</vt:lpstr>
      <vt:lpstr>DTOF Reconstruction Likelihood Method for PID – Imaging Method</vt:lpstr>
      <vt:lpstr>Summary</vt:lpstr>
      <vt:lpstr>BackUp</vt:lpstr>
      <vt:lpstr>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 玙潼</dc:creator>
  <cp:lastModifiedBy>玙潼 冯</cp:lastModifiedBy>
  <cp:revision>176</cp:revision>
  <cp:lastPrinted>2023-07-11T03:47:23Z</cp:lastPrinted>
  <dcterms:created xsi:type="dcterms:W3CDTF">2023-07-03T02:58:05Z</dcterms:created>
  <dcterms:modified xsi:type="dcterms:W3CDTF">2024-01-17T02:56:01Z</dcterms:modified>
</cp:coreProperties>
</file>