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12"/>
  </p:notesMasterIdLst>
  <p:sldIdLst>
    <p:sldId id="256" r:id="rId4"/>
    <p:sldId id="271" r:id="rId5"/>
    <p:sldId id="282" r:id="rId6"/>
    <p:sldId id="313" r:id="rId7"/>
    <p:sldId id="317" r:id="rId8"/>
    <p:sldId id="288" r:id="rId9"/>
    <p:sldId id="319" r:id="rId10"/>
    <p:sldId id="356" r:id="rId11"/>
    <p:sldId id="320" r:id="rId13"/>
    <p:sldId id="321" r:id="rId14"/>
    <p:sldId id="322" r:id="rId15"/>
    <p:sldId id="334" r:id="rId16"/>
    <p:sldId id="361" r:id="rId17"/>
    <p:sldId id="362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QY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24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做下图为与束流夹角为</a:t>
            </a:r>
            <a:r>
              <a:rPr lang="en-US" altLang="zh-CN" dirty="0"/>
              <a:t>70</a:t>
            </a:r>
            <a:r>
              <a:rPr lang="zh-CN" altLang="en-US" dirty="0"/>
              <a:t>度情况下模拟给出</a:t>
            </a:r>
            <a:r>
              <a:rPr lang="en-US" altLang="zh-CN" dirty="0"/>
              <a:t>π</a:t>
            </a:r>
            <a:r>
              <a:rPr lang="zh-CN" altLang="en-US" dirty="0"/>
              <a:t>、</a:t>
            </a:r>
            <a:r>
              <a:rPr lang="en-US" altLang="zh-CN" dirty="0"/>
              <a:t>k</a:t>
            </a: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zh-CN" altLang="en-US" dirty="0"/>
              <a:t>中</a:t>
            </a:r>
            <a:r>
              <a:rPr lang="en-US" altLang="zh-CN" dirty="0"/>
              <a:t>π</a:t>
            </a:r>
            <a:r>
              <a:rPr lang="zh-CN" altLang="en-US" dirty="0"/>
              <a:t>鉴别成功的概率；含</a:t>
            </a:r>
            <a:r>
              <a:rPr lang="en-US" altLang="zh-CN" dirty="0"/>
              <a:t>1.35^-3</a:t>
            </a:r>
            <a:r>
              <a:rPr lang="zh-CN" altLang="en-US" dirty="0"/>
              <a:t>的本底。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B660-B7B4-4DD0-A819-51D710535C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822017"/>
            <a:ext cx="12192000" cy="4656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810251"/>
            <a:ext cx="12192000" cy="1047751"/>
          </a:xfrm>
          <a:prstGeom prst="rect">
            <a:avLst/>
          </a:prstGeom>
          <a:solidFill>
            <a:srgbClr val="00499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4992"/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图片 7" descr="横版组合（白色）——透明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1" y="6043084"/>
            <a:ext cx="2952749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5791200"/>
            <a:ext cx="12192000" cy="23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31284"/>
            <a:ext cx="12192000" cy="1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2540000" cy="3048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 algn="l">
              <a:defRPr sz="1865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192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860800" cy="3048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 sz="1865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192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0"/>
            <a:ext cx="2540000" cy="3048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65" smtClean="0">
                <a:solidFill>
                  <a:srgbClr val="192214"/>
                </a:solidFill>
                <a:latin typeface="-쉬리M" panose="02030504000101010101" pitchFamily="18" charset="-127"/>
                <a:ea typeface="-쉬리M" panose="02030504000101010101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8400E5-B2A6-4A2E-9C61-27078AE92A68}" type="slidenum">
              <a:rPr kumimoji="1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192214"/>
                </a:solidFill>
                <a:effectLst/>
                <a:uLnTx/>
                <a:uFillTx/>
                <a:latin typeface="-쉬리M" panose="02030504000101010101" pitchFamily="18" charset="-127"/>
                <a:ea typeface="-쉬리M" panose="02030504000101010101" pitchFamily="18" charset="-127"/>
                <a:cs typeface="+mn-cs"/>
              </a:rPr>
            </a:fld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192214"/>
              </a:solidFill>
              <a:effectLst/>
              <a:uLnTx/>
              <a:uFillTx/>
              <a:latin typeface="-쉬리M" panose="02030504000101010101" pitchFamily="18" charset="-127"/>
              <a:ea typeface="-쉬리M" panose="02030504000101010101" pitchFamily="18" charset="-127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3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933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7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0"/>
            <a:ext cx="10534685" cy="7730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2B40-922E-49E2-B461-C1D73F05379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E7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640C-7723-4895-85B2-53769082435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4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29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7" y="6275917"/>
            <a:ext cx="4652433" cy="461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6267451"/>
            <a:ext cx="4572000" cy="452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22" descr="横版组合——透明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251" y="6252633"/>
            <a:ext cx="2286000" cy="47836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335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9pPr>
    </p:titleStyle>
    <p:bodyStyle>
      <a:lvl1pPr marL="457200" indent="-4572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2935">
          <a:solidFill>
            <a:srgbClr val="B1C9A9"/>
          </a:solidFill>
          <a:latin typeface="+mn-lt"/>
          <a:ea typeface="+mn-ea"/>
          <a:cs typeface="+mn-cs"/>
        </a:defRPr>
      </a:lvl1pPr>
      <a:lvl2pPr marL="990600" indent="-3810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2665">
          <a:solidFill>
            <a:srgbClr val="B1C9A9"/>
          </a:solidFill>
          <a:latin typeface="+mn-lt"/>
          <a:ea typeface="+mn-ea"/>
        </a:defRPr>
      </a:lvl2pPr>
      <a:lvl3pPr marL="1524000" indent="-3048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2133600" indent="-3048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2135">
          <a:solidFill>
            <a:srgbClr val="B1C9A9"/>
          </a:solidFill>
          <a:latin typeface="+mn-lt"/>
          <a:ea typeface="+mn-ea"/>
        </a:defRPr>
      </a:lvl4pPr>
      <a:lvl5pPr marL="2743200" indent="-3048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5pPr>
      <a:lvl6pPr marL="33528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6pPr>
      <a:lvl7pPr marL="39624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7pPr>
      <a:lvl8pPr marL="45720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8pPr>
      <a:lvl9pPr marL="51816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pic>
        <p:nvPicPr>
          <p:cNvPr id="2053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39933"/>
            <a:ext cx="5799667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0" y="6191251"/>
            <a:ext cx="6477000" cy="63923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9.png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image" Target="../media/image38.png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image" Target="../media/image41.png"/><Relationship Id="rId4" Type="http://schemas.openxmlformats.org/officeDocument/2006/relationships/tags" Target="../tags/tag165.xml"/><Relationship Id="rId3" Type="http://schemas.openxmlformats.org/officeDocument/2006/relationships/image" Target="../media/image40.pn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image" Target="../media/image42.png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image" Target="../media/image44.png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3" Type="http://schemas.openxmlformats.org/officeDocument/2006/relationships/slideLayout" Target="../slideLayouts/slideLayout3.xml"/><Relationship Id="rId32" Type="http://schemas.openxmlformats.org/officeDocument/2006/relationships/image" Target="../media/image49.png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image" Target="../media/image43.png"/><Relationship Id="rId29" Type="http://schemas.openxmlformats.org/officeDocument/2006/relationships/image" Target="../media/image48.png"/><Relationship Id="rId28" Type="http://schemas.openxmlformats.org/officeDocument/2006/relationships/tags" Target="../tags/tag196.xml"/><Relationship Id="rId27" Type="http://schemas.openxmlformats.org/officeDocument/2006/relationships/tags" Target="../tags/tag195.xml"/><Relationship Id="rId26" Type="http://schemas.openxmlformats.org/officeDocument/2006/relationships/tags" Target="../tags/tag194.xml"/><Relationship Id="rId25" Type="http://schemas.openxmlformats.org/officeDocument/2006/relationships/tags" Target="../tags/tag193.xml"/><Relationship Id="rId24" Type="http://schemas.openxmlformats.org/officeDocument/2006/relationships/tags" Target="../tags/tag192.xml"/><Relationship Id="rId23" Type="http://schemas.openxmlformats.org/officeDocument/2006/relationships/image" Target="../media/image47.png"/><Relationship Id="rId22" Type="http://schemas.openxmlformats.org/officeDocument/2006/relationships/tags" Target="../tags/tag191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tags" Target="../tags/tag176.xml"/><Relationship Id="rId19" Type="http://schemas.openxmlformats.org/officeDocument/2006/relationships/tags" Target="../tags/tag188.xml"/><Relationship Id="rId18" Type="http://schemas.openxmlformats.org/officeDocument/2006/relationships/image" Target="../media/image24.png"/><Relationship Id="rId17" Type="http://schemas.openxmlformats.org/officeDocument/2006/relationships/tags" Target="../tags/tag187.xml"/><Relationship Id="rId16" Type="http://schemas.openxmlformats.org/officeDocument/2006/relationships/image" Target="../media/image46.png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image" Target="../media/image45.png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image" Target="../media/image50.png"/><Relationship Id="rId34" Type="http://schemas.openxmlformats.org/officeDocument/2006/relationships/slideLayout" Target="../slideLayouts/slideLayout3.xml"/><Relationship Id="rId33" Type="http://schemas.openxmlformats.org/officeDocument/2006/relationships/image" Target="../media/image56.png"/><Relationship Id="rId32" Type="http://schemas.openxmlformats.org/officeDocument/2006/relationships/tags" Target="../tags/tag223.xml"/><Relationship Id="rId31" Type="http://schemas.openxmlformats.org/officeDocument/2006/relationships/tags" Target="../tags/tag222.xml"/><Relationship Id="rId30" Type="http://schemas.openxmlformats.org/officeDocument/2006/relationships/image" Target="../media/image55.png"/><Relationship Id="rId3" Type="http://schemas.openxmlformats.org/officeDocument/2006/relationships/tags" Target="../tags/tag201.xml"/><Relationship Id="rId29" Type="http://schemas.openxmlformats.org/officeDocument/2006/relationships/tags" Target="../tags/tag221.xml"/><Relationship Id="rId28" Type="http://schemas.openxmlformats.org/officeDocument/2006/relationships/tags" Target="../tags/tag220.xml"/><Relationship Id="rId27" Type="http://schemas.openxmlformats.org/officeDocument/2006/relationships/tags" Target="../tags/tag219.xml"/><Relationship Id="rId26" Type="http://schemas.openxmlformats.org/officeDocument/2006/relationships/tags" Target="../tags/tag218.xml"/><Relationship Id="rId25" Type="http://schemas.openxmlformats.org/officeDocument/2006/relationships/tags" Target="../tags/tag217.xml"/><Relationship Id="rId24" Type="http://schemas.openxmlformats.org/officeDocument/2006/relationships/image" Target="../media/image47.png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200.xml"/><Relationship Id="rId19" Type="http://schemas.openxmlformats.org/officeDocument/2006/relationships/image" Target="../media/image54.png"/><Relationship Id="rId18" Type="http://schemas.openxmlformats.org/officeDocument/2006/relationships/image" Target="../media/image53.png"/><Relationship Id="rId17" Type="http://schemas.openxmlformats.org/officeDocument/2006/relationships/tags" Target="../tags/tag212.xml"/><Relationship Id="rId16" Type="http://schemas.openxmlformats.org/officeDocument/2006/relationships/tags" Target="../tags/tag211.xml"/><Relationship Id="rId15" Type="http://schemas.openxmlformats.org/officeDocument/2006/relationships/image" Target="../media/image52.png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103.xml"/><Relationship Id="rId98" Type="http://schemas.openxmlformats.org/officeDocument/2006/relationships/tags" Target="../tags/tag102.xml"/><Relationship Id="rId97" Type="http://schemas.openxmlformats.org/officeDocument/2006/relationships/tags" Target="../tags/tag101.xml"/><Relationship Id="rId96" Type="http://schemas.openxmlformats.org/officeDocument/2006/relationships/tags" Target="../tags/tag100.xml"/><Relationship Id="rId95" Type="http://schemas.openxmlformats.org/officeDocument/2006/relationships/tags" Target="../tags/tag99.xml"/><Relationship Id="rId94" Type="http://schemas.openxmlformats.org/officeDocument/2006/relationships/tags" Target="../tags/tag98.xml"/><Relationship Id="rId93" Type="http://schemas.openxmlformats.org/officeDocument/2006/relationships/tags" Target="../tags/tag97.xml"/><Relationship Id="rId92" Type="http://schemas.openxmlformats.org/officeDocument/2006/relationships/tags" Target="../tags/tag96.xml"/><Relationship Id="rId91" Type="http://schemas.openxmlformats.org/officeDocument/2006/relationships/tags" Target="../tags/tag95.xml"/><Relationship Id="rId90" Type="http://schemas.openxmlformats.org/officeDocument/2006/relationships/tags" Target="../tags/tag94.xml"/><Relationship Id="rId9" Type="http://schemas.openxmlformats.org/officeDocument/2006/relationships/tags" Target="../tags/tag13.xml"/><Relationship Id="rId89" Type="http://schemas.openxmlformats.org/officeDocument/2006/relationships/tags" Target="../tags/tag93.xml"/><Relationship Id="rId88" Type="http://schemas.openxmlformats.org/officeDocument/2006/relationships/tags" Target="../tags/tag92.xml"/><Relationship Id="rId87" Type="http://schemas.openxmlformats.org/officeDocument/2006/relationships/tags" Target="../tags/tag91.xml"/><Relationship Id="rId86" Type="http://schemas.openxmlformats.org/officeDocument/2006/relationships/tags" Target="../tags/tag90.xml"/><Relationship Id="rId85" Type="http://schemas.openxmlformats.org/officeDocument/2006/relationships/tags" Target="../tags/tag89.xml"/><Relationship Id="rId84" Type="http://schemas.openxmlformats.org/officeDocument/2006/relationships/tags" Target="../tags/tag88.xml"/><Relationship Id="rId83" Type="http://schemas.openxmlformats.org/officeDocument/2006/relationships/tags" Target="../tags/tag87.xml"/><Relationship Id="rId82" Type="http://schemas.openxmlformats.org/officeDocument/2006/relationships/tags" Target="../tags/tag86.xml"/><Relationship Id="rId81" Type="http://schemas.openxmlformats.org/officeDocument/2006/relationships/tags" Target="../tags/tag85.xml"/><Relationship Id="rId80" Type="http://schemas.openxmlformats.org/officeDocument/2006/relationships/tags" Target="../tags/tag84.xml"/><Relationship Id="rId8" Type="http://schemas.openxmlformats.org/officeDocument/2006/relationships/tags" Target="../tags/tag12.xml"/><Relationship Id="rId79" Type="http://schemas.openxmlformats.org/officeDocument/2006/relationships/tags" Target="../tags/tag83.xml"/><Relationship Id="rId78" Type="http://schemas.openxmlformats.org/officeDocument/2006/relationships/tags" Target="../tags/tag82.xml"/><Relationship Id="rId77" Type="http://schemas.openxmlformats.org/officeDocument/2006/relationships/tags" Target="../tags/tag81.xml"/><Relationship Id="rId76" Type="http://schemas.openxmlformats.org/officeDocument/2006/relationships/tags" Target="../tags/tag80.xml"/><Relationship Id="rId75" Type="http://schemas.openxmlformats.org/officeDocument/2006/relationships/tags" Target="../tags/tag79.xml"/><Relationship Id="rId74" Type="http://schemas.openxmlformats.org/officeDocument/2006/relationships/tags" Target="../tags/tag78.xml"/><Relationship Id="rId73" Type="http://schemas.openxmlformats.org/officeDocument/2006/relationships/tags" Target="../tags/tag77.xml"/><Relationship Id="rId72" Type="http://schemas.openxmlformats.org/officeDocument/2006/relationships/tags" Target="../tags/tag76.xml"/><Relationship Id="rId71" Type="http://schemas.openxmlformats.org/officeDocument/2006/relationships/tags" Target="../tags/tag75.xml"/><Relationship Id="rId70" Type="http://schemas.openxmlformats.org/officeDocument/2006/relationships/tags" Target="../tags/tag74.xml"/><Relationship Id="rId7" Type="http://schemas.openxmlformats.org/officeDocument/2006/relationships/image" Target="../media/image15.png"/><Relationship Id="rId69" Type="http://schemas.openxmlformats.org/officeDocument/2006/relationships/tags" Target="../tags/tag73.xml"/><Relationship Id="rId68" Type="http://schemas.openxmlformats.org/officeDocument/2006/relationships/tags" Target="../tags/tag72.xml"/><Relationship Id="rId67" Type="http://schemas.openxmlformats.org/officeDocument/2006/relationships/tags" Target="../tags/tag71.xml"/><Relationship Id="rId66" Type="http://schemas.openxmlformats.org/officeDocument/2006/relationships/tags" Target="../tags/tag70.xml"/><Relationship Id="rId65" Type="http://schemas.openxmlformats.org/officeDocument/2006/relationships/tags" Target="../tags/tag69.xml"/><Relationship Id="rId64" Type="http://schemas.openxmlformats.org/officeDocument/2006/relationships/tags" Target="../tags/tag68.xml"/><Relationship Id="rId63" Type="http://schemas.openxmlformats.org/officeDocument/2006/relationships/tags" Target="../tags/tag67.xml"/><Relationship Id="rId62" Type="http://schemas.openxmlformats.org/officeDocument/2006/relationships/tags" Target="../tags/tag66.xml"/><Relationship Id="rId61" Type="http://schemas.openxmlformats.org/officeDocument/2006/relationships/tags" Target="../tags/tag65.xml"/><Relationship Id="rId60" Type="http://schemas.openxmlformats.org/officeDocument/2006/relationships/tags" Target="../tags/tag64.xml"/><Relationship Id="rId6" Type="http://schemas.openxmlformats.org/officeDocument/2006/relationships/image" Target="../media/image14.png"/><Relationship Id="rId59" Type="http://schemas.openxmlformats.org/officeDocument/2006/relationships/tags" Target="../tags/tag63.xml"/><Relationship Id="rId58" Type="http://schemas.openxmlformats.org/officeDocument/2006/relationships/tags" Target="../tags/tag62.xml"/><Relationship Id="rId57" Type="http://schemas.openxmlformats.org/officeDocument/2006/relationships/tags" Target="../tags/tag61.xml"/><Relationship Id="rId56" Type="http://schemas.openxmlformats.org/officeDocument/2006/relationships/tags" Target="../tags/tag60.xml"/><Relationship Id="rId55" Type="http://schemas.openxmlformats.org/officeDocument/2006/relationships/tags" Target="../tags/tag59.xml"/><Relationship Id="rId54" Type="http://schemas.openxmlformats.org/officeDocument/2006/relationships/tags" Target="../tags/tag58.xml"/><Relationship Id="rId53" Type="http://schemas.openxmlformats.org/officeDocument/2006/relationships/tags" Target="../tags/tag57.xml"/><Relationship Id="rId52" Type="http://schemas.openxmlformats.org/officeDocument/2006/relationships/tags" Target="../tags/tag56.xml"/><Relationship Id="rId51" Type="http://schemas.openxmlformats.org/officeDocument/2006/relationships/tags" Target="../tags/tag55.xml"/><Relationship Id="rId50" Type="http://schemas.openxmlformats.org/officeDocument/2006/relationships/tags" Target="../tags/tag54.xml"/><Relationship Id="rId5" Type="http://schemas.openxmlformats.org/officeDocument/2006/relationships/tags" Target="../tags/tag11.xml"/><Relationship Id="rId49" Type="http://schemas.openxmlformats.org/officeDocument/2006/relationships/tags" Target="../tags/tag53.xml"/><Relationship Id="rId48" Type="http://schemas.openxmlformats.org/officeDocument/2006/relationships/tags" Target="../tags/tag52.xml"/><Relationship Id="rId47" Type="http://schemas.openxmlformats.org/officeDocument/2006/relationships/tags" Target="../tags/tag51.xml"/><Relationship Id="rId46" Type="http://schemas.openxmlformats.org/officeDocument/2006/relationships/tags" Target="../tags/tag50.xml"/><Relationship Id="rId45" Type="http://schemas.openxmlformats.org/officeDocument/2006/relationships/tags" Target="../tags/tag49.xml"/><Relationship Id="rId44" Type="http://schemas.openxmlformats.org/officeDocument/2006/relationships/tags" Target="../tags/tag48.xml"/><Relationship Id="rId43" Type="http://schemas.openxmlformats.org/officeDocument/2006/relationships/tags" Target="../tags/tag47.xml"/><Relationship Id="rId42" Type="http://schemas.openxmlformats.org/officeDocument/2006/relationships/tags" Target="../tags/tag46.xml"/><Relationship Id="rId41" Type="http://schemas.openxmlformats.org/officeDocument/2006/relationships/tags" Target="../tags/tag45.xml"/><Relationship Id="rId40" Type="http://schemas.openxmlformats.org/officeDocument/2006/relationships/tags" Target="../tags/tag44.xml"/><Relationship Id="rId4" Type="http://schemas.openxmlformats.org/officeDocument/2006/relationships/tags" Target="../tags/tag10.xml"/><Relationship Id="rId39" Type="http://schemas.openxmlformats.org/officeDocument/2006/relationships/tags" Target="../tags/tag43.xml"/><Relationship Id="rId38" Type="http://schemas.openxmlformats.org/officeDocument/2006/relationships/tags" Target="../tags/tag42.xml"/><Relationship Id="rId37" Type="http://schemas.openxmlformats.org/officeDocument/2006/relationships/tags" Target="../tags/tag41.xml"/><Relationship Id="rId36" Type="http://schemas.openxmlformats.org/officeDocument/2006/relationships/tags" Target="../tags/tag40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image" Target="../media/image13.png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9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8" Type="http://schemas.openxmlformats.org/officeDocument/2006/relationships/slideLayout" Target="../slideLayouts/slideLayout4.xml"/><Relationship Id="rId117" Type="http://schemas.openxmlformats.org/officeDocument/2006/relationships/tags" Target="../tags/tag120.xml"/><Relationship Id="rId116" Type="http://schemas.openxmlformats.org/officeDocument/2006/relationships/tags" Target="../tags/tag119.xml"/><Relationship Id="rId115" Type="http://schemas.openxmlformats.org/officeDocument/2006/relationships/tags" Target="../tags/tag118.xml"/><Relationship Id="rId114" Type="http://schemas.openxmlformats.org/officeDocument/2006/relationships/image" Target="../media/image16.GIF"/><Relationship Id="rId113" Type="http://schemas.openxmlformats.org/officeDocument/2006/relationships/tags" Target="../tags/tag117.xml"/><Relationship Id="rId112" Type="http://schemas.openxmlformats.org/officeDocument/2006/relationships/tags" Target="../tags/tag116.xml"/><Relationship Id="rId111" Type="http://schemas.openxmlformats.org/officeDocument/2006/relationships/tags" Target="../tags/tag115.xml"/><Relationship Id="rId110" Type="http://schemas.openxmlformats.org/officeDocument/2006/relationships/tags" Target="../tags/tag114.xml"/><Relationship Id="rId11" Type="http://schemas.openxmlformats.org/officeDocument/2006/relationships/tags" Target="../tags/tag15.xml"/><Relationship Id="rId109" Type="http://schemas.openxmlformats.org/officeDocument/2006/relationships/tags" Target="../tags/tag113.xml"/><Relationship Id="rId108" Type="http://schemas.openxmlformats.org/officeDocument/2006/relationships/tags" Target="../tags/tag112.xml"/><Relationship Id="rId107" Type="http://schemas.openxmlformats.org/officeDocument/2006/relationships/tags" Target="../tags/tag111.xml"/><Relationship Id="rId106" Type="http://schemas.openxmlformats.org/officeDocument/2006/relationships/tags" Target="../tags/tag110.xml"/><Relationship Id="rId105" Type="http://schemas.openxmlformats.org/officeDocument/2006/relationships/tags" Target="../tags/tag109.xml"/><Relationship Id="rId104" Type="http://schemas.openxmlformats.org/officeDocument/2006/relationships/tags" Target="../tags/tag108.xml"/><Relationship Id="rId103" Type="http://schemas.openxmlformats.org/officeDocument/2006/relationships/tags" Target="../tags/tag107.xml"/><Relationship Id="rId102" Type="http://schemas.openxmlformats.org/officeDocument/2006/relationships/tags" Target="../tags/tag106.xml"/><Relationship Id="rId101" Type="http://schemas.openxmlformats.org/officeDocument/2006/relationships/tags" Target="../tags/tag105.xml"/><Relationship Id="rId100" Type="http://schemas.openxmlformats.org/officeDocument/2006/relationships/tags" Target="../tags/tag104.xml"/><Relationship Id="rId10" Type="http://schemas.openxmlformats.org/officeDocument/2006/relationships/tags" Target="../tags/tag14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image" Target="../media/image18.png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17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tags" Target="../tags/tag128.xml"/><Relationship Id="rId10" Type="http://schemas.openxmlformats.org/officeDocument/2006/relationships/image" Target="../media/image19.png"/><Relationship Id="rId1" Type="http://schemas.openxmlformats.org/officeDocument/2006/relationships/tags" Target="../tags/tag1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24.png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23.png"/><Relationship Id="rId34" Type="http://schemas.openxmlformats.org/officeDocument/2006/relationships/slideLayout" Target="../slideLayouts/slideLayout4.xml"/><Relationship Id="rId33" Type="http://schemas.openxmlformats.org/officeDocument/2006/relationships/image" Target="../media/image32.png"/><Relationship Id="rId32" Type="http://schemas.openxmlformats.org/officeDocument/2006/relationships/tags" Target="../tags/tag150.xml"/><Relationship Id="rId31" Type="http://schemas.openxmlformats.org/officeDocument/2006/relationships/tags" Target="../tags/tag149.xml"/><Relationship Id="rId30" Type="http://schemas.openxmlformats.org/officeDocument/2006/relationships/tags" Target="../tags/tag148.xml"/><Relationship Id="rId3" Type="http://schemas.openxmlformats.org/officeDocument/2006/relationships/tags" Target="../tags/tag130.xml"/><Relationship Id="rId29" Type="http://schemas.openxmlformats.org/officeDocument/2006/relationships/tags" Target="../tags/tag147.xml"/><Relationship Id="rId28" Type="http://schemas.openxmlformats.org/officeDocument/2006/relationships/image" Target="../media/image31.png"/><Relationship Id="rId27" Type="http://schemas.openxmlformats.org/officeDocument/2006/relationships/image" Target="../media/image30.png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image" Target="../media/image29.png"/><Relationship Id="rId23" Type="http://schemas.openxmlformats.org/officeDocument/2006/relationships/image" Target="../media/image28.png"/><Relationship Id="rId22" Type="http://schemas.openxmlformats.org/officeDocument/2006/relationships/image" Target="../media/image27.png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9.xml"/><Relationship Id="rId19" Type="http://schemas.openxmlformats.org/officeDocument/2006/relationships/image" Target="../media/image26.png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image" Target="../media/image25.png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35.png"/><Relationship Id="rId3" Type="http://schemas.openxmlformats.org/officeDocument/2006/relationships/tags" Target="../tags/tag15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56.xml"/><Relationship Id="rId5" Type="http://schemas.openxmlformats.org/officeDocument/2006/relationships/image" Target="../media/image37.png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36.png"/><Relationship Id="rId1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6945" y="1304290"/>
            <a:ext cx="10363200" cy="1326515"/>
          </a:xfrm>
        </p:spPr>
        <p:txBody>
          <a:bodyPr>
            <a:normAutofit/>
          </a:bodyPr>
          <a:lstStyle/>
          <a:p>
            <a:r>
              <a:rPr kumimoji="0" lang="en-US" sz="4000" b="1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RICH Simulation and </a:t>
            </a:r>
            <a:br>
              <a:rPr kumimoji="0" lang="en-US" sz="4000" b="1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</a:br>
            <a:r>
              <a:rPr kumimoji="0" lang="en-US" sz="4000" b="1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Reconstruction Algorithm</a:t>
            </a:r>
            <a:endParaRPr kumimoji="0" lang="en-US" sz="4000" b="1" kern="12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566545" y="2858135"/>
            <a:ext cx="9144000" cy="2950845"/>
          </a:xfrm>
          <a:ln>
            <a:noFill/>
          </a:ln>
        </p:spPr>
        <p:txBody>
          <a:bodyPr>
            <a:noAutofit/>
          </a:bodyPr>
          <a:lstStyle/>
          <a:p>
            <a:endParaRPr lang="en-US" altLang="zh-CN" sz="2000" b="1" u="sng"/>
          </a:p>
          <a:p>
            <a:endParaRPr lang="en-US" altLang="zh-CN" sz="2000" b="1" u="sng"/>
          </a:p>
          <a:p>
            <a:endParaRPr lang="en-US" altLang="zh-CN" sz="2000" b="1" u="sng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b="0">
                <a:sym typeface="+mn-ea"/>
              </a:rPr>
              <a:t> </a:t>
            </a:r>
            <a:r>
              <a:rPr kumimoji="0" lang="en-US" sz="2000" b="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Binlong Wang    Huibin Zhang     Qian Liu      </a:t>
            </a:r>
            <a:endParaRPr kumimoji="0" lang="en-US" sz="2000" b="0" kern="12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0" lang="en-US" sz="2000" b="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kumimoji="0" lang="en-US" sz="2000" b="1" u="sng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Qingyuan Huang</a:t>
            </a:r>
            <a:r>
              <a:rPr kumimoji="0" lang="en-US" sz="200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</a:t>
            </a:r>
            <a:r>
              <a:rPr kumimoji="0" lang="en-US" sz="200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Shiping Chen</a:t>
            </a:r>
            <a:r>
              <a:rPr kumimoji="0" lang="en-US" sz="200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Wenqian Huang</a:t>
            </a:r>
            <a:endParaRPr kumimoji="0" lang="en-US" sz="2000" kern="12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endParaRPr kumimoji="0" lang="en-US" sz="2000" b="0" kern="12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0" lang="en-US" sz="2000" b="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University of Chinese Academy of Sciences</a:t>
            </a:r>
            <a:endParaRPr kumimoji="0" lang="en-US" sz="2000" b="0" kern="12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0" lang="en-US" sz="2000" b="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FTCF2024，Hefei</a:t>
            </a:r>
            <a:endParaRPr lang="en-US" altLang="zh-CN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39677" y="253443"/>
            <a:ext cx="7967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4400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Convolutional Neural </a:t>
            </a:r>
            <a:r>
              <a:rPr lang="en-US" sz="4400" dirty="0">
                <a:latin typeface="+mj-lt"/>
                <a:ea typeface="微软雅黑" panose="020B0503020204020204" charset="-122"/>
                <a:cs typeface="+mj-lt"/>
                <a:sym typeface="+mn-ea"/>
              </a:rPr>
              <a:t>Networks</a:t>
            </a:r>
            <a:endParaRPr lang="en-US" sz="4400" dirty="0"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54308" y="3820894"/>
            <a:ext cx="8666480" cy="2010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sz="2000" dirty="0">
                <a:latin typeface="+mj-lt"/>
                <a:ea typeface="华文中宋" panose="02010600040101010101" charset="-122"/>
              </a:rPr>
              <a:t>CNN used</a:t>
            </a:r>
            <a:endParaRPr lang="en-US" sz="2000" dirty="0">
              <a:latin typeface="+mj-lt"/>
              <a:ea typeface="华文中宋" panose="02010600040101010101" charset="-122"/>
            </a:endParaRPr>
          </a:p>
          <a:p>
            <a:pPr marL="800100" lvl="1" indent="-342900" hangingPunct="0">
              <a:buFont typeface="Wingdings" panose="05000000000000000000" charset="0"/>
              <a:buChar char="n"/>
            </a:pPr>
            <a:r>
              <a:rPr lang="en-US" sz="2000" dirty="0">
                <a:latin typeface="+mj-lt"/>
                <a:ea typeface="华文中宋" panose="02010600040101010101" charset="-122"/>
              </a:rPr>
              <a:t>Pro</a:t>
            </a:r>
            <a:endParaRPr lang="en-US" sz="2000" dirty="0">
              <a:latin typeface="+mj-lt"/>
              <a:ea typeface="华文中宋" panose="02010600040101010101" charset="-122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华文中宋" panose="02010600040101010101" charset="-122"/>
              </a:rPr>
              <a:t>PID efficiency ~ similar level of likelihood method.</a:t>
            </a:r>
            <a:endParaRPr lang="en-US" sz="2000" dirty="0">
              <a:latin typeface="+mj-lt"/>
              <a:ea typeface="华文中宋" panose="02010600040101010101" charset="-122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华文中宋" panose="02010600040101010101" charset="-122"/>
              </a:rPr>
              <a:t>Highly accelerate the execution time to 1evt/2ms (1 2080Ti).</a:t>
            </a:r>
            <a:endParaRPr lang="en-US" sz="2000" dirty="0">
              <a:latin typeface="+mj-lt"/>
              <a:ea typeface="华文中宋" panose="02010600040101010101" charset="-122"/>
            </a:endParaRPr>
          </a:p>
          <a:p>
            <a:pPr marL="800100" lvl="1" indent="-342900" hangingPunct="0">
              <a:buFont typeface="Wingdings" panose="05000000000000000000" charset="0"/>
              <a:buChar char="n"/>
            </a:pPr>
            <a:r>
              <a:rPr lang="en-US" sz="2000" dirty="0">
                <a:latin typeface="+mj-lt"/>
                <a:ea typeface="华文中宋" panose="02010600040101010101" charset="-122"/>
              </a:rPr>
              <a:t>Con</a:t>
            </a:r>
            <a:endParaRPr lang="en-US" sz="2000" dirty="0">
              <a:latin typeface="+mj-lt"/>
              <a:ea typeface="华文中宋" panose="02010600040101010101" charset="-122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华文中宋" panose="02010600040101010101" charset="-122"/>
              </a:rPr>
              <a:t>Only take fixed-size images , lack of track information</a:t>
            </a:r>
            <a:endParaRPr lang="en-US" sz="2000" dirty="0">
              <a:latin typeface="+mj-lt"/>
              <a:ea typeface="华文中宋" panose="0201060004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000" b="0" i="0" u="none" strike="sngStrike" cap="none" spc="0" normalizeH="0" baseline="0" dirty="0">
              <a:latin typeface="华文中宋" panose="02010600040101010101" charset="-122"/>
              <a:ea typeface="华文中宋" panose="02010600040101010101" charset="-122"/>
              <a:cs typeface="+mn-cs"/>
              <a:sym typeface="Calibri" panose="020F0502020204030204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5286" y="1332691"/>
            <a:ext cx="4992638" cy="1816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charset="0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Disadvantages of DLL algorithm</a:t>
            </a:r>
            <a:endParaRPr 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>
              <a:buFont typeface="Wingdings" panose="05000000000000000000" charset="0"/>
              <a:buChar char="n"/>
            </a:pP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Slow calculation</a:t>
            </a: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Frequently database access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Too many Poisson likelihood calculated</a:t>
            </a:r>
            <a:endParaRPr 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charset="0"/>
              <a:buChar char="n"/>
            </a:pP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Data-MC agreement is highly required</a:t>
            </a:r>
            <a:endParaRPr 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41246" y="1105010"/>
            <a:ext cx="6671733" cy="2715884"/>
            <a:chOff x="5221112" y="1105010"/>
            <a:chExt cx="6671733" cy="2715884"/>
          </a:xfrm>
        </p:grpSpPr>
        <p:pic>
          <p:nvPicPr>
            <p:cNvPr id="8" name="图像" descr="图像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221112" y="1105010"/>
              <a:ext cx="4992639" cy="271588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10" name="箭头: 左 8"/>
            <p:cNvSpPr/>
            <p:nvPr>
              <p:custDataLst>
                <p:tags r:id="rId6"/>
              </p:custDataLst>
            </p:nvPr>
          </p:nvSpPr>
          <p:spPr>
            <a:xfrm>
              <a:off x="10215010" y="2017406"/>
              <a:ext cx="421698" cy="838984"/>
            </a:xfrm>
            <a:prstGeom prst="left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795100" y="1933060"/>
              <a:ext cx="10977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j-lt"/>
                </a:rPr>
                <a:t>Kaon hit</a:t>
              </a:r>
              <a:endParaRPr lang="en-US" altLang="zh-CN" dirty="0">
                <a:latin typeface="+mj-lt"/>
              </a:endParaRPr>
            </a:p>
            <a:p>
              <a:endParaRPr lang="en-US" altLang="zh-CN" dirty="0">
                <a:latin typeface="+mj-lt"/>
              </a:endParaRPr>
            </a:p>
            <a:p>
              <a:r>
                <a:rPr lang="en-US" altLang="zh-CN" dirty="0">
                  <a:latin typeface="+mj-lt"/>
                </a:rPr>
                <a:t>Pion hit</a:t>
              </a:r>
              <a:endParaRPr lang="en-US" altLang="zh-CN" dirty="0">
                <a:latin typeface="+mj-lt"/>
              </a:endParaRPr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11082020" y="6356350"/>
            <a:ext cx="500380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da1f383477d63e81b40fa3cdc887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6530" y="3855085"/>
            <a:ext cx="3535680" cy="2426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87350" y="332105"/>
            <a:ext cx="5671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Graph Neural Networks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5987" y="1175244"/>
            <a:ext cx="4613910" cy="2582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1974" y="1050924"/>
            <a:ext cx="4150995" cy="311340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18185" y="4747260"/>
            <a:ext cx="5542915" cy="683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en-US" sz="2000" b="0" i="0" u="none" strike="noStrike" cap="none" spc="0" normalizeH="0" baseline="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Calibri" panose="020F0502020204030204"/>
              </a:rPr>
              <a:t> &gt; 95％ when </a:t>
            </a: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the training sample size &gt; 4000 </a:t>
            </a:r>
            <a:endParaRPr 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10911205" y="6356350"/>
            <a:ext cx="67119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87350" y="214630"/>
            <a:ext cx="2906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Conclusion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49885" y="1020445"/>
                <a:ext cx="9241155" cy="6210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noAutofit/>
              </a:bodyPr>
              <a:lstStyle/>
              <a:p>
                <a:pPr marL="342900" marR="0" indent="-342900" algn="l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n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ICH satisfy STCF PID requirement:  </a:t>
                </a:r>
                <a:r>
                  <a:rPr lang="en-US" sz="20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98％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𝝅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华文中宋" panose="02010600040101010101" charset="-122"/>
                        <a:cs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separation @ 2GeV/c</a:t>
                </a:r>
                <a:r>
                  <a:rPr kumimoji="0" lang="en-US" sz="2000" b="0" i="0" u="none" strike="noStrike" cap="none" spc="0" normalizeH="0" baseline="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:endParaRPr kumimoji="0" lang="en-US" sz="2000" b="0" i="0" u="none" strike="noStrike" cap="none" spc="0" normalizeH="0" baseline="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49885" y="1020445"/>
                <a:ext cx="9241155" cy="6210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06919" y="1641475"/>
          <a:ext cx="10594340" cy="32175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370"/>
                <a:gridCol w="4255135"/>
                <a:gridCol w="4394835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Algorithm</a:t>
                      </a:r>
                      <a:endParaRPr lang="en-US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Expected 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PID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efficiency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Note</a:t>
                      </a:r>
                      <a:endParaRPr lang="en-US" altLang="zh-CN" sz="2000" dirty="0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DLL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(standalone)</a:t>
                      </a:r>
                      <a:endParaRPr lang="zh-CN" alt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&gt;9</a:t>
                      </a:r>
                      <a:r>
                        <a:rPr lang="en-US" altLang="en-GB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Need Cherenkov </a:t>
                      </a:r>
                      <a:r>
                        <a:rPr lang="en-US" altLang="en-GB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as database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niform distribution background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DLL</a:t>
                      </a:r>
                      <a:endParaRPr lang="en-GB" altLang="zh-C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altLang="zh-CN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(OSCAR)</a:t>
                      </a:r>
                      <a:endParaRPr lang="en-GB" altLang="zh-C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&gt;96%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ttempt to use </a:t>
                      </a:r>
                      <a:r>
                        <a:rPr lang="en-GB" altLang="zh-CN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RecExtTrack</a:t>
                      </a:r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to improve PID performance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8185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CNN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～99%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Large memory consumption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Unable to use track information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GNN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Start a trail</a:t>
                      </a:r>
                      <a:endParaRPr lang="en-GB" alt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87350" y="4871720"/>
            <a:ext cx="7801610" cy="563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Future Plan:</a:t>
            </a:r>
            <a:r>
              <a:rPr kumimoji="0" lang="en-US" altLang="en-GB" sz="1800" b="0" i="0" u="none" strike="noStrike" cap="none" spc="0" normalizeH="0" baseline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kumimoji="0" lang="en-GB" altLang="zh-CN" sz="1800" b="0" i="0" u="none" strike="noStrike" cap="none" spc="0" normalizeH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19810" y="5398135"/>
            <a:ext cx="7169150" cy="958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optimize DLL algorithm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More simulation under OSCAR framework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Continue to work on neural network algorithm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10986770" y="6356350"/>
            <a:ext cx="595630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87350" y="214630"/>
            <a:ext cx="2015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Backup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986770" y="6356350"/>
            <a:ext cx="595630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17855" y="1106805"/>
            <a:ext cx="4969510" cy="3693795"/>
            <a:chOff x="1258" y="1653"/>
            <a:chExt cx="7826" cy="5817"/>
          </a:xfrm>
        </p:grpSpPr>
        <p:pic>
          <p:nvPicPr>
            <p:cNvPr id="35" name="图片 34" descr="1D-PID-theta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8" y="1653"/>
              <a:ext cx="7827" cy="5651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rot="0">
              <a:off x="2351" y="4660"/>
              <a:ext cx="1250" cy="1541"/>
              <a:chOff x="13537" y="397"/>
              <a:chExt cx="1951" cy="1686"/>
            </a:xfrm>
          </p:grpSpPr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537" y="397"/>
                <a:ext cx="1951" cy="16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 rot="0">
                <a:off x="13965" y="455"/>
                <a:ext cx="1300" cy="1519"/>
                <a:chOff x="9722126" y="376517"/>
                <a:chExt cx="773479" cy="964993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8" name="文本框 27"/>
                    <p:cNvSpPr txBox="1"/>
                    <p:nvPr>
                      <p:custDataLst>
                        <p:tags r:id="rId5"/>
                      </p:custDataLst>
                    </p:nvPr>
                  </p:nvSpPr>
                  <p:spPr>
                    <a:xfrm>
                      <a:off x="10152371" y="376517"/>
                      <a:ext cx="343234" cy="403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8" name="文本框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6"/>
                      </p:custDataLst>
                    </p:nvPr>
                  </p:nvSpPr>
                  <p:spPr>
                    <a:xfrm>
                      <a:off x="10152371" y="376517"/>
                      <a:ext cx="343234" cy="403874"/>
                    </a:xfrm>
                    <a:prstGeom prst="rect">
                      <a:avLst/>
                    </a:prstGeom>
                    <a:blipFill rotWithShape="1">
                      <a:blip r:embed="rId7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4" name="直接连接符 23"/>
                <p:cNvCxnSpPr/>
                <p:nvPr>
                  <p:custDataLst>
                    <p:tags r:id="rId8"/>
                  </p:custDataLst>
                </p:nvPr>
              </p:nvCxnSpPr>
              <p:spPr bwMode="auto">
                <a:xfrm>
                  <a:off x="9722126" y="591666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直接连接符 25"/>
                <p:cNvCxnSpPr/>
                <p:nvPr>
                  <p:custDataLst>
                    <p:tags r:id="rId9"/>
                  </p:custDataLst>
                </p:nvPr>
              </p:nvCxnSpPr>
              <p:spPr bwMode="auto">
                <a:xfrm>
                  <a:off x="9722126" y="861063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直接连接符 26"/>
                <p:cNvCxnSpPr/>
                <p:nvPr>
                  <p:custDataLst>
                    <p:tags r:id="rId10"/>
                  </p:custDataLst>
                </p:nvPr>
              </p:nvCxnSpPr>
              <p:spPr bwMode="auto">
                <a:xfrm>
                  <a:off x="9722126" y="1152785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9" name="文本框 28"/>
                    <p:cNvSpPr txBox="1"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10152371" y="666236"/>
                      <a:ext cx="343234" cy="403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9" name="文本框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10152371" y="666236"/>
                      <a:ext cx="343234" cy="403874"/>
                    </a:xfrm>
                    <a:prstGeom prst="rect">
                      <a:avLst/>
                    </a:prstGeom>
                    <a:blipFill rotWithShape="1">
                      <a:blip r:embed="rId13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0" name="文本框 29"/>
                    <p:cNvSpPr txBox="1"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10152371" y="937636"/>
                      <a:ext cx="343234" cy="403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30" name="文本框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0152371" y="937636"/>
                      <a:ext cx="343234" cy="403874"/>
                    </a:xfrm>
                    <a:prstGeom prst="rect">
                      <a:avLst/>
                    </a:prstGeom>
                    <a:blipFill rotWithShape="1">
                      <a:blip r:embed="rId16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" name="文本框 5"/>
            <p:cNvSpPr txBox="1"/>
            <p:nvPr>
              <p:custDataLst>
                <p:tags r:id="rId17"/>
              </p:custDataLst>
            </p:nvPr>
          </p:nvSpPr>
          <p:spPr>
            <a:xfrm>
              <a:off x="4466" y="6888"/>
              <a:ext cx="1085" cy="582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=90</a:t>
              </a: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°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08090" y="1070610"/>
            <a:ext cx="5001895" cy="3729990"/>
            <a:chOff x="9934" y="1743"/>
            <a:chExt cx="7828" cy="5817"/>
          </a:xfrm>
        </p:grpSpPr>
        <p:pic>
          <p:nvPicPr>
            <p:cNvPr id="34" name="图片 33" descr="1D-PID-theta6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934" y="1743"/>
              <a:ext cx="7828" cy="565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19"/>
              </p:custDataLst>
            </p:nvPr>
          </p:nvSpPr>
          <p:spPr>
            <a:xfrm>
              <a:off x="13235" y="6952"/>
              <a:ext cx="1226" cy="608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=60</a:t>
              </a: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°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0">
              <a:off x="10953" y="4680"/>
              <a:ext cx="1383" cy="1806"/>
              <a:chOff x="13537" y="397"/>
              <a:chExt cx="1951" cy="1686"/>
            </a:xfrm>
          </p:grpSpPr>
          <p:sp>
            <p:nvSpPr>
              <p:cNvPr id="15" name="矩形 1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3537" y="397"/>
                <a:ext cx="1951" cy="16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0">
                <a:off x="13965" y="455"/>
                <a:ext cx="1300" cy="1420"/>
                <a:chOff x="9722126" y="376517"/>
                <a:chExt cx="773479" cy="902498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7" name="文本框 16"/>
                    <p:cNvSpPr txBox="1"/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10152371" y="376517"/>
                      <a:ext cx="343234" cy="3413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17" name="文本框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10152371" y="376517"/>
                      <a:ext cx="343234" cy="341379"/>
                    </a:xfrm>
                    <a:prstGeom prst="rect">
                      <a:avLst/>
                    </a:prstGeom>
                    <a:blipFill rotWithShape="1">
                      <a:blip r:embed="rId23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直接连接符 17"/>
                <p:cNvCxnSpPr/>
                <p:nvPr>
                  <p:custDataLst>
                    <p:tags r:id="rId24"/>
                  </p:custDataLst>
                </p:nvPr>
              </p:nvCxnSpPr>
              <p:spPr bwMode="auto">
                <a:xfrm>
                  <a:off x="9722126" y="591666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直接连接符 19"/>
                <p:cNvCxnSpPr/>
                <p:nvPr>
                  <p:custDataLst>
                    <p:tags r:id="rId25"/>
                  </p:custDataLst>
                </p:nvPr>
              </p:nvCxnSpPr>
              <p:spPr bwMode="auto">
                <a:xfrm>
                  <a:off x="9722126" y="861063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直接连接符 20"/>
                <p:cNvCxnSpPr/>
                <p:nvPr>
                  <p:custDataLst>
                    <p:tags r:id="rId26"/>
                  </p:custDataLst>
                </p:nvPr>
              </p:nvCxnSpPr>
              <p:spPr bwMode="auto">
                <a:xfrm>
                  <a:off x="9722126" y="1152785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3" name="文本框 22"/>
                    <p:cNvSpPr txBox="1"/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10152371" y="666236"/>
                      <a:ext cx="343234" cy="3413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3" name="文本框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8"/>
                      </p:custDataLst>
                    </p:nvPr>
                  </p:nvSpPr>
                  <p:spPr>
                    <a:xfrm>
                      <a:off x="10152371" y="666236"/>
                      <a:ext cx="343234" cy="341379"/>
                    </a:xfrm>
                    <a:prstGeom prst="rect">
                      <a:avLst/>
                    </a:prstGeom>
                    <a:blipFill rotWithShape="1">
                      <a:blip r:embed="rId29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文本框 24"/>
                    <p:cNvSpPr txBox="1"/>
                    <p:nvPr>
                      <p:custDataLst>
                        <p:tags r:id="rId30"/>
                      </p:custDataLst>
                    </p:nvPr>
                  </p:nvSpPr>
                  <p:spPr>
                    <a:xfrm>
                      <a:off x="10152371" y="937636"/>
                      <a:ext cx="343234" cy="3413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5" name="文本框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10152371" y="937636"/>
                      <a:ext cx="343234" cy="341379"/>
                    </a:xfrm>
                    <a:prstGeom prst="rect">
                      <a:avLst/>
                    </a:prstGeom>
                    <a:blipFill rotWithShape="1">
                      <a:blip r:embed="rId32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87350" y="214630"/>
            <a:ext cx="2015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Backup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92785" y="5168265"/>
            <a:ext cx="6486525" cy="5791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PID efficience decrease with the Cherenkov Ring </a:t>
            </a:r>
            <a:r>
              <a:rPr 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deformed</a:t>
            </a:r>
            <a:r>
              <a:rPr kumimoji="0" lang="en-US" altLang="en-GB" sz="1800" b="0" i="0" u="none" strike="noStrike" cap="none" spc="0" normalizeH="0" baseline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kumimoji="0" lang="en-GB" altLang="zh-CN" sz="1800" b="0" i="0" u="none" strike="noStrike" cap="none" spc="0" normalizeH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986770" y="6356350"/>
            <a:ext cx="595630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989320" y="1082040"/>
            <a:ext cx="5240020" cy="3751580"/>
            <a:chOff x="249" y="1704"/>
            <a:chExt cx="7810" cy="5940"/>
          </a:xfrm>
        </p:grpSpPr>
        <p:pic>
          <p:nvPicPr>
            <p:cNvPr id="4" name="图片 3" descr="1D-PID-theta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" y="1704"/>
              <a:ext cx="7811" cy="564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3425" y="7036"/>
              <a:ext cx="1085" cy="608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=40</a:t>
              </a: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°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 rot="0">
              <a:off x="1296" y="4646"/>
              <a:ext cx="1383" cy="1651"/>
              <a:chOff x="13537" y="397"/>
              <a:chExt cx="1951" cy="1686"/>
            </a:xfrm>
          </p:grpSpPr>
          <p:sp>
            <p:nvSpPr>
              <p:cNvPr id="10" name="矩形 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537" y="397"/>
                <a:ext cx="1951" cy="16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 rot="0">
                <a:off x="13965" y="455"/>
                <a:ext cx="1300" cy="1480"/>
                <a:chOff x="9722126" y="376517"/>
                <a:chExt cx="773479" cy="94001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8" name="文本框 27"/>
                    <p:cNvSpPr txBox="1"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10152371" y="376517"/>
                      <a:ext cx="343234" cy="3788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8" name="文本框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10152371" y="376517"/>
                      <a:ext cx="343234" cy="378893"/>
                    </a:xfrm>
                    <a:prstGeom prst="rect">
                      <a:avLst/>
                    </a:prstGeom>
                    <a:blipFill rotWithShape="1">
                      <a:blip r:embed="rId9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4" name="直接连接符 23"/>
                <p:cNvCxnSpPr/>
                <p:nvPr>
                  <p:custDataLst>
                    <p:tags r:id="rId10"/>
                  </p:custDataLst>
                </p:nvPr>
              </p:nvCxnSpPr>
              <p:spPr bwMode="auto">
                <a:xfrm>
                  <a:off x="9722126" y="591666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直接连接符 25"/>
                <p:cNvCxnSpPr/>
                <p:nvPr>
                  <p:custDataLst>
                    <p:tags r:id="rId11"/>
                  </p:custDataLst>
                </p:nvPr>
              </p:nvCxnSpPr>
              <p:spPr bwMode="auto">
                <a:xfrm>
                  <a:off x="9722126" y="861063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直接连接符 26"/>
                <p:cNvCxnSpPr/>
                <p:nvPr>
                  <p:custDataLst>
                    <p:tags r:id="rId12"/>
                  </p:custDataLst>
                </p:nvPr>
              </p:nvCxnSpPr>
              <p:spPr bwMode="auto">
                <a:xfrm>
                  <a:off x="9722126" y="1152785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9" name="文本框 28"/>
                    <p:cNvSpPr txBox="1"/>
                    <p:nvPr>
                      <p:custDataLst>
                        <p:tags r:id="rId13"/>
                      </p:custDataLst>
                    </p:nvPr>
                  </p:nvSpPr>
                  <p:spPr>
                    <a:xfrm>
                      <a:off x="10152371" y="666236"/>
                      <a:ext cx="343234" cy="3788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9" name="文本框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10152371" y="666236"/>
                      <a:ext cx="343234" cy="378893"/>
                    </a:xfrm>
                    <a:prstGeom prst="rect">
                      <a:avLst/>
                    </a:prstGeom>
                    <a:blipFill rotWithShape="1">
                      <a:blip r:embed="rId15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0" name="文本框 29"/>
                    <p:cNvSpPr txBox="1"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10152371" y="937636"/>
                      <a:ext cx="343234" cy="3788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30" name="文本框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10152371" y="937636"/>
                      <a:ext cx="343234" cy="378893"/>
                    </a:xfrm>
                    <a:prstGeom prst="rect">
                      <a:avLst/>
                    </a:prstGeom>
                    <a:blipFill rotWithShape="1">
                      <a:blip r:embed="rId18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1" name="组合 30"/>
          <p:cNvGrpSpPr/>
          <p:nvPr/>
        </p:nvGrpSpPr>
        <p:grpSpPr>
          <a:xfrm>
            <a:off x="692785" y="1082040"/>
            <a:ext cx="4977130" cy="3712210"/>
            <a:chOff x="8885" y="1704"/>
            <a:chExt cx="7838" cy="5846"/>
          </a:xfrm>
        </p:grpSpPr>
        <p:pic>
          <p:nvPicPr>
            <p:cNvPr id="11" name="图片 10" descr="1D-PID-theta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85" y="1704"/>
              <a:ext cx="7839" cy="565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20"/>
              </p:custDataLst>
            </p:nvPr>
          </p:nvSpPr>
          <p:spPr>
            <a:xfrm>
              <a:off x="12262" y="6942"/>
              <a:ext cx="1085" cy="608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=50</a:t>
              </a: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°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0">
              <a:off x="9921" y="4491"/>
              <a:ext cx="1383" cy="1806"/>
              <a:chOff x="13537" y="397"/>
              <a:chExt cx="1951" cy="1686"/>
            </a:xfrm>
          </p:grpSpPr>
          <p:sp>
            <p:nvSpPr>
              <p:cNvPr id="15" name="矩形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3537" y="397"/>
                <a:ext cx="1951" cy="16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0">
                <a:off x="13965" y="455"/>
                <a:ext cx="1300" cy="1425"/>
                <a:chOff x="9722126" y="376517"/>
                <a:chExt cx="773479" cy="905843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7" name="文本框 16"/>
                    <p:cNvSpPr txBox="1"/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10152371" y="376517"/>
                      <a:ext cx="343234" cy="3447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17" name="文本框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10152371" y="376517"/>
                      <a:ext cx="343234" cy="344724"/>
                    </a:xfrm>
                    <a:prstGeom prst="rect">
                      <a:avLst/>
                    </a:prstGeom>
                    <a:blipFill rotWithShape="1">
                      <a:blip r:embed="rId24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直接连接符 17"/>
                <p:cNvCxnSpPr/>
                <p:nvPr>
                  <p:custDataLst>
                    <p:tags r:id="rId25"/>
                  </p:custDataLst>
                </p:nvPr>
              </p:nvCxnSpPr>
              <p:spPr bwMode="auto">
                <a:xfrm>
                  <a:off x="9722126" y="591666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直接连接符 19"/>
                <p:cNvCxnSpPr/>
                <p:nvPr>
                  <p:custDataLst>
                    <p:tags r:id="rId26"/>
                  </p:custDataLst>
                </p:nvPr>
              </p:nvCxnSpPr>
              <p:spPr bwMode="auto">
                <a:xfrm>
                  <a:off x="9722126" y="861063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直接连接符 20"/>
                <p:cNvCxnSpPr/>
                <p:nvPr>
                  <p:custDataLst>
                    <p:tags r:id="rId27"/>
                  </p:custDataLst>
                </p:nvPr>
              </p:nvCxnSpPr>
              <p:spPr bwMode="auto">
                <a:xfrm>
                  <a:off x="9722126" y="1152785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3" name="文本框 22"/>
                    <p:cNvSpPr txBox="1"/>
                    <p:nvPr>
                      <p:custDataLst>
                        <p:tags r:id="rId28"/>
                      </p:custDataLst>
                    </p:nvPr>
                  </p:nvSpPr>
                  <p:spPr>
                    <a:xfrm>
                      <a:off x="10152371" y="666236"/>
                      <a:ext cx="343234" cy="3447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3" name="文本框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10152371" y="666236"/>
                      <a:ext cx="343234" cy="344724"/>
                    </a:xfrm>
                    <a:prstGeom prst="rect">
                      <a:avLst/>
                    </a:prstGeom>
                    <a:blipFill rotWithShape="1">
                      <a:blip r:embed="rId30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文本框 24"/>
                    <p:cNvSpPr txBox="1"/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10152371" y="937636"/>
                      <a:ext cx="343234" cy="3447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5" name="文本框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32"/>
                      </p:custDataLst>
                    </p:nvPr>
                  </p:nvSpPr>
                  <p:spPr>
                    <a:xfrm>
                      <a:off x="10152371" y="937636"/>
                      <a:ext cx="343234" cy="344724"/>
                    </a:xfrm>
                    <a:prstGeom prst="rect">
                      <a:avLst/>
                    </a:prstGeom>
                    <a:blipFill rotWithShape="1">
                      <a:blip r:embed="rId33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0665" y="246380"/>
            <a:ext cx="2418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</a:rPr>
              <a:t>Contents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3440" y="1290320"/>
            <a:ext cx="4846955" cy="3891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3200">
                <a:latin typeface="+mj-lt"/>
                <a:ea typeface="微软雅黑" panose="020B0503020204020204" charset="-122"/>
                <a:cs typeface="+mj-lt"/>
                <a:sym typeface="+mn-ea"/>
              </a:rPr>
              <a:t>Introduction</a:t>
            </a:r>
            <a:endParaRPr lang="en-US" altLang="zh-CN" sz="3200" b="1" dirty="0">
              <a:latin typeface="+mj-lt"/>
              <a:cs typeface="+mj-lt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+mj-lt"/>
                <a:ea typeface="微软雅黑" panose="020B0503020204020204" charset="-122"/>
                <a:cs typeface="+mj-lt"/>
                <a:sym typeface="+mn-ea"/>
              </a:rPr>
              <a:t>DLL Algorithm </a:t>
            </a:r>
            <a:endParaRPr lang="en-US" sz="3200"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+mj-lt"/>
                <a:ea typeface="微软雅黑" panose="020B0503020204020204" charset="-122"/>
                <a:cs typeface="+mj-lt"/>
                <a:sym typeface="+mn-ea"/>
              </a:rPr>
              <a:t>StandAlone Simulation</a:t>
            </a:r>
            <a:endParaRPr lang="en-US" sz="3200"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+mj-lt"/>
                <a:ea typeface="微软雅黑" panose="020B0503020204020204" charset="-122"/>
                <a:cs typeface="+mj-lt"/>
                <a:sym typeface="+mn-ea"/>
              </a:rPr>
              <a:t>Work in OSCAR</a:t>
            </a:r>
            <a:endParaRPr lang="en-US" sz="3200"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3200">
                <a:latin typeface="+mj-lt"/>
                <a:ea typeface="微软雅黑" panose="020B0503020204020204" charset="-122"/>
                <a:cs typeface="+mj-lt"/>
                <a:sym typeface="+mn-ea"/>
              </a:rPr>
              <a:t>Conclusion</a:t>
            </a:r>
            <a:endParaRPr lang="en-US" altLang="zh-CN">
              <a:latin typeface="+mj-lt"/>
              <a:cs typeface="+mj-lt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>
              <a:latin typeface="+mj-lt"/>
              <a:cs typeface="+mj-lt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>
              <a:latin typeface="+mj-lt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</a:rPr>
            </a:fld>
            <a:endParaRPr lang="zh-CN" altLang="en-US" sz="2400" b="1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796030" y="5485130"/>
            <a:ext cx="53295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ClrTx/>
              <a:buSzTx/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PIDB, 12 modules </a:t>
            </a:r>
            <a:endParaRPr lang="en-US" sz="24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buClrTx/>
              <a:buSzTx/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located between MDC and EMC</a:t>
            </a:r>
            <a:endParaRPr lang="en-US" altLang="zh-CN" sz="24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像" descr="图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92735" y="970915"/>
            <a:ext cx="7272020" cy="45459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92735" y="245110"/>
            <a:ext cx="3867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RICH in STCF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14285" y="1460500"/>
            <a:ext cx="4481195" cy="3824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Wide PID range…"/>
              <p:cNvSpPr txBox="1"/>
              <p:nvPr/>
            </p:nvSpPr>
            <p:spPr>
              <a:xfrm>
                <a:off x="4585970" y="956310"/>
                <a:ext cx="7637780" cy="422592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/>
              <a:p>
                <a:pPr marL="342900" indent="-342900">
                  <a:lnSpc>
                    <a:spcPct val="140000"/>
                  </a:lnSpc>
                  <a:buSzPct val="100000"/>
                  <a:buFont typeface="Wingdings" panose="05000000000000000000" charset="0"/>
                  <a:buChar char="n"/>
                  <a:defRPr>
                    <a:solidFill>
                      <a:schemeClr val="accent3">
                        <a:satOff val="-6341"/>
                        <a:lumOff val="-10791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Wide range of momentum 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distribution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 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723900" lvl="1" indent="-342900" algn="l">
                  <a:lnSpc>
                    <a:spcPct val="140000"/>
                  </a:lnSpc>
                  <a:buClrTx/>
                  <a:buSzTx/>
                  <a:buFont typeface="Wingdings" panose="05000000000000000000" charset="0"/>
                  <a:buChar char="n"/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being up to 7 GeV ,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PID up to 2GeV</a:t>
                </a:r>
                <a:endParaRPr lang="en-US" sz="240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723900" lvl="1" indent="-342900" algn="l">
                  <a:lnSpc>
                    <a:spcPct val="140000"/>
                  </a:lnSpc>
                  <a:buClrTx/>
                  <a:buSzTx/>
                  <a:buFont typeface="Wingdings" panose="05000000000000000000" charset="0"/>
                  <a:buChar char="n"/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Low momentum region (&lt; 0.6 GeV/c) covered by  </a:t>
                </a:r>
                <a:r>
                  <a:rPr lang="en-US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dE/dx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measurement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723900" lvl="1" indent="-342900">
                  <a:lnSpc>
                    <a:spcPct val="140000"/>
                  </a:lnSpc>
                  <a:buSzPct val="100000"/>
                  <a:buFont typeface="Wingdings" panose="05000000000000000000" charset="0"/>
                  <a:buChar char="n"/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Cherenkov-based technology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SzPct val="100000"/>
                  <a:buFont typeface="Wingdings" panose="05000000000000000000" charset="0"/>
                  <a:buChar char="n"/>
                  <a:defRPr>
                    <a:solidFill>
                      <a:schemeClr val="accent5">
                        <a:satOff val="-6811"/>
                        <a:lumOff val="-10673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Compact (&lt; 20 cm) and limited material budget (&lt; 0.3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)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723900" lvl="1" indent="-342900">
                  <a:lnSpc>
                    <a:spcPct val="140000"/>
                  </a:lnSpc>
                  <a:buSzPct val="100000"/>
                  <a:buFont typeface="Wingdings" panose="05000000000000000000" charset="0"/>
                  <a:buChar char="n"/>
                  <a:defRPr baseline="320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24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difficult to find optical focusing method</a:t>
                </a:r>
                <a:endParaRPr lang="en-US" sz="2400" baseline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SzPct val="100000"/>
                  <a:buFont typeface="Wingdings" panose="05000000000000000000" charset="0"/>
                  <a:buChar char="n"/>
                  <a:defRPr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Large solenoid angle coverage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Wide PID rang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70" y="956310"/>
                <a:ext cx="7637780" cy="42259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9617"/>
          <a:stretch>
            <a:fillRect/>
          </a:stretch>
        </p:blipFill>
        <p:spPr>
          <a:xfrm>
            <a:off x="412115" y="1078865"/>
            <a:ext cx="4173855" cy="309943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6390" y="222250"/>
            <a:ext cx="4585335" cy="591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PID Requirements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69460" y="598805"/>
            <a:ext cx="7381875" cy="2479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~10 photonelectron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Cherenkov distribution 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Deformed distribution in different kinematic regions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n"/>
            </a:pPr>
            <a:r>
              <a:rPr lang="en-US" sz="2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Cherenkov Ring with seperated branches in some cases</a:t>
            </a:r>
            <a:endParaRPr lang="en-US" sz="20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90110" y="3555365"/>
            <a:ext cx="6892290" cy="125603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311150" y="227965"/>
            <a:ext cx="3244215" cy="554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Hit on anode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43120" y="4811395"/>
            <a:ext cx="6939280" cy="12020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5537200" y="3742055"/>
            <a:ext cx="981075" cy="8413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θ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=90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°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2GeV/c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 descr="bec521eba05ebfbec71565adf71bc7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7055" y="3602355"/>
            <a:ext cx="590550" cy="529590"/>
          </a:xfrm>
          <a:prstGeom prst="rect">
            <a:avLst/>
          </a:prstGeom>
        </p:spPr>
      </p:pic>
      <p:pic>
        <p:nvPicPr>
          <p:cNvPr id="14" name="图片 13" descr="bec521eba05ebfbec71565adf71bc7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57055" y="4869815"/>
            <a:ext cx="590550" cy="52959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5537200" y="4918710"/>
            <a:ext cx="981075" cy="8413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θ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=45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°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2GeV/c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534670" y="3355975"/>
            <a:ext cx="3046730" cy="114935"/>
          </a:xfrm>
          <a:prstGeom prst="rect">
            <a:avLst/>
          </a:prstGeom>
          <a:pattFill prst="pct80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3471545" y="3149600"/>
            <a:ext cx="100965" cy="2063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/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520065" y="3149600"/>
            <a:ext cx="100965" cy="2063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523240" y="1111885"/>
            <a:ext cx="3046730" cy="1149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23" name="矩形 22"/>
          <p:cNvSpPr/>
          <p:nvPr>
            <p:custDataLst>
              <p:tags r:id="rId15"/>
            </p:custDataLst>
          </p:nvPr>
        </p:nvSpPr>
        <p:spPr>
          <a:xfrm>
            <a:off x="514350" y="1226185"/>
            <a:ext cx="3061970" cy="3829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/>
          </a:p>
        </p:txBody>
      </p:sp>
      <p:sp>
        <p:nvSpPr>
          <p:cNvPr id="24" name="矩形 23"/>
          <p:cNvSpPr/>
          <p:nvPr>
            <p:custDataLst>
              <p:tags r:id="rId16"/>
            </p:custDataLst>
          </p:nvPr>
        </p:nvSpPr>
        <p:spPr>
          <a:xfrm>
            <a:off x="523240" y="1611630"/>
            <a:ext cx="3046730" cy="114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/>
          </a:p>
        </p:txBody>
      </p:sp>
      <p:cxnSp>
        <p:nvCxnSpPr>
          <p:cNvPr id="25" name="直接连接符 7"/>
          <p:cNvCxnSpPr/>
          <p:nvPr>
            <p:custDataLst>
              <p:tags r:id="rId17"/>
            </p:custDataLst>
          </p:nvPr>
        </p:nvCxnSpPr>
        <p:spPr>
          <a:xfrm>
            <a:off x="502920" y="2711450"/>
            <a:ext cx="2980055" cy="0"/>
          </a:xfrm>
          <a:prstGeom prst="line">
            <a:avLst/>
          </a:prstGeom>
          <a:ln w="25400" cmpd="sng">
            <a:solidFill>
              <a:srgbClr val="323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534670" y="1275715"/>
            <a:ext cx="1605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liquid Radiator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 rot="0">
            <a:off x="523240" y="2967355"/>
            <a:ext cx="3049270" cy="110490"/>
            <a:chOff x="2782" y="6393"/>
            <a:chExt cx="5674" cy="164"/>
          </a:xfrm>
        </p:grpSpPr>
        <p:grpSp>
          <p:nvGrpSpPr>
            <p:cNvPr id="72" name="组合 71"/>
            <p:cNvGrpSpPr/>
            <p:nvPr/>
          </p:nvGrpSpPr>
          <p:grpSpPr>
            <a:xfrm>
              <a:off x="2782" y="6393"/>
              <a:ext cx="188" cy="165"/>
              <a:chOff x="2803" y="6393"/>
              <a:chExt cx="188" cy="165"/>
            </a:xfrm>
          </p:grpSpPr>
          <p:sp>
            <p:nvSpPr>
              <p:cNvPr id="138" name="流程图: 准备 13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9" name="矩形 138"/>
              <p:cNvSpPr/>
              <p:nvPr>
                <p:custDataLst>
                  <p:tags r:id="rId20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40" name="矩形 139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41" name="矩形 140"/>
              <p:cNvSpPr/>
              <p:nvPr>
                <p:custDataLst>
                  <p:tags r:id="rId22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204" y="6393"/>
              <a:ext cx="188" cy="165"/>
              <a:chOff x="2803" y="6393"/>
              <a:chExt cx="188" cy="165"/>
            </a:xfrm>
          </p:grpSpPr>
          <p:sp>
            <p:nvSpPr>
              <p:cNvPr id="134" name="流程图: 准备 20"/>
              <p:cNvSpPr/>
              <p:nvPr>
                <p:custDataLst>
                  <p:tags r:id="rId23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5" name="矩形 134"/>
              <p:cNvSpPr/>
              <p:nvPr>
                <p:custDataLst>
                  <p:tags r:id="rId24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6" name="矩形 135"/>
              <p:cNvSpPr/>
              <p:nvPr>
                <p:custDataLst>
                  <p:tags r:id="rId25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7" name="矩形 136"/>
              <p:cNvSpPr/>
              <p:nvPr>
                <p:custDataLst>
                  <p:tags r:id="rId26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3626" y="6393"/>
              <a:ext cx="188" cy="165"/>
              <a:chOff x="2803" y="6393"/>
              <a:chExt cx="188" cy="165"/>
            </a:xfrm>
          </p:grpSpPr>
          <p:sp>
            <p:nvSpPr>
              <p:cNvPr id="130" name="流程图: 准备 25"/>
              <p:cNvSpPr/>
              <p:nvPr>
                <p:custDataLst>
                  <p:tags r:id="rId27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1" name="矩形 130"/>
              <p:cNvSpPr/>
              <p:nvPr>
                <p:custDataLst>
                  <p:tags r:id="rId28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2" name="矩形 131"/>
              <p:cNvSpPr/>
              <p:nvPr>
                <p:custDataLst>
                  <p:tags r:id="rId29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33" name="矩形 132"/>
              <p:cNvSpPr/>
              <p:nvPr>
                <p:custDataLst>
                  <p:tags r:id="rId30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048" y="6393"/>
              <a:ext cx="188" cy="165"/>
              <a:chOff x="2803" y="6393"/>
              <a:chExt cx="188" cy="165"/>
            </a:xfrm>
          </p:grpSpPr>
          <p:sp>
            <p:nvSpPr>
              <p:cNvPr id="126" name="流程图: 准备 30"/>
              <p:cNvSpPr/>
              <p:nvPr>
                <p:custDataLst>
                  <p:tags r:id="rId31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7" name="矩形 126"/>
              <p:cNvSpPr/>
              <p:nvPr>
                <p:custDataLst>
                  <p:tags r:id="rId32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8" name="矩形 127"/>
              <p:cNvSpPr/>
              <p:nvPr>
                <p:custDataLst>
                  <p:tags r:id="rId33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9" name="矩形 128"/>
              <p:cNvSpPr/>
              <p:nvPr>
                <p:custDataLst>
                  <p:tags r:id="rId34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470" y="6393"/>
              <a:ext cx="188" cy="165"/>
              <a:chOff x="2803" y="6393"/>
              <a:chExt cx="188" cy="165"/>
            </a:xfrm>
          </p:grpSpPr>
          <p:sp>
            <p:nvSpPr>
              <p:cNvPr id="122" name="流程图: 准备 35"/>
              <p:cNvSpPr/>
              <p:nvPr>
                <p:custDataLst>
                  <p:tags r:id="rId35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3" name="矩形 122"/>
              <p:cNvSpPr/>
              <p:nvPr>
                <p:custDataLst>
                  <p:tags r:id="rId36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4" name="矩形 123"/>
              <p:cNvSpPr/>
              <p:nvPr>
                <p:custDataLst>
                  <p:tags r:id="rId37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5" name="矩形 124"/>
              <p:cNvSpPr/>
              <p:nvPr>
                <p:custDataLst>
                  <p:tags r:id="rId38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4892" y="6393"/>
              <a:ext cx="188" cy="165"/>
              <a:chOff x="2803" y="6393"/>
              <a:chExt cx="188" cy="165"/>
            </a:xfrm>
          </p:grpSpPr>
          <p:sp>
            <p:nvSpPr>
              <p:cNvPr id="118" name="流程图: 准备 40"/>
              <p:cNvSpPr/>
              <p:nvPr>
                <p:custDataLst>
                  <p:tags r:id="rId39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9" name="矩形 118"/>
              <p:cNvSpPr/>
              <p:nvPr>
                <p:custDataLst>
                  <p:tags r:id="rId40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0" name="矩形 119"/>
              <p:cNvSpPr/>
              <p:nvPr>
                <p:custDataLst>
                  <p:tags r:id="rId41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21" name="矩形 120"/>
              <p:cNvSpPr/>
              <p:nvPr>
                <p:custDataLst>
                  <p:tags r:id="rId42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314" y="6393"/>
              <a:ext cx="188" cy="165"/>
              <a:chOff x="2803" y="6393"/>
              <a:chExt cx="188" cy="165"/>
            </a:xfrm>
          </p:grpSpPr>
          <p:sp>
            <p:nvSpPr>
              <p:cNvPr id="114" name="流程图: 准备 45"/>
              <p:cNvSpPr/>
              <p:nvPr>
                <p:custDataLst>
                  <p:tags r:id="rId43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5" name="矩形 114"/>
              <p:cNvSpPr/>
              <p:nvPr>
                <p:custDataLst>
                  <p:tags r:id="rId44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6" name="矩形 115"/>
              <p:cNvSpPr/>
              <p:nvPr>
                <p:custDataLst>
                  <p:tags r:id="rId45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7" name="矩形 116"/>
              <p:cNvSpPr/>
              <p:nvPr>
                <p:custDataLst>
                  <p:tags r:id="rId46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736" y="6393"/>
              <a:ext cx="188" cy="165"/>
              <a:chOff x="2803" y="6393"/>
              <a:chExt cx="188" cy="165"/>
            </a:xfrm>
          </p:grpSpPr>
          <p:sp>
            <p:nvSpPr>
              <p:cNvPr id="110" name="流程图: 准备 50"/>
              <p:cNvSpPr/>
              <p:nvPr>
                <p:custDataLst>
                  <p:tags r:id="rId47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1" name="矩形 110"/>
              <p:cNvSpPr/>
              <p:nvPr>
                <p:custDataLst>
                  <p:tags r:id="rId48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2" name="矩形 111"/>
              <p:cNvSpPr/>
              <p:nvPr>
                <p:custDataLst>
                  <p:tags r:id="rId49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13" name="矩形 112"/>
              <p:cNvSpPr/>
              <p:nvPr>
                <p:custDataLst>
                  <p:tags r:id="rId50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158" y="6393"/>
              <a:ext cx="188" cy="165"/>
              <a:chOff x="2803" y="6393"/>
              <a:chExt cx="188" cy="165"/>
            </a:xfrm>
          </p:grpSpPr>
          <p:sp>
            <p:nvSpPr>
              <p:cNvPr id="106" name="流程图: 准备 55"/>
              <p:cNvSpPr/>
              <p:nvPr>
                <p:custDataLst>
                  <p:tags r:id="rId51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7" name="矩形 106"/>
              <p:cNvSpPr/>
              <p:nvPr>
                <p:custDataLst>
                  <p:tags r:id="rId52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8" name="矩形 107"/>
              <p:cNvSpPr/>
              <p:nvPr>
                <p:custDataLst>
                  <p:tags r:id="rId53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9" name="矩形 108"/>
              <p:cNvSpPr/>
              <p:nvPr>
                <p:custDataLst>
                  <p:tags r:id="rId54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580" y="6393"/>
              <a:ext cx="188" cy="165"/>
              <a:chOff x="2803" y="6393"/>
              <a:chExt cx="188" cy="165"/>
            </a:xfrm>
          </p:grpSpPr>
          <p:sp>
            <p:nvSpPr>
              <p:cNvPr id="102" name="流程图: 准备 60"/>
              <p:cNvSpPr/>
              <p:nvPr>
                <p:custDataLst>
                  <p:tags r:id="rId55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3" name="矩形 102"/>
              <p:cNvSpPr/>
              <p:nvPr>
                <p:custDataLst>
                  <p:tags r:id="rId56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4" name="矩形 103"/>
              <p:cNvSpPr/>
              <p:nvPr>
                <p:custDataLst>
                  <p:tags r:id="rId57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5" name="矩形 104"/>
              <p:cNvSpPr/>
              <p:nvPr>
                <p:custDataLst>
                  <p:tags r:id="rId58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002" y="6393"/>
              <a:ext cx="188" cy="165"/>
              <a:chOff x="2803" y="6393"/>
              <a:chExt cx="188" cy="165"/>
            </a:xfrm>
          </p:grpSpPr>
          <p:sp>
            <p:nvSpPr>
              <p:cNvPr id="98" name="流程图: 准备 65"/>
              <p:cNvSpPr/>
              <p:nvPr>
                <p:custDataLst>
                  <p:tags r:id="rId59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9" name="矩形 98"/>
              <p:cNvSpPr/>
              <p:nvPr>
                <p:custDataLst>
                  <p:tags r:id="rId60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0" name="矩形 99"/>
              <p:cNvSpPr/>
              <p:nvPr>
                <p:custDataLst>
                  <p:tags r:id="rId61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101" name="矩形 100"/>
              <p:cNvSpPr/>
              <p:nvPr>
                <p:custDataLst>
                  <p:tags r:id="rId62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7424" y="6393"/>
              <a:ext cx="188" cy="165"/>
              <a:chOff x="2803" y="6393"/>
              <a:chExt cx="188" cy="165"/>
            </a:xfrm>
          </p:grpSpPr>
          <p:sp>
            <p:nvSpPr>
              <p:cNvPr id="94" name="流程图: 准备 70"/>
              <p:cNvSpPr/>
              <p:nvPr>
                <p:custDataLst>
                  <p:tags r:id="rId63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5" name="矩形 94"/>
              <p:cNvSpPr/>
              <p:nvPr>
                <p:custDataLst>
                  <p:tags r:id="rId64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6" name="矩形 95"/>
              <p:cNvSpPr/>
              <p:nvPr>
                <p:custDataLst>
                  <p:tags r:id="rId65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7" name="矩形 96"/>
              <p:cNvSpPr/>
              <p:nvPr>
                <p:custDataLst>
                  <p:tags r:id="rId66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846" y="6393"/>
              <a:ext cx="188" cy="165"/>
              <a:chOff x="2803" y="6393"/>
              <a:chExt cx="188" cy="165"/>
            </a:xfrm>
          </p:grpSpPr>
          <p:sp>
            <p:nvSpPr>
              <p:cNvPr id="90" name="流程图: 准备 85"/>
              <p:cNvSpPr/>
              <p:nvPr>
                <p:custDataLst>
                  <p:tags r:id="rId67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1" name="矩形 90"/>
              <p:cNvSpPr/>
              <p:nvPr>
                <p:custDataLst>
                  <p:tags r:id="rId68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2" name="矩形 91"/>
              <p:cNvSpPr/>
              <p:nvPr>
                <p:custDataLst>
                  <p:tags r:id="rId69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93" name="矩形 92"/>
              <p:cNvSpPr/>
              <p:nvPr>
                <p:custDataLst>
                  <p:tags r:id="rId70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8268" y="6393"/>
              <a:ext cx="188" cy="165"/>
              <a:chOff x="2803" y="6393"/>
              <a:chExt cx="188" cy="165"/>
            </a:xfrm>
          </p:grpSpPr>
          <p:sp>
            <p:nvSpPr>
              <p:cNvPr id="86" name="流程图: 准备 90"/>
              <p:cNvSpPr/>
              <p:nvPr>
                <p:custDataLst>
                  <p:tags r:id="rId71"/>
                </p:custDataLst>
              </p:nvPr>
            </p:nvSpPr>
            <p:spPr>
              <a:xfrm>
                <a:off x="2803" y="6445"/>
                <a:ext cx="188" cy="85"/>
              </a:xfrm>
              <a:prstGeom prst="flowChartPreparation">
                <a:avLst/>
              </a:prstGeom>
              <a:solidFill>
                <a:srgbClr val="4C60A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87" name="矩形 86"/>
              <p:cNvSpPr/>
              <p:nvPr>
                <p:custDataLst>
                  <p:tags r:id="rId72"/>
                </p:custDataLst>
              </p:nvPr>
            </p:nvSpPr>
            <p:spPr>
              <a:xfrm>
                <a:off x="2835" y="6393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88" name="矩形 8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835" y="6530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  <p:sp>
            <p:nvSpPr>
              <p:cNvPr id="89" name="矩形 88"/>
              <p:cNvSpPr/>
              <p:nvPr>
                <p:custDataLst>
                  <p:tags r:id="rId74"/>
                </p:custDataLst>
              </p:nvPr>
            </p:nvSpPr>
            <p:spPr>
              <a:xfrm>
                <a:off x="2835" y="6417"/>
                <a:ext cx="124" cy="28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/>
              </a:p>
            </p:txBody>
          </p:sp>
        </p:grpSp>
      </p:grpSp>
      <p:cxnSp>
        <p:nvCxnSpPr>
          <p:cNvPr id="32" name="直接连接符 95"/>
          <p:cNvCxnSpPr/>
          <p:nvPr>
            <p:custDataLst>
              <p:tags r:id="rId75"/>
            </p:custDataLst>
          </p:nvPr>
        </p:nvCxnSpPr>
        <p:spPr>
          <a:xfrm>
            <a:off x="523240" y="3233420"/>
            <a:ext cx="3046730" cy="0"/>
          </a:xfrm>
          <a:prstGeom prst="line">
            <a:avLst/>
          </a:prstGeom>
          <a:ln w="19050" cmpd="sng">
            <a:solidFill>
              <a:srgbClr val="32323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76"/>
            </p:custDataLst>
          </p:nvPr>
        </p:nvSpPr>
        <p:spPr>
          <a:xfrm>
            <a:off x="694055" y="3325495"/>
            <a:ext cx="213360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35" name="矩形 34"/>
          <p:cNvSpPr/>
          <p:nvPr>
            <p:custDataLst>
              <p:tags r:id="rId77"/>
            </p:custDataLst>
          </p:nvPr>
        </p:nvSpPr>
        <p:spPr>
          <a:xfrm>
            <a:off x="1006475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36" name="矩形 35"/>
          <p:cNvSpPr/>
          <p:nvPr>
            <p:custDataLst>
              <p:tags r:id="rId78"/>
            </p:custDataLst>
          </p:nvPr>
        </p:nvSpPr>
        <p:spPr>
          <a:xfrm>
            <a:off x="1318895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37" name="矩形 36"/>
          <p:cNvSpPr/>
          <p:nvPr>
            <p:custDataLst>
              <p:tags r:id="rId79"/>
            </p:custDataLst>
          </p:nvPr>
        </p:nvSpPr>
        <p:spPr>
          <a:xfrm>
            <a:off x="1631315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38" name="矩形 37"/>
          <p:cNvSpPr/>
          <p:nvPr>
            <p:custDataLst>
              <p:tags r:id="rId80"/>
            </p:custDataLst>
          </p:nvPr>
        </p:nvSpPr>
        <p:spPr>
          <a:xfrm>
            <a:off x="2255520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39" name="矩形 38"/>
          <p:cNvSpPr/>
          <p:nvPr>
            <p:custDataLst>
              <p:tags r:id="rId81"/>
            </p:custDataLst>
          </p:nvPr>
        </p:nvSpPr>
        <p:spPr>
          <a:xfrm>
            <a:off x="1943735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40" name="矩形 39"/>
          <p:cNvSpPr/>
          <p:nvPr>
            <p:custDataLst>
              <p:tags r:id="rId82"/>
            </p:custDataLst>
          </p:nvPr>
        </p:nvSpPr>
        <p:spPr>
          <a:xfrm>
            <a:off x="2567940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41" name="矩形 40"/>
          <p:cNvSpPr/>
          <p:nvPr>
            <p:custDataLst>
              <p:tags r:id="rId83"/>
            </p:custDataLst>
          </p:nvPr>
        </p:nvSpPr>
        <p:spPr>
          <a:xfrm>
            <a:off x="2880360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sp>
        <p:nvSpPr>
          <p:cNvPr id="42" name="矩形 41"/>
          <p:cNvSpPr/>
          <p:nvPr>
            <p:custDataLst>
              <p:tags r:id="rId84"/>
            </p:custDataLst>
          </p:nvPr>
        </p:nvSpPr>
        <p:spPr>
          <a:xfrm>
            <a:off x="3192780" y="3325495"/>
            <a:ext cx="212725" cy="3048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/>
          </a:p>
        </p:txBody>
      </p:sp>
      <p:cxnSp>
        <p:nvCxnSpPr>
          <p:cNvPr id="51" name="直接箭头连接符 109"/>
          <p:cNvCxnSpPr>
            <a:cxnSpLocks noChangeAspect="1"/>
          </p:cNvCxnSpPr>
          <p:nvPr>
            <p:custDataLst>
              <p:tags r:id="rId85"/>
            </p:custDataLst>
          </p:nvPr>
        </p:nvCxnSpPr>
        <p:spPr>
          <a:xfrm flipH="1">
            <a:off x="2139315" y="898525"/>
            <a:ext cx="527050" cy="2747645"/>
          </a:xfrm>
          <a:prstGeom prst="straightConnector1">
            <a:avLst/>
          </a:prstGeom>
          <a:ln w="31750" cap="rnd">
            <a:solidFill>
              <a:srgbClr val="C00000"/>
            </a:solidFill>
            <a:prstDash val="sysDot"/>
            <a:round/>
            <a:headEnd type="none" w="med" len="med"/>
            <a:tailEnd type="stealth" w="med" len="lg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箭头连接符 110"/>
          <p:cNvCxnSpPr/>
          <p:nvPr>
            <p:custDataLst>
              <p:tags r:id="rId86"/>
            </p:custDataLst>
          </p:nvPr>
        </p:nvCxnSpPr>
        <p:spPr>
          <a:xfrm flipH="1">
            <a:off x="2556510" y="1120775"/>
            <a:ext cx="56515" cy="107950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113"/>
          <p:cNvCxnSpPr>
            <a:cxnSpLocks noChangeAspect="1"/>
          </p:cNvCxnSpPr>
          <p:nvPr>
            <p:custDataLst>
              <p:tags r:id="rId87"/>
            </p:custDataLst>
          </p:nvPr>
        </p:nvCxnSpPr>
        <p:spPr>
          <a:xfrm flipH="1">
            <a:off x="2292985" y="1303020"/>
            <a:ext cx="294640" cy="306070"/>
          </a:xfrm>
          <a:prstGeom prst="straightConnector1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114"/>
          <p:cNvCxnSpPr>
            <a:cxnSpLocks noChangeAspect="1"/>
          </p:cNvCxnSpPr>
          <p:nvPr>
            <p:custDataLst>
              <p:tags r:id="rId88"/>
            </p:custDataLst>
          </p:nvPr>
        </p:nvCxnSpPr>
        <p:spPr>
          <a:xfrm flipH="1">
            <a:off x="2416175" y="1454785"/>
            <a:ext cx="145415" cy="151130"/>
          </a:xfrm>
          <a:prstGeom prst="straightConnector1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115"/>
          <p:cNvCxnSpPr>
            <a:cxnSpLocks noChangeAspect="1"/>
          </p:cNvCxnSpPr>
          <p:nvPr>
            <p:custDataLst>
              <p:tags r:id="rId89"/>
            </p:custDataLst>
          </p:nvPr>
        </p:nvCxnSpPr>
        <p:spPr>
          <a:xfrm flipH="1">
            <a:off x="2183765" y="1212850"/>
            <a:ext cx="383540" cy="398780"/>
          </a:xfrm>
          <a:prstGeom prst="straightConnector1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116"/>
          <p:cNvCxnSpPr/>
          <p:nvPr>
            <p:custDataLst>
              <p:tags r:id="rId90"/>
            </p:custDataLst>
          </p:nvPr>
        </p:nvCxnSpPr>
        <p:spPr>
          <a:xfrm>
            <a:off x="2628900" y="1108075"/>
            <a:ext cx="19050" cy="113665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118"/>
          <p:cNvCxnSpPr/>
          <p:nvPr>
            <p:custDataLst>
              <p:tags r:id="rId91"/>
            </p:custDataLst>
          </p:nvPr>
        </p:nvCxnSpPr>
        <p:spPr>
          <a:xfrm>
            <a:off x="2649220" y="1221740"/>
            <a:ext cx="128905" cy="387985"/>
          </a:xfrm>
          <a:prstGeom prst="line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19"/>
          <p:cNvCxnSpPr>
            <a:cxnSpLocks noChangeAspect="1"/>
          </p:cNvCxnSpPr>
          <p:nvPr>
            <p:custDataLst>
              <p:tags r:id="rId92"/>
            </p:custDataLst>
          </p:nvPr>
        </p:nvCxnSpPr>
        <p:spPr>
          <a:xfrm>
            <a:off x="2587625" y="1303020"/>
            <a:ext cx="100330" cy="302260"/>
          </a:xfrm>
          <a:prstGeom prst="line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120"/>
          <p:cNvCxnSpPr>
            <a:cxnSpLocks noChangeAspect="1"/>
          </p:cNvCxnSpPr>
          <p:nvPr>
            <p:custDataLst>
              <p:tags r:id="rId93"/>
            </p:custDataLst>
          </p:nvPr>
        </p:nvCxnSpPr>
        <p:spPr>
          <a:xfrm>
            <a:off x="2564765" y="1466850"/>
            <a:ext cx="48260" cy="144780"/>
          </a:xfrm>
          <a:prstGeom prst="line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121"/>
          <p:cNvCxnSpPr/>
          <p:nvPr>
            <p:custDataLst>
              <p:tags r:id="rId94"/>
            </p:custDataLst>
          </p:nvPr>
        </p:nvCxnSpPr>
        <p:spPr>
          <a:xfrm flipH="1">
            <a:off x="2127250" y="1618615"/>
            <a:ext cx="56515" cy="107950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122"/>
          <p:cNvCxnSpPr/>
          <p:nvPr>
            <p:custDataLst>
              <p:tags r:id="rId95"/>
            </p:custDataLst>
          </p:nvPr>
        </p:nvCxnSpPr>
        <p:spPr>
          <a:xfrm flipH="1">
            <a:off x="2237105" y="1611630"/>
            <a:ext cx="56515" cy="107950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123"/>
          <p:cNvCxnSpPr/>
          <p:nvPr>
            <p:custDataLst>
              <p:tags r:id="rId96"/>
            </p:custDataLst>
          </p:nvPr>
        </p:nvCxnSpPr>
        <p:spPr>
          <a:xfrm flipH="1">
            <a:off x="2355215" y="1615440"/>
            <a:ext cx="56515" cy="107950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124"/>
          <p:cNvCxnSpPr/>
          <p:nvPr>
            <p:custDataLst>
              <p:tags r:id="rId97"/>
            </p:custDataLst>
          </p:nvPr>
        </p:nvCxnSpPr>
        <p:spPr>
          <a:xfrm>
            <a:off x="2613025" y="1605280"/>
            <a:ext cx="19050" cy="113665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127"/>
          <p:cNvCxnSpPr/>
          <p:nvPr>
            <p:custDataLst>
              <p:tags r:id="rId98"/>
            </p:custDataLst>
          </p:nvPr>
        </p:nvCxnSpPr>
        <p:spPr>
          <a:xfrm>
            <a:off x="2687955" y="1609090"/>
            <a:ext cx="19050" cy="113665"/>
          </a:xfrm>
          <a:prstGeom prst="straightConnector1">
            <a:avLst/>
          </a:prstGeom>
          <a:ln w="12700">
            <a:solidFill>
              <a:srgbClr val="0070C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129"/>
          <p:cNvCxnSpPr>
            <a:cxnSpLocks noChangeAspect="1"/>
          </p:cNvCxnSpPr>
          <p:nvPr>
            <p:custDataLst>
              <p:tags r:id="rId99"/>
            </p:custDataLst>
          </p:nvPr>
        </p:nvCxnSpPr>
        <p:spPr>
          <a:xfrm flipH="1">
            <a:off x="1092835" y="1718310"/>
            <a:ext cx="1144905" cy="1188085"/>
          </a:xfrm>
          <a:prstGeom prst="straightConnector1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130"/>
          <p:cNvCxnSpPr>
            <a:cxnSpLocks noChangeAspect="1"/>
          </p:cNvCxnSpPr>
          <p:nvPr>
            <p:custDataLst>
              <p:tags r:id="rId100"/>
            </p:custDataLst>
          </p:nvPr>
        </p:nvCxnSpPr>
        <p:spPr>
          <a:xfrm flipH="1">
            <a:off x="1210310" y="1718310"/>
            <a:ext cx="1144905" cy="1188085"/>
          </a:xfrm>
          <a:prstGeom prst="straightConnector1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131"/>
          <p:cNvCxnSpPr>
            <a:cxnSpLocks noChangeAspect="1"/>
          </p:cNvCxnSpPr>
          <p:nvPr>
            <p:custDataLst>
              <p:tags r:id="rId101"/>
            </p:custDataLst>
          </p:nvPr>
        </p:nvCxnSpPr>
        <p:spPr>
          <a:xfrm>
            <a:off x="2633345" y="1718310"/>
            <a:ext cx="386715" cy="1163955"/>
          </a:xfrm>
          <a:prstGeom prst="line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132"/>
          <p:cNvCxnSpPr>
            <a:cxnSpLocks noChangeAspect="1"/>
          </p:cNvCxnSpPr>
          <p:nvPr>
            <p:custDataLst>
              <p:tags r:id="rId102"/>
            </p:custDataLst>
          </p:nvPr>
        </p:nvCxnSpPr>
        <p:spPr>
          <a:xfrm>
            <a:off x="2707005" y="1718310"/>
            <a:ext cx="386715" cy="1163955"/>
          </a:xfrm>
          <a:prstGeom prst="line">
            <a:avLst/>
          </a:prstGeom>
          <a:ln w="12700">
            <a:solidFill>
              <a:srgbClr val="0070C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35"/>
          <p:cNvCxnSpPr/>
          <p:nvPr>
            <p:custDataLst>
              <p:tags r:id="rId103"/>
            </p:custDataLst>
          </p:nvPr>
        </p:nvCxnSpPr>
        <p:spPr>
          <a:xfrm rot="16200000" flipH="1">
            <a:off x="1290955" y="2874010"/>
            <a:ext cx="27940" cy="119380"/>
          </a:xfrm>
          <a:prstGeom prst="curvedConnector4">
            <a:avLst>
              <a:gd name="adj1" fmla="val -264634"/>
              <a:gd name="adj2" fmla="val 80855"/>
            </a:avLst>
          </a:prstGeom>
          <a:ln w="15875">
            <a:solidFill>
              <a:srgbClr val="C0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泪珠形 36"/>
          <p:cNvSpPr/>
          <p:nvPr>
            <p:custDataLst>
              <p:tags r:id="rId104"/>
            </p:custDataLst>
          </p:nvPr>
        </p:nvSpPr>
        <p:spPr>
          <a:xfrm rot="18900000">
            <a:off x="1327150" y="3016250"/>
            <a:ext cx="74295" cy="86360"/>
          </a:xfrm>
          <a:prstGeom prst="teardrop">
            <a:avLst>
              <a:gd name="adj" fmla="val 127884"/>
            </a:avLst>
          </a:prstGeom>
          <a:gradFill flip="none" rotWithShape="1">
            <a:gsLst>
              <a:gs pos="0">
                <a:srgbClr val="FF0000"/>
              </a:gs>
              <a:gs pos="37000">
                <a:schemeClr val="accent2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000" b="1" dirty="0"/>
          </a:p>
        </p:txBody>
      </p:sp>
      <p:sp>
        <p:nvSpPr>
          <p:cNvPr id="47" name="梯形 46"/>
          <p:cNvSpPr/>
          <p:nvPr>
            <p:custDataLst>
              <p:tags r:id="rId105"/>
            </p:custDataLst>
          </p:nvPr>
        </p:nvSpPr>
        <p:spPr>
          <a:xfrm>
            <a:off x="1271270" y="3211195"/>
            <a:ext cx="207645" cy="116205"/>
          </a:xfrm>
          <a:prstGeom prst="trapezoid">
            <a:avLst>
              <a:gd name="adj" fmla="val 53394"/>
            </a:avLst>
          </a:prstGeom>
          <a:gradFill flip="none" rotWithShape="1">
            <a:gsLst>
              <a:gs pos="0">
                <a:srgbClr val="FF0000"/>
              </a:gs>
              <a:gs pos="56000">
                <a:schemeClr val="accent2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27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000" b="1" dirty="0"/>
          </a:p>
        </p:txBody>
      </p:sp>
      <p:cxnSp>
        <p:nvCxnSpPr>
          <p:cNvPr id="48" name="直线连接符 39"/>
          <p:cNvCxnSpPr/>
          <p:nvPr>
            <p:custDataLst>
              <p:tags r:id="rId106"/>
            </p:custDataLst>
          </p:nvPr>
        </p:nvCxnSpPr>
        <p:spPr>
          <a:xfrm>
            <a:off x="3482975" y="1228725"/>
            <a:ext cx="0" cy="382270"/>
          </a:xfrm>
          <a:prstGeom prst="line">
            <a:avLst/>
          </a:prstGeom>
          <a:ln w="12700">
            <a:headEnd type="triangle" w="sm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连接符 40"/>
          <p:cNvCxnSpPr/>
          <p:nvPr>
            <p:custDataLst>
              <p:tags r:id="rId107"/>
            </p:custDataLst>
          </p:nvPr>
        </p:nvCxnSpPr>
        <p:spPr>
          <a:xfrm>
            <a:off x="3482975" y="1618615"/>
            <a:ext cx="0" cy="114935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线连接符 41"/>
          <p:cNvCxnSpPr/>
          <p:nvPr>
            <p:custDataLst>
              <p:tags r:id="rId108"/>
            </p:custDataLst>
          </p:nvPr>
        </p:nvCxnSpPr>
        <p:spPr>
          <a:xfrm>
            <a:off x="3482975" y="1115060"/>
            <a:ext cx="0" cy="114935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42"/>
          <p:cNvCxnSpPr/>
          <p:nvPr>
            <p:custDataLst>
              <p:tags r:id="rId109"/>
            </p:custDataLst>
          </p:nvPr>
        </p:nvCxnSpPr>
        <p:spPr>
          <a:xfrm>
            <a:off x="3482975" y="1731010"/>
            <a:ext cx="0" cy="1224280"/>
          </a:xfrm>
          <a:prstGeom prst="line">
            <a:avLst/>
          </a:prstGeom>
          <a:ln w="12700">
            <a:headEnd type="triangle" w="sm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43"/>
          <p:cNvCxnSpPr/>
          <p:nvPr>
            <p:custDataLst>
              <p:tags r:id="rId110"/>
            </p:custDataLst>
          </p:nvPr>
        </p:nvCxnSpPr>
        <p:spPr>
          <a:xfrm>
            <a:off x="3482975" y="3035300"/>
            <a:ext cx="0" cy="153035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连接符 44"/>
          <p:cNvCxnSpPr/>
          <p:nvPr>
            <p:custDataLst>
              <p:tags r:id="rId111"/>
            </p:custDataLst>
          </p:nvPr>
        </p:nvCxnSpPr>
        <p:spPr>
          <a:xfrm>
            <a:off x="3482975" y="3187700"/>
            <a:ext cx="0" cy="172085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连接符 45"/>
          <p:cNvCxnSpPr/>
          <p:nvPr>
            <p:custDataLst>
              <p:tags r:id="rId112"/>
            </p:custDataLst>
          </p:nvPr>
        </p:nvCxnSpPr>
        <p:spPr>
          <a:xfrm>
            <a:off x="3482975" y="993775"/>
            <a:ext cx="0" cy="114935"/>
          </a:xfrm>
          <a:prstGeom prst="line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文本框 145"/>
          <p:cNvSpPr txBox="1"/>
          <p:nvPr>
            <p:custDataLst>
              <p:tags r:id="rId113"/>
            </p:custDataLst>
          </p:nvPr>
        </p:nvSpPr>
        <p:spPr>
          <a:xfrm>
            <a:off x="3662045" y="3211195"/>
            <a:ext cx="9074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Anode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0385" y="3555365"/>
            <a:ext cx="3364888" cy="3112135"/>
            <a:chOff x="842" y="5787"/>
            <a:chExt cx="5114" cy="4800"/>
          </a:xfrm>
        </p:grpSpPr>
        <p:pic>
          <p:nvPicPr>
            <p:cNvPr id="8" name="图片 7" descr="CherenkovDistribution"/>
            <p:cNvPicPr>
              <a:picLocks noChangeAspect="1"/>
            </p:cNvPicPr>
            <p:nvPr/>
          </p:nvPicPr>
          <p:blipFill>
            <a:blip r:embed="rId114"/>
            <a:stretch>
              <a:fillRect/>
            </a:stretch>
          </p:blipFill>
          <p:spPr>
            <a:xfrm>
              <a:off x="842" y="5787"/>
              <a:ext cx="4713" cy="4800"/>
            </a:xfrm>
            <a:prstGeom prst="rect">
              <a:avLst/>
            </a:prstGeom>
          </p:spPr>
        </p:pic>
        <p:sp>
          <p:nvSpPr>
            <p:cNvPr id="147" name="文本框 146"/>
            <p:cNvSpPr txBox="1"/>
            <p:nvPr>
              <p:custDataLst>
                <p:tags r:id="rId115"/>
              </p:custDataLst>
            </p:nvPr>
          </p:nvSpPr>
          <p:spPr>
            <a:xfrm>
              <a:off x="4527" y="9904"/>
              <a:ext cx="1429" cy="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Anode</a:t>
              </a:r>
              <a:endPara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50" name="文本框 149"/>
          <p:cNvSpPr txBox="1"/>
          <p:nvPr>
            <p:custDataLst>
              <p:tags r:id="rId116"/>
            </p:custDataLst>
          </p:nvPr>
        </p:nvSpPr>
        <p:spPr>
          <a:xfrm rot="1620000">
            <a:off x="445135" y="6140450"/>
            <a:ext cx="1440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Cherenkov dist.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7"/>
            </p:custDataLst>
          </p:nvPr>
        </p:nvSpPr>
        <p:spPr>
          <a:xfrm>
            <a:off x="520065" y="1668780"/>
            <a:ext cx="11398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Quartz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6710" y="275590"/>
            <a:ext cx="7935595" cy="625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Delta-Log-Likelihood Algorithm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46710" y="1395095"/>
            <a:ext cx="8536305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charset="0"/>
              <a:buChar char="n"/>
            </a:pP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For each </a:t>
            </a:r>
            <a:r>
              <a:rPr lang="en-US" sz="2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partical</a:t>
            </a: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hypothesis </a:t>
            </a:r>
            <a:r>
              <a:rPr lang="en-US" sz="20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, log-likelihood defined as</a:t>
            </a:r>
            <a:endParaRPr 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47345" y="3986530"/>
                <a:ext cx="6959600" cy="4127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charset="0"/>
                  <a:buChar char="n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seperation</a:t>
                </a: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by figure out delta-log-likelihood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47345" y="3986530"/>
                <a:ext cx="6959600" cy="412750"/>
              </a:xfrm>
              <a:prstGeom prst="rect">
                <a:avLst/>
              </a:prstGeom>
              <a:blipFill rotWithShape="1">
                <a:blip r:embed="rId4"/>
                <a:stretch>
                  <a:fillRect b="-51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47345" y="4779645"/>
                <a:ext cx="9090025" cy="15767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charset="0"/>
                  <a:buChar char="n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ℎ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𝐶ℎ𝑘𝑣</m:t>
                            </m:r>
                          </m:sup>
                        </m:sSubSup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𝑑𝑖𝑠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p>
                    </m:sSup>
                  </m:oMath>
                </a14:m>
                <a:r>
                  <a:rPr lang="en-US" sz="2000" b="1" i="1" baseline="-25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generated offline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To speed up the program , only pixels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ℎ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𝐶ℎ𝑘𝑣</m:t>
                            </m:r>
                          </m:sup>
                        </m:sSubSup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included in calculation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47345" y="4779645"/>
                <a:ext cx="9090025" cy="1576705"/>
              </a:xfrm>
              <a:prstGeom prst="rect">
                <a:avLst/>
              </a:prstGeom>
              <a:blipFill rotWithShape="1">
                <a:blip r:embed="rId7"/>
                <a:stretch>
                  <a:fillRect b="-20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60095" y="2806065"/>
                <a:ext cx="9863455" cy="1076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          :</a:t>
                </a:r>
                <a:r>
                  <a:rPr lang="en-US" sz="20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photoelectron number received by anode pixel </a:t>
                </a:r>
                <a:r>
                  <a:rPr lang="en-US" sz="2000" i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i</a:t>
                </a:r>
                <a:endParaRPr lang="en-US" sz="2000" b="1" i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ℎ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𝐶ℎ𝑘𝑣</m:t>
                            </m:r>
                          </m:sup>
                        </m:sSubSup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:</a:t>
                </a:r>
                <a:r>
                  <a:rPr lang="en-US" sz="20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photoelectron number</a:t>
                </a: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expected to </a:t>
                </a:r>
                <a:r>
                  <a:rPr lang="en-US" sz="20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received by anode pixel </a:t>
                </a:r>
                <a:r>
                  <a:rPr lang="en-US" sz="2000" i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i</a:t>
                </a:r>
                <a:r>
                  <a:rPr lang="en-US" sz="2000" b="1" i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for particle hypothesis </a:t>
                </a:r>
                <a:r>
                  <a:rPr lang="en-US" sz="2000" i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h</a:t>
                </a:r>
                <a:endParaRPr lang="en-US" sz="2000" i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p>
                    </m:sSubSup>
                  </m:oMath>
                </a14:m>
                <a:r>
                  <a:rPr lang="en-US" sz="20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   :background photonelectron number </a:t>
                </a: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expected to </a:t>
                </a:r>
                <a:r>
                  <a:rPr lang="en-US" sz="200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received by anode pixel </a:t>
                </a:r>
                <a:r>
                  <a:rPr lang="en-US" sz="2000" i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i</a:t>
                </a:r>
                <a:endParaRPr lang="en-US" sz="200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60095" y="2806065"/>
                <a:ext cx="9863455" cy="1076325"/>
              </a:xfrm>
              <a:prstGeom prst="rect">
                <a:avLst/>
              </a:prstGeom>
              <a:blipFill rotWithShape="1">
                <a:blip r:embed="rId10"/>
                <a:stretch>
                  <a:fillRect b="-30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770286" y="1858073"/>
                <a:ext cx="6373347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ℎ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𝑝𝑖𝑥𝑒𝑙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⁡[ 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Poisson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𝑑𝑖𝑠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ℎ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𝐶ℎ𝑘𝑣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𝑑𝑖𝑠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𝑏𝑔</m:t>
                              </m:r>
                            </m:sup>
                          </m:sSub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latin typeface="Blackadder ITC" panose="04020505051007020D02" pitchFamily="82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286" y="1858073"/>
                <a:ext cx="6373347" cy="936795"/>
              </a:xfrm>
              <a:prstGeom prst="rect">
                <a:avLst/>
              </a:prstGeom>
              <a:blipFill rotWithShape="1">
                <a:blip r:embed="rId12"/>
                <a:stretch>
                  <a:fillRect l="-7" t="-7" r="4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389545" y="4503716"/>
                <a:ext cx="31343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𝐷𝐿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45" y="4503716"/>
                <a:ext cx="3134384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4" t="-80" r="-87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476115" y="1082040"/>
                <a:ext cx="7536180" cy="169608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buFont typeface="Wingdings" panose="05000000000000000000" charset="0"/>
                  <a:buChar char="n"/>
                </a:pPr>
                <a:r>
                  <a:rPr lang="en-US" altLang="zh-CN" sz="2000" b="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In geant4</a:t>
                </a:r>
                <a:endParaRPr lang="en-US" altLang="zh-CN" sz="2000" b="0" dirty="0">
                  <a:latin typeface="+mj-lt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charset="0"/>
                  <a:buChar char="n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GeV/c 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40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+mj-lt"/>
                            <a:sym typeface="+mn-ea"/>
                          </a:rPr>
                          <m:t>90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deg,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°</m:t>
                    </m:r>
                  </m:oMath>
                </a14:m>
                <a:endParaRPr lang="en-US" sz="2000" dirty="0">
                  <a:latin typeface="+mj-lt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Background level: 10</a:t>
                </a:r>
                <a:r>
                  <a:rPr lang="en-US" altLang="zh-CN" sz="2000" baseline="30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-3</a:t>
                </a:r>
                <a:r>
                  <a:rPr lang="en-US" altLang="zh-CN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  hit / (pixel </a:t>
                </a:r>
                <a:r>
                  <a:rPr lang="en-US" altLang="zh-CN" sz="2000" b="1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· </a:t>
                </a:r>
                <a:r>
                  <a:rPr lang="en-US" altLang="zh-CN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time window)</a:t>
                </a:r>
                <a:endParaRPr lang="en-US" sz="2000" dirty="0">
                  <a:latin typeface="+mj-lt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charset="0"/>
                  <a:buChar char="n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华文中宋" panose="02010600040101010101" charset="-122"/>
                        <a:cs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 mis-ID rate &lt; 1% 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+mj-lt"/>
                        <a:sym typeface="+mn-ea"/>
                      </a:rPr>
                      <m:t>𝑝</m:t>
                    </m:r>
                  </m:oMath>
                </a14:m>
                <a:r>
                  <a:rPr lang="en-US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 PID efficiency &gt; 98% mostly</a:t>
                </a:r>
                <a:endParaRPr lang="en-US" sz="2000" dirty="0">
                  <a:latin typeface="+mj-lt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charset="0"/>
                  <a:buChar char="n"/>
                </a:pPr>
                <a:r>
                  <a:rPr lang="en-US" sz="2000" dirty="0">
                    <a:latin typeface="+mj-lt"/>
                    <a:ea typeface="华文中宋" panose="02010600040101010101" charset="-122"/>
                    <a:cs typeface="+mj-lt"/>
                    <a:sym typeface="+mn-ea"/>
                  </a:rPr>
                  <a:t>Deformed Cherenkov distribution makes PID performance worse</a:t>
                </a:r>
                <a:endParaRPr lang="en-US" sz="2000" dirty="0">
                  <a:latin typeface="+mj-lt"/>
                  <a:ea typeface="华文中宋" panose="02010600040101010101" charset="-122"/>
                  <a:cs typeface="+mj-lt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15" y="1082040"/>
                <a:ext cx="7536180" cy="16960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363855" y="252095"/>
            <a:ext cx="669925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4400">
                <a:latin typeface="+mj-lt"/>
                <a:ea typeface="微软雅黑" panose="020B0503020204020204" charset="-122"/>
                <a:cs typeface="+mj-lt"/>
                <a:sym typeface="+mn-ea"/>
              </a:rPr>
              <a:t>Standalone Simulation</a:t>
            </a:r>
            <a:endParaRPr lang="en-US" sz="440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592929" y="3142112"/>
            <a:ext cx="3115310" cy="2991485"/>
            <a:chOff x="4645612" y="3142112"/>
            <a:chExt cx="3115310" cy="2991485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45612" y="3142112"/>
              <a:ext cx="3115310" cy="299148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6" name="文本框 35"/>
            <p:cNvSpPr txBox="1"/>
            <p:nvPr>
              <p:custDataLst>
                <p:tags r:id="rId5"/>
              </p:custDataLst>
            </p:nvPr>
          </p:nvSpPr>
          <p:spPr>
            <a:xfrm>
              <a:off x="6396285" y="4556621"/>
              <a:ext cx="981075" cy="84137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=45</a:t>
              </a: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°</a:t>
              </a:r>
              <a:endPara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2GeV/c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062595" y="3110230"/>
            <a:ext cx="3829685" cy="2964180"/>
            <a:chOff x="9934" y="1743"/>
            <a:chExt cx="7828" cy="5817"/>
          </a:xfrm>
        </p:grpSpPr>
        <p:pic>
          <p:nvPicPr>
            <p:cNvPr id="15" name="图片 14" descr="1D-PID-theta6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934" y="1743"/>
              <a:ext cx="7828" cy="565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13235" y="6952"/>
              <a:ext cx="1226" cy="608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pPr indent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030A0"/>
                </a:buClr>
                <a:buFont typeface="Wingdings 2" panose="05020102010507070707" pitchFamily="18" charset="2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=60</a:t>
              </a:r>
              <a:r>
                <a:rPr lang="zh-CN" altLang="en-US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°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rot="0">
              <a:off x="10953" y="4680"/>
              <a:ext cx="1383" cy="1806"/>
              <a:chOff x="13537" y="397"/>
              <a:chExt cx="1951" cy="1686"/>
            </a:xfrm>
          </p:grpSpPr>
          <p:sp>
            <p:nvSpPr>
              <p:cNvPr id="21" name="矩形 20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3537" y="397"/>
                <a:ext cx="1951" cy="16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 rot="0">
                <a:off x="13965" y="455"/>
                <a:ext cx="1300" cy="1559"/>
                <a:chOff x="9722126" y="376517"/>
                <a:chExt cx="773479" cy="990697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文本框 24"/>
                    <p:cNvSpPr txBox="1"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10152371" y="376517"/>
                      <a:ext cx="343234" cy="4295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25" name="文本框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10152371" y="376517"/>
                      <a:ext cx="343234" cy="429578"/>
                    </a:xfrm>
                    <a:prstGeom prst="rect">
                      <a:avLst/>
                    </a:prstGeom>
                    <a:blipFill rotWithShape="1">
                      <a:blip r:embed="rId13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直接连接符 30"/>
                <p:cNvCxnSpPr/>
                <p:nvPr>
                  <p:custDataLst>
                    <p:tags r:id="rId14"/>
                  </p:custDataLst>
                </p:nvPr>
              </p:nvCxnSpPr>
              <p:spPr bwMode="auto">
                <a:xfrm>
                  <a:off x="9722126" y="591666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直接连接符 39"/>
                <p:cNvCxnSpPr/>
                <p:nvPr>
                  <p:custDataLst>
                    <p:tags r:id="rId15"/>
                  </p:custDataLst>
                </p:nvPr>
              </p:nvCxnSpPr>
              <p:spPr bwMode="auto">
                <a:xfrm>
                  <a:off x="9722126" y="861063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直接连接符 41"/>
                <p:cNvCxnSpPr/>
                <p:nvPr>
                  <p:custDataLst>
                    <p:tags r:id="rId16"/>
                  </p:custDataLst>
                </p:nvPr>
              </p:nvCxnSpPr>
              <p:spPr bwMode="auto">
                <a:xfrm>
                  <a:off x="9722126" y="1152785"/>
                  <a:ext cx="3550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3" name="文本框 42"/>
                    <p:cNvSpPr txBox="1"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10152371" y="666236"/>
                      <a:ext cx="343234" cy="4295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43" name="文本框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10152371" y="666236"/>
                      <a:ext cx="343234" cy="429578"/>
                    </a:xfrm>
                    <a:prstGeom prst="rect">
                      <a:avLst/>
                    </a:prstGeom>
                    <a:blipFill rotWithShape="1">
                      <a:blip r:embed="rId19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4" name="文本框 43"/>
                    <p:cNvSpPr txBox="1"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10152371" y="937636"/>
                      <a:ext cx="343234" cy="4295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>
                <p:sp>
                  <p:nvSpPr>
                    <p:cNvPr id="44" name="文本框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10152371" y="937636"/>
                      <a:ext cx="343234" cy="429578"/>
                    </a:xfrm>
                    <a:prstGeom prst="rect">
                      <a:avLst/>
                    </a:prstGeom>
                    <a:blipFill rotWithShape="1">
                      <a:blip r:embed="rId22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3" name="组合 12"/>
          <p:cNvGrpSpPr/>
          <p:nvPr/>
        </p:nvGrpSpPr>
        <p:grpSpPr>
          <a:xfrm>
            <a:off x="394970" y="3890645"/>
            <a:ext cx="3649345" cy="2604135"/>
            <a:chOff x="622" y="6127"/>
            <a:chExt cx="5747" cy="4101"/>
          </a:xfrm>
        </p:grpSpPr>
        <p:pic>
          <p:nvPicPr>
            <p:cNvPr id="12" name="图片 11" descr="9e4093e39e10b139e62280686bea89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32" y="6127"/>
              <a:ext cx="5381" cy="391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本框 34"/>
                <p:cNvSpPr txBox="1"/>
                <p:nvPr/>
              </p:nvSpPr>
              <p:spPr>
                <a:xfrm rot="16200000">
                  <a:off x="516" y="6574"/>
                  <a:ext cx="649" cy="4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6" y="6574"/>
                  <a:ext cx="649" cy="436"/>
                </a:xfrm>
                <a:prstGeom prst="rect">
                  <a:avLst/>
                </a:prstGeom>
                <a:blipFill rotWithShape="1">
                  <a:blip r:embed="rId2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4623" y="9792"/>
                  <a:ext cx="1746" cy="4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6"/>
                  </p:custDataLst>
                </p:nvPr>
              </p:nvSpPr>
              <p:spPr>
                <a:xfrm>
                  <a:off x="4623" y="9792"/>
                  <a:ext cx="1746" cy="436"/>
                </a:xfrm>
                <a:prstGeom prst="rect">
                  <a:avLst/>
                </a:prstGeom>
                <a:blipFill rotWithShape="1">
                  <a:blip r:embed="rId2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直接箭头连接符 40"/>
          <p:cNvCxnSpPr/>
          <p:nvPr/>
        </p:nvCxnSpPr>
        <p:spPr bwMode="auto">
          <a:xfrm flipV="1">
            <a:off x="3143321" y="5181037"/>
            <a:ext cx="2301875" cy="7035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lg" len="lg"/>
          </a:ln>
        </p:spPr>
      </p:cxnSp>
      <p:grpSp>
        <p:nvGrpSpPr>
          <p:cNvPr id="9" name="组合 8"/>
          <p:cNvGrpSpPr/>
          <p:nvPr/>
        </p:nvGrpSpPr>
        <p:grpSpPr>
          <a:xfrm>
            <a:off x="314325" y="1047750"/>
            <a:ext cx="3792220" cy="2801620"/>
            <a:chOff x="495" y="1650"/>
            <a:chExt cx="5972" cy="4412"/>
          </a:xfrm>
        </p:grpSpPr>
        <p:pic>
          <p:nvPicPr>
            <p:cNvPr id="6" name="图片 5" descr="27aa15754323598cec066f9a5857f8b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93" y="1650"/>
              <a:ext cx="5775" cy="41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>
                  <p:custDataLst>
                    <p:tags r:id="rId29"/>
                  </p:custDataLst>
                </p:nvPr>
              </p:nvSpPr>
              <p:spPr>
                <a:xfrm rot="16200000">
                  <a:off x="389" y="2000"/>
                  <a:ext cx="649" cy="4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0"/>
                  </p:custDataLst>
                </p:nvPr>
              </p:nvSpPr>
              <p:spPr>
                <a:xfrm rot="16200000">
                  <a:off x="389" y="2000"/>
                  <a:ext cx="649" cy="436"/>
                </a:xfrm>
                <a:prstGeom prst="rect">
                  <a:avLst/>
                </a:prstGeom>
                <a:blipFill rotWithShape="1">
                  <a:blip r:embed="rId2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4673" y="5574"/>
                  <a:ext cx="1533" cy="4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2"/>
                  </p:custDataLst>
                </p:nvPr>
              </p:nvSpPr>
              <p:spPr>
                <a:xfrm>
                  <a:off x="4673" y="5574"/>
                  <a:ext cx="1533" cy="488"/>
                </a:xfrm>
                <a:prstGeom prst="rect">
                  <a:avLst/>
                </a:prstGeom>
                <a:blipFill rotWithShape="1">
                  <a:blip r:embed="rId3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1"/>
          <a:srcRect t="13070" r="8356" b="6012"/>
          <a:stretch>
            <a:fillRect/>
          </a:stretch>
        </p:blipFill>
        <p:spPr>
          <a:xfrm>
            <a:off x="7145020" y="911860"/>
            <a:ext cx="4752340" cy="23539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32435" y="1104900"/>
                <a:ext cx="6697980" cy="493649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lvl="1" indent="-342900" algn="l">
                  <a:spcBef>
                    <a:spcPts val="600"/>
                  </a:spcBef>
                  <a:buClrTx/>
                  <a:buSzTx/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Normal anode readout: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Iowan Old Style Roman"/>
                </a:endParaRPr>
              </a:p>
              <a:p>
                <a:pPr marL="742950" lvl="2" indent="-285750">
                  <a:spcBef>
                    <a:spcPts val="600"/>
                  </a:spcBef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G</a:t>
                </a: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ranularity: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mm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2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3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43200 pixels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×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12 modules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3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too many channels, expensive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742950" lvl="2" indent="-285750">
                  <a:spcBef>
                    <a:spcPts val="600"/>
                  </a:spcBef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Granularity: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10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×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10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mm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2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3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Low PID efficiency @ 2GeV/c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342900" lvl="1" indent="-342900" algn="l">
                  <a:spcBef>
                    <a:spcPts val="600"/>
                  </a:spcBef>
                  <a:buClrTx/>
                  <a:buSzTx/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Encoding anode readout: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742950" lvl="2" indent="-285750">
                  <a:spcBef>
                    <a:spcPts val="600"/>
                  </a:spcBef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Granularity remains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Iowan Old Style Roman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mm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Iowan Old Style Roman"/>
                  </a:rPr>
                  <a:t>2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742950" lvl="2" indent="-285750">
                  <a:spcBef>
                    <a:spcPts val="600"/>
                  </a:spcBef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Specific pixels share same electronic channels, 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3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decode the fired pattern to locate hit position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742950" lvl="2" indent="-285750">
                  <a:spcBef>
                    <a:spcPts val="600"/>
                  </a:spcBef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~20% Front end electronics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←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less cost</a:t>
                </a:r>
                <a:endPara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742950" lvl="2" indent="-285750">
                  <a:spcBef>
                    <a:spcPts val="600"/>
                  </a:spcBef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PID efficiency remain 98％ mostly @ 10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-3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 background level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lvl="1" indent="0" algn="l">
                  <a:buClrTx/>
                  <a:buSzTx/>
                  <a:buFont typeface="Wingdings" panose="05000000000000000000" charset="0"/>
                  <a:buNone/>
                </a:pP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" y="1104900"/>
                <a:ext cx="6697980" cy="4936490"/>
              </a:xfrm>
              <a:prstGeom prst="rect">
                <a:avLst/>
              </a:prstGeom>
              <a:blipFill rotWithShape="1">
                <a:blip r:embed="rId2"/>
                <a:stretch>
                  <a:fillRect b="-5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84810" y="312420"/>
            <a:ext cx="10241915" cy="556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algn="l">
              <a:buClrTx/>
              <a:buSzTx/>
              <a:buFontTx/>
              <a:buNone/>
            </a:pPr>
            <a:r>
              <a:rPr lang="en-US" sz="3600" dirty="0">
                <a:latin typeface="+mj-lt"/>
                <a:ea typeface="微软雅黑" panose="020B0503020204020204" charset="-122"/>
                <a:cs typeface="+mj-lt"/>
                <a:sym typeface="+mn-ea"/>
              </a:rPr>
              <a:t>Encoding Readout in Standalone Simulation</a:t>
            </a:r>
            <a:endParaRPr lang="en-US" sz="3600" dirty="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303449" y="3352800"/>
            <a:ext cx="4404365" cy="3003550"/>
            <a:chOff x="7303449" y="3352800"/>
            <a:chExt cx="4404365" cy="300355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49" y="3352800"/>
              <a:ext cx="4404365" cy="300355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274050" y="4810760"/>
              <a:ext cx="463550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i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θ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=</a:t>
              </a:r>
              <a:endPara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07" y="940435"/>
            <a:ext cx="4013564" cy="2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2094" y="203200"/>
            <a:ext cx="516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4400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Migration to OSCAR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51790" y="1092200"/>
                <a:ext cx="8286115" cy="4119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charset="0"/>
                  <a:buChar char="n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Standalone simulation: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buFont typeface="Wingdings" panose="05000000000000000000" charset="0"/>
                  <a:buChar char="n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Generate Cherenkov distribution in geant4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Cherenkov distribution in part of kine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matic region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buFont typeface="Wingdings" panose="05000000000000000000" charset="0"/>
                  <a:buChar char="n"/>
                </a:pPr>
                <a:r>
                  <a:rPr lang="en-US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98%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separation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n"/>
                </a:pPr>
                <a:r>
                  <a:rPr lang="en-US" sz="2000" dirty="0">
                    <a:latin typeface="+mj-lt"/>
                    <a:ea typeface="微软雅黑" panose="020B0503020204020204" charset="-122"/>
                    <a:cs typeface="+mj-lt"/>
                    <a:sym typeface="+mn-ea"/>
                  </a:rPr>
                  <a:t>OSCAR: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Generate Cherenkov distribution database by numerical calculation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faster than geant4 simulation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same result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Database: ~7M Cherenkov distribution image for different particles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40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∘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140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15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∘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15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.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,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.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4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GeV</m:t>
                    </m:r>
                    <m:r>
                      <m:rPr>
                        <m:lit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buFont typeface="Wingdings" panose="05000000000000000000" charset="0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&gt; 96％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separation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GB" altLang="zh-CN" sz="2000" dirty="0">
                    <a:effectLst/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use </a:t>
                </a:r>
                <a:r>
                  <a:rPr lang="en-GB" altLang="zh-CN" sz="2000" dirty="0" err="1">
                    <a:effectLst/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RecExtTrack</a:t>
                </a:r>
                <a:r>
                  <a:rPr lang="en-GB" altLang="zh-CN" sz="2000" dirty="0">
                    <a:effectLst/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 to improve PID performance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translate or interpolate Cherenkov distribution</a:t>
                </a: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>
                  <a:buFont typeface="Wingdings" panose="05000000000000000000" charset="0"/>
                  <a:buChar char="n"/>
                </a:pPr>
                <a:endParaRPr lang="en-US" sz="20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51790" y="1092200"/>
                <a:ext cx="8286115" cy="4119880"/>
              </a:xfrm>
              <a:prstGeom prst="rect">
                <a:avLst/>
              </a:prstGeom>
              <a:blipFill rotWithShape="1">
                <a:blip r:embed="rId5"/>
                <a:stretch>
                  <a:fillRect b="-12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1156315" y="6356350"/>
            <a:ext cx="426085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TABLE_ENDDRAG_ORIGIN_RECT" val="834*275"/>
  <p:tag name="TABLE_ENDDRAG_RECT" val="83*127*834*275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COMMONDATA" val="eyJoZGlkIjoiM2EwYWQxMzYyYTY3MDllZTljMzU3NzZiNjU5NjJjOTEifQ=="/>
  <p:tag name="commondata" val="eyJoZGlkIjoiOTNhYmZjZWMwY2QwMTc1NmVkNzM1MTBlOWNjYWUxMTQifQ==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132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自定义 1">
      <a:majorFont>
        <a:latin typeface="Times New Roman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3827</Words>
  <Application>WPS 演示</Application>
  <PresentationFormat>宽屏</PresentationFormat>
  <Paragraphs>276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Gulim</vt:lpstr>
      <vt:lpstr>Malgun Gothic</vt:lpstr>
      <vt:lpstr>-쉬리B</vt:lpstr>
      <vt:lpstr>黑体</vt:lpstr>
      <vt:lpstr>-쉬리M</vt:lpstr>
      <vt:lpstr>楷体</vt:lpstr>
      <vt:lpstr>Calibri</vt:lpstr>
      <vt:lpstr>华文中宋</vt:lpstr>
      <vt:lpstr>微软雅黑</vt:lpstr>
      <vt:lpstr>Wingdings</vt:lpstr>
      <vt:lpstr>Times New Roman</vt:lpstr>
      <vt:lpstr>Helvetica</vt:lpstr>
      <vt:lpstr>Cambria Math</vt:lpstr>
      <vt:lpstr>MS Mincho</vt:lpstr>
      <vt:lpstr>Wingdings 2</vt:lpstr>
      <vt:lpstr>Segoe Print</vt:lpstr>
      <vt:lpstr>Blackadder ITC</vt:lpstr>
      <vt:lpstr>Iowan Old Style Roman</vt:lpstr>
      <vt:lpstr>Calibri</vt:lpstr>
      <vt:lpstr>Arial Unicode MS</vt:lpstr>
      <vt:lpstr>B132</vt:lpstr>
      <vt:lpstr>自定义设计方案</vt:lpstr>
      <vt:lpstr>Equation.KSEE3</vt:lpstr>
      <vt:lpstr>RICH Simulation and  Reconstruction Algorithm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Simulation and  Reconstruction Algorithm</dc:title>
  <dc:creator>HQY</dc:creator>
  <cp:lastModifiedBy>CreatorQwQ</cp:lastModifiedBy>
  <cp:revision>66</cp:revision>
  <dcterms:created xsi:type="dcterms:W3CDTF">2023-08-09T12:44:00Z</dcterms:created>
  <dcterms:modified xsi:type="dcterms:W3CDTF">2024-01-17T05:45:31Z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