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1" r:id="rId3"/>
    <p:sldId id="315" r:id="rId4"/>
    <p:sldId id="308" r:id="rId5"/>
    <p:sldId id="304" r:id="rId6"/>
    <p:sldId id="321" r:id="rId7"/>
    <p:sldId id="317" r:id="rId8"/>
    <p:sldId id="323" r:id="rId9"/>
    <p:sldId id="312" r:id="rId10"/>
    <p:sldId id="324" r:id="rId11"/>
    <p:sldId id="318" r:id="rId12"/>
    <p:sldId id="310" r:id="rId13"/>
    <p:sldId id="320" r:id="rId14"/>
    <p:sldId id="322" r:id="rId15"/>
    <p:sldId id="319" r:id="rId16"/>
  </p:sldIdLst>
  <p:sldSz cx="12815888" cy="7775575"/>
  <p:notesSz cx="12344400" cy="7315200"/>
  <p:defaultTextStyle>
    <a:defPPr>
      <a:defRPr lang="ru-RU"/>
    </a:defPPr>
    <a:lvl1pPr marL="0" algn="l" defTabSz="988375" rtl="0" eaLnBrk="1" latinLnBrk="0" hangingPunct="1">
      <a:defRPr sz="1946" kern="1200">
        <a:solidFill>
          <a:schemeClr val="tx1"/>
        </a:solidFill>
        <a:latin typeface="+mn-lt"/>
        <a:ea typeface="+mn-ea"/>
        <a:cs typeface="+mn-cs"/>
      </a:defRPr>
    </a:lvl1pPr>
    <a:lvl2pPr marL="494187" algn="l" defTabSz="988375" rtl="0" eaLnBrk="1" latinLnBrk="0" hangingPunct="1">
      <a:defRPr sz="1946" kern="1200">
        <a:solidFill>
          <a:schemeClr val="tx1"/>
        </a:solidFill>
        <a:latin typeface="+mn-lt"/>
        <a:ea typeface="+mn-ea"/>
        <a:cs typeface="+mn-cs"/>
      </a:defRPr>
    </a:lvl2pPr>
    <a:lvl3pPr marL="988375" algn="l" defTabSz="988375" rtl="0" eaLnBrk="1" latinLnBrk="0" hangingPunct="1">
      <a:defRPr sz="1946" kern="1200">
        <a:solidFill>
          <a:schemeClr val="tx1"/>
        </a:solidFill>
        <a:latin typeface="+mn-lt"/>
        <a:ea typeface="+mn-ea"/>
        <a:cs typeface="+mn-cs"/>
      </a:defRPr>
    </a:lvl3pPr>
    <a:lvl4pPr marL="1482562" algn="l" defTabSz="988375" rtl="0" eaLnBrk="1" latinLnBrk="0" hangingPunct="1">
      <a:defRPr sz="1946" kern="1200">
        <a:solidFill>
          <a:schemeClr val="tx1"/>
        </a:solidFill>
        <a:latin typeface="+mn-lt"/>
        <a:ea typeface="+mn-ea"/>
        <a:cs typeface="+mn-cs"/>
      </a:defRPr>
    </a:lvl4pPr>
    <a:lvl5pPr marL="1976750" algn="l" defTabSz="988375" rtl="0" eaLnBrk="1" latinLnBrk="0" hangingPunct="1">
      <a:defRPr sz="1946" kern="1200">
        <a:solidFill>
          <a:schemeClr val="tx1"/>
        </a:solidFill>
        <a:latin typeface="+mn-lt"/>
        <a:ea typeface="+mn-ea"/>
        <a:cs typeface="+mn-cs"/>
      </a:defRPr>
    </a:lvl5pPr>
    <a:lvl6pPr marL="2470937" algn="l" defTabSz="988375" rtl="0" eaLnBrk="1" latinLnBrk="0" hangingPunct="1">
      <a:defRPr sz="1946" kern="1200">
        <a:solidFill>
          <a:schemeClr val="tx1"/>
        </a:solidFill>
        <a:latin typeface="+mn-lt"/>
        <a:ea typeface="+mn-ea"/>
        <a:cs typeface="+mn-cs"/>
      </a:defRPr>
    </a:lvl6pPr>
    <a:lvl7pPr marL="2965125" algn="l" defTabSz="988375" rtl="0" eaLnBrk="1" latinLnBrk="0" hangingPunct="1">
      <a:defRPr sz="1946" kern="1200">
        <a:solidFill>
          <a:schemeClr val="tx1"/>
        </a:solidFill>
        <a:latin typeface="+mn-lt"/>
        <a:ea typeface="+mn-ea"/>
        <a:cs typeface="+mn-cs"/>
      </a:defRPr>
    </a:lvl7pPr>
    <a:lvl8pPr marL="3459312" algn="l" defTabSz="988375" rtl="0" eaLnBrk="1" latinLnBrk="0" hangingPunct="1">
      <a:defRPr sz="1946" kern="1200">
        <a:solidFill>
          <a:schemeClr val="tx1"/>
        </a:solidFill>
        <a:latin typeface="+mn-lt"/>
        <a:ea typeface="+mn-ea"/>
        <a:cs typeface="+mn-cs"/>
      </a:defRPr>
    </a:lvl8pPr>
    <a:lvl9pPr marL="3953500" algn="l" defTabSz="988375" rtl="0" eaLnBrk="1" latinLnBrk="0" hangingPunct="1">
      <a:defRPr sz="19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40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FFFFF"/>
    <a:srgbClr val="F5F5F5"/>
    <a:srgbClr val="FBFBFB"/>
    <a:srgbClr val="F0F0F0"/>
    <a:srgbClr val="F3F3F3"/>
    <a:srgbClr val="434343"/>
    <a:srgbClr val="303841"/>
    <a:srgbClr val="0000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576" autoAdjust="0"/>
  </p:normalViewPr>
  <p:slideViewPr>
    <p:cSldViewPr snapToGrid="0">
      <p:cViewPr varScale="1">
        <p:scale>
          <a:sx n="70" d="100"/>
          <a:sy n="70" d="100"/>
        </p:scale>
        <p:origin x="366" y="24"/>
      </p:cViewPr>
      <p:guideLst>
        <p:guide orient="horz" pos="2449"/>
        <p:guide pos="4037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873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3CF888F-ACF4-4711-ACF1-F0546B95A6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5348884" cy="366499"/>
          </a:xfrm>
          <a:prstGeom prst="rect">
            <a:avLst/>
          </a:prstGeom>
        </p:spPr>
        <p:txBody>
          <a:bodyPr vert="horz" lIns="71588" tIns="35794" rIns="71588" bIns="35794" rtlCol="0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62709C-A778-4370-851F-24C5E4C21F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92846" y="0"/>
            <a:ext cx="5348884" cy="366499"/>
          </a:xfrm>
          <a:prstGeom prst="rect">
            <a:avLst/>
          </a:prstGeom>
        </p:spPr>
        <p:txBody>
          <a:bodyPr vert="horz" lIns="71588" tIns="35794" rIns="71588" bIns="35794" rtlCol="0"/>
          <a:lstStyle>
            <a:lvl1pPr algn="r">
              <a:defRPr sz="900"/>
            </a:lvl1pPr>
          </a:lstStyle>
          <a:p>
            <a:fld id="{E39A1772-0EA1-4714-A5C9-46618919EA69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6F1243-8364-407A-BD5A-B4834EE6C0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948702"/>
            <a:ext cx="5348884" cy="366499"/>
          </a:xfrm>
          <a:prstGeom prst="rect">
            <a:avLst/>
          </a:prstGeom>
        </p:spPr>
        <p:txBody>
          <a:bodyPr vert="horz" lIns="71588" tIns="35794" rIns="71588" bIns="35794" rtlCol="0" anchor="b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57B40B-002B-4964-A09E-51C5A40264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92846" y="6948702"/>
            <a:ext cx="5348884" cy="366499"/>
          </a:xfrm>
          <a:prstGeom prst="rect">
            <a:avLst/>
          </a:prstGeom>
        </p:spPr>
        <p:txBody>
          <a:bodyPr vert="horz" lIns="71588" tIns="35794" rIns="71588" bIns="35794" rtlCol="0" anchor="b"/>
          <a:lstStyle>
            <a:lvl1pPr algn="r">
              <a:defRPr sz="900"/>
            </a:lvl1pPr>
          </a:lstStyle>
          <a:p>
            <a:fld id="{14E7FA09-5C1F-4C9D-BBDA-D4A6CF60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687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594794CD-315C-49BF-99E0-FDAD9B42A1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38613" y="914400"/>
            <a:ext cx="40671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371" tIns="52685" rIns="105371" bIns="52685" rtlCol="0" anchor="ctr"/>
          <a:lstStyle/>
          <a:p>
            <a:endParaRPr lang="ru-RU"/>
          </a:p>
        </p:txBody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27BC2299-A59C-406F-BCCD-4F99C1E4F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5076" y="3521077"/>
            <a:ext cx="9874250" cy="2879725"/>
          </a:xfrm>
          <a:prstGeom prst="rect">
            <a:avLst/>
          </a:prstGeom>
        </p:spPr>
        <p:txBody>
          <a:bodyPr vert="horz" lIns="105371" tIns="52685" rIns="105371" bIns="526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55B584-AE88-47F9-93AC-90969E8C2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992939" y="6948488"/>
            <a:ext cx="5348288" cy="366712"/>
          </a:xfrm>
          <a:prstGeom prst="rect">
            <a:avLst/>
          </a:prstGeom>
        </p:spPr>
        <p:txBody>
          <a:bodyPr vert="horz" lIns="105371" tIns="52685" rIns="105371" bIns="52685" rtlCol="0" anchor="b"/>
          <a:lstStyle>
            <a:lvl1pPr algn="r">
              <a:defRPr sz="1400"/>
            </a:lvl1pPr>
          </a:lstStyle>
          <a:p>
            <a:fld id="{14B5DD0B-06BF-4B1B-956B-73A1015C00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02B0D4-4469-42C7-9CBD-5BE24E0D90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992939" y="2"/>
            <a:ext cx="5348288" cy="366713"/>
          </a:xfrm>
          <a:prstGeom prst="rect">
            <a:avLst/>
          </a:prstGeom>
        </p:spPr>
        <p:txBody>
          <a:bodyPr vert="horz" lIns="105371" tIns="52685" rIns="105371" bIns="52685" rtlCol="0"/>
          <a:lstStyle>
            <a:lvl1pPr algn="r">
              <a:defRPr sz="1400"/>
            </a:lvl1pPr>
          </a:lstStyle>
          <a:p>
            <a:fld id="{B479EEBE-B4B7-49DC-9A23-4987D5F445C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40E4F3-CBB0-4B73-B394-AB51F68CC9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5349875" cy="366712"/>
          </a:xfrm>
          <a:prstGeom prst="rect">
            <a:avLst/>
          </a:prstGeom>
        </p:spPr>
        <p:txBody>
          <a:bodyPr vert="horz" lIns="105371" tIns="52685" rIns="105371" bIns="52685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9" name="Верхний колонтитул 8">
            <a:extLst>
              <a:ext uri="{FF2B5EF4-FFF2-40B4-BE49-F238E27FC236}">
                <a16:creationId xmlns:a16="http://schemas.microsoft.com/office/drawing/2014/main" id="{47410080-5CAD-4B38-8B07-CC92622F5A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5349875" cy="366713"/>
          </a:xfrm>
          <a:prstGeom prst="rect">
            <a:avLst/>
          </a:prstGeom>
        </p:spPr>
        <p:txBody>
          <a:bodyPr vert="horz" lIns="105371" tIns="52685" rIns="105371" bIns="52685" rtlCol="0"/>
          <a:lstStyle>
            <a:lvl1pPr algn="l">
              <a:defRPr sz="14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88375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1pPr>
    <a:lvl2pPr marL="494187" algn="l" defTabSz="988375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2pPr>
    <a:lvl3pPr marL="988375" algn="l" defTabSz="988375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3pPr>
    <a:lvl4pPr marL="1482562" algn="l" defTabSz="988375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4pPr>
    <a:lvl5pPr marL="1976750" algn="l" defTabSz="988375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5pPr>
    <a:lvl6pPr marL="2470937" algn="l" defTabSz="988375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6pPr>
    <a:lvl7pPr marL="2965125" algn="l" defTabSz="988375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7pPr>
    <a:lvl8pPr marL="3459312" algn="l" defTabSz="988375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8pPr>
    <a:lvl9pPr marL="3953500" algn="l" defTabSz="988375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1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327298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10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1408531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11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3039739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12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2914772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13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1049938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14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2913990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15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417503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2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894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3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328561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4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341984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5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27802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6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341043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7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109385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8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281805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68775" y="655638"/>
            <a:ext cx="5275263" cy="32004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0808" y="4062817"/>
            <a:ext cx="10885748" cy="384883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>
          <a:xfrm>
            <a:off x="7702134" y="8125922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fld id="{3BAC29A9-EA2E-47CD-A1C1-F0C4F398EC1D}" type="slidenum">
              <a:rPr lang="ru-RU" sz="1200" spc="-3">
                <a:latin typeface="Times New Roman"/>
              </a:rPr>
              <a:t>9</a:t>
            </a:fld>
            <a:endParaRPr lang="ru-RU" sz="1200" spc="-3">
              <a:latin typeface="Times New Roman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9AF07-72D1-4BA9-8051-FBE7515D0E12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7702134" y="3"/>
            <a:ext cx="5905222" cy="42739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spc="-3"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278561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40668" y="250614"/>
            <a:ext cx="11533921" cy="1417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40668" y="1819199"/>
            <a:ext cx="11533921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40668" y="4174729"/>
            <a:ext cx="11533921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40668" y="250614"/>
            <a:ext cx="11533921" cy="1417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40668" y="1819199"/>
            <a:ext cx="5628269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550861" y="1819199"/>
            <a:ext cx="5628269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40668" y="4174729"/>
            <a:ext cx="5628269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550861" y="4174729"/>
            <a:ext cx="5628269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40668" y="250614"/>
            <a:ext cx="11533921" cy="1417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40668" y="1819199"/>
            <a:ext cx="3713832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40684" y="1819199"/>
            <a:ext cx="3713832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440700" y="1819199"/>
            <a:ext cx="3713832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40668" y="4174729"/>
            <a:ext cx="3713832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540684" y="4174729"/>
            <a:ext cx="3713832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440700" y="4174729"/>
            <a:ext cx="3713832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0668" y="250614"/>
            <a:ext cx="11533921" cy="1417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40668" y="1819199"/>
            <a:ext cx="11533921" cy="45094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40668" y="250614"/>
            <a:ext cx="11533921" cy="1417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40668" y="1819199"/>
            <a:ext cx="11533921" cy="45094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40668" y="250614"/>
            <a:ext cx="11533921" cy="1417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40668" y="1819199"/>
            <a:ext cx="5628269" cy="45094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550861" y="1819199"/>
            <a:ext cx="5628269" cy="45094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40668" y="250614"/>
            <a:ext cx="11533921" cy="1417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40668" y="310207"/>
            <a:ext cx="11533921" cy="601800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40668" y="250614"/>
            <a:ext cx="11533921" cy="1417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40668" y="1819199"/>
            <a:ext cx="5628269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550861" y="1819199"/>
            <a:ext cx="5628269" cy="45094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40668" y="4174729"/>
            <a:ext cx="5628269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0668" y="250614"/>
            <a:ext cx="11533921" cy="1417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40668" y="1819199"/>
            <a:ext cx="5628269" cy="45094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550861" y="1819199"/>
            <a:ext cx="5628269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550861" y="4174729"/>
            <a:ext cx="5628269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40668" y="250614"/>
            <a:ext cx="11533921" cy="1417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40668" y="1819199"/>
            <a:ext cx="5628269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550861" y="1819199"/>
            <a:ext cx="5628269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40668" y="4174729"/>
            <a:ext cx="11533921" cy="2150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40668" y="310207"/>
            <a:ext cx="11533921" cy="129797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40668" y="1819199"/>
            <a:ext cx="11533921" cy="45094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8F3A3E-EB8B-47E3-9EB9-417B8790606A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CA7F4-E8C0-4B2A-9A55-D73F3CC53AF5}"/>
              </a:ext>
            </a:extLst>
          </p:cNvPr>
          <p:cNvSpPr txBox="1"/>
          <p:nvPr/>
        </p:nvSpPr>
        <p:spPr>
          <a:xfrm>
            <a:off x="311943" y="6578663"/>
            <a:ext cx="9555388" cy="980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en-US" sz="2800" baseline="30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D.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Gorbunov</a:t>
            </a:r>
            <a:r>
              <a:rPr lang="en-US" sz="2800" baseline="30000" dirty="0" err="1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P.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Pakhlov</a:t>
            </a:r>
            <a:r>
              <a:rPr lang="en-US" sz="2800" baseline="30000" dirty="0" err="1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c,d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T.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Uglov</a:t>
            </a:r>
            <a:r>
              <a:rPr lang="en-US" sz="2800" baseline="30000" dirty="0" err="1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aseline="30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INR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RAS, </a:t>
            </a:r>
            <a:r>
              <a:rPr lang="en-US" sz="2800" baseline="30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MIPT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aseline="30000" dirty="0" err="1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LPI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aseline="30000" dirty="0" err="1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HSE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5D002-91D4-499D-A172-1F2EB4677181}"/>
              </a:ext>
            </a:extLst>
          </p:cNvPr>
          <p:cNvSpPr txBox="1"/>
          <p:nvPr/>
        </p:nvSpPr>
        <p:spPr>
          <a:xfrm>
            <a:off x="3017969" y="586579"/>
            <a:ext cx="6779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 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AT SCTF/STCF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5E80CC-BFD1-4089-8234-DE69A4347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16" y="458787"/>
            <a:ext cx="1310567" cy="13105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7754D-CE52-4312-86A1-BDA07C772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5" y="275232"/>
            <a:ext cx="1844833" cy="1669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763EA-9E63-4E7E-B914-EFDBEF2E53D5}"/>
              </a:ext>
            </a:extLst>
          </p:cNvPr>
          <p:cNvSpPr txBox="1"/>
          <p:nvPr/>
        </p:nvSpPr>
        <p:spPr>
          <a:xfrm>
            <a:off x="5663821" y="1471579"/>
            <a:ext cx="1651379" cy="39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[2208.03377]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3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78301" y="533850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740C3-ACC8-4F06-9291-DD7B8B6DC418}"/>
              </a:ext>
            </a:extLst>
          </p:cNvPr>
          <p:cNvSpPr/>
          <p:nvPr/>
        </p:nvSpPr>
        <p:spPr>
          <a:xfrm>
            <a:off x="11934555" y="6802286"/>
            <a:ext cx="569388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>
                    <a:lumMod val="50000"/>
                    <a:alpha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chemeClr val="bg1">
                  <a:lumMod val="50000"/>
                  <a:alpha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9C505D-584C-49CC-A1C4-D6CD86BAB042}"/>
                  </a:ext>
                </a:extLst>
              </p:cNvPr>
              <p:cNvSpPr txBox="1"/>
              <p:nvPr/>
            </p:nvSpPr>
            <p:spPr>
              <a:xfrm>
                <a:off x="3402318" y="458787"/>
                <a:ext cx="56023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MILLICHARGED PARTICLES</a:t>
                </a:r>
                <a:b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decays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9C505D-584C-49CC-A1C4-D6CD86BAB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8" y="458787"/>
                <a:ext cx="5602365" cy="954107"/>
              </a:xfrm>
              <a:prstGeom prst="rect">
                <a:avLst/>
              </a:prstGeom>
              <a:blipFill>
                <a:blip r:embed="rId5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4FAC0F-1914-4945-B55F-E0F3B0687928}"/>
                  </a:ext>
                </a:extLst>
              </p:cNvPr>
              <p:cNvSpPr txBox="1"/>
              <p:nvPr/>
            </p:nvSpPr>
            <p:spPr>
              <a:xfrm>
                <a:off x="1600873" y="2601426"/>
                <a:ext cx="5262916" cy="478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4FAC0F-1914-4945-B55F-E0F3B0687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73" y="2601426"/>
                <a:ext cx="5262916" cy="4782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1D04F9-2034-4068-A8DE-4737DBC99D1D}"/>
                  </a:ext>
                </a:extLst>
              </p:cNvPr>
              <p:cNvSpPr txBox="1"/>
              <p:nvPr/>
            </p:nvSpPr>
            <p:spPr>
              <a:xfrm>
                <a:off x="569968" y="3683072"/>
                <a:ext cx="7673453" cy="1907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1−4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1−4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1+2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1D04F9-2034-4068-A8DE-4737DBC99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68" y="3683072"/>
                <a:ext cx="7673453" cy="19079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265E1F-DBAB-4883-BFE9-BECD6F2687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01" y="2111977"/>
            <a:ext cx="4467872" cy="3701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B7974D-714E-4BF5-87FA-A1B66B6844BF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0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4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740C3-ACC8-4F06-9291-DD7B8B6DC418}"/>
              </a:ext>
            </a:extLst>
          </p:cNvPr>
          <p:cNvSpPr/>
          <p:nvPr/>
        </p:nvSpPr>
        <p:spPr>
          <a:xfrm>
            <a:off x="11742196" y="6802286"/>
            <a:ext cx="95410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>
                    <a:lumMod val="50000"/>
                    <a:alpha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5400" b="0" cap="none" spc="0" dirty="0">
              <a:ln w="0"/>
              <a:solidFill>
                <a:schemeClr val="bg1">
                  <a:lumMod val="50000"/>
                  <a:alpha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717E7B-8782-4190-8A7C-08433426FA03}"/>
              </a:ext>
            </a:extLst>
          </p:cNvPr>
          <p:cNvSpPr txBox="1"/>
          <p:nvPr/>
        </p:nvSpPr>
        <p:spPr>
          <a:xfrm>
            <a:off x="3402318" y="458787"/>
            <a:ext cx="560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157D78-0FD3-4BB9-8920-FD4629602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58" y="536758"/>
            <a:ext cx="9539370" cy="70455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3F700-7E1B-4E25-84BF-5F0CFE0E0659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5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8F3A3E-EB8B-47E3-9EB9-417B8790606A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CA7F4-E8C0-4B2A-9A55-D73F3CC53AF5}"/>
              </a:ext>
            </a:extLst>
          </p:cNvPr>
          <p:cNvSpPr txBox="1"/>
          <p:nvPr/>
        </p:nvSpPr>
        <p:spPr>
          <a:xfrm>
            <a:off x="311943" y="6578663"/>
            <a:ext cx="5228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Contacts: kalashnikov.d@phystech.edu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5E80CC-BFD1-4089-8234-DE69A4347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77" y="454516"/>
            <a:ext cx="1310567" cy="1310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1792D5-9AA7-4D3B-8989-5CC6F1E5693D}"/>
              </a:ext>
            </a:extLst>
          </p:cNvPr>
          <p:cNvSpPr txBox="1"/>
          <p:nvPr/>
        </p:nvSpPr>
        <p:spPr>
          <a:xfrm>
            <a:off x="9119808" y="6681266"/>
            <a:ext cx="3384135" cy="69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work is supported by RSF grant № 21-12-00379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23E1B-3F98-4E22-ACCF-4EDA2F522AE3}"/>
              </a:ext>
            </a:extLst>
          </p:cNvPr>
          <p:cNvSpPr txBox="1"/>
          <p:nvPr/>
        </p:nvSpPr>
        <p:spPr>
          <a:xfrm>
            <a:off x="3017969" y="586579"/>
            <a:ext cx="6779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 AT SUPER CHARM-TAU FACTORY</a:t>
            </a:r>
          </a:p>
        </p:txBody>
      </p:sp>
    </p:spTree>
    <p:extLst>
      <p:ext uri="{BB962C8B-B14F-4D97-AF65-F5344CB8AC3E}">
        <p14:creationId xmlns:p14="http://schemas.microsoft.com/office/powerpoint/2010/main" val="216655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46FBE-82AC-44A5-A37C-18281F958865}"/>
              </a:ext>
            </a:extLst>
          </p:cNvPr>
          <p:cNvSpPr txBox="1"/>
          <p:nvPr/>
        </p:nvSpPr>
        <p:spPr>
          <a:xfrm>
            <a:off x="3402318" y="458787"/>
            <a:ext cx="560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Larmor radius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9CCBB-ACA5-4644-A1E4-EBAC3A8D7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20" y="1143635"/>
            <a:ext cx="5219986" cy="6173152"/>
          </a:xfrm>
          <a:prstGeom prst="rect">
            <a:avLst/>
          </a:prstGeom>
          <a:effectLst>
            <a:softEdge rad="317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6DE295-B8AD-482E-94BD-D5244163C9EC}"/>
                  </a:ext>
                </a:extLst>
              </p:cNvPr>
              <p:cNvSpPr txBox="1"/>
              <p:nvPr/>
            </p:nvSpPr>
            <p:spPr>
              <a:xfrm>
                <a:off x="1044882" y="3403712"/>
                <a:ext cx="5050549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≈97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𝐺𝑒𝑉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6DE295-B8AD-482E-94BD-D5244163C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882" y="3403712"/>
                <a:ext cx="5050549" cy="968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157800-12F7-47AA-B5A5-258A801F908B}"/>
                  </a:ext>
                </a:extLst>
              </p:cNvPr>
              <p:cNvSpPr txBox="1"/>
              <p:nvPr/>
            </p:nvSpPr>
            <p:spPr>
              <a:xfrm>
                <a:off x="550947" y="4435758"/>
                <a:ext cx="64324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157800-12F7-47AA-B5A5-258A801F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47" y="4435758"/>
                <a:ext cx="643245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B080078-DA7B-4086-A17D-FE699BB65697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5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46FBE-82AC-44A5-A37C-18281F958865}"/>
              </a:ext>
            </a:extLst>
          </p:cNvPr>
          <p:cNvSpPr txBox="1"/>
          <p:nvPr/>
        </p:nvSpPr>
        <p:spPr>
          <a:xfrm>
            <a:off x="3402318" y="458787"/>
            <a:ext cx="560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Number of hits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37FD11-8BB2-434B-AABB-93A8E32E3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20" y="1143635"/>
            <a:ext cx="5219986" cy="6173152"/>
          </a:xfrm>
          <a:prstGeom prst="rect">
            <a:avLst/>
          </a:prstGeom>
          <a:effectLst>
            <a:softEdge rad="317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F8AF1C-2401-46F8-9F7A-ECFE6D12CD56}"/>
                  </a:ext>
                </a:extLst>
              </p:cNvPr>
              <p:cNvSpPr txBox="1"/>
              <p:nvPr/>
            </p:nvSpPr>
            <p:spPr>
              <a:xfrm>
                <a:off x="984048" y="2855390"/>
                <a:ext cx="5424690" cy="1804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1−0.05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0.05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  <m:e>
                                  <m:f>
                                    <m:fPr>
                                      <m:ctrlPr>
                                        <a:rPr lang="en-US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!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!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F8AF1C-2401-46F8-9F7A-ECFE6D12C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8" y="2855390"/>
                <a:ext cx="5424690" cy="18047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CFC1A2-26AD-4CD7-9701-80CA78B13D46}"/>
                  </a:ext>
                </a:extLst>
              </p:cNvPr>
              <p:cNvSpPr txBox="1"/>
              <p:nvPr/>
            </p:nvSpPr>
            <p:spPr>
              <a:xfrm>
                <a:off x="352379" y="4921725"/>
                <a:ext cx="64324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29,   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CFC1A2-26AD-4CD7-9701-80CA78B13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9" y="4921725"/>
                <a:ext cx="643245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2D17211-8AAA-4F07-B7AB-D2F1AAD05750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95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D55EE-6EF6-43D1-A8B0-694574E4ED80}"/>
              </a:ext>
            </a:extLst>
          </p:cNvPr>
          <p:cNvSpPr txBox="1"/>
          <p:nvPr/>
        </p:nvSpPr>
        <p:spPr>
          <a:xfrm>
            <a:off x="3402318" y="458787"/>
            <a:ext cx="560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Initial State Radiation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A47D66-8F45-4DDC-895B-92FCFB533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50" y="1592139"/>
            <a:ext cx="6872869" cy="5335245"/>
          </a:xfrm>
          <a:prstGeom prst="rect">
            <a:avLst/>
          </a:prstGeom>
          <a:effectLst>
            <a:softEdge rad="317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258E50-BB03-42D0-8121-261EDBD7330C}"/>
                  </a:ext>
                </a:extLst>
              </p:cNvPr>
              <p:cNvSpPr txBox="1"/>
              <p:nvPr/>
            </p:nvSpPr>
            <p:spPr>
              <a:xfrm>
                <a:off x="902484" y="2653086"/>
                <a:ext cx="5682581" cy="933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𝑐𝑜𝑟𝑟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258E50-BB03-42D0-8121-261EDBD73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84" y="2653086"/>
                <a:ext cx="5682581" cy="933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39F8E8-FEAB-45F6-BEB7-3DEAFE666268}"/>
                  </a:ext>
                </a:extLst>
              </p:cNvPr>
              <p:cNvSpPr txBox="1"/>
              <p:nvPr/>
            </p:nvSpPr>
            <p:spPr>
              <a:xfrm>
                <a:off x="2354355" y="3893341"/>
                <a:ext cx="2146806" cy="465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&lt;25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39F8E8-FEAB-45F6-BEB7-3DEAFE666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55" y="3893341"/>
                <a:ext cx="2146806" cy="4652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B2EFE69-9EFA-46AD-8DCE-FABD29F64814}"/>
              </a:ext>
            </a:extLst>
          </p:cNvPr>
          <p:cNvSpPr txBox="1"/>
          <p:nvPr/>
        </p:nvSpPr>
        <p:spPr>
          <a:xfrm>
            <a:off x="1731143" y="4581130"/>
            <a:ext cx="3342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</a:rPr>
              <a:t>O. Nicrosini, Luca Trentadue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Phys.Lett.B</a:t>
            </a:r>
            <a:r>
              <a:rPr lang="en-US" sz="1800" dirty="0">
                <a:solidFill>
                  <a:schemeClr val="bg1"/>
                </a:solidFill>
              </a:rPr>
              <a:t> 196 (1987), 551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0E8254-376F-45E9-9F39-ADDED592BF95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0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740C3-ACC8-4F06-9291-DD7B8B6DC418}"/>
              </a:ext>
            </a:extLst>
          </p:cNvPr>
          <p:cNvSpPr/>
          <p:nvPr/>
        </p:nvSpPr>
        <p:spPr>
          <a:xfrm>
            <a:off x="11934556" y="6802286"/>
            <a:ext cx="56938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>
                    <a:lumMod val="50000"/>
                    <a:alpha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bg1">
                  <a:lumMod val="50000"/>
                  <a:alpha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AB28E9-53A3-4F18-855D-F38DBB12DD6E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9DD916-09DB-4FCD-86DA-7983A58DBC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50" y="3735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064BDB-76CE-469A-83C2-71113A024F9C}"/>
              </a:ext>
            </a:extLst>
          </p:cNvPr>
          <p:cNvSpPr txBox="1"/>
          <p:nvPr/>
        </p:nvSpPr>
        <p:spPr>
          <a:xfrm>
            <a:off x="850564" y="4884434"/>
            <a:ext cx="6434982" cy="39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C01401-967B-4E75-AF43-0D6F9A092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80" y="2949692"/>
            <a:ext cx="3365226" cy="2867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D96B45-09CD-41E4-92CB-4EE195B7AF40}"/>
                  </a:ext>
                </a:extLst>
              </p:cNvPr>
              <p:cNvSpPr txBox="1"/>
              <p:nvPr/>
            </p:nvSpPr>
            <p:spPr>
              <a:xfrm>
                <a:off x="2310170" y="2147002"/>
                <a:ext cx="23983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collider</a:t>
                </a:r>
                <a:endParaRPr lang="ru-RU" sz="2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D96B45-09CD-41E4-92CB-4EE195B7A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170" y="2147002"/>
                <a:ext cx="2398307" cy="523220"/>
              </a:xfrm>
              <a:prstGeom prst="rect">
                <a:avLst/>
              </a:prstGeom>
              <a:blipFill>
                <a:blip r:embed="rId6"/>
                <a:stretch>
                  <a:fillRect t="-11628" r="-2799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Таблица 3">
                <a:extLst>
                  <a:ext uri="{FF2B5EF4-FFF2-40B4-BE49-F238E27FC236}">
                    <a16:creationId xmlns:a16="http://schemas.microsoft.com/office/drawing/2014/main" id="{B44D1B39-4A39-4ECB-8200-FBEC71276A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080195"/>
                  </p:ext>
                </p:extLst>
              </p:nvPr>
            </p:nvGraphicFramePr>
            <p:xfrm>
              <a:off x="6603317" y="2180516"/>
              <a:ext cx="5044432" cy="3636772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522216">
                      <a:extLst>
                        <a:ext uri="{9D8B030D-6E8A-4147-A177-3AD203B41FA5}">
                          <a16:colId xmlns:a16="http://schemas.microsoft.com/office/drawing/2014/main" val="2128650677"/>
                        </a:ext>
                      </a:extLst>
                    </a:gridCol>
                    <a:gridCol w="2522216">
                      <a:extLst>
                        <a:ext uri="{9D8B030D-6E8A-4147-A177-3AD203B41FA5}">
                          <a16:colId xmlns:a16="http://schemas.microsoft.com/office/drawing/2014/main" val="137808997"/>
                        </a:ext>
                      </a:extLst>
                    </a:gridCol>
                  </a:tblGrid>
                  <a:tr h="5062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280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rad>
                                <m:r>
                                  <a:rPr lang="en-US" sz="2800" b="1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𝑮𝒆𝑽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𝒇𝒃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1670948"/>
                      </a:ext>
                    </a:extLst>
                  </a:tr>
                  <a:tr h="506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3.097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300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969554"/>
                      </a:ext>
                    </a:extLst>
                  </a:tr>
                  <a:tr h="506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3.554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50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76696003"/>
                      </a:ext>
                    </a:extLst>
                  </a:tr>
                  <a:tr h="506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3.686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150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694935"/>
                      </a:ext>
                    </a:extLst>
                  </a:tr>
                  <a:tr h="506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3.770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300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7679852"/>
                      </a:ext>
                    </a:extLst>
                  </a:tr>
                  <a:tr h="506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4.110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100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628092"/>
                      </a:ext>
                    </a:extLst>
                  </a:tr>
                  <a:tr h="506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4.650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100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840050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Таблица 3">
                <a:extLst>
                  <a:ext uri="{FF2B5EF4-FFF2-40B4-BE49-F238E27FC236}">
                    <a16:creationId xmlns:a16="http://schemas.microsoft.com/office/drawing/2014/main" id="{B44D1B39-4A39-4ECB-8200-FBEC71276A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080195"/>
                  </p:ext>
                </p:extLst>
              </p:nvPr>
            </p:nvGraphicFramePr>
            <p:xfrm>
              <a:off x="6603317" y="2180516"/>
              <a:ext cx="5044432" cy="3636772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522216">
                      <a:extLst>
                        <a:ext uri="{9D8B030D-6E8A-4147-A177-3AD203B41FA5}">
                          <a16:colId xmlns:a16="http://schemas.microsoft.com/office/drawing/2014/main" val="2128650677"/>
                        </a:ext>
                      </a:extLst>
                    </a:gridCol>
                    <a:gridCol w="2522216">
                      <a:extLst>
                        <a:ext uri="{9D8B030D-6E8A-4147-A177-3AD203B41FA5}">
                          <a16:colId xmlns:a16="http://schemas.microsoft.com/office/drawing/2014/main" val="137808997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149" r="-100242" b="-618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1149" r="-242" b="-618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167094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3.097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300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96955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3.554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50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76696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3.686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150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69493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3.770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300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767985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4.110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100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EEEE">
                            <a:alpha val="1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62809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4.650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100</a:t>
                          </a:r>
                          <a:endParaRPr lang="ru-RU" sz="28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840050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2C9A7CA-01C4-406C-AB87-4118A990B44E}"/>
              </a:ext>
            </a:extLst>
          </p:cNvPr>
          <p:cNvSpPr txBox="1"/>
          <p:nvPr/>
        </p:nvSpPr>
        <p:spPr>
          <a:xfrm>
            <a:off x="3402318" y="458787"/>
            <a:ext cx="560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Super Tau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Charm Factory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2256CF-C965-4A62-981B-55C2FFFCD51B}"/>
              </a:ext>
            </a:extLst>
          </p:cNvPr>
          <p:cNvSpPr txBox="1"/>
          <p:nvPr/>
        </p:nvSpPr>
        <p:spPr>
          <a:xfrm>
            <a:off x="7100249" y="5982207"/>
            <a:ext cx="46436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Scan over collision energies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with </a:t>
            </a:r>
            <a:r>
              <a:rPr lang="ru-RU" sz="28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0 MeV step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and 1/fb </a:t>
            </a:r>
            <a:endParaRPr lang="ru-RU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48E286-630B-45A4-A3E3-F63AC9DE8D37}"/>
                  </a:ext>
                </a:extLst>
              </p:cNvPr>
              <p:cNvSpPr txBox="1"/>
              <p:nvPr/>
            </p:nvSpPr>
            <p:spPr>
              <a:xfrm>
                <a:off x="6733161" y="6026087"/>
                <a:ext cx="3670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48E286-630B-45A4-A3E3-F63AC9DE8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161" y="6026087"/>
                <a:ext cx="36708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90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740C3-ACC8-4F06-9291-DD7B8B6DC418}"/>
              </a:ext>
            </a:extLst>
          </p:cNvPr>
          <p:cNvSpPr/>
          <p:nvPr/>
        </p:nvSpPr>
        <p:spPr>
          <a:xfrm>
            <a:off x="11934555" y="6802286"/>
            <a:ext cx="569388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bg1">
                    <a:lumMod val="50000"/>
                    <a:alpha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1FEBAD-2D4F-419D-B5A2-098432DFC7EA}"/>
                  </a:ext>
                </a:extLst>
              </p:cNvPr>
              <p:cNvSpPr txBox="1"/>
              <p:nvPr/>
            </p:nvSpPr>
            <p:spPr>
              <a:xfrm>
                <a:off x="3812031" y="1821447"/>
                <a:ext cx="4493346" cy="825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2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ϵ</m:t>
                      </m:r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sSup>
                        <m:sSupPr>
                          <m:ctrlPr>
                            <a:rPr lang="ru-RU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ru-RU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ru-RU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ru-RU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2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ϵ</m:t>
                      </m:r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1FEBAD-2D4F-419D-B5A2-098432DFC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031" y="1821447"/>
                <a:ext cx="4493346" cy="825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57F9135-EC79-4203-8A0D-2DBA63EC3AD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lumMod val="1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68" y="3297751"/>
            <a:ext cx="4582384" cy="26850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3A69F1-F7D9-4328-94EE-C3DD62B2F469}"/>
              </a:ext>
            </a:extLst>
          </p:cNvPr>
          <p:cNvSpPr txBox="1"/>
          <p:nvPr/>
        </p:nvSpPr>
        <p:spPr>
          <a:xfrm>
            <a:off x="3402318" y="458787"/>
            <a:ext cx="560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Model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63C7C3-62DF-4054-B436-1643AD7CAAD6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3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740C3-ACC8-4F06-9291-DD7B8B6DC418}"/>
              </a:ext>
            </a:extLst>
          </p:cNvPr>
          <p:cNvSpPr/>
          <p:nvPr/>
        </p:nvSpPr>
        <p:spPr>
          <a:xfrm>
            <a:off x="11934555" y="6802286"/>
            <a:ext cx="569388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bg1">
                    <a:lumMod val="50000"/>
                    <a:alpha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8771ACA-18F3-4765-AE2D-C6F81099E94D}"/>
              </a:ext>
            </a:extLst>
          </p:cNvPr>
          <p:cNvSpPr/>
          <p:nvPr/>
        </p:nvSpPr>
        <p:spPr>
          <a:xfrm>
            <a:off x="1097555" y="2108036"/>
            <a:ext cx="4832410" cy="35595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5A63F-6E81-4E0F-821D-7191F2C7E8C7}"/>
              </a:ext>
            </a:extLst>
          </p:cNvPr>
          <p:cNvSpPr txBox="1"/>
          <p:nvPr/>
        </p:nvSpPr>
        <p:spPr>
          <a:xfrm>
            <a:off x="2564978" y="5846978"/>
            <a:ext cx="189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loss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FCCFE-0A49-45B1-89AD-9D418C32CF95}"/>
              </a:ext>
            </a:extLst>
          </p:cNvPr>
          <p:cNvSpPr txBox="1"/>
          <p:nvPr/>
        </p:nvSpPr>
        <p:spPr>
          <a:xfrm>
            <a:off x="8491033" y="5854052"/>
            <a:ext cx="189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-electrons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0773F60-F1B9-46C9-AC46-64E97406F08D}"/>
              </a:ext>
            </a:extLst>
          </p:cNvPr>
          <p:cNvSpPr/>
          <p:nvPr/>
        </p:nvSpPr>
        <p:spPr>
          <a:xfrm>
            <a:off x="6815337" y="2108036"/>
            <a:ext cx="4832410" cy="35595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Рисунок 22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B02831E3-C0D2-4C85-81D7-8B6C5F3F62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81" y="2680031"/>
            <a:ext cx="3657558" cy="24155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CD50496-B158-436B-AFDC-17904B03C640}"/>
              </a:ext>
            </a:extLst>
          </p:cNvPr>
          <p:cNvSpPr txBox="1"/>
          <p:nvPr/>
        </p:nvSpPr>
        <p:spPr>
          <a:xfrm>
            <a:off x="1300234" y="2238981"/>
            <a:ext cx="148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73F31D-87EA-4EB6-9BA7-3DD032DD4EFA}"/>
              </a:ext>
            </a:extLst>
          </p:cNvPr>
          <p:cNvSpPr txBox="1"/>
          <p:nvPr/>
        </p:nvSpPr>
        <p:spPr>
          <a:xfrm>
            <a:off x="7003427" y="2238981"/>
            <a:ext cx="148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D40FB4-3A36-446C-95C2-42EDA22CA4F7}"/>
              </a:ext>
            </a:extLst>
          </p:cNvPr>
          <p:cNvSpPr txBox="1"/>
          <p:nvPr/>
        </p:nvSpPr>
        <p:spPr>
          <a:xfrm>
            <a:off x="3402318" y="458787"/>
            <a:ext cx="560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Signal for direct searches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488C2-1555-447B-BC5F-540972F59C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15" y="2355360"/>
            <a:ext cx="3485131" cy="30098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8FEAF3-6911-4D75-98E5-89CA89F618C3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8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740C3-ACC8-4F06-9291-DD7B8B6DC418}"/>
              </a:ext>
            </a:extLst>
          </p:cNvPr>
          <p:cNvSpPr/>
          <p:nvPr/>
        </p:nvSpPr>
        <p:spPr>
          <a:xfrm>
            <a:off x="11934555" y="6802286"/>
            <a:ext cx="569388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>
                    <a:lumMod val="50000"/>
                    <a:alpha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bg1">
                  <a:lumMod val="50000"/>
                  <a:alpha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CBA33F-B12F-4A10-B7E3-D84F005AEC90}"/>
                  </a:ext>
                </a:extLst>
              </p:cNvPr>
              <p:cNvSpPr txBox="1"/>
              <p:nvPr/>
            </p:nvSpPr>
            <p:spPr>
              <a:xfrm>
                <a:off x="1873931" y="2075462"/>
                <a:ext cx="7567200" cy="97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sz="2800" b="1" i="1" dirty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ϵ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trlPr>
                            <a:rPr lang="en-US" sz="28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CBA33F-B12F-4A10-B7E3-D84F005AE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31" y="2075462"/>
                <a:ext cx="7567200" cy="972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24C352B0-3842-4505-89EF-FDCBEE9D2CF7}"/>
              </a:ext>
            </a:extLst>
          </p:cNvPr>
          <p:cNvSpPr/>
          <p:nvPr/>
        </p:nvSpPr>
        <p:spPr>
          <a:xfrm>
            <a:off x="4358256" y="3957842"/>
            <a:ext cx="1047210" cy="468975"/>
          </a:xfrm>
          <a:prstGeom prst="rightArrow">
            <a:avLst>
              <a:gd name="adj1" fmla="val 4505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46FBE-82AC-44A5-A37C-18281F958865}"/>
              </a:ext>
            </a:extLst>
          </p:cNvPr>
          <p:cNvSpPr txBox="1"/>
          <p:nvPr/>
        </p:nvSpPr>
        <p:spPr>
          <a:xfrm>
            <a:off x="3402318" y="458787"/>
            <a:ext cx="560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Energy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81B7FF-F4EA-4070-9FB7-B492305ACE1B}"/>
                  </a:ext>
                </a:extLst>
              </p:cNvPr>
              <p:cNvSpPr txBox="1"/>
              <p:nvPr/>
            </p:nvSpPr>
            <p:spPr>
              <a:xfrm>
                <a:off x="1410350" y="4529316"/>
                <a:ext cx="23786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81B7FF-F4EA-4070-9FB7-B492305AC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350" y="4529316"/>
                <a:ext cx="237860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5AB16B-A0EE-422F-8484-EAE221DF505D}"/>
                  </a:ext>
                </a:extLst>
              </p:cNvPr>
              <p:cNvSpPr txBox="1"/>
              <p:nvPr/>
            </p:nvSpPr>
            <p:spPr>
              <a:xfrm>
                <a:off x="1873931" y="3409328"/>
                <a:ext cx="1581843" cy="468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5AB16B-A0EE-422F-8484-EAE221DF5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31" y="3409328"/>
                <a:ext cx="1581843" cy="468975"/>
              </a:xfrm>
              <a:prstGeom prst="rect">
                <a:avLst/>
              </a:prstGeom>
              <a:blipFill>
                <a:blip r:embed="rId7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7100EB-D167-4169-9FC1-664522752D01}"/>
                  </a:ext>
                </a:extLst>
              </p:cNvPr>
              <p:cNvSpPr txBox="1"/>
              <p:nvPr/>
            </p:nvSpPr>
            <p:spPr>
              <a:xfrm>
                <a:off x="2141248" y="4005047"/>
                <a:ext cx="10472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7100EB-D167-4169-9FC1-664522752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248" y="4005047"/>
                <a:ext cx="104721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4D1DF3-BD30-4603-B6BA-CE53038E5DF8}"/>
                  </a:ext>
                </a:extLst>
              </p:cNvPr>
              <p:cNvSpPr txBox="1"/>
              <p:nvPr/>
            </p:nvSpPr>
            <p:spPr>
              <a:xfrm>
                <a:off x="5522287" y="3643815"/>
                <a:ext cx="5837111" cy="987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sz="2800" b="1" i="1" dirty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ϵ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4D1DF3-BD30-4603-B6BA-CE53038E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287" y="3643815"/>
                <a:ext cx="5837111" cy="9878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796C36-0686-4E22-997A-D9A0C82C6D52}"/>
                  </a:ext>
                </a:extLst>
              </p:cNvPr>
              <p:cNvSpPr txBox="1"/>
              <p:nvPr/>
            </p:nvSpPr>
            <p:spPr>
              <a:xfrm>
                <a:off x="5522287" y="5427057"/>
                <a:ext cx="6964792" cy="1061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1.8∙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796C36-0686-4E22-997A-D9A0C82C6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287" y="5427057"/>
                <a:ext cx="6964792" cy="10618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6AA6AB4-30A3-48FB-AB03-324C9C35A7AA}"/>
              </a:ext>
            </a:extLst>
          </p:cNvPr>
          <p:cNvSpPr txBox="1"/>
          <p:nvPr/>
        </p:nvSpPr>
        <p:spPr>
          <a:xfrm>
            <a:off x="1475563" y="5659364"/>
            <a:ext cx="246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Gas: propane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933F7677-928A-4ED8-9E8A-ADC7804FB1ED}"/>
              </a:ext>
            </a:extLst>
          </p:cNvPr>
          <p:cNvSpPr/>
          <p:nvPr/>
        </p:nvSpPr>
        <p:spPr>
          <a:xfrm>
            <a:off x="4358256" y="5723516"/>
            <a:ext cx="1047210" cy="468975"/>
          </a:xfrm>
          <a:prstGeom prst="rightArrow">
            <a:avLst>
              <a:gd name="adj1" fmla="val 4505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B5A174-0F7F-4787-8725-EF4E3850E749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2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740C3-ACC8-4F06-9291-DD7B8B6DC418}"/>
              </a:ext>
            </a:extLst>
          </p:cNvPr>
          <p:cNvSpPr/>
          <p:nvPr/>
        </p:nvSpPr>
        <p:spPr>
          <a:xfrm>
            <a:off x="11934555" y="6802286"/>
            <a:ext cx="569388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>
                    <a:lumMod val="50000"/>
                    <a:alpha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bg1">
                  <a:lumMod val="50000"/>
                  <a:alpha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46FBE-82AC-44A5-A37C-18281F958865}"/>
              </a:ext>
            </a:extLst>
          </p:cNvPr>
          <p:cNvSpPr txBox="1"/>
          <p:nvPr/>
        </p:nvSpPr>
        <p:spPr>
          <a:xfrm>
            <a:off x="3402318" y="458787"/>
            <a:ext cx="560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Number of hits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61AA94-CD34-4694-9A49-9C7771EB8F97}"/>
                  </a:ext>
                </a:extLst>
              </p:cNvPr>
              <p:cNvSpPr txBox="1"/>
              <p:nvPr/>
            </p:nvSpPr>
            <p:spPr>
              <a:xfrm>
                <a:off x="1383876" y="4549384"/>
                <a:ext cx="5024068" cy="2113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  <m:e>
                                  <m:f>
                                    <m:fPr>
                                      <m:ctrlPr>
                                        <a:rPr lang="en-US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!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!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61AA94-CD34-4694-9A49-9C7771EB8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76" y="4549384"/>
                <a:ext cx="5024068" cy="2113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37FD11-8BB2-434B-AABB-93A8E32E3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64" y="1042101"/>
            <a:ext cx="5219986" cy="61731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1DA2A0-846B-46B9-8020-19731F842C40}"/>
              </a:ext>
            </a:extLst>
          </p:cNvPr>
          <p:cNvSpPr txBox="1"/>
          <p:nvPr/>
        </p:nvSpPr>
        <p:spPr>
          <a:xfrm>
            <a:off x="5977719" y="3609833"/>
            <a:ext cx="65" cy="29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2E4CC1-06E7-4D2B-A464-FB141A2E1275}"/>
                  </a:ext>
                </a:extLst>
              </p:cNvPr>
              <p:cNvSpPr txBox="1"/>
              <p:nvPr/>
            </p:nvSpPr>
            <p:spPr>
              <a:xfrm>
                <a:off x="1383876" y="2854190"/>
                <a:ext cx="4971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Cell size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2E4CC1-06E7-4D2B-A464-FB141A2E1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76" y="2854190"/>
                <a:ext cx="4971766" cy="523220"/>
              </a:xfrm>
              <a:prstGeom prst="rect">
                <a:avLst/>
              </a:prstGeom>
              <a:blipFill>
                <a:blip r:embed="rId7"/>
                <a:stretch>
                  <a:fillRect l="-2451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DE9778E-5B52-4DCF-AB1E-355B63631CE8}"/>
              </a:ext>
            </a:extLst>
          </p:cNvPr>
          <p:cNvSpPr txBox="1"/>
          <p:nvPr/>
        </p:nvSpPr>
        <p:spPr>
          <a:xfrm>
            <a:off x="5977719" y="3609833"/>
            <a:ext cx="65" cy="29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B54CAA-097C-4715-A693-6B5B8CE90F7C}"/>
                  </a:ext>
                </a:extLst>
              </p:cNvPr>
              <p:cNvSpPr txBox="1"/>
              <p:nvPr/>
            </p:nvSpPr>
            <p:spPr>
              <a:xfrm>
                <a:off x="1383876" y="1719181"/>
                <a:ext cx="48636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Drift Chamber consist </a:t>
                </a:r>
                <a:br>
                  <a:rPr lang="en-US" sz="2800" dirty="0">
                    <a:solidFill>
                      <a:schemeClr val="bg1"/>
                    </a:solidFill>
                  </a:rPr>
                </a:br>
                <a:r>
                  <a:rPr lang="en-US" sz="2800" dirty="0">
                    <a:solidFill>
                      <a:schemeClr val="bg1"/>
                    </a:solidFill>
                  </a:rPr>
                  <a:t>of 41 sense layers,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=41</m:t>
                    </m:r>
                  </m:oMath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B54CAA-097C-4715-A693-6B5B8CE9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76" y="1719181"/>
                <a:ext cx="4863679" cy="954107"/>
              </a:xfrm>
              <a:prstGeom prst="rect">
                <a:avLst/>
              </a:prstGeom>
              <a:blipFill>
                <a:blip r:embed="rId8"/>
                <a:stretch>
                  <a:fillRect l="-2506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3394632-B3C9-4F4E-B9A0-2F9A426BD1DD}"/>
              </a:ext>
            </a:extLst>
          </p:cNvPr>
          <p:cNvSpPr txBox="1"/>
          <p:nvPr/>
        </p:nvSpPr>
        <p:spPr>
          <a:xfrm>
            <a:off x="5977719" y="3609833"/>
            <a:ext cx="65" cy="29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293F4E-13AD-41AD-A7CD-89AA4330449A}"/>
                  </a:ext>
                </a:extLst>
              </p:cNvPr>
              <p:cNvSpPr txBox="1"/>
              <p:nvPr/>
            </p:nvSpPr>
            <p:spPr>
              <a:xfrm>
                <a:off x="1383876" y="3574280"/>
                <a:ext cx="441338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Probability to lighten up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cells is:</a:t>
                </a:r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293F4E-13AD-41AD-A7CD-89AA43304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76" y="3574280"/>
                <a:ext cx="4413382" cy="954107"/>
              </a:xfrm>
              <a:prstGeom prst="rect">
                <a:avLst/>
              </a:prstGeom>
              <a:blipFill>
                <a:blip r:embed="rId9"/>
                <a:stretch>
                  <a:fillRect l="-2762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A8AD504-980A-49ED-B9EE-2DB2D2E792CB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5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740C3-ACC8-4F06-9291-DD7B8B6DC418}"/>
              </a:ext>
            </a:extLst>
          </p:cNvPr>
          <p:cNvSpPr/>
          <p:nvPr/>
        </p:nvSpPr>
        <p:spPr>
          <a:xfrm>
            <a:off x="11934555" y="6802286"/>
            <a:ext cx="569388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>
                    <a:lumMod val="50000"/>
                    <a:alpha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bg1">
                  <a:lumMod val="50000"/>
                  <a:alpha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684132-F00D-41E1-8E7E-C0E0C576119C}"/>
                  </a:ext>
                </a:extLst>
              </p:cNvPr>
              <p:cNvSpPr txBox="1"/>
              <p:nvPr/>
            </p:nvSpPr>
            <p:spPr>
              <a:xfrm>
                <a:off x="644804" y="2977999"/>
                <a:ext cx="5335114" cy="979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ad>
                            <m:radPr>
                              <m:degHide m:val="on"/>
                              <m:ctrlP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en-US" sz="26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26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6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6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rad>
                                      <m:r>
                                        <a:rPr lang="en-US" sz="2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6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chemeClr val="bg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chemeClr val="bg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chemeClr val="bg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2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684132-F00D-41E1-8E7E-C0E0C5761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4" y="2977999"/>
                <a:ext cx="5335114" cy="979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86B9A3-9DE9-4E93-8483-18288E04453F}"/>
                  </a:ext>
                </a:extLst>
              </p:cNvPr>
              <p:cNvSpPr txBox="1"/>
              <p:nvPr/>
            </p:nvSpPr>
            <p:spPr>
              <a:xfrm>
                <a:off x="1764469" y="4294871"/>
                <a:ext cx="3095784" cy="805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ru-RU" sz="26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6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ru-RU" sz="26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0.01%  </m:t>
                      </m:r>
                      <m:f>
                        <m:fPr>
                          <m:ctrlPr>
                            <a:rPr lang="ru-RU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num>
                        <m:den>
                          <m:r>
                            <a:rPr lang="en-US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86B9A3-9DE9-4E93-8483-18288E044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69" y="4294871"/>
                <a:ext cx="3095784" cy="805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E6D55EE-6EF6-43D1-A8B0-694574E4ED80}"/>
              </a:ext>
            </a:extLst>
          </p:cNvPr>
          <p:cNvSpPr txBox="1"/>
          <p:nvPr/>
        </p:nvSpPr>
        <p:spPr>
          <a:xfrm>
            <a:off x="3402318" y="458787"/>
            <a:ext cx="560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Non-monochromatic energy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F461EB-8847-4A06-8FC5-65FA28F249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97" y="1597115"/>
            <a:ext cx="7009596" cy="533026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827363-20CC-4D8E-8273-3EA09F490D3E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740C3-ACC8-4F06-9291-DD7B8B6DC418}"/>
              </a:ext>
            </a:extLst>
          </p:cNvPr>
          <p:cNvSpPr/>
          <p:nvPr/>
        </p:nvSpPr>
        <p:spPr>
          <a:xfrm>
            <a:off x="11934555" y="6802286"/>
            <a:ext cx="569388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>
                    <a:lumMod val="50000"/>
                    <a:alpha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bg1">
                  <a:lumMod val="50000"/>
                  <a:alpha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756F92-2709-4C49-B96F-E8C420A252D2}"/>
                  </a:ext>
                </a:extLst>
              </p:cNvPr>
              <p:cNvSpPr txBox="1"/>
              <p:nvPr/>
            </p:nvSpPr>
            <p:spPr>
              <a:xfrm>
                <a:off x="1536282" y="2967026"/>
                <a:ext cx="3915367" cy="80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ru-RU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acc>
                            <m:accPr>
                              <m:chr m:val="̅"/>
                              <m:ctrlP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</m:acc>
                        </m:e>
                      </m:d>
                      <m:r>
                        <a:rPr lang="en-US" sz="2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ru-RU" sz="2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756F92-2709-4C49-B96F-E8C420A25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82" y="2967026"/>
                <a:ext cx="3915367" cy="8002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E6D55EE-6EF6-43D1-A8B0-694574E4ED80}"/>
              </a:ext>
            </a:extLst>
          </p:cNvPr>
          <p:cNvSpPr txBox="1"/>
          <p:nvPr/>
        </p:nvSpPr>
        <p:spPr>
          <a:xfrm>
            <a:off x="3402318" y="458787"/>
            <a:ext cx="560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Energy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7EF478-936F-494E-A7AA-857C76187663}"/>
                  </a:ext>
                </a:extLst>
              </p:cNvPr>
              <p:cNvSpPr txBox="1"/>
              <p:nvPr/>
            </p:nvSpPr>
            <p:spPr>
              <a:xfrm>
                <a:off x="180468" y="4137464"/>
                <a:ext cx="6716902" cy="1357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𝑑𝐿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ru-RU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eqArr>
                        </m:e>
                      </m:nary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7EF478-936F-494E-A7AA-857C761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68" y="4137464"/>
                <a:ext cx="6716902" cy="1357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1B4A33DF-246E-4732-8CBF-F362D38B4E2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37" y="3304116"/>
            <a:ext cx="3657558" cy="241551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AB0100-0B5F-4466-8F26-7B43F3BCC289}"/>
              </a:ext>
            </a:extLst>
          </p:cNvPr>
          <p:cNvSpPr/>
          <p:nvPr/>
        </p:nvSpPr>
        <p:spPr>
          <a:xfrm>
            <a:off x="6946607" y="2567946"/>
            <a:ext cx="4832410" cy="35595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488BFD-9787-4365-8B32-9D4914831228}"/>
              </a:ext>
            </a:extLst>
          </p:cNvPr>
          <p:cNvSpPr txBox="1"/>
          <p:nvPr/>
        </p:nvSpPr>
        <p:spPr>
          <a:xfrm>
            <a:off x="7149286" y="2698891"/>
            <a:ext cx="148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1995D-F7AE-47C3-89C5-1DC9ECA2C0FE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2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AEE4D-B2C0-40FC-9ED2-C94851C7E7D6}"/>
              </a:ext>
            </a:extLst>
          </p:cNvPr>
          <p:cNvSpPr/>
          <p:nvPr/>
        </p:nvSpPr>
        <p:spPr>
          <a:xfrm>
            <a:off x="1150144" y="1109800"/>
            <a:ext cx="10515600" cy="55559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 l="191" r="-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0E3FD7-BD41-4F8A-BED0-DF8707FED4B1}"/>
              </a:ext>
            </a:extLst>
          </p:cNvPr>
          <p:cNvSpPr/>
          <p:nvPr/>
        </p:nvSpPr>
        <p:spPr>
          <a:xfrm>
            <a:off x="311943" y="458787"/>
            <a:ext cx="12192000" cy="6858000"/>
          </a:xfrm>
          <a:prstGeom prst="rect">
            <a:avLst/>
          </a:prstGeom>
          <a:solidFill>
            <a:srgbClr val="FBFBF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4740C3-ACC8-4F06-9291-DD7B8B6DC418}"/>
              </a:ext>
            </a:extLst>
          </p:cNvPr>
          <p:cNvSpPr/>
          <p:nvPr/>
        </p:nvSpPr>
        <p:spPr>
          <a:xfrm>
            <a:off x="11934555" y="6802286"/>
            <a:ext cx="569388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>
                    <a:lumMod val="50000"/>
                    <a:alpha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bg1">
                  <a:lumMod val="50000"/>
                  <a:alpha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9C505D-584C-49CC-A1C4-D6CD86BAB042}"/>
              </a:ext>
            </a:extLst>
          </p:cNvPr>
          <p:cNvSpPr txBox="1"/>
          <p:nvPr/>
        </p:nvSpPr>
        <p:spPr>
          <a:xfrm>
            <a:off x="3402318" y="458787"/>
            <a:ext cx="560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MILLICHARGED PARTICLES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-electrons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BCA316-5E0D-415C-A3C1-14FE2D0F367C}"/>
                  </a:ext>
                </a:extLst>
              </p:cNvPr>
              <p:cNvSpPr txBox="1"/>
              <p:nvPr/>
            </p:nvSpPr>
            <p:spPr>
              <a:xfrm>
                <a:off x="1082767" y="2414334"/>
                <a:ext cx="4467569" cy="1002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sz="2800" b="1" i="1" dirty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ϵ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BCA316-5E0D-415C-A3C1-14FE2D0F3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67" y="2414334"/>
                <a:ext cx="4467569" cy="1002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593FF-6CEA-4D64-B3B8-D5203AD25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7" y="2731565"/>
            <a:ext cx="3485131" cy="300988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99D19BC-F495-4CD5-8739-FAB1314AAB03}"/>
              </a:ext>
            </a:extLst>
          </p:cNvPr>
          <p:cNvSpPr/>
          <p:nvPr/>
        </p:nvSpPr>
        <p:spPr>
          <a:xfrm>
            <a:off x="6946607" y="2567946"/>
            <a:ext cx="4832410" cy="35595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809F0C-6EA3-4F57-90D5-E51634A5F386}"/>
              </a:ext>
            </a:extLst>
          </p:cNvPr>
          <p:cNvSpPr txBox="1"/>
          <p:nvPr/>
        </p:nvSpPr>
        <p:spPr>
          <a:xfrm>
            <a:off x="7149286" y="2698891"/>
            <a:ext cx="148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A83765-2E9C-4E8C-8212-85C7B70FFD3A}"/>
                  </a:ext>
                </a:extLst>
              </p:cNvPr>
              <p:cNvSpPr txBox="1"/>
              <p:nvPr/>
            </p:nvSpPr>
            <p:spPr>
              <a:xfrm>
                <a:off x="213574" y="5138721"/>
                <a:ext cx="6434918" cy="1080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sz="2800" b="1" i="1" dirty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ϵ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A83765-2E9C-4E8C-8212-85C7B70FF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4" y="5138721"/>
                <a:ext cx="6434918" cy="10801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6457B4-24B8-49FF-A5E9-E70ECD75E5BC}"/>
                  </a:ext>
                </a:extLst>
              </p:cNvPr>
              <p:cNvSpPr txBox="1"/>
              <p:nvPr/>
            </p:nvSpPr>
            <p:spPr>
              <a:xfrm>
                <a:off x="190867" y="3810331"/>
                <a:ext cx="64324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8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6457B4-24B8-49FF-A5E9-E70ECD75E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67" y="3810331"/>
                <a:ext cx="643245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A6AAEE-6516-4169-91B2-61C847A15C8E}"/>
                  </a:ext>
                </a:extLst>
              </p:cNvPr>
              <p:cNvSpPr txBox="1"/>
              <p:nvPr/>
            </p:nvSpPr>
            <p:spPr>
              <a:xfrm>
                <a:off x="174302" y="4369728"/>
                <a:ext cx="64324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𝑘𝑒𝑉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A6AAEE-6516-4169-91B2-61C847A15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2" y="4369728"/>
                <a:ext cx="643245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016CA82-9E64-418C-B2FE-DB9CFB2A2E16}"/>
              </a:ext>
            </a:extLst>
          </p:cNvPr>
          <p:cNvSpPr txBox="1"/>
          <p:nvPr/>
        </p:nvSpPr>
        <p:spPr>
          <a:xfrm>
            <a:off x="78301" y="7188994"/>
            <a:ext cx="205757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Kalashnikov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Dmitry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FTCF2024  16.01.2024         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9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6">
      <a:dk1>
        <a:srgbClr val="303841"/>
      </a:dk1>
      <a:lt1>
        <a:srgbClr val="EEEEEE"/>
      </a:lt1>
      <a:dk2>
        <a:srgbClr val="303841"/>
      </a:dk2>
      <a:lt2>
        <a:srgbClr val="EEEEEE"/>
      </a:lt2>
      <a:accent1>
        <a:srgbClr val="00ADB5"/>
      </a:accent1>
      <a:accent2>
        <a:srgbClr val="FF5722"/>
      </a:accent2>
      <a:accent3>
        <a:srgbClr val="14D714"/>
      </a:accent3>
      <a:accent4>
        <a:srgbClr val="FF5722"/>
      </a:accent4>
      <a:accent5>
        <a:srgbClr val="00ADB5"/>
      </a:accent5>
      <a:accent6>
        <a:srgbClr val="FF5722"/>
      </a:accent6>
      <a:hlink>
        <a:srgbClr val="00ADB5"/>
      </a:hlink>
      <a:folHlink>
        <a:srgbClr val="00ADB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4107</TotalTime>
  <Words>556</Words>
  <Application>Microsoft Office PowerPoint</Application>
  <PresentationFormat>Произвольный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</dc:title>
  <dc:subject/>
  <dc:creator>Пользователь Windows</dc:creator>
  <dc:description/>
  <cp:lastModifiedBy>Kalashnikov Dmitry</cp:lastModifiedBy>
  <cp:revision>404</cp:revision>
  <cp:lastPrinted>2022-07-19T16:03:30Z</cp:lastPrinted>
  <dcterms:created xsi:type="dcterms:W3CDTF">2021-11-23T15:19:13Z</dcterms:created>
  <dcterms:modified xsi:type="dcterms:W3CDTF">2024-01-15T11:43:23Z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