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93" r:id="rId4"/>
    <p:sldId id="258" r:id="rId5"/>
    <p:sldId id="259" r:id="rId6"/>
    <p:sldId id="294" r:id="rId7"/>
    <p:sldId id="260" r:id="rId8"/>
    <p:sldId id="269" r:id="rId9"/>
    <p:sldId id="295" r:id="rId10"/>
    <p:sldId id="276" r:id="rId11"/>
    <p:sldId id="261" r:id="rId12"/>
    <p:sldId id="272" r:id="rId13"/>
    <p:sldId id="273" r:id="rId14"/>
    <p:sldId id="277" r:id="rId15"/>
    <p:sldId id="275" r:id="rId16"/>
    <p:sldId id="278" r:id="rId17"/>
    <p:sldId id="279" r:id="rId18"/>
    <p:sldId id="280" r:id="rId19"/>
    <p:sldId id="282" r:id="rId20"/>
    <p:sldId id="283" r:id="rId21"/>
    <p:sldId id="296" r:id="rId22"/>
    <p:sldId id="284" r:id="rId23"/>
    <p:sldId id="285" r:id="rId24"/>
    <p:sldId id="274" r:id="rId25"/>
    <p:sldId id="297" r:id="rId26"/>
    <p:sldId id="286" r:id="rId27"/>
    <p:sldId id="287" r:id="rId28"/>
    <p:sldId id="290" r:id="rId29"/>
    <p:sldId id="288" r:id="rId30"/>
    <p:sldId id="289" r:id="rId31"/>
    <p:sldId id="291" r:id="rId32"/>
    <p:sldId id="292" r:id="rId33"/>
    <p:sldId id="268" r:id="rId34"/>
    <p:sldId id="270" r:id="rId35"/>
    <p:sldId id="271" r:id="rId36"/>
    <p:sldId id="28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45" autoAdjust="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8575">
                <a:solidFill>
                  <a:srgbClr val="FF0000"/>
                </a:solidFill>
              </a:ln>
              <a:effectLst/>
            </c:spPr>
          </c:marker>
          <c:xVal>
            <c:numRef>
              <c:f>Sheet1!$I$3:$I$10</c:f>
              <c:numCache>
                <c:formatCode>General</c:formatCode>
                <c:ptCount val="8"/>
                <c:pt idx="0">
                  <c:v>0.22500000000000001</c:v>
                </c:pt>
                <c:pt idx="1">
                  <c:v>0.27500000000000002</c:v>
                </c:pt>
                <c:pt idx="2">
                  <c:v>0.32500000000000001</c:v>
                </c:pt>
                <c:pt idx="3">
                  <c:v>0.4</c:v>
                </c:pt>
                <c:pt idx="4">
                  <c:v>0.52500000000000002</c:v>
                </c:pt>
                <c:pt idx="5">
                  <c:v>0.8</c:v>
                </c:pt>
                <c:pt idx="6">
                  <c:v>1.25</c:v>
                </c:pt>
                <c:pt idx="7">
                  <c:v>2</c:v>
                </c:pt>
              </c:numCache>
            </c:numRef>
          </c:xVal>
          <c:yVal>
            <c:numRef>
              <c:f>Sheet1!$J$3:$J$10</c:f>
              <c:numCache>
                <c:formatCode>0.00_);[Red]\(0.00\)</c:formatCode>
                <c:ptCount val="8"/>
                <c:pt idx="0">
                  <c:v>2.0377428026678901</c:v>
                </c:pt>
                <c:pt idx="1">
                  <c:v>2.0747045912450202</c:v>
                </c:pt>
                <c:pt idx="2">
                  <c:v>2.09430088388299</c:v>
                </c:pt>
                <c:pt idx="3">
                  <c:v>2.0468540033576099</c:v>
                </c:pt>
                <c:pt idx="4">
                  <c:v>1.8387032842195801</c:v>
                </c:pt>
                <c:pt idx="5">
                  <c:v>1.3320493758432199</c:v>
                </c:pt>
                <c:pt idx="6">
                  <c:v>0.96643334645266799</c:v>
                </c:pt>
                <c:pt idx="7">
                  <c:v>0.76252906253082298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84-4A62-BF73-2B627F587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4693231"/>
        <c:axId val="1394695727"/>
      </c:scatterChart>
      <c:valAx>
        <c:axId val="13946932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Track </a:t>
                </a:r>
                <a:r>
                  <a:rPr lang="en-US" altLang="zh-CN" dirty="0" err="1"/>
                  <a:t>p</a:t>
                </a:r>
                <a:r>
                  <a:rPr lang="en-US" altLang="zh-CN" baseline="-25000" dirty="0" err="1"/>
                  <a:t>t</a:t>
                </a:r>
                <a:r>
                  <a:rPr lang="en-US" altLang="zh-CN" dirty="0"/>
                  <a:t> </a:t>
                </a:r>
                <a:r>
                  <a:rPr lang="en-US" dirty="0"/>
                  <a:t>(GeV/c)</a:t>
                </a:r>
                <a:endParaRPr 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94695727"/>
        <c:crosses val="autoZero"/>
        <c:crossBetween val="midCat"/>
      </c:valAx>
      <c:valAx>
        <c:axId val="1394695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σ</a:t>
                </a:r>
                <a:r>
                  <a:rPr lang="en-US" baseline="-25000" dirty="0" err="1"/>
                  <a:t>Z</a:t>
                </a:r>
                <a:r>
                  <a:rPr lang="en-US" dirty="0"/>
                  <a:t>(cm)</a:t>
                </a:r>
                <a:endParaRPr 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_);[Red]\(0.00\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946932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D4D05-8093-4F51-9075-C81506C8B4C6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AF6A-B378-48DB-A93E-B311A1E409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4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/>
              <a:t>确定</a:t>
            </a:r>
            <a:r>
              <a:rPr lang="en-US" altLang="zh-CN" sz="1200" dirty="0"/>
              <a:t>FPGA</a:t>
            </a:r>
            <a:r>
              <a:rPr lang="zh-CN" altLang="en-US" sz="1200" dirty="0"/>
              <a:t>、</a:t>
            </a:r>
            <a:r>
              <a:rPr lang="en-US" altLang="zh-CN" sz="1200" dirty="0"/>
              <a:t>DDR4</a:t>
            </a:r>
            <a:r>
              <a:rPr lang="zh-CN" altLang="en-US" sz="1200" dirty="0"/>
              <a:t>、</a:t>
            </a:r>
            <a:r>
              <a:rPr lang="en-US" altLang="zh-CN" sz="1200" dirty="0"/>
              <a:t>FMC+</a:t>
            </a:r>
            <a:r>
              <a:rPr lang="zh-CN" altLang="en-US" sz="1200" dirty="0"/>
              <a:t>选型设计</a:t>
            </a:r>
            <a:endParaRPr lang="en-US" altLang="zh-C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/>
              <a:t>研制第一版</a:t>
            </a:r>
            <a:r>
              <a:rPr lang="en-US" altLang="zh-CN" sz="1200" dirty="0"/>
              <a:t>CROB-LTU</a:t>
            </a:r>
            <a:r>
              <a:rPr lang="zh-CN" altLang="en-US" sz="1200" dirty="0"/>
              <a:t>板卡</a:t>
            </a:r>
            <a:endParaRPr lang="en-US" altLang="zh-C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CROB-LTU</a:t>
            </a:r>
            <a:r>
              <a:rPr lang="zh-CN" altLang="en-US" sz="1200" dirty="0"/>
              <a:t>板卡测试</a:t>
            </a: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AF6A-B378-48DB-A93E-B311A1E409A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0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fld id="{14AA028F-72E1-4808-9DD3-2CE970B1B93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6C75-9252-4E13-849F-E7BACA4A47C9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3"/>
          </p:nvPr>
        </p:nvSpPr>
        <p:spPr>
          <a:xfrm>
            <a:off x="3708400" y="6356357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87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606" y="152400"/>
            <a:ext cx="9746343" cy="838200"/>
          </a:xfr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fld id="{14AA028F-72E1-4808-9DD3-2CE970B1B93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3"/>
          </p:nvPr>
        </p:nvSpPr>
        <p:spPr>
          <a:xfrm>
            <a:off x="3708400" y="6356357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75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AFBD-95D6-4BF6-9AD6-DDD82487D64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55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090087" y="152400"/>
            <a:ext cx="1049231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论文答辩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  <a:endParaRPr lang="en-US" altLang="zh-CN" dirty="0"/>
          </a:p>
        </p:txBody>
      </p:sp>
      <p:sp>
        <p:nvSpPr>
          <p:cNvPr id="25398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38224"/>
            <a:ext cx="284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a typeface="宋体" charset="-122"/>
              </a:defRPr>
            </a:lvl1pPr>
          </a:lstStyle>
          <a:p>
            <a:fld id="{14AA028F-72E1-4808-9DD3-2CE970B1B93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35" name="Rectangle 13"/>
          <p:cNvSpPr txBox="1">
            <a:spLocks noChangeArrowheads="1"/>
          </p:cNvSpPr>
          <p:nvPr/>
        </p:nvSpPr>
        <p:spPr bwMode="auto">
          <a:xfrm>
            <a:off x="8737600" y="6245234"/>
            <a:ext cx="2844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CFDBC5C-082E-4564-B7AB-FD2C1486FE3A}" type="slidenum">
              <a:rPr lang="en-US" altLang="zh-CN" sz="1600" i="0" smtClean="0">
                <a:solidFill>
                  <a:srgbClr val="FFFFFF"/>
                </a:solidFill>
                <a:ea typeface="宋体" charset="-122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600" i="0">
              <a:solidFill>
                <a:srgbClr val="FFFFFF"/>
              </a:solidFill>
              <a:ea typeface="宋体" charset="-122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101600" y="954768"/>
            <a:ext cx="11785600" cy="0"/>
          </a:xfrm>
          <a:prstGeom prst="line">
            <a:avLst/>
          </a:prstGeom>
          <a:solidFill>
            <a:srgbClr val="FFFFFF"/>
          </a:solidFill>
          <a:ln w="88900" cap="flat" cmpd="sng" algn="ctr">
            <a:gradFill>
              <a:gsLst>
                <a:gs pos="0">
                  <a:schemeClr val="accent2">
                    <a:lumMod val="97000"/>
                  </a:schemeClr>
                </a:gs>
                <a:gs pos="100000">
                  <a:srgbClr val="E6E6E6">
                    <a:lumMod val="15000"/>
                    <a:lumOff val="85000"/>
                  </a:srgbClr>
                </a:gs>
              </a:gsLst>
              <a:lin ang="2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E2CB-9F12-456A-B852-B824EDFA05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3708400" y="6356357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2A29C2E-0416-48E9-ABA6-526BE8F4B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7" y="127000"/>
            <a:ext cx="754200" cy="7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7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Visio_Drawing1.vsdx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.xls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package" Target="../embeddings/Microsoft_Visio_Drawing2.vsdx"/><Relationship Id="rId7" Type="http://schemas.openxmlformats.org/officeDocument/2006/relationships/package" Target="../embeddings/Microsoft_Visio_Drawing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emf"/><Relationship Id="rId5" Type="http://schemas.openxmlformats.org/officeDocument/2006/relationships/package" Target="../embeddings/Microsoft_Visio_Drawing3.vsdx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Microsoft_Visio_Drawing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74B56B0-FAE9-44C6-95CE-548039D2FFD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A069AC8-B3A8-482C-A150-B3E5E6ECC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1105" y="1742532"/>
            <a:ext cx="6136433" cy="1470025"/>
          </a:xfrm>
        </p:spPr>
        <p:txBody>
          <a:bodyPr/>
          <a:lstStyle/>
          <a:p>
            <a:r>
              <a:rPr lang="en-US" altLang="zh-CN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Trigger System R&amp;D in Super Tau-Charm Facility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25CA91-EC4E-493F-907B-C6962EE26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6245" y="3443266"/>
            <a:ext cx="6326155" cy="2414312"/>
          </a:xfrm>
        </p:spPr>
        <p:txBody>
          <a:bodyPr/>
          <a:lstStyle/>
          <a:p>
            <a:r>
              <a:rPr lang="en-US" altLang="zh-CN" sz="2400" dirty="0" err="1">
                <a:latin typeface="+mj-lt"/>
              </a:rPr>
              <a:t>Zhujun</a:t>
            </a:r>
            <a:r>
              <a:rPr lang="en-US" altLang="zh-CN" sz="2400" dirty="0">
                <a:latin typeface="+mj-lt"/>
              </a:rPr>
              <a:t> Fang</a:t>
            </a:r>
          </a:p>
          <a:p>
            <a:r>
              <a:rPr lang="en-US" altLang="zh-CN" sz="2000" dirty="0">
                <a:latin typeface="+mj-lt"/>
              </a:rPr>
              <a:t>State Key Laboratory of Particle Detection and Electronics </a:t>
            </a:r>
          </a:p>
          <a:p>
            <a:r>
              <a:rPr lang="en-US" altLang="zh-CN" sz="2000" dirty="0">
                <a:latin typeface="+mj-lt"/>
              </a:rPr>
              <a:t>University of Science and Technology of China </a:t>
            </a:r>
          </a:p>
          <a:p>
            <a:endParaRPr lang="en-US" altLang="zh-CN" sz="2000" dirty="0">
              <a:latin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</a:rPr>
              <a:t>On behalf of STCF Trigger Working Group</a:t>
            </a:r>
          </a:p>
          <a:p>
            <a:r>
              <a:rPr lang="en-US" altLang="zh-CN" sz="2000" dirty="0">
                <a:latin typeface="Arial" panose="020B0604020202020204" pitchFamily="34" charset="0"/>
              </a:rPr>
              <a:t>17/1/2024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78131F-A66F-4812-B909-2E4B0CF32B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E69C9F-398E-4075-92DB-82126A9912F5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77D31B-4FC0-4963-BDBD-4E0FED836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597F6-97AC-433F-80E3-1D1B53F8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5126" name="Picture 6" descr="2023中国科学技术大学游玩攻略,...校，这里的学习氛围特别浓...【去哪儿攻略】">
            <a:extLst>
              <a:ext uri="{FF2B5EF4-FFF2-40B4-BE49-F238E27FC236}">
                <a16:creationId xmlns:a16="http://schemas.microsoft.com/office/drawing/2014/main" id="{268E4278-AAF2-442A-AE38-4869DC6D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9" y="2242014"/>
            <a:ext cx="4672347" cy="350426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61D1B7C-6DBE-4AE6-A067-CE2939FC0B90}"/>
              </a:ext>
            </a:extLst>
          </p:cNvPr>
          <p:cNvSpPr/>
          <p:nvPr/>
        </p:nvSpPr>
        <p:spPr bwMode="auto">
          <a:xfrm>
            <a:off x="3281681" y="639180"/>
            <a:ext cx="8910320" cy="360000"/>
          </a:xfrm>
          <a:prstGeom prst="rect">
            <a:avLst/>
          </a:prstGeom>
          <a:solidFill>
            <a:srgbClr val="004D9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9719C64-8A1F-4566-AF55-BFC7FBFB62BA}"/>
              </a:ext>
            </a:extLst>
          </p:cNvPr>
          <p:cNvSpPr/>
          <p:nvPr/>
        </p:nvSpPr>
        <p:spPr bwMode="auto">
          <a:xfrm>
            <a:off x="3281681" y="1077656"/>
            <a:ext cx="8910320" cy="180000"/>
          </a:xfrm>
          <a:prstGeom prst="rect">
            <a:avLst/>
          </a:prstGeom>
          <a:solidFill>
            <a:srgbClr val="004D9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F07DDA8-C627-4F20-B294-F858E0840240}"/>
              </a:ext>
            </a:extLst>
          </p:cNvPr>
          <p:cNvSpPr/>
          <p:nvPr/>
        </p:nvSpPr>
        <p:spPr bwMode="auto">
          <a:xfrm>
            <a:off x="3281681" y="1333092"/>
            <a:ext cx="8910320" cy="90000"/>
          </a:xfrm>
          <a:prstGeom prst="rect">
            <a:avLst/>
          </a:prstGeom>
          <a:solidFill>
            <a:srgbClr val="004D9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D893723-479C-49DC-BD91-442F8D9A601A}"/>
              </a:ext>
            </a:extLst>
          </p:cNvPr>
          <p:cNvSpPr/>
          <p:nvPr/>
        </p:nvSpPr>
        <p:spPr bwMode="auto">
          <a:xfrm>
            <a:off x="2209800" y="292788"/>
            <a:ext cx="3275766" cy="1516284"/>
          </a:xfrm>
          <a:custGeom>
            <a:avLst/>
            <a:gdLst>
              <a:gd name="connsiteX0" fmla="*/ 3217864 w 3275766"/>
              <a:gd name="connsiteY0" fmla="*/ 231494 h 1516284"/>
              <a:gd name="connsiteX1" fmla="*/ 3217864 w 3275766"/>
              <a:gd name="connsiteY1" fmla="*/ 231494 h 1516284"/>
              <a:gd name="connsiteX2" fmla="*/ 2986371 w 3275766"/>
              <a:gd name="connsiteY2" fmla="*/ 601884 h 1516284"/>
              <a:gd name="connsiteX3" fmla="*/ 2812750 w 3275766"/>
              <a:gd name="connsiteY3" fmla="*/ 787079 h 1516284"/>
              <a:gd name="connsiteX4" fmla="*/ 2615981 w 3275766"/>
              <a:gd name="connsiteY4" fmla="*/ 960699 h 1516284"/>
              <a:gd name="connsiteX5" fmla="*/ 2141419 w 3275766"/>
              <a:gd name="connsiteY5" fmla="*/ 1157468 h 1516284"/>
              <a:gd name="connsiteX6" fmla="*/ 798755 w 3275766"/>
              <a:gd name="connsiteY6" fmla="*/ 1435261 h 1516284"/>
              <a:gd name="connsiteX7" fmla="*/ 196872 w 3275766"/>
              <a:gd name="connsiteY7" fmla="*/ 1516284 h 1516284"/>
              <a:gd name="connsiteX8" fmla="*/ 102 w 3275766"/>
              <a:gd name="connsiteY8" fmla="*/ 1226917 h 1516284"/>
              <a:gd name="connsiteX9" fmla="*/ 57976 w 3275766"/>
              <a:gd name="connsiteY9" fmla="*/ 810228 h 1516284"/>
              <a:gd name="connsiteX10" fmla="*/ 92700 w 3275766"/>
              <a:gd name="connsiteY10" fmla="*/ 706056 h 1516284"/>
              <a:gd name="connsiteX11" fmla="*/ 162148 w 3275766"/>
              <a:gd name="connsiteY11" fmla="*/ 613458 h 1516284"/>
              <a:gd name="connsiteX12" fmla="*/ 220021 w 3275766"/>
              <a:gd name="connsiteY12" fmla="*/ 509286 h 1516284"/>
              <a:gd name="connsiteX13" fmla="*/ 636710 w 3275766"/>
              <a:gd name="connsiteY13" fmla="*/ 150471 h 1516284"/>
              <a:gd name="connsiteX14" fmla="*/ 1261743 w 3275766"/>
              <a:gd name="connsiteY14" fmla="*/ 0 h 1516284"/>
              <a:gd name="connsiteX15" fmla="*/ 3183140 w 3275766"/>
              <a:gd name="connsiteY15" fmla="*/ 23149 h 1516284"/>
              <a:gd name="connsiteX16" fmla="*/ 3206290 w 3275766"/>
              <a:gd name="connsiteY16" fmla="*/ 57874 h 1516284"/>
              <a:gd name="connsiteX17" fmla="*/ 3241014 w 3275766"/>
              <a:gd name="connsiteY17" fmla="*/ 196770 h 1516284"/>
              <a:gd name="connsiteX18" fmla="*/ 3275738 w 3275766"/>
              <a:gd name="connsiteY18" fmla="*/ 254643 h 151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75766" h="1516284">
                <a:moveTo>
                  <a:pt x="3217864" y="231494"/>
                </a:moveTo>
                <a:lnTo>
                  <a:pt x="3217864" y="231494"/>
                </a:lnTo>
                <a:cubicBezTo>
                  <a:pt x="3141732" y="366840"/>
                  <a:pt x="3085315" y="480107"/>
                  <a:pt x="2986371" y="601884"/>
                </a:cubicBezTo>
                <a:cubicBezTo>
                  <a:pt x="2933012" y="667557"/>
                  <a:pt x="2873526" y="728202"/>
                  <a:pt x="2812750" y="787079"/>
                </a:cubicBezTo>
                <a:cubicBezTo>
                  <a:pt x="2749924" y="847941"/>
                  <a:pt x="2688122" y="911231"/>
                  <a:pt x="2615981" y="960699"/>
                </a:cubicBezTo>
                <a:cubicBezTo>
                  <a:pt x="2498843" y="1041022"/>
                  <a:pt x="2268924" y="1119063"/>
                  <a:pt x="2141419" y="1157468"/>
                </a:cubicBezTo>
                <a:cubicBezTo>
                  <a:pt x="1238542" y="1429419"/>
                  <a:pt x="1684691" y="1310074"/>
                  <a:pt x="798755" y="1435261"/>
                </a:cubicBezTo>
                <a:cubicBezTo>
                  <a:pt x="167312" y="1524487"/>
                  <a:pt x="590138" y="1491704"/>
                  <a:pt x="196872" y="1516284"/>
                </a:cubicBezTo>
                <a:cubicBezTo>
                  <a:pt x="157351" y="1471117"/>
                  <a:pt x="-4663" y="1334132"/>
                  <a:pt x="102" y="1226917"/>
                </a:cubicBezTo>
                <a:cubicBezTo>
                  <a:pt x="6328" y="1086826"/>
                  <a:pt x="33431" y="948293"/>
                  <a:pt x="57976" y="810228"/>
                </a:cubicBezTo>
                <a:cubicBezTo>
                  <a:pt x="64383" y="774191"/>
                  <a:pt x="75574" y="738405"/>
                  <a:pt x="92700" y="706056"/>
                </a:cubicBezTo>
                <a:cubicBezTo>
                  <a:pt x="110752" y="671957"/>
                  <a:pt x="141188" y="645851"/>
                  <a:pt x="162148" y="613458"/>
                </a:cubicBezTo>
                <a:cubicBezTo>
                  <a:pt x="183727" y="580108"/>
                  <a:pt x="195337" y="540409"/>
                  <a:pt x="220021" y="509286"/>
                </a:cubicBezTo>
                <a:cubicBezTo>
                  <a:pt x="359777" y="333072"/>
                  <a:pt x="436241" y="241159"/>
                  <a:pt x="636710" y="150471"/>
                </a:cubicBezTo>
                <a:cubicBezTo>
                  <a:pt x="863692" y="47789"/>
                  <a:pt x="1013142" y="41434"/>
                  <a:pt x="1261743" y="0"/>
                </a:cubicBezTo>
                <a:lnTo>
                  <a:pt x="3183140" y="23149"/>
                </a:lnTo>
                <a:cubicBezTo>
                  <a:pt x="3197045" y="23563"/>
                  <a:pt x="3200640" y="45162"/>
                  <a:pt x="3206290" y="57874"/>
                </a:cubicBezTo>
                <a:cubicBezTo>
                  <a:pt x="3372043" y="430820"/>
                  <a:pt x="3095412" y="-167230"/>
                  <a:pt x="3241014" y="196770"/>
                </a:cubicBezTo>
                <a:cubicBezTo>
                  <a:pt x="3278053" y="289366"/>
                  <a:pt x="3275738" y="215134"/>
                  <a:pt x="3275738" y="254643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 descr="中国科学技术大学管理学院科研云平台">
            <a:extLst>
              <a:ext uri="{FF2B5EF4-FFF2-40B4-BE49-F238E27FC236}">
                <a16:creationId xmlns:a16="http://schemas.microsoft.com/office/drawing/2014/main" id="{7CFA0A27-2A28-4AFD-B104-A929AF40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97" y="234538"/>
            <a:ext cx="16524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CE014DE-950B-4E48-8A18-DCAF05EC8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8" y="234538"/>
            <a:ext cx="1650682" cy="16200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5E35FAE-34A3-4B0B-BCC6-4B49E9A79A6C}"/>
              </a:ext>
            </a:extLst>
          </p:cNvPr>
          <p:cNvSpPr/>
          <p:nvPr/>
        </p:nvSpPr>
        <p:spPr bwMode="auto">
          <a:xfrm>
            <a:off x="-2" y="5973984"/>
            <a:ext cx="12191999" cy="180000"/>
          </a:xfrm>
          <a:prstGeom prst="rect">
            <a:avLst/>
          </a:prstGeom>
          <a:solidFill>
            <a:srgbClr val="004D9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AA2BADD-92B0-485A-B799-49A192B49A29}"/>
              </a:ext>
            </a:extLst>
          </p:cNvPr>
          <p:cNvSpPr/>
          <p:nvPr/>
        </p:nvSpPr>
        <p:spPr bwMode="auto">
          <a:xfrm>
            <a:off x="-3" y="6242284"/>
            <a:ext cx="12191999" cy="90000"/>
          </a:xfrm>
          <a:prstGeom prst="rect">
            <a:avLst/>
          </a:prstGeom>
          <a:solidFill>
            <a:srgbClr val="004D9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21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0C4738-4A91-49B3-AE7B-8A25C824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 MDC design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42753C4-690B-47A1-8222-6B1A7798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E1602-AE28-447F-AD05-C5382DEE79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2C4454-2C62-4F51-833D-4735282F2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6153B3-D459-4DCA-890D-E9607E6C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2" y="3133276"/>
            <a:ext cx="4857976" cy="32230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6009AB4-B49D-4AB8-85DC-CB682B024638}"/>
              </a:ext>
            </a:extLst>
          </p:cNvPr>
          <p:cNvSpPr txBox="1"/>
          <p:nvPr/>
        </p:nvSpPr>
        <p:spPr>
          <a:xfrm>
            <a:off x="1042464" y="1107002"/>
            <a:ext cx="4078361" cy="1883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Baseline design: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48 layers of small cell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8 superlayers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</a:rPr>
              <a:t>1,4,7,8</a:t>
            </a:r>
            <a:r>
              <a:rPr lang="en-US" altLang="zh-CN" sz="2000" dirty="0"/>
              <a:t> superlayers are axial layers</a:t>
            </a:r>
            <a:endParaRPr lang="zh-CN" alt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BA4A8F7-CE8A-47E4-B6FD-05E91775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715" y="2812252"/>
            <a:ext cx="5300086" cy="3625972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0D80957-B19C-4169-8085-C26E4A03BA64}"/>
              </a:ext>
            </a:extLst>
          </p:cNvPr>
          <p:cNvCxnSpPr/>
          <p:nvPr/>
        </p:nvCxnSpPr>
        <p:spPr bwMode="auto">
          <a:xfrm flipV="1">
            <a:off x="8584163" y="2687216"/>
            <a:ext cx="3097764" cy="2052735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B16194E-FB17-4AD2-809B-48F528370C40}"/>
              </a:ext>
            </a:extLst>
          </p:cNvPr>
          <p:cNvCxnSpPr/>
          <p:nvPr/>
        </p:nvCxnSpPr>
        <p:spPr bwMode="auto">
          <a:xfrm flipV="1">
            <a:off x="8584163" y="3685592"/>
            <a:ext cx="3097764" cy="105435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1F14ABE-44F6-4DBD-85FC-A5811397D7DA}"/>
              </a:ext>
            </a:extLst>
          </p:cNvPr>
          <p:cNvSpPr txBox="1"/>
          <p:nvPr/>
        </p:nvSpPr>
        <p:spPr>
          <a:xfrm>
            <a:off x="10449943" y="2313589"/>
            <a:ext cx="1067921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</a:rPr>
              <a:t>33.4 deg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22DEFE-B08C-4985-8BEF-8D33B58104B9}"/>
              </a:ext>
            </a:extLst>
          </p:cNvPr>
          <p:cNvSpPr txBox="1"/>
          <p:nvPr/>
        </p:nvSpPr>
        <p:spPr>
          <a:xfrm>
            <a:off x="11316302" y="3636578"/>
            <a:ext cx="875561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C00000"/>
                </a:solidFill>
              </a:rPr>
              <a:t>20 deg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75314F-A81B-4143-BF97-D8264A94951E}"/>
              </a:ext>
            </a:extLst>
          </p:cNvPr>
          <p:cNvSpPr txBox="1"/>
          <p:nvPr/>
        </p:nvSpPr>
        <p:spPr>
          <a:xfrm>
            <a:off x="7020242" y="1107002"/>
            <a:ext cx="3265638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Region division: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Barrel: 33.4 deg – 90 deg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Endcap: 20 deg – 33.4 deg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56969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322919A-46DD-4703-B9AE-79C2E4B68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2665"/>
          <a:stretch/>
        </p:blipFill>
        <p:spPr>
          <a:xfrm>
            <a:off x="273889" y="1471631"/>
            <a:ext cx="5220502" cy="33338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42214E-BD8B-411F-B668-9EDA28104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4" y="4825850"/>
            <a:ext cx="4500563" cy="159750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DC26DA7-040C-4122-AABE-22EA8C27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MDC sub-trigger R&amp;D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E90EACC-5390-406F-9A59-E6209A0E1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B30C7E-03D9-4AA1-889C-301C569724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B2DB8-48DC-4A8B-A2F8-9F292DC51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D0BA6A-3358-46F9-B285-A56E730E7C85}"/>
              </a:ext>
            </a:extLst>
          </p:cNvPr>
          <p:cNvSpPr txBox="1"/>
          <p:nvPr/>
        </p:nvSpPr>
        <p:spPr>
          <a:xfrm>
            <a:off x="254000" y="939799"/>
            <a:ext cx="544851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</a:rPr>
              <a:t>XY 2D tracking and reconstruction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44BFB3-8295-4445-A8B1-BAC0C6627AD8}"/>
              </a:ext>
            </a:extLst>
          </p:cNvPr>
          <p:cNvSpPr txBox="1"/>
          <p:nvPr/>
        </p:nvSpPr>
        <p:spPr>
          <a:xfrm>
            <a:off x="5990777" y="990600"/>
            <a:ext cx="5947223" cy="547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/>
              <a:t>Track segment (TS) pattern configuration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 types of TS module</a:t>
            </a:r>
            <a:endParaRPr lang="en-US" altLang="zh-CN" sz="2000" b="1" dirty="0"/>
          </a:p>
          <a:p>
            <a:pPr marL="342900" indent="-342900">
              <a:lnSpc>
                <a:spcPct val="150000"/>
              </a:lnSpc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/>
              <a:t>Un-identification of high-</a:t>
            </a:r>
            <a:r>
              <a:rPr lang="en-US" altLang="zh-CN" sz="2000" b="1" dirty="0" err="1"/>
              <a:t>p</a:t>
            </a:r>
            <a:r>
              <a:rPr lang="en-US" altLang="zh-CN" sz="2000" b="1" baseline="-25000" dirty="0" err="1"/>
              <a:t>t</a:t>
            </a:r>
            <a:r>
              <a:rPr lang="en-US" altLang="zh-CN" sz="2000" b="1" dirty="0"/>
              <a:t> track in Endcap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3 hits tracking as a complement to 4 hits tracking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Further optimization is needed</a:t>
            </a:r>
            <a:endParaRPr lang="zh-CN" altLang="en-US" sz="2000" dirty="0"/>
          </a:p>
          <a:p>
            <a:pPr marL="342900" indent="-342900">
              <a:lnSpc>
                <a:spcPct val="150000"/>
              </a:lnSpc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Short track tagging</a:t>
            </a:r>
            <a:endParaRPr lang="zh-CN" altLang="en-US" sz="2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Un-reconstructed short track will be sent to GTL with related TS information</a:t>
            </a:r>
            <a:endParaRPr lang="zh-CN" altLang="en-US" sz="2000" dirty="0"/>
          </a:p>
          <a:p>
            <a:pPr marL="342900" indent="-342900">
              <a:lnSpc>
                <a:spcPct val="150000"/>
              </a:lnSpc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Suppressing long track background</a:t>
            </a:r>
          </a:p>
          <a:p>
            <a:pPr marL="342900" indent="-342900">
              <a:lnSpc>
                <a:spcPct val="150000"/>
              </a:lnSpc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/>
              <a:t>Distinguish of cross tracks</a:t>
            </a:r>
          </a:p>
        </p:txBody>
      </p:sp>
    </p:spTree>
    <p:extLst>
      <p:ext uri="{BB962C8B-B14F-4D97-AF65-F5344CB8AC3E}">
        <p14:creationId xmlns:p14="http://schemas.microsoft.com/office/powerpoint/2010/main" val="280101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ACD69D-A808-43B9-B917-1AA27456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MDC sub-trigger R&amp;D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46A7AB4-6E2D-41AF-BD76-74DA7623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D866ED-C23E-42E4-B4FA-260C9E7004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27F5F9-7B74-4C9F-B29A-C736F8AF5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ACB33A-763C-4FB4-B89B-F25847A3893B}"/>
              </a:ext>
            </a:extLst>
          </p:cNvPr>
          <p:cNvSpPr txBox="1"/>
          <p:nvPr/>
        </p:nvSpPr>
        <p:spPr>
          <a:xfrm>
            <a:off x="2391597" y="1140513"/>
            <a:ext cx="7198360" cy="197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</a:rPr>
              <a:t>3D reconstruction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Multi-layer fully connected neural network (MLP)</a:t>
            </a:r>
            <a:endParaRPr lang="zh-CN" altLang="en-US" sz="2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Input: Track segment numbers and TDC timing for 8 superlayers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Output: Reconstructed Z-position in various </a:t>
            </a:r>
            <a:r>
              <a:rPr lang="en-US" altLang="zh-CN" sz="2000" dirty="0" err="1"/>
              <a:t>p</a:t>
            </a:r>
            <a:r>
              <a:rPr lang="en-US" altLang="zh-CN" sz="2000" baseline="-25000" dirty="0" err="1"/>
              <a:t>t</a:t>
            </a:r>
            <a:r>
              <a:rPr lang="en-US" altLang="zh-CN" sz="2000" dirty="0"/>
              <a:t> regions</a:t>
            </a:r>
            <a:endParaRPr lang="zh-CN" altLang="en-US" sz="2000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D0EADD1A-DD52-4BB5-830F-04B48B0723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763843"/>
              </p:ext>
            </p:extLst>
          </p:nvPr>
        </p:nvGraphicFramePr>
        <p:xfrm>
          <a:off x="3409048" y="3350873"/>
          <a:ext cx="4105469" cy="290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Visio" r:id="rId3" imgW="7572519" imgH="5343525" progId="Visio.Drawing.15">
                  <p:embed/>
                </p:oleObj>
              </mc:Choice>
              <mc:Fallback>
                <p:oleObj name="Visio" r:id="rId3" imgW="7572519" imgH="5343525" progId="Visio.Drawing.15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8CBDCCC0-A547-439C-A7D2-CD421AFF9E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48" y="3350873"/>
                        <a:ext cx="4105469" cy="29088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D07EAD35-81E3-4219-9A5E-C2B790D81D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726780"/>
              </p:ext>
            </p:extLst>
          </p:nvPr>
        </p:nvGraphicFramePr>
        <p:xfrm>
          <a:off x="7610518" y="3601936"/>
          <a:ext cx="3854064" cy="2699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Visio" r:id="rId5" imgW="7572519" imgH="5343525" progId="Visio.Drawing.15">
                  <p:embed/>
                </p:oleObj>
              </mc:Choice>
              <mc:Fallback>
                <p:oleObj name="Visio" r:id="rId5" imgW="7572519" imgH="5343525" progId="Visio.Drawing.15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589F345-16E3-455D-A837-7C0E93EB05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0518" y="3601936"/>
                        <a:ext cx="3854064" cy="2699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96FC50D7-EFCA-4451-BD1E-5D394F7C3AC7}"/>
              </a:ext>
            </a:extLst>
          </p:cNvPr>
          <p:cNvPicPr/>
          <p:nvPr/>
        </p:nvPicPr>
        <p:blipFill rotWithShape="1">
          <a:blip r:embed="rId7"/>
          <a:srcRect t="2380" r="2985"/>
          <a:stretch/>
        </p:blipFill>
        <p:spPr bwMode="auto">
          <a:xfrm>
            <a:off x="280641" y="3434176"/>
            <a:ext cx="3427759" cy="2564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76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70D83-FF20-4540-8A80-4193881B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MDC sub-trigger performance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4638D26-35A4-40C0-B13D-AD173F95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EBC8C-509D-4310-A703-BDE16A34C4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5F5C9F-37EE-4F98-8188-BE13E7A1D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4D1AD4-B9BC-44A6-BDAF-02B438FCA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91"/>
          <a:stretch/>
        </p:blipFill>
        <p:spPr>
          <a:xfrm>
            <a:off x="223400" y="3754474"/>
            <a:ext cx="2908261" cy="2641782"/>
          </a:xfrm>
          <a:prstGeom prst="rect">
            <a:avLst/>
          </a:prstGeom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D305096D-F135-49A0-9FC2-148D559B88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822186"/>
              </p:ext>
            </p:extLst>
          </p:nvPr>
        </p:nvGraphicFramePr>
        <p:xfrm>
          <a:off x="4305694" y="1295213"/>
          <a:ext cx="7210425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Worksheet" r:id="rId4" imgW="5562529" imgH="883936" progId="Excel.Sheet.12">
                  <p:embed/>
                </p:oleObj>
              </mc:Choice>
              <mc:Fallback>
                <p:oleObj name="Worksheet" r:id="rId4" imgW="5562529" imgH="883936" progId="Excel.Sheet.12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7A8AAE5E-C00D-4B96-BA2F-B190FA0D1D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5694" y="1295213"/>
                        <a:ext cx="7210425" cy="153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B9922FCF-E56D-4860-B1A4-13DD400D1D6F}"/>
              </a:ext>
            </a:extLst>
          </p:cNvPr>
          <p:cNvSpPr txBox="1"/>
          <p:nvPr/>
        </p:nvSpPr>
        <p:spPr>
          <a:xfrm>
            <a:off x="6822821" y="3227994"/>
            <a:ext cx="4693298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Relationship between track </a:t>
            </a:r>
            <a:r>
              <a:rPr lang="en-US" altLang="zh-CN" sz="2000" b="1" dirty="0" err="1">
                <a:solidFill>
                  <a:srgbClr val="0000FF"/>
                </a:solidFill>
              </a:rPr>
              <a:t>p</a:t>
            </a:r>
            <a:r>
              <a:rPr lang="en-US" altLang="zh-CN" sz="2000" b="1" baseline="-25000" dirty="0" err="1">
                <a:solidFill>
                  <a:srgbClr val="0000FF"/>
                </a:solidFill>
              </a:rPr>
              <a:t>t</a:t>
            </a:r>
            <a:r>
              <a:rPr lang="en-US" altLang="zh-CN" sz="2000" b="1" dirty="0">
                <a:solidFill>
                  <a:srgbClr val="0000FF"/>
                </a:solidFill>
              </a:rPr>
              <a:t> and </a:t>
            </a:r>
            <a:r>
              <a:rPr lang="en-US" altLang="zh-CN" sz="2000" b="1" dirty="0" err="1">
                <a:solidFill>
                  <a:srgbClr val="0000FF"/>
                </a:solidFill>
              </a:rPr>
              <a:t>σ</a:t>
            </a:r>
            <a:r>
              <a:rPr lang="en-US" altLang="zh-CN" sz="2000" b="1" baseline="-25000" dirty="0" err="1">
                <a:solidFill>
                  <a:srgbClr val="0000FF"/>
                </a:solidFill>
              </a:rPr>
              <a:t>Z</a:t>
            </a:r>
            <a:endParaRPr lang="zh-CN" altLang="en-US" sz="2000" b="1" baseline="-25000" dirty="0">
              <a:solidFill>
                <a:srgbClr val="0000FF"/>
              </a:solidFill>
            </a:endParaRP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04449F54-A89D-4205-885D-61D460743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930629"/>
              </p:ext>
            </p:extLst>
          </p:nvPr>
        </p:nvGraphicFramePr>
        <p:xfrm>
          <a:off x="6822821" y="372357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39C83397-357B-4FAA-9AB2-A63D3A1B2710}"/>
              </a:ext>
            </a:extLst>
          </p:cNvPr>
          <p:cNvSpPr txBox="1"/>
          <p:nvPr/>
        </p:nvSpPr>
        <p:spPr>
          <a:xfrm>
            <a:off x="272496" y="1265166"/>
            <a:ext cx="4168260" cy="141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MDC tracking efficiency to typical charged physics processes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Trigger: </a:t>
            </a:r>
            <a:r>
              <a:rPr lang="en-US" altLang="zh-CN" sz="2000" dirty="0" err="1"/>
              <a:t>N</a:t>
            </a:r>
            <a:r>
              <a:rPr lang="en-US" altLang="zh-CN" sz="2000" baseline="-25000" dirty="0" err="1"/>
              <a:t>tracking</a:t>
            </a:r>
            <a:r>
              <a:rPr lang="en-US" altLang="zh-CN" sz="2000" baseline="-25000" dirty="0"/>
              <a:t> </a:t>
            </a:r>
            <a:r>
              <a:rPr lang="zh-CN" altLang="en-US" sz="2000" dirty="0"/>
              <a:t>≥ </a:t>
            </a:r>
            <a:r>
              <a:rPr lang="en-US" altLang="zh-CN" sz="2000" dirty="0"/>
              <a:t>2</a:t>
            </a:r>
            <a:r>
              <a:rPr lang="zh-CN" altLang="en-US" sz="2000" dirty="0"/>
              <a:t>，</a:t>
            </a:r>
            <a:r>
              <a:rPr lang="en-US" altLang="zh-CN" sz="2000" dirty="0" err="1"/>
              <a:t>N</a:t>
            </a:r>
            <a:r>
              <a:rPr lang="en-US" altLang="zh-CN" sz="2000" baseline="-25000" dirty="0" err="1"/>
              <a:t>rec</a:t>
            </a:r>
            <a:r>
              <a:rPr lang="en-US" altLang="zh-CN" sz="2000" baseline="-25000" dirty="0"/>
              <a:t> </a:t>
            </a:r>
            <a:r>
              <a:rPr lang="zh-CN" altLang="en-US" sz="2000" dirty="0"/>
              <a:t>≥ </a:t>
            </a:r>
            <a:r>
              <a:rPr lang="en-US" altLang="zh-CN" sz="2000" dirty="0"/>
              <a:t>1</a:t>
            </a:r>
            <a:endParaRPr lang="zh-CN" altLang="en-US" sz="20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8449CC1-414E-46B1-8C14-65D99F822A75}"/>
              </a:ext>
            </a:extLst>
          </p:cNvPr>
          <p:cNvGrpSpPr/>
          <p:nvPr/>
        </p:nvGrpSpPr>
        <p:grpSpPr>
          <a:xfrm>
            <a:off x="3150130" y="3774133"/>
            <a:ext cx="3339489" cy="2641784"/>
            <a:chOff x="3294244" y="3886047"/>
            <a:chExt cx="3339489" cy="264178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EDFC2E5-DF99-4622-86E9-0DC290918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1" t="10007" r="21746" b="5425"/>
            <a:stretch/>
          </p:blipFill>
          <p:spPr>
            <a:xfrm>
              <a:off x="3550943" y="3886047"/>
              <a:ext cx="2749725" cy="2552177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008012B-A14C-45CA-AD1F-BB7FD2850455}"/>
                </a:ext>
              </a:extLst>
            </p:cNvPr>
            <p:cNvSpPr txBox="1"/>
            <p:nvPr/>
          </p:nvSpPr>
          <p:spPr>
            <a:xfrm rot="16200000">
              <a:off x="3250867" y="3929424"/>
              <a:ext cx="463588" cy="37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/>
                <a:t>mm</a:t>
              </a:r>
              <a:endParaRPr lang="zh-CN" altLang="en-US" sz="14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ACA531C-94A2-4555-B3DA-85E1AF87136C}"/>
                </a:ext>
              </a:extLst>
            </p:cNvPr>
            <p:cNvSpPr txBox="1"/>
            <p:nvPr/>
          </p:nvSpPr>
          <p:spPr>
            <a:xfrm>
              <a:off x="6170145" y="6150997"/>
              <a:ext cx="463588" cy="376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/>
                <a:t>mm</a:t>
              </a:r>
              <a:endParaRPr lang="zh-CN" altLang="en-US" sz="1400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A924049-EB35-4837-AA02-558C77DCAE09}"/>
              </a:ext>
            </a:extLst>
          </p:cNvPr>
          <p:cNvSpPr txBox="1"/>
          <p:nvPr/>
        </p:nvSpPr>
        <p:spPr>
          <a:xfrm>
            <a:off x="655841" y="3211578"/>
            <a:ext cx="544015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Typical good reconstructed and puzzle events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10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8E8A6C-F8CF-41DE-8195-62F9E336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 ECAL design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0EA8C6-32CA-4144-A061-F2DE4F84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22A39E-341B-4666-B52E-250B04D82C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2896DE-8A0E-42ED-B162-8C182FFB8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B6F525-2EAE-4E52-B466-F073366EF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8" r="15511"/>
          <a:stretch/>
        </p:blipFill>
        <p:spPr>
          <a:xfrm>
            <a:off x="639079" y="2671997"/>
            <a:ext cx="5351698" cy="36576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C353B17-2042-43A6-8A82-0B84AB0D1240}"/>
              </a:ext>
            </a:extLst>
          </p:cNvPr>
          <p:cNvSpPr txBox="1"/>
          <p:nvPr/>
        </p:nvSpPr>
        <p:spPr>
          <a:xfrm>
            <a:off x="1044114" y="1115823"/>
            <a:ext cx="4697120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Baseline design: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Barrel: 51 circles of </a:t>
            </a:r>
            <a:r>
              <a:rPr lang="en-US" altLang="zh-CN" sz="2000" dirty="0" err="1"/>
              <a:t>pCsI</a:t>
            </a:r>
            <a:r>
              <a:rPr lang="en-US" altLang="zh-CN" sz="2000" dirty="0"/>
              <a:t> crystal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Endcap (each): 10 circles of </a:t>
            </a:r>
            <a:r>
              <a:rPr lang="en-US" altLang="zh-CN" sz="2000" dirty="0" err="1"/>
              <a:t>pCsI</a:t>
            </a:r>
            <a:r>
              <a:rPr lang="en-US" altLang="zh-CN" sz="2000" dirty="0"/>
              <a:t> crystal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51F1B9-853F-4F82-82E6-7B716CD6A445}"/>
              </a:ext>
            </a:extLst>
          </p:cNvPr>
          <p:cNvSpPr txBox="1"/>
          <p:nvPr/>
        </p:nvSpPr>
        <p:spPr>
          <a:xfrm>
            <a:off x="6767603" y="1115823"/>
            <a:ext cx="4586197" cy="511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Trigger Cell (TC) setting: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Barrel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(4×4 or 3×4):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51 circles × 132</a:t>
            </a:r>
            <a:r>
              <a:rPr lang="zh-CN" altLang="en-US" sz="2000" dirty="0"/>
              <a:t> </a:t>
            </a:r>
            <a:r>
              <a:rPr lang="en-US" altLang="zh-CN" sz="2000" dirty="0"/>
              <a:t>crystal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429 TC in total</a:t>
            </a:r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Each Endcap (3×5 or 4×5):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10</a:t>
            </a:r>
            <a:r>
              <a:rPr lang="zh-CN" altLang="en-US" sz="2000" dirty="0"/>
              <a:t> </a:t>
            </a:r>
            <a:r>
              <a:rPr lang="en-US" altLang="zh-CN" sz="2000" dirty="0"/>
              <a:t>circles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>
              <a:lnSpc>
                <a:spcPct val="150000"/>
              </a:lnSpc>
            </a:pPr>
            <a:r>
              <a:rPr lang="en-US" altLang="zh-CN" sz="2000" dirty="0"/>
              <a:t>3 circles ×  85 crystal =&gt; 3×5 divided 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/>
              <a:t>3 circles × 105 crystal =&gt; 3×5 divided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/>
              <a:t>4 circles ×  130 crystal =&gt; 4×5 divided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64 TC in total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0790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645B1-8440-492B-90E8-E13F9539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ECAL sub-trigger R&amp;D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FC90D7D-6A76-4980-A63A-BC86BCBB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B202F-3014-4A9A-8ABB-316AD536EA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70B697-7F7A-4464-9072-4FAA6AB80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7BBCF10-B553-45CA-9746-D682DA328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3" y="1417003"/>
            <a:ext cx="4452525" cy="250224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0F8E447-2693-4CD5-A590-034999734C8A}"/>
              </a:ext>
            </a:extLst>
          </p:cNvPr>
          <p:cNvGrpSpPr/>
          <p:nvPr/>
        </p:nvGrpSpPr>
        <p:grpSpPr>
          <a:xfrm>
            <a:off x="87163" y="3771586"/>
            <a:ext cx="4834798" cy="2640079"/>
            <a:chOff x="6601544" y="829167"/>
            <a:chExt cx="5238087" cy="28602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6DEC14D-B1A3-4863-B54A-1D25367F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960" y="990600"/>
              <a:ext cx="4823928" cy="269886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14F8639-77B1-48A9-ABC1-CCA00B815E41}"/>
                </a:ext>
              </a:extLst>
            </p:cNvPr>
            <p:cNvSpPr txBox="1"/>
            <p:nvPr/>
          </p:nvSpPr>
          <p:spPr>
            <a:xfrm>
              <a:off x="10959134" y="3312631"/>
              <a:ext cx="880497" cy="376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/>
                <a:t>Time (ns)</a:t>
              </a:r>
              <a:endParaRPr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C42EF4E-D7EC-4762-B7DD-57635C8B603F}"/>
                </a:ext>
              </a:extLst>
            </p:cNvPr>
            <p:cNvSpPr txBox="1"/>
            <p:nvPr/>
          </p:nvSpPr>
          <p:spPr>
            <a:xfrm rot="16200000">
              <a:off x="6411648" y="1019063"/>
              <a:ext cx="756625" cy="37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/>
                <a:t>Ratio</a:t>
              </a:r>
              <a:endParaRPr lang="zh-CN" altLang="en-US" sz="1400" dirty="0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320D9298-EF4B-4B54-8AD9-924857D660BB}"/>
              </a:ext>
            </a:extLst>
          </p:cNvPr>
          <p:cNvSpPr txBox="1"/>
          <p:nvPr/>
        </p:nvSpPr>
        <p:spPr>
          <a:xfrm>
            <a:off x="1479701" y="4192031"/>
            <a:ext cx="3728265" cy="498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Time V.S. energy collection ratio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51195B9-D5CD-4E58-ABA6-74453548DF48}"/>
              </a:ext>
            </a:extLst>
          </p:cNvPr>
          <p:cNvSpPr txBox="1"/>
          <p:nvPr/>
        </p:nvSpPr>
        <p:spPr>
          <a:xfrm>
            <a:off x="274106" y="907835"/>
            <a:ext cx="3964996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Single particle ECAL response: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79CFCF-B289-4A21-A382-4318B58A26BD}"/>
              </a:ext>
            </a:extLst>
          </p:cNvPr>
          <p:cNvSpPr txBox="1"/>
          <p:nvPr/>
        </p:nvSpPr>
        <p:spPr>
          <a:xfrm>
            <a:off x="1733537" y="1528886"/>
            <a:ext cx="3614259" cy="498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Deposit energy V.S. momentum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3393F93-5105-4927-BFBE-03B6B2B2064C}"/>
              </a:ext>
            </a:extLst>
          </p:cNvPr>
          <p:cNvCxnSpPr>
            <a:cxnSpLocks/>
          </p:cNvCxnSpPr>
          <p:nvPr/>
        </p:nvCxnSpPr>
        <p:spPr bwMode="auto">
          <a:xfrm flipV="1">
            <a:off x="1203649" y="3956131"/>
            <a:ext cx="0" cy="2241812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689F36D-CA23-47DD-B07B-06012F13E280}"/>
              </a:ext>
            </a:extLst>
          </p:cNvPr>
          <p:cNvSpPr txBox="1"/>
          <p:nvPr/>
        </p:nvSpPr>
        <p:spPr>
          <a:xfrm>
            <a:off x="6418078" y="918340"/>
            <a:ext cx="3741922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Background level simulation: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 </a:t>
            </a:r>
            <a:r>
              <a:rPr lang="en-US" altLang="zh-CN" sz="2000" dirty="0" err="1"/>
              <a:t>μs</a:t>
            </a:r>
            <a:r>
              <a:rPr lang="en-US" altLang="zh-CN" sz="2000" dirty="0"/>
              <a:t> time window for trigger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 MeV TC signal threshold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D3393E6-245D-43D1-A42C-0E7B4D811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892217"/>
            <a:ext cx="5096437" cy="360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A5FAA44-972F-47E5-BA82-1EC238975425}"/>
              </a:ext>
            </a:extLst>
          </p:cNvPr>
          <p:cNvSpPr txBox="1"/>
          <p:nvPr/>
        </p:nvSpPr>
        <p:spPr>
          <a:xfrm>
            <a:off x="6096000" y="2535788"/>
            <a:ext cx="505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ECAL background TC response distribution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4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7D96BE-DA5F-4CB1-9DFE-49930667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ECAL sub-trigger R&amp;D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95872EF-3F18-4F41-BD89-D7D153B9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7A0B32-C2E2-43E8-99A1-2FD85593AA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C9C5FA-F44B-497D-BAF7-3A24E7426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D7898CA-341B-474C-9897-E74D0A43C4FB}"/>
              </a:ext>
            </a:extLst>
          </p:cNvPr>
          <p:cNvGrpSpPr/>
          <p:nvPr/>
        </p:nvGrpSpPr>
        <p:grpSpPr>
          <a:xfrm>
            <a:off x="4633457" y="2286036"/>
            <a:ext cx="7558543" cy="4152188"/>
            <a:chOff x="0" y="2149290"/>
            <a:chExt cx="7558543" cy="415218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B2E78F2-9AAB-402A-B406-94501A172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4169"/>
              <a:ext cx="7558543" cy="4097309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D42E18-511A-4A96-9F3A-7396251E7E0B}"/>
                </a:ext>
              </a:extLst>
            </p:cNvPr>
            <p:cNvSpPr/>
            <p:nvPr/>
          </p:nvSpPr>
          <p:spPr bwMode="auto">
            <a:xfrm>
              <a:off x="907340" y="2407525"/>
              <a:ext cx="296310" cy="1679283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14E18D3-B501-4E2D-9F26-741C3330ED66}"/>
                </a:ext>
              </a:extLst>
            </p:cNvPr>
            <p:cNvSpPr/>
            <p:nvPr/>
          </p:nvSpPr>
          <p:spPr bwMode="auto">
            <a:xfrm>
              <a:off x="1340736" y="4086808"/>
              <a:ext cx="296310" cy="1295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5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72AB81D-8F6E-4038-8322-BE8058B97C13}"/>
                </a:ext>
              </a:extLst>
            </p:cNvPr>
            <p:cNvSpPr txBox="1"/>
            <p:nvPr/>
          </p:nvSpPr>
          <p:spPr>
            <a:xfrm>
              <a:off x="1275080" y="4018272"/>
              <a:ext cx="686406" cy="234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700" dirty="0"/>
                <a:t>Time window</a:t>
              </a:r>
              <a:endParaRPr lang="zh-CN" altLang="en-US" sz="7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3CA118A-B03C-48F4-B91B-B16690BC0F05}"/>
                </a:ext>
              </a:extLst>
            </p:cNvPr>
            <p:cNvSpPr/>
            <p:nvPr/>
          </p:nvSpPr>
          <p:spPr bwMode="auto">
            <a:xfrm>
              <a:off x="4922520" y="2204169"/>
              <a:ext cx="1625600" cy="2033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3040106-5FB9-4091-97E6-DA07D3A3D866}"/>
                </a:ext>
              </a:extLst>
            </p:cNvPr>
            <p:cNvSpPr/>
            <p:nvPr/>
          </p:nvSpPr>
          <p:spPr bwMode="auto">
            <a:xfrm>
              <a:off x="6156960" y="3144520"/>
              <a:ext cx="792480" cy="1600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DD9BAD5-EDEB-4ED4-8CE7-8FBE743DE7C0}"/>
                </a:ext>
              </a:extLst>
            </p:cNvPr>
            <p:cNvSpPr txBox="1"/>
            <p:nvPr/>
          </p:nvSpPr>
          <p:spPr>
            <a:xfrm>
              <a:off x="4870011" y="2149290"/>
              <a:ext cx="1837362" cy="305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/>
                <a:t>Signal mixed with background</a:t>
              </a:r>
              <a:endParaRPr lang="zh-CN" altLang="en-US" sz="1050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F0B6600-099A-4C9D-A0BD-06F0BF1D2D2F}"/>
                </a:ext>
              </a:extLst>
            </p:cNvPr>
            <p:cNvSpPr/>
            <p:nvPr/>
          </p:nvSpPr>
          <p:spPr bwMode="auto">
            <a:xfrm>
              <a:off x="4922520" y="4252823"/>
              <a:ext cx="1508760" cy="1600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C4A8F1A-85CC-4A41-8C98-B4F423CC7277}"/>
                </a:ext>
              </a:extLst>
            </p:cNvPr>
            <p:cNvSpPr txBox="1"/>
            <p:nvPr/>
          </p:nvSpPr>
          <p:spPr>
            <a:xfrm>
              <a:off x="5383091" y="4197208"/>
              <a:ext cx="785793" cy="305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/>
                <a:t>Pure signal</a:t>
              </a:r>
              <a:endParaRPr lang="zh-CN" altLang="en-US" sz="1050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8451ABE-F149-42BC-8F99-74472EBC2EED}"/>
                </a:ext>
              </a:extLst>
            </p:cNvPr>
            <p:cNvSpPr/>
            <p:nvPr/>
          </p:nvSpPr>
          <p:spPr bwMode="auto">
            <a:xfrm>
              <a:off x="5990777" y="5013960"/>
              <a:ext cx="785793" cy="254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92D31C7-8180-491F-A0F7-B6751F793C5A}"/>
                </a:ext>
              </a:extLst>
            </p:cNvPr>
            <p:cNvSpPr txBox="1"/>
            <p:nvPr/>
          </p:nvSpPr>
          <p:spPr>
            <a:xfrm>
              <a:off x="5955027" y="4889693"/>
              <a:ext cx="952505" cy="315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/>
                <a:t>Signal cluster</a:t>
              </a:r>
              <a:endParaRPr lang="zh-CN" altLang="en-US" sz="105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37AD23F-DE6C-4236-A285-D3A18E65D49C}"/>
                </a:ext>
              </a:extLst>
            </p:cNvPr>
            <p:cNvSpPr txBox="1"/>
            <p:nvPr/>
          </p:nvSpPr>
          <p:spPr>
            <a:xfrm>
              <a:off x="6096000" y="3024168"/>
              <a:ext cx="817853" cy="305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/>
                <a:t>Rec. cluster</a:t>
              </a:r>
              <a:endParaRPr lang="zh-CN" altLang="en-US" sz="105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F53BBA2-AB11-400C-9D82-65258C63F97B}"/>
                </a:ext>
              </a:extLst>
            </p:cNvPr>
            <p:cNvSpPr/>
            <p:nvPr/>
          </p:nvSpPr>
          <p:spPr bwMode="auto">
            <a:xfrm>
              <a:off x="907340" y="4437666"/>
              <a:ext cx="296310" cy="1679283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47AA4AF-46AB-4E3E-9106-F1362481C432}"/>
              </a:ext>
            </a:extLst>
          </p:cNvPr>
          <p:cNvSpPr txBox="1"/>
          <p:nvPr/>
        </p:nvSpPr>
        <p:spPr>
          <a:xfrm>
            <a:off x="6102872" y="935986"/>
            <a:ext cx="3796937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Cluster reconstruction: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Limit time window by T-Q map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Find the rec. cluster in TC map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2444FB-40C4-4597-91AE-F3BD2B65754A}"/>
              </a:ext>
            </a:extLst>
          </p:cNvPr>
          <p:cNvSpPr txBox="1"/>
          <p:nvPr/>
        </p:nvSpPr>
        <p:spPr>
          <a:xfrm>
            <a:off x="643118" y="2890906"/>
            <a:ext cx="364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Background energy distribution in each 12.5 ns bin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F915EEF-BCCB-4380-A470-443281C1770D}"/>
              </a:ext>
            </a:extLst>
          </p:cNvPr>
          <p:cNvGrpSpPr/>
          <p:nvPr/>
        </p:nvGrpSpPr>
        <p:grpSpPr>
          <a:xfrm>
            <a:off x="161012" y="3538306"/>
            <a:ext cx="4586249" cy="2899918"/>
            <a:chOff x="-7981" y="3180568"/>
            <a:chExt cx="4979147" cy="3148350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DD7526-CFA2-4CB4-B2AF-4C586C539E18}"/>
                </a:ext>
              </a:extLst>
            </p:cNvPr>
            <p:cNvGrpSpPr/>
            <p:nvPr/>
          </p:nvGrpSpPr>
          <p:grpSpPr>
            <a:xfrm>
              <a:off x="-7981" y="3180568"/>
              <a:ext cx="4979147" cy="3148350"/>
              <a:chOff x="-38680" y="3959660"/>
              <a:chExt cx="4139906" cy="2617692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1564CEB-E713-44C1-AD83-D1A43405E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07"/>
              <a:stretch/>
            </p:blipFill>
            <p:spPr>
              <a:xfrm>
                <a:off x="108635" y="3984336"/>
                <a:ext cx="3992591" cy="2548293"/>
              </a:xfrm>
              <a:prstGeom prst="rect">
                <a:avLst/>
              </a:prstGeom>
            </p:spPr>
          </p:pic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85CC8857-ECD0-4BB1-BCFD-9D74B97F4EE8}"/>
                  </a:ext>
                </a:extLst>
              </p:cNvPr>
              <p:cNvGrpSpPr/>
              <p:nvPr/>
            </p:nvGrpSpPr>
            <p:grpSpPr>
              <a:xfrm>
                <a:off x="-38680" y="3959660"/>
                <a:ext cx="4031271" cy="2617692"/>
                <a:chOff x="4481124" y="3766105"/>
                <a:chExt cx="4031271" cy="2617692"/>
              </a:xfrm>
            </p:grpSpPr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D81ED589-82DF-4F51-8191-59AA87336758}"/>
                    </a:ext>
                  </a:extLst>
                </p:cNvPr>
                <p:cNvSpPr txBox="1"/>
                <p:nvPr/>
              </p:nvSpPr>
              <p:spPr>
                <a:xfrm rot="16200000">
                  <a:off x="4334128" y="3913101"/>
                  <a:ext cx="588623" cy="294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Counts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DF43851-B19A-4253-B0E5-1AB61B34CB4B}"/>
                    </a:ext>
                  </a:extLst>
                </p:cNvPr>
                <p:cNvSpPr txBox="1"/>
                <p:nvPr/>
              </p:nvSpPr>
              <p:spPr>
                <a:xfrm>
                  <a:off x="6803273" y="6089165"/>
                  <a:ext cx="1709122" cy="294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Bkg</a:t>
                  </a:r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energy in ECAL (GeV)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9A32322-25B5-479F-B809-A18EC0CF87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57851" y="4389569"/>
              <a:ext cx="0" cy="1554629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6F5ABB0-5145-4C4E-9F6B-D25478BD8A6F}"/>
                </a:ext>
              </a:extLst>
            </p:cNvPr>
            <p:cNvSpPr txBox="1"/>
            <p:nvPr/>
          </p:nvSpPr>
          <p:spPr>
            <a:xfrm>
              <a:off x="2384032" y="4333954"/>
              <a:ext cx="2055596" cy="1543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FF0000"/>
                  </a:solidFill>
                </a:rPr>
                <a:t>Sig/</a:t>
              </a:r>
              <a:r>
                <a:rPr lang="en-US" altLang="zh-CN" sz="2000" dirty="0" err="1">
                  <a:solidFill>
                    <a:srgbClr val="FF0000"/>
                  </a:solidFill>
                </a:rPr>
                <a:t>bkg</a:t>
              </a:r>
              <a:r>
                <a:rPr lang="en-US" altLang="zh-CN" sz="2000" dirty="0">
                  <a:solidFill>
                    <a:srgbClr val="FF0000"/>
                  </a:solidFill>
                </a:rPr>
                <a:t> distinguish threshold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8CEC67A0-35F4-44E8-95A8-FDBA66B301FF}"/>
              </a:ext>
            </a:extLst>
          </p:cNvPr>
          <p:cNvSpPr txBox="1"/>
          <p:nvPr/>
        </p:nvSpPr>
        <p:spPr>
          <a:xfrm>
            <a:off x="530342" y="990600"/>
            <a:ext cx="4073103" cy="1883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Basic parameters setting: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T-Q map bin width: 12.5 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S/B threshold: 210 MeV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Cluster energy threshold: 35 MeV</a:t>
            </a:r>
          </a:p>
        </p:txBody>
      </p:sp>
    </p:spTree>
    <p:extLst>
      <p:ext uri="{BB962C8B-B14F-4D97-AF65-F5344CB8AC3E}">
        <p14:creationId xmlns:p14="http://schemas.microsoft.com/office/powerpoint/2010/main" val="338876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13E906F-A63B-4F80-8EE7-A33D168839F0}"/>
              </a:ext>
            </a:extLst>
          </p:cNvPr>
          <p:cNvGrpSpPr/>
          <p:nvPr/>
        </p:nvGrpSpPr>
        <p:grpSpPr>
          <a:xfrm>
            <a:off x="58987" y="1285698"/>
            <a:ext cx="3522413" cy="5256276"/>
            <a:chOff x="58988" y="1045368"/>
            <a:chExt cx="3522413" cy="52562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082324F-E84C-4C00-A515-F1F4ECFB9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89" y="1045368"/>
              <a:ext cx="3522412" cy="2669044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A662853-7882-4A27-886E-348119410311}"/>
                </a:ext>
              </a:extLst>
            </p:cNvPr>
            <p:cNvSpPr txBox="1"/>
            <p:nvPr/>
          </p:nvSpPr>
          <p:spPr>
            <a:xfrm>
              <a:off x="1228057" y="2537926"/>
              <a:ext cx="1963486" cy="4174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rgbClr val="C00000"/>
                  </a:solidFill>
                </a:rPr>
                <a:t>Polar angle = 90 deg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22F594E-E70A-4B9B-B2E0-394021F05F49}"/>
                </a:ext>
              </a:extLst>
            </p:cNvPr>
            <p:cNvSpPr txBox="1"/>
            <p:nvPr/>
          </p:nvSpPr>
          <p:spPr>
            <a:xfrm>
              <a:off x="1328322" y="4419013"/>
              <a:ext cx="1407758" cy="4174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rgbClr val="C00000"/>
                  </a:solidFill>
                </a:rPr>
                <a:t>p= 400 MeV/c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3353C1-B17B-4D5D-9C30-1FA61F3B9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2"/>
            <a:stretch/>
          </p:blipFill>
          <p:spPr>
            <a:xfrm>
              <a:off x="58988" y="3653322"/>
              <a:ext cx="3522412" cy="2648322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7418E56-3DBA-4A24-8269-B2590353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ECAL sub-trigger performance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4A58257-AE83-4814-B4F1-408D3D63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CBE80-B107-425E-ACA2-0AF71BF2ED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4B9FB-DAB3-489A-8AB3-370A5716E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F273DF4-0C49-4E1D-B8BF-DC002E1879C2}"/>
              </a:ext>
            </a:extLst>
          </p:cNvPr>
          <p:cNvSpPr txBox="1"/>
          <p:nvPr/>
        </p:nvSpPr>
        <p:spPr>
          <a:xfrm>
            <a:off x="58986" y="958270"/>
            <a:ext cx="4121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Single particle trigger efficiency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36C5F9-9CDD-42ED-AC13-DC0D93E877C9}"/>
              </a:ext>
            </a:extLst>
          </p:cNvPr>
          <p:cNvSpPr txBox="1"/>
          <p:nvPr/>
        </p:nvSpPr>
        <p:spPr>
          <a:xfrm>
            <a:off x="4953140" y="1083651"/>
            <a:ext cx="7054175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ECAL trigger efficiency to typical charged physics reaction 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8A0065C5-9AA6-461E-8793-FF0D30EFB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20519"/>
              </p:ext>
            </p:extLst>
          </p:nvPr>
        </p:nvGraphicFramePr>
        <p:xfrm>
          <a:off x="4904934" y="1718296"/>
          <a:ext cx="6962052" cy="1492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4395">
                  <a:extLst>
                    <a:ext uri="{9D8B030D-6E8A-4147-A177-3AD203B41FA5}">
                      <a16:colId xmlns:a16="http://schemas.microsoft.com/office/drawing/2014/main" val="4231416347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511419985"/>
                    </a:ext>
                  </a:extLst>
                </a:gridCol>
                <a:gridCol w="1147665">
                  <a:extLst>
                    <a:ext uri="{9D8B030D-6E8A-4147-A177-3AD203B41FA5}">
                      <a16:colId xmlns:a16="http://schemas.microsoft.com/office/drawing/2014/main" val="2073513722"/>
                    </a:ext>
                  </a:extLst>
                </a:gridCol>
                <a:gridCol w="1346247">
                  <a:extLst>
                    <a:ext uri="{9D8B030D-6E8A-4147-A177-3AD203B41FA5}">
                      <a16:colId xmlns:a16="http://schemas.microsoft.com/office/drawing/2014/main" val="2794592090"/>
                    </a:ext>
                  </a:extLst>
                </a:gridCol>
                <a:gridCol w="1160342">
                  <a:extLst>
                    <a:ext uri="{9D8B030D-6E8A-4147-A177-3AD203B41FA5}">
                      <a16:colId xmlns:a16="http://schemas.microsoft.com/office/drawing/2014/main" val="1046336364"/>
                    </a:ext>
                  </a:extLst>
                </a:gridCol>
                <a:gridCol w="1160342">
                  <a:extLst>
                    <a:ext uri="{9D8B030D-6E8A-4147-A177-3AD203B41FA5}">
                      <a16:colId xmlns:a16="http://schemas.microsoft.com/office/drawing/2014/main" val="3221670620"/>
                    </a:ext>
                  </a:extLst>
                </a:gridCol>
              </a:tblGrid>
              <a:tr h="470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Reaction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J/</a:t>
                      </a:r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ψ-&gt;</a:t>
                      </a:r>
                      <a:r>
                        <a:rPr lang="en-US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</a:t>
                      </a:r>
                      <a:endParaRPr 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J/ψ-&gt;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mumu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charm_meson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physics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Hyperon physics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400" u="none" strike="noStrike">
                          <a:solidFill>
                            <a:schemeClr val="tx1"/>
                          </a:solidFill>
                          <a:effectLst/>
                        </a:rPr>
                        <a:t>τ-</a:t>
                      </a: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pair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16272005"/>
                  </a:ext>
                </a:extLst>
              </a:tr>
              <a:tr h="470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N≥2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N≥2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N≥3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N≥3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N≥2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93975927"/>
                  </a:ext>
                </a:extLst>
              </a:tr>
              <a:tr h="552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Efficiency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99.40%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98.20%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98.70%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</a:rPr>
                        <a:t>95.60%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98.50%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8592877"/>
                  </a:ext>
                </a:extLst>
              </a:tr>
            </a:tbl>
          </a:graphicData>
        </a:graphic>
      </p:graphicFrame>
      <p:grpSp>
        <p:nvGrpSpPr>
          <p:cNvPr id="14" name="组合 13">
            <a:extLst>
              <a:ext uri="{FF2B5EF4-FFF2-40B4-BE49-F238E27FC236}">
                <a16:creationId xmlns:a16="http://schemas.microsoft.com/office/drawing/2014/main" id="{1FE5FD28-C649-4D31-B662-96996ABFF559}"/>
              </a:ext>
            </a:extLst>
          </p:cNvPr>
          <p:cNvGrpSpPr/>
          <p:nvPr/>
        </p:nvGrpSpPr>
        <p:grpSpPr>
          <a:xfrm>
            <a:off x="4571129" y="3980776"/>
            <a:ext cx="7295857" cy="2458108"/>
            <a:chOff x="2209800" y="1192439"/>
            <a:chExt cx="7295857" cy="245810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87FF244-333E-44BE-A150-19D197479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4"/>
            <a:stretch/>
          </p:blipFill>
          <p:spPr>
            <a:xfrm>
              <a:off x="5810363" y="1192439"/>
              <a:ext cx="3695294" cy="2389112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9F6BDF3-C0F9-4805-A1FF-E9295236F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1"/>
            <a:stretch/>
          </p:blipFill>
          <p:spPr>
            <a:xfrm>
              <a:off x="2258102" y="1233372"/>
              <a:ext cx="3695294" cy="2360211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B305830-A0F9-4504-B7E8-E2EAAC5C1D2D}"/>
                </a:ext>
              </a:extLst>
            </p:cNvPr>
            <p:cNvSpPr txBox="1"/>
            <p:nvPr/>
          </p:nvSpPr>
          <p:spPr>
            <a:xfrm rot="16200000">
              <a:off x="2044687" y="1398486"/>
              <a:ext cx="645120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Counts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6971DA0-13AD-43CE-B348-79764A43F81A}"/>
                </a:ext>
              </a:extLst>
            </p:cNvPr>
            <p:cNvSpPr txBox="1"/>
            <p:nvPr/>
          </p:nvSpPr>
          <p:spPr>
            <a:xfrm rot="16200000">
              <a:off x="5590163" y="1398486"/>
              <a:ext cx="645120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Counts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39F021B-B930-45F7-85CC-2A28B32880CD}"/>
                </a:ext>
              </a:extLst>
            </p:cNvPr>
            <p:cNvSpPr txBox="1"/>
            <p:nvPr/>
          </p:nvSpPr>
          <p:spPr>
            <a:xfrm>
              <a:off x="4870581" y="3345784"/>
              <a:ext cx="782336" cy="30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Time (ns)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9198D4D-6803-4F1B-9ECE-F03A594CA26C}"/>
                </a:ext>
              </a:extLst>
            </p:cNvPr>
            <p:cNvSpPr txBox="1"/>
            <p:nvPr/>
          </p:nvSpPr>
          <p:spPr>
            <a:xfrm>
              <a:off x="8533003" y="3345784"/>
              <a:ext cx="782336" cy="30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Time (ns)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16">
              <a:extLst>
                <a:ext uri="{FF2B5EF4-FFF2-40B4-BE49-F238E27FC236}">
                  <a16:creationId xmlns:a16="http://schemas.microsoft.com/office/drawing/2014/main" id="{AD590543-E599-4BB3-AC7A-537184B75347}"/>
                </a:ext>
              </a:extLst>
            </p:cNvPr>
            <p:cNvSpPr txBox="1"/>
            <p:nvPr/>
          </p:nvSpPr>
          <p:spPr>
            <a:xfrm>
              <a:off x="7121178" y="1844770"/>
              <a:ext cx="1941557" cy="49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00FF"/>
                  </a:solidFill>
                </a:rPr>
                <a:t>MC truth: 200 ns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30" name="文本框 16">
              <a:extLst>
                <a:ext uri="{FF2B5EF4-FFF2-40B4-BE49-F238E27FC236}">
                  <a16:creationId xmlns:a16="http://schemas.microsoft.com/office/drawing/2014/main" id="{9776BE1C-2671-4997-B6D3-27D09A84DEDD}"/>
                </a:ext>
              </a:extLst>
            </p:cNvPr>
            <p:cNvSpPr txBox="1"/>
            <p:nvPr/>
          </p:nvSpPr>
          <p:spPr>
            <a:xfrm>
              <a:off x="3568917" y="1844771"/>
              <a:ext cx="1941557" cy="49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00FF"/>
                  </a:solidFill>
                </a:rPr>
                <a:t>MC truth: 100 ns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6495F28-A0D2-47AA-9A9A-C2FA0357EFC8}"/>
              </a:ext>
            </a:extLst>
          </p:cNvPr>
          <p:cNvSpPr txBox="1"/>
          <p:nvPr/>
        </p:nvSpPr>
        <p:spPr>
          <a:xfrm>
            <a:off x="5059268" y="3394989"/>
            <a:ext cx="6523132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Distinguish of multi-physics events in 1 trigger window</a:t>
            </a:r>
          </a:p>
        </p:txBody>
      </p:sp>
    </p:spTree>
    <p:extLst>
      <p:ext uri="{BB962C8B-B14F-4D97-AF65-F5344CB8AC3E}">
        <p14:creationId xmlns:p14="http://schemas.microsoft.com/office/powerpoint/2010/main" val="2602245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C574CE-B23E-42B0-A4D6-FB97E33C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L1-level GTL R&amp;D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76A7F4-2F32-4A08-B6E7-6D0A019A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7A6DD7-8B36-4B00-85E8-20E611AD74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1A98B0-DDD8-4D05-B55D-5A26672A7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0F16E0D-407E-4285-9754-38FA4FB0D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0" y="1343607"/>
            <a:ext cx="7613490" cy="480217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BDC2538-55B0-4FFB-A049-95A47B445FD7}"/>
              </a:ext>
            </a:extLst>
          </p:cNvPr>
          <p:cNvSpPr txBox="1"/>
          <p:nvPr/>
        </p:nvSpPr>
        <p:spPr>
          <a:xfrm>
            <a:off x="8163995" y="2269985"/>
            <a:ext cx="3533482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GTL logic framework design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GTL algorithm realization &amp; optimization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Trigger table design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L1-level trigger performance evaluation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45098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E125B-FC49-4C22-A9CD-7992622C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trigger table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D1CF01C-420F-460D-BEDC-E17E8E61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9F8B8D-24E3-4C28-9D9D-55060E0A3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D7CB9E-CEA1-4D9D-95D4-743698CE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6F9A57-1E41-4A9B-A38F-B89479F0185A}"/>
              </a:ext>
            </a:extLst>
          </p:cNvPr>
          <p:cNvSpPr txBox="1"/>
          <p:nvPr/>
        </p:nvSpPr>
        <p:spPr>
          <a:xfrm>
            <a:off x="354562" y="1152247"/>
            <a:ext cx="5029200" cy="2803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Trigger table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Cover 7 types of physics events of interest and typical background (RBB…)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Having 20 trigger parameters and 13 trigger channel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Trigger channel merge is planed in next step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7E55E9-DC6F-4820-81AE-E27D81B0965A}"/>
              </a:ext>
            </a:extLst>
          </p:cNvPr>
          <p:cNvSpPr txBox="1"/>
          <p:nvPr/>
        </p:nvSpPr>
        <p:spPr>
          <a:xfrm>
            <a:off x="354562" y="3956156"/>
            <a:ext cx="4001416" cy="2345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Key parameters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MDC: Track No./(</a:t>
            </a:r>
            <a:r>
              <a:rPr lang="en-US" altLang="zh-CN" sz="2000" dirty="0" err="1"/>
              <a:t>p</a:t>
            </a:r>
            <a:r>
              <a:rPr lang="en-US" altLang="zh-CN" sz="2000" baseline="-25000" dirty="0" err="1"/>
              <a:t>t</a:t>
            </a:r>
            <a:r>
              <a:rPr lang="en-US" altLang="zh-CN" sz="2000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EMC: E</a:t>
            </a:r>
            <a:r>
              <a:rPr lang="en-US" altLang="zh-CN" sz="2000" baseline="-25000" dirty="0"/>
              <a:t>th1,2,3</a:t>
            </a:r>
            <a:r>
              <a:rPr lang="en-US" altLang="zh-CN" sz="2000" dirty="0"/>
              <a:t>/Cluster No./Balance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Match: back-to-back/Track No.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Un-match: TS &amp; TC</a:t>
            </a:r>
            <a:endParaRPr lang="zh-CN" altLang="en-US" sz="2000" dirty="0"/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6520A0CE-A2AE-46A6-804F-709AC61B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686" y="1708911"/>
            <a:ext cx="6009827" cy="39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7339-178A-4D38-9CD2-D52AE4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960119-3A51-476B-986A-2914BD2E2BE3}"/>
              </a:ext>
            </a:extLst>
          </p:cNvPr>
          <p:cNvSpPr txBox="1"/>
          <p:nvPr/>
        </p:nvSpPr>
        <p:spPr>
          <a:xfrm>
            <a:off x="2341464" y="1735495"/>
            <a:ext cx="836385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overview and requirement for trigger system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trigger system preliminary design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trigger algorithm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FPGA-based hardware platform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Summary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7B2ED-3A17-47BC-ACAD-55787BCF9B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4A51A-6EA5-42F8-BFDD-8718ADADF6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9E4E02-493E-4331-A7CB-6539181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00BC5-D3E0-4B16-AB90-391FF90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1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551D7-3788-4879-9618-8831D38E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L1-level trigger performance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FC2D2D-871C-472E-8F7E-36018BB6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FB862C-815D-4F4D-8712-B655E48BEF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FD8AC7-D171-4CBC-8A45-708CC1FA5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3">
                <a:extLst>
                  <a:ext uri="{FF2B5EF4-FFF2-40B4-BE49-F238E27FC236}">
                    <a16:creationId xmlns:a16="http://schemas.microsoft.com/office/drawing/2014/main" id="{29570C9F-A2FB-425E-A5D0-FE355F00E7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9602103"/>
                  </p:ext>
                </p:extLst>
              </p:nvPr>
            </p:nvGraphicFramePr>
            <p:xfrm>
              <a:off x="3819646" y="1751271"/>
              <a:ext cx="8179522" cy="44429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91655">
                      <a:extLst>
                        <a:ext uri="{9D8B030D-6E8A-4147-A177-3AD203B41FA5}">
                          <a16:colId xmlns:a16="http://schemas.microsoft.com/office/drawing/2014/main" val="1949883532"/>
                        </a:ext>
                      </a:extLst>
                    </a:gridCol>
                    <a:gridCol w="794087">
                      <a:extLst>
                        <a:ext uri="{9D8B030D-6E8A-4147-A177-3AD203B41FA5}">
                          <a16:colId xmlns:a16="http://schemas.microsoft.com/office/drawing/2014/main" val="843016293"/>
                        </a:ext>
                      </a:extLst>
                    </a:gridCol>
                    <a:gridCol w="960387">
                      <a:extLst>
                        <a:ext uri="{9D8B030D-6E8A-4147-A177-3AD203B41FA5}">
                          <a16:colId xmlns:a16="http://schemas.microsoft.com/office/drawing/2014/main" val="4070199053"/>
                        </a:ext>
                      </a:extLst>
                    </a:gridCol>
                    <a:gridCol w="1330483">
                      <a:extLst>
                        <a:ext uri="{9D8B030D-6E8A-4147-A177-3AD203B41FA5}">
                          <a16:colId xmlns:a16="http://schemas.microsoft.com/office/drawing/2014/main" val="4132809754"/>
                        </a:ext>
                      </a:extLst>
                    </a:gridCol>
                    <a:gridCol w="1299292">
                      <a:extLst>
                        <a:ext uri="{9D8B030D-6E8A-4147-A177-3AD203B41FA5}">
                          <a16:colId xmlns:a16="http://schemas.microsoft.com/office/drawing/2014/main" val="139444549"/>
                        </a:ext>
                      </a:extLst>
                    </a:gridCol>
                    <a:gridCol w="1299292">
                      <a:extLst>
                        <a:ext uri="{9D8B030D-6E8A-4147-A177-3AD203B41FA5}">
                          <a16:colId xmlns:a16="http://schemas.microsoft.com/office/drawing/2014/main" val="3158767253"/>
                        </a:ext>
                      </a:extLst>
                    </a:gridCol>
                    <a:gridCol w="804326">
                      <a:extLst>
                        <a:ext uri="{9D8B030D-6E8A-4147-A177-3AD203B41FA5}">
                          <a16:colId xmlns:a16="http://schemas.microsoft.com/office/drawing/2014/main" val="4024114324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Physics reaction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charged track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MC charged track in spec. 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Signal mixed with background</a:t>
                          </a:r>
                          <a:endParaRPr lang="zh-CN" alt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3601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反应类型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带电末态数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进入谱仪带电径迹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No. of MDC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track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ECAL cluster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MDC-EMC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match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Trigger eff.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6215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π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π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it-IT" altLang="zh-CN" sz="1400" dirty="0"/>
                            <a:t>Jpsi</a:t>
                          </a:r>
                          <a:endParaRPr lang="en-US" altLang="zh-CN" sz="1400" dirty="0"/>
                        </a:p>
                        <a:p>
                          <a:pPr algn="l"/>
                          <a:r>
                            <a:rPr lang="it-IT" altLang="zh-CN" sz="1400" dirty="0"/>
                            <a:t>Jpsi -&gt; 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endParaRPr lang="zh-CN" altLang="en-US" sz="14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3.67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3.41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3.47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2.32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</a:rPr>
                            <a:t>99.6%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4330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π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π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it-IT" altLang="zh-CN" sz="1400" dirty="0"/>
                            <a:t>Jpsi</a:t>
                          </a:r>
                          <a:endParaRPr lang="en-US" altLang="zh-CN" sz="1400" dirty="0"/>
                        </a:p>
                        <a:p>
                          <a:pPr algn="l"/>
                          <a:r>
                            <a:rPr lang="it-IT" altLang="zh-CN" sz="1400" dirty="0"/>
                            <a:t>Jpsi -&gt; </a:t>
                          </a:r>
                          <a:r>
                            <a:rPr lang="en-US" altLang="zh-CN" sz="1400" dirty="0" err="1"/>
                            <a:t>μ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μ</a:t>
                          </a:r>
                          <a:r>
                            <a:rPr lang="en-US" altLang="zh-CN" sz="1400" baseline="30000" dirty="0"/>
                            <a:t>-</a:t>
                          </a: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3.65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3.39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3.33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2.40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98.7%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79082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π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π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it-IT" altLang="zh-CN" sz="1400" dirty="0"/>
                            <a:t>Jpsi</a:t>
                          </a:r>
                          <a:endParaRPr lang="en-US" altLang="zh-CN" sz="1400" dirty="0"/>
                        </a:p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it-IT" altLang="zh-CN" sz="1400" dirty="0"/>
                            <a:t>Jpsi -&gt; </a:t>
                          </a:r>
                          <a:r>
                            <a:rPr lang="zh-CN" altLang="en-US" sz="1400" dirty="0"/>
                            <a:t>Λ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zh-CN" alt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zh-CN" altLang="en-US" sz="1400" dirty="0" smtClean="0"/>
                                    <m:t>Λ</m:t>
                                  </m:r>
                                </m:e>
                              </m:acc>
                            </m:oMath>
                          </a14:m>
                          <a:endParaRPr lang="en-US" altLang="zh-CN" sz="1400" dirty="0"/>
                        </a:p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it-IT" altLang="zh-CN" sz="1400" dirty="0"/>
                            <a:t>Jpsi -&gt; </a:t>
                          </a:r>
                          <a:r>
                            <a:rPr lang="el-GR" altLang="zh-CN" sz="1400" dirty="0"/>
                            <a:t>Ξ</a:t>
                          </a:r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l-GR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l-GR" altLang="zh-CN" sz="1400" dirty="0" smtClean="0"/>
                                    <m:t>Ξ</m:t>
                                  </m:r>
                                </m:e>
                              </m:acc>
                            </m:oMath>
                          </a14:m>
                          <a:endParaRPr lang="it-IT" altLang="zh-CN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6, 8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4.10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4.12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6.43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3.28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</a:rPr>
                            <a:t>99.3%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85538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D</a:t>
                          </a:r>
                          <a:r>
                            <a:rPr lang="en-US" altLang="zh-CN" sz="1400" baseline="-25000" dirty="0"/>
                            <a:t>0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CN" sz="1400" dirty="0" smtClean="0"/>
                                    <m:t>D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sz="1400" baseline="-25000" dirty="0" smtClean="0"/>
                                    <m:t>0 </m:t>
                                  </m:r>
                                </m:e>
                              </m:acc>
                            </m:oMath>
                          </a14:m>
                          <a:endParaRPr lang="en-US" altLang="zh-CN" sz="14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D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 D</a:t>
                          </a:r>
                          <a:r>
                            <a:rPr lang="en-US" altLang="zh-CN" sz="1400" baseline="30000" dirty="0"/>
                            <a:t>-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D</a:t>
                          </a:r>
                          <a:r>
                            <a:rPr lang="en-US" altLang="zh-CN" sz="1400" baseline="-25000" dirty="0"/>
                            <a:t>s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 D</a:t>
                          </a:r>
                          <a:r>
                            <a:rPr lang="en-US" altLang="zh-CN" sz="1400" baseline="-25000" dirty="0"/>
                            <a:t>s</a:t>
                          </a:r>
                          <a:r>
                            <a:rPr lang="en-US" altLang="zh-CN" sz="1400" baseline="30000" dirty="0"/>
                            <a:t>-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2, 4, 6, (8)</a:t>
                          </a:r>
                          <a:endParaRPr lang="zh-CN" altLang="en-US" sz="1600" dirty="0"/>
                        </a:p>
                        <a:p>
                          <a:pPr algn="ctr"/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6.35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5.04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4.96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2.54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</a:rPr>
                            <a:t>99.8%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94656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τ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 τ</a:t>
                          </a:r>
                          <a:r>
                            <a:rPr lang="en-US" altLang="zh-CN" sz="1400" baseline="30000" dirty="0"/>
                            <a:t>-</a:t>
                          </a:r>
                          <a:endParaRPr lang="zh-CN" altLang="en-US" sz="14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1.90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1.96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2.31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1.70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96.8%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195718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V2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background</a:t>
                          </a: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/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/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~1.2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1.52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0.81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11.1%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93153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3">
                <a:extLst>
                  <a:ext uri="{FF2B5EF4-FFF2-40B4-BE49-F238E27FC236}">
                    <a16:creationId xmlns:a16="http://schemas.microsoft.com/office/drawing/2014/main" id="{29570C9F-A2FB-425E-A5D0-FE355F00E7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9602103"/>
                  </p:ext>
                </p:extLst>
              </p:nvPr>
            </p:nvGraphicFramePr>
            <p:xfrm>
              <a:off x="3819646" y="1751271"/>
              <a:ext cx="8179522" cy="44429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91655">
                      <a:extLst>
                        <a:ext uri="{9D8B030D-6E8A-4147-A177-3AD203B41FA5}">
                          <a16:colId xmlns:a16="http://schemas.microsoft.com/office/drawing/2014/main" val="1949883532"/>
                        </a:ext>
                      </a:extLst>
                    </a:gridCol>
                    <a:gridCol w="794087">
                      <a:extLst>
                        <a:ext uri="{9D8B030D-6E8A-4147-A177-3AD203B41FA5}">
                          <a16:colId xmlns:a16="http://schemas.microsoft.com/office/drawing/2014/main" val="843016293"/>
                        </a:ext>
                      </a:extLst>
                    </a:gridCol>
                    <a:gridCol w="960387">
                      <a:extLst>
                        <a:ext uri="{9D8B030D-6E8A-4147-A177-3AD203B41FA5}">
                          <a16:colId xmlns:a16="http://schemas.microsoft.com/office/drawing/2014/main" val="4070199053"/>
                        </a:ext>
                      </a:extLst>
                    </a:gridCol>
                    <a:gridCol w="1330483">
                      <a:extLst>
                        <a:ext uri="{9D8B030D-6E8A-4147-A177-3AD203B41FA5}">
                          <a16:colId xmlns:a16="http://schemas.microsoft.com/office/drawing/2014/main" val="4132809754"/>
                        </a:ext>
                      </a:extLst>
                    </a:gridCol>
                    <a:gridCol w="1299292">
                      <a:extLst>
                        <a:ext uri="{9D8B030D-6E8A-4147-A177-3AD203B41FA5}">
                          <a16:colId xmlns:a16="http://schemas.microsoft.com/office/drawing/2014/main" val="139444549"/>
                        </a:ext>
                      </a:extLst>
                    </a:gridCol>
                    <a:gridCol w="1299292">
                      <a:extLst>
                        <a:ext uri="{9D8B030D-6E8A-4147-A177-3AD203B41FA5}">
                          <a16:colId xmlns:a16="http://schemas.microsoft.com/office/drawing/2014/main" val="3158767253"/>
                        </a:ext>
                      </a:extLst>
                    </a:gridCol>
                    <a:gridCol w="804326">
                      <a:extLst>
                        <a:ext uri="{9D8B030D-6E8A-4147-A177-3AD203B41FA5}">
                          <a16:colId xmlns:a16="http://schemas.microsoft.com/office/drawing/2014/main" val="4024114324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Physics reaction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charged track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MC charged track in spec. 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Signal mixed with background</a:t>
                          </a:r>
                          <a:endParaRPr lang="zh-CN" alt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360199"/>
                      </a:ext>
                    </a:extLst>
                  </a:tr>
                  <a:tr h="574040">
                    <a:tc vMerge="1"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反应类型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带电末态数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进入谱仪带电径迹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No. of MDC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track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ECAL cluster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No. of MDC-EMC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match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Trigger eff.</a:t>
                          </a:r>
                          <a:endParaRPr lang="zh-CN" alt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62155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π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π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it-IT" altLang="zh-CN" sz="1400" dirty="0"/>
                            <a:t>Jpsi</a:t>
                          </a:r>
                          <a:endParaRPr lang="en-US" altLang="zh-CN" sz="1400" dirty="0"/>
                        </a:p>
                        <a:p>
                          <a:pPr algn="l"/>
                          <a:r>
                            <a:rPr lang="it-IT" altLang="zh-CN" sz="1400" dirty="0"/>
                            <a:t>Jpsi -&gt; 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endParaRPr lang="zh-CN" altLang="en-US" sz="14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3.67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3.41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3.47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2.32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</a:rPr>
                            <a:t>99.6%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433079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π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π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it-IT" altLang="zh-CN" sz="1400" dirty="0"/>
                            <a:t>Jpsi</a:t>
                          </a:r>
                          <a:endParaRPr lang="en-US" altLang="zh-CN" sz="1400" dirty="0"/>
                        </a:p>
                        <a:p>
                          <a:pPr algn="l"/>
                          <a:r>
                            <a:rPr lang="it-IT" altLang="zh-CN" sz="1400" dirty="0"/>
                            <a:t>Jpsi -&gt; </a:t>
                          </a:r>
                          <a:r>
                            <a:rPr lang="en-US" altLang="zh-CN" sz="1400" dirty="0" err="1"/>
                            <a:t>μ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μ</a:t>
                          </a:r>
                          <a:r>
                            <a:rPr lang="en-US" altLang="zh-CN" sz="1400" baseline="30000" dirty="0"/>
                            <a:t>-</a:t>
                          </a: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3.65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3.39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3.33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2.40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98.7%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7908268"/>
                      </a:ext>
                    </a:extLst>
                  </a:tr>
                  <a:tr h="8970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25170" r="-383453" b="-18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6, 8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4.10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4.12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6.43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3.28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</a:rPr>
                            <a:t>99.3%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85538555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54074" r="-383453" b="-9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2, 4, 6, (8)</a:t>
                          </a:r>
                          <a:endParaRPr lang="zh-CN" altLang="en-US" sz="1600" dirty="0"/>
                        </a:p>
                        <a:p>
                          <a:pPr algn="ctr"/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6.35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5.04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4.96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2.54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</a:rPr>
                            <a:t>99.8%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946569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 err="1"/>
                            <a:t>+</a:t>
                          </a:r>
                          <a:r>
                            <a:rPr lang="en-US" altLang="zh-CN" sz="1400" dirty="0" err="1"/>
                            <a:t>e</a:t>
                          </a:r>
                          <a:r>
                            <a:rPr lang="en-US" altLang="zh-CN" sz="1400" baseline="30000" dirty="0"/>
                            <a:t>-</a:t>
                          </a:r>
                          <a:r>
                            <a:rPr lang="en-US" altLang="zh-CN" sz="1400" dirty="0"/>
                            <a:t> -&gt; τ</a:t>
                          </a:r>
                          <a:r>
                            <a:rPr lang="en-US" altLang="zh-CN" sz="1400" baseline="30000" dirty="0"/>
                            <a:t>+</a:t>
                          </a:r>
                          <a:r>
                            <a:rPr lang="en-US" altLang="zh-CN" sz="1400" dirty="0"/>
                            <a:t> τ</a:t>
                          </a:r>
                          <a:r>
                            <a:rPr lang="en-US" altLang="zh-CN" sz="1400" baseline="30000" dirty="0"/>
                            <a:t>-</a:t>
                          </a:r>
                          <a:endParaRPr lang="zh-CN" altLang="en-US" sz="14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1.90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1.96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2.31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1.70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96.8%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195718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V2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background</a:t>
                          </a: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/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/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~1.2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1.52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0.81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11.1%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93153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AB4B9641-04F4-4AD2-B6FD-EBF1B869CD57}"/>
              </a:ext>
            </a:extLst>
          </p:cNvPr>
          <p:cNvSpPr txBox="1"/>
          <p:nvPr/>
        </p:nvSpPr>
        <p:spPr>
          <a:xfrm>
            <a:off x="4617238" y="1090427"/>
            <a:ext cx="7235058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L1-level trigger efficiency to typical charged physics reaction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1A3EC2-C0CD-496A-A1F8-5BBF0EACDD0D}"/>
              </a:ext>
            </a:extLst>
          </p:cNvPr>
          <p:cNvSpPr txBox="1"/>
          <p:nvPr/>
        </p:nvSpPr>
        <p:spPr>
          <a:xfrm>
            <a:off x="324976" y="2002357"/>
            <a:ext cx="3256424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Key points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background pass rate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MDC-Endcap efficiency improving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GTL-neutral particle identifying and utilization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Processing of 2-particle final state reactions</a:t>
            </a:r>
          </a:p>
        </p:txBody>
      </p:sp>
    </p:spTree>
    <p:extLst>
      <p:ext uri="{BB962C8B-B14F-4D97-AF65-F5344CB8AC3E}">
        <p14:creationId xmlns:p14="http://schemas.microsoft.com/office/powerpoint/2010/main" val="1608438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7339-178A-4D38-9CD2-D52AE4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960119-3A51-476B-986A-2914BD2E2BE3}"/>
              </a:ext>
            </a:extLst>
          </p:cNvPr>
          <p:cNvSpPr txBox="1"/>
          <p:nvPr/>
        </p:nvSpPr>
        <p:spPr>
          <a:xfrm>
            <a:off x="2341464" y="1735495"/>
            <a:ext cx="836385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overview and requirement for trigger system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trigger system preliminary design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trigger algorithm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b="1" dirty="0">
                <a:solidFill>
                  <a:srgbClr val="FF0000"/>
                </a:solidFill>
              </a:rPr>
              <a:t>L1-level FPGA-based hardware platform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Summary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7B2ED-3A17-47BC-ACAD-55787BCF9B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4A51A-6EA5-42F8-BFDD-8718ADADF6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9E4E02-493E-4331-A7CB-6539181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00BC5-D3E0-4B16-AB90-391FF90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712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B137D-41E7-4795-B6CA-9E6C6FD3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FPGA-based evaluation board test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2FD7FA-E040-4FFB-9A79-C4083238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993661-9296-4E98-B750-0228F19C98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5708B0-6582-4E66-A5E2-7D54896DC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0DCE9B-8E79-4829-BCF0-3B29B5EF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7" y="4028214"/>
            <a:ext cx="3930369" cy="2265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62866A-9D45-4209-8F1D-AA66A643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10" y="3230204"/>
            <a:ext cx="5366143" cy="32080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883291E-B656-4675-8BB5-6D413F437805}"/>
              </a:ext>
            </a:extLst>
          </p:cNvPr>
          <p:cNvSpPr txBox="1"/>
          <p:nvPr/>
        </p:nvSpPr>
        <p:spPr>
          <a:xfrm>
            <a:off x="380899" y="3319535"/>
            <a:ext cx="42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FF"/>
                </a:solidFill>
              </a:rPr>
              <a:t>Evaluation board equipped with an XCKU060-FFVA 1156-2 FPGA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D390C7-A632-401D-8FCF-DB98B5357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881" y="1376977"/>
            <a:ext cx="5715000" cy="14668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B3F83ED-1B8A-44BD-83CE-DE829E003E2C}"/>
              </a:ext>
            </a:extLst>
          </p:cNvPr>
          <p:cNvSpPr txBox="1"/>
          <p:nvPr/>
        </p:nvSpPr>
        <p:spPr>
          <a:xfrm>
            <a:off x="5145911" y="1007881"/>
            <a:ext cx="666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FF"/>
                </a:solidFill>
              </a:rPr>
              <a:t>Track segment trigger efficiency in FPGA evaluation board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2FBC78-8220-4DE0-82CA-4853DBCBD78C}"/>
              </a:ext>
            </a:extLst>
          </p:cNvPr>
          <p:cNvSpPr txBox="1"/>
          <p:nvPr/>
        </p:nvSpPr>
        <p:spPr>
          <a:xfrm>
            <a:off x="5307959" y="2851432"/>
            <a:ext cx="6139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FF"/>
                </a:solidFill>
              </a:rPr>
              <a:t>Latency measured in FPGA evaluation board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69C1C3-FBD9-4C98-99C8-57B164F6650F}"/>
              </a:ext>
            </a:extLst>
          </p:cNvPr>
          <p:cNvSpPr txBox="1"/>
          <p:nvPr/>
        </p:nvSpPr>
        <p:spPr>
          <a:xfrm>
            <a:off x="380899" y="1423254"/>
            <a:ext cx="4747553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MDC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sub-trigger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2D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algorithm </a:t>
            </a:r>
            <a:r>
              <a:rPr lang="en-US" altLang="zh-CN" sz="2000" dirty="0"/>
              <a:t>is tested on a FPGA-based evaluation board.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94407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80B819-1BA4-46EE-AB69-03B0243C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L1-level trigger prototype design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25B5C1-475D-4BB7-98EF-D71C7E13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B48ECC-05AD-443A-B361-7A528D2A52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93C996-73F2-4816-A5EF-914349B3A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9E06E007-FCF3-4965-9F05-9F848665B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787701"/>
              </p:ext>
            </p:extLst>
          </p:nvPr>
        </p:nvGraphicFramePr>
        <p:xfrm>
          <a:off x="543389" y="2650449"/>
          <a:ext cx="6324600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Visio" r:id="rId3" imgW="5646314" imgH="3436391" progId="Visio.Drawing.15">
                  <p:embed/>
                </p:oleObj>
              </mc:Choice>
              <mc:Fallback>
                <p:oleObj name="Visio" r:id="rId3" imgW="5646314" imgH="3436391" progId="Visio.Drawing.15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27F6308B-F6E4-4C65-A029-2F6F4D839C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389" y="2650449"/>
                        <a:ext cx="6324600" cy="378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C75A9DF9-5767-44E8-B040-317A97386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144148"/>
              </p:ext>
            </p:extLst>
          </p:nvPr>
        </p:nvGraphicFramePr>
        <p:xfrm>
          <a:off x="7018170" y="3691667"/>
          <a:ext cx="4304807" cy="274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7" name="Visio" r:id="rId5" imgW="13630119" imgH="8696353" progId="Visio.Drawing.15">
                  <p:embed/>
                </p:oleObj>
              </mc:Choice>
              <mc:Fallback>
                <p:oleObj name="Visio" r:id="rId5" imgW="13630119" imgH="8696353" progId="Visio.Drawing.15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F3B14C6-5C35-419F-8F6F-A13DB32FE2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8170" y="3691667"/>
                        <a:ext cx="4304807" cy="2746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AB7598C-739D-4A84-9269-29EEF3939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123280"/>
              </p:ext>
            </p:extLst>
          </p:nvPr>
        </p:nvGraphicFramePr>
        <p:xfrm>
          <a:off x="7018170" y="858308"/>
          <a:ext cx="4906046" cy="290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8" name="Visio" r:id="rId7" imgW="13687629" imgH="8106002" progId="Visio.Drawing.15">
                  <p:embed/>
                </p:oleObj>
              </mc:Choice>
              <mc:Fallback>
                <p:oleObj name="Visio" r:id="rId7" imgW="13687629" imgH="8106002" progId="Visio.Drawing.15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7EF8E182-3248-49E5-980F-054BFFDC92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18170" y="858308"/>
                        <a:ext cx="4906046" cy="2905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1EB6EF1F-1B93-4CAA-A77E-336F826B9CA2}"/>
              </a:ext>
            </a:extLst>
          </p:cNvPr>
          <p:cNvSpPr txBox="1"/>
          <p:nvPr/>
        </p:nvSpPr>
        <p:spPr>
          <a:xfrm>
            <a:off x="283447" y="1098858"/>
            <a:ext cx="5812553" cy="1880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Simulation data generator:</a:t>
            </a:r>
            <a:r>
              <a:rPr lang="en-US" altLang="zh-CN" sz="2000" dirty="0"/>
              <a:t> 1 server &amp; 12 PCIe</a:t>
            </a:r>
            <a:endParaRPr lang="zh-CN" alt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MDC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sub-trigger:</a:t>
            </a:r>
            <a:r>
              <a:rPr lang="en-US" altLang="zh-CN" sz="2000" dirty="0"/>
              <a:t> 3×CROB-ST</a:t>
            </a:r>
            <a:r>
              <a:rPr lang="zh-CN" altLang="en-US" sz="2000" dirty="0"/>
              <a:t>，</a:t>
            </a:r>
            <a:r>
              <a:rPr lang="en-US" altLang="zh-CN" sz="2000" dirty="0"/>
              <a:t>1×CROB-LTU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ECAL sub-trigger:</a:t>
            </a:r>
            <a:r>
              <a:rPr lang="en-US" altLang="zh-CN" sz="2000" dirty="0"/>
              <a:t> 1×CROB-ST</a:t>
            </a:r>
            <a:r>
              <a:rPr lang="zh-CN" altLang="en-US" sz="2000" dirty="0"/>
              <a:t>，</a:t>
            </a:r>
            <a:r>
              <a:rPr lang="en-US" altLang="zh-CN" sz="2000" dirty="0"/>
              <a:t>1×CROB-LTU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GTL:</a:t>
            </a:r>
            <a:r>
              <a:rPr lang="en-US" altLang="zh-CN" sz="2000" dirty="0"/>
              <a:t> 1×CROB-GTU</a:t>
            </a:r>
            <a:r>
              <a:rPr lang="zh-CN" altLang="en-US" sz="2000" dirty="0"/>
              <a:t>，</a:t>
            </a:r>
            <a:r>
              <a:rPr lang="en-US" altLang="zh-CN" sz="2000" dirty="0"/>
              <a:t>1×Fan-out</a:t>
            </a:r>
          </a:p>
        </p:txBody>
      </p:sp>
    </p:spTree>
    <p:extLst>
      <p:ext uri="{BB962C8B-B14F-4D97-AF65-F5344CB8AC3E}">
        <p14:creationId xmlns:p14="http://schemas.microsoft.com/office/powerpoint/2010/main" val="372581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83A0B4-F9D6-4CBE-916A-8C27765D1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0" y="4419047"/>
            <a:ext cx="3300474" cy="216449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3C55240-D9DB-402A-B7DB-0D07789A8470}"/>
              </a:ext>
            </a:extLst>
          </p:cNvPr>
          <p:cNvSpPr txBox="1"/>
          <p:nvPr/>
        </p:nvSpPr>
        <p:spPr>
          <a:xfrm>
            <a:off x="791603" y="4031777"/>
            <a:ext cx="2422907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ATCA 6U chassis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A82F39-20BF-4177-AA99-289F826A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FPGA-based hardware platform R&amp;D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31F4BF1-075F-4B33-A5C2-5F7A5621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36E48A-B83A-43A8-AED2-93BD2FAEB1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7EEF74-A28C-4161-898A-F282F8C7F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750BD3-3724-4601-9DD1-7B0612935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131" y="4334644"/>
            <a:ext cx="3978399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453A7F-C0E7-4C31-A0D2-825374C0F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796" y="4334644"/>
            <a:ext cx="3581447" cy="2160000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993FF9C0-F746-4E60-99D9-BD97F21FE4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388114"/>
              </p:ext>
            </p:extLst>
          </p:nvPr>
        </p:nvGraphicFramePr>
        <p:xfrm>
          <a:off x="1664516" y="1430460"/>
          <a:ext cx="2832035" cy="2709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Visio" r:id="rId7" imgW="6810267" imgH="6514972" progId="Visio.Drawing.15">
                  <p:embed/>
                </p:oleObj>
              </mc:Choice>
              <mc:Fallback>
                <p:oleObj name="Visio" r:id="rId7" imgW="6810267" imgH="6514972" progId="Visio.Drawing.15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8C7B6AA6-CE75-4768-913C-0BB0B9C946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64516" y="1430460"/>
                        <a:ext cx="2832035" cy="2709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E11BD16A-6EE4-4A7F-9656-32727E48A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4024" y="1379601"/>
            <a:ext cx="2399245" cy="25954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D474478-DB6E-44A9-BA44-77AA5E4B61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28" y="1379601"/>
            <a:ext cx="1946599" cy="259546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9401152-E98B-4C5B-BF24-F7FC546059D2}"/>
              </a:ext>
            </a:extLst>
          </p:cNvPr>
          <p:cNvSpPr txBox="1"/>
          <p:nvPr/>
        </p:nvSpPr>
        <p:spPr>
          <a:xfrm>
            <a:off x="8197504" y="880937"/>
            <a:ext cx="2583271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CROB-LTU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board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D0BA616-DED2-4A39-BE2D-7A510CD5944B}"/>
              </a:ext>
            </a:extLst>
          </p:cNvPr>
          <p:cNvSpPr txBox="1"/>
          <p:nvPr/>
        </p:nvSpPr>
        <p:spPr>
          <a:xfrm>
            <a:off x="6259079" y="3858474"/>
            <a:ext cx="3030510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CROB-LTU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board test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1792E6-E912-4707-8E44-7993D49C8874}"/>
              </a:ext>
            </a:extLst>
          </p:cNvPr>
          <p:cNvSpPr txBox="1"/>
          <p:nvPr/>
        </p:nvSpPr>
        <p:spPr>
          <a:xfrm>
            <a:off x="421512" y="880938"/>
            <a:ext cx="578546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Function module design of CROB-LTU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board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2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7339-178A-4D38-9CD2-D52AE4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960119-3A51-476B-986A-2914BD2E2BE3}"/>
              </a:ext>
            </a:extLst>
          </p:cNvPr>
          <p:cNvSpPr txBox="1"/>
          <p:nvPr/>
        </p:nvSpPr>
        <p:spPr>
          <a:xfrm>
            <a:off x="2341464" y="1735495"/>
            <a:ext cx="836385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overview and requirement for trigger system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trigger system preliminary design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trigger algorithm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FPGA-based hardware platform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b="1" dirty="0">
                <a:solidFill>
                  <a:srgbClr val="FF0000"/>
                </a:solidFill>
              </a:rPr>
              <a:t>Summary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7B2ED-3A17-47BC-ACAD-55787BCF9B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4A51A-6EA5-42F8-BFDD-8718ADADF6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9E4E02-493E-4331-A7CB-6539181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00BC5-D3E0-4B16-AB90-391FF90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146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AF37A-F34E-4BE2-8B7F-45475706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7CE3178-79D9-46EB-8018-229AF402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792A3D-754E-4BAC-A976-63A190B98C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7D6D-3404-4025-B234-55E026E09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DDB9F8E-217B-4879-A477-EBAD7AD3E711}"/>
              </a:ext>
            </a:extLst>
          </p:cNvPr>
          <p:cNvSpPr txBox="1"/>
          <p:nvPr/>
        </p:nvSpPr>
        <p:spPr>
          <a:xfrm>
            <a:off x="1215736" y="957097"/>
            <a:ext cx="10494820" cy="557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The preliminary design of STCF trigger system is illustrated: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Trigger logic &amp; framework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MDC sub-trigger algorithm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ECAL sub-trigger algorithm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Key performance parameters simulation &amp; test: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Trigger efficiency to typical charged physics channel: </a:t>
            </a:r>
            <a:r>
              <a:rPr lang="en-US" altLang="zh-CN" sz="2000" b="1" dirty="0">
                <a:solidFill>
                  <a:srgbClr val="C00000"/>
                </a:solidFill>
              </a:rPr>
              <a:t>99%</a:t>
            </a:r>
            <a:r>
              <a:rPr lang="en-US" altLang="zh-CN" sz="2000" dirty="0"/>
              <a:t> (2-particle final state reactions </a:t>
            </a:r>
            <a:r>
              <a:rPr lang="en-US" altLang="zh-CN" sz="2000" b="1" dirty="0">
                <a:solidFill>
                  <a:srgbClr val="C00000"/>
                </a:solidFill>
              </a:rPr>
              <a:t>96%</a:t>
            </a:r>
            <a:r>
              <a:rPr lang="en-US" altLang="zh-CN" sz="2000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Background trigger rate: </a:t>
            </a:r>
            <a:r>
              <a:rPr lang="en-US" altLang="zh-CN" sz="2000" b="1" dirty="0">
                <a:solidFill>
                  <a:srgbClr val="C00000"/>
                </a:solidFill>
              </a:rPr>
              <a:t>11.1% (~ 110 kHz)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MDC 2D algorithm latency: </a:t>
            </a:r>
            <a:r>
              <a:rPr lang="en-US" altLang="zh-CN" sz="2000" b="1" dirty="0">
                <a:solidFill>
                  <a:srgbClr val="C00000"/>
                </a:solidFill>
              </a:rPr>
              <a:t>350 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Future work: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Background suppression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Algorithm &amp; trigger table optimization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HLT R&amp;D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405A38-E758-4DCF-BC5C-99A29A886ECC}"/>
              </a:ext>
            </a:extLst>
          </p:cNvPr>
          <p:cNvSpPr txBox="1"/>
          <p:nvPr/>
        </p:nvSpPr>
        <p:spPr>
          <a:xfrm>
            <a:off x="6469614" y="1409116"/>
            <a:ext cx="3384839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GTL</a:t>
            </a:r>
            <a:r>
              <a:rPr lang="zh-CN" altLang="en-US" sz="2000" dirty="0"/>
              <a:t> </a:t>
            </a:r>
            <a:r>
              <a:rPr lang="en-US" altLang="zh-CN" sz="2000" dirty="0"/>
              <a:t>design and algorithm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Trigger prototype design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CROB-LTU board design</a:t>
            </a:r>
          </a:p>
        </p:txBody>
      </p:sp>
    </p:spTree>
    <p:extLst>
      <p:ext uri="{BB962C8B-B14F-4D97-AF65-F5344CB8AC3E}">
        <p14:creationId xmlns:p14="http://schemas.microsoft.com/office/powerpoint/2010/main" val="3866913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46D724-9BA3-4A9C-B11A-4AC6BE8D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60" y="2590800"/>
            <a:ext cx="9746343" cy="838200"/>
          </a:xfrm>
        </p:spPr>
        <p:txBody>
          <a:bodyPr/>
          <a:lstStyle/>
          <a:p>
            <a:r>
              <a:rPr lang="en-US" altLang="zh-CN" sz="4400" dirty="0">
                <a:solidFill>
                  <a:srgbClr val="C00000"/>
                </a:solidFill>
              </a:rPr>
              <a:t>Thanks for your attention!</a:t>
            </a:r>
            <a:endParaRPr lang="zh-CN" altLang="en-US" sz="4400" dirty="0">
              <a:solidFill>
                <a:srgbClr val="C0000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9BF313-AB56-40B1-B030-B6DA9912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F47F4-BDAF-4F24-8E97-10D77A6F04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29A593-F111-4A75-A4A4-D9459BC6D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44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69AFD0-7DBA-4E98-A04D-DE299547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09D55DF-485C-4A27-825F-DA02297A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ABC92B-221B-4D5F-A168-05E8CF8F52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128ED-16B5-4C57-858C-57640FF00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60B077-D945-4293-8353-BF623C98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20" y="2519443"/>
            <a:ext cx="4201330" cy="360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C05D7E3-EE37-47DB-880B-22D7B5171F23}"/>
              </a:ext>
            </a:extLst>
          </p:cNvPr>
          <p:cNvSpPr txBox="1"/>
          <p:nvPr/>
        </p:nvSpPr>
        <p:spPr>
          <a:xfrm>
            <a:off x="463421" y="2023153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MDC background distribution in 1 sampling window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93F10C-D051-4E5A-9DDF-9698D31EBA9A}"/>
              </a:ext>
            </a:extLst>
          </p:cNvPr>
          <p:cNvSpPr txBox="1"/>
          <p:nvPr/>
        </p:nvSpPr>
        <p:spPr>
          <a:xfrm>
            <a:off x="6096000" y="2023153"/>
            <a:ext cx="548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ECAL background distribution in 1 sampling window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B1B003-6909-48DA-B4B3-90C6473F6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36" y="2519443"/>
            <a:ext cx="5096437" cy="36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0E64116-B7B4-4D3B-A4AD-F83E6D582F6A}"/>
              </a:ext>
            </a:extLst>
          </p:cNvPr>
          <p:cNvSpPr txBox="1"/>
          <p:nvPr/>
        </p:nvSpPr>
        <p:spPr>
          <a:xfrm>
            <a:off x="4572408" y="2392485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5B0D5F-9AA7-4815-B3A0-398B50E08A90}"/>
              </a:ext>
            </a:extLst>
          </p:cNvPr>
          <p:cNvSpPr txBox="1"/>
          <p:nvPr/>
        </p:nvSpPr>
        <p:spPr>
          <a:xfrm>
            <a:off x="10285856" y="2392485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6BE889-E23D-4690-864A-8ABB90EB6848}"/>
              </a:ext>
            </a:extLst>
          </p:cNvPr>
          <p:cNvSpPr txBox="1"/>
          <p:nvPr/>
        </p:nvSpPr>
        <p:spPr>
          <a:xfrm>
            <a:off x="611720" y="1316743"/>
            <a:ext cx="3772636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MDC and ECAL background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E34D3-2C2C-425D-934A-06D68E4D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7C63E9F-F691-4DD2-8CF2-63DD7ACF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791BCE-73BD-486D-95D2-E38C670EF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7DAC7A-76AE-4EC4-968B-BD15B8850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18475D-4B62-4625-9CBF-471DF24EF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3" t="9128" r="1199" b="50000"/>
          <a:stretch/>
        </p:blipFill>
        <p:spPr>
          <a:xfrm>
            <a:off x="5873621" y="2468678"/>
            <a:ext cx="4122304" cy="29018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112859-BE51-43B4-B44C-941CEC923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9" t="9129" r="3495" b="46504"/>
          <a:stretch/>
        </p:blipFill>
        <p:spPr>
          <a:xfrm>
            <a:off x="2335763" y="2468679"/>
            <a:ext cx="3722914" cy="29018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B9945C7-2469-40FE-9D24-8DFB9FB6F1BD}"/>
              </a:ext>
            </a:extLst>
          </p:cNvPr>
          <p:cNvSpPr txBox="1"/>
          <p:nvPr/>
        </p:nvSpPr>
        <p:spPr>
          <a:xfrm>
            <a:off x="2475798" y="2045488"/>
            <a:ext cx="3782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 V.S. deposit energy in whole EMC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D22C78-CE74-4DDF-A5E2-EED621CD4AAC}"/>
              </a:ext>
            </a:extLst>
          </p:cNvPr>
          <p:cNvSpPr txBox="1"/>
          <p:nvPr/>
        </p:nvSpPr>
        <p:spPr>
          <a:xfrm>
            <a:off x="6213351" y="2045488"/>
            <a:ext cx="3782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 V.S. deposit energy in whole EMC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EE5D55-B5A6-4CBF-8F95-21B39B914734}"/>
              </a:ext>
            </a:extLst>
          </p:cNvPr>
          <p:cNvSpPr txBox="1"/>
          <p:nvPr/>
        </p:nvSpPr>
        <p:spPr>
          <a:xfrm>
            <a:off x="3654443" y="5369634"/>
            <a:ext cx="1085554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/>
              <a:t>σ</a:t>
            </a:r>
            <a:r>
              <a:rPr lang="en-US" altLang="zh-CN" sz="2000" baseline="-25000" dirty="0" err="1"/>
              <a:t>t</a:t>
            </a:r>
            <a:r>
              <a:rPr lang="en-US" altLang="zh-CN" sz="2000" dirty="0"/>
              <a:t> = 5 ns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3A9A3E-678A-4BE5-B8D3-7E9B38828E28}"/>
              </a:ext>
            </a:extLst>
          </p:cNvPr>
          <p:cNvSpPr txBox="1"/>
          <p:nvPr/>
        </p:nvSpPr>
        <p:spPr>
          <a:xfrm>
            <a:off x="7561861" y="5370497"/>
            <a:ext cx="1191352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/>
              <a:t>σ</a:t>
            </a:r>
            <a:r>
              <a:rPr lang="en-US" altLang="zh-CN" sz="2000" baseline="-25000" dirty="0" err="1"/>
              <a:t>t</a:t>
            </a:r>
            <a:r>
              <a:rPr lang="en-US" altLang="zh-CN" sz="2000" dirty="0"/>
              <a:t> = 20 ns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5B7A41-6F4A-4230-AAD0-7FBE63B12FDA}"/>
              </a:ext>
            </a:extLst>
          </p:cNvPr>
          <p:cNvSpPr txBox="1"/>
          <p:nvPr/>
        </p:nvSpPr>
        <p:spPr>
          <a:xfrm>
            <a:off x="611720" y="1316743"/>
            <a:ext cx="5194499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ECAL online time resolution contributions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7339-178A-4D38-9CD2-D52AE4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960119-3A51-476B-986A-2914BD2E2BE3}"/>
              </a:ext>
            </a:extLst>
          </p:cNvPr>
          <p:cNvSpPr txBox="1"/>
          <p:nvPr/>
        </p:nvSpPr>
        <p:spPr>
          <a:xfrm>
            <a:off x="2341464" y="1735495"/>
            <a:ext cx="8600163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b="1" dirty="0">
                <a:solidFill>
                  <a:srgbClr val="FF0000"/>
                </a:solidFill>
              </a:rPr>
              <a:t>STCF overview and requirement for trigger system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trigger system preliminary design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trigger algorithm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FPGA-based hardware platform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Summary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7B2ED-3A17-47BC-ACAD-55787BCF9B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4A51A-6EA5-42F8-BFDD-8718ADADF6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9E4E02-493E-4331-A7CB-6539181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00BC5-D3E0-4B16-AB90-391FF90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5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4A7320-BED0-4A22-A229-8AD1AD435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57E0A4E-1498-4AB9-800D-08E5B103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6C5BB-E1FB-4D35-A1B4-8E884C1F2A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EA4F32-7201-4B69-84C4-B75B7364E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8111924-CAF4-42E7-B8A1-2F52B98A6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5" t="57204" r="34184" b="2566"/>
          <a:stretch/>
        </p:blipFill>
        <p:spPr>
          <a:xfrm>
            <a:off x="4124131" y="2855169"/>
            <a:ext cx="3788229" cy="26312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DA2BFD-34F9-48AB-9ADA-B38922031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5" t="57204" r="34184" b="2566"/>
          <a:stretch/>
        </p:blipFill>
        <p:spPr>
          <a:xfrm>
            <a:off x="335902" y="2855169"/>
            <a:ext cx="3788229" cy="26312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E5CA79-E58B-4223-AE52-4DA185F5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0" t="10103" r="1889" b="49667"/>
          <a:stretch/>
        </p:blipFill>
        <p:spPr>
          <a:xfrm>
            <a:off x="7912360" y="2855169"/>
            <a:ext cx="3788229" cy="26312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B9A6A9-FA85-4541-9978-AD94A3C6B054}"/>
              </a:ext>
            </a:extLst>
          </p:cNvPr>
          <p:cNvSpPr txBox="1"/>
          <p:nvPr/>
        </p:nvSpPr>
        <p:spPr>
          <a:xfrm>
            <a:off x="3573625" y="264021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554482-8C0A-482F-899D-B93AEE019E56}"/>
              </a:ext>
            </a:extLst>
          </p:cNvPr>
          <p:cNvSpPr txBox="1"/>
          <p:nvPr/>
        </p:nvSpPr>
        <p:spPr>
          <a:xfrm>
            <a:off x="7362118" y="264021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5AC517B-06C6-4447-A997-633ED596C7FF}"/>
              </a:ext>
            </a:extLst>
          </p:cNvPr>
          <p:cNvSpPr txBox="1"/>
          <p:nvPr/>
        </p:nvSpPr>
        <p:spPr>
          <a:xfrm>
            <a:off x="1145598" y="2409138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Signal distribution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0AD986-08CD-46C8-B698-4E51EEBE059D}"/>
              </a:ext>
            </a:extLst>
          </p:cNvPr>
          <p:cNvSpPr txBox="1"/>
          <p:nvPr/>
        </p:nvSpPr>
        <p:spPr>
          <a:xfrm>
            <a:off x="4410591" y="2409138"/>
            <a:ext cx="3328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Signal and background distribution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BF75B7-4E32-4743-8D5E-6C468CC138A0}"/>
              </a:ext>
            </a:extLst>
          </p:cNvPr>
          <p:cNvSpPr txBox="1"/>
          <p:nvPr/>
        </p:nvSpPr>
        <p:spPr>
          <a:xfrm>
            <a:off x="8097011" y="2409138"/>
            <a:ext cx="3782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 V.S. deposit energy in whole EMC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5D3085-8215-4F26-9B33-C1A4DBFF0B2B}"/>
              </a:ext>
            </a:extLst>
          </p:cNvPr>
          <p:cNvSpPr txBox="1"/>
          <p:nvPr/>
        </p:nvSpPr>
        <p:spPr>
          <a:xfrm>
            <a:off x="611720" y="1316743"/>
            <a:ext cx="5611280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ECAL response to low energy deposition event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08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48BCFD-9DB1-4697-A995-63DFB76D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6A3BC2-1E35-480F-8B4A-407A1499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CA9692-B6D4-46DE-AE79-278FE3D78E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7F42B0-A9C2-4779-9DD7-BFE7F0CD4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DFBCB-F50D-4D55-AFB0-09F3F81B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9" y="1284530"/>
            <a:ext cx="9149733" cy="49084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BA5B797-E832-40BA-8933-78D7B908234D}"/>
              </a:ext>
            </a:extLst>
          </p:cNvPr>
          <p:cNvSpPr txBox="1"/>
          <p:nvPr/>
        </p:nvSpPr>
        <p:spPr>
          <a:xfrm>
            <a:off x="2251420" y="953511"/>
            <a:ext cx="7478714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Transverse momentum of final state particle in hyperon physics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22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2E6BA-EF50-45EB-BACB-F39643EF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A19574E-9B81-4F87-A034-06F05D94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65B7F-BEBD-466D-8848-0C6AAD0530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B224A2-32A0-46E4-AF03-5824D23BF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E8B53B-C743-4D20-9AB1-D7FDBCAC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6" y="1269752"/>
            <a:ext cx="9379528" cy="50317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95B9047-847F-47DA-A909-064DCF487988}"/>
              </a:ext>
            </a:extLst>
          </p:cNvPr>
          <p:cNvSpPr txBox="1"/>
          <p:nvPr/>
        </p:nvSpPr>
        <p:spPr>
          <a:xfrm>
            <a:off x="2251420" y="953511"/>
            <a:ext cx="7722179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Detected final state particle distribution in tau-pair physics events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7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>
            <a:extLst>
              <a:ext uri="{FF2B5EF4-FFF2-40B4-BE49-F238E27FC236}">
                <a16:creationId xmlns:a16="http://schemas.microsoft.com/office/drawing/2014/main" id="{037189BF-B7C6-1441-DF49-F45D6E2F5030}"/>
              </a:ext>
            </a:extLst>
          </p:cNvPr>
          <p:cNvSpPr/>
          <p:nvPr/>
        </p:nvSpPr>
        <p:spPr>
          <a:xfrm>
            <a:off x="4885183" y="4482464"/>
            <a:ext cx="6020598" cy="166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3DC89F-1D33-0CAB-D7B4-611C8022E72D}"/>
              </a:ext>
            </a:extLst>
          </p:cNvPr>
          <p:cNvSpPr/>
          <p:nvPr/>
        </p:nvSpPr>
        <p:spPr>
          <a:xfrm>
            <a:off x="5256244" y="279917"/>
            <a:ext cx="765111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B483F9-DC9B-3742-A32D-55A392F2B2C2}"/>
              </a:ext>
            </a:extLst>
          </p:cNvPr>
          <p:cNvSpPr/>
          <p:nvPr/>
        </p:nvSpPr>
        <p:spPr>
          <a:xfrm>
            <a:off x="6910874" y="279917"/>
            <a:ext cx="931158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D4079ED-8675-5607-11E8-1478C823C667}"/>
              </a:ext>
            </a:extLst>
          </p:cNvPr>
          <p:cNvSpPr/>
          <p:nvPr/>
        </p:nvSpPr>
        <p:spPr>
          <a:xfrm>
            <a:off x="8294407" y="279917"/>
            <a:ext cx="896254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D032B6-D45A-AA89-0717-125A233F8448}"/>
              </a:ext>
            </a:extLst>
          </p:cNvPr>
          <p:cNvSpPr/>
          <p:nvPr/>
        </p:nvSpPr>
        <p:spPr>
          <a:xfrm>
            <a:off x="9566991" y="102637"/>
            <a:ext cx="1147664" cy="625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detectors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84FA1BD-20BE-2030-5A1D-B006B95225C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638799" y="727788"/>
            <a:ext cx="0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74671FB6-BC10-61AB-B461-D0EF38DA44E6}"/>
              </a:ext>
            </a:extLst>
          </p:cNvPr>
          <p:cNvSpPr/>
          <p:nvPr/>
        </p:nvSpPr>
        <p:spPr>
          <a:xfrm>
            <a:off x="5159835" y="2617405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4B583FF-3036-D43C-FE82-6E5A9D6AECC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293429" y="727787"/>
            <a:ext cx="83024" cy="30818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84383DF-6517-D616-F04F-45905C6A6377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8732412" y="727788"/>
            <a:ext cx="1046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F2BFB7D-31B6-FA51-E448-5AC3E2831DCC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0140824" y="727788"/>
            <a:ext cx="6767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AF529F7-0C10-AA45-C6B8-D9FD1CCF8C36}"/>
              </a:ext>
            </a:extLst>
          </p:cNvPr>
          <p:cNvSpPr/>
          <p:nvPr/>
        </p:nvSpPr>
        <p:spPr>
          <a:xfrm>
            <a:off x="1289383" y="2329030"/>
            <a:ext cx="1421365" cy="15208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Trigger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(Hardware)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0F9490B-2C21-104B-534F-39F38D5F4C2D}"/>
              </a:ext>
            </a:extLst>
          </p:cNvPr>
          <p:cNvCxnSpPr>
            <a:cxnSpLocks/>
          </p:cNvCxnSpPr>
          <p:nvPr/>
        </p:nvCxnSpPr>
        <p:spPr>
          <a:xfrm flipH="1">
            <a:off x="2704682" y="2453951"/>
            <a:ext cx="2006788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E0AECB8-6819-9D63-1921-3283569885CC}"/>
              </a:ext>
            </a:extLst>
          </p:cNvPr>
          <p:cNvCxnSpPr>
            <a:cxnSpLocks/>
          </p:cNvCxnSpPr>
          <p:nvPr/>
        </p:nvCxnSpPr>
        <p:spPr>
          <a:xfrm flipH="1">
            <a:off x="2704682" y="2547257"/>
            <a:ext cx="3769210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060EA31-5A65-2B18-182C-789BD9A6A80D}"/>
              </a:ext>
            </a:extLst>
          </p:cNvPr>
          <p:cNvSpPr txBox="1"/>
          <p:nvPr/>
        </p:nvSpPr>
        <p:spPr>
          <a:xfrm>
            <a:off x="3243273" y="2070384"/>
            <a:ext cx="71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FB696C5-505E-BEBF-4081-CE2644F8DB75}"/>
              </a:ext>
            </a:extLst>
          </p:cNvPr>
          <p:cNvSpPr txBox="1"/>
          <p:nvPr/>
        </p:nvSpPr>
        <p:spPr>
          <a:xfrm>
            <a:off x="2818848" y="2490782"/>
            <a:ext cx="183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Shower: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95AC35C-1556-2F5B-040D-2E49C62D7609}"/>
              </a:ext>
            </a:extLst>
          </p:cNvPr>
          <p:cNvSpPr/>
          <p:nvPr/>
        </p:nvSpPr>
        <p:spPr>
          <a:xfrm>
            <a:off x="3958405" y="1352524"/>
            <a:ext cx="144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Sub-trigger: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position, t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36F0475-C710-1CF6-A9B0-11389E854407}"/>
              </a:ext>
            </a:extLst>
          </p:cNvPr>
          <p:cNvSpPr/>
          <p:nvPr/>
        </p:nvSpPr>
        <p:spPr>
          <a:xfrm>
            <a:off x="5726544" y="1372539"/>
            <a:ext cx="144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Sub-trigger: position, t, 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73F2E053-8803-95F6-3B3E-8FEB1A7D55AE}"/>
              </a:ext>
            </a:extLst>
          </p:cNvPr>
          <p:cNvCxnSpPr>
            <a:cxnSpLocks/>
          </p:cNvCxnSpPr>
          <p:nvPr/>
        </p:nvCxnSpPr>
        <p:spPr>
          <a:xfrm flipV="1">
            <a:off x="6450123" y="1043349"/>
            <a:ext cx="0" cy="32919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61BEF4A-1E18-1D22-872A-5881A8D344BE}"/>
              </a:ext>
            </a:extLst>
          </p:cNvPr>
          <p:cNvCxnSpPr>
            <a:cxnSpLocks/>
          </p:cNvCxnSpPr>
          <p:nvPr/>
        </p:nvCxnSpPr>
        <p:spPr>
          <a:xfrm>
            <a:off x="6446545" y="1041796"/>
            <a:ext cx="64658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E67F863E-269C-8D4E-7E28-9455F5D752E0}"/>
              </a:ext>
            </a:extLst>
          </p:cNvPr>
          <p:cNvCxnSpPr>
            <a:cxnSpLocks/>
          </p:cNvCxnSpPr>
          <p:nvPr/>
        </p:nvCxnSpPr>
        <p:spPr>
          <a:xfrm flipV="1">
            <a:off x="4678405" y="1043349"/>
            <a:ext cx="0" cy="30316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903BA8F-7B0C-9451-7EFE-9D455C701D91}"/>
              </a:ext>
            </a:extLst>
          </p:cNvPr>
          <p:cNvCxnSpPr>
            <a:cxnSpLocks/>
          </p:cNvCxnSpPr>
          <p:nvPr/>
        </p:nvCxnSpPr>
        <p:spPr>
          <a:xfrm>
            <a:off x="4678405" y="1043349"/>
            <a:ext cx="7632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E82EE0B-3A2C-4C94-92B1-5C8031106B8D}"/>
              </a:ext>
            </a:extLst>
          </p:cNvPr>
          <p:cNvCxnSpPr>
            <a:cxnSpLocks/>
          </p:cNvCxnSpPr>
          <p:nvPr/>
        </p:nvCxnSpPr>
        <p:spPr>
          <a:xfrm>
            <a:off x="2704683" y="3647454"/>
            <a:ext cx="293101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66EE58E-64AC-D7E7-CCAD-CCD68BC09FD0}"/>
              </a:ext>
            </a:extLst>
          </p:cNvPr>
          <p:cNvCxnSpPr>
            <a:cxnSpLocks/>
          </p:cNvCxnSpPr>
          <p:nvPr/>
        </p:nvCxnSpPr>
        <p:spPr>
          <a:xfrm>
            <a:off x="5635696" y="3647454"/>
            <a:ext cx="167639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47FDB4EA-3248-ABB1-BE27-CCFC2821F375}"/>
              </a:ext>
            </a:extLst>
          </p:cNvPr>
          <p:cNvCxnSpPr>
            <a:cxnSpLocks/>
          </p:cNvCxnSpPr>
          <p:nvPr/>
        </p:nvCxnSpPr>
        <p:spPr>
          <a:xfrm>
            <a:off x="7312090" y="3647454"/>
            <a:ext cx="142032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33CDFB9-F2D4-DAA2-AD51-EBC6DD847709}"/>
              </a:ext>
            </a:extLst>
          </p:cNvPr>
          <p:cNvCxnSpPr>
            <a:cxnSpLocks/>
          </p:cNvCxnSpPr>
          <p:nvPr/>
        </p:nvCxnSpPr>
        <p:spPr>
          <a:xfrm>
            <a:off x="8732413" y="3647454"/>
            <a:ext cx="140841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965233C1-76EC-A94F-D944-A66264702A30}"/>
              </a:ext>
            </a:extLst>
          </p:cNvPr>
          <p:cNvSpPr/>
          <p:nvPr/>
        </p:nvSpPr>
        <p:spPr>
          <a:xfrm>
            <a:off x="4991813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CD9218E-9CA7-371E-4A04-9AFFEF07CA38}"/>
              </a:ext>
            </a:extLst>
          </p:cNvPr>
          <p:cNvSpPr/>
          <p:nvPr/>
        </p:nvSpPr>
        <p:spPr>
          <a:xfrm>
            <a:off x="6833124" y="2617405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EA3DE32-298F-BEC2-3217-764ADE49FC52}"/>
              </a:ext>
            </a:extLst>
          </p:cNvPr>
          <p:cNvSpPr/>
          <p:nvPr/>
        </p:nvSpPr>
        <p:spPr>
          <a:xfrm>
            <a:off x="8255129" y="2614366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8A44CC4-815D-C178-A912-BF8A45F3E7CB}"/>
              </a:ext>
            </a:extLst>
          </p:cNvPr>
          <p:cNvSpPr/>
          <p:nvPr/>
        </p:nvSpPr>
        <p:spPr>
          <a:xfrm>
            <a:off x="9664333" y="2614366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51C10B6-8488-DB07-722E-5CAC07AA6F7F}"/>
              </a:ext>
            </a:extLst>
          </p:cNvPr>
          <p:cNvSpPr txBox="1"/>
          <p:nvPr/>
        </p:nvSpPr>
        <p:spPr>
          <a:xfrm>
            <a:off x="3224081" y="359371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 accept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633C30D5-3215-081C-6735-93768ECAAFBE}"/>
              </a:ext>
            </a:extLst>
          </p:cNvPr>
          <p:cNvSpPr/>
          <p:nvPr/>
        </p:nvSpPr>
        <p:spPr>
          <a:xfrm>
            <a:off x="1283318" y="4551620"/>
            <a:ext cx="1421365" cy="1593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trigger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8CC83DF-0A49-2F99-69B2-3D96886B773A}"/>
              </a:ext>
            </a:extLst>
          </p:cNvPr>
          <p:cNvSpPr/>
          <p:nvPr/>
        </p:nvSpPr>
        <p:spPr>
          <a:xfrm>
            <a:off x="4983752" y="4592952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B614BA00-4008-26C9-1C4B-87AF224491EB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5637274" y="4383286"/>
            <a:ext cx="1679" cy="209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831F60FA-3189-282B-0E0D-8E69ACE20145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310567" y="4383286"/>
            <a:ext cx="165" cy="2134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71789CE6-3A7E-2D92-E3F7-C905D2CCC4A3}"/>
              </a:ext>
            </a:extLst>
          </p:cNvPr>
          <p:cNvCxnSpPr>
            <a:cxnSpLocks/>
          </p:cNvCxnSpPr>
          <p:nvPr/>
        </p:nvCxnSpPr>
        <p:spPr>
          <a:xfrm>
            <a:off x="8740493" y="4383287"/>
            <a:ext cx="0" cy="195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72500CC3-3B18-8FBD-9160-7A514CBC5007}"/>
              </a:ext>
            </a:extLst>
          </p:cNvPr>
          <p:cNvCxnSpPr>
            <a:cxnSpLocks/>
            <a:stCxn id="28" idx="2"/>
            <a:endCxn id="68" idx="0"/>
          </p:cNvCxnSpPr>
          <p:nvPr/>
        </p:nvCxnSpPr>
        <p:spPr>
          <a:xfrm flipH="1">
            <a:off x="10146432" y="4385619"/>
            <a:ext cx="1158" cy="1931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1E657B64-9123-58CD-0EED-1AA432A787A2}"/>
              </a:ext>
            </a:extLst>
          </p:cNvPr>
          <p:cNvSpPr txBox="1"/>
          <p:nvPr/>
        </p:nvSpPr>
        <p:spPr>
          <a:xfrm>
            <a:off x="9821831" y="562627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ROS/EB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A8166FEE-C583-9B70-EE33-51120A8623EA}"/>
              </a:ext>
            </a:extLst>
          </p:cNvPr>
          <p:cNvCxnSpPr>
            <a:cxnSpLocks/>
          </p:cNvCxnSpPr>
          <p:nvPr/>
        </p:nvCxnSpPr>
        <p:spPr>
          <a:xfrm>
            <a:off x="2697109" y="5522534"/>
            <a:ext cx="21880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3AA232EB-B2DC-7653-6B61-90DDC198FAC2}"/>
              </a:ext>
            </a:extLst>
          </p:cNvPr>
          <p:cNvCxnSpPr>
            <a:cxnSpLocks/>
          </p:cNvCxnSpPr>
          <p:nvPr/>
        </p:nvCxnSpPr>
        <p:spPr>
          <a:xfrm flipH="1">
            <a:off x="2704683" y="5238675"/>
            <a:ext cx="2180501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5FF6F722-F084-348F-65B2-95280A93B627}"/>
              </a:ext>
            </a:extLst>
          </p:cNvPr>
          <p:cNvCxnSpPr>
            <a:cxnSpLocks/>
          </p:cNvCxnSpPr>
          <p:nvPr/>
        </p:nvCxnSpPr>
        <p:spPr>
          <a:xfrm flipH="1">
            <a:off x="7885923" y="6156542"/>
            <a:ext cx="1" cy="354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106">
            <a:extLst>
              <a:ext uri="{FF2B5EF4-FFF2-40B4-BE49-F238E27FC236}">
                <a16:creationId xmlns:a16="http://schemas.microsoft.com/office/drawing/2014/main" id="{4E68BE68-2FD4-A8C8-22AA-961DCF17E877}"/>
              </a:ext>
            </a:extLst>
          </p:cNvPr>
          <p:cNvSpPr/>
          <p:nvPr/>
        </p:nvSpPr>
        <p:spPr>
          <a:xfrm>
            <a:off x="7312090" y="6499351"/>
            <a:ext cx="1147664" cy="625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recording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D96AD2DC-C585-8C9F-D335-6C6D4398D8A4}"/>
              </a:ext>
            </a:extLst>
          </p:cNvPr>
          <p:cNvSpPr txBox="1"/>
          <p:nvPr/>
        </p:nvSpPr>
        <p:spPr>
          <a:xfrm>
            <a:off x="3278515" y="5452660"/>
            <a:ext cx="12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HLT accept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2C1B24F0-04A7-9758-A1B1-3FC411AEFD33}"/>
              </a:ext>
            </a:extLst>
          </p:cNvPr>
          <p:cNvSpPr txBox="1"/>
          <p:nvPr/>
        </p:nvSpPr>
        <p:spPr>
          <a:xfrm>
            <a:off x="9106489" y="656052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kHz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BF00ED86-FFA3-BE1B-C6F6-A22095F8E079}"/>
              </a:ext>
            </a:extLst>
          </p:cNvPr>
          <p:cNvCxnSpPr>
            <a:cxnSpLocks/>
          </p:cNvCxnSpPr>
          <p:nvPr/>
        </p:nvCxnSpPr>
        <p:spPr>
          <a:xfrm flipV="1">
            <a:off x="5441613" y="727787"/>
            <a:ext cx="0" cy="3155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021E8153-519A-64BA-EF99-6D3764E1882F}"/>
              </a:ext>
            </a:extLst>
          </p:cNvPr>
          <p:cNvCxnSpPr>
            <a:cxnSpLocks/>
          </p:cNvCxnSpPr>
          <p:nvPr/>
        </p:nvCxnSpPr>
        <p:spPr>
          <a:xfrm flipV="1">
            <a:off x="7093133" y="727788"/>
            <a:ext cx="0" cy="31400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D27696CF-33B7-3121-BEC4-2D34CA1EBBDC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678405" y="2072524"/>
            <a:ext cx="0" cy="3671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ABEB6200-C74C-42C1-29D7-3B50E1F4E8C7}"/>
              </a:ext>
            </a:extLst>
          </p:cNvPr>
          <p:cNvCxnSpPr>
            <a:stCxn id="27" idx="2"/>
          </p:cNvCxnSpPr>
          <p:nvPr/>
        </p:nvCxnSpPr>
        <p:spPr>
          <a:xfrm>
            <a:off x="6446544" y="2092539"/>
            <a:ext cx="0" cy="43825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0FEBB2E4-7829-3953-BCA5-EEA9440DD0DE}"/>
              </a:ext>
            </a:extLst>
          </p:cNvPr>
          <p:cNvSpPr/>
          <p:nvPr/>
        </p:nvSpPr>
        <p:spPr>
          <a:xfrm>
            <a:off x="6661504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40B4962-EAA3-B6F5-C62A-3A2CFF680EAF}"/>
              </a:ext>
            </a:extLst>
          </p:cNvPr>
          <p:cNvSpPr/>
          <p:nvPr/>
        </p:nvSpPr>
        <p:spPr>
          <a:xfrm>
            <a:off x="8076681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7784DAB-9E49-3930-56C5-1768E14108BD}"/>
              </a:ext>
            </a:extLst>
          </p:cNvPr>
          <p:cNvSpPr/>
          <p:nvPr/>
        </p:nvSpPr>
        <p:spPr>
          <a:xfrm>
            <a:off x="9491859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806F23BD-7716-18C4-4A27-9D4F14655D94}"/>
              </a:ext>
            </a:extLst>
          </p:cNvPr>
          <p:cNvSpPr/>
          <p:nvPr/>
        </p:nvSpPr>
        <p:spPr>
          <a:xfrm>
            <a:off x="6655531" y="4596770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B170877-BD89-2A89-DABA-573F227B5B1E}"/>
              </a:ext>
            </a:extLst>
          </p:cNvPr>
          <p:cNvSpPr/>
          <p:nvPr/>
        </p:nvSpPr>
        <p:spPr>
          <a:xfrm>
            <a:off x="8076680" y="4596165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CAA46C2-B518-10E7-6BE1-5B423D865995}"/>
              </a:ext>
            </a:extLst>
          </p:cNvPr>
          <p:cNvSpPr/>
          <p:nvPr/>
        </p:nvSpPr>
        <p:spPr>
          <a:xfrm>
            <a:off x="9491232" y="4578749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26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>
            <a:extLst>
              <a:ext uri="{FF2B5EF4-FFF2-40B4-BE49-F238E27FC236}">
                <a16:creationId xmlns:a16="http://schemas.microsoft.com/office/drawing/2014/main" id="{037189BF-B7C6-1441-DF49-F45D6E2F5030}"/>
              </a:ext>
            </a:extLst>
          </p:cNvPr>
          <p:cNvSpPr/>
          <p:nvPr/>
        </p:nvSpPr>
        <p:spPr>
          <a:xfrm>
            <a:off x="4885182" y="4482464"/>
            <a:ext cx="7479537" cy="166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3DC89F-1D33-0CAB-D7B4-611C8022E72D}"/>
              </a:ext>
            </a:extLst>
          </p:cNvPr>
          <p:cNvSpPr/>
          <p:nvPr/>
        </p:nvSpPr>
        <p:spPr>
          <a:xfrm>
            <a:off x="5256244" y="279917"/>
            <a:ext cx="765111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B483F9-DC9B-3742-A32D-55A392F2B2C2}"/>
              </a:ext>
            </a:extLst>
          </p:cNvPr>
          <p:cNvSpPr/>
          <p:nvPr/>
        </p:nvSpPr>
        <p:spPr>
          <a:xfrm>
            <a:off x="6852999" y="279917"/>
            <a:ext cx="931158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D4079ED-8675-5607-11E8-1478C823C667}"/>
              </a:ext>
            </a:extLst>
          </p:cNvPr>
          <p:cNvSpPr/>
          <p:nvPr/>
        </p:nvSpPr>
        <p:spPr>
          <a:xfrm>
            <a:off x="8294407" y="279917"/>
            <a:ext cx="896254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D032B6-D45A-AA89-0717-125A233F8448}"/>
              </a:ext>
            </a:extLst>
          </p:cNvPr>
          <p:cNvSpPr/>
          <p:nvPr/>
        </p:nvSpPr>
        <p:spPr>
          <a:xfrm>
            <a:off x="10989391" y="102637"/>
            <a:ext cx="1147664" cy="625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detectors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84FA1BD-20BE-2030-5A1D-B006B95225C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638799" y="727788"/>
            <a:ext cx="0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74671FB6-BC10-61AB-B461-D0EF38DA44E6}"/>
              </a:ext>
            </a:extLst>
          </p:cNvPr>
          <p:cNvSpPr/>
          <p:nvPr/>
        </p:nvSpPr>
        <p:spPr>
          <a:xfrm>
            <a:off x="5159835" y="2617405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4B583FF-3036-D43C-FE82-6E5A9D6AECC9}"/>
              </a:ext>
            </a:extLst>
          </p:cNvPr>
          <p:cNvCxnSpPr>
            <a:cxnSpLocks/>
            <a:stCxn id="5" idx="2"/>
            <a:endCxn id="20" idx="0"/>
          </p:cNvCxnSpPr>
          <p:nvPr/>
        </p:nvCxnSpPr>
        <p:spPr>
          <a:xfrm flipH="1">
            <a:off x="7317236" y="727787"/>
            <a:ext cx="1342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84383DF-6517-D616-F04F-45905C6A6377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8732412" y="727788"/>
            <a:ext cx="1046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F2BFB7D-31B6-FA51-E448-5AC3E2831DCC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1563224" y="727788"/>
            <a:ext cx="6767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AF529F7-0C10-AA45-C6B8-D9FD1CCF8C36}"/>
              </a:ext>
            </a:extLst>
          </p:cNvPr>
          <p:cNvSpPr/>
          <p:nvPr/>
        </p:nvSpPr>
        <p:spPr>
          <a:xfrm>
            <a:off x="1289383" y="2329030"/>
            <a:ext cx="1421365" cy="15208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Trigger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(Hardware)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0F9490B-2C21-104B-534F-39F38D5F4C2D}"/>
              </a:ext>
            </a:extLst>
          </p:cNvPr>
          <p:cNvCxnSpPr>
            <a:cxnSpLocks/>
          </p:cNvCxnSpPr>
          <p:nvPr/>
        </p:nvCxnSpPr>
        <p:spPr>
          <a:xfrm flipH="1">
            <a:off x="2704682" y="2453951"/>
            <a:ext cx="2006788" cy="0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E0AECB8-6819-9D63-1921-3283569885CC}"/>
              </a:ext>
            </a:extLst>
          </p:cNvPr>
          <p:cNvCxnSpPr>
            <a:cxnSpLocks/>
          </p:cNvCxnSpPr>
          <p:nvPr/>
        </p:nvCxnSpPr>
        <p:spPr>
          <a:xfrm flipH="1">
            <a:off x="2704682" y="2547257"/>
            <a:ext cx="3769210" cy="0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060EA31-5A65-2B18-182C-789BD9A6A80D}"/>
              </a:ext>
            </a:extLst>
          </p:cNvPr>
          <p:cNvSpPr txBox="1"/>
          <p:nvPr/>
        </p:nvSpPr>
        <p:spPr>
          <a:xfrm>
            <a:off x="3243273" y="2070384"/>
            <a:ext cx="71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FB696C5-505E-BEBF-4081-CE2644F8DB75}"/>
              </a:ext>
            </a:extLst>
          </p:cNvPr>
          <p:cNvSpPr txBox="1"/>
          <p:nvPr/>
        </p:nvSpPr>
        <p:spPr>
          <a:xfrm>
            <a:off x="2818848" y="2490782"/>
            <a:ext cx="183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Shower: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95AC35C-1556-2F5B-040D-2E49C62D7609}"/>
              </a:ext>
            </a:extLst>
          </p:cNvPr>
          <p:cNvSpPr/>
          <p:nvPr/>
        </p:nvSpPr>
        <p:spPr>
          <a:xfrm>
            <a:off x="3958405" y="1352524"/>
            <a:ext cx="144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Sub-trigger: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position, t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36F0475-C710-1CF6-A9B0-11389E854407}"/>
              </a:ext>
            </a:extLst>
          </p:cNvPr>
          <p:cNvSpPr/>
          <p:nvPr/>
        </p:nvSpPr>
        <p:spPr>
          <a:xfrm>
            <a:off x="5726544" y="1372539"/>
            <a:ext cx="144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Sub-trigger: position, t, 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73F2E053-8803-95F6-3B3E-8FEB1A7D55AE}"/>
              </a:ext>
            </a:extLst>
          </p:cNvPr>
          <p:cNvCxnSpPr>
            <a:cxnSpLocks/>
          </p:cNvCxnSpPr>
          <p:nvPr/>
        </p:nvCxnSpPr>
        <p:spPr>
          <a:xfrm flipV="1">
            <a:off x="6450123" y="1043349"/>
            <a:ext cx="0" cy="329190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61BEF4A-1E18-1D22-872A-5881A8D344BE}"/>
              </a:ext>
            </a:extLst>
          </p:cNvPr>
          <p:cNvCxnSpPr>
            <a:cxnSpLocks/>
          </p:cNvCxnSpPr>
          <p:nvPr/>
        </p:nvCxnSpPr>
        <p:spPr>
          <a:xfrm>
            <a:off x="6446545" y="1041796"/>
            <a:ext cx="646589" cy="0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E67F863E-269C-8D4E-7E28-9455F5D752E0}"/>
              </a:ext>
            </a:extLst>
          </p:cNvPr>
          <p:cNvCxnSpPr>
            <a:cxnSpLocks/>
          </p:cNvCxnSpPr>
          <p:nvPr/>
        </p:nvCxnSpPr>
        <p:spPr>
          <a:xfrm flipV="1">
            <a:off x="4678405" y="1043349"/>
            <a:ext cx="0" cy="303160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903BA8F-7B0C-9451-7EFE-9D455C701D91}"/>
              </a:ext>
            </a:extLst>
          </p:cNvPr>
          <p:cNvCxnSpPr>
            <a:cxnSpLocks/>
          </p:cNvCxnSpPr>
          <p:nvPr/>
        </p:nvCxnSpPr>
        <p:spPr>
          <a:xfrm>
            <a:off x="4678405" y="1043349"/>
            <a:ext cx="763208" cy="0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E82EE0B-3A2C-4C94-92B1-5C8031106B8D}"/>
              </a:ext>
            </a:extLst>
          </p:cNvPr>
          <p:cNvCxnSpPr>
            <a:cxnSpLocks/>
          </p:cNvCxnSpPr>
          <p:nvPr/>
        </p:nvCxnSpPr>
        <p:spPr>
          <a:xfrm>
            <a:off x="2704683" y="3647454"/>
            <a:ext cx="293101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66EE58E-64AC-D7E7-CCAD-CCD68BC09FD0}"/>
              </a:ext>
            </a:extLst>
          </p:cNvPr>
          <p:cNvCxnSpPr>
            <a:cxnSpLocks/>
          </p:cNvCxnSpPr>
          <p:nvPr/>
        </p:nvCxnSpPr>
        <p:spPr>
          <a:xfrm>
            <a:off x="5635696" y="3647454"/>
            <a:ext cx="167639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47FDB4EA-3248-ABB1-BE27-CCFC2821F375}"/>
              </a:ext>
            </a:extLst>
          </p:cNvPr>
          <p:cNvCxnSpPr>
            <a:cxnSpLocks/>
          </p:cNvCxnSpPr>
          <p:nvPr/>
        </p:nvCxnSpPr>
        <p:spPr>
          <a:xfrm>
            <a:off x="7312090" y="3647454"/>
            <a:ext cx="142032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33CDFB9-F2D4-DAA2-AD51-EBC6DD847709}"/>
              </a:ext>
            </a:extLst>
          </p:cNvPr>
          <p:cNvCxnSpPr>
            <a:cxnSpLocks/>
          </p:cNvCxnSpPr>
          <p:nvPr/>
        </p:nvCxnSpPr>
        <p:spPr>
          <a:xfrm>
            <a:off x="8732413" y="3647454"/>
            <a:ext cx="140841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965233C1-76EC-A94F-D944-A66264702A30}"/>
              </a:ext>
            </a:extLst>
          </p:cNvPr>
          <p:cNvSpPr/>
          <p:nvPr/>
        </p:nvSpPr>
        <p:spPr>
          <a:xfrm>
            <a:off x="4991813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CD9218E-9CA7-371E-4A04-9AFFEF07CA38}"/>
              </a:ext>
            </a:extLst>
          </p:cNvPr>
          <p:cNvSpPr/>
          <p:nvPr/>
        </p:nvSpPr>
        <p:spPr>
          <a:xfrm>
            <a:off x="6833124" y="2617405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EA3DE32-298F-BEC2-3217-764ADE49FC52}"/>
              </a:ext>
            </a:extLst>
          </p:cNvPr>
          <p:cNvSpPr/>
          <p:nvPr/>
        </p:nvSpPr>
        <p:spPr>
          <a:xfrm>
            <a:off x="8255129" y="2614366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8A44CC4-815D-C178-A912-BF8A45F3E7CB}"/>
              </a:ext>
            </a:extLst>
          </p:cNvPr>
          <p:cNvSpPr/>
          <p:nvPr/>
        </p:nvSpPr>
        <p:spPr>
          <a:xfrm>
            <a:off x="11086733" y="2614366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51C10B6-8488-DB07-722E-5CAC07AA6F7F}"/>
              </a:ext>
            </a:extLst>
          </p:cNvPr>
          <p:cNvSpPr txBox="1"/>
          <p:nvPr/>
        </p:nvSpPr>
        <p:spPr>
          <a:xfrm>
            <a:off x="3224081" y="359371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 accept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633C30D5-3215-081C-6735-93768ECAAFBE}"/>
              </a:ext>
            </a:extLst>
          </p:cNvPr>
          <p:cNvSpPr/>
          <p:nvPr/>
        </p:nvSpPr>
        <p:spPr>
          <a:xfrm>
            <a:off x="1283318" y="4551620"/>
            <a:ext cx="1421365" cy="1593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trigger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8CC83DF-0A49-2F99-69B2-3D96886B773A}"/>
              </a:ext>
            </a:extLst>
          </p:cNvPr>
          <p:cNvSpPr/>
          <p:nvPr/>
        </p:nvSpPr>
        <p:spPr>
          <a:xfrm>
            <a:off x="4983752" y="4592952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B614BA00-4008-26C9-1C4B-87AF224491EB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5637274" y="4383286"/>
            <a:ext cx="1679" cy="209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831F60FA-3189-282B-0E0D-8E69ACE20145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310567" y="4383286"/>
            <a:ext cx="165" cy="2134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71789CE6-3A7E-2D92-E3F7-C905D2CCC4A3}"/>
              </a:ext>
            </a:extLst>
          </p:cNvPr>
          <p:cNvCxnSpPr>
            <a:cxnSpLocks/>
          </p:cNvCxnSpPr>
          <p:nvPr/>
        </p:nvCxnSpPr>
        <p:spPr>
          <a:xfrm>
            <a:off x="8740493" y="4383287"/>
            <a:ext cx="0" cy="195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72500CC3-3B18-8FBD-9160-7A514CBC5007}"/>
              </a:ext>
            </a:extLst>
          </p:cNvPr>
          <p:cNvCxnSpPr>
            <a:cxnSpLocks/>
            <a:stCxn id="28" idx="2"/>
            <a:endCxn id="68" idx="0"/>
          </p:cNvCxnSpPr>
          <p:nvPr/>
        </p:nvCxnSpPr>
        <p:spPr>
          <a:xfrm flipH="1">
            <a:off x="11568832" y="4385619"/>
            <a:ext cx="1158" cy="1931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1E657B64-9123-58CD-0EED-1AA432A787A2}"/>
              </a:ext>
            </a:extLst>
          </p:cNvPr>
          <p:cNvSpPr txBox="1"/>
          <p:nvPr/>
        </p:nvSpPr>
        <p:spPr>
          <a:xfrm>
            <a:off x="11124224" y="563732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ROS/EB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A8166FEE-C583-9B70-EE33-51120A8623EA}"/>
              </a:ext>
            </a:extLst>
          </p:cNvPr>
          <p:cNvCxnSpPr>
            <a:cxnSpLocks/>
          </p:cNvCxnSpPr>
          <p:nvPr/>
        </p:nvCxnSpPr>
        <p:spPr>
          <a:xfrm>
            <a:off x="2697109" y="5522534"/>
            <a:ext cx="21880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3AA232EB-B2DC-7653-6B61-90DDC198FAC2}"/>
              </a:ext>
            </a:extLst>
          </p:cNvPr>
          <p:cNvCxnSpPr>
            <a:cxnSpLocks/>
          </p:cNvCxnSpPr>
          <p:nvPr/>
        </p:nvCxnSpPr>
        <p:spPr>
          <a:xfrm flipH="1">
            <a:off x="2704683" y="5238675"/>
            <a:ext cx="2180501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5FF6F722-F084-348F-65B2-95280A93B627}"/>
              </a:ext>
            </a:extLst>
          </p:cNvPr>
          <p:cNvCxnSpPr>
            <a:cxnSpLocks/>
          </p:cNvCxnSpPr>
          <p:nvPr/>
        </p:nvCxnSpPr>
        <p:spPr>
          <a:xfrm flipH="1">
            <a:off x="8881346" y="6156542"/>
            <a:ext cx="1" cy="354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106">
            <a:extLst>
              <a:ext uri="{FF2B5EF4-FFF2-40B4-BE49-F238E27FC236}">
                <a16:creationId xmlns:a16="http://schemas.microsoft.com/office/drawing/2014/main" id="{4E68BE68-2FD4-A8C8-22AA-961DCF17E877}"/>
              </a:ext>
            </a:extLst>
          </p:cNvPr>
          <p:cNvSpPr/>
          <p:nvPr/>
        </p:nvSpPr>
        <p:spPr>
          <a:xfrm>
            <a:off x="8307513" y="6499351"/>
            <a:ext cx="1147664" cy="625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recording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D96AD2DC-C585-8C9F-D335-6C6D4398D8A4}"/>
              </a:ext>
            </a:extLst>
          </p:cNvPr>
          <p:cNvSpPr txBox="1"/>
          <p:nvPr/>
        </p:nvSpPr>
        <p:spPr>
          <a:xfrm>
            <a:off x="3278515" y="5452660"/>
            <a:ext cx="12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HLT accept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2C1B24F0-04A7-9758-A1B1-3FC411AEFD33}"/>
              </a:ext>
            </a:extLst>
          </p:cNvPr>
          <p:cNvSpPr txBox="1"/>
          <p:nvPr/>
        </p:nvSpPr>
        <p:spPr>
          <a:xfrm>
            <a:off x="10101912" y="656052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kHz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BF00ED86-FFA3-BE1B-C6F6-A22095F8E079}"/>
              </a:ext>
            </a:extLst>
          </p:cNvPr>
          <p:cNvCxnSpPr>
            <a:cxnSpLocks/>
          </p:cNvCxnSpPr>
          <p:nvPr/>
        </p:nvCxnSpPr>
        <p:spPr>
          <a:xfrm flipV="1">
            <a:off x="5441613" y="727787"/>
            <a:ext cx="0" cy="315562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021E8153-519A-64BA-EF99-6D3764E1882F}"/>
              </a:ext>
            </a:extLst>
          </p:cNvPr>
          <p:cNvCxnSpPr>
            <a:cxnSpLocks/>
          </p:cNvCxnSpPr>
          <p:nvPr/>
        </p:nvCxnSpPr>
        <p:spPr>
          <a:xfrm flipV="1">
            <a:off x="7093133" y="727788"/>
            <a:ext cx="0" cy="314009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D27696CF-33B7-3121-BEC4-2D34CA1EBBDC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678405" y="2072524"/>
            <a:ext cx="0" cy="367192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ABEB6200-C74C-42C1-29D7-3B50E1F4E8C7}"/>
              </a:ext>
            </a:extLst>
          </p:cNvPr>
          <p:cNvCxnSpPr>
            <a:stCxn id="27" idx="2"/>
          </p:cNvCxnSpPr>
          <p:nvPr/>
        </p:nvCxnSpPr>
        <p:spPr>
          <a:xfrm>
            <a:off x="6446544" y="2092539"/>
            <a:ext cx="0" cy="438258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0FEBB2E4-7829-3953-BCA5-EEA9440DD0DE}"/>
              </a:ext>
            </a:extLst>
          </p:cNvPr>
          <p:cNvSpPr/>
          <p:nvPr/>
        </p:nvSpPr>
        <p:spPr>
          <a:xfrm>
            <a:off x="6661504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40B4962-EAA3-B6F5-C62A-3A2CFF680EAF}"/>
              </a:ext>
            </a:extLst>
          </p:cNvPr>
          <p:cNvSpPr/>
          <p:nvPr/>
        </p:nvSpPr>
        <p:spPr>
          <a:xfrm>
            <a:off x="8076681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7784DAB-9E49-3930-56C5-1768E14108BD}"/>
              </a:ext>
            </a:extLst>
          </p:cNvPr>
          <p:cNvSpPr/>
          <p:nvPr/>
        </p:nvSpPr>
        <p:spPr>
          <a:xfrm>
            <a:off x="10914259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806F23BD-7716-18C4-4A27-9D4F14655D94}"/>
              </a:ext>
            </a:extLst>
          </p:cNvPr>
          <p:cNvSpPr/>
          <p:nvPr/>
        </p:nvSpPr>
        <p:spPr>
          <a:xfrm>
            <a:off x="6655531" y="4596770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B170877-BD89-2A89-DABA-573F227B5B1E}"/>
              </a:ext>
            </a:extLst>
          </p:cNvPr>
          <p:cNvSpPr/>
          <p:nvPr/>
        </p:nvSpPr>
        <p:spPr>
          <a:xfrm>
            <a:off x="8076680" y="4596165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CAA46C2-B518-10E7-6BE1-5B423D865995}"/>
              </a:ext>
            </a:extLst>
          </p:cNvPr>
          <p:cNvSpPr/>
          <p:nvPr/>
        </p:nvSpPr>
        <p:spPr>
          <a:xfrm>
            <a:off x="10913632" y="4578749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98AC6DE-DCA3-4ACA-8A22-FC071C514CE9}"/>
              </a:ext>
            </a:extLst>
          </p:cNvPr>
          <p:cNvSpPr/>
          <p:nvPr/>
        </p:nvSpPr>
        <p:spPr>
          <a:xfrm>
            <a:off x="9716807" y="279917"/>
            <a:ext cx="896254" cy="44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DTOF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A8225E3B-A7B6-467F-BB65-C381E5F8CF27}"/>
              </a:ext>
            </a:extLst>
          </p:cNvPr>
          <p:cNvCxnSpPr>
            <a:cxnSpLocks/>
            <a:endCxn id="72" idx="0"/>
          </p:cNvCxnSpPr>
          <p:nvPr/>
        </p:nvCxnSpPr>
        <p:spPr>
          <a:xfrm flipH="1">
            <a:off x="10154812" y="727788"/>
            <a:ext cx="1046" cy="30818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C608EBA5-00C6-4CAD-B3D9-F2F9DA7AD3B5}"/>
              </a:ext>
            </a:extLst>
          </p:cNvPr>
          <p:cNvSpPr/>
          <p:nvPr/>
        </p:nvSpPr>
        <p:spPr>
          <a:xfrm>
            <a:off x="9677529" y="2614366"/>
            <a:ext cx="968534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memory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CDBD3192-2DD2-4DE4-B8C4-AD5C7D490E45}"/>
              </a:ext>
            </a:extLst>
          </p:cNvPr>
          <p:cNvCxnSpPr>
            <a:cxnSpLocks/>
          </p:cNvCxnSpPr>
          <p:nvPr/>
        </p:nvCxnSpPr>
        <p:spPr>
          <a:xfrm>
            <a:off x="10162893" y="4383287"/>
            <a:ext cx="0" cy="195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FEAD49CC-0B64-4665-AF9F-878008648BD3}"/>
              </a:ext>
            </a:extLst>
          </p:cNvPr>
          <p:cNvSpPr/>
          <p:nvPr/>
        </p:nvSpPr>
        <p:spPr>
          <a:xfrm>
            <a:off x="9499081" y="3809618"/>
            <a:ext cx="131146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RU/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1D87132-4A18-4504-8306-EEE571166B71}"/>
              </a:ext>
            </a:extLst>
          </p:cNvPr>
          <p:cNvSpPr/>
          <p:nvPr/>
        </p:nvSpPr>
        <p:spPr>
          <a:xfrm>
            <a:off x="9499080" y="4596165"/>
            <a:ext cx="13104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B5CD6745-A228-4187-A9A2-759EC2976647}"/>
              </a:ext>
            </a:extLst>
          </p:cNvPr>
          <p:cNvCxnSpPr>
            <a:cxnSpLocks/>
          </p:cNvCxnSpPr>
          <p:nvPr/>
        </p:nvCxnSpPr>
        <p:spPr>
          <a:xfrm>
            <a:off x="10161144" y="3647454"/>
            <a:ext cx="140841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628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FB76C21-E633-412F-BD12-8D5B04831786}"/>
              </a:ext>
            </a:extLst>
          </p:cNvPr>
          <p:cNvSpPr/>
          <p:nvPr/>
        </p:nvSpPr>
        <p:spPr>
          <a:xfrm>
            <a:off x="2326512" y="1071951"/>
            <a:ext cx="2160000" cy="720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MDC Sub-trigger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5F86E5-1B80-4B47-8CD4-16895BBD3B0D}"/>
              </a:ext>
            </a:extLst>
          </p:cNvPr>
          <p:cNvSpPr/>
          <p:nvPr/>
        </p:nvSpPr>
        <p:spPr>
          <a:xfrm>
            <a:off x="2326512" y="3255257"/>
            <a:ext cx="2160000" cy="720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Sub-trigger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125694D-CE68-4400-9031-02ACAEB500E8}"/>
              </a:ext>
            </a:extLst>
          </p:cNvPr>
          <p:cNvSpPr/>
          <p:nvPr/>
        </p:nvSpPr>
        <p:spPr>
          <a:xfrm>
            <a:off x="2326512" y="4616621"/>
            <a:ext cx="216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DTOF Sub-trigger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EF0E0E-F3D5-4DC0-B3F7-EE88474287CA}"/>
              </a:ext>
            </a:extLst>
          </p:cNvPr>
          <p:cNvSpPr/>
          <p:nvPr/>
        </p:nvSpPr>
        <p:spPr>
          <a:xfrm>
            <a:off x="2326512" y="5734070"/>
            <a:ext cx="216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Sub-trigger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F10848-42D2-4DFB-B6CC-DDE88B49637B}"/>
              </a:ext>
            </a:extLst>
          </p:cNvPr>
          <p:cNvSpPr/>
          <p:nvPr/>
        </p:nvSpPr>
        <p:spPr>
          <a:xfrm>
            <a:off x="5048492" y="704341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 2D tracking and reconstruction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EA6F50-2801-4B53-A01C-54E60F5C9E5B}"/>
              </a:ext>
            </a:extLst>
          </p:cNvPr>
          <p:cNvSpPr/>
          <p:nvPr/>
        </p:nvSpPr>
        <p:spPr>
          <a:xfrm>
            <a:off x="5048492" y="1248146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reconstruction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6479E78-EB71-4933-B117-B8CD7F407360}"/>
              </a:ext>
            </a:extLst>
          </p:cNvPr>
          <p:cNvSpPr/>
          <p:nvPr/>
        </p:nvSpPr>
        <p:spPr>
          <a:xfrm>
            <a:off x="5048492" y="1791951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reconstruction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407403B-095A-4740-853D-5AB4B8629A7E}"/>
              </a:ext>
            </a:extLst>
          </p:cNvPr>
          <p:cNvSpPr/>
          <p:nvPr/>
        </p:nvSpPr>
        <p:spPr>
          <a:xfrm>
            <a:off x="5048492" y="2520952"/>
            <a:ext cx="360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reconstruction 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pattern analysis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EA2DAE1-4B5C-4426-9B0B-A4F9C257EB13}"/>
              </a:ext>
            </a:extLst>
          </p:cNvPr>
          <p:cNvSpPr/>
          <p:nvPr/>
        </p:nvSpPr>
        <p:spPr>
          <a:xfrm>
            <a:off x="5048492" y="3424757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and balance analysis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0DF4A06-F9D6-4C2B-8A37-9DACF778A2E1}"/>
              </a:ext>
            </a:extLst>
          </p:cNvPr>
          <p:cNvSpPr/>
          <p:nvPr/>
        </p:nvSpPr>
        <p:spPr>
          <a:xfrm>
            <a:off x="5048492" y="3968562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time reconstruction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53908B0-0C95-4966-87EF-25298FA46FB2}"/>
              </a:ext>
            </a:extLst>
          </p:cNvPr>
          <p:cNvSpPr/>
          <p:nvPr/>
        </p:nvSpPr>
        <p:spPr>
          <a:xfrm>
            <a:off x="5048492" y="4781667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 &amp; time reconstruction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358D1DA-F3AF-4352-B6AE-584556458376}"/>
              </a:ext>
            </a:extLst>
          </p:cNvPr>
          <p:cNvSpPr/>
          <p:nvPr/>
        </p:nvSpPr>
        <p:spPr>
          <a:xfrm>
            <a:off x="5048492" y="5631290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track reconstruction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25A9BF1-6640-4954-8ED6-FD6DEEB8F5C3}"/>
              </a:ext>
            </a:extLst>
          </p:cNvPr>
          <p:cNvSpPr/>
          <p:nvPr/>
        </p:nvSpPr>
        <p:spPr>
          <a:xfrm>
            <a:off x="5048492" y="6175095"/>
            <a:ext cx="360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 hadron identification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7CC0334-C4BA-48B8-BE92-9B70D3447CDF}"/>
              </a:ext>
            </a:extLst>
          </p:cNvPr>
          <p:cNvSpPr/>
          <p:nvPr/>
        </p:nvSpPr>
        <p:spPr>
          <a:xfrm>
            <a:off x="9164174" y="704341"/>
            <a:ext cx="671331" cy="58307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L1-level GTL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8FA60C6-B5B9-4619-AA5C-E25B9D576FAF}"/>
              </a:ext>
            </a:extLst>
          </p:cNvPr>
          <p:cNvCxnSpPr/>
          <p:nvPr/>
        </p:nvCxnSpPr>
        <p:spPr bwMode="auto">
          <a:xfrm>
            <a:off x="4780344" y="884341"/>
            <a:ext cx="0" cy="108761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D625115-17E1-4FCA-AC54-AAC8AC0E8EF7}"/>
              </a:ext>
            </a:extLst>
          </p:cNvPr>
          <p:cNvCxnSpPr>
            <a:stCxn id="7" idx="3"/>
          </p:cNvCxnSpPr>
          <p:nvPr/>
        </p:nvCxnSpPr>
        <p:spPr bwMode="auto">
          <a:xfrm flipV="1">
            <a:off x="4486512" y="1428146"/>
            <a:ext cx="293832" cy="3805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72B6B11-143A-405D-A734-FD617613B480}"/>
              </a:ext>
            </a:extLst>
          </p:cNvPr>
          <p:cNvCxnSpPr>
            <a:endCxn id="13" idx="1"/>
          </p:cNvCxnSpPr>
          <p:nvPr/>
        </p:nvCxnSpPr>
        <p:spPr bwMode="auto">
          <a:xfrm>
            <a:off x="4780344" y="884341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A17173D4-5375-4DE8-9027-AD1A169757DE}"/>
              </a:ext>
            </a:extLst>
          </p:cNvPr>
          <p:cNvCxnSpPr/>
          <p:nvPr/>
        </p:nvCxnSpPr>
        <p:spPr bwMode="auto">
          <a:xfrm>
            <a:off x="4780344" y="1428146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474BAE1-E09C-4BA3-9A1F-5DE0FB812ED0}"/>
              </a:ext>
            </a:extLst>
          </p:cNvPr>
          <p:cNvCxnSpPr/>
          <p:nvPr/>
        </p:nvCxnSpPr>
        <p:spPr bwMode="auto">
          <a:xfrm>
            <a:off x="4780344" y="1957132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4A1C57D-49B9-43D6-9A97-13EDC8162DD2}"/>
              </a:ext>
            </a:extLst>
          </p:cNvPr>
          <p:cNvCxnSpPr>
            <a:cxnSpLocks/>
          </p:cNvCxnSpPr>
          <p:nvPr/>
        </p:nvCxnSpPr>
        <p:spPr bwMode="auto">
          <a:xfrm>
            <a:off x="4764622" y="2880952"/>
            <a:ext cx="0" cy="1270911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198EE7C-D9E7-4046-96CB-9D4ECF9EDC40}"/>
              </a:ext>
            </a:extLst>
          </p:cNvPr>
          <p:cNvCxnSpPr/>
          <p:nvPr/>
        </p:nvCxnSpPr>
        <p:spPr bwMode="auto">
          <a:xfrm flipV="1">
            <a:off x="4480950" y="3615257"/>
            <a:ext cx="293832" cy="3805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4822DCFF-2869-4308-ADD3-2297BDF9CF70}"/>
              </a:ext>
            </a:extLst>
          </p:cNvPr>
          <p:cNvCxnSpPr/>
          <p:nvPr/>
        </p:nvCxnSpPr>
        <p:spPr bwMode="auto">
          <a:xfrm>
            <a:off x="4764622" y="2880952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5EBD73D-CE2C-4944-BAB0-4A10CBB5DF4F}"/>
              </a:ext>
            </a:extLst>
          </p:cNvPr>
          <p:cNvCxnSpPr/>
          <p:nvPr/>
        </p:nvCxnSpPr>
        <p:spPr bwMode="auto">
          <a:xfrm>
            <a:off x="4764622" y="3615257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3D93408-63D2-48DC-8886-86F7374167A0}"/>
              </a:ext>
            </a:extLst>
          </p:cNvPr>
          <p:cNvCxnSpPr/>
          <p:nvPr/>
        </p:nvCxnSpPr>
        <p:spPr bwMode="auto">
          <a:xfrm>
            <a:off x="4764622" y="4151863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2369902-0353-4807-8926-375F8B1C489A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 flipV="1">
            <a:off x="4486512" y="4974326"/>
            <a:ext cx="561980" cy="2295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9CF2204-8F01-482D-AB1D-89659BDBEFB9}"/>
              </a:ext>
            </a:extLst>
          </p:cNvPr>
          <p:cNvCxnSpPr>
            <a:cxnSpLocks/>
          </p:cNvCxnSpPr>
          <p:nvPr/>
        </p:nvCxnSpPr>
        <p:spPr bwMode="auto">
          <a:xfrm>
            <a:off x="4790217" y="5807079"/>
            <a:ext cx="0" cy="543805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955E676A-D219-40A9-AF76-B400DCB5276F}"/>
              </a:ext>
            </a:extLst>
          </p:cNvPr>
          <p:cNvCxnSpPr/>
          <p:nvPr/>
        </p:nvCxnSpPr>
        <p:spPr bwMode="auto">
          <a:xfrm flipV="1">
            <a:off x="4496385" y="6091804"/>
            <a:ext cx="293832" cy="3805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CAD7FB0-F835-411D-87F1-663F361BDDC2}"/>
              </a:ext>
            </a:extLst>
          </p:cNvPr>
          <p:cNvCxnSpPr/>
          <p:nvPr/>
        </p:nvCxnSpPr>
        <p:spPr bwMode="auto">
          <a:xfrm>
            <a:off x="4790217" y="5807079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32170AAD-8D67-4E22-A78C-A7367FB5617D}"/>
              </a:ext>
            </a:extLst>
          </p:cNvPr>
          <p:cNvCxnSpPr/>
          <p:nvPr/>
        </p:nvCxnSpPr>
        <p:spPr bwMode="auto">
          <a:xfrm>
            <a:off x="4790217" y="6350884"/>
            <a:ext cx="268148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96E8E88D-C80A-457B-8888-4BB18D655986}"/>
              </a:ext>
            </a:extLst>
          </p:cNvPr>
          <p:cNvCxnSpPr>
            <a:stCxn id="13" idx="3"/>
          </p:cNvCxnSpPr>
          <p:nvPr/>
        </p:nvCxnSpPr>
        <p:spPr bwMode="auto">
          <a:xfrm>
            <a:off x="8648492" y="884341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ADC4217D-76B8-4636-9CE3-C86415E0369C}"/>
              </a:ext>
            </a:extLst>
          </p:cNvPr>
          <p:cNvCxnSpPr/>
          <p:nvPr/>
        </p:nvCxnSpPr>
        <p:spPr bwMode="auto">
          <a:xfrm>
            <a:off x="8648492" y="1428146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E4A0410E-FC06-4E9C-A217-5FA98E5D847D}"/>
              </a:ext>
            </a:extLst>
          </p:cNvPr>
          <p:cNvCxnSpPr/>
          <p:nvPr/>
        </p:nvCxnSpPr>
        <p:spPr bwMode="auto">
          <a:xfrm>
            <a:off x="8648492" y="1971951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19B6AD91-DFA2-4005-9ACD-6B1E6EF49C0A}"/>
              </a:ext>
            </a:extLst>
          </p:cNvPr>
          <p:cNvCxnSpPr/>
          <p:nvPr/>
        </p:nvCxnSpPr>
        <p:spPr bwMode="auto">
          <a:xfrm>
            <a:off x="8648492" y="2880952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6297ED19-BBC6-4306-A006-267AA9090ECA}"/>
              </a:ext>
            </a:extLst>
          </p:cNvPr>
          <p:cNvCxnSpPr/>
          <p:nvPr/>
        </p:nvCxnSpPr>
        <p:spPr bwMode="auto">
          <a:xfrm>
            <a:off x="8648492" y="3595358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A2BF1A72-9408-4445-A39E-E5E13164AD35}"/>
              </a:ext>
            </a:extLst>
          </p:cNvPr>
          <p:cNvCxnSpPr/>
          <p:nvPr/>
        </p:nvCxnSpPr>
        <p:spPr bwMode="auto">
          <a:xfrm>
            <a:off x="8648492" y="4151863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39AC8383-FFE1-4221-A212-8E35220927DD}"/>
              </a:ext>
            </a:extLst>
          </p:cNvPr>
          <p:cNvCxnSpPr/>
          <p:nvPr/>
        </p:nvCxnSpPr>
        <p:spPr bwMode="auto">
          <a:xfrm>
            <a:off x="8648492" y="4974326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3CF3076A-BB8B-4065-8A8D-69ED80B0427B}"/>
              </a:ext>
            </a:extLst>
          </p:cNvPr>
          <p:cNvCxnSpPr/>
          <p:nvPr/>
        </p:nvCxnSpPr>
        <p:spPr bwMode="auto">
          <a:xfrm>
            <a:off x="8648492" y="5807079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E7352FCA-4F88-4055-B695-BF326CD1950F}"/>
              </a:ext>
            </a:extLst>
          </p:cNvPr>
          <p:cNvCxnSpPr/>
          <p:nvPr/>
        </p:nvCxnSpPr>
        <p:spPr bwMode="auto">
          <a:xfrm>
            <a:off x="8648492" y="6350884"/>
            <a:ext cx="51568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13249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4148562-6F2E-4B8E-858E-F79C07457292}"/>
              </a:ext>
            </a:extLst>
          </p:cNvPr>
          <p:cNvSpPr/>
          <p:nvPr/>
        </p:nvSpPr>
        <p:spPr>
          <a:xfrm>
            <a:off x="1488102" y="2178498"/>
            <a:ext cx="180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MDC data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extract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FC91676-BD96-402A-9B44-D9BF5E5D7C3F}"/>
              </a:ext>
            </a:extLst>
          </p:cNvPr>
          <p:cNvSpPr/>
          <p:nvPr/>
        </p:nvSpPr>
        <p:spPr>
          <a:xfrm>
            <a:off x="524832" y="3124815"/>
            <a:ext cx="180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MDC parameter solve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流程图: 过程 46">
            <a:extLst>
              <a:ext uri="{FF2B5EF4-FFF2-40B4-BE49-F238E27FC236}">
                <a16:creationId xmlns:a16="http://schemas.microsoft.com/office/drawing/2014/main" id="{587ED006-5F0B-409C-B4E0-949806D1A566}"/>
              </a:ext>
            </a:extLst>
          </p:cNvPr>
          <p:cNvSpPr/>
          <p:nvPr/>
        </p:nvSpPr>
        <p:spPr>
          <a:xfrm>
            <a:off x="376264" y="4030636"/>
            <a:ext cx="216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>
                <a:solidFill>
                  <a:schemeClr val="tx1"/>
                </a:solidFill>
              </a:rPr>
              <a:t>GTL_MDC_parameters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006BE18-D268-4F7C-A8FA-7D408C17C0CF}"/>
              </a:ext>
            </a:extLst>
          </p:cNvPr>
          <p:cNvSpPr/>
          <p:nvPr/>
        </p:nvSpPr>
        <p:spPr>
          <a:xfrm>
            <a:off x="7247977" y="2178498"/>
            <a:ext cx="180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ECAL data extract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CE18915-1F56-4F32-8495-C9B77C8F6447}"/>
              </a:ext>
            </a:extLst>
          </p:cNvPr>
          <p:cNvSpPr/>
          <p:nvPr/>
        </p:nvSpPr>
        <p:spPr>
          <a:xfrm>
            <a:off x="7988208" y="3124815"/>
            <a:ext cx="180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ECAL parameter solve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流程图: 过程 49">
            <a:extLst>
              <a:ext uri="{FF2B5EF4-FFF2-40B4-BE49-F238E27FC236}">
                <a16:creationId xmlns:a16="http://schemas.microsoft.com/office/drawing/2014/main" id="{5C9B4140-6F36-4198-9808-5AFB8290469A}"/>
              </a:ext>
            </a:extLst>
          </p:cNvPr>
          <p:cNvSpPr/>
          <p:nvPr/>
        </p:nvSpPr>
        <p:spPr>
          <a:xfrm>
            <a:off x="7526692" y="4030636"/>
            <a:ext cx="216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>
                <a:solidFill>
                  <a:schemeClr val="tx1"/>
                </a:solidFill>
              </a:rPr>
              <a:t>GTL_ECAL_parameters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D358D66-A25B-490E-A679-F03C2F7A0CDB}"/>
              </a:ext>
            </a:extLst>
          </p:cNvPr>
          <p:cNvSpPr/>
          <p:nvPr/>
        </p:nvSpPr>
        <p:spPr>
          <a:xfrm>
            <a:off x="2727007" y="3124815"/>
            <a:ext cx="123626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MDC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back-to-back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9518976-9E45-45A4-AC13-3A1815179B21}"/>
              </a:ext>
            </a:extLst>
          </p:cNvPr>
          <p:cNvSpPr/>
          <p:nvPr/>
        </p:nvSpPr>
        <p:spPr>
          <a:xfrm>
            <a:off x="6349773" y="3124815"/>
            <a:ext cx="123626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ECAL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back-to-back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7D5C0AAD-8E58-4972-8E1F-E591FB013FBD}"/>
              </a:ext>
            </a:extLst>
          </p:cNvPr>
          <p:cNvSpPr/>
          <p:nvPr/>
        </p:nvSpPr>
        <p:spPr>
          <a:xfrm>
            <a:off x="4365442" y="3124815"/>
            <a:ext cx="1582156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MDC-ECAL match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4" name="流程图: 过程 53">
            <a:extLst>
              <a:ext uri="{FF2B5EF4-FFF2-40B4-BE49-F238E27FC236}">
                <a16:creationId xmlns:a16="http://schemas.microsoft.com/office/drawing/2014/main" id="{5F7688E0-AB44-455A-957A-BC872EAB1A12}"/>
              </a:ext>
            </a:extLst>
          </p:cNvPr>
          <p:cNvSpPr/>
          <p:nvPr/>
        </p:nvSpPr>
        <p:spPr>
          <a:xfrm>
            <a:off x="2759740" y="4030636"/>
            <a:ext cx="216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>
                <a:solidFill>
                  <a:schemeClr val="tx1"/>
                </a:solidFill>
              </a:rPr>
              <a:t>GTL_BackToBack</a:t>
            </a:r>
            <a:r>
              <a:rPr lang="en-US" altLang="zh-CN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</a:rPr>
              <a:t>Desicion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5BC2F08D-B8CA-483A-A3D2-F556F87D6239}"/>
              </a:ext>
            </a:extLst>
          </p:cNvPr>
          <p:cNvSpPr/>
          <p:nvPr/>
        </p:nvSpPr>
        <p:spPr>
          <a:xfrm>
            <a:off x="10190382" y="3124815"/>
            <a:ext cx="180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ECAL balance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流程图: 过程 56">
            <a:extLst>
              <a:ext uri="{FF2B5EF4-FFF2-40B4-BE49-F238E27FC236}">
                <a16:creationId xmlns:a16="http://schemas.microsoft.com/office/drawing/2014/main" id="{BF309CDF-43EC-4FC1-9A8A-5926D5EC654D}"/>
              </a:ext>
            </a:extLst>
          </p:cNvPr>
          <p:cNvSpPr/>
          <p:nvPr/>
        </p:nvSpPr>
        <p:spPr>
          <a:xfrm>
            <a:off x="9910170" y="4030636"/>
            <a:ext cx="216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>
                <a:solidFill>
                  <a:schemeClr val="tx1"/>
                </a:solidFill>
              </a:rPr>
              <a:t>GTL_ECAL_Balance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流程图: 过程 57">
            <a:extLst>
              <a:ext uri="{FF2B5EF4-FFF2-40B4-BE49-F238E27FC236}">
                <a16:creationId xmlns:a16="http://schemas.microsoft.com/office/drawing/2014/main" id="{9FC1624D-2C27-4BEC-8898-9FE6E7A47A4F}"/>
              </a:ext>
            </a:extLst>
          </p:cNvPr>
          <p:cNvSpPr/>
          <p:nvPr/>
        </p:nvSpPr>
        <p:spPr>
          <a:xfrm>
            <a:off x="4567477" y="5144603"/>
            <a:ext cx="360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>
                <a:solidFill>
                  <a:schemeClr val="tx1"/>
                </a:solidFill>
              </a:rPr>
              <a:t>GTL_Decision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流程图: 过程 58">
            <a:extLst>
              <a:ext uri="{FF2B5EF4-FFF2-40B4-BE49-F238E27FC236}">
                <a16:creationId xmlns:a16="http://schemas.microsoft.com/office/drawing/2014/main" id="{74DFCBA1-380E-4777-B289-1162BD22BF8F}"/>
              </a:ext>
            </a:extLst>
          </p:cNvPr>
          <p:cNvSpPr/>
          <p:nvPr/>
        </p:nvSpPr>
        <p:spPr>
          <a:xfrm>
            <a:off x="1694405" y="5144603"/>
            <a:ext cx="180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Trigger channels definition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流程图: 过程 59">
            <a:extLst>
              <a:ext uri="{FF2B5EF4-FFF2-40B4-BE49-F238E27FC236}">
                <a16:creationId xmlns:a16="http://schemas.microsoft.com/office/drawing/2014/main" id="{6827DADF-04C7-4E45-8280-1E7377B32268}"/>
              </a:ext>
            </a:extLst>
          </p:cNvPr>
          <p:cNvSpPr/>
          <p:nvPr/>
        </p:nvSpPr>
        <p:spPr>
          <a:xfrm>
            <a:off x="4567477" y="5980458"/>
            <a:ext cx="360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Trigger efficiency evaluation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42CE303-145C-4A01-A234-8B04684AC9AC}"/>
              </a:ext>
            </a:extLst>
          </p:cNvPr>
          <p:cNvSpPr/>
          <p:nvPr/>
        </p:nvSpPr>
        <p:spPr>
          <a:xfrm>
            <a:off x="3588900" y="266812"/>
            <a:ext cx="252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MC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simulation data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流程图: 决策 61">
            <a:extLst>
              <a:ext uri="{FF2B5EF4-FFF2-40B4-BE49-F238E27FC236}">
                <a16:creationId xmlns:a16="http://schemas.microsoft.com/office/drawing/2014/main" id="{CA49191D-6C5A-43F0-A90B-2FBB39382135}"/>
              </a:ext>
            </a:extLst>
          </p:cNvPr>
          <p:cNvSpPr/>
          <p:nvPr/>
        </p:nvSpPr>
        <p:spPr>
          <a:xfrm>
            <a:off x="3700709" y="1065872"/>
            <a:ext cx="2296382" cy="540000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Event filter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63" name="流程图: 过程 62">
            <a:extLst>
              <a:ext uri="{FF2B5EF4-FFF2-40B4-BE49-F238E27FC236}">
                <a16:creationId xmlns:a16="http://schemas.microsoft.com/office/drawing/2014/main" id="{602F518B-667D-4DEA-9B4E-375A02B3A3AE}"/>
              </a:ext>
            </a:extLst>
          </p:cNvPr>
          <p:cNvSpPr/>
          <p:nvPr/>
        </p:nvSpPr>
        <p:spPr>
          <a:xfrm>
            <a:off x="5143216" y="4030636"/>
            <a:ext cx="2160000" cy="540000"/>
          </a:xfrm>
          <a:prstGeom prst="flowChart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>
                <a:solidFill>
                  <a:schemeClr val="tx1"/>
                </a:solidFill>
              </a:rPr>
              <a:t>GTL_Match_parameters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C723893-02F5-48B8-9A19-C7C53CB62298}"/>
              </a:ext>
            </a:extLst>
          </p:cNvPr>
          <p:cNvCxnSpPr>
            <a:stCxn id="61" idx="2"/>
            <a:endCxn id="62" idx="0"/>
          </p:cNvCxnSpPr>
          <p:nvPr/>
        </p:nvCxnSpPr>
        <p:spPr bwMode="auto">
          <a:xfrm>
            <a:off x="4848900" y="806812"/>
            <a:ext cx="0" cy="25906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44BACE54-E92D-4A34-8290-D182F044C1C3}"/>
              </a:ext>
            </a:extLst>
          </p:cNvPr>
          <p:cNvCxnSpPr/>
          <p:nvPr/>
        </p:nvCxnSpPr>
        <p:spPr bwMode="auto">
          <a:xfrm>
            <a:off x="2380813" y="1884742"/>
            <a:ext cx="5760870" cy="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B0F34048-B3A3-4AF1-9709-DBBB03439F3F}"/>
              </a:ext>
            </a:extLst>
          </p:cNvPr>
          <p:cNvCxnSpPr/>
          <p:nvPr/>
        </p:nvCxnSpPr>
        <p:spPr bwMode="auto">
          <a:xfrm>
            <a:off x="2380813" y="1871295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7A3894D0-37DB-4D11-B7BB-07FEE50A774C}"/>
              </a:ext>
            </a:extLst>
          </p:cNvPr>
          <p:cNvCxnSpPr/>
          <p:nvPr/>
        </p:nvCxnSpPr>
        <p:spPr bwMode="auto">
          <a:xfrm>
            <a:off x="8137499" y="1894073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357C30A9-BC18-4FDB-8D71-0B33C059DA0B}"/>
              </a:ext>
            </a:extLst>
          </p:cNvPr>
          <p:cNvCxnSpPr/>
          <p:nvPr/>
        </p:nvCxnSpPr>
        <p:spPr bwMode="auto">
          <a:xfrm>
            <a:off x="4848900" y="1605872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38B486FA-613E-4B52-B75F-7CB2442288E0}"/>
              </a:ext>
            </a:extLst>
          </p:cNvPr>
          <p:cNvCxnSpPr/>
          <p:nvPr/>
        </p:nvCxnSpPr>
        <p:spPr bwMode="auto">
          <a:xfrm>
            <a:off x="6277044" y="5684603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E3BA44E6-CF1E-4E18-A0E4-789B2A78D2A8}"/>
              </a:ext>
            </a:extLst>
          </p:cNvPr>
          <p:cNvCxnSpPr>
            <a:stCxn id="11" idx="2"/>
            <a:endCxn id="46" idx="0"/>
          </p:cNvCxnSpPr>
          <p:nvPr/>
        </p:nvCxnSpPr>
        <p:spPr bwMode="auto">
          <a:xfrm flipH="1">
            <a:off x="1424832" y="2718498"/>
            <a:ext cx="963270" cy="406317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81E9AA2F-3F67-44A4-AE09-78516C1ECAE4}"/>
              </a:ext>
            </a:extLst>
          </p:cNvPr>
          <p:cNvCxnSpPr>
            <a:stCxn id="11" idx="2"/>
            <a:endCxn id="51" idx="0"/>
          </p:cNvCxnSpPr>
          <p:nvPr/>
        </p:nvCxnSpPr>
        <p:spPr bwMode="auto">
          <a:xfrm>
            <a:off x="2388102" y="2718498"/>
            <a:ext cx="957035" cy="406317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DA2DFEDC-94DA-46D1-A10A-05B1335F9A5C}"/>
              </a:ext>
            </a:extLst>
          </p:cNvPr>
          <p:cNvCxnSpPr>
            <a:stCxn id="48" idx="2"/>
            <a:endCxn id="52" idx="0"/>
          </p:cNvCxnSpPr>
          <p:nvPr/>
        </p:nvCxnSpPr>
        <p:spPr bwMode="auto">
          <a:xfrm flipH="1">
            <a:off x="6967903" y="2718498"/>
            <a:ext cx="1180074" cy="406317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E9A58C84-081D-4CAD-A831-FCDECC09495B}"/>
              </a:ext>
            </a:extLst>
          </p:cNvPr>
          <p:cNvCxnSpPr>
            <a:stCxn id="48" idx="2"/>
            <a:endCxn id="49" idx="0"/>
          </p:cNvCxnSpPr>
          <p:nvPr/>
        </p:nvCxnSpPr>
        <p:spPr bwMode="auto">
          <a:xfrm>
            <a:off x="8147977" y="2718498"/>
            <a:ext cx="740231" cy="406317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ED8B1BE2-3409-4BCD-B5D6-EA7B93DCE0A9}"/>
              </a:ext>
            </a:extLst>
          </p:cNvPr>
          <p:cNvCxnSpPr>
            <a:stCxn id="49" idx="3"/>
            <a:endCxn id="56" idx="1"/>
          </p:cNvCxnSpPr>
          <p:nvPr/>
        </p:nvCxnSpPr>
        <p:spPr bwMode="auto">
          <a:xfrm>
            <a:off x="9788208" y="3394815"/>
            <a:ext cx="402174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3" name="直接箭头连接符 92">
            <a:extLst>
              <a:ext uri="{FF2B5EF4-FFF2-40B4-BE49-F238E27FC236}">
                <a16:creationId xmlns:a16="http://schemas.microsoft.com/office/drawing/2014/main" id="{770151C6-61F2-4C04-B81E-23010EB784A2}"/>
              </a:ext>
            </a:extLst>
          </p:cNvPr>
          <p:cNvCxnSpPr/>
          <p:nvPr/>
        </p:nvCxnSpPr>
        <p:spPr bwMode="auto">
          <a:xfrm>
            <a:off x="8673530" y="3664815"/>
            <a:ext cx="0" cy="365821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1E657401-8FEE-4762-A0C3-51608B3197CC}"/>
              </a:ext>
            </a:extLst>
          </p:cNvPr>
          <p:cNvCxnSpPr/>
          <p:nvPr/>
        </p:nvCxnSpPr>
        <p:spPr bwMode="auto">
          <a:xfrm>
            <a:off x="11102600" y="3664815"/>
            <a:ext cx="0" cy="365821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连接符: 肘形 97">
            <a:extLst>
              <a:ext uri="{FF2B5EF4-FFF2-40B4-BE49-F238E27FC236}">
                <a16:creationId xmlns:a16="http://schemas.microsoft.com/office/drawing/2014/main" id="{24DCF4DC-3275-4833-B8C5-78242F41E21F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3288102" y="2448498"/>
            <a:ext cx="1485847" cy="676317"/>
          </a:xfrm>
          <a:prstGeom prst="bentConnector3">
            <a:avLst>
              <a:gd name="adj1" fmla="val 100237"/>
            </a:avLst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连接符: 肘形 101">
            <a:extLst>
              <a:ext uri="{FF2B5EF4-FFF2-40B4-BE49-F238E27FC236}">
                <a16:creationId xmlns:a16="http://schemas.microsoft.com/office/drawing/2014/main" id="{75E18473-45C4-4FD2-B679-9D4E3F244AA8}"/>
              </a:ext>
            </a:extLst>
          </p:cNvPr>
          <p:cNvCxnSpPr>
            <a:cxnSpLocks/>
            <a:stCxn id="48" idx="1"/>
          </p:cNvCxnSpPr>
          <p:nvPr/>
        </p:nvCxnSpPr>
        <p:spPr bwMode="auto">
          <a:xfrm rot="10800000" flipV="1">
            <a:off x="5587687" y="2448498"/>
            <a:ext cx="1660290" cy="658696"/>
          </a:xfrm>
          <a:prstGeom prst="bentConnector3">
            <a:avLst>
              <a:gd name="adj1" fmla="val 100017"/>
            </a:avLst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4010E917-D60B-4291-8231-0EE63B79A6EF}"/>
              </a:ext>
            </a:extLst>
          </p:cNvPr>
          <p:cNvCxnSpPr/>
          <p:nvPr/>
        </p:nvCxnSpPr>
        <p:spPr bwMode="auto">
          <a:xfrm>
            <a:off x="1422052" y="3664815"/>
            <a:ext cx="0" cy="365821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2C06A2FE-6660-45CF-A8D8-060A4234AD5F}"/>
              </a:ext>
            </a:extLst>
          </p:cNvPr>
          <p:cNvCxnSpPr/>
          <p:nvPr/>
        </p:nvCxnSpPr>
        <p:spPr bwMode="auto">
          <a:xfrm>
            <a:off x="1422052" y="4570636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3E37DA7B-CC8C-4E54-A34E-02EB0FFCFC39}"/>
              </a:ext>
            </a:extLst>
          </p:cNvPr>
          <p:cNvCxnSpPr/>
          <p:nvPr/>
        </p:nvCxnSpPr>
        <p:spPr bwMode="auto">
          <a:xfrm>
            <a:off x="3851083" y="4570636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269566B5-E069-4114-B28C-7DB3726A8DA1}"/>
              </a:ext>
            </a:extLst>
          </p:cNvPr>
          <p:cNvCxnSpPr/>
          <p:nvPr/>
        </p:nvCxnSpPr>
        <p:spPr bwMode="auto">
          <a:xfrm>
            <a:off x="6277043" y="4570636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id="{2BB4E487-CE4E-45A1-9F5B-0A5FEA66B40B}"/>
              </a:ext>
            </a:extLst>
          </p:cNvPr>
          <p:cNvCxnSpPr/>
          <p:nvPr/>
        </p:nvCxnSpPr>
        <p:spPr bwMode="auto">
          <a:xfrm>
            <a:off x="8665679" y="4570636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DFE046FF-DA0F-447B-8619-88C9916F2D0F}"/>
              </a:ext>
            </a:extLst>
          </p:cNvPr>
          <p:cNvCxnSpPr/>
          <p:nvPr/>
        </p:nvCxnSpPr>
        <p:spPr bwMode="auto">
          <a:xfrm>
            <a:off x="11007662" y="4570636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51CF9199-F028-4C56-A860-3EC8E7BE90C8}"/>
              </a:ext>
            </a:extLst>
          </p:cNvPr>
          <p:cNvCxnSpPr/>
          <p:nvPr/>
        </p:nvCxnSpPr>
        <p:spPr bwMode="auto">
          <a:xfrm>
            <a:off x="6277044" y="4854347"/>
            <a:ext cx="0" cy="290256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4CADA1D2-6FC1-451D-94E4-FBB05E4F47C1}"/>
              </a:ext>
            </a:extLst>
          </p:cNvPr>
          <p:cNvCxnSpPr>
            <a:cxnSpLocks/>
          </p:cNvCxnSpPr>
          <p:nvPr/>
        </p:nvCxnSpPr>
        <p:spPr bwMode="auto">
          <a:xfrm>
            <a:off x="1422052" y="4863961"/>
            <a:ext cx="9585610" cy="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9AF6E30F-DA53-406E-AE2E-D652DD5B4D4F}"/>
              </a:ext>
            </a:extLst>
          </p:cNvPr>
          <p:cNvCxnSpPr>
            <a:cxnSpLocks/>
            <a:stCxn id="59" idx="3"/>
          </p:cNvCxnSpPr>
          <p:nvPr/>
        </p:nvCxnSpPr>
        <p:spPr bwMode="auto">
          <a:xfrm>
            <a:off x="3494405" y="5414603"/>
            <a:ext cx="1073242" cy="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连接符: 肘形 117">
            <a:extLst>
              <a:ext uri="{FF2B5EF4-FFF2-40B4-BE49-F238E27FC236}">
                <a16:creationId xmlns:a16="http://schemas.microsoft.com/office/drawing/2014/main" id="{079F0DD3-E9D2-40FB-8600-1D896201FE47}"/>
              </a:ext>
            </a:extLst>
          </p:cNvPr>
          <p:cNvCxnSpPr>
            <a:cxnSpLocks/>
            <a:stCxn id="62" idx="1"/>
            <a:endCxn id="60" idx="1"/>
          </p:cNvCxnSpPr>
          <p:nvPr/>
        </p:nvCxnSpPr>
        <p:spPr bwMode="auto">
          <a:xfrm rot="10800000" flipH="1" flipV="1">
            <a:off x="3700709" y="1335872"/>
            <a:ext cx="866768" cy="4914586"/>
          </a:xfrm>
          <a:prstGeom prst="bentConnector3">
            <a:avLst>
              <a:gd name="adj1" fmla="val -412831"/>
            </a:avLst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D22D4F77-EB80-4E99-80F9-ED2DBB6B186F}"/>
              </a:ext>
            </a:extLst>
          </p:cNvPr>
          <p:cNvCxnSpPr>
            <a:cxnSpLocks/>
          </p:cNvCxnSpPr>
          <p:nvPr/>
        </p:nvCxnSpPr>
        <p:spPr bwMode="auto">
          <a:xfrm>
            <a:off x="3345137" y="3845622"/>
            <a:ext cx="3622766" cy="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直接箭头连接符 129">
            <a:extLst>
              <a:ext uri="{FF2B5EF4-FFF2-40B4-BE49-F238E27FC236}">
                <a16:creationId xmlns:a16="http://schemas.microsoft.com/office/drawing/2014/main" id="{4FE5EE8F-26CD-4A83-9538-831D04895E4C}"/>
              </a:ext>
            </a:extLst>
          </p:cNvPr>
          <p:cNvCxnSpPr/>
          <p:nvPr/>
        </p:nvCxnSpPr>
        <p:spPr bwMode="auto">
          <a:xfrm>
            <a:off x="3835843" y="3845622"/>
            <a:ext cx="0" cy="185014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FB266E74-5EBA-45A9-903D-13F32D2A5025}"/>
              </a:ext>
            </a:extLst>
          </p:cNvPr>
          <p:cNvCxnSpPr/>
          <p:nvPr/>
        </p:nvCxnSpPr>
        <p:spPr bwMode="auto">
          <a:xfrm>
            <a:off x="3345137" y="3660608"/>
            <a:ext cx="0" cy="185014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直接箭头连接符 131">
            <a:extLst>
              <a:ext uri="{FF2B5EF4-FFF2-40B4-BE49-F238E27FC236}">
                <a16:creationId xmlns:a16="http://schemas.microsoft.com/office/drawing/2014/main" id="{ED6A2556-E0EF-438D-8AF3-E5FF78EEF304}"/>
              </a:ext>
            </a:extLst>
          </p:cNvPr>
          <p:cNvCxnSpPr/>
          <p:nvPr/>
        </p:nvCxnSpPr>
        <p:spPr bwMode="auto">
          <a:xfrm>
            <a:off x="4919740" y="3660608"/>
            <a:ext cx="0" cy="185014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直接箭头连接符 132">
            <a:extLst>
              <a:ext uri="{FF2B5EF4-FFF2-40B4-BE49-F238E27FC236}">
                <a16:creationId xmlns:a16="http://schemas.microsoft.com/office/drawing/2014/main" id="{0D4C5D01-360D-41C7-8D09-933EBB799201}"/>
              </a:ext>
            </a:extLst>
          </p:cNvPr>
          <p:cNvCxnSpPr/>
          <p:nvPr/>
        </p:nvCxnSpPr>
        <p:spPr bwMode="auto">
          <a:xfrm>
            <a:off x="6963266" y="3660608"/>
            <a:ext cx="0" cy="185014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A2E8BD2A-CFC1-49BD-9791-267CB105C9EA}"/>
              </a:ext>
            </a:extLst>
          </p:cNvPr>
          <p:cNvGrpSpPr/>
          <p:nvPr/>
        </p:nvGrpSpPr>
        <p:grpSpPr>
          <a:xfrm>
            <a:off x="5580282" y="3660608"/>
            <a:ext cx="70882" cy="370028"/>
            <a:chOff x="4371242" y="3660608"/>
            <a:chExt cx="70882" cy="370028"/>
          </a:xfrm>
        </p:grpSpPr>
        <p:cxnSp>
          <p:nvCxnSpPr>
            <p:cNvPr id="135" name="直接箭头连接符 134">
              <a:extLst>
                <a:ext uri="{FF2B5EF4-FFF2-40B4-BE49-F238E27FC236}">
                  <a16:creationId xmlns:a16="http://schemas.microsoft.com/office/drawing/2014/main" id="{1D0F2986-4ED5-490E-A57E-37AB2C8AFE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78647" y="3886200"/>
              <a:ext cx="0" cy="144436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7" name="直接箭头连接符 136">
              <a:extLst>
                <a:ext uri="{FF2B5EF4-FFF2-40B4-BE49-F238E27FC236}">
                  <a16:creationId xmlns:a16="http://schemas.microsoft.com/office/drawing/2014/main" id="{B858F61E-0B2E-4C75-9FA0-B1EA350097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78647" y="3660608"/>
              <a:ext cx="0" cy="143677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68262B43-B15A-44FC-911A-87D86254D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807" t="-12518"/>
            <a:stretch/>
          </p:blipFill>
          <p:spPr>
            <a:xfrm>
              <a:off x="4371242" y="3770537"/>
              <a:ext cx="70882" cy="130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76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F4573-9AD8-4533-97F5-1BBD17AF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 overview</a:t>
            </a:r>
            <a:endParaRPr lang="zh-CN" altLang="en-US" dirty="0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E73A57F4-07C1-4E76-A8B5-4DC32CB2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398"/>
          <a:stretch/>
        </p:blipFill>
        <p:spPr>
          <a:xfrm>
            <a:off x="695940" y="3597870"/>
            <a:ext cx="6611779" cy="2717794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ADE6D350-FF31-46B7-B52A-1EAEC19F6496}"/>
              </a:ext>
            </a:extLst>
          </p:cNvPr>
          <p:cNvSpPr txBox="1"/>
          <p:nvPr/>
        </p:nvSpPr>
        <p:spPr>
          <a:xfrm>
            <a:off x="9620247" y="3398876"/>
            <a:ext cx="18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Fangsong" panose="02010600040101010101" pitchFamily="2" charset="-122"/>
              <a:ea typeface="STFangsong" panose="02010600040101010101" pitchFamily="2" charset="-122"/>
            </a:endParaRPr>
          </a:p>
        </p:txBody>
      </p:sp>
      <p:cxnSp>
        <p:nvCxnSpPr>
          <p:cNvPr id="5" name="直接箭头连接符 8">
            <a:extLst>
              <a:ext uri="{FF2B5EF4-FFF2-40B4-BE49-F238E27FC236}">
                <a16:creationId xmlns:a16="http://schemas.microsoft.com/office/drawing/2014/main" id="{3D65F722-A878-4B2F-8240-BD76678431C2}"/>
              </a:ext>
            </a:extLst>
          </p:cNvPr>
          <p:cNvCxnSpPr>
            <a:cxnSpLocks/>
          </p:cNvCxnSpPr>
          <p:nvPr/>
        </p:nvCxnSpPr>
        <p:spPr bwMode="auto">
          <a:xfrm>
            <a:off x="1543867" y="4553860"/>
            <a:ext cx="613354" cy="402907"/>
          </a:xfrm>
          <a:prstGeom prst="straightConnector1">
            <a:avLst/>
          </a:prstGeom>
          <a:solidFill>
            <a:srgbClr val="4F81BD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矩形 9">
            <a:extLst>
              <a:ext uri="{FF2B5EF4-FFF2-40B4-BE49-F238E27FC236}">
                <a16:creationId xmlns:a16="http://schemas.microsoft.com/office/drawing/2014/main" id="{C73624B7-A6EF-47BB-9F8F-F0069199B2A8}"/>
              </a:ext>
            </a:extLst>
          </p:cNvPr>
          <p:cNvSpPr/>
          <p:nvPr/>
        </p:nvSpPr>
        <p:spPr bwMode="auto">
          <a:xfrm>
            <a:off x="682392" y="3792647"/>
            <a:ext cx="1681351" cy="761213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400 m linear accelerator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7" name="直接箭头连接符 8">
            <a:extLst>
              <a:ext uri="{FF2B5EF4-FFF2-40B4-BE49-F238E27FC236}">
                <a16:creationId xmlns:a16="http://schemas.microsoft.com/office/drawing/2014/main" id="{49F9BEB6-5296-41DF-9304-3C5836FD31A6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3484" y="4641454"/>
            <a:ext cx="124780" cy="315313"/>
          </a:xfrm>
          <a:prstGeom prst="straightConnector1">
            <a:avLst/>
          </a:prstGeom>
          <a:solidFill>
            <a:srgbClr val="4F81BD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矩形 11">
            <a:extLst>
              <a:ext uri="{FF2B5EF4-FFF2-40B4-BE49-F238E27FC236}">
                <a16:creationId xmlns:a16="http://schemas.microsoft.com/office/drawing/2014/main" id="{4E9058DF-25D7-4A10-AA3F-2B3404D2CAE1}"/>
              </a:ext>
            </a:extLst>
          </p:cNvPr>
          <p:cNvSpPr/>
          <p:nvPr/>
        </p:nvSpPr>
        <p:spPr bwMode="auto">
          <a:xfrm>
            <a:off x="3697176" y="4239532"/>
            <a:ext cx="2398824" cy="387946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800 m storage ring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FFB92371-AFC1-4A2E-A2A9-BEF94738139C}"/>
              </a:ext>
            </a:extLst>
          </p:cNvPr>
          <p:cNvSpPr/>
          <p:nvPr/>
        </p:nvSpPr>
        <p:spPr bwMode="auto">
          <a:xfrm>
            <a:off x="2157221" y="3562091"/>
            <a:ext cx="2465570" cy="379805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kern="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100 m damping ring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0" name="直接箭头连接符 29">
            <a:extLst>
              <a:ext uri="{FF2B5EF4-FFF2-40B4-BE49-F238E27FC236}">
                <a16:creationId xmlns:a16="http://schemas.microsoft.com/office/drawing/2014/main" id="{49119A8C-D67B-41AF-B632-34E81C46D36C}"/>
              </a:ext>
            </a:extLst>
          </p:cNvPr>
          <p:cNvCxnSpPr>
            <a:cxnSpLocks/>
          </p:cNvCxnSpPr>
          <p:nvPr/>
        </p:nvCxnSpPr>
        <p:spPr bwMode="auto">
          <a:xfrm flipH="1">
            <a:off x="3111066" y="4000364"/>
            <a:ext cx="164418" cy="799973"/>
          </a:xfrm>
          <a:prstGeom prst="straightConnector1">
            <a:avLst/>
          </a:prstGeom>
          <a:solidFill>
            <a:srgbClr val="4F81BD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箭头连接符 14">
            <a:extLst>
              <a:ext uri="{FF2B5EF4-FFF2-40B4-BE49-F238E27FC236}">
                <a16:creationId xmlns:a16="http://schemas.microsoft.com/office/drawing/2014/main" id="{9E50777E-CC9D-4165-B27B-BBA5816A91A9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4738025" y="4923777"/>
            <a:ext cx="3345053" cy="390872"/>
          </a:xfrm>
          <a:prstGeom prst="straightConnector1">
            <a:avLst/>
          </a:prstGeom>
          <a:solidFill>
            <a:srgbClr val="4F81BD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48B25D26-64DC-4B2A-AC14-1B3F1CFB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078" y="3385898"/>
            <a:ext cx="3309439" cy="3075757"/>
          </a:xfrm>
          <a:prstGeom prst="rect">
            <a:avLst/>
          </a:prstGeom>
        </p:spPr>
      </p:pic>
      <p:sp>
        <p:nvSpPr>
          <p:cNvPr id="13" name="矩形 11">
            <a:extLst>
              <a:ext uri="{FF2B5EF4-FFF2-40B4-BE49-F238E27FC236}">
                <a16:creationId xmlns:a16="http://schemas.microsoft.com/office/drawing/2014/main" id="{38B27FF5-6540-4B4C-AC4F-66858711F041}"/>
              </a:ext>
            </a:extLst>
          </p:cNvPr>
          <p:cNvSpPr/>
          <p:nvPr/>
        </p:nvSpPr>
        <p:spPr bwMode="auto">
          <a:xfrm>
            <a:off x="5693777" y="5080318"/>
            <a:ext cx="1651206" cy="833424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Detector spectrometer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EBECA675-AED1-4362-ABD6-A0DDDE235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8736EED-807D-41BE-A93D-7BCB77D99C21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17" name="页脚占位符 16">
            <a:extLst>
              <a:ext uri="{FF2B5EF4-FFF2-40B4-BE49-F238E27FC236}">
                <a16:creationId xmlns:a16="http://schemas.microsoft.com/office/drawing/2014/main" id="{6CE5AC5D-D932-4961-81FA-2B28A68B7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2C2813ED-7E0B-4881-934A-8A5256F4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2DF80C-C373-4763-A28B-E9B831AA3183}"/>
              </a:ext>
            </a:extLst>
          </p:cNvPr>
          <p:cNvSpPr txBox="1"/>
          <p:nvPr/>
        </p:nvSpPr>
        <p:spPr>
          <a:xfrm>
            <a:off x="2135024" y="956744"/>
            <a:ext cx="7921952" cy="245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Super Tau-Charm Facility: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A new generation of high-luminosity </a:t>
            </a:r>
            <a:r>
              <a:rPr lang="en-US" altLang="zh-CN" sz="2000" b="1" dirty="0">
                <a:solidFill>
                  <a:srgbClr val="C00000"/>
                </a:solidFill>
              </a:rPr>
              <a:t>electron-positron collider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Center-of-mass energy: </a:t>
            </a:r>
            <a:r>
              <a:rPr lang="en-US" altLang="zh-CN" sz="2000" b="1" dirty="0">
                <a:solidFill>
                  <a:srgbClr val="C00000"/>
                </a:solidFill>
              </a:rPr>
              <a:t>2-7 GeV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Peak luminosity: </a:t>
            </a:r>
            <a:r>
              <a:rPr lang="en-US" altLang="zh-CN" sz="2000" b="1" dirty="0">
                <a:solidFill>
                  <a:srgbClr val="C00000"/>
                </a:solidFill>
              </a:rPr>
              <a:t>&gt;0.5×10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35</a:t>
            </a:r>
            <a:r>
              <a:rPr lang="en-US" altLang="zh-CN" sz="2000" b="1" dirty="0">
                <a:solidFill>
                  <a:srgbClr val="C00000"/>
                </a:solidFill>
              </a:rPr>
              <a:t> cm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-2</a:t>
            </a:r>
            <a:r>
              <a:rPr lang="en-US" altLang="zh-CN" sz="2000" b="1" dirty="0">
                <a:solidFill>
                  <a:srgbClr val="C00000"/>
                </a:solidFill>
              </a:rPr>
              <a:t>s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-1</a:t>
            </a:r>
            <a:r>
              <a:rPr lang="en-US" altLang="zh-CN" sz="2000" b="1" dirty="0">
                <a:solidFill>
                  <a:srgbClr val="C00000"/>
                </a:solidFill>
              </a:rPr>
              <a:t> at 4 GeV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Collision data: more than </a:t>
            </a:r>
            <a:r>
              <a:rPr lang="en-US" altLang="zh-CN" sz="2000" b="1" dirty="0">
                <a:solidFill>
                  <a:srgbClr val="C00000"/>
                </a:solidFill>
              </a:rPr>
              <a:t>1 ab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-1</a:t>
            </a:r>
            <a:r>
              <a:rPr lang="en-US" altLang="zh-CN" sz="2000" b="1" dirty="0">
                <a:solidFill>
                  <a:srgbClr val="C00000"/>
                </a:solidFill>
              </a:rPr>
              <a:t>/y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With potential to further </a:t>
            </a:r>
            <a:r>
              <a:rPr lang="en-US" altLang="zh-CN" sz="2000" b="1" dirty="0">
                <a:solidFill>
                  <a:srgbClr val="C00000"/>
                </a:solidFill>
              </a:rPr>
              <a:t>increase luminosity </a:t>
            </a:r>
            <a:r>
              <a:rPr lang="en-US" altLang="zh-CN" sz="2000" dirty="0"/>
              <a:t>and</a:t>
            </a:r>
            <a:r>
              <a:rPr lang="en-US" altLang="zh-CN" sz="2000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beam polarization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59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D91EB-CDE3-45F0-A8C5-3E0C1FC6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 for trigger system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2B6D581-4FAE-453C-825A-353E23A0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602F32-6C4B-4F17-92DA-891A8CA72F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61A1CA-5CBB-4650-B44B-4E5B2379E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dirty="0"/>
              <a:t>The 2024 International Workshop on Future Tau Charm Facilities (FTCF2024)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CE604C-C9FE-4936-82EC-063FCBC25F95}"/>
              </a:ext>
            </a:extLst>
          </p:cNvPr>
          <p:cNvSpPr txBox="1"/>
          <p:nvPr/>
        </p:nvSpPr>
        <p:spPr>
          <a:xfrm>
            <a:off x="120779" y="3817497"/>
            <a:ext cx="6083559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High luminosity in STCF synchronous generates: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High physics event rate: </a:t>
            </a:r>
            <a:r>
              <a:rPr lang="en-US" altLang="zh-CN" sz="2000" dirty="0"/>
              <a:t>over </a:t>
            </a:r>
            <a:r>
              <a:rPr lang="en-US" altLang="zh-CN" sz="2000" b="1" dirty="0">
                <a:solidFill>
                  <a:srgbClr val="C00000"/>
                </a:solidFill>
              </a:rPr>
              <a:t>400 kHz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Large data size: </a:t>
            </a:r>
            <a:r>
              <a:rPr lang="en-US" altLang="zh-CN" sz="2000" dirty="0"/>
              <a:t>over </a:t>
            </a:r>
            <a:r>
              <a:rPr lang="en-US" altLang="zh-CN" sz="2000" b="1" dirty="0">
                <a:solidFill>
                  <a:srgbClr val="C00000"/>
                </a:solidFill>
              </a:rPr>
              <a:t>200 GB/s</a:t>
            </a:r>
            <a:r>
              <a:rPr lang="en-US" altLang="zh-CN" sz="2000" dirty="0"/>
              <a:t> raw data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High background: </a:t>
            </a:r>
            <a:r>
              <a:rPr lang="en-US" altLang="zh-CN" sz="2000" dirty="0"/>
              <a:t>~ </a:t>
            </a:r>
            <a:r>
              <a:rPr lang="en-US" altLang="zh-CN" sz="2000" b="1" dirty="0">
                <a:solidFill>
                  <a:srgbClr val="C00000"/>
                </a:solidFill>
              </a:rPr>
              <a:t>400 kHz/channel</a:t>
            </a:r>
            <a:r>
              <a:rPr lang="en-US" altLang="zh-CN" sz="2000" dirty="0"/>
              <a:t> in MDC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		~ </a:t>
            </a:r>
            <a:r>
              <a:rPr lang="en-US" altLang="zh-CN" sz="2000" b="1" dirty="0">
                <a:solidFill>
                  <a:srgbClr val="C00000"/>
                </a:solidFill>
              </a:rPr>
              <a:t>1 MHz/channel </a:t>
            </a:r>
            <a:r>
              <a:rPr lang="en-US" altLang="zh-CN" sz="2000" dirty="0"/>
              <a:t>in ECAL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F79018-B318-49E3-A54A-B0ACB62A4A4A}"/>
              </a:ext>
            </a:extLst>
          </p:cNvPr>
          <p:cNvSpPr txBox="1"/>
          <p:nvPr/>
        </p:nvSpPr>
        <p:spPr>
          <a:xfrm>
            <a:off x="6024462" y="3817497"/>
            <a:ext cx="6083559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Trigger system: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Identifying physics events from massive background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Reducing the pressure in data acquisition and transmission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Maintain the long-term stable operation of experiment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37500A-F851-47C4-B76D-2EAAED48E092}"/>
              </a:ext>
            </a:extLst>
          </p:cNvPr>
          <p:cNvSpPr txBox="1"/>
          <p:nvPr/>
        </p:nvSpPr>
        <p:spPr>
          <a:xfrm>
            <a:off x="3841968" y="1072467"/>
            <a:ext cx="4718536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Requirements for trigger system in STCF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74339A-2735-42E2-BE2B-9B52A6965B34}"/>
              </a:ext>
            </a:extLst>
          </p:cNvPr>
          <p:cNvSpPr txBox="1"/>
          <p:nvPr/>
        </p:nvSpPr>
        <p:spPr>
          <a:xfrm>
            <a:off x="431283" y="2536577"/>
            <a:ext cx="3116425" cy="96032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/>
              <a:t>Very high physics event trigger efficiency (&gt;99%)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280CDB-44E1-4725-861D-B59AB4E25D20}"/>
              </a:ext>
            </a:extLst>
          </p:cNvPr>
          <p:cNvSpPr txBox="1"/>
          <p:nvPr/>
        </p:nvSpPr>
        <p:spPr>
          <a:xfrm>
            <a:off x="4621765" y="2536577"/>
            <a:ext cx="3116425" cy="96032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/>
              <a:t>Good background suppression capability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B2F631-270D-4C66-8810-233CB171A881}"/>
              </a:ext>
            </a:extLst>
          </p:cNvPr>
          <p:cNvSpPr txBox="1"/>
          <p:nvPr/>
        </p:nvSpPr>
        <p:spPr>
          <a:xfrm>
            <a:off x="6937600" y="1743203"/>
            <a:ext cx="3600000" cy="49866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/>
              <a:t>Low latency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34C326-2F84-4A6E-9A1D-914B89FA0F57}"/>
              </a:ext>
            </a:extLst>
          </p:cNvPr>
          <p:cNvSpPr txBox="1"/>
          <p:nvPr/>
        </p:nvSpPr>
        <p:spPr>
          <a:xfrm>
            <a:off x="1660329" y="1749027"/>
            <a:ext cx="3600000" cy="49866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/>
              <a:t>High trigger rate (~ 1 MHz) 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4284895-6449-4053-8051-D24A2FB731E8}"/>
              </a:ext>
            </a:extLst>
          </p:cNvPr>
          <p:cNvSpPr txBox="1"/>
          <p:nvPr/>
        </p:nvSpPr>
        <p:spPr>
          <a:xfrm>
            <a:off x="8812246" y="2536577"/>
            <a:ext cx="3116425" cy="96032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/>
              <a:t>Distinguish of multi-physics events in 1 trigger window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6604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7339-178A-4D38-9CD2-D52AE4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960119-3A51-476B-986A-2914BD2E2BE3}"/>
              </a:ext>
            </a:extLst>
          </p:cNvPr>
          <p:cNvSpPr txBox="1"/>
          <p:nvPr/>
        </p:nvSpPr>
        <p:spPr>
          <a:xfrm>
            <a:off x="2341464" y="1735495"/>
            <a:ext cx="836385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overview and requirement for trigger system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b="1" dirty="0">
                <a:solidFill>
                  <a:srgbClr val="FF0000"/>
                </a:solidFill>
              </a:rPr>
              <a:t>STCF trigger system preliminary design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trigger algorithm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FPGA-based hardware platform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Summary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7B2ED-3A17-47BC-ACAD-55787BCF9B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4A51A-6EA5-42F8-BFDD-8718ADADF6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9E4E02-493E-4331-A7CB-6539181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00BC5-D3E0-4B16-AB90-391FF90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30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177F11-9628-4C2D-8FAC-2681F60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 trigger system</a:t>
            </a:r>
            <a:r>
              <a:rPr lang="en-US" altLang="zh-CN" sz="3600" dirty="0"/>
              <a:t> preliminary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ACE2B27-C6E3-4213-8197-2246DBCB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A0F3A-9408-4256-944B-3A930BE4E6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C0243-1921-4147-BE0E-612F0598E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35DF9C-688E-4082-8982-71BF3001FD5F}"/>
              </a:ext>
            </a:extLst>
          </p:cNvPr>
          <p:cNvSpPr txBox="1"/>
          <p:nvPr/>
        </p:nvSpPr>
        <p:spPr>
          <a:xfrm>
            <a:off x="411325" y="1343608"/>
            <a:ext cx="4188667" cy="444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Two-stage trigger system: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L1-level Trigger: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Identifying physics events window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Based on FPGA platform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Latency ~ 5 </a:t>
            </a:r>
            <a:r>
              <a:rPr lang="en-US" altLang="zh-CN" sz="2000" dirty="0" err="1"/>
              <a:t>μs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High Level Trigger (HLT):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Suppressing backgrounds in each time window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Based on server cluster</a:t>
            </a:r>
            <a:endParaRPr lang="zh-CN" altLang="en-US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5288240-73F7-495E-B519-75DFD69A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992" y="1343608"/>
            <a:ext cx="7499263" cy="48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177F11-9628-4C2D-8FAC-2681F60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</a:t>
            </a:r>
            <a:r>
              <a:rPr lang="en-US" altLang="zh-CN" sz="3600" dirty="0"/>
              <a:t>reliminary</a:t>
            </a:r>
            <a:r>
              <a:rPr lang="en-US" altLang="zh-CN" dirty="0"/>
              <a:t> design of L1-level trigger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ACE2B27-C6E3-4213-8197-2246DBCB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A0F3A-9408-4256-944B-3A930BE4E6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D73F0-28D4-4297-BEF0-E91E9AA104F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C0243-1921-4147-BE0E-612F0598E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E70EF9-D9C8-48A7-8991-703359BFFCCB}"/>
              </a:ext>
            </a:extLst>
          </p:cNvPr>
          <p:cNvSpPr txBox="1"/>
          <p:nvPr/>
        </p:nvSpPr>
        <p:spPr>
          <a:xfrm>
            <a:off x="326571" y="1578844"/>
            <a:ext cx="3825551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ITK: </a:t>
            </a:r>
            <a:r>
              <a:rPr lang="en-US" altLang="zh-CN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high background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</a:rPr>
              <a:t>MDC: </a:t>
            </a:r>
            <a:r>
              <a:rPr lang="en-US" altLang="zh-CN" sz="2000" dirty="0">
                <a:solidFill>
                  <a:srgbClr val="C00000"/>
                </a:solidFill>
              </a:rPr>
              <a:t>key tracking detector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RICH: </a:t>
            </a:r>
            <a:r>
              <a:rPr lang="en-US" altLang="zh-CN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complex Cherenkov ring reconstruction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DTOF: </a:t>
            </a:r>
            <a:r>
              <a:rPr lang="en-US" altLang="zh-CN" sz="2000" dirty="0"/>
              <a:t>auxiliary in Endcap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</a:rPr>
              <a:t>ECAL: </a:t>
            </a:r>
            <a:r>
              <a:rPr lang="en-US" altLang="zh-CN" sz="2000" dirty="0">
                <a:solidFill>
                  <a:srgbClr val="C00000"/>
                </a:solidFill>
              </a:rPr>
              <a:t>key calorimeter, fast response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MUON: </a:t>
            </a:r>
            <a:r>
              <a:rPr lang="en-US" altLang="zh-CN" sz="2000" dirty="0"/>
              <a:t>auxiliary for μ/π/n/K</a:t>
            </a:r>
            <a:r>
              <a:rPr lang="en-US" altLang="zh-CN" sz="2000" baseline="-25000" dirty="0"/>
              <a:t>L</a:t>
            </a:r>
            <a:endParaRPr lang="zh-CN" altLang="en-US" sz="2000" b="1" baseline="-25000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BC3C1955-E787-41FE-969C-5498DDD64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43" y="1126237"/>
            <a:ext cx="6713998" cy="52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7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7339-178A-4D38-9CD2-D52AE4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960119-3A51-476B-986A-2914BD2E2BE3}"/>
              </a:ext>
            </a:extLst>
          </p:cNvPr>
          <p:cNvSpPr txBox="1"/>
          <p:nvPr/>
        </p:nvSpPr>
        <p:spPr>
          <a:xfrm>
            <a:off x="2341464" y="1735495"/>
            <a:ext cx="836385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overview and requirement for trigger system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STCF trigger system preliminary design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b="1" dirty="0">
                <a:solidFill>
                  <a:srgbClr val="FF0000"/>
                </a:solidFill>
              </a:rPr>
              <a:t>L1-level trigger algorithm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L1-level FPGA-based hardware platform R&amp;D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/>
              <a:t>Summary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7B2ED-3A17-47BC-ACAD-55787BCF9B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4A51A-6EA5-42F8-BFDD-8718ADADF610}" type="datetime1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9E4E02-493E-4331-A7CB-6539181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The 2024 International Workshop on Future Tau Charm Facilities (FTCF2024)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00BC5-D3E0-4B16-AB90-391FF90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028F-72E1-4808-9DD3-2CE970B1B9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603128"/>
      </p:ext>
    </p:extLst>
  </p:cSld>
  <p:clrMapOvr>
    <a:masterClrMapping/>
  </p:clrMapOvr>
</p:sld>
</file>

<file path=ppt/theme/theme1.xml><?xml version="1.0" encoding="utf-8"?>
<a:theme xmlns:a="http://schemas.openxmlformats.org/drawingml/2006/main" name="中科大1-宽屏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rgbClr val="FFFFFF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20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中科大1-宽屏" id="{A518907A-4DA8-40B4-9052-F3A41C922211}" vid="{E1580EEF-A315-4F19-B612-DB3315836F7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中科大1-宽屏</Template>
  <TotalTime>965</TotalTime>
  <Words>2222</Words>
  <Application>Microsoft Office PowerPoint</Application>
  <PresentationFormat>宽屏</PresentationFormat>
  <Paragraphs>532</Paragraphs>
  <Slides>36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等线</vt:lpstr>
      <vt:lpstr>黑体</vt:lpstr>
      <vt:lpstr>STFangsong</vt:lpstr>
      <vt:lpstr>华文楷体</vt:lpstr>
      <vt:lpstr>微软雅黑</vt:lpstr>
      <vt:lpstr>Arial</vt:lpstr>
      <vt:lpstr>Cambria Math</vt:lpstr>
      <vt:lpstr>Roboto</vt:lpstr>
      <vt:lpstr>Times New Roman</vt:lpstr>
      <vt:lpstr>Wingdings</vt:lpstr>
      <vt:lpstr>中科大1-宽屏</vt:lpstr>
      <vt:lpstr>Worksheet</vt:lpstr>
      <vt:lpstr>Visio</vt:lpstr>
      <vt:lpstr>Trigger System R&amp;D in Super Tau-Charm Facility</vt:lpstr>
      <vt:lpstr>Outline</vt:lpstr>
      <vt:lpstr>Outline</vt:lpstr>
      <vt:lpstr>STCF overview</vt:lpstr>
      <vt:lpstr>Requirements for trigger system</vt:lpstr>
      <vt:lpstr>Outline</vt:lpstr>
      <vt:lpstr>STCF trigger system preliminary design</vt:lpstr>
      <vt:lpstr>Preliminary design of L1-level trigger</vt:lpstr>
      <vt:lpstr>Outline</vt:lpstr>
      <vt:lpstr>STCF MDC design</vt:lpstr>
      <vt:lpstr>MDC sub-trigger R&amp;D</vt:lpstr>
      <vt:lpstr>MDC sub-trigger R&amp;D</vt:lpstr>
      <vt:lpstr>MDC sub-trigger performance</vt:lpstr>
      <vt:lpstr>STCF ECAL design</vt:lpstr>
      <vt:lpstr>ECAL sub-trigger R&amp;D</vt:lpstr>
      <vt:lpstr>ECAL sub-trigger R&amp;D</vt:lpstr>
      <vt:lpstr>ECAL sub-trigger performance</vt:lpstr>
      <vt:lpstr>L1-level GTL R&amp;D</vt:lpstr>
      <vt:lpstr>Preliminary trigger table</vt:lpstr>
      <vt:lpstr>L1-level trigger performance</vt:lpstr>
      <vt:lpstr>Outline</vt:lpstr>
      <vt:lpstr>FPGA-based evaluation board test</vt:lpstr>
      <vt:lpstr>L1-level trigger prototype design</vt:lpstr>
      <vt:lpstr>FPGA-based hardware platform R&amp;D</vt:lpstr>
      <vt:lpstr>Outline</vt:lpstr>
      <vt:lpstr>Summary</vt:lpstr>
      <vt:lpstr>Thanks for your attention!</vt:lpstr>
      <vt:lpstr>Back up</vt:lpstr>
      <vt:lpstr>Back up</vt:lpstr>
      <vt:lpstr>Back up</vt:lpstr>
      <vt:lpstr>Back up</vt:lpstr>
      <vt:lpstr>Back up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STCF Trigger Design and R&amp;D</dc:title>
  <dc:creator>方 竹君</dc:creator>
  <cp:lastModifiedBy>方 竹君</cp:lastModifiedBy>
  <cp:revision>139</cp:revision>
  <dcterms:created xsi:type="dcterms:W3CDTF">2024-01-11T06:50:53Z</dcterms:created>
  <dcterms:modified xsi:type="dcterms:W3CDTF">2024-01-15T10:01:31Z</dcterms:modified>
</cp:coreProperties>
</file>