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sdx" ContentType="application/vnd.ms-visio.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32"/>
  </p:notesMasterIdLst>
  <p:handoutMasterIdLst>
    <p:handoutMasterId r:id="rId33"/>
  </p:handoutMasterIdLst>
  <p:sldIdLst>
    <p:sldId id="1266" r:id="rId2"/>
    <p:sldId id="1269" r:id="rId3"/>
    <p:sldId id="1268" r:id="rId4"/>
    <p:sldId id="256" r:id="rId5"/>
    <p:sldId id="260" r:id="rId6"/>
    <p:sldId id="1270" r:id="rId7"/>
    <p:sldId id="257" r:id="rId8"/>
    <p:sldId id="1274" r:id="rId9"/>
    <p:sldId id="258" r:id="rId10"/>
    <p:sldId id="259" r:id="rId11"/>
    <p:sldId id="1275" r:id="rId12"/>
    <p:sldId id="262" r:id="rId13"/>
    <p:sldId id="263" r:id="rId14"/>
    <p:sldId id="264" r:id="rId15"/>
    <p:sldId id="1276" r:id="rId16"/>
    <p:sldId id="1272" r:id="rId17"/>
    <p:sldId id="1254" r:id="rId18"/>
    <p:sldId id="1255" r:id="rId19"/>
    <p:sldId id="1256" r:id="rId20"/>
    <p:sldId id="1257" r:id="rId21"/>
    <p:sldId id="1258" r:id="rId22"/>
    <p:sldId id="1259" r:id="rId23"/>
    <p:sldId id="1260" r:id="rId24"/>
    <p:sldId id="1261" r:id="rId25"/>
    <p:sldId id="1262" r:id="rId26"/>
    <p:sldId id="1263" r:id="rId27"/>
    <p:sldId id="1264" r:id="rId28"/>
    <p:sldId id="1273" r:id="rId29"/>
    <p:sldId id="1271" r:id="rId30"/>
    <p:sldId id="1267" r:id="rId3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fQMKZJGt0LnUwE7yBAC8A==" hashData="p/TMzHWFJL1VX+NqoOa9VdU2vSDA147NwoOugQrkzuJp+4ikDloZB/BavXU/c/x7HUk/hXa39isp0ioHsWf+P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0000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5441" autoAdjust="0"/>
  </p:normalViewPr>
  <p:slideViewPr>
    <p:cSldViewPr snapToGrid="0">
      <p:cViewPr varScale="1">
        <p:scale>
          <a:sx n="64" d="100"/>
          <a:sy n="64" d="100"/>
        </p:scale>
        <p:origin x="2002"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DAFD1101-48ED-924C-B8F7-98553E5DA0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FB5AEE2D-D465-4C79-FF28-821DF6FF30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FD09DE6-9D6A-4B2F-AD9A-FD8C5869C529}"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250E704E-7B76-D725-64F7-879FEECED0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8EFF8C57-668C-2BD6-7BCF-9189563DC3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CE3C7A-D53B-4EA2-821D-E2E1320DBC7A}" type="slidenum">
              <a:rPr lang="zh-CN" altLang="en-US" smtClean="0"/>
              <a:t>‹#›</a:t>
            </a:fld>
            <a:endParaRPr lang="zh-CN" altLang="en-US"/>
          </a:p>
        </p:txBody>
      </p:sp>
    </p:spTree>
    <p:extLst>
      <p:ext uri="{BB962C8B-B14F-4D97-AF65-F5344CB8AC3E}">
        <p14:creationId xmlns:p14="http://schemas.microsoft.com/office/powerpoint/2010/main" val="28721292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BBEAA1-D096-493E-A019-1243D92429E0}" type="datetimeFigureOut">
              <a:rPr lang="zh-CN" altLang="en-US" smtClean="0"/>
              <a:t>2024/1/16</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B505E8-258C-46F4-9E46-7F980EDABB07}" type="slidenum">
              <a:rPr lang="zh-CN" altLang="en-US" smtClean="0"/>
              <a:t>‹#›</a:t>
            </a:fld>
            <a:endParaRPr lang="zh-CN" altLang="en-US"/>
          </a:p>
        </p:txBody>
      </p:sp>
    </p:spTree>
    <p:extLst>
      <p:ext uri="{BB962C8B-B14F-4D97-AF65-F5344CB8AC3E}">
        <p14:creationId xmlns:p14="http://schemas.microsoft.com/office/powerpoint/2010/main" val="71002707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 am honor to </a:t>
            </a:r>
            <a:r>
              <a:rPr lang="en-US" altLang="zh-CN" sz="1800" dirty="0">
                <a:effectLst/>
                <a:latin typeface="Times New Roman" panose="02020603050405020304" pitchFamily="18" charset="0"/>
                <a:ea typeface="等线" panose="02010600030101010101" pitchFamily="2" charset="-122"/>
              </a:rPr>
              <a:t>present the progress of the STCF RICH PIDB group here. My name is Jiaming Li on behalf of STCF RICH PIDB group.</a:t>
            </a:r>
          </a:p>
        </p:txBody>
      </p:sp>
    </p:spTree>
    <p:extLst>
      <p:ext uri="{BB962C8B-B14F-4D97-AF65-F5344CB8AC3E}">
        <p14:creationId xmlns:p14="http://schemas.microsoft.com/office/powerpoint/2010/main" val="3790645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will follow these steps to build the prototype.</a:t>
            </a:r>
            <a:endParaRPr lang="zh-CN" altLang="en-US" dirty="0"/>
          </a:p>
        </p:txBody>
      </p:sp>
    </p:spTree>
    <p:extLst>
      <p:ext uri="{BB962C8B-B14F-4D97-AF65-F5344CB8AC3E}">
        <p14:creationId xmlns:p14="http://schemas.microsoft.com/office/powerpoint/2010/main" val="567575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93965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右上图：</a:t>
            </a:r>
            <a:r>
              <a:rPr lang="en-US" altLang="zh-CN" dirty="0"/>
              <a:t>our vacuum coating system, can coat the CsI on one THGEM at a time. The bottom shows the coating system at </a:t>
            </a:r>
            <a:r>
              <a:rPr lang="en-US" altLang="zh-CN" sz="1200" dirty="0"/>
              <a:t>Anhui Institute of Optics and Fine Mechanics. There we have larger container to coat 2 or 4 THGEMs at a time. The bottom left shows the vacuum test system for QE and transmittance, with </a:t>
            </a:r>
            <a:r>
              <a:rPr lang="zh-CN" altLang="en-US" sz="1200" dirty="0"/>
              <a:t>氘灯 </a:t>
            </a:r>
            <a:r>
              <a:rPr lang="en-US" altLang="zh-CN" sz="1200" dirty="0"/>
              <a:t>(</a:t>
            </a:r>
            <a:r>
              <a:rPr lang="en-US" altLang="zh-CN" dirty="0"/>
              <a:t>deuterium [</a:t>
            </a:r>
            <a:r>
              <a:rPr lang="en-US" altLang="zh-CN" dirty="0" err="1"/>
              <a:t>dju</a:t>
            </a:r>
            <a:r>
              <a:rPr lang="en-US" altLang="zh-CN" dirty="0"/>
              <a:t>:'</a:t>
            </a:r>
            <a:r>
              <a:rPr lang="en-US" altLang="zh-CN" dirty="0" err="1"/>
              <a:t>tiəriəm</a:t>
            </a:r>
            <a:r>
              <a:rPr lang="en-US" altLang="zh-CN" dirty="0"/>
              <a:t>] lamp</a:t>
            </a:r>
            <a:r>
              <a:rPr lang="en-US" altLang="zh-CN" sz="1200" dirty="0"/>
              <a:t>) to get </a:t>
            </a:r>
            <a:r>
              <a:rPr lang="en-US" altLang="zh-CN" sz="1200" dirty="0" err="1"/>
              <a:t>vuv</a:t>
            </a:r>
            <a:r>
              <a:rPr lang="en-US" altLang="zh-CN" sz="1200" dirty="0"/>
              <a:t> with wavelength from 140 to 240nm. The results are shown in the middle</a:t>
            </a:r>
            <a:endParaRPr lang="zh-CN" altLang="en-US" dirty="0"/>
          </a:p>
        </p:txBody>
      </p:sp>
    </p:spTree>
    <p:extLst>
      <p:ext uri="{BB962C8B-B14F-4D97-AF65-F5344CB8AC3E}">
        <p14:creationId xmlns:p14="http://schemas.microsoft.com/office/powerpoint/2010/main" val="3265485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THGEM-</a:t>
            </a:r>
            <a:r>
              <a:rPr lang="en-US" altLang="zh-CN" dirty="0" err="1"/>
              <a:t>MicroMegas</a:t>
            </a:r>
            <a:r>
              <a:rPr lang="en-US" altLang="zh-CN" dirty="0"/>
              <a:t> detector is also tested with the AGET-based readout electronics. With a voltage of about 900 V, the gain can reach 160k. And the gain uniformity is better than 8 percent.</a:t>
            </a:r>
            <a:endParaRPr lang="zh-CN" altLang="en-US" dirty="0"/>
          </a:p>
          <a:p>
            <a:endParaRPr lang="zh-CN" altLang="en-US" dirty="0"/>
          </a:p>
        </p:txBody>
      </p:sp>
    </p:spTree>
    <p:extLst>
      <p:ext uri="{BB962C8B-B14F-4D97-AF65-F5344CB8AC3E}">
        <p14:creationId xmlns:p14="http://schemas.microsoft.com/office/powerpoint/2010/main" val="239395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lgn="just">
              <a:lnSpc>
                <a:spcPct val="130000"/>
              </a:lnSpc>
              <a:buFont typeface="Arial" panose="020B0604020202020204" pitchFamily="34" charset="0"/>
              <a:buNone/>
            </a:pPr>
            <a:r>
              <a:rPr lang="en-US" altLang="zh-CN" sz="1200" dirty="0"/>
              <a:t>The encoding anode method is proposed to reduce the number of readout channels to 1/5. Connect and read out the anode by a special geometric rule (encoding) and determine the hit position by the firing mode (decoding). Dual-layer readout for the resistive anode, with a large top pixel (2 centimeters by 2 centimeters) corresponding to 16 small bottom pixels, and the small pixels are encoded.</a:t>
            </a:r>
            <a:r>
              <a:rPr lang="zh-CN" altLang="en-US" sz="1200" dirty="0"/>
              <a:t> </a:t>
            </a:r>
            <a:r>
              <a:rPr lang="en-US" altLang="zh-CN" sz="1200" dirty="0"/>
              <a:t>The</a:t>
            </a:r>
            <a:r>
              <a:rPr lang="zh-CN" altLang="en-US" sz="1200" dirty="0"/>
              <a:t> </a:t>
            </a:r>
            <a:r>
              <a:rPr lang="en-US" altLang="zh-CN" sz="1200" dirty="0"/>
              <a:t>PID</a:t>
            </a:r>
            <a:r>
              <a:rPr lang="zh-CN" altLang="en-US" sz="1200" dirty="0"/>
              <a:t> </a:t>
            </a:r>
            <a:r>
              <a:rPr lang="en-US" altLang="zh-CN" sz="1200" dirty="0"/>
              <a:t>performance</a:t>
            </a:r>
            <a:r>
              <a:rPr lang="zh-CN" altLang="en-US" sz="1200" dirty="0"/>
              <a:t> </a:t>
            </a:r>
            <a:r>
              <a:rPr lang="en-US" altLang="zh-CN" sz="1200" dirty="0"/>
              <a:t>is</a:t>
            </a:r>
            <a:r>
              <a:rPr lang="zh-CN" altLang="en-US" sz="1200" dirty="0"/>
              <a:t> </a:t>
            </a:r>
            <a:r>
              <a:rPr lang="en-US" altLang="zh-CN" sz="1200" dirty="0"/>
              <a:t>similar to the full readout of the pad size of 5 mm ╳ 5 mm, while the channel number can be reduced to 1/5. And the PID performance is better than the full readout of the pad size of 1 cm ╳ </a:t>
            </a:r>
            <a:r>
              <a:rPr lang="en-US" altLang="zh-CN" sz="1200"/>
              <a:t>1 cm </a:t>
            </a:r>
            <a:r>
              <a:rPr lang="en-US" altLang="zh-CN" sz="1200" dirty="0"/>
              <a:t>with the </a:t>
            </a:r>
            <a:r>
              <a:rPr lang="en-US" altLang="zh-CN" sz="1200"/>
              <a:t>same number </a:t>
            </a:r>
            <a:r>
              <a:rPr lang="en-US" altLang="zh-CN" sz="1200" dirty="0"/>
              <a:t>of channels.</a:t>
            </a:r>
          </a:p>
        </p:txBody>
      </p:sp>
    </p:spTree>
    <p:extLst>
      <p:ext uri="{BB962C8B-B14F-4D97-AF65-F5344CB8AC3E}">
        <p14:creationId xmlns:p14="http://schemas.microsoft.com/office/powerpoint/2010/main" val="3056495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4000" dirty="0"/>
                  <a:t>The RICH PIDB detector consists of 12 rectangular modules. Each module is 2.4 meters long and 45 centimeters wide. With a typical readout pixel size of 5 millimeters by 5 millimeters, each module has 43,200 readout channels. Considering the radial height limitation and the quality of the readout signal, it makes sense to install the front-end readout electronics directly behind the detector. In order to improve the yield and maintainability of the installation, the electronics are divided into 12 sub-modules along the beam direction. Each module is 20 centimeters long and is responsible for 3,600 channels. The data is then cached and transferred to the readout unit through high-speed optical fibers.</a:t>
                </a:r>
                <a:endParaRPr lang="en-US" altLang="zh-CN" sz="2800" dirty="0">
                  <a:solidFill>
                    <a:schemeClr val="accent1">
                      <a:lumMod val="75000"/>
                    </a:schemeClr>
                  </a:solidFill>
                  <a:sym typeface="Calibri"/>
                </a:endParaRPr>
              </a:p>
            </p:txBody>
          </p:sp>
        </mc:Choice>
        <mc:Fallback xmlns="">
          <p:sp>
            <p:nvSpPr>
              <p:cNvPr id="3" name="备注占位符 2"/>
              <p:cNvSpPr>
                <a:spLocks noGrp="1"/>
              </p:cNvSpPr>
              <p:nvPr>
                <p:ph type="body" idx="1"/>
              </p:nvPr>
            </p:nvSpPr>
            <p:spPr/>
            <p:txBody>
              <a:bodyPr/>
              <a:lstStyle/>
              <a:p>
                <a:pPr hangingPunct="0"/>
                <a:r>
                  <a:rPr lang="en-US" altLang="zh-CN" sz="1350" dirty="0">
                    <a:solidFill>
                      <a:schemeClr val="accent1">
                        <a:lumMod val="75000"/>
                      </a:schemeClr>
                    </a:solidFill>
                    <a:latin typeface="+mn-lt"/>
                    <a:ea typeface="+mn-ea"/>
                    <a:sym typeface="Calibri"/>
                  </a:rPr>
                  <a:t>STCF</a:t>
                </a:r>
                <a:r>
                  <a:rPr lang="zh-CN" altLang="en-US" sz="1350" dirty="0">
                    <a:solidFill>
                      <a:schemeClr val="accent1">
                        <a:lumMod val="75000"/>
                      </a:schemeClr>
                    </a:solidFill>
                    <a:latin typeface="+mn-lt"/>
                    <a:ea typeface="+mn-ea"/>
                    <a:sym typeface="Calibri"/>
                  </a:rPr>
                  <a:t>要求动量高达</a:t>
                </a:r>
                <a:r>
                  <a:rPr lang="en-US" altLang="zh-CN" sz="2800" dirty="0">
                    <a:solidFill>
                      <a:schemeClr val="accent1">
                        <a:lumMod val="75000"/>
                      </a:schemeClr>
                    </a:solidFill>
                    <a:sym typeface="Calibri"/>
                  </a:rPr>
                  <a:t>2GeV/c</a:t>
                </a:r>
                <a:r>
                  <a:rPr lang="zh-CN" altLang="en-US" sz="2800" dirty="0">
                    <a:solidFill>
                      <a:schemeClr val="accent1">
                        <a:lumMod val="75000"/>
                      </a:schemeClr>
                    </a:solidFill>
                    <a:sym typeface="Calibri"/>
                  </a:rPr>
                  <a:t>时实现末态强子</a:t>
                </a:r>
                <a:r>
                  <a:rPr lang="en-US" altLang="zh-CN" sz="2800" b="0" i="0">
                    <a:solidFill>
                      <a:schemeClr val="accent1">
                        <a:lumMod val="75000"/>
                      </a:schemeClr>
                    </a:solidFill>
                    <a:latin typeface="Cambria Math" panose="02040503050406030204" pitchFamily="18" charset="0"/>
                    <a:sym typeface="Calibri"/>
                  </a:rPr>
                  <a:t>𝜋,𝐾,𝑝</a:t>
                </a:r>
                <a:r>
                  <a:rPr lang="zh-CN" altLang="en-US" sz="2800" b="0" i="0">
                    <a:solidFill>
                      <a:schemeClr val="accent1">
                        <a:lumMod val="75000"/>
                      </a:schemeClr>
                    </a:solidFill>
                    <a:latin typeface="Cambria Math" panose="02040503050406030204" pitchFamily="18" charset="0"/>
                    <a:sym typeface="Calibri"/>
                  </a:rPr>
                  <a:t>的</a:t>
                </a:r>
                <a:r>
                  <a:rPr lang="zh-CN" altLang="en-US" sz="2800" dirty="0">
                    <a:solidFill>
                      <a:schemeClr val="accent1">
                        <a:lumMod val="75000"/>
                      </a:schemeClr>
                    </a:solidFill>
                    <a:sym typeface="Calibri"/>
                  </a:rPr>
                  <a:t>鉴别，高亮度要求快反应，具有较低物质的量，以及较小的空间占用，</a:t>
                </a:r>
                <a:r>
                  <a:rPr lang="zh-CN" altLang="en-US" sz="4000" dirty="0">
                    <a:solidFill>
                      <a:schemeClr val="accent1">
                        <a:lumMod val="50000"/>
                      </a:schemeClr>
                    </a:solidFill>
                    <a:latin typeface="+mn-lt"/>
                    <a:ea typeface="+mn-ea"/>
                    <a:sym typeface="Calibri"/>
                  </a:rPr>
                  <a:t>综合考虑后，使用基于气体探测器的切伦科夫探测器作为</a:t>
                </a:r>
                <a:r>
                  <a:rPr lang="en-US" altLang="zh-CN" sz="4000" dirty="0">
                    <a:solidFill>
                      <a:schemeClr val="accent1">
                        <a:lumMod val="50000"/>
                      </a:schemeClr>
                    </a:solidFill>
                    <a:latin typeface="+mn-lt"/>
                    <a:ea typeface="+mn-ea"/>
                    <a:sym typeface="Calibri"/>
                  </a:rPr>
                  <a:t>PID</a:t>
                </a:r>
                <a:r>
                  <a:rPr lang="zh-CN" altLang="en-US" sz="4000" dirty="0">
                    <a:solidFill>
                      <a:schemeClr val="accent1">
                        <a:lumMod val="50000"/>
                      </a:schemeClr>
                    </a:solidFill>
                    <a:latin typeface="+mn-lt"/>
                    <a:ea typeface="+mn-ea"/>
                    <a:sym typeface="Calibri"/>
                  </a:rPr>
                  <a:t>系统的桶部区域，端盖区域采用内全反射型。</a:t>
                </a:r>
              </a:p>
              <a:p>
                <a:pPr hangingPunct="0"/>
                <a:endParaRPr lang="en-US" altLang="zh-CN" sz="2800" dirty="0">
                  <a:solidFill>
                    <a:schemeClr val="accent1">
                      <a:lumMod val="75000"/>
                    </a:schemeClr>
                  </a:solidFill>
                  <a:sym typeface="Calibri"/>
                </a:endParaRPr>
              </a:p>
            </p:txBody>
          </p:sp>
        </mc:Fallback>
      </mc:AlternateContent>
    </p:spTree>
    <p:extLst>
      <p:ext uri="{BB962C8B-B14F-4D97-AF65-F5344CB8AC3E}">
        <p14:creationId xmlns:p14="http://schemas.microsoft.com/office/powerpoint/2010/main" val="195976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With a pixel size of 5 millimeters by 5 millimeters and a total area of 12 square meters, the readout electronics face the challenge of high density and a large number of readout channels. Meanwhile, the average charge of the signal is about 16 </a:t>
            </a:r>
            <a:r>
              <a:rPr lang="en-US" altLang="zh-CN" dirty="0" err="1"/>
              <a:t>femto</a:t>
            </a:r>
            <a:r>
              <a:rPr lang="en-US" altLang="zh-CN" dirty="0"/>
              <a:t> </a:t>
            </a:r>
            <a:r>
              <a:rPr lang="en-US" altLang="zh-CN" dirty="0" err="1"/>
              <a:t>couloub</a:t>
            </a:r>
            <a:r>
              <a:rPr lang="en-US" altLang="zh-CN" dirty="0"/>
              <a:t>, requiring low-noise readout electronics to ensure high detection efficiency and good time resolution. In addition, the high luminosity of STCF also requires readout electronics with a short dead time. The ASICs in current large-scale physical experiments cannot fully meet the above requirements. Therefore, it is necessary to design a suitable ASIC that meets all the requirements. </a:t>
            </a:r>
            <a:endParaRPr lang="zh-CN" altLang="en-US" dirty="0"/>
          </a:p>
        </p:txBody>
      </p:sp>
    </p:spTree>
    <p:extLst>
      <p:ext uri="{BB962C8B-B14F-4D97-AF65-F5344CB8AC3E}">
        <p14:creationId xmlns:p14="http://schemas.microsoft.com/office/powerpoint/2010/main" val="2829129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prototype ASIC, we integrate 32 channels of analog processing circuits and analog-to-digital converters on a single chip. Each channel has an independent discriminator and DAC, making the chip compatible with both external trigger and triggerless readout modes. In triggerless readout mode, when the input signal crosses the threshold, the switched capacitor array stops and the sample points are sent to the ADC for digitization. Taking advantage of the all-digital output of the chip, this prototype ASIC can be directly connected to the digital data processing ASICs, reducing the complexity of the front-end electronics, and is suitable for the high-density readout requirements of STCF RICH.</a:t>
            </a:r>
          </a:p>
        </p:txBody>
      </p:sp>
    </p:spTree>
    <p:extLst>
      <p:ext uri="{BB962C8B-B14F-4D97-AF65-F5344CB8AC3E}">
        <p14:creationId xmlns:p14="http://schemas.microsoft.com/office/powerpoint/2010/main" val="3000560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average output charge from the detector is 16 </a:t>
            </a:r>
            <a:r>
              <a:rPr lang="en-US" altLang="zh-CN" dirty="0" err="1"/>
              <a:t>fC</a:t>
            </a:r>
            <a:r>
              <a:rPr lang="en-US" altLang="zh-CN" dirty="0"/>
              <a:t> with a charge collection time of about 100 nanoseconds, so the maximum current is only a few hundred nanoamperes. Therefore, a charge sensitive amplifier is used as the input stage to achieve low noise amplification. This prototype ASIC outputs digital waveforms that can be further processed by a digital filter, so a second-order semi-Gaussian shaper is used in the analog circuit to save power and area consumption. Considering the complex device characteristics in deep submicron processes, we created a MOSFET characteristic table by simulation in the initial design step, and then the appropriate device parameters can be solved and optimized quickly.</a:t>
            </a:r>
            <a:endParaRPr lang="zh-CN" altLang="en-US" dirty="0"/>
          </a:p>
        </p:txBody>
      </p:sp>
    </p:spTree>
    <p:extLst>
      <p:ext uri="{BB962C8B-B14F-4D97-AF65-F5344CB8AC3E}">
        <p14:creationId xmlns:p14="http://schemas.microsoft.com/office/powerpoint/2010/main" val="3857483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for the analog-to-digital conversion circuit, we hope to increase the sampling rate to obtain more waveform information, while minimizing its power consumption to reduce cooling requirements. Considering that the waveform duration is only sub-microseconds and the average interval between signals is hundreds of microseconds, the effective signal duration only accounts for about 1 percent of the total time. Therefore, we separate the sampling circuit from the digitizing circuit to achieve both high sampling rate and low power consumption at the same time. When there is no signal, only the sampling circuit is in operation, while the digitizing circuit is in standby. Only after an effective waveform is sampled will the Wilkinson ADC circuit be activated for waveform digitization.</a:t>
            </a:r>
            <a:endParaRPr lang="zh-CN" altLang="en-US" dirty="0"/>
          </a:p>
        </p:txBody>
      </p:sp>
    </p:spTree>
    <p:extLst>
      <p:ext uri="{BB962C8B-B14F-4D97-AF65-F5344CB8AC3E}">
        <p14:creationId xmlns:p14="http://schemas.microsoft.com/office/powerpoint/2010/main" val="281744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My presentation consists of 4 parts. Physical requirements for STCF PIDB, the design of the detector and the readout electronics.  And then the conclusion is given.</a:t>
            </a:r>
            <a:endParaRPr lang="zh-CN" altLang="en-US" dirty="0"/>
          </a:p>
        </p:txBody>
      </p:sp>
    </p:spTree>
    <p:extLst>
      <p:ext uri="{BB962C8B-B14F-4D97-AF65-F5344CB8AC3E}">
        <p14:creationId xmlns:p14="http://schemas.microsoft.com/office/powerpoint/2010/main" val="1276621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prototype ASIC is fabricated in a 180-nanometer CMOS process with a die size of 10 millimeters by 6 millimeters, including 32 channels of analog processing circuit and digitization circuit. Due to the sensitivity of the analog processing circuit, we made some optimizations in the layout design to reduce the crosstalk caused by the digital circuit. For example, the noisy digital circuits are placed in the deep N-well to reduce crosstalk through the substrate. In the digital circuit implementation, </a:t>
            </a:r>
            <a:r>
              <a:rPr lang="en-US" altLang="zh-CN" dirty="0" err="1"/>
              <a:t>Dcap</a:t>
            </a:r>
            <a:r>
              <a:rPr lang="en-US" altLang="zh-CN" dirty="0"/>
              <a:t> cells were used as fillers to reduce power ripple. As for the IO pads, the ESD loop between the analog and digital parts was cut off for isolation.</a:t>
            </a:r>
            <a:endParaRPr lang="zh-CN" altLang="en-US" dirty="0"/>
          </a:p>
        </p:txBody>
      </p:sp>
    </p:spTree>
    <p:extLst>
      <p:ext uri="{BB962C8B-B14F-4D97-AF65-F5344CB8AC3E}">
        <p14:creationId xmlns:p14="http://schemas.microsoft.com/office/powerpoint/2010/main" val="672193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Wilkinson ADC digitizes the waveform in parallel. Each sample point is sent to an independent unit for digitization. Therefore, due to manufacturing mismatch, fixed pattern deviations may be introduced between different units, resulting in different output codes for the same sampled voltage. However, this difference is caused by the manufacturing process, and can be easily corrected by digitizing the same baseline repeatedly and generating the DC correction data for one time. The left figure is the measured waveform before correction, and there are many spikes in the signal. The middle figure shows the waveforms after DC correction, resulting in a cleaner waveform. The right figure shows the output waveform versus input charge after correction, with a gain of 15.2 codes per </a:t>
            </a:r>
            <a:r>
              <a:rPr lang="en-US" altLang="zh-CN" dirty="0" err="1"/>
              <a:t>fento</a:t>
            </a:r>
            <a:r>
              <a:rPr lang="en-US" altLang="zh-CN" dirty="0"/>
              <a:t>-coulomb and an integral nonlinearity of 0.92 percent.</a:t>
            </a:r>
            <a:endParaRPr lang="zh-CN" altLang="en-US" dirty="0"/>
          </a:p>
        </p:txBody>
      </p:sp>
    </p:spTree>
    <p:extLst>
      <p:ext uri="{BB962C8B-B14F-4D97-AF65-F5344CB8AC3E}">
        <p14:creationId xmlns:p14="http://schemas.microsoft.com/office/powerpoint/2010/main" val="3656782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for the single photon electron (SPE), the charge collected by a single channel follows a </a:t>
            </a:r>
            <a:r>
              <a:rPr lang="en-US" altLang="zh-CN" dirty="0" err="1"/>
              <a:t>Polya</a:t>
            </a:r>
            <a:r>
              <a:rPr lang="en-US" altLang="zh-CN" dirty="0"/>
              <a:t> distribution. In order to achieve high detection efficiency with the noise hit at a few Hz, the ENC at the discriminator input should be low enough. Based on the S-curve method, we measured the ENC versus the input capacitance. The ENC is about 600 electrons without input capacitance and the noise slope is about 18 electrons per picofarad. In particular, with the input capacitance of 20 picofarad, the ENC is better than 0.2 </a:t>
            </a:r>
            <a:r>
              <a:rPr lang="en-US" altLang="zh-CN" dirty="0" err="1"/>
              <a:t>fento</a:t>
            </a:r>
            <a:r>
              <a:rPr lang="en-US" altLang="zh-CN" dirty="0"/>
              <a:t>-coulomb, meeting the requirement. At the same time, we also tested the relationship between the noise hit frequency and the threshold. The noise hit frequency can be reduced to only a few hertz with a threshold higher than 1.2 </a:t>
            </a:r>
            <a:r>
              <a:rPr lang="en-US" altLang="zh-CN" dirty="0" err="1"/>
              <a:t>fento</a:t>
            </a:r>
            <a:r>
              <a:rPr lang="en-US" altLang="zh-CN" dirty="0"/>
              <a:t>-coulomb.</a:t>
            </a:r>
            <a:endParaRPr lang="zh-CN" altLang="en-US" dirty="0"/>
          </a:p>
        </p:txBody>
      </p:sp>
    </p:spTree>
    <p:extLst>
      <p:ext uri="{BB962C8B-B14F-4D97-AF65-F5344CB8AC3E}">
        <p14:creationId xmlns:p14="http://schemas.microsoft.com/office/powerpoint/2010/main" val="792204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use a digital constant ratio timing method for the time resolution test with the threshold set to 50 percent of the amplitude. And linear fitting is performed on the two points around the intersection point to obtain a more precious time information. After DC correction and simple filtering, the time resolution is better than 1 nanosecond when the input charge is larger than 16 </a:t>
            </a:r>
            <a:r>
              <a:rPr lang="en-US" altLang="zh-CN" dirty="0" err="1"/>
              <a:t>fento</a:t>
            </a:r>
            <a:r>
              <a:rPr lang="en-US" altLang="zh-CN" dirty="0"/>
              <a:t>-coulomb, meeting the requirements. In the next step, we will further study time extraction algorithms based on digital filtering and waveform fitting to improve the time resolution.</a:t>
            </a:r>
            <a:endParaRPr lang="zh-CN" altLang="en-US" dirty="0"/>
          </a:p>
        </p:txBody>
      </p:sp>
    </p:spTree>
    <p:extLst>
      <p:ext uri="{BB962C8B-B14F-4D97-AF65-F5344CB8AC3E}">
        <p14:creationId xmlns:p14="http://schemas.microsoft.com/office/powerpoint/2010/main" val="2057178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we performed a dead time test on the ASIC. We used an arbitrary waveform generator in series with a voltage-to-current conversion capacitor to inject charges into the ASIC. When using a normal square wave, two signals of opposite polarity are injected, which cannot test the effect of pile-up. Therefore, we used the stepped signal shown in the left figure to repeatedly inject signals of the same polarity. We then adjusted the interval between the two steps to change the counting rates of the input signals. Test results show that from sparse events to 15 kHz counting rates, the gain remains the same and the readout efficiency maintains 100 percent, indicating that the dead time is less than 66 microseconds.</a:t>
            </a:r>
            <a:endParaRPr lang="zh-CN" altLang="en-US" dirty="0"/>
          </a:p>
        </p:txBody>
      </p:sp>
    </p:spTree>
    <p:extLst>
      <p:ext uri="{BB962C8B-B14F-4D97-AF65-F5344CB8AC3E}">
        <p14:creationId xmlns:p14="http://schemas.microsoft.com/office/powerpoint/2010/main" val="2927371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also completed the prototype design of readout electronics based on this 32-channel prototype ASIC.  A single board contains 16 prototype chips, achieving a readout of 512 channels. The functionalities of the readout electronics have been validated and an energy spectrum test has been performed with the RICH detector prototype. The measured energy spectrum is similar to that of the AGET-based readout electronics, while the prototype ASIC can support a higher counting rate.</a:t>
            </a:r>
            <a:endParaRPr lang="zh-CN" altLang="en-US" dirty="0"/>
          </a:p>
        </p:txBody>
      </p:sp>
    </p:spTree>
    <p:extLst>
      <p:ext uri="{BB962C8B-B14F-4D97-AF65-F5344CB8AC3E}">
        <p14:creationId xmlns:p14="http://schemas.microsoft.com/office/powerpoint/2010/main" val="3367017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dirty="0"/>
              <a:t>The MPGD-based RICH detector will be used as the barrel part of the STCF particle identification detector, and the PID efficiency is expected to be better than 98% through simulation and optimization. </a:t>
            </a:r>
          </a:p>
          <a:p>
            <a:pPr algn="just"/>
            <a:r>
              <a:rPr lang="en-US" altLang="zh-CN" sz="1200" dirty="0"/>
              <a:t>As for the detector, we have completed the radiator purification, </a:t>
            </a:r>
            <a:r>
              <a:rPr lang="en-US" altLang="zh-CN" sz="1200" dirty="0" err="1"/>
              <a:t>CsI</a:t>
            </a:r>
            <a:r>
              <a:rPr lang="en-US" altLang="zh-CN" sz="1200" dirty="0"/>
              <a:t> photocathode coating on large area THGEM, QE test, gain and uniformity testing of the THGEM-</a:t>
            </a:r>
            <a:r>
              <a:rPr lang="en-US" altLang="zh-CN" sz="1200" dirty="0" err="1"/>
              <a:t>MicroMegas</a:t>
            </a:r>
            <a:r>
              <a:rPr lang="en-US" altLang="zh-CN" sz="1200" dirty="0"/>
              <a:t>.</a:t>
            </a:r>
          </a:p>
          <a:p>
            <a:pPr algn="just"/>
            <a:r>
              <a:rPr lang="en-US" altLang="zh-CN" sz="1200" dirty="0"/>
              <a:t>As for the readout electronics, we have developed the AGET-based readout electronics and custom ASIC-based prototype readout electronics.</a:t>
            </a:r>
          </a:p>
          <a:p>
            <a:pPr algn="just"/>
            <a:r>
              <a:rPr lang="en-US" altLang="zh-CN" sz="1200" dirty="0"/>
              <a:t>The next step is to set up the cosmic ray test system and prepare for the beam test, meanwhile the 64-channel custom ASIC is also under development.</a:t>
            </a:r>
            <a:endParaRPr lang="zh-CN" altLang="en-US" sz="1200" dirty="0"/>
          </a:p>
          <a:p>
            <a:endParaRPr lang="zh-CN" altLang="en-US" dirty="0"/>
          </a:p>
        </p:txBody>
      </p:sp>
    </p:spTree>
    <p:extLst>
      <p:ext uri="{BB962C8B-B14F-4D97-AF65-F5344CB8AC3E}">
        <p14:creationId xmlns:p14="http://schemas.microsoft.com/office/powerpoint/2010/main" val="131346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First is the physical requirements for the STCF PIDB.</a:t>
            </a:r>
            <a:endParaRPr lang="zh-CN" altLang="en-US" dirty="0"/>
          </a:p>
        </p:txBody>
      </p:sp>
    </p:spTree>
    <p:extLst>
      <p:ext uri="{BB962C8B-B14F-4D97-AF65-F5344CB8AC3E}">
        <p14:creationId xmlns:p14="http://schemas.microsoft.com/office/powerpoint/2010/main" val="3929566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Super Tau-charm facility is an expansion plan after the BESIII facility. It is designed to operate in a center-of-mass energy range from 2 to 7 giga electron-volt with a peak luminosity of 0.5 × 1035 cm−2s−1 or higher. Such a high luminosity will allow the STCF to produce much more data samples. However</a:t>
            </a:r>
            <a:r>
              <a:rPr lang="zh-CN" altLang="en-US" dirty="0"/>
              <a:t>，</a:t>
            </a:r>
            <a:r>
              <a:rPr lang="en-US" altLang="zh-CN" dirty="0"/>
              <a:t>it also pose the challenge of high event rate and high background rate.</a:t>
            </a:r>
          </a:p>
          <a:p>
            <a:r>
              <a:rPr lang="en-US" altLang="zh-CN" dirty="0"/>
              <a:t>Moreover, considering of the space limit, the Ring Imaging Cherenkov Detector detector is chosen as the barrel part of the particle identification detector. The RICH detector consists of C_6 F_14 radiator, reflective </a:t>
            </a:r>
            <a:r>
              <a:rPr lang="en-US" altLang="zh-CN" dirty="0" err="1"/>
              <a:t>CsI</a:t>
            </a:r>
            <a:r>
              <a:rPr lang="en-US" altLang="zh-CN" dirty="0"/>
              <a:t> photocathode, hybrid amplification of THGEM-</a:t>
            </a:r>
            <a:r>
              <a:rPr lang="en-US" altLang="zh-CN" dirty="0" err="1"/>
              <a:t>MicroMegas</a:t>
            </a:r>
            <a:r>
              <a:rPr lang="en-US" altLang="zh-CN" dirty="0"/>
              <a:t>.</a:t>
            </a:r>
          </a:p>
        </p:txBody>
      </p:sp>
    </p:spTree>
    <p:extLst>
      <p:ext uri="{BB962C8B-B14F-4D97-AF65-F5344CB8AC3E}">
        <p14:creationId xmlns:p14="http://schemas.microsoft.com/office/powerpoint/2010/main" val="2094369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RICH detector needs to cover an area of 13 square meters. In order to leave space for the calorimeter and achieve a low material budget of less than 0.5X0 , the thickness should be less than 200 millimeters. The accumulated charge over 10 years is about 2 micro </a:t>
            </a:r>
            <a:r>
              <a:rPr lang="en-US" altLang="zh-CN" dirty="0" err="1"/>
              <a:t>coloumb</a:t>
            </a:r>
            <a:r>
              <a:rPr lang="en-US" altLang="zh-CN" dirty="0"/>
              <a:t> per square centimeters. The precise measurement of the collision fragmentation function requires a π/K separation larger than 3 sigma up to 2.0 GeV. The micro pattern gas detector used for the RICH detector needs to achieve a high gain of about 100k and low ion backflow of less than one thousandth. The pixel size is 5 millimeters by 5 millimeters. And the angular resolution of the</a:t>
            </a:r>
          </a:p>
          <a:p>
            <a:r>
              <a:rPr lang="en-US" altLang="zh-CN" dirty="0"/>
              <a:t>RICH detector is assumed to be better than 2.5 milli rad.</a:t>
            </a:r>
            <a:endParaRPr lang="zh-CN" altLang="en-US" dirty="0"/>
          </a:p>
        </p:txBody>
      </p:sp>
    </p:spTree>
    <p:extLst>
      <p:ext uri="{BB962C8B-B14F-4D97-AF65-F5344CB8AC3E}">
        <p14:creationId xmlns:p14="http://schemas.microsoft.com/office/powerpoint/2010/main" val="1939014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the second part, we will represent the design of the RICH PIDB detector.</a:t>
            </a:r>
            <a:endParaRPr lang="zh-CN" altLang="en-US" dirty="0"/>
          </a:p>
        </p:txBody>
      </p:sp>
    </p:spTree>
    <p:extLst>
      <p:ext uri="{BB962C8B-B14F-4D97-AF65-F5344CB8AC3E}">
        <p14:creationId xmlns:p14="http://schemas.microsoft.com/office/powerpoint/2010/main" val="124958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Top left shows the structure of RICH detector: a charged particle goes through the radiator and emits the </a:t>
            </a:r>
            <a:r>
              <a:rPr lang="en-US" altLang="zh-CN" sz="1200" dirty="0"/>
              <a:t>Cherenkov photons. The </a:t>
            </a:r>
            <a:r>
              <a:rPr lang="en-US" altLang="zh-CN" dirty="0"/>
              <a:t>Cesium[ˈ</a:t>
            </a:r>
            <a:r>
              <a:rPr lang="en-US" altLang="zh-CN" dirty="0" err="1"/>
              <a:t>siːziəm</a:t>
            </a:r>
            <a:r>
              <a:rPr lang="en-US" altLang="zh-CN" dirty="0"/>
              <a:t>] Iodide[ˈ</a:t>
            </a:r>
            <a:r>
              <a:rPr lang="en-US" altLang="zh-CN" dirty="0" err="1"/>
              <a:t>aɪədaɪd</a:t>
            </a:r>
            <a:r>
              <a:rPr lang="en-US" altLang="zh-CN" dirty="0"/>
              <a:t>] (CsI) convert the photons to photon-electrons and then amplified by thick-gem and micro-</a:t>
            </a:r>
            <a:r>
              <a:rPr lang="en-US" altLang="zh-CN" dirty="0" err="1"/>
              <a:t>megas</a:t>
            </a:r>
            <a:r>
              <a:rPr lang="en-US" altLang="zh-CN" dirty="0"/>
              <a:t>, collected by the anode. </a:t>
            </a:r>
            <a:br>
              <a:rPr lang="en-US" altLang="zh-CN" dirty="0"/>
            </a:br>
            <a:r>
              <a:rPr lang="en-US" altLang="zh-CN" dirty="0"/>
              <a:t>(top right)</a:t>
            </a:r>
            <a:r>
              <a:rPr lang="zh-CN" altLang="en-US" dirty="0"/>
              <a:t> </a:t>
            </a:r>
            <a:r>
              <a:rPr lang="en-US" altLang="zh-CN" dirty="0"/>
              <a:t>The </a:t>
            </a:r>
            <a:r>
              <a:rPr lang="en-US" altLang="zh-CN" sz="1200" dirty="0"/>
              <a:t>Cherenkov photons spread on a wide spectrum, but </a:t>
            </a:r>
            <a:r>
              <a:rPr lang="en-US" altLang="zh-CN" dirty="0"/>
              <a:t>modulated by the quantum efficiency of Cesium Iodide and the transmittance of radiator, the sensitive wavelength of the RICH is 180nm, which is vacuum ultraviolet.</a:t>
            </a:r>
            <a:br>
              <a:rPr lang="en-US" altLang="zh-CN" dirty="0"/>
            </a:br>
            <a:r>
              <a:rPr lang="en-US" altLang="zh-CN" dirty="0"/>
              <a:t>(bottom left) Considering all the efficiencies, including the QE, transmittance, the efficiencies during the electron transport, the number of PE collected in single event is around 10.</a:t>
            </a:r>
            <a:br>
              <a:rPr lang="en-US" altLang="zh-CN" dirty="0"/>
            </a:br>
            <a:r>
              <a:rPr lang="en-US" altLang="zh-CN" dirty="0"/>
              <a:t>(bottom right) based on these PEs, we need to make a comparation to the </a:t>
            </a:r>
            <a:r>
              <a:rPr lang="en-US" altLang="zh-CN" dirty="0" err="1"/>
              <a:t>Hitmap</a:t>
            </a:r>
            <a:r>
              <a:rPr lang="en-US" altLang="zh-CN" dirty="0"/>
              <a:t> from the simulation. Different particles shows different </a:t>
            </a:r>
            <a:r>
              <a:rPr lang="en-US" altLang="zh-CN" dirty="0" err="1"/>
              <a:t>hitmap</a:t>
            </a:r>
            <a:r>
              <a:rPr lang="en-US" altLang="zh-CN" dirty="0"/>
              <a:t> and that’s how we make PID decision. The detailed algorithm will be shown in the RICH software report.</a:t>
            </a:r>
            <a:endParaRPr lang="zh-CN" altLang="en-US" dirty="0"/>
          </a:p>
        </p:txBody>
      </p:sp>
    </p:spTree>
    <p:extLst>
      <p:ext uri="{BB962C8B-B14F-4D97-AF65-F5344CB8AC3E}">
        <p14:creationId xmlns:p14="http://schemas.microsoft.com/office/powerpoint/2010/main" val="2770226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And we also simulate the RICH performance. The background hit rate is about one thousandth per pixel and time window. The PID ratio requirement for the pai, K, p is better than 98 percent over a </a:t>
            </a:r>
            <a:r>
              <a:rPr lang="en-US" altLang="zh-CN" sz="1200" dirty="0"/>
              <a:t>momentum range from 0.7 GeV to 2 GeV. More details of the simulation results will be also reported in the </a:t>
            </a:r>
            <a:r>
              <a:rPr lang="en-US" altLang="zh-CN" dirty="0"/>
              <a:t>RICH software report. And we will </a:t>
            </a:r>
            <a:r>
              <a:rPr lang="en-US" altLang="zh-CN" sz="1200" dirty="0"/>
              <a:t>validate the parameters used in simulation by test, and then validate the PID performance in prototype beam test.</a:t>
            </a:r>
          </a:p>
          <a:p>
            <a:endParaRPr lang="zh-CN" altLang="en-US" dirty="0"/>
          </a:p>
        </p:txBody>
      </p:sp>
    </p:spTree>
    <p:extLst>
      <p:ext uri="{BB962C8B-B14F-4D97-AF65-F5344CB8AC3E}">
        <p14:creationId xmlns:p14="http://schemas.microsoft.com/office/powerpoint/2010/main" val="259049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(Top left) The RICH detector consists of 12 modules, around the tracker. (bottom left) In order to increase the sensitive area, the cylinder anode with continuous radiator is also under study.</a:t>
            </a:r>
            <a:br>
              <a:rPr lang="en-US" altLang="zh-CN" dirty="0"/>
            </a:br>
            <a:r>
              <a:rPr lang="en-US" altLang="zh-CN" dirty="0"/>
              <a:t>(top middle) to study the performance of RICH, we built up an engineering prototype. This is the Liquid radiator container, connected to the purification device. This is the mesh. This is the Cesium Iodide coated THGEM, the size of which is 32 centimeters by 32 centimeters. This is the micromegas and the size of the anode is 5 millimeters by 5 millimeters. The front end readout electronics is install directly behind the detector.</a:t>
            </a:r>
            <a:r>
              <a:rPr lang="zh-CN" altLang="en-US" dirty="0"/>
              <a:t> </a:t>
            </a:r>
            <a:r>
              <a:rPr lang="en-US" altLang="zh-CN" dirty="0"/>
              <a:t>This</a:t>
            </a:r>
            <a:r>
              <a:rPr lang="zh-CN" altLang="en-US" dirty="0"/>
              <a:t> </a:t>
            </a:r>
            <a:r>
              <a:rPr lang="en-US" altLang="zh-CN" dirty="0"/>
              <a:t>prototype is now running on a cosmic ray test system, with a fast trigger and tracker system. </a:t>
            </a:r>
            <a:endParaRPr lang="zh-CN" altLang="en-US" dirty="0"/>
          </a:p>
        </p:txBody>
      </p:sp>
    </p:spTree>
    <p:extLst>
      <p:ext uri="{BB962C8B-B14F-4D97-AF65-F5344CB8AC3E}">
        <p14:creationId xmlns:p14="http://schemas.microsoft.com/office/powerpoint/2010/main" val="328012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9"/>
            <a:ext cx="7772400" cy="1470025"/>
          </a:xfrm>
        </p:spPr>
        <p:txBody>
          <a:bodyPr/>
          <a:lstStyle>
            <a:lvl1pPr>
              <a:defRPr baseline="0"/>
            </a:lvl1pPr>
          </a:lstStyle>
          <a:p>
            <a:r>
              <a:rPr lang="en-US" dirty="0"/>
              <a:t>Hadron Physics </a:t>
            </a:r>
            <a:br>
              <a:rPr lang="en-US" dirty="0"/>
            </a:br>
            <a:r>
              <a:rPr lang="en-US" dirty="0"/>
              <a:t>in China and the Facilities </a:t>
            </a:r>
          </a:p>
        </p:txBody>
      </p:sp>
      <p:sp>
        <p:nvSpPr>
          <p:cNvPr id="3" name="Subtitle 2"/>
          <p:cNvSpPr>
            <a:spLocks noGrp="1"/>
          </p:cNvSpPr>
          <p:nvPr>
            <p:ph type="subTitle" idx="1" hasCustomPrompt="1"/>
          </p:nvPr>
        </p:nvSpPr>
        <p:spPr>
          <a:xfrm>
            <a:off x="872067" y="3886200"/>
            <a:ext cx="73660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err="1"/>
              <a:t>Zhengguo</a:t>
            </a:r>
            <a:r>
              <a:rPr lang="en-US" dirty="0"/>
              <a:t> Zhao</a:t>
            </a:r>
          </a:p>
          <a:p>
            <a:r>
              <a:rPr lang="en-US" dirty="0"/>
              <a:t>University of Science and Technology of China </a:t>
            </a:r>
          </a:p>
        </p:txBody>
      </p:sp>
      <p:sp>
        <p:nvSpPr>
          <p:cNvPr id="4" name="Date Placeholder 3"/>
          <p:cNvSpPr>
            <a:spLocks noGrp="1"/>
          </p:cNvSpPr>
          <p:nvPr>
            <p:ph type="dt" sz="half" idx="10"/>
          </p:nvPr>
        </p:nvSpPr>
        <p:spPr/>
        <p:txBody>
          <a:bodyPr/>
          <a:lstStyle/>
          <a:p>
            <a:fld id="{D6EF92A6-5BEE-499C-B24F-7809C9873453}" type="datetime1">
              <a:rPr lang="zh-CN" altLang="en-US" smtClean="0"/>
              <a:t>2024/1/16</a:t>
            </a:fld>
            <a:endParaRPr lang="en-US"/>
          </a:p>
        </p:txBody>
      </p:sp>
      <p:sp>
        <p:nvSpPr>
          <p:cNvPr id="5" name="Footer Placeholder 4"/>
          <p:cNvSpPr>
            <a:spLocks noGrp="1"/>
          </p:cNvSpPr>
          <p:nvPr>
            <p:ph type="ftr" sz="quarter" idx="11"/>
          </p:nvPr>
        </p:nvSpPr>
        <p:spPr/>
        <p:txBody>
          <a:bodyPr/>
          <a:lstStyle/>
          <a:p>
            <a:r>
              <a:rPr lang="en-US" altLang="zh-CN"/>
              <a:t>2022 </a:t>
            </a:r>
            <a:r>
              <a:rPr lang="zh-CN" altLang="en-US"/>
              <a:t>超级陶粲装置研究进展研讨会</a:t>
            </a:r>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3916438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1C95FED-D9B3-48B9-953B-EF8AC46C2155}" type="datetime1">
              <a:rPr lang="zh-CN" altLang="en-US" smtClean="0"/>
              <a:t>2024/1/16</a:t>
            </a:fld>
            <a:endParaRPr lang="en-US"/>
          </a:p>
        </p:txBody>
      </p:sp>
      <p:sp>
        <p:nvSpPr>
          <p:cNvPr id="5" name="Footer Placeholder 4"/>
          <p:cNvSpPr>
            <a:spLocks noGrp="1"/>
          </p:cNvSpPr>
          <p:nvPr>
            <p:ph type="ftr" sz="quarter" idx="11"/>
          </p:nvPr>
        </p:nvSpPr>
        <p:spPr/>
        <p:txBody>
          <a:bodyPr/>
          <a:lstStyle/>
          <a:p>
            <a:r>
              <a:rPr lang="en-US" altLang="zh-CN"/>
              <a:t>2022 </a:t>
            </a:r>
            <a:r>
              <a:rPr lang="zh-CN" altLang="en-US"/>
              <a:t>超级陶粲装置研究进展研讨会</a:t>
            </a:r>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612774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1034DB-501B-4C94-B95B-E762951B53FA}" type="datetime1">
              <a:rPr lang="zh-CN" altLang="en-US" smtClean="0"/>
              <a:t>2024/1/16</a:t>
            </a:fld>
            <a:endParaRPr lang="en-US"/>
          </a:p>
        </p:txBody>
      </p:sp>
      <p:sp>
        <p:nvSpPr>
          <p:cNvPr id="6" name="Footer Placeholder 5"/>
          <p:cNvSpPr>
            <a:spLocks noGrp="1"/>
          </p:cNvSpPr>
          <p:nvPr>
            <p:ph type="ftr" sz="quarter" idx="11"/>
          </p:nvPr>
        </p:nvSpPr>
        <p:spPr/>
        <p:txBody>
          <a:bodyPr/>
          <a:lstStyle/>
          <a:p>
            <a:r>
              <a:rPr lang="en-US" altLang="zh-CN"/>
              <a:t>2022 </a:t>
            </a:r>
            <a:r>
              <a:rPr lang="zh-CN" altLang="en-US"/>
              <a:t>超级陶粲装置研究进展研讨会</a:t>
            </a:r>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1578422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2" y="152400"/>
            <a:ext cx="7309757" cy="838200"/>
          </a:xfrm>
        </p:spPr>
        <p:txBody>
          <a:bodyPr/>
          <a:lstStyle>
            <a:lvl1pPr>
              <a:defRPr sz="3600" b="1">
                <a:solidFill>
                  <a:schemeClr val="tx1"/>
                </a:solidFill>
                <a:latin typeface="微软雅黑" panose="020B0503020204020204" pitchFamily="34" charset="-122"/>
                <a:ea typeface="微软雅黑" panose="020B0503020204020204" pitchFamily="34" charset="-122"/>
              </a:defRPr>
            </a:lvl1pPr>
          </a:lstStyle>
          <a:p>
            <a:r>
              <a:rPr lang="zh-CN" altLang="en-US"/>
              <a:t>单击此处编辑母版标题样式</a:t>
            </a:r>
            <a:endParaRPr lang="zh-CN" altLang="en-US" dirty="0"/>
          </a:p>
        </p:txBody>
      </p:sp>
      <p:sp>
        <p:nvSpPr>
          <p:cNvPr id="6" name="Rectangle 29"/>
          <p:cNvSpPr>
            <a:spLocks noGrp="1" noChangeArrowheads="1"/>
          </p:cNvSpPr>
          <p:nvPr>
            <p:ph type="sldNum" sz="quarter" idx="12"/>
          </p:nvPr>
        </p:nvSpPr>
        <p:spPr>
          <a:ln/>
        </p:spPr>
        <p:txBody>
          <a:bodyPr/>
          <a:lstStyle>
            <a:lvl1pPr>
              <a:defRPr sz="2000">
                <a:latin typeface="+mj-lt"/>
              </a:defRPr>
            </a:lvl1pPr>
          </a:lstStyle>
          <a:p>
            <a:fld id="{93DAE873-B4BD-41ED-A9D4-85A045EAD346}" type="slidenum">
              <a:rPr lang="zh-CN" altLang="en-US" smtClean="0"/>
              <a:t>‹#›</a:t>
            </a:fld>
            <a:endParaRPr lang="zh-CN" altLang="en-US"/>
          </a:p>
        </p:txBody>
      </p:sp>
      <p:sp>
        <p:nvSpPr>
          <p:cNvPr id="5" name="日期占位符 1"/>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74C423-AB68-442A-B5FA-9FE185A8A850}" type="datetime1">
              <a:rPr lang="zh-CN" altLang="en-US" smtClean="0"/>
              <a:t>2024/1/16</a:t>
            </a:fld>
            <a:endParaRPr lang="zh-CN" altLang="en-US"/>
          </a:p>
        </p:txBody>
      </p:sp>
      <p:sp>
        <p:nvSpPr>
          <p:cNvPr id="7" name="页脚占位符 3"/>
          <p:cNvSpPr>
            <a:spLocks noGrp="1"/>
          </p:cNvSpPr>
          <p:nvPr>
            <p:ph type="ftr" sz="quarter" idx="3"/>
          </p:nvPr>
        </p:nvSpPr>
        <p:spPr>
          <a:xfrm>
            <a:off x="2781300" y="6356352"/>
            <a:ext cx="3771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2022 </a:t>
            </a:r>
            <a:r>
              <a:rPr lang="zh-CN" altLang="en-US"/>
              <a:t>超级陶粲装置研究进展研讨会</a:t>
            </a:r>
          </a:p>
        </p:txBody>
      </p:sp>
    </p:spTree>
    <p:extLst>
      <p:ext uri="{BB962C8B-B14F-4D97-AF65-F5344CB8AC3E}">
        <p14:creationId xmlns:p14="http://schemas.microsoft.com/office/powerpoint/2010/main" val="2019656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01" y="50539"/>
            <a:ext cx="9110800" cy="714850"/>
          </a:xfrm>
          <a:prstGeom prst="rect">
            <a:avLst/>
          </a:prstGeom>
        </p:spPr>
        <p:txBody>
          <a:bodyPr vert="horz" lIns="91440" tIns="45720" rIns="91440" bIns="45720" rtlCol="0" anchor="ctr">
            <a:normAutofit/>
          </a:bodyPr>
          <a:lstStyle/>
          <a:p>
            <a:r>
              <a:rPr lang="en-US" dirty="0"/>
              <a:t>Hadron Physics</a:t>
            </a:r>
          </a:p>
        </p:txBody>
      </p:sp>
      <p:sp>
        <p:nvSpPr>
          <p:cNvPr id="3" name="Text Placeholder 2"/>
          <p:cNvSpPr>
            <a:spLocks noGrp="1"/>
          </p:cNvSpPr>
          <p:nvPr>
            <p:ph type="body" idx="1"/>
          </p:nvPr>
        </p:nvSpPr>
        <p:spPr>
          <a:xfrm>
            <a:off x="227077" y="1059770"/>
            <a:ext cx="8654105" cy="506639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794C9-154C-4FB4-A02D-4CC0A34A63CA}" type="datetime1">
              <a:rPr lang="zh-CN" altLang="en-US" smtClean="0"/>
              <a:t>2024/1/16</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2022 </a:t>
            </a:r>
            <a:r>
              <a:rPr lang="zh-CN" altLang="en-US"/>
              <a:t>超级陶粲装置研究进展研讨会</a:t>
            </a: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pPr/>
              <a:t>‹#›</a:t>
            </a:fld>
            <a:endParaRPr lang="en-US"/>
          </a:p>
        </p:txBody>
      </p:sp>
      <p:cxnSp>
        <p:nvCxnSpPr>
          <p:cNvPr id="9" name="Straight Connector 8"/>
          <p:cNvCxnSpPr/>
          <p:nvPr userDrawn="1"/>
        </p:nvCxnSpPr>
        <p:spPr>
          <a:xfrm>
            <a:off x="8300" y="889795"/>
            <a:ext cx="91191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256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ftr="0" dt="0"/>
  <p:txStyles>
    <p:titleStyle>
      <a:lvl1pPr algn="ctr" defTabSz="457189" rtl="0" eaLnBrk="1" latinLnBrk="0" hangingPunct="1">
        <a:spcBef>
          <a:spcPct val="0"/>
        </a:spcBef>
        <a:buNone/>
        <a:defRPr sz="4400" kern="1200" baseline="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3.emf"/><Relationship Id="rId4" Type="http://schemas.openxmlformats.org/officeDocument/2006/relationships/package" Target="../embeddings/Microsoft_Visio_Drawing.vsdx"/></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Visio_Drawing2.vsdx"/><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Visio_Drawing3.vsdx"/><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package" Target="../embeddings/Microsoft_Visio_Drawing4.vsdx"/><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package" Target="../embeddings/Microsoft_Visio_Drawing5.vsdx"/><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package" Target="../embeddings/Microsoft_Visio_Drawing6.vsdx"/></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emf"/><Relationship Id="rId4" Type="http://schemas.openxmlformats.org/officeDocument/2006/relationships/image" Target="../media/image43.emf"/></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emf"/><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jpg"/><Relationship Id="rId7" Type="http://schemas.openxmlformats.org/officeDocument/2006/relationships/image" Target="../media/image57.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9.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BCEFF3-A7D8-6533-4C87-C07A63C8A4C1}"/>
              </a:ext>
            </a:extLst>
          </p:cNvPr>
          <p:cNvSpPr>
            <a:spLocks noGrp="1"/>
          </p:cNvSpPr>
          <p:nvPr>
            <p:ph type="ctrTitle"/>
          </p:nvPr>
        </p:nvSpPr>
        <p:spPr/>
        <p:txBody>
          <a:bodyPr/>
          <a:lstStyle/>
          <a:p>
            <a:r>
              <a:rPr lang="en-US" altLang="zh-CN" dirty="0"/>
              <a:t>STCF RICH PIDB progress</a:t>
            </a:r>
            <a:endParaRPr lang="zh-CN" altLang="en-US" dirty="0"/>
          </a:p>
        </p:txBody>
      </p:sp>
      <p:sp>
        <p:nvSpPr>
          <p:cNvPr id="3" name="副标题 2">
            <a:extLst>
              <a:ext uri="{FF2B5EF4-FFF2-40B4-BE49-F238E27FC236}">
                <a16:creationId xmlns:a16="http://schemas.microsoft.com/office/drawing/2014/main" id="{51E11946-90ED-018C-C458-754838078932}"/>
              </a:ext>
            </a:extLst>
          </p:cNvPr>
          <p:cNvSpPr>
            <a:spLocks noGrp="1"/>
          </p:cNvSpPr>
          <p:nvPr>
            <p:ph type="subTitle" idx="1"/>
          </p:nvPr>
        </p:nvSpPr>
        <p:spPr>
          <a:xfrm>
            <a:off x="872066" y="3886200"/>
            <a:ext cx="7376583" cy="2470154"/>
          </a:xfrm>
        </p:spPr>
        <p:txBody>
          <a:bodyPr>
            <a:normAutofit/>
          </a:bodyPr>
          <a:lstStyle/>
          <a:p>
            <a:r>
              <a:rPr lang="en-US" altLang="zh-CN" sz="2200" dirty="0">
                <a:solidFill>
                  <a:schemeClr val="tx1"/>
                </a:solidFill>
              </a:rPr>
              <a:t>Speaker: Jiaming Li</a:t>
            </a:r>
          </a:p>
          <a:p>
            <a:r>
              <a:rPr lang="en-US" altLang="zh-CN" sz="2200" dirty="0">
                <a:solidFill>
                  <a:schemeClr val="tx1"/>
                </a:solidFill>
              </a:rPr>
              <a:t>On</a:t>
            </a:r>
            <a:r>
              <a:rPr lang="zh-CN" altLang="en-US" sz="2200" dirty="0">
                <a:solidFill>
                  <a:schemeClr val="tx1"/>
                </a:solidFill>
              </a:rPr>
              <a:t> </a:t>
            </a:r>
            <a:r>
              <a:rPr lang="en-US" altLang="zh-CN" sz="2200" dirty="0">
                <a:solidFill>
                  <a:schemeClr val="tx1"/>
                </a:solidFill>
              </a:rPr>
              <a:t>behalf</a:t>
            </a:r>
            <a:r>
              <a:rPr lang="zh-CN" altLang="en-US" sz="2200" dirty="0">
                <a:solidFill>
                  <a:schemeClr val="tx1"/>
                </a:solidFill>
              </a:rPr>
              <a:t> </a:t>
            </a:r>
            <a:r>
              <a:rPr lang="en-US" altLang="zh-CN" sz="2200" dirty="0">
                <a:solidFill>
                  <a:schemeClr val="tx1"/>
                </a:solidFill>
              </a:rPr>
              <a:t>of STCF RICH </a:t>
            </a:r>
            <a:r>
              <a:rPr lang="en-US" altLang="zh-CN" sz="2200">
                <a:solidFill>
                  <a:schemeClr val="tx1"/>
                </a:solidFill>
              </a:rPr>
              <a:t>PIDB Group</a:t>
            </a:r>
            <a:endParaRPr lang="en-US" altLang="zh-CN" sz="2200" dirty="0">
              <a:solidFill>
                <a:schemeClr val="tx1"/>
              </a:solidFill>
            </a:endParaRPr>
          </a:p>
          <a:p>
            <a:endParaRPr lang="en-US" altLang="zh-CN" sz="2200" dirty="0">
              <a:solidFill>
                <a:schemeClr val="tx1"/>
              </a:solidFill>
            </a:endParaRPr>
          </a:p>
          <a:p>
            <a:r>
              <a:rPr lang="en-US" altLang="zh-CN" sz="2200" dirty="0">
                <a:solidFill>
                  <a:schemeClr val="tx1"/>
                </a:solidFill>
              </a:rPr>
              <a:t>University of Science and Technology of China</a:t>
            </a:r>
          </a:p>
          <a:p>
            <a:r>
              <a:rPr lang="en-US" altLang="zh-CN" sz="2200" dirty="0">
                <a:solidFill>
                  <a:schemeClr val="tx1"/>
                </a:solidFill>
              </a:rPr>
              <a:t>University of Chinese Academy of Sciences</a:t>
            </a:r>
          </a:p>
          <a:p>
            <a:r>
              <a:rPr lang="en-US" altLang="zh-CN" sz="2200" dirty="0">
                <a:solidFill>
                  <a:schemeClr val="tx1"/>
                </a:solidFill>
              </a:rPr>
              <a:t>2024.01.16</a:t>
            </a:r>
          </a:p>
          <a:p>
            <a:endParaRPr lang="zh-CN" altLang="en-US" dirty="0">
              <a:solidFill>
                <a:schemeClr val="tx1"/>
              </a:solidFill>
            </a:endParaRPr>
          </a:p>
        </p:txBody>
      </p:sp>
    </p:spTree>
    <p:extLst>
      <p:ext uri="{BB962C8B-B14F-4D97-AF65-F5344CB8AC3E}">
        <p14:creationId xmlns:p14="http://schemas.microsoft.com/office/powerpoint/2010/main" val="260639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734060C-3EF4-0E40-9D45-9946BB5D1319}"/>
              </a:ext>
            </a:extLst>
          </p:cNvPr>
          <p:cNvPicPr>
            <a:picLocks noChangeAspect="1"/>
          </p:cNvPicPr>
          <p:nvPr/>
        </p:nvPicPr>
        <p:blipFill>
          <a:blip r:embed="rId2"/>
          <a:stretch>
            <a:fillRect/>
          </a:stretch>
        </p:blipFill>
        <p:spPr>
          <a:xfrm>
            <a:off x="986169" y="1807076"/>
            <a:ext cx="7061172" cy="3621740"/>
          </a:xfrm>
          <a:prstGeom prst="rect">
            <a:avLst/>
          </a:prstGeom>
        </p:spPr>
      </p:pic>
      <p:sp>
        <p:nvSpPr>
          <p:cNvPr id="10" name="文本框 9">
            <a:extLst>
              <a:ext uri="{FF2B5EF4-FFF2-40B4-BE49-F238E27FC236}">
                <a16:creationId xmlns:a16="http://schemas.microsoft.com/office/drawing/2014/main" id="{F8E773D2-8F01-A7AB-6AA3-122A268B94A8}"/>
              </a:ext>
            </a:extLst>
          </p:cNvPr>
          <p:cNvSpPr txBox="1"/>
          <p:nvPr/>
        </p:nvSpPr>
        <p:spPr>
          <a:xfrm>
            <a:off x="1506067" y="1244593"/>
            <a:ext cx="6021375"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Liquid radiator container, connected to the purification device</a:t>
            </a:r>
            <a:endParaRPr lang="zh-CN" altLang="en-US"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3A2573B5-A268-69C4-89E3-9D729E2A0A36}"/>
              </a:ext>
            </a:extLst>
          </p:cNvPr>
          <p:cNvSpPr txBox="1"/>
          <p:nvPr/>
        </p:nvSpPr>
        <p:spPr>
          <a:xfrm>
            <a:off x="660679" y="3385427"/>
            <a:ext cx="91454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Mesh</a:t>
            </a:r>
            <a:endParaRPr lang="zh-CN" altLang="en-US" dirty="0">
              <a:latin typeface="Times New Roman" panose="02020603050405020304" pitchFamily="18" charset="0"/>
              <a:cs typeface="Times New Roman" panose="02020603050405020304" pitchFamily="18" charset="0"/>
            </a:endParaRPr>
          </a:p>
        </p:txBody>
      </p:sp>
      <p:cxnSp>
        <p:nvCxnSpPr>
          <p:cNvPr id="13" name="直接箭头连接符 12">
            <a:extLst>
              <a:ext uri="{FF2B5EF4-FFF2-40B4-BE49-F238E27FC236}">
                <a16:creationId xmlns:a16="http://schemas.microsoft.com/office/drawing/2014/main" id="{510B46FE-A467-81EB-6262-55D2680A2794}"/>
              </a:ext>
            </a:extLst>
          </p:cNvPr>
          <p:cNvCxnSpPr>
            <a:cxnSpLocks/>
          </p:cNvCxnSpPr>
          <p:nvPr/>
        </p:nvCxnSpPr>
        <p:spPr>
          <a:xfrm>
            <a:off x="1514906" y="3570092"/>
            <a:ext cx="511061" cy="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015EB1F3-81A8-D544-5A5E-4171FDF427F9}"/>
                  </a:ext>
                </a:extLst>
              </p:cNvPr>
              <p:cNvSpPr txBox="1"/>
              <p:nvPr/>
            </p:nvSpPr>
            <p:spPr>
              <a:xfrm>
                <a:off x="216040" y="4513056"/>
                <a:ext cx="2083566"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CsI on THG</a:t>
                </a:r>
                <a:r>
                  <a:rPr lang="en-US" altLang="zh-CN" dirty="0">
                    <a:solidFill>
                      <a:schemeClr val="bg1"/>
                    </a:solidFill>
                    <a:latin typeface="Times New Roman" panose="02020603050405020304" pitchFamily="18" charset="0"/>
                    <a:cs typeface="Times New Roman" panose="02020603050405020304" pitchFamily="18" charset="0"/>
                  </a:rPr>
                  <a:t>EM</a:t>
                </a:r>
              </a:p>
              <a:p>
                <a:r>
                  <a:rPr lang="en-US" altLang="zh-CN" dirty="0">
                    <a:latin typeface="Times New Roman" panose="02020603050405020304" pitchFamily="18" charset="0"/>
                    <a:cs typeface="Times New Roman" panose="02020603050405020304" pitchFamily="18" charset="0"/>
                  </a:rPr>
                  <a:t>(</a:t>
                </a:r>
                <a14:m>
                  <m:oMath xmlns:m="http://schemas.openxmlformats.org/officeDocument/2006/math">
                    <m:r>
                      <a:rPr lang="en-US" altLang="zh-CN" i="1" dirty="0">
                        <a:latin typeface="Cambria Math" panose="02040503050406030204" pitchFamily="18" charset="0"/>
                      </a:rPr>
                      <m:t>32×32</m:t>
                    </m:r>
                    <m:sSup>
                      <m:sSupPr>
                        <m:ctrlPr>
                          <a:rPr lang="en-US" altLang="zh-CN" i="1" dirty="0">
                            <a:latin typeface="Cambria Math" panose="02040503050406030204" pitchFamily="18" charset="0"/>
                          </a:rPr>
                        </m:ctrlPr>
                      </m:sSupPr>
                      <m:e>
                        <m:r>
                          <m:rPr>
                            <m:sty m:val="p"/>
                          </m:rPr>
                          <a:rPr lang="en-US" altLang="zh-CN" dirty="0">
                            <a:latin typeface="Cambria Math" panose="02040503050406030204" pitchFamily="18" charset="0"/>
                          </a:rPr>
                          <m:t>cm</m:t>
                        </m:r>
                      </m:e>
                      <m:sup>
                        <m:r>
                          <a:rPr lang="en-US" altLang="zh-CN" dirty="0">
                            <a:latin typeface="Cambria Math" panose="02040503050406030204" pitchFamily="18" charset="0"/>
                          </a:rPr>
                          <m:t>2</m:t>
                        </m:r>
                      </m:sup>
                    </m:sSup>
                  </m:oMath>
                </a14:m>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015EB1F3-81A8-D544-5A5E-4171FDF427F9}"/>
                  </a:ext>
                </a:extLst>
              </p:cNvPr>
              <p:cNvSpPr txBox="1">
                <a:spLocks noRot="1" noChangeAspect="1" noMove="1" noResize="1" noEditPoints="1" noAdjustHandles="1" noChangeArrowheads="1" noChangeShapeType="1" noTextEdit="1"/>
              </p:cNvSpPr>
              <p:nvPr/>
            </p:nvSpPr>
            <p:spPr>
              <a:xfrm>
                <a:off x="216040" y="4513056"/>
                <a:ext cx="2083566" cy="646331"/>
              </a:xfrm>
              <a:prstGeom prst="rect">
                <a:avLst/>
              </a:prstGeom>
              <a:blipFill>
                <a:blip r:embed="rId3"/>
                <a:stretch>
                  <a:fillRect l="-2339" t="-4717" b="-14151"/>
                </a:stretch>
              </a:blipFill>
            </p:spPr>
            <p:txBody>
              <a:bodyPr/>
              <a:lstStyle/>
              <a:p>
                <a:r>
                  <a:rPr lang="zh-CN" altLang="en-US">
                    <a:noFill/>
                  </a:rPr>
                  <a:t> </a:t>
                </a:r>
              </a:p>
            </p:txBody>
          </p:sp>
        </mc:Fallback>
      </mc:AlternateContent>
      <p:cxnSp>
        <p:nvCxnSpPr>
          <p:cNvPr id="15" name="直接箭头连接符 14">
            <a:extLst>
              <a:ext uri="{FF2B5EF4-FFF2-40B4-BE49-F238E27FC236}">
                <a16:creationId xmlns:a16="http://schemas.microsoft.com/office/drawing/2014/main" id="{10398E8B-B33B-55E7-DAE0-9B961A4E92B9}"/>
              </a:ext>
            </a:extLst>
          </p:cNvPr>
          <p:cNvCxnSpPr>
            <a:cxnSpLocks/>
          </p:cNvCxnSpPr>
          <p:nvPr/>
        </p:nvCxnSpPr>
        <p:spPr>
          <a:xfrm flipV="1">
            <a:off x="2343599" y="1681913"/>
            <a:ext cx="0" cy="3454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直接箭头连接符 15">
            <a:extLst>
              <a:ext uri="{FF2B5EF4-FFF2-40B4-BE49-F238E27FC236}">
                <a16:creationId xmlns:a16="http://schemas.microsoft.com/office/drawing/2014/main" id="{AD639E78-0831-83EE-C0F8-8554B9C06AF4}"/>
              </a:ext>
            </a:extLst>
          </p:cNvPr>
          <p:cNvCxnSpPr>
            <a:cxnSpLocks/>
          </p:cNvCxnSpPr>
          <p:nvPr/>
        </p:nvCxnSpPr>
        <p:spPr>
          <a:xfrm>
            <a:off x="6622524" y="1837020"/>
            <a:ext cx="0" cy="3103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连接符: 肘形 16">
            <a:extLst>
              <a:ext uri="{FF2B5EF4-FFF2-40B4-BE49-F238E27FC236}">
                <a16:creationId xmlns:a16="http://schemas.microsoft.com/office/drawing/2014/main" id="{FC8D1D26-9703-5A40-1CEF-19AC3098FDCA}"/>
              </a:ext>
            </a:extLst>
          </p:cNvPr>
          <p:cNvCxnSpPr>
            <a:cxnSpLocks/>
          </p:cNvCxnSpPr>
          <p:nvPr/>
        </p:nvCxnSpPr>
        <p:spPr>
          <a:xfrm flipV="1">
            <a:off x="1409700" y="3828690"/>
            <a:ext cx="712507" cy="684366"/>
          </a:xfrm>
          <a:prstGeom prst="bentConnector3">
            <a:avLst>
              <a:gd name="adj1" fmla="val 1874"/>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850CC2D5-8E73-C089-F4A8-A67B6628D1AE}"/>
                  </a:ext>
                </a:extLst>
              </p:cNvPr>
              <p:cNvSpPr txBox="1"/>
              <p:nvPr/>
            </p:nvSpPr>
            <p:spPr>
              <a:xfrm>
                <a:off x="986169" y="5099968"/>
                <a:ext cx="2980521" cy="646331"/>
              </a:xfrm>
              <a:prstGeom prst="rect">
                <a:avLst/>
              </a:prstGeom>
              <a:noFill/>
            </p:spPr>
            <p:txBody>
              <a:bodyPr wrap="square" rtlCol="0">
                <a:spAutoFit/>
              </a:bodyPr>
              <a:lstStyle/>
              <a:p>
                <a:pPr algn="ctr"/>
                <a:r>
                  <a:rPr lang="en-US" altLang="zh-CN" dirty="0" err="1">
                    <a:latin typeface="Times New Roman" panose="02020603050405020304" pitchFamily="18" charset="0"/>
                    <a:cs typeface="Times New Roman" panose="02020603050405020304" pitchFamily="18" charset="0"/>
                  </a:rPr>
                  <a:t>MicroMegas</a:t>
                </a:r>
                <a:r>
                  <a:rPr lang="en-US" altLang="zh-CN" dirty="0">
                    <a:latin typeface="Times New Roman" panose="02020603050405020304" pitchFamily="18" charset="0"/>
                    <a:cs typeface="Times New Roman" panose="02020603050405020304" pitchFamily="18" charset="0"/>
                  </a:rPr>
                  <a:t> </a:t>
                </a:r>
              </a:p>
              <a:p>
                <a:pPr algn="ctr"/>
                <a:r>
                  <a:rPr lang="en-US" altLang="zh-CN" dirty="0">
                    <a:latin typeface="Times New Roman" panose="02020603050405020304" pitchFamily="18" charset="0"/>
                    <a:cs typeface="Times New Roman" panose="02020603050405020304" pitchFamily="18" charset="0"/>
                  </a:rPr>
                  <a:t>+ Anode (</a:t>
                </a:r>
                <a14:m>
                  <m:oMath xmlns:m="http://schemas.openxmlformats.org/officeDocument/2006/math">
                    <m:r>
                      <a:rPr lang="en-US" altLang="zh-CN" i="1">
                        <a:latin typeface="Cambria Math" panose="02040503050406030204" pitchFamily="18" charset="0"/>
                        <a:cs typeface="Times New Roman" panose="02020603050405020304" pitchFamily="18" charset="0"/>
                      </a:rPr>
                      <m:t>5×5</m:t>
                    </m:r>
                    <m:r>
                      <m:rPr>
                        <m:sty m:val="p"/>
                      </m:rPr>
                      <a:rPr lang="en-US" altLang="zh-CN">
                        <a:latin typeface="Cambria Math" panose="02040503050406030204" pitchFamily="18" charset="0"/>
                        <a:cs typeface="Times New Roman" panose="02020603050405020304" pitchFamily="18" charset="0"/>
                      </a:rPr>
                      <m:t>m</m:t>
                    </m:r>
                    <m:sSup>
                      <m:sSupPr>
                        <m:ctrlPr>
                          <a:rPr lang="en-US" altLang="zh-CN" i="1">
                            <a:latin typeface="Cambria Math" panose="02040503050406030204" pitchFamily="18" charset="0"/>
                            <a:cs typeface="Times New Roman" panose="02020603050405020304" pitchFamily="18" charset="0"/>
                          </a:rPr>
                        </m:ctrlPr>
                      </m:sSupPr>
                      <m:e>
                        <m:r>
                          <m:rPr>
                            <m:sty m:val="p"/>
                          </m:rPr>
                          <a:rPr lang="en-US" altLang="zh-CN">
                            <a:latin typeface="Cambria Math" panose="02040503050406030204" pitchFamily="18" charset="0"/>
                            <a:cs typeface="Times New Roman" panose="02020603050405020304" pitchFamily="18" charset="0"/>
                          </a:rPr>
                          <m:t>m</m:t>
                        </m:r>
                      </m:e>
                      <m:sup>
                        <m:r>
                          <a:rPr lang="en-US" altLang="zh-CN">
                            <a:latin typeface="Cambria Math" panose="02040503050406030204" pitchFamily="18" charset="0"/>
                            <a:cs typeface="Times New Roman" panose="02020603050405020304" pitchFamily="18" charset="0"/>
                          </a:rPr>
                          <m:t>2</m:t>
                        </m:r>
                      </m:sup>
                    </m:sSup>
                  </m:oMath>
                </a14:m>
                <a:r>
                  <a:rPr lang="en-US" altLang="zh-CN" dirty="0">
                    <a:latin typeface="Times New Roman" panose="02020603050405020304" pitchFamily="18" charset="0"/>
                    <a:cs typeface="Times New Roman" panose="02020603050405020304" pitchFamily="18" charset="0"/>
                  </a:rPr>
                  <a:t> pad)</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850CC2D5-8E73-C089-F4A8-A67B6628D1AE}"/>
                  </a:ext>
                </a:extLst>
              </p:cNvPr>
              <p:cNvSpPr txBox="1">
                <a:spLocks noRot="1" noChangeAspect="1" noMove="1" noResize="1" noEditPoints="1" noAdjustHandles="1" noChangeArrowheads="1" noChangeShapeType="1" noTextEdit="1"/>
              </p:cNvSpPr>
              <p:nvPr/>
            </p:nvSpPr>
            <p:spPr>
              <a:xfrm>
                <a:off x="986169" y="5099968"/>
                <a:ext cx="2980521" cy="646331"/>
              </a:xfrm>
              <a:prstGeom prst="rect">
                <a:avLst/>
              </a:prstGeom>
              <a:blipFill>
                <a:blip r:embed="rId4"/>
                <a:stretch>
                  <a:fillRect t="-5660" b="-14151"/>
                </a:stretch>
              </a:blipFill>
            </p:spPr>
            <p:txBody>
              <a:bodyPr/>
              <a:lstStyle/>
              <a:p>
                <a:r>
                  <a:rPr lang="zh-CN" altLang="en-US">
                    <a:noFill/>
                  </a:rPr>
                  <a:t> </a:t>
                </a:r>
              </a:p>
            </p:txBody>
          </p:sp>
        </mc:Fallback>
      </mc:AlternateContent>
      <p:cxnSp>
        <p:nvCxnSpPr>
          <p:cNvPr id="19" name="连接符: 肘形 18">
            <a:extLst>
              <a:ext uri="{FF2B5EF4-FFF2-40B4-BE49-F238E27FC236}">
                <a16:creationId xmlns:a16="http://schemas.microsoft.com/office/drawing/2014/main" id="{7E697886-61F9-C5C0-E493-E44B85990A9F}"/>
              </a:ext>
            </a:extLst>
          </p:cNvPr>
          <p:cNvCxnSpPr>
            <a:cxnSpLocks/>
          </p:cNvCxnSpPr>
          <p:nvPr/>
        </p:nvCxnSpPr>
        <p:spPr>
          <a:xfrm rot="16200000" flipV="1">
            <a:off x="2257620" y="4634584"/>
            <a:ext cx="930765" cy="2"/>
          </a:xfrm>
          <a:prstGeom prst="bentConnector3">
            <a:avLst>
              <a:gd name="adj1" fmla="val 50000"/>
            </a:avLst>
          </a:prstGeom>
          <a:ln w="2857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0" name="文本框 19">
            <a:extLst>
              <a:ext uri="{FF2B5EF4-FFF2-40B4-BE49-F238E27FC236}">
                <a16:creationId xmlns:a16="http://schemas.microsoft.com/office/drawing/2014/main" id="{D5D75356-A0E9-EBBC-FA8B-55F4A9BA5526}"/>
              </a:ext>
            </a:extLst>
          </p:cNvPr>
          <p:cNvSpPr txBox="1"/>
          <p:nvPr/>
        </p:nvSpPr>
        <p:spPr>
          <a:xfrm>
            <a:off x="4292180" y="5402892"/>
            <a:ext cx="3088164"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AGET / RICH ASIC FEE</a:t>
            </a:r>
            <a:endParaRPr lang="zh-CN" altLang="en-US" dirty="0">
              <a:latin typeface="Times New Roman" panose="02020603050405020304" pitchFamily="18" charset="0"/>
              <a:cs typeface="Times New Roman" panose="02020603050405020304" pitchFamily="18" charset="0"/>
            </a:endParaRPr>
          </a:p>
        </p:txBody>
      </p:sp>
      <p:cxnSp>
        <p:nvCxnSpPr>
          <p:cNvPr id="21" name="直接箭头连接符 20">
            <a:extLst>
              <a:ext uri="{FF2B5EF4-FFF2-40B4-BE49-F238E27FC236}">
                <a16:creationId xmlns:a16="http://schemas.microsoft.com/office/drawing/2014/main" id="{17B0F343-CBC2-EF0E-67EF-B1376B58BA5A}"/>
              </a:ext>
            </a:extLst>
          </p:cNvPr>
          <p:cNvCxnSpPr>
            <a:cxnSpLocks/>
          </p:cNvCxnSpPr>
          <p:nvPr/>
        </p:nvCxnSpPr>
        <p:spPr>
          <a:xfrm flipV="1">
            <a:off x="4967632" y="5014997"/>
            <a:ext cx="0" cy="288109"/>
          </a:xfrm>
          <a:prstGeom prst="straightConnector1">
            <a:avLst/>
          </a:prstGeom>
          <a:ln w="2857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 name="标题 1">
            <a:extLst>
              <a:ext uri="{FF2B5EF4-FFF2-40B4-BE49-F238E27FC236}">
                <a16:creationId xmlns:a16="http://schemas.microsoft.com/office/drawing/2014/main" id="{963D73FF-A2F8-BFDD-5E98-3D2807F77C35}"/>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Structure of RICH Detector</a:t>
            </a:r>
          </a:p>
        </p:txBody>
      </p:sp>
    </p:spTree>
    <p:extLst>
      <p:ext uri="{BB962C8B-B14F-4D97-AF65-F5344CB8AC3E}">
        <p14:creationId xmlns:p14="http://schemas.microsoft.com/office/powerpoint/2010/main" val="2656789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52079597-242B-77AC-3827-E3EC475789F4}"/>
              </a:ext>
            </a:extLst>
          </p:cNvPr>
          <p:cNvSpPr txBox="1"/>
          <p:nvPr/>
        </p:nvSpPr>
        <p:spPr>
          <a:xfrm>
            <a:off x="230116" y="1037622"/>
            <a:ext cx="8352775" cy="446705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altLang="zh-CN" sz="2400" dirty="0"/>
              <a:t>Radiator purification</a:t>
            </a:r>
          </a:p>
          <a:p>
            <a:pPr marL="285750" indent="-285750" algn="just">
              <a:lnSpc>
                <a:spcPct val="150000"/>
              </a:lnSpc>
              <a:buFont typeface="Arial" panose="020B0604020202020204" pitchFamily="34" charset="0"/>
              <a:buChar char="•"/>
            </a:pPr>
            <a:r>
              <a:rPr lang="en-US" altLang="zh-CN" sz="2400" dirty="0"/>
              <a:t>Coating </a:t>
            </a:r>
            <a:r>
              <a:rPr lang="en-US" altLang="zh-CN" sz="2400" dirty="0" err="1"/>
              <a:t>CsI</a:t>
            </a:r>
            <a:r>
              <a:rPr lang="en-US" altLang="zh-CN" sz="2400" dirty="0"/>
              <a:t> photocathode on THGEM on large area, QE test</a:t>
            </a:r>
          </a:p>
          <a:p>
            <a:pPr marL="285750" indent="-285750" algn="just">
              <a:lnSpc>
                <a:spcPct val="150000"/>
              </a:lnSpc>
              <a:buFont typeface="Arial" panose="020B0604020202020204" pitchFamily="34" charset="0"/>
              <a:buChar char="•"/>
            </a:pPr>
            <a:r>
              <a:rPr lang="en-US" altLang="zh-CN" sz="2400" dirty="0"/>
              <a:t>THGEM-</a:t>
            </a:r>
            <a:r>
              <a:rPr lang="en-US" altLang="zh-CN" sz="2400" dirty="0" err="1"/>
              <a:t>MicroMegas</a:t>
            </a:r>
            <a:r>
              <a:rPr lang="en-US" altLang="zh-CN" sz="2400" dirty="0"/>
              <a:t>: gain and uniformity</a:t>
            </a:r>
          </a:p>
          <a:p>
            <a:pPr marL="285750" indent="-285750" algn="just">
              <a:lnSpc>
                <a:spcPct val="150000"/>
              </a:lnSpc>
              <a:buFont typeface="Arial" panose="020B0604020202020204" pitchFamily="34" charset="0"/>
              <a:buChar char="•"/>
            </a:pPr>
            <a:r>
              <a:rPr lang="en-US" altLang="zh-CN" sz="2400" dirty="0"/>
              <a:t>AGET-based readout electronics</a:t>
            </a:r>
          </a:p>
          <a:p>
            <a:pPr marL="285750" indent="-285750" algn="just">
              <a:lnSpc>
                <a:spcPct val="150000"/>
              </a:lnSpc>
              <a:buFont typeface="Arial" panose="020B0604020202020204" pitchFamily="34" charset="0"/>
              <a:buChar char="•"/>
            </a:pPr>
            <a:r>
              <a:rPr lang="en-US" altLang="zh-CN" sz="2400" dirty="0"/>
              <a:t>Custom ASIC-based readout electronics</a:t>
            </a:r>
          </a:p>
          <a:p>
            <a:pPr marL="285750" indent="-285750" algn="just">
              <a:lnSpc>
                <a:spcPct val="150000"/>
              </a:lnSpc>
              <a:buFont typeface="Arial" panose="020B0604020202020204" pitchFamily="34" charset="0"/>
              <a:buChar char="•"/>
            </a:pPr>
            <a:r>
              <a:rPr lang="en-US" altLang="zh-CN" sz="2400" dirty="0"/>
              <a:t>On going: Test of encoding anode</a:t>
            </a:r>
          </a:p>
          <a:p>
            <a:pPr marL="285750" indent="-285750" algn="just">
              <a:lnSpc>
                <a:spcPct val="150000"/>
              </a:lnSpc>
              <a:buFont typeface="Arial" panose="020B0604020202020204" pitchFamily="34" charset="0"/>
              <a:buChar char="•"/>
            </a:pPr>
            <a:r>
              <a:rPr lang="en-US" altLang="zh-CN" sz="2400" dirty="0"/>
              <a:t>On going: Cosmic ray test system</a:t>
            </a:r>
          </a:p>
          <a:p>
            <a:pPr marL="285750" indent="-285750" algn="just">
              <a:lnSpc>
                <a:spcPct val="150000"/>
              </a:lnSpc>
              <a:buFont typeface="Arial" panose="020B0604020202020204" pitchFamily="34" charset="0"/>
              <a:buChar char="•"/>
            </a:pPr>
            <a:r>
              <a:rPr lang="en-US" altLang="zh-CN" sz="2400" dirty="0"/>
              <a:t>Preparing the beam test</a:t>
            </a:r>
          </a:p>
        </p:txBody>
      </p:sp>
      <p:sp>
        <p:nvSpPr>
          <p:cNvPr id="2" name="标题 1">
            <a:extLst>
              <a:ext uri="{FF2B5EF4-FFF2-40B4-BE49-F238E27FC236}">
                <a16:creationId xmlns:a16="http://schemas.microsoft.com/office/drawing/2014/main" id="{960B0F23-BE20-AFBE-6F8E-334FF8C8B9EE}"/>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Build the Prototype</a:t>
            </a:r>
          </a:p>
        </p:txBody>
      </p:sp>
      <p:sp>
        <p:nvSpPr>
          <p:cNvPr id="13" name="灯片编号占位符 12">
            <a:extLst>
              <a:ext uri="{FF2B5EF4-FFF2-40B4-BE49-F238E27FC236}">
                <a16:creationId xmlns:a16="http://schemas.microsoft.com/office/drawing/2014/main" id="{D1ADE2C0-2CFA-AFEE-73DF-E79470628691}"/>
              </a:ext>
            </a:extLst>
          </p:cNvPr>
          <p:cNvSpPr>
            <a:spLocks noGrp="1"/>
          </p:cNvSpPr>
          <p:nvPr>
            <p:ph type="sldNum" sz="quarter" idx="12"/>
          </p:nvPr>
        </p:nvSpPr>
        <p:spPr>
          <a:xfrm>
            <a:off x="6985501" y="6356354"/>
            <a:ext cx="2133600" cy="365125"/>
          </a:xfrm>
        </p:spPr>
        <p:txBody>
          <a:bodyPr/>
          <a:lstStyle/>
          <a:p>
            <a:r>
              <a:rPr lang="en-US" altLang="zh-CN" dirty="0"/>
              <a:t>9</a:t>
            </a:r>
            <a:endParaRPr lang="en-US" dirty="0"/>
          </a:p>
        </p:txBody>
      </p:sp>
    </p:spTree>
    <p:extLst>
      <p:ext uri="{BB962C8B-B14F-4D97-AF65-F5344CB8AC3E}">
        <p14:creationId xmlns:p14="http://schemas.microsoft.com/office/powerpoint/2010/main" val="190637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52079597-242B-77AC-3827-E3EC475789F4}"/>
                  </a:ext>
                </a:extLst>
              </p:cNvPr>
              <p:cNvSpPr txBox="1"/>
              <p:nvPr/>
            </p:nvSpPr>
            <p:spPr>
              <a:xfrm>
                <a:off x="138114" y="767458"/>
                <a:ext cx="8683768" cy="3499420"/>
              </a:xfrm>
              <a:prstGeom prst="rect">
                <a:avLst/>
              </a:prstGeom>
              <a:noFill/>
            </p:spPr>
            <p:txBody>
              <a:bodyPr wrap="square" rtlCol="0">
                <a:spAutoFit/>
              </a:bodyPr>
              <a:lstStyle/>
              <a:p>
                <a:pPr marL="285750" indent="-285750" algn="just">
                  <a:lnSpc>
                    <a:spcPct val="140000"/>
                  </a:lnSpc>
                  <a:buFont typeface="Arial" panose="020B0604020202020204" pitchFamily="34" charset="0"/>
                  <a:buChar char="•"/>
                </a:pPr>
                <a:r>
                  <a:rPr lang="en-US" altLang="zh-CN" sz="2000" dirty="0"/>
                  <a:t>Remove water and oxygen</a:t>
                </a:r>
              </a:p>
              <a:p>
                <a:pPr marL="742950" lvl="1" indent="-285750" algn="just">
                  <a:lnSpc>
                    <a:spcPct val="140000"/>
                  </a:lnSpc>
                  <a:buFont typeface="Arial" panose="020B0604020202020204" pitchFamily="34" charset="0"/>
                  <a:buChar char="•"/>
                </a:pPr>
                <a:r>
                  <a:rPr lang="en-US" altLang="zh-CN" sz="2000" dirty="0"/>
                  <a:t>The </a:t>
                </a:r>
                <a14:m>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b="0" i="0" smtClean="0">
                            <a:latin typeface="Cambria Math" panose="02040503050406030204" pitchFamily="18" charset="0"/>
                          </a:rPr>
                          <m:t>C</m:t>
                        </m:r>
                      </m:e>
                      <m:sub>
                        <m:r>
                          <a:rPr lang="en-US" altLang="zh-CN" sz="2000" b="0" i="0" smtClean="0">
                            <a:latin typeface="Cambria Math" panose="02040503050406030204" pitchFamily="18" charset="0"/>
                          </a:rPr>
                          <m:t>6</m:t>
                        </m:r>
                      </m:sub>
                    </m:sSub>
                    <m:sSub>
                      <m:sSubPr>
                        <m:ctrlPr>
                          <a:rPr lang="en-US" altLang="zh-CN" sz="2000" b="0" i="1" smtClean="0">
                            <a:latin typeface="Cambria Math" panose="02040503050406030204" pitchFamily="18" charset="0"/>
                          </a:rPr>
                        </m:ctrlPr>
                      </m:sSubPr>
                      <m:e>
                        <m:r>
                          <m:rPr>
                            <m:sty m:val="p"/>
                          </m:rPr>
                          <a:rPr lang="en-US" altLang="zh-CN" sz="2000" b="0" i="0" smtClean="0">
                            <a:latin typeface="Cambria Math" panose="02040503050406030204" pitchFamily="18" charset="0"/>
                          </a:rPr>
                          <m:t>F</m:t>
                        </m:r>
                      </m:e>
                      <m:sub>
                        <m:r>
                          <a:rPr lang="en-US" altLang="zh-CN" sz="2000" b="0" i="0" smtClean="0">
                            <a:latin typeface="Cambria Math" panose="02040503050406030204" pitchFamily="18" charset="0"/>
                          </a:rPr>
                          <m:t>14</m:t>
                        </m:r>
                      </m:sub>
                    </m:sSub>
                  </m:oMath>
                </a14:m>
                <a:r>
                  <a:rPr lang="zh-CN" altLang="en-US" sz="2000" dirty="0"/>
                  <a:t> </a:t>
                </a:r>
                <a:r>
                  <a:rPr lang="en-US" altLang="zh-CN" sz="2000" dirty="0"/>
                  <a:t>is absorbent to water and oxygen </a:t>
                </a:r>
                <a:r>
                  <a:rPr lang="en-US" altLang="zh-CN" sz="2000" dirty="0">
                    <a:sym typeface="Wingdings" panose="05000000000000000000" pitchFamily="2" charset="2"/>
                  </a:rPr>
                  <a:t> less </a:t>
                </a:r>
                <a:r>
                  <a:rPr lang="en-US" altLang="zh-CN" sz="2000" dirty="0"/>
                  <a:t>transparent to VUV</a:t>
                </a:r>
              </a:p>
              <a:p>
                <a:pPr marL="742950" lvl="1" indent="-285750" algn="just">
                  <a:lnSpc>
                    <a:spcPct val="140000"/>
                  </a:lnSpc>
                  <a:buFont typeface="Arial" panose="020B0604020202020204" pitchFamily="34" charset="0"/>
                  <a:buChar char="•"/>
                </a:pPr>
                <a:r>
                  <a:rPr lang="en-US" altLang="zh-CN" sz="2000" dirty="0"/>
                  <a:t>Developed using metal catalyst purification, faster and smaller loss</a:t>
                </a:r>
              </a:p>
              <a:p>
                <a:pPr marL="285750" indent="-285750" algn="just">
                  <a:lnSpc>
                    <a:spcPct val="140000"/>
                  </a:lnSpc>
                  <a:buFont typeface="Arial" panose="020B0604020202020204" pitchFamily="34" charset="0"/>
                  <a:buChar char="•"/>
                </a:pPr>
                <a:r>
                  <a:rPr lang="en-US" altLang="zh-CN" sz="2000" dirty="0"/>
                  <a:t>Hunting for </a:t>
                </a:r>
                <a14:m>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b="0" i="0" smtClean="0">
                            <a:latin typeface="Cambria Math" panose="02040503050406030204" pitchFamily="18" charset="0"/>
                          </a:rPr>
                          <m:t>C</m:t>
                        </m:r>
                      </m:e>
                      <m:sub>
                        <m:r>
                          <a:rPr lang="en-US" altLang="zh-CN" sz="2000" b="0" i="0" smtClean="0">
                            <a:latin typeface="Cambria Math" panose="02040503050406030204" pitchFamily="18" charset="0"/>
                          </a:rPr>
                          <m:t>6</m:t>
                        </m:r>
                      </m:sub>
                    </m:sSub>
                    <m:sSub>
                      <m:sSubPr>
                        <m:ctrlPr>
                          <a:rPr lang="en-US" altLang="zh-CN" sz="2000" b="0" i="1" smtClean="0">
                            <a:latin typeface="Cambria Math" panose="02040503050406030204" pitchFamily="18" charset="0"/>
                          </a:rPr>
                        </m:ctrlPr>
                      </m:sSubPr>
                      <m:e>
                        <m:r>
                          <m:rPr>
                            <m:sty m:val="p"/>
                          </m:rPr>
                          <a:rPr lang="en-US" altLang="zh-CN" sz="2000" b="0" i="0" smtClean="0">
                            <a:latin typeface="Cambria Math" panose="02040503050406030204" pitchFamily="18" charset="0"/>
                          </a:rPr>
                          <m:t>F</m:t>
                        </m:r>
                      </m:e>
                      <m:sub>
                        <m:r>
                          <a:rPr lang="en-US" altLang="zh-CN" sz="2000" b="0" i="0" smtClean="0">
                            <a:latin typeface="Cambria Math" panose="02040503050406030204" pitchFamily="18" charset="0"/>
                          </a:rPr>
                          <m:t>14</m:t>
                        </m:r>
                      </m:sub>
                    </m:sSub>
                    <m:r>
                      <a:rPr lang="en-US" altLang="zh-CN" sz="2000" b="0" i="1" smtClean="0">
                        <a:latin typeface="Cambria Math" panose="02040503050406030204" pitchFamily="18" charset="0"/>
                      </a:rPr>
                      <m:t> </m:t>
                    </m:r>
                  </m:oMath>
                </a14:m>
                <a:r>
                  <a:rPr lang="en-US" altLang="zh-CN" sz="2000" dirty="0"/>
                  <a:t>with stable quality</a:t>
                </a:r>
              </a:p>
              <a:p>
                <a:pPr marL="742950" lvl="1" indent="-285750" algn="just">
                  <a:lnSpc>
                    <a:spcPct val="140000"/>
                  </a:lnSpc>
                  <a:buFont typeface="Arial" panose="020B0604020202020204" pitchFamily="34" charset="0"/>
                  <a:buChar char="•"/>
                </a:pPr>
                <a:r>
                  <a:rPr lang="en-US" altLang="zh-CN" sz="2000" dirty="0"/>
                  <a:t>Tried various samples from various suppliers, optical properties not stable</a:t>
                </a:r>
              </a:p>
              <a:p>
                <a:pPr marL="742950" lvl="1" indent="-285750" algn="just">
                  <a:lnSpc>
                    <a:spcPct val="140000"/>
                  </a:lnSpc>
                  <a:buFont typeface="Arial" panose="020B0604020202020204" pitchFamily="34" charset="0"/>
                  <a:buChar char="•"/>
                </a:pPr>
                <a:r>
                  <a:rPr lang="en-US" altLang="zh-CN" sz="2000" dirty="0"/>
                  <a:t>Multiple chemical analyses conducted. Cooperating with suppliers to figure out the relations between optical properties and chemical properties.</a:t>
                </a:r>
              </a:p>
              <a:p>
                <a:pPr marL="742950" lvl="1" indent="-285750" algn="just">
                  <a:lnSpc>
                    <a:spcPct val="140000"/>
                  </a:lnSpc>
                  <a:buFont typeface="Arial" panose="020B0604020202020204" pitchFamily="34" charset="0"/>
                  <a:buChar char="•"/>
                </a:pPr>
                <a:r>
                  <a:rPr lang="en-US" altLang="zh-CN" sz="2000" dirty="0"/>
                  <a:t>SiO</a:t>
                </a:r>
                <a:r>
                  <a:rPr lang="en-US" altLang="zh-CN" sz="2000" baseline="-25000" dirty="0"/>
                  <a:t>2</a:t>
                </a:r>
                <a:r>
                  <a:rPr lang="en-US" altLang="zh-CN" sz="2000" dirty="0"/>
                  <a:t> used as radiator prototype now</a:t>
                </a:r>
              </a:p>
            </p:txBody>
          </p:sp>
        </mc:Choice>
        <mc:Fallback xmlns="">
          <p:sp>
            <p:nvSpPr>
              <p:cNvPr id="7" name="文本框 6">
                <a:extLst>
                  <a:ext uri="{FF2B5EF4-FFF2-40B4-BE49-F238E27FC236}">
                    <a16:creationId xmlns:a16="http://schemas.microsoft.com/office/drawing/2014/main" id="{52079597-242B-77AC-3827-E3EC475789F4}"/>
                  </a:ext>
                </a:extLst>
              </p:cNvPr>
              <p:cNvSpPr txBox="1">
                <a:spLocks noRot="1" noChangeAspect="1" noMove="1" noResize="1" noEditPoints="1" noAdjustHandles="1" noChangeArrowheads="1" noChangeShapeType="1" noTextEdit="1"/>
              </p:cNvSpPr>
              <p:nvPr/>
            </p:nvSpPr>
            <p:spPr>
              <a:xfrm>
                <a:off x="138114" y="767458"/>
                <a:ext cx="8683768" cy="3499420"/>
              </a:xfrm>
              <a:prstGeom prst="rect">
                <a:avLst/>
              </a:prstGeom>
              <a:blipFill>
                <a:blip r:embed="rId3"/>
                <a:stretch>
                  <a:fillRect l="-632" r="-702" b="-2265"/>
                </a:stretch>
              </a:blipFill>
            </p:spPr>
            <p:txBody>
              <a:bodyPr/>
              <a:lstStyle/>
              <a:p>
                <a:r>
                  <a:rPr lang="zh-CN" altLang="en-US">
                    <a:noFill/>
                  </a:rPr>
                  <a:t> </a:t>
                </a:r>
              </a:p>
            </p:txBody>
          </p:sp>
        </mc:Fallback>
      </mc:AlternateContent>
      <p:grpSp>
        <p:nvGrpSpPr>
          <p:cNvPr id="10" name="组合 9">
            <a:extLst>
              <a:ext uri="{FF2B5EF4-FFF2-40B4-BE49-F238E27FC236}">
                <a16:creationId xmlns:a16="http://schemas.microsoft.com/office/drawing/2014/main" id="{124719FE-B073-1AC7-037A-0088B01A63E3}"/>
              </a:ext>
            </a:extLst>
          </p:cNvPr>
          <p:cNvGrpSpPr>
            <a:grpSpLocks noChangeAspect="1"/>
          </p:cNvGrpSpPr>
          <p:nvPr/>
        </p:nvGrpSpPr>
        <p:grpSpPr>
          <a:xfrm>
            <a:off x="138113" y="4201479"/>
            <a:ext cx="3467203" cy="2520000"/>
            <a:chOff x="432110" y="3739917"/>
            <a:chExt cx="3816039" cy="2595125"/>
          </a:xfrm>
        </p:grpSpPr>
        <p:pic>
          <p:nvPicPr>
            <p:cNvPr id="8" name="图片 7" descr="图表&#10;&#10;描述已自动生成">
              <a:extLst>
                <a:ext uri="{FF2B5EF4-FFF2-40B4-BE49-F238E27FC236}">
                  <a16:creationId xmlns:a16="http://schemas.microsoft.com/office/drawing/2014/main" id="{C6355620-E6A9-777A-99D0-B4FD518C07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110" y="3739917"/>
              <a:ext cx="3816039" cy="2595125"/>
            </a:xfrm>
            <a:prstGeom prst="rect">
              <a:avLst/>
            </a:prstGeom>
          </p:spPr>
        </p:pic>
        <p:sp>
          <p:nvSpPr>
            <p:cNvPr id="9" name="矩形 8">
              <a:extLst>
                <a:ext uri="{FF2B5EF4-FFF2-40B4-BE49-F238E27FC236}">
                  <a16:creationId xmlns:a16="http://schemas.microsoft.com/office/drawing/2014/main" id="{03FBC6DD-F31B-DE4A-19A2-CC647FD65800}"/>
                </a:ext>
              </a:extLst>
            </p:cNvPr>
            <p:cNvSpPr/>
            <p:nvPr/>
          </p:nvSpPr>
          <p:spPr>
            <a:xfrm>
              <a:off x="2733675" y="5735574"/>
              <a:ext cx="962025" cy="922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B0219F78-1A67-FDF3-F5DF-2A7712FD7A36}"/>
              </a:ext>
            </a:extLst>
          </p:cNvPr>
          <p:cNvPicPr>
            <a:picLocks noChangeAspect="1"/>
          </p:cNvPicPr>
          <p:nvPr/>
        </p:nvPicPr>
        <p:blipFill>
          <a:blip r:embed="rId5"/>
          <a:stretch>
            <a:fillRect/>
          </a:stretch>
        </p:blipFill>
        <p:spPr>
          <a:xfrm>
            <a:off x="4901452" y="3818762"/>
            <a:ext cx="1936692" cy="1368699"/>
          </a:xfrm>
          <a:prstGeom prst="rect">
            <a:avLst/>
          </a:prstGeom>
        </p:spPr>
      </p:pic>
      <p:pic>
        <p:nvPicPr>
          <p:cNvPr id="14" name="图片 13">
            <a:extLst>
              <a:ext uri="{FF2B5EF4-FFF2-40B4-BE49-F238E27FC236}">
                <a16:creationId xmlns:a16="http://schemas.microsoft.com/office/drawing/2014/main" id="{983A1936-5473-DA9D-7125-4BCBEDBE5B93}"/>
              </a:ext>
            </a:extLst>
          </p:cNvPr>
          <p:cNvPicPr>
            <a:picLocks noChangeAspect="1"/>
          </p:cNvPicPr>
          <p:nvPr/>
        </p:nvPicPr>
        <p:blipFill>
          <a:blip r:embed="rId6"/>
          <a:stretch>
            <a:fillRect/>
          </a:stretch>
        </p:blipFill>
        <p:spPr>
          <a:xfrm>
            <a:off x="6943284" y="3849474"/>
            <a:ext cx="1562602" cy="1319623"/>
          </a:xfrm>
          <a:prstGeom prst="rect">
            <a:avLst/>
          </a:prstGeom>
          <a:ln>
            <a:solidFill>
              <a:schemeClr val="tx1"/>
            </a:solidFill>
          </a:ln>
        </p:spPr>
      </p:pic>
      <p:pic>
        <p:nvPicPr>
          <p:cNvPr id="16" name="图片 15">
            <a:extLst>
              <a:ext uri="{FF2B5EF4-FFF2-40B4-BE49-F238E27FC236}">
                <a16:creationId xmlns:a16="http://schemas.microsoft.com/office/drawing/2014/main" id="{04D2015F-D475-1117-2999-F7DAB1D153FB}"/>
              </a:ext>
            </a:extLst>
          </p:cNvPr>
          <p:cNvPicPr>
            <a:picLocks noChangeAspect="1"/>
          </p:cNvPicPr>
          <p:nvPr/>
        </p:nvPicPr>
        <p:blipFill>
          <a:blip r:embed="rId7"/>
          <a:stretch>
            <a:fillRect/>
          </a:stretch>
        </p:blipFill>
        <p:spPr>
          <a:xfrm>
            <a:off x="4783932" y="5187461"/>
            <a:ext cx="3545409" cy="1620000"/>
          </a:xfrm>
          <a:prstGeom prst="rect">
            <a:avLst/>
          </a:prstGeom>
        </p:spPr>
      </p:pic>
      <p:sp>
        <p:nvSpPr>
          <p:cNvPr id="18" name="文本框 17">
            <a:extLst>
              <a:ext uri="{FF2B5EF4-FFF2-40B4-BE49-F238E27FC236}">
                <a16:creationId xmlns:a16="http://schemas.microsoft.com/office/drawing/2014/main" id="{5056C102-A703-F121-1170-23CDC86AF2B8}"/>
              </a:ext>
            </a:extLst>
          </p:cNvPr>
          <p:cNvSpPr txBox="1"/>
          <p:nvPr/>
        </p:nvSpPr>
        <p:spPr>
          <a:xfrm>
            <a:off x="5051838" y="3849474"/>
            <a:ext cx="1635919" cy="469359"/>
          </a:xfrm>
          <a:prstGeom prst="rect">
            <a:avLst/>
          </a:prstGeom>
        </p:spPr>
        <p:txBody>
          <a:bodyPr vert="horz" lIns="91440" tIns="45720" rIns="91440" bIns="45720" rtlCol="0" anchor="ctr">
            <a:noAutofit/>
          </a:bodyPr>
          <a:lstStyle>
            <a:defPPr>
              <a:defRPr lang="zh-CN"/>
            </a:defPPr>
            <a:lvl1pPr indent="0" algn="ctr" defTabSz="457189">
              <a:lnSpc>
                <a:spcPct val="130000"/>
              </a:lnSpc>
              <a:spcBef>
                <a:spcPct val="20000"/>
              </a:spcBef>
              <a:buFont typeface="Arial"/>
              <a:buNone/>
              <a:defRPr sz="2000">
                <a:latin typeface="Vijaya" panose="02020604020202020204" pitchFamily="18" charset="0"/>
                <a:cs typeface="Vijaya" panose="02020604020202020204" pitchFamily="18" charset="0"/>
              </a:defRPr>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altLang="zh-CN" dirty="0"/>
              <a:t>NMR spectrum</a:t>
            </a:r>
            <a:endParaRPr lang="zh-CN" altLang="en-US" dirty="0"/>
          </a:p>
        </p:txBody>
      </p:sp>
      <p:sp>
        <p:nvSpPr>
          <p:cNvPr id="20" name="文本框 19">
            <a:extLst>
              <a:ext uri="{FF2B5EF4-FFF2-40B4-BE49-F238E27FC236}">
                <a16:creationId xmlns:a16="http://schemas.microsoft.com/office/drawing/2014/main" id="{F9F9D3C8-2F8B-9BD8-5F83-B146139CD25A}"/>
              </a:ext>
            </a:extLst>
          </p:cNvPr>
          <p:cNvSpPr txBox="1"/>
          <p:nvPr/>
        </p:nvSpPr>
        <p:spPr>
          <a:xfrm>
            <a:off x="6838144" y="5490192"/>
            <a:ext cx="1578769" cy="469359"/>
          </a:xfrm>
          <a:prstGeom prst="rect">
            <a:avLst/>
          </a:prstGeom>
        </p:spPr>
        <p:txBody>
          <a:bodyPr vert="horz" lIns="91440" tIns="45720" rIns="91440" bIns="45720" rtlCol="0" anchor="ctr">
            <a:noAutofit/>
          </a:bodyPr>
          <a:lstStyle>
            <a:defPPr>
              <a:defRPr lang="zh-CN"/>
            </a:defPPr>
            <a:lvl1pPr indent="0" algn="ctr" defTabSz="457189">
              <a:lnSpc>
                <a:spcPct val="130000"/>
              </a:lnSpc>
              <a:spcBef>
                <a:spcPct val="20000"/>
              </a:spcBef>
              <a:buFont typeface="Arial"/>
              <a:buNone/>
              <a:defRPr sz="2000">
                <a:latin typeface="Vijaya" panose="02020604020202020204" pitchFamily="18" charset="0"/>
                <a:cs typeface="Vijaya" panose="02020604020202020204" pitchFamily="18" charset="0"/>
              </a:defRPr>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altLang="zh-CN" dirty="0"/>
              <a:t>chromatogram</a:t>
            </a:r>
            <a:endParaRPr lang="zh-CN" altLang="en-US" dirty="0"/>
          </a:p>
        </p:txBody>
      </p:sp>
      <p:sp>
        <p:nvSpPr>
          <p:cNvPr id="22" name="文本框 21">
            <a:extLst>
              <a:ext uri="{FF2B5EF4-FFF2-40B4-BE49-F238E27FC236}">
                <a16:creationId xmlns:a16="http://schemas.microsoft.com/office/drawing/2014/main" id="{D83DFF30-B4CF-59CA-7A19-1D54A3A35C74}"/>
              </a:ext>
            </a:extLst>
          </p:cNvPr>
          <p:cNvSpPr txBox="1"/>
          <p:nvPr/>
        </p:nvSpPr>
        <p:spPr>
          <a:xfrm>
            <a:off x="7553219" y="3813196"/>
            <a:ext cx="1654970" cy="469359"/>
          </a:xfrm>
          <a:prstGeom prst="rect">
            <a:avLst/>
          </a:prstGeom>
        </p:spPr>
        <p:txBody>
          <a:bodyPr vert="horz" lIns="91440" tIns="45720" rIns="91440" bIns="45720" rtlCol="0" anchor="ctr">
            <a:noAutofit/>
          </a:bodyPr>
          <a:lstStyle>
            <a:defPPr>
              <a:defRPr lang="zh-CN"/>
            </a:defPPr>
            <a:lvl1pPr indent="0" algn="ctr" defTabSz="457189">
              <a:lnSpc>
                <a:spcPct val="130000"/>
              </a:lnSpc>
              <a:spcBef>
                <a:spcPct val="20000"/>
              </a:spcBef>
              <a:buFont typeface="Arial"/>
              <a:buNone/>
              <a:defRPr sz="2000">
                <a:latin typeface="Vijaya" panose="02020604020202020204" pitchFamily="18" charset="0"/>
                <a:cs typeface="Vijaya" panose="02020604020202020204" pitchFamily="18" charset="0"/>
              </a:defRPr>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altLang="zh-CN" dirty="0"/>
              <a:t>mass spectrum</a:t>
            </a:r>
            <a:endParaRPr lang="zh-CN" altLang="en-US" dirty="0"/>
          </a:p>
        </p:txBody>
      </p:sp>
      <p:sp>
        <p:nvSpPr>
          <p:cNvPr id="2" name="标题 1">
            <a:extLst>
              <a:ext uri="{FF2B5EF4-FFF2-40B4-BE49-F238E27FC236}">
                <a16:creationId xmlns:a16="http://schemas.microsoft.com/office/drawing/2014/main" id="{960B0F23-BE20-AFBE-6F8E-334FF8C8B9EE}"/>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Radiator Purification</a:t>
            </a:r>
          </a:p>
        </p:txBody>
      </p:sp>
      <p:sp>
        <p:nvSpPr>
          <p:cNvPr id="13" name="灯片编号占位符 12">
            <a:extLst>
              <a:ext uri="{FF2B5EF4-FFF2-40B4-BE49-F238E27FC236}">
                <a16:creationId xmlns:a16="http://schemas.microsoft.com/office/drawing/2014/main" id="{D1ADE2C0-2CFA-AFEE-73DF-E79470628691}"/>
              </a:ext>
            </a:extLst>
          </p:cNvPr>
          <p:cNvSpPr>
            <a:spLocks noGrp="1"/>
          </p:cNvSpPr>
          <p:nvPr>
            <p:ph type="sldNum" sz="quarter" idx="12"/>
          </p:nvPr>
        </p:nvSpPr>
        <p:spPr>
          <a:xfrm>
            <a:off x="6985501" y="6356354"/>
            <a:ext cx="2133600" cy="365125"/>
          </a:xfrm>
        </p:spPr>
        <p:txBody>
          <a:bodyPr/>
          <a:lstStyle/>
          <a:p>
            <a:r>
              <a:rPr lang="en-US" altLang="zh-CN" dirty="0"/>
              <a:t>9</a:t>
            </a:r>
            <a:endParaRPr lang="en-US" dirty="0"/>
          </a:p>
        </p:txBody>
      </p:sp>
    </p:spTree>
    <p:extLst>
      <p:ext uri="{BB962C8B-B14F-4D97-AF65-F5344CB8AC3E}">
        <p14:creationId xmlns:p14="http://schemas.microsoft.com/office/powerpoint/2010/main" val="636955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E311511C-FAFC-FB84-26B6-7268B9C23417}"/>
              </a:ext>
            </a:extLst>
          </p:cNvPr>
          <p:cNvSpPr txBox="1"/>
          <p:nvPr/>
        </p:nvSpPr>
        <p:spPr>
          <a:xfrm>
            <a:off x="99551" y="864735"/>
            <a:ext cx="5875222" cy="2060564"/>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US" altLang="zh-CN" sz="2000" dirty="0"/>
              <a:t>Build the large area coating system &amp; cooperate with Anhui Institute of Optics and Fine Mechanics, Chinese Academy of Sciences.</a:t>
            </a:r>
          </a:p>
          <a:p>
            <a:pPr marL="285750" indent="-285750" algn="just">
              <a:lnSpc>
                <a:spcPct val="130000"/>
              </a:lnSpc>
              <a:buFont typeface="Arial" panose="020B0604020202020204" pitchFamily="34" charset="0"/>
              <a:buChar char="•"/>
            </a:pPr>
            <a:r>
              <a:rPr lang="en-US" altLang="zh-CN" sz="2000" dirty="0"/>
              <a:t>Build the QE &amp; radiator transmittance measurement system.</a:t>
            </a:r>
          </a:p>
        </p:txBody>
      </p:sp>
      <p:pic>
        <p:nvPicPr>
          <p:cNvPr id="6" name="图片 5" descr="桌子上摆放着黑色的机器&#10;&#10;中度可信度描述已自动生成">
            <a:extLst>
              <a:ext uri="{FF2B5EF4-FFF2-40B4-BE49-F238E27FC236}">
                <a16:creationId xmlns:a16="http://schemas.microsoft.com/office/drawing/2014/main" id="{CEB3469C-AED5-7AC3-A154-FE2ECC841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682" y="1163076"/>
            <a:ext cx="2701055" cy="3600000"/>
          </a:xfrm>
          <a:prstGeom prst="rect">
            <a:avLst/>
          </a:prstGeom>
        </p:spPr>
      </p:pic>
      <p:pic>
        <p:nvPicPr>
          <p:cNvPr id="8" name="图片 7" descr="图片包含 室内, 桌子, 旧, 躺&#10;&#10;描述已自动生成">
            <a:extLst>
              <a:ext uri="{FF2B5EF4-FFF2-40B4-BE49-F238E27FC236}">
                <a16:creationId xmlns:a16="http://schemas.microsoft.com/office/drawing/2014/main" id="{7369EC87-2278-0AEB-1503-84713F967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79736" y="4239790"/>
            <a:ext cx="1800000" cy="3200002"/>
          </a:xfrm>
          <a:prstGeom prst="rect">
            <a:avLst/>
          </a:prstGeom>
        </p:spPr>
      </p:pic>
      <p:pic>
        <p:nvPicPr>
          <p:cNvPr id="9" name="图片 8" descr="图片包含 游戏机&#10;&#10;描述已自动生成">
            <a:extLst>
              <a:ext uri="{FF2B5EF4-FFF2-40B4-BE49-F238E27FC236}">
                <a16:creationId xmlns:a16="http://schemas.microsoft.com/office/drawing/2014/main" id="{48241945-1620-4AFA-E938-B1E9A0815D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8890" y="4939792"/>
            <a:ext cx="3200000" cy="1800000"/>
          </a:xfrm>
          <a:prstGeom prst="rect">
            <a:avLst/>
          </a:prstGeom>
        </p:spPr>
      </p:pic>
      <p:pic>
        <p:nvPicPr>
          <p:cNvPr id="12" name="图片 11">
            <a:extLst>
              <a:ext uri="{FF2B5EF4-FFF2-40B4-BE49-F238E27FC236}">
                <a16:creationId xmlns:a16="http://schemas.microsoft.com/office/drawing/2014/main" id="{C10D9E07-FBDC-AD27-A86C-2CB2F43508DC}"/>
              </a:ext>
            </a:extLst>
          </p:cNvPr>
          <p:cNvPicPr>
            <a:picLocks noChangeAspect="1"/>
          </p:cNvPicPr>
          <p:nvPr/>
        </p:nvPicPr>
        <p:blipFill>
          <a:blip r:embed="rId6"/>
          <a:stretch>
            <a:fillRect/>
          </a:stretch>
        </p:blipFill>
        <p:spPr>
          <a:xfrm>
            <a:off x="1196478" y="2897596"/>
            <a:ext cx="3104823" cy="1994658"/>
          </a:xfrm>
          <a:prstGeom prst="rect">
            <a:avLst/>
          </a:prstGeom>
        </p:spPr>
      </p:pic>
      <p:sp>
        <p:nvSpPr>
          <p:cNvPr id="2" name="标题 1">
            <a:extLst>
              <a:ext uri="{FF2B5EF4-FFF2-40B4-BE49-F238E27FC236}">
                <a16:creationId xmlns:a16="http://schemas.microsoft.com/office/drawing/2014/main" id="{09C02D9E-3887-4BAE-1346-FCD0E43B034F}"/>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Coating </a:t>
            </a:r>
            <a:r>
              <a:rPr lang="en-US" altLang="zh-CN" dirty="0" err="1"/>
              <a:t>CsI</a:t>
            </a:r>
            <a:r>
              <a:rPr lang="en-US" altLang="zh-CN" dirty="0"/>
              <a:t> Photocathode on THGEM</a:t>
            </a:r>
          </a:p>
        </p:txBody>
      </p:sp>
      <p:sp>
        <p:nvSpPr>
          <p:cNvPr id="13" name="灯片编号占位符 12">
            <a:extLst>
              <a:ext uri="{FF2B5EF4-FFF2-40B4-BE49-F238E27FC236}">
                <a16:creationId xmlns:a16="http://schemas.microsoft.com/office/drawing/2014/main" id="{AC8BB222-4D62-5293-2423-6B863BB56A79}"/>
              </a:ext>
            </a:extLst>
          </p:cNvPr>
          <p:cNvSpPr>
            <a:spLocks noGrp="1"/>
          </p:cNvSpPr>
          <p:nvPr>
            <p:ph type="sldNum" sz="quarter" idx="12"/>
          </p:nvPr>
        </p:nvSpPr>
        <p:spPr>
          <a:xfrm>
            <a:off x="6928310" y="6356354"/>
            <a:ext cx="2133600" cy="365125"/>
          </a:xfrm>
        </p:spPr>
        <p:txBody>
          <a:bodyPr/>
          <a:lstStyle/>
          <a:p>
            <a:r>
              <a:rPr lang="en-US" dirty="0"/>
              <a:t>10</a:t>
            </a:r>
          </a:p>
        </p:txBody>
      </p:sp>
    </p:spTree>
    <p:extLst>
      <p:ext uri="{BB962C8B-B14F-4D97-AF65-F5344CB8AC3E}">
        <p14:creationId xmlns:p14="http://schemas.microsoft.com/office/powerpoint/2010/main" val="1346472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a:extLst>
              <a:ext uri="{FF2B5EF4-FFF2-40B4-BE49-F238E27FC236}">
                <a16:creationId xmlns:a16="http://schemas.microsoft.com/office/drawing/2014/main" id="{316434D6-8486-33D9-2E40-6BEAEC508169}"/>
              </a:ext>
            </a:extLst>
          </p:cNvPr>
          <p:cNvGrpSpPr/>
          <p:nvPr/>
        </p:nvGrpSpPr>
        <p:grpSpPr>
          <a:xfrm>
            <a:off x="2971216" y="1460528"/>
            <a:ext cx="5940456" cy="1816596"/>
            <a:chOff x="2200253" y="979691"/>
            <a:chExt cx="5940456" cy="1816596"/>
          </a:xfrm>
        </p:grpSpPr>
        <p:sp>
          <p:nvSpPr>
            <p:cNvPr id="5" name="矩形 4">
              <a:extLst>
                <a:ext uri="{FF2B5EF4-FFF2-40B4-BE49-F238E27FC236}">
                  <a16:creationId xmlns:a16="http://schemas.microsoft.com/office/drawing/2014/main" id="{1A181D2B-8BB5-002F-4610-9AAFEC71089D}"/>
                </a:ext>
              </a:extLst>
            </p:cNvPr>
            <p:cNvSpPr/>
            <p:nvPr/>
          </p:nvSpPr>
          <p:spPr>
            <a:xfrm>
              <a:off x="2248246" y="2625069"/>
              <a:ext cx="4647507" cy="171218"/>
            </a:xfrm>
            <a:prstGeom prst="rect">
              <a:avLst/>
            </a:prstGeom>
            <a:pattFill prst="pct80">
              <a:fgClr>
                <a:schemeClr val="accent1">
                  <a:lumMod val="75000"/>
                </a:schemeClr>
              </a:fgClr>
              <a:bgClr>
                <a:schemeClr val="bg1"/>
              </a:bgClr>
            </a:patt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6" name="矩形 5">
              <a:extLst>
                <a:ext uri="{FF2B5EF4-FFF2-40B4-BE49-F238E27FC236}">
                  <a16:creationId xmlns:a16="http://schemas.microsoft.com/office/drawing/2014/main" id="{02A190D7-D4EF-8540-EB4B-E6181A995325}"/>
                </a:ext>
              </a:extLst>
            </p:cNvPr>
            <p:cNvSpPr/>
            <p:nvPr/>
          </p:nvSpPr>
          <p:spPr>
            <a:xfrm>
              <a:off x="6728282" y="2317021"/>
              <a:ext cx="154117" cy="308048"/>
            </a:xfrm>
            <a:prstGeom prst="rect">
              <a:avLst/>
            </a:prstGeom>
            <a:solidFill>
              <a:schemeClr val="bg1">
                <a:lumMod val="85000"/>
              </a:schemeClr>
            </a:solidFill>
            <a:ln w="12700" cmpd="sng">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dirty="0"/>
            </a:p>
          </p:txBody>
        </p:sp>
        <p:sp>
          <p:nvSpPr>
            <p:cNvPr id="7" name="矩形 6">
              <a:extLst>
                <a:ext uri="{FF2B5EF4-FFF2-40B4-BE49-F238E27FC236}">
                  <a16:creationId xmlns:a16="http://schemas.microsoft.com/office/drawing/2014/main" id="{92B9EEA3-605C-8C2C-0379-09B0CA51BB9C}"/>
                </a:ext>
              </a:extLst>
            </p:cNvPr>
            <p:cNvSpPr/>
            <p:nvPr/>
          </p:nvSpPr>
          <p:spPr>
            <a:xfrm>
              <a:off x="2226113" y="2317021"/>
              <a:ext cx="154117" cy="308048"/>
            </a:xfrm>
            <a:prstGeom prst="rect">
              <a:avLst/>
            </a:prstGeom>
            <a:solidFill>
              <a:schemeClr val="bg1">
                <a:lumMod val="85000"/>
              </a:schemeClr>
            </a:solidFill>
            <a:ln w="12700" cmpd="sng">
              <a:solidFill>
                <a:schemeClr val="bg1">
                  <a:lumMod val="9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cxnSp>
          <p:nvCxnSpPr>
            <p:cNvPr id="8" name="直接连接符 7">
              <a:extLst>
                <a:ext uri="{FF2B5EF4-FFF2-40B4-BE49-F238E27FC236}">
                  <a16:creationId xmlns:a16="http://schemas.microsoft.com/office/drawing/2014/main" id="{800189FA-6BB9-4129-7965-69B36C7CBCC5}"/>
                </a:ext>
              </a:extLst>
            </p:cNvPr>
            <p:cNvCxnSpPr>
              <a:cxnSpLocks/>
            </p:cNvCxnSpPr>
            <p:nvPr/>
          </p:nvCxnSpPr>
          <p:spPr>
            <a:xfrm>
              <a:off x="2200253" y="1306566"/>
              <a:ext cx="4545853" cy="0"/>
            </a:xfrm>
            <a:prstGeom prst="line">
              <a:avLst/>
            </a:prstGeom>
            <a:ln w="25400" cmpd="sng">
              <a:solidFill>
                <a:srgbClr val="323232"/>
              </a:solidFill>
              <a:prstDash val="sysDot"/>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6C88B448-0B9E-35FB-BBA0-1A5FB4FAC8B5}"/>
                </a:ext>
              </a:extLst>
            </p:cNvPr>
            <p:cNvSpPr txBox="1"/>
            <p:nvPr/>
          </p:nvSpPr>
          <p:spPr>
            <a:xfrm>
              <a:off x="2248246" y="979691"/>
              <a:ext cx="799274" cy="338554"/>
            </a:xfrm>
            <a:prstGeom prst="rect">
              <a:avLst/>
            </a:prstGeom>
            <a:noFill/>
          </p:spPr>
          <p:txBody>
            <a:bodyPr wrap="square" rtlCol="0">
              <a:spAutoFit/>
            </a:bodyPr>
            <a:lstStyle/>
            <a:p>
              <a:r>
                <a:rPr lang="en-US" altLang="zh-CN" sz="1600" b="1" dirty="0">
                  <a:cs typeface="Times New Roman" panose="02020603050405020304" pitchFamily="18" charset="0"/>
                </a:rPr>
                <a:t>Mesh</a:t>
              </a:r>
            </a:p>
          </p:txBody>
        </p:sp>
        <p:grpSp>
          <p:nvGrpSpPr>
            <p:cNvPr id="10" name="组合 9">
              <a:extLst>
                <a:ext uri="{FF2B5EF4-FFF2-40B4-BE49-F238E27FC236}">
                  <a16:creationId xmlns:a16="http://schemas.microsoft.com/office/drawing/2014/main" id="{F275C56B-5D88-2251-7209-9E18577A2695}"/>
                </a:ext>
              </a:extLst>
            </p:cNvPr>
            <p:cNvGrpSpPr/>
            <p:nvPr/>
          </p:nvGrpSpPr>
          <p:grpSpPr>
            <a:xfrm>
              <a:off x="2231031" y="2045210"/>
              <a:ext cx="4651367" cy="165097"/>
              <a:chOff x="2782" y="6393"/>
              <a:chExt cx="5674" cy="164"/>
            </a:xfrm>
          </p:grpSpPr>
          <p:grpSp>
            <p:nvGrpSpPr>
              <p:cNvPr id="11" name="组合 10">
                <a:extLst>
                  <a:ext uri="{FF2B5EF4-FFF2-40B4-BE49-F238E27FC236}">
                    <a16:creationId xmlns:a16="http://schemas.microsoft.com/office/drawing/2014/main" id="{A1DEBCB3-EDB2-09F5-85CE-0DC45284994C}"/>
                  </a:ext>
                </a:extLst>
              </p:cNvPr>
              <p:cNvGrpSpPr/>
              <p:nvPr/>
            </p:nvGrpSpPr>
            <p:grpSpPr>
              <a:xfrm>
                <a:off x="2782" y="6393"/>
                <a:ext cx="188" cy="165"/>
                <a:chOff x="2803" y="6393"/>
                <a:chExt cx="188" cy="165"/>
              </a:xfrm>
            </p:grpSpPr>
            <p:sp>
              <p:nvSpPr>
                <p:cNvPr id="77" name="流程图: 准备 13">
                  <a:extLst>
                    <a:ext uri="{FF2B5EF4-FFF2-40B4-BE49-F238E27FC236}">
                      <a16:creationId xmlns:a16="http://schemas.microsoft.com/office/drawing/2014/main" id="{419C00CA-E948-6827-BA8E-EE0F0B75EAE8}"/>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78" name="矩形 77">
                  <a:extLst>
                    <a:ext uri="{FF2B5EF4-FFF2-40B4-BE49-F238E27FC236}">
                      <a16:creationId xmlns:a16="http://schemas.microsoft.com/office/drawing/2014/main" id="{9251BAF8-7976-06DA-7D46-81FE7C26995C}"/>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79" name="矩形 78">
                  <a:extLst>
                    <a:ext uri="{FF2B5EF4-FFF2-40B4-BE49-F238E27FC236}">
                      <a16:creationId xmlns:a16="http://schemas.microsoft.com/office/drawing/2014/main" id="{55C42F31-35D6-EA57-F6CE-0FB0FD99F095}"/>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80" name="矩形 79">
                  <a:extLst>
                    <a:ext uri="{FF2B5EF4-FFF2-40B4-BE49-F238E27FC236}">
                      <a16:creationId xmlns:a16="http://schemas.microsoft.com/office/drawing/2014/main" id="{03E8ECE8-5736-A6E3-F063-7B0E0A655DE2}"/>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12" name="组合 11">
                <a:extLst>
                  <a:ext uri="{FF2B5EF4-FFF2-40B4-BE49-F238E27FC236}">
                    <a16:creationId xmlns:a16="http://schemas.microsoft.com/office/drawing/2014/main" id="{28E831E4-432C-8E80-DECD-83B5AEA9F9C2}"/>
                  </a:ext>
                </a:extLst>
              </p:cNvPr>
              <p:cNvGrpSpPr/>
              <p:nvPr/>
            </p:nvGrpSpPr>
            <p:grpSpPr>
              <a:xfrm>
                <a:off x="3204" y="6393"/>
                <a:ext cx="188" cy="165"/>
                <a:chOff x="2803" y="6393"/>
                <a:chExt cx="188" cy="165"/>
              </a:xfrm>
            </p:grpSpPr>
            <p:sp>
              <p:nvSpPr>
                <p:cNvPr id="73" name="流程图: 准备 20">
                  <a:extLst>
                    <a:ext uri="{FF2B5EF4-FFF2-40B4-BE49-F238E27FC236}">
                      <a16:creationId xmlns:a16="http://schemas.microsoft.com/office/drawing/2014/main" id="{1B099049-6E3E-D3E8-E674-6F69807B0C81}"/>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74" name="矩形 73">
                  <a:extLst>
                    <a:ext uri="{FF2B5EF4-FFF2-40B4-BE49-F238E27FC236}">
                      <a16:creationId xmlns:a16="http://schemas.microsoft.com/office/drawing/2014/main" id="{46F4672D-E969-B6F7-429F-CF36324853AF}"/>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75" name="矩形 74">
                  <a:extLst>
                    <a:ext uri="{FF2B5EF4-FFF2-40B4-BE49-F238E27FC236}">
                      <a16:creationId xmlns:a16="http://schemas.microsoft.com/office/drawing/2014/main" id="{BE143F8B-A94E-4087-14D6-82922C4BBAC3}"/>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76" name="矩形 75">
                  <a:extLst>
                    <a:ext uri="{FF2B5EF4-FFF2-40B4-BE49-F238E27FC236}">
                      <a16:creationId xmlns:a16="http://schemas.microsoft.com/office/drawing/2014/main" id="{816736AB-C09D-BB4D-274C-D4608336F912}"/>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13" name="组合 12">
                <a:extLst>
                  <a:ext uri="{FF2B5EF4-FFF2-40B4-BE49-F238E27FC236}">
                    <a16:creationId xmlns:a16="http://schemas.microsoft.com/office/drawing/2014/main" id="{824802CF-8191-9952-BDB3-E662FB16B6D5}"/>
                  </a:ext>
                </a:extLst>
              </p:cNvPr>
              <p:cNvGrpSpPr/>
              <p:nvPr/>
            </p:nvGrpSpPr>
            <p:grpSpPr>
              <a:xfrm>
                <a:off x="3626" y="6393"/>
                <a:ext cx="188" cy="165"/>
                <a:chOff x="2803" y="6393"/>
                <a:chExt cx="188" cy="165"/>
              </a:xfrm>
            </p:grpSpPr>
            <p:sp>
              <p:nvSpPr>
                <p:cNvPr id="69" name="流程图: 准备 25">
                  <a:extLst>
                    <a:ext uri="{FF2B5EF4-FFF2-40B4-BE49-F238E27FC236}">
                      <a16:creationId xmlns:a16="http://schemas.microsoft.com/office/drawing/2014/main" id="{E300C6EC-B836-179D-26E8-19FCCEADA62F}"/>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70" name="矩形 69">
                  <a:extLst>
                    <a:ext uri="{FF2B5EF4-FFF2-40B4-BE49-F238E27FC236}">
                      <a16:creationId xmlns:a16="http://schemas.microsoft.com/office/drawing/2014/main" id="{4D05ECE5-8460-585E-9B14-B55E1DA2A597}"/>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71" name="矩形 70">
                  <a:extLst>
                    <a:ext uri="{FF2B5EF4-FFF2-40B4-BE49-F238E27FC236}">
                      <a16:creationId xmlns:a16="http://schemas.microsoft.com/office/drawing/2014/main" id="{826AF5D3-0150-153D-9E98-A3EEA3D60E4A}"/>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72" name="矩形 71">
                  <a:extLst>
                    <a:ext uri="{FF2B5EF4-FFF2-40B4-BE49-F238E27FC236}">
                      <a16:creationId xmlns:a16="http://schemas.microsoft.com/office/drawing/2014/main" id="{A63B15E4-0814-4604-4B59-B34DF961E7F8}"/>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14" name="组合 13">
                <a:extLst>
                  <a:ext uri="{FF2B5EF4-FFF2-40B4-BE49-F238E27FC236}">
                    <a16:creationId xmlns:a16="http://schemas.microsoft.com/office/drawing/2014/main" id="{AFB791E2-9774-A77C-75F1-3FCA2D39C37F}"/>
                  </a:ext>
                </a:extLst>
              </p:cNvPr>
              <p:cNvGrpSpPr/>
              <p:nvPr/>
            </p:nvGrpSpPr>
            <p:grpSpPr>
              <a:xfrm>
                <a:off x="4048" y="6393"/>
                <a:ext cx="188" cy="165"/>
                <a:chOff x="2803" y="6393"/>
                <a:chExt cx="188" cy="165"/>
              </a:xfrm>
            </p:grpSpPr>
            <p:sp>
              <p:nvSpPr>
                <p:cNvPr id="65" name="流程图: 准备 30">
                  <a:extLst>
                    <a:ext uri="{FF2B5EF4-FFF2-40B4-BE49-F238E27FC236}">
                      <a16:creationId xmlns:a16="http://schemas.microsoft.com/office/drawing/2014/main" id="{4455B597-8934-1830-57EC-B0FDDA4C384C}"/>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66" name="矩形 65">
                  <a:extLst>
                    <a:ext uri="{FF2B5EF4-FFF2-40B4-BE49-F238E27FC236}">
                      <a16:creationId xmlns:a16="http://schemas.microsoft.com/office/drawing/2014/main" id="{9F8A77DC-FE3C-32D2-4F01-AB50FDBAE420}"/>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67" name="矩形 66">
                  <a:extLst>
                    <a:ext uri="{FF2B5EF4-FFF2-40B4-BE49-F238E27FC236}">
                      <a16:creationId xmlns:a16="http://schemas.microsoft.com/office/drawing/2014/main" id="{55E15BDF-D16B-9E13-CC64-F36D82754E5A}"/>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68" name="矩形 67">
                  <a:extLst>
                    <a:ext uri="{FF2B5EF4-FFF2-40B4-BE49-F238E27FC236}">
                      <a16:creationId xmlns:a16="http://schemas.microsoft.com/office/drawing/2014/main" id="{B09F484F-AC61-3080-DD51-C5ADF6A32111}"/>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15" name="组合 14">
                <a:extLst>
                  <a:ext uri="{FF2B5EF4-FFF2-40B4-BE49-F238E27FC236}">
                    <a16:creationId xmlns:a16="http://schemas.microsoft.com/office/drawing/2014/main" id="{1966BFB9-2A31-AEB0-4E1C-9309808EBE8A}"/>
                  </a:ext>
                </a:extLst>
              </p:cNvPr>
              <p:cNvGrpSpPr/>
              <p:nvPr/>
            </p:nvGrpSpPr>
            <p:grpSpPr>
              <a:xfrm>
                <a:off x="4470" y="6393"/>
                <a:ext cx="188" cy="165"/>
                <a:chOff x="2803" y="6393"/>
                <a:chExt cx="188" cy="165"/>
              </a:xfrm>
            </p:grpSpPr>
            <p:sp>
              <p:nvSpPr>
                <p:cNvPr id="61" name="流程图: 准备 35">
                  <a:extLst>
                    <a:ext uri="{FF2B5EF4-FFF2-40B4-BE49-F238E27FC236}">
                      <a16:creationId xmlns:a16="http://schemas.microsoft.com/office/drawing/2014/main" id="{EC6D0B0B-F964-6FD4-DE14-24D53CE9973D}"/>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62" name="矩形 61">
                  <a:extLst>
                    <a:ext uri="{FF2B5EF4-FFF2-40B4-BE49-F238E27FC236}">
                      <a16:creationId xmlns:a16="http://schemas.microsoft.com/office/drawing/2014/main" id="{9D24F354-51C5-B02B-06AF-B24141E4E48F}"/>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63" name="矩形 62">
                  <a:extLst>
                    <a:ext uri="{FF2B5EF4-FFF2-40B4-BE49-F238E27FC236}">
                      <a16:creationId xmlns:a16="http://schemas.microsoft.com/office/drawing/2014/main" id="{FEC71D13-41D6-AB96-1781-AFA444F4AEAB}"/>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64" name="矩形 63">
                  <a:extLst>
                    <a:ext uri="{FF2B5EF4-FFF2-40B4-BE49-F238E27FC236}">
                      <a16:creationId xmlns:a16="http://schemas.microsoft.com/office/drawing/2014/main" id="{F5C3C516-6A8E-14A7-28F1-CF54CF06BD25}"/>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16" name="组合 15">
                <a:extLst>
                  <a:ext uri="{FF2B5EF4-FFF2-40B4-BE49-F238E27FC236}">
                    <a16:creationId xmlns:a16="http://schemas.microsoft.com/office/drawing/2014/main" id="{79ED0199-9ABD-F19A-C385-9157B0C39663}"/>
                  </a:ext>
                </a:extLst>
              </p:cNvPr>
              <p:cNvGrpSpPr/>
              <p:nvPr/>
            </p:nvGrpSpPr>
            <p:grpSpPr>
              <a:xfrm>
                <a:off x="4892" y="6393"/>
                <a:ext cx="188" cy="165"/>
                <a:chOff x="2803" y="6393"/>
                <a:chExt cx="188" cy="165"/>
              </a:xfrm>
            </p:grpSpPr>
            <p:sp>
              <p:nvSpPr>
                <p:cNvPr id="57" name="流程图: 准备 40">
                  <a:extLst>
                    <a:ext uri="{FF2B5EF4-FFF2-40B4-BE49-F238E27FC236}">
                      <a16:creationId xmlns:a16="http://schemas.microsoft.com/office/drawing/2014/main" id="{860CBA16-11DE-1104-9646-737FD972F073}"/>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58" name="矩形 57">
                  <a:extLst>
                    <a:ext uri="{FF2B5EF4-FFF2-40B4-BE49-F238E27FC236}">
                      <a16:creationId xmlns:a16="http://schemas.microsoft.com/office/drawing/2014/main" id="{DAC8D494-661F-81CD-3AB0-BB1FFB2AD1F3}"/>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59" name="矩形 58">
                  <a:extLst>
                    <a:ext uri="{FF2B5EF4-FFF2-40B4-BE49-F238E27FC236}">
                      <a16:creationId xmlns:a16="http://schemas.microsoft.com/office/drawing/2014/main" id="{11EE4A01-5433-BD73-CB18-5DB5A0C954BC}"/>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60" name="矩形 59">
                  <a:extLst>
                    <a:ext uri="{FF2B5EF4-FFF2-40B4-BE49-F238E27FC236}">
                      <a16:creationId xmlns:a16="http://schemas.microsoft.com/office/drawing/2014/main" id="{D82BB90A-82EA-8FF9-44A2-C121C358115C}"/>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17" name="组合 16">
                <a:extLst>
                  <a:ext uri="{FF2B5EF4-FFF2-40B4-BE49-F238E27FC236}">
                    <a16:creationId xmlns:a16="http://schemas.microsoft.com/office/drawing/2014/main" id="{CBE5B59C-1D1B-5EC6-B815-43222AF1E185}"/>
                  </a:ext>
                </a:extLst>
              </p:cNvPr>
              <p:cNvGrpSpPr/>
              <p:nvPr/>
            </p:nvGrpSpPr>
            <p:grpSpPr>
              <a:xfrm>
                <a:off x="5314" y="6393"/>
                <a:ext cx="188" cy="165"/>
                <a:chOff x="2803" y="6393"/>
                <a:chExt cx="188" cy="165"/>
              </a:xfrm>
            </p:grpSpPr>
            <p:sp>
              <p:nvSpPr>
                <p:cNvPr id="53" name="流程图: 准备 45">
                  <a:extLst>
                    <a:ext uri="{FF2B5EF4-FFF2-40B4-BE49-F238E27FC236}">
                      <a16:creationId xmlns:a16="http://schemas.microsoft.com/office/drawing/2014/main" id="{788E61B2-86EC-6991-0CFC-AC0BF77D6BE3}"/>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54" name="矩形 53">
                  <a:extLst>
                    <a:ext uri="{FF2B5EF4-FFF2-40B4-BE49-F238E27FC236}">
                      <a16:creationId xmlns:a16="http://schemas.microsoft.com/office/drawing/2014/main" id="{EC112828-C5D3-2D20-F08C-08B40EE83897}"/>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55" name="矩形 54">
                  <a:extLst>
                    <a:ext uri="{FF2B5EF4-FFF2-40B4-BE49-F238E27FC236}">
                      <a16:creationId xmlns:a16="http://schemas.microsoft.com/office/drawing/2014/main" id="{E834F4BF-9771-FE45-D01D-D2FE58C6B305}"/>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56" name="矩形 55">
                  <a:extLst>
                    <a:ext uri="{FF2B5EF4-FFF2-40B4-BE49-F238E27FC236}">
                      <a16:creationId xmlns:a16="http://schemas.microsoft.com/office/drawing/2014/main" id="{9EB54FB8-5D9E-1426-5837-312DAFE2EA79}"/>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18" name="组合 17">
                <a:extLst>
                  <a:ext uri="{FF2B5EF4-FFF2-40B4-BE49-F238E27FC236}">
                    <a16:creationId xmlns:a16="http://schemas.microsoft.com/office/drawing/2014/main" id="{11103E4F-77F7-BE57-5485-C5A99DA07A62}"/>
                  </a:ext>
                </a:extLst>
              </p:cNvPr>
              <p:cNvGrpSpPr/>
              <p:nvPr/>
            </p:nvGrpSpPr>
            <p:grpSpPr>
              <a:xfrm>
                <a:off x="5736" y="6393"/>
                <a:ext cx="188" cy="165"/>
                <a:chOff x="2803" y="6393"/>
                <a:chExt cx="188" cy="165"/>
              </a:xfrm>
            </p:grpSpPr>
            <p:sp>
              <p:nvSpPr>
                <p:cNvPr id="49" name="流程图: 准备 50">
                  <a:extLst>
                    <a:ext uri="{FF2B5EF4-FFF2-40B4-BE49-F238E27FC236}">
                      <a16:creationId xmlns:a16="http://schemas.microsoft.com/office/drawing/2014/main" id="{28AA49AB-3A4F-E0CD-1213-175057B8D32A}"/>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50" name="矩形 49">
                  <a:extLst>
                    <a:ext uri="{FF2B5EF4-FFF2-40B4-BE49-F238E27FC236}">
                      <a16:creationId xmlns:a16="http://schemas.microsoft.com/office/drawing/2014/main" id="{320BB96B-1E2E-0945-97F5-5854584E03F1}"/>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51" name="矩形 50">
                  <a:extLst>
                    <a:ext uri="{FF2B5EF4-FFF2-40B4-BE49-F238E27FC236}">
                      <a16:creationId xmlns:a16="http://schemas.microsoft.com/office/drawing/2014/main" id="{90FE97D7-6B30-6024-BBF2-131272207889}"/>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52" name="矩形 51">
                  <a:extLst>
                    <a:ext uri="{FF2B5EF4-FFF2-40B4-BE49-F238E27FC236}">
                      <a16:creationId xmlns:a16="http://schemas.microsoft.com/office/drawing/2014/main" id="{6B16D602-4ADF-87DF-7608-AE62B89E56B9}"/>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19" name="组合 18">
                <a:extLst>
                  <a:ext uri="{FF2B5EF4-FFF2-40B4-BE49-F238E27FC236}">
                    <a16:creationId xmlns:a16="http://schemas.microsoft.com/office/drawing/2014/main" id="{B4EF0E1C-B859-3246-6315-752B001E3DC8}"/>
                  </a:ext>
                </a:extLst>
              </p:cNvPr>
              <p:cNvGrpSpPr/>
              <p:nvPr/>
            </p:nvGrpSpPr>
            <p:grpSpPr>
              <a:xfrm>
                <a:off x="6158" y="6393"/>
                <a:ext cx="188" cy="165"/>
                <a:chOff x="2803" y="6393"/>
                <a:chExt cx="188" cy="165"/>
              </a:xfrm>
            </p:grpSpPr>
            <p:sp>
              <p:nvSpPr>
                <p:cNvPr id="45" name="流程图: 准备 55">
                  <a:extLst>
                    <a:ext uri="{FF2B5EF4-FFF2-40B4-BE49-F238E27FC236}">
                      <a16:creationId xmlns:a16="http://schemas.microsoft.com/office/drawing/2014/main" id="{F4174814-8C71-0D6A-54DF-C8C05141DD5E}"/>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46" name="矩形 45">
                  <a:extLst>
                    <a:ext uri="{FF2B5EF4-FFF2-40B4-BE49-F238E27FC236}">
                      <a16:creationId xmlns:a16="http://schemas.microsoft.com/office/drawing/2014/main" id="{341C4B6C-4E64-A2AA-AA79-EDEA6A90137B}"/>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47" name="矩形 46">
                  <a:extLst>
                    <a:ext uri="{FF2B5EF4-FFF2-40B4-BE49-F238E27FC236}">
                      <a16:creationId xmlns:a16="http://schemas.microsoft.com/office/drawing/2014/main" id="{D2387FE0-1869-F699-36FB-2FFDF04655E9}"/>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48" name="矩形 47">
                  <a:extLst>
                    <a:ext uri="{FF2B5EF4-FFF2-40B4-BE49-F238E27FC236}">
                      <a16:creationId xmlns:a16="http://schemas.microsoft.com/office/drawing/2014/main" id="{9149D795-8B55-FFFC-EB28-7408F5AAB810}"/>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20" name="组合 19">
                <a:extLst>
                  <a:ext uri="{FF2B5EF4-FFF2-40B4-BE49-F238E27FC236}">
                    <a16:creationId xmlns:a16="http://schemas.microsoft.com/office/drawing/2014/main" id="{127789C0-36B5-C82C-2468-36E462469033}"/>
                  </a:ext>
                </a:extLst>
              </p:cNvPr>
              <p:cNvGrpSpPr/>
              <p:nvPr/>
            </p:nvGrpSpPr>
            <p:grpSpPr>
              <a:xfrm>
                <a:off x="6580" y="6393"/>
                <a:ext cx="188" cy="165"/>
                <a:chOff x="2803" y="6393"/>
                <a:chExt cx="188" cy="165"/>
              </a:xfrm>
            </p:grpSpPr>
            <p:sp>
              <p:nvSpPr>
                <p:cNvPr id="41" name="流程图: 准备 60">
                  <a:extLst>
                    <a:ext uri="{FF2B5EF4-FFF2-40B4-BE49-F238E27FC236}">
                      <a16:creationId xmlns:a16="http://schemas.microsoft.com/office/drawing/2014/main" id="{C499D47E-2192-9A14-BEDB-B673C457D02A}"/>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42" name="矩形 41">
                  <a:extLst>
                    <a:ext uri="{FF2B5EF4-FFF2-40B4-BE49-F238E27FC236}">
                      <a16:creationId xmlns:a16="http://schemas.microsoft.com/office/drawing/2014/main" id="{E36A0CF7-8523-6B49-CE02-27C5A9D02372}"/>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43" name="矩形 42">
                  <a:extLst>
                    <a:ext uri="{FF2B5EF4-FFF2-40B4-BE49-F238E27FC236}">
                      <a16:creationId xmlns:a16="http://schemas.microsoft.com/office/drawing/2014/main" id="{8A627A53-B8B7-35E5-889F-5BF1E6341F21}"/>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44" name="矩形 43">
                  <a:extLst>
                    <a:ext uri="{FF2B5EF4-FFF2-40B4-BE49-F238E27FC236}">
                      <a16:creationId xmlns:a16="http://schemas.microsoft.com/office/drawing/2014/main" id="{070EFE67-DCB8-771E-6FAB-743C954CA75F}"/>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21" name="组合 20">
                <a:extLst>
                  <a:ext uri="{FF2B5EF4-FFF2-40B4-BE49-F238E27FC236}">
                    <a16:creationId xmlns:a16="http://schemas.microsoft.com/office/drawing/2014/main" id="{2C19FA59-CB20-3EB5-9584-C73D79F6448A}"/>
                  </a:ext>
                </a:extLst>
              </p:cNvPr>
              <p:cNvGrpSpPr/>
              <p:nvPr/>
            </p:nvGrpSpPr>
            <p:grpSpPr>
              <a:xfrm>
                <a:off x="7002" y="6393"/>
                <a:ext cx="188" cy="165"/>
                <a:chOff x="2803" y="6393"/>
                <a:chExt cx="188" cy="165"/>
              </a:xfrm>
            </p:grpSpPr>
            <p:sp>
              <p:nvSpPr>
                <p:cNvPr id="37" name="流程图: 准备 65">
                  <a:extLst>
                    <a:ext uri="{FF2B5EF4-FFF2-40B4-BE49-F238E27FC236}">
                      <a16:creationId xmlns:a16="http://schemas.microsoft.com/office/drawing/2014/main" id="{7B8B61CF-82D6-08D9-0F11-460BC567B335}"/>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38" name="矩形 37">
                  <a:extLst>
                    <a:ext uri="{FF2B5EF4-FFF2-40B4-BE49-F238E27FC236}">
                      <a16:creationId xmlns:a16="http://schemas.microsoft.com/office/drawing/2014/main" id="{F740D243-001E-3854-0E83-9912858DD553}"/>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39" name="矩形 38">
                  <a:extLst>
                    <a:ext uri="{FF2B5EF4-FFF2-40B4-BE49-F238E27FC236}">
                      <a16:creationId xmlns:a16="http://schemas.microsoft.com/office/drawing/2014/main" id="{90166ED2-6C5A-EF7E-8089-AC12419B9870}"/>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40" name="矩形 39">
                  <a:extLst>
                    <a:ext uri="{FF2B5EF4-FFF2-40B4-BE49-F238E27FC236}">
                      <a16:creationId xmlns:a16="http://schemas.microsoft.com/office/drawing/2014/main" id="{056AE422-B87B-3133-3AAA-D431B0B52584}"/>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22" name="组合 21">
                <a:extLst>
                  <a:ext uri="{FF2B5EF4-FFF2-40B4-BE49-F238E27FC236}">
                    <a16:creationId xmlns:a16="http://schemas.microsoft.com/office/drawing/2014/main" id="{DD7EC4FB-A0C7-D835-3C7E-FCBED166EFC8}"/>
                  </a:ext>
                </a:extLst>
              </p:cNvPr>
              <p:cNvGrpSpPr/>
              <p:nvPr/>
            </p:nvGrpSpPr>
            <p:grpSpPr>
              <a:xfrm>
                <a:off x="7424" y="6393"/>
                <a:ext cx="188" cy="165"/>
                <a:chOff x="2803" y="6393"/>
                <a:chExt cx="188" cy="165"/>
              </a:xfrm>
            </p:grpSpPr>
            <p:sp>
              <p:nvSpPr>
                <p:cNvPr id="33" name="流程图: 准备 70">
                  <a:extLst>
                    <a:ext uri="{FF2B5EF4-FFF2-40B4-BE49-F238E27FC236}">
                      <a16:creationId xmlns:a16="http://schemas.microsoft.com/office/drawing/2014/main" id="{64BACDC5-F1AF-610A-AEC7-6114A3694397}"/>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34" name="矩形 33">
                  <a:extLst>
                    <a:ext uri="{FF2B5EF4-FFF2-40B4-BE49-F238E27FC236}">
                      <a16:creationId xmlns:a16="http://schemas.microsoft.com/office/drawing/2014/main" id="{AA49FED6-78DA-339A-EC75-F69296D3A3E7}"/>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35" name="矩形 34">
                  <a:extLst>
                    <a:ext uri="{FF2B5EF4-FFF2-40B4-BE49-F238E27FC236}">
                      <a16:creationId xmlns:a16="http://schemas.microsoft.com/office/drawing/2014/main" id="{C8CA62D8-D6D6-29AD-593D-14AE8B41EF57}"/>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36" name="矩形 35">
                  <a:extLst>
                    <a:ext uri="{FF2B5EF4-FFF2-40B4-BE49-F238E27FC236}">
                      <a16:creationId xmlns:a16="http://schemas.microsoft.com/office/drawing/2014/main" id="{CB179371-C352-C073-EB11-5C3C430F2730}"/>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23" name="组合 22">
                <a:extLst>
                  <a:ext uri="{FF2B5EF4-FFF2-40B4-BE49-F238E27FC236}">
                    <a16:creationId xmlns:a16="http://schemas.microsoft.com/office/drawing/2014/main" id="{7496919D-AF35-F93A-08D3-943E9A4D1010}"/>
                  </a:ext>
                </a:extLst>
              </p:cNvPr>
              <p:cNvGrpSpPr/>
              <p:nvPr/>
            </p:nvGrpSpPr>
            <p:grpSpPr>
              <a:xfrm>
                <a:off x="7846" y="6393"/>
                <a:ext cx="188" cy="165"/>
                <a:chOff x="2803" y="6393"/>
                <a:chExt cx="188" cy="165"/>
              </a:xfrm>
            </p:grpSpPr>
            <p:sp>
              <p:nvSpPr>
                <p:cNvPr id="29" name="流程图: 准备 85">
                  <a:extLst>
                    <a:ext uri="{FF2B5EF4-FFF2-40B4-BE49-F238E27FC236}">
                      <a16:creationId xmlns:a16="http://schemas.microsoft.com/office/drawing/2014/main" id="{BFDF9449-9A4E-6D79-D4AF-903EB8810640}"/>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30" name="矩形 29">
                  <a:extLst>
                    <a:ext uri="{FF2B5EF4-FFF2-40B4-BE49-F238E27FC236}">
                      <a16:creationId xmlns:a16="http://schemas.microsoft.com/office/drawing/2014/main" id="{1448C4C7-5731-2DA3-385C-222F2918C86C}"/>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31" name="矩形 30">
                  <a:extLst>
                    <a:ext uri="{FF2B5EF4-FFF2-40B4-BE49-F238E27FC236}">
                      <a16:creationId xmlns:a16="http://schemas.microsoft.com/office/drawing/2014/main" id="{5476CA4E-DF83-1C30-1DFF-B80C0E08ADE8}"/>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32" name="矩形 31">
                  <a:extLst>
                    <a:ext uri="{FF2B5EF4-FFF2-40B4-BE49-F238E27FC236}">
                      <a16:creationId xmlns:a16="http://schemas.microsoft.com/office/drawing/2014/main" id="{F15CC436-FEBF-9AF3-3B5D-7FD15C0FDC39}"/>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nvGrpSpPr>
              <p:cNvPr id="24" name="组合 23">
                <a:extLst>
                  <a:ext uri="{FF2B5EF4-FFF2-40B4-BE49-F238E27FC236}">
                    <a16:creationId xmlns:a16="http://schemas.microsoft.com/office/drawing/2014/main" id="{AB35C94D-DD31-D8CD-CAC5-9849BDEA975A}"/>
                  </a:ext>
                </a:extLst>
              </p:cNvPr>
              <p:cNvGrpSpPr/>
              <p:nvPr/>
            </p:nvGrpSpPr>
            <p:grpSpPr>
              <a:xfrm>
                <a:off x="8268" y="6393"/>
                <a:ext cx="188" cy="165"/>
                <a:chOff x="2803" y="6393"/>
                <a:chExt cx="188" cy="165"/>
              </a:xfrm>
            </p:grpSpPr>
            <p:sp>
              <p:nvSpPr>
                <p:cNvPr id="25" name="流程图: 准备 90">
                  <a:extLst>
                    <a:ext uri="{FF2B5EF4-FFF2-40B4-BE49-F238E27FC236}">
                      <a16:creationId xmlns:a16="http://schemas.microsoft.com/office/drawing/2014/main" id="{F631231C-251E-4671-E1EE-FF0D3AFF8BF7}"/>
                    </a:ext>
                  </a:extLst>
                </p:cNvPr>
                <p:cNvSpPr/>
                <p:nvPr/>
              </p:nvSpPr>
              <p:spPr>
                <a:xfrm>
                  <a:off x="2803" y="6445"/>
                  <a:ext cx="188" cy="85"/>
                </a:xfrm>
                <a:prstGeom prst="flowChartPreparation">
                  <a:avLst/>
                </a:prstGeom>
                <a:solidFill>
                  <a:srgbClr val="4C60A3"/>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26" name="矩形 25">
                  <a:extLst>
                    <a:ext uri="{FF2B5EF4-FFF2-40B4-BE49-F238E27FC236}">
                      <a16:creationId xmlns:a16="http://schemas.microsoft.com/office/drawing/2014/main" id="{306E0D67-AA32-98E3-1391-E2CA11E3E826}"/>
                    </a:ext>
                  </a:extLst>
                </p:cNvPr>
                <p:cNvSpPr/>
                <p:nvPr/>
              </p:nvSpPr>
              <p:spPr>
                <a:xfrm>
                  <a:off x="2835" y="6393"/>
                  <a:ext cx="124" cy="28"/>
                </a:xfrm>
                <a:prstGeom prst="rect">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27" name="矩形 26">
                  <a:extLst>
                    <a:ext uri="{FF2B5EF4-FFF2-40B4-BE49-F238E27FC236}">
                      <a16:creationId xmlns:a16="http://schemas.microsoft.com/office/drawing/2014/main" id="{3E78E788-E827-BAB2-E88E-40689DF70892}"/>
                    </a:ext>
                  </a:extLst>
                </p:cNvPr>
                <p:cNvSpPr/>
                <p:nvPr/>
              </p:nvSpPr>
              <p:spPr>
                <a:xfrm>
                  <a:off x="2835" y="6530"/>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28" name="矩形 27">
                  <a:extLst>
                    <a:ext uri="{FF2B5EF4-FFF2-40B4-BE49-F238E27FC236}">
                      <a16:creationId xmlns:a16="http://schemas.microsoft.com/office/drawing/2014/main" id="{E4E82F18-AD0F-9E0D-0DAB-674D4405A309}"/>
                    </a:ext>
                  </a:extLst>
                </p:cNvPr>
                <p:cNvSpPr/>
                <p:nvPr/>
              </p:nvSpPr>
              <p:spPr>
                <a:xfrm>
                  <a:off x="2835" y="6417"/>
                  <a:ext cx="124" cy="28"/>
                </a:xfrm>
                <a:prstGeom prst="rect">
                  <a:avLst/>
                </a:prstGeom>
                <a:gradFill>
                  <a:gsLst>
                    <a:gs pos="0">
                      <a:srgbClr val="FECF40"/>
                    </a:gs>
                    <a:gs pos="100000">
                      <a:srgbClr val="846C2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grpSp>
        </p:grpSp>
        <p:cxnSp>
          <p:nvCxnSpPr>
            <p:cNvPr id="81" name="直接连接符 95">
              <a:extLst>
                <a:ext uri="{FF2B5EF4-FFF2-40B4-BE49-F238E27FC236}">
                  <a16:creationId xmlns:a16="http://schemas.microsoft.com/office/drawing/2014/main" id="{C0624BC4-6C9C-1352-004A-A558CB2DC849}"/>
                </a:ext>
              </a:extLst>
            </p:cNvPr>
            <p:cNvCxnSpPr/>
            <p:nvPr/>
          </p:nvCxnSpPr>
          <p:spPr>
            <a:xfrm>
              <a:off x="2231031" y="2488021"/>
              <a:ext cx="4647507" cy="0"/>
            </a:xfrm>
            <a:prstGeom prst="line">
              <a:avLst/>
            </a:prstGeom>
            <a:ln w="19050" cmpd="sng">
              <a:solidFill>
                <a:srgbClr val="323232"/>
              </a:solidFill>
              <a:prstDash val="dash"/>
            </a:ln>
          </p:spPr>
          <p:style>
            <a:lnRef idx="1">
              <a:schemeClr val="accent1"/>
            </a:lnRef>
            <a:fillRef idx="0">
              <a:schemeClr val="accent1"/>
            </a:fillRef>
            <a:effectRef idx="0">
              <a:schemeClr val="accent1"/>
            </a:effectRef>
            <a:fontRef idx="minor">
              <a:schemeClr val="tx1"/>
            </a:fontRef>
          </p:style>
        </p:cxnSp>
        <p:sp>
          <p:nvSpPr>
            <p:cNvPr id="82" name="矩形 81">
              <a:extLst>
                <a:ext uri="{FF2B5EF4-FFF2-40B4-BE49-F238E27FC236}">
                  <a16:creationId xmlns:a16="http://schemas.microsoft.com/office/drawing/2014/main" id="{B1620E51-4BB6-3E36-A8B1-0D205B83A54A}"/>
                </a:ext>
              </a:extLst>
            </p:cNvPr>
            <p:cNvSpPr/>
            <p:nvPr/>
          </p:nvSpPr>
          <p:spPr>
            <a:xfrm>
              <a:off x="2491718" y="2579769"/>
              <a:ext cx="325325" cy="45658"/>
            </a:xfrm>
            <a:prstGeom prst="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83" name="矩形 82">
              <a:extLst>
                <a:ext uri="{FF2B5EF4-FFF2-40B4-BE49-F238E27FC236}">
                  <a16:creationId xmlns:a16="http://schemas.microsoft.com/office/drawing/2014/main" id="{34077F78-A69C-66DB-3236-0E23E81E7A4B}"/>
                </a:ext>
              </a:extLst>
            </p:cNvPr>
            <p:cNvSpPr/>
            <p:nvPr/>
          </p:nvSpPr>
          <p:spPr>
            <a:xfrm>
              <a:off x="2968701" y="2579769"/>
              <a:ext cx="324629" cy="45658"/>
            </a:xfrm>
            <a:prstGeom prst="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84" name="矩形 83">
              <a:extLst>
                <a:ext uri="{FF2B5EF4-FFF2-40B4-BE49-F238E27FC236}">
                  <a16:creationId xmlns:a16="http://schemas.microsoft.com/office/drawing/2014/main" id="{9F2C3DA9-A9C9-BB59-50CD-66ED11347227}"/>
                </a:ext>
              </a:extLst>
            </p:cNvPr>
            <p:cNvSpPr/>
            <p:nvPr/>
          </p:nvSpPr>
          <p:spPr>
            <a:xfrm>
              <a:off x="3444985" y="2579769"/>
              <a:ext cx="324629" cy="45658"/>
            </a:xfrm>
            <a:prstGeom prst="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85" name="矩形 84">
              <a:extLst>
                <a:ext uri="{FF2B5EF4-FFF2-40B4-BE49-F238E27FC236}">
                  <a16:creationId xmlns:a16="http://schemas.microsoft.com/office/drawing/2014/main" id="{E0329CF6-71E7-2BF1-55A5-869BD52B0DAC}"/>
                </a:ext>
              </a:extLst>
            </p:cNvPr>
            <p:cNvSpPr/>
            <p:nvPr/>
          </p:nvSpPr>
          <p:spPr>
            <a:xfrm>
              <a:off x="3921271" y="2579769"/>
              <a:ext cx="324629" cy="45658"/>
            </a:xfrm>
            <a:prstGeom prst="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86" name="矩形 85">
              <a:extLst>
                <a:ext uri="{FF2B5EF4-FFF2-40B4-BE49-F238E27FC236}">
                  <a16:creationId xmlns:a16="http://schemas.microsoft.com/office/drawing/2014/main" id="{CA7C7E25-0449-F78E-B250-F44596483C0D}"/>
                </a:ext>
              </a:extLst>
            </p:cNvPr>
            <p:cNvSpPr/>
            <p:nvPr/>
          </p:nvSpPr>
          <p:spPr>
            <a:xfrm>
              <a:off x="4873843" y="2579769"/>
              <a:ext cx="324629" cy="45658"/>
            </a:xfrm>
            <a:prstGeom prst="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87" name="矩形 86">
              <a:extLst>
                <a:ext uri="{FF2B5EF4-FFF2-40B4-BE49-F238E27FC236}">
                  <a16:creationId xmlns:a16="http://schemas.microsoft.com/office/drawing/2014/main" id="{4BD4E843-04BD-5833-92BB-095F2179B8FA}"/>
                </a:ext>
              </a:extLst>
            </p:cNvPr>
            <p:cNvSpPr/>
            <p:nvPr/>
          </p:nvSpPr>
          <p:spPr>
            <a:xfrm>
              <a:off x="4397557" y="2579769"/>
              <a:ext cx="324629" cy="45658"/>
            </a:xfrm>
            <a:prstGeom prst="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88" name="矩形 87">
              <a:extLst>
                <a:ext uri="{FF2B5EF4-FFF2-40B4-BE49-F238E27FC236}">
                  <a16:creationId xmlns:a16="http://schemas.microsoft.com/office/drawing/2014/main" id="{6FAC452A-DFEE-4A79-60C4-13665496B692}"/>
                </a:ext>
              </a:extLst>
            </p:cNvPr>
            <p:cNvSpPr/>
            <p:nvPr/>
          </p:nvSpPr>
          <p:spPr>
            <a:xfrm>
              <a:off x="5350128" y="2579769"/>
              <a:ext cx="324629" cy="45658"/>
            </a:xfrm>
            <a:prstGeom prst="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89" name="矩形 88">
              <a:extLst>
                <a:ext uri="{FF2B5EF4-FFF2-40B4-BE49-F238E27FC236}">
                  <a16:creationId xmlns:a16="http://schemas.microsoft.com/office/drawing/2014/main" id="{79F2B668-4974-0899-E069-703072E178F8}"/>
                </a:ext>
              </a:extLst>
            </p:cNvPr>
            <p:cNvSpPr/>
            <p:nvPr/>
          </p:nvSpPr>
          <p:spPr>
            <a:xfrm>
              <a:off x="5826413" y="2579769"/>
              <a:ext cx="324629" cy="45658"/>
            </a:xfrm>
            <a:prstGeom prst="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sp>
          <p:nvSpPr>
            <p:cNvPr id="90" name="矩形 89">
              <a:extLst>
                <a:ext uri="{FF2B5EF4-FFF2-40B4-BE49-F238E27FC236}">
                  <a16:creationId xmlns:a16="http://schemas.microsoft.com/office/drawing/2014/main" id="{57A575E3-E0A7-E536-9248-5BCCD01A6279}"/>
                </a:ext>
              </a:extLst>
            </p:cNvPr>
            <p:cNvSpPr/>
            <p:nvPr/>
          </p:nvSpPr>
          <p:spPr>
            <a:xfrm>
              <a:off x="6302699" y="2579769"/>
              <a:ext cx="324629" cy="45658"/>
            </a:xfrm>
            <a:prstGeom prst="rect">
              <a:avLst/>
            </a:prstGeom>
            <a:solidFill>
              <a:srgbClr val="FFC000"/>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b="1"/>
            </a:p>
          </p:txBody>
        </p:sp>
        <p:cxnSp>
          <p:nvCxnSpPr>
            <p:cNvPr id="91" name="直线连接符 42">
              <a:extLst>
                <a:ext uri="{FF2B5EF4-FFF2-40B4-BE49-F238E27FC236}">
                  <a16:creationId xmlns:a16="http://schemas.microsoft.com/office/drawing/2014/main" id="{C4544B50-845C-2DED-428A-84B0AC2E74BA}"/>
                </a:ext>
              </a:extLst>
            </p:cNvPr>
            <p:cNvCxnSpPr>
              <a:cxnSpLocks/>
            </p:cNvCxnSpPr>
            <p:nvPr/>
          </p:nvCxnSpPr>
          <p:spPr>
            <a:xfrm>
              <a:off x="6922271" y="1274325"/>
              <a:ext cx="0" cy="770014"/>
            </a:xfrm>
            <a:prstGeom prst="line">
              <a:avLst/>
            </a:prstGeom>
            <a:ln w="12700">
              <a:headEnd type="triangle" w="sm" len="med"/>
              <a:tailEnd type="triangle" w="sm" len="med"/>
            </a:ln>
          </p:spPr>
          <p:style>
            <a:lnRef idx="1">
              <a:schemeClr val="dk1"/>
            </a:lnRef>
            <a:fillRef idx="0">
              <a:schemeClr val="dk1"/>
            </a:fillRef>
            <a:effectRef idx="0">
              <a:schemeClr val="dk1"/>
            </a:effectRef>
            <a:fontRef idx="minor">
              <a:schemeClr val="tx1"/>
            </a:fontRef>
          </p:style>
        </p:cxnSp>
        <p:cxnSp>
          <p:nvCxnSpPr>
            <p:cNvPr id="92" name="直线连接符 43">
              <a:extLst>
                <a:ext uri="{FF2B5EF4-FFF2-40B4-BE49-F238E27FC236}">
                  <a16:creationId xmlns:a16="http://schemas.microsoft.com/office/drawing/2014/main" id="{B8655077-A553-F013-0A88-6B49490530F0}"/>
                </a:ext>
              </a:extLst>
            </p:cNvPr>
            <p:cNvCxnSpPr>
              <a:cxnSpLocks/>
            </p:cNvCxnSpPr>
            <p:nvPr/>
          </p:nvCxnSpPr>
          <p:spPr>
            <a:xfrm>
              <a:off x="6941000" y="2226364"/>
              <a:ext cx="0" cy="228289"/>
            </a:xfrm>
            <a:prstGeom prst="line">
              <a:avLst/>
            </a:prstGeom>
            <a:ln w="12700">
              <a:headEnd type="triangle" w="sm" len="sm"/>
              <a:tailEnd type="triangle" w="sm" len="sm"/>
            </a:ln>
          </p:spPr>
          <p:style>
            <a:lnRef idx="1">
              <a:schemeClr val="dk1"/>
            </a:lnRef>
            <a:fillRef idx="0">
              <a:schemeClr val="dk1"/>
            </a:fillRef>
            <a:effectRef idx="0">
              <a:schemeClr val="dk1"/>
            </a:effectRef>
            <a:fontRef idx="minor">
              <a:schemeClr val="tx1"/>
            </a:fontRef>
          </p:style>
        </p:cxnSp>
        <p:sp>
          <p:nvSpPr>
            <p:cNvPr id="93" name="文本框 83">
              <a:extLst>
                <a:ext uri="{FF2B5EF4-FFF2-40B4-BE49-F238E27FC236}">
                  <a16:creationId xmlns:a16="http://schemas.microsoft.com/office/drawing/2014/main" id="{2C71EFAF-10AA-16B1-393C-0A84949068C9}"/>
                </a:ext>
              </a:extLst>
            </p:cNvPr>
            <p:cNvSpPr txBox="1"/>
            <p:nvPr/>
          </p:nvSpPr>
          <p:spPr>
            <a:xfrm>
              <a:off x="6933751" y="2180753"/>
              <a:ext cx="1125949"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600" b="1" dirty="0"/>
                <a:t>2mm</a:t>
              </a:r>
              <a:endParaRPr kumimoji="1" lang="zh-CN" altLang="en-US" sz="1600" b="1" dirty="0"/>
            </a:p>
          </p:txBody>
        </p:sp>
        <p:sp>
          <p:nvSpPr>
            <p:cNvPr id="94" name="文本框 83">
              <a:extLst>
                <a:ext uri="{FF2B5EF4-FFF2-40B4-BE49-F238E27FC236}">
                  <a16:creationId xmlns:a16="http://schemas.microsoft.com/office/drawing/2014/main" id="{1F3BB5A6-7B7C-4A0D-D54C-4E37694DC6C1}"/>
                </a:ext>
              </a:extLst>
            </p:cNvPr>
            <p:cNvSpPr txBox="1"/>
            <p:nvPr/>
          </p:nvSpPr>
          <p:spPr>
            <a:xfrm>
              <a:off x="6885637" y="1490055"/>
              <a:ext cx="1117283"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600" b="1" dirty="0"/>
                <a:t>7.6</a:t>
              </a:r>
              <a:r>
                <a:rPr kumimoji="1" lang="zh-CN" altLang="en-US" sz="1600" b="1" dirty="0"/>
                <a:t> </a:t>
              </a:r>
              <a:r>
                <a:rPr kumimoji="1" lang="en-US" altLang="zh-CN" sz="1600" b="1" dirty="0"/>
                <a:t>mm</a:t>
              </a:r>
              <a:endParaRPr kumimoji="1" lang="zh-CN" altLang="en-US" sz="1600" b="1" dirty="0"/>
            </a:p>
          </p:txBody>
        </p:sp>
        <p:sp>
          <p:nvSpPr>
            <p:cNvPr id="95" name="文本框 83">
              <a:extLst>
                <a:ext uri="{FF2B5EF4-FFF2-40B4-BE49-F238E27FC236}">
                  <a16:creationId xmlns:a16="http://schemas.microsoft.com/office/drawing/2014/main" id="{F80822A8-A854-FF97-05F1-3DA9903110FE}"/>
                </a:ext>
              </a:extLst>
            </p:cNvPr>
            <p:cNvSpPr txBox="1"/>
            <p:nvPr/>
          </p:nvSpPr>
          <p:spPr>
            <a:xfrm>
              <a:off x="6851534" y="2391083"/>
              <a:ext cx="1208166"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600" b="1" dirty="0"/>
                <a:t>～</a:t>
              </a:r>
              <a:r>
                <a:rPr kumimoji="1" lang="en-US" altLang="zh-CN" sz="1600" b="1" dirty="0"/>
                <a:t>0.1</a:t>
              </a:r>
              <a:r>
                <a:rPr kumimoji="1" lang="zh-CN" altLang="en-US" sz="1600" b="1" dirty="0"/>
                <a:t> </a:t>
              </a:r>
              <a:r>
                <a:rPr kumimoji="1" lang="en-US" altLang="zh-CN" sz="1600" b="1" dirty="0"/>
                <a:t>mm</a:t>
              </a:r>
              <a:endParaRPr kumimoji="1" lang="zh-CN" altLang="en-US" sz="1600" b="1" dirty="0"/>
            </a:p>
          </p:txBody>
        </p:sp>
        <p:sp>
          <p:nvSpPr>
            <p:cNvPr id="96" name="文本框 83">
              <a:extLst>
                <a:ext uri="{FF2B5EF4-FFF2-40B4-BE49-F238E27FC236}">
                  <a16:creationId xmlns:a16="http://schemas.microsoft.com/office/drawing/2014/main" id="{6D3C8700-731F-0D18-D30E-93B622F09D82}"/>
                </a:ext>
              </a:extLst>
            </p:cNvPr>
            <p:cNvSpPr txBox="1"/>
            <p:nvPr/>
          </p:nvSpPr>
          <p:spPr>
            <a:xfrm>
              <a:off x="6932543" y="1969132"/>
              <a:ext cx="1208166"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600" b="1" dirty="0"/>
                <a:t>0.4</a:t>
              </a:r>
              <a:r>
                <a:rPr kumimoji="1" lang="zh-CN" altLang="en-US" sz="1600" b="1" dirty="0"/>
                <a:t> </a:t>
              </a:r>
              <a:r>
                <a:rPr kumimoji="1" lang="en-US" altLang="zh-CN" sz="1600" b="1" dirty="0"/>
                <a:t>mm</a:t>
              </a:r>
              <a:endParaRPr kumimoji="1" lang="zh-CN" altLang="en-US" sz="1600" b="1" dirty="0"/>
            </a:p>
          </p:txBody>
        </p:sp>
      </p:grpSp>
      <p:grpSp>
        <p:nvGrpSpPr>
          <p:cNvPr id="97" name="组合 96">
            <a:extLst>
              <a:ext uri="{FF2B5EF4-FFF2-40B4-BE49-F238E27FC236}">
                <a16:creationId xmlns:a16="http://schemas.microsoft.com/office/drawing/2014/main" id="{CB5D50F0-AAAE-3658-3282-8A65299FBD46}"/>
              </a:ext>
            </a:extLst>
          </p:cNvPr>
          <p:cNvGrpSpPr/>
          <p:nvPr/>
        </p:nvGrpSpPr>
        <p:grpSpPr>
          <a:xfrm>
            <a:off x="244016" y="3675406"/>
            <a:ext cx="3880222" cy="3123707"/>
            <a:chOff x="768949" y="3034929"/>
            <a:chExt cx="3880222" cy="3123707"/>
          </a:xfrm>
        </p:grpSpPr>
        <p:pic>
          <p:nvPicPr>
            <p:cNvPr id="98" name="图片 97">
              <a:extLst>
                <a:ext uri="{FF2B5EF4-FFF2-40B4-BE49-F238E27FC236}">
                  <a16:creationId xmlns:a16="http://schemas.microsoft.com/office/drawing/2014/main" id="{6E86A6E0-BC43-EA7A-2ED7-090FCDCDC3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949" y="3191408"/>
              <a:ext cx="3880222" cy="2967228"/>
            </a:xfrm>
            <a:prstGeom prst="rect">
              <a:avLst/>
            </a:prstGeom>
          </p:spPr>
        </p:pic>
        <p:sp>
          <p:nvSpPr>
            <p:cNvPr id="99" name="文本框 98">
              <a:extLst>
                <a:ext uri="{FF2B5EF4-FFF2-40B4-BE49-F238E27FC236}">
                  <a16:creationId xmlns:a16="http://schemas.microsoft.com/office/drawing/2014/main" id="{73F75D04-E2B4-3EB6-44BE-F54A5A4ED98D}"/>
                </a:ext>
              </a:extLst>
            </p:cNvPr>
            <p:cNvSpPr txBox="1"/>
            <p:nvPr/>
          </p:nvSpPr>
          <p:spPr>
            <a:xfrm>
              <a:off x="2565748" y="3034929"/>
              <a:ext cx="596638" cy="400110"/>
            </a:xfrm>
            <a:prstGeom prst="rect">
              <a:avLst/>
            </a:prstGeom>
            <a:solidFill>
              <a:schemeClr val="bg1"/>
            </a:solidFill>
          </p:spPr>
          <p:txBody>
            <a:bodyPr wrap="none" rtlCol="0">
              <a:spAutoFit/>
            </a:bodyPr>
            <a:lstStyle>
              <a:defPPr>
                <a:defRPr lang="zh-CN"/>
              </a:defPPr>
              <a:lvl1pPr algn="ctr" defTabSz="457189">
                <a:defRPr sz="2000">
                  <a:latin typeface="Vijaya" panose="02020604020202020204" pitchFamily="18" charset="0"/>
                  <a:cs typeface="Vijaya" panose="02020604020202020204" pitchFamily="18" charset="0"/>
                </a:defRPr>
              </a:lvl1pPr>
            </a:lstStyle>
            <a:p>
              <a:r>
                <a:rPr lang="en-US" altLang="zh-CN" dirty="0"/>
                <a:t>Gain</a:t>
              </a:r>
              <a:endParaRPr lang="zh-CN" altLang="en-US" dirty="0"/>
            </a:p>
          </p:txBody>
        </p:sp>
      </p:grpSp>
      <p:pic>
        <p:nvPicPr>
          <p:cNvPr id="100" name="图片 99">
            <a:extLst>
              <a:ext uri="{FF2B5EF4-FFF2-40B4-BE49-F238E27FC236}">
                <a16:creationId xmlns:a16="http://schemas.microsoft.com/office/drawing/2014/main" id="{BE153722-2A74-F47B-3BE9-B253C719B485}"/>
              </a:ext>
            </a:extLst>
          </p:cNvPr>
          <p:cNvPicPr>
            <a:picLocks noChangeAspect="1"/>
          </p:cNvPicPr>
          <p:nvPr/>
        </p:nvPicPr>
        <p:blipFill>
          <a:blip r:embed="rId4"/>
          <a:stretch>
            <a:fillRect/>
          </a:stretch>
        </p:blipFill>
        <p:spPr>
          <a:xfrm>
            <a:off x="4208607" y="3757842"/>
            <a:ext cx="4703065" cy="2582750"/>
          </a:xfrm>
          <a:prstGeom prst="rect">
            <a:avLst/>
          </a:prstGeom>
        </p:spPr>
      </p:pic>
      <p:sp>
        <p:nvSpPr>
          <p:cNvPr id="102" name="文本框 101">
            <a:extLst>
              <a:ext uri="{FF2B5EF4-FFF2-40B4-BE49-F238E27FC236}">
                <a16:creationId xmlns:a16="http://schemas.microsoft.com/office/drawing/2014/main" id="{8D1261A1-7269-C36E-2D30-E67944C52B6A}"/>
              </a:ext>
            </a:extLst>
          </p:cNvPr>
          <p:cNvSpPr txBox="1"/>
          <p:nvPr/>
        </p:nvSpPr>
        <p:spPr>
          <a:xfrm>
            <a:off x="5133155" y="6340592"/>
            <a:ext cx="3007554" cy="400110"/>
          </a:xfrm>
          <a:prstGeom prst="rect">
            <a:avLst/>
          </a:prstGeom>
          <a:noFill/>
        </p:spPr>
        <p:txBody>
          <a:bodyPr wrap="none" rtlCol="0">
            <a:spAutoFit/>
          </a:bodyPr>
          <a:lstStyle>
            <a:defPPr>
              <a:defRPr lang="zh-CN"/>
            </a:defPPr>
            <a:lvl1pPr algn="ctr" defTabSz="457189">
              <a:defRPr sz="2000">
                <a:latin typeface="Vijaya" panose="02020604020202020204" pitchFamily="18" charset="0"/>
                <a:cs typeface="Vijaya" panose="02020604020202020204" pitchFamily="18" charset="0"/>
              </a:defRPr>
            </a:lvl1pPr>
          </a:lstStyle>
          <a:p>
            <a:r>
              <a:rPr lang="en-US" altLang="zh-CN" dirty="0"/>
              <a:t>Uniformity 8% @ gain~1.6</a:t>
            </a:r>
            <a:r>
              <a:rPr lang="en-US" altLang="zh-CN" sz="1400" dirty="0"/>
              <a:t>×</a:t>
            </a:r>
            <a:r>
              <a:rPr lang="en-US" altLang="zh-CN" dirty="0"/>
              <a:t>10</a:t>
            </a:r>
            <a:r>
              <a:rPr lang="en-US" altLang="zh-CN" baseline="30000" dirty="0"/>
              <a:t>4</a:t>
            </a:r>
            <a:endParaRPr lang="zh-CN" altLang="en-US" baseline="30000" dirty="0"/>
          </a:p>
        </p:txBody>
      </p:sp>
      <p:sp>
        <p:nvSpPr>
          <p:cNvPr id="2" name="标题 1">
            <a:extLst>
              <a:ext uri="{FF2B5EF4-FFF2-40B4-BE49-F238E27FC236}">
                <a16:creationId xmlns:a16="http://schemas.microsoft.com/office/drawing/2014/main" id="{D7255CDE-44D8-DEFD-5FD1-1A56A9671899}"/>
              </a:ext>
            </a:extLst>
          </p:cNvPr>
          <p:cNvSpPr txBox="1">
            <a:spLocks/>
          </p:cNvSpPr>
          <p:nvPr/>
        </p:nvSpPr>
        <p:spPr>
          <a:xfrm>
            <a:off x="-344126" y="117298"/>
            <a:ext cx="983225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Gain &amp; Uniformity</a:t>
            </a:r>
          </a:p>
        </p:txBody>
      </p:sp>
      <p:sp>
        <p:nvSpPr>
          <p:cNvPr id="101" name="文本框 100">
            <a:extLst>
              <a:ext uri="{FF2B5EF4-FFF2-40B4-BE49-F238E27FC236}">
                <a16:creationId xmlns:a16="http://schemas.microsoft.com/office/drawing/2014/main" id="{631D7781-3B95-B0F4-AE1A-CCADAF5BBA95}"/>
              </a:ext>
            </a:extLst>
          </p:cNvPr>
          <p:cNvSpPr txBox="1"/>
          <p:nvPr/>
        </p:nvSpPr>
        <p:spPr>
          <a:xfrm>
            <a:off x="272682" y="882266"/>
            <a:ext cx="8509368" cy="506292"/>
          </a:xfrm>
          <a:prstGeom prst="rect">
            <a:avLst/>
          </a:prstGeom>
        </p:spPr>
        <p:txBody>
          <a:bodyPr vert="horz" lIns="91440" tIns="45720" rIns="91440" bIns="45720" rtlCol="0">
            <a:noAutofit/>
          </a:bodyPr>
          <a:lstStyle>
            <a:defPPr>
              <a:defRPr lang="zh-CN"/>
            </a:defPPr>
            <a:lvl1pPr marL="342891" indent="-342891" algn="just" defTabSz="457189">
              <a:lnSpc>
                <a:spcPct val="150000"/>
              </a:lnSpc>
              <a:spcBef>
                <a:spcPts val="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altLang="zh-CN" dirty="0"/>
              <a:t>Test with THGEM-</a:t>
            </a:r>
            <a:r>
              <a:rPr lang="en-US" altLang="zh-CN" dirty="0" err="1"/>
              <a:t>MicroMegas</a:t>
            </a:r>
            <a:r>
              <a:rPr lang="en-US" altLang="zh-CN" dirty="0"/>
              <a:t> and AGET-based readout electronics.</a:t>
            </a:r>
            <a:endParaRPr lang="zh-CN" altLang="en-US" dirty="0"/>
          </a:p>
        </p:txBody>
      </p:sp>
      <p:sp>
        <p:nvSpPr>
          <p:cNvPr id="107" name="灯片编号占位符 106">
            <a:extLst>
              <a:ext uri="{FF2B5EF4-FFF2-40B4-BE49-F238E27FC236}">
                <a16:creationId xmlns:a16="http://schemas.microsoft.com/office/drawing/2014/main" id="{DC7598DF-F7EC-478E-A0A2-77CCD148F348}"/>
              </a:ext>
            </a:extLst>
          </p:cNvPr>
          <p:cNvSpPr>
            <a:spLocks noGrp="1"/>
          </p:cNvSpPr>
          <p:nvPr>
            <p:ph type="sldNum" sz="quarter" idx="12"/>
          </p:nvPr>
        </p:nvSpPr>
        <p:spPr/>
        <p:txBody>
          <a:bodyPr/>
          <a:lstStyle/>
          <a:p>
            <a:r>
              <a:rPr lang="en-US" dirty="0"/>
              <a:t>11</a:t>
            </a:r>
          </a:p>
        </p:txBody>
      </p:sp>
      <p:pic>
        <p:nvPicPr>
          <p:cNvPr id="3" name="图片 2">
            <a:extLst>
              <a:ext uri="{FF2B5EF4-FFF2-40B4-BE49-F238E27FC236}">
                <a16:creationId xmlns:a16="http://schemas.microsoft.com/office/drawing/2014/main" id="{83D4964C-0E17-C064-494B-1798F2053F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476" y="1533475"/>
            <a:ext cx="1738129" cy="1847674"/>
          </a:xfrm>
          <a:prstGeom prst="rect">
            <a:avLst/>
          </a:prstGeom>
        </p:spPr>
      </p:pic>
    </p:spTree>
    <p:extLst>
      <p:ext uri="{BB962C8B-B14F-4D97-AF65-F5344CB8AC3E}">
        <p14:creationId xmlns:p14="http://schemas.microsoft.com/office/powerpoint/2010/main" val="1855009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BF6E97-CC94-40B6-1343-8B7BD245DE14}"/>
              </a:ext>
            </a:extLst>
          </p:cNvPr>
          <p:cNvSpPr>
            <a:spLocks noGrp="1"/>
          </p:cNvSpPr>
          <p:nvPr>
            <p:ph type="title"/>
          </p:nvPr>
        </p:nvSpPr>
        <p:spPr/>
        <p:txBody>
          <a:bodyPr>
            <a:normAutofit fontScale="90000"/>
          </a:bodyPr>
          <a:lstStyle/>
          <a:p>
            <a:r>
              <a:rPr lang="en-US" altLang="zh-CN" dirty="0"/>
              <a:t>Encoding anode</a:t>
            </a:r>
            <a:endParaRPr lang="zh-CN" altLang="en-US" dirty="0"/>
          </a:p>
        </p:txBody>
      </p:sp>
      <p:sp>
        <p:nvSpPr>
          <p:cNvPr id="4" name="灯片编号占位符 3">
            <a:extLst>
              <a:ext uri="{FF2B5EF4-FFF2-40B4-BE49-F238E27FC236}">
                <a16:creationId xmlns:a16="http://schemas.microsoft.com/office/drawing/2014/main" id="{E695BDED-31D1-ABCE-DBEF-27DD4EFE326C}"/>
              </a:ext>
            </a:extLst>
          </p:cNvPr>
          <p:cNvSpPr>
            <a:spLocks noGrp="1"/>
          </p:cNvSpPr>
          <p:nvPr>
            <p:ph type="sldNum" sz="quarter" idx="12"/>
          </p:nvPr>
        </p:nvSpPr>
        <p:spPr/>
        <p:txBody>
          <a:bodyPr/>
          <a:lstStyle/>
          <a:p>
            <a:fld id="{C973300C-797F-D148-A78D-320196FBAF04}" type="slidenum">
              <a:rPr lang="en-US" smtClean="0"/>
              <a:pPr/>
              <a:t>15</a:t>
            </a:fld>
            <a:endParaRPr lang="en-US"/>
          </a:p>
        </p:txBody>
      </p:sp>
      <p:sp>
        <p:nvSpPr>
          <p:cNvPr id="5" name="文本框 4">
            <a:extLst>
              <a:ext uri="{FF2B5EF4-FFF2-40B4-BE49-F238E27FC236}">
                <a16:creationId xmlns:a16="http://schemas.microsoft.com/office/drawing/2014/main" id="{AB1340D7-1DFA-7D4E-A984-C8AE6F187F37}"/>
              </a:ext>
            </a:extLst>
          </p:cNvPr>
          <p:cNvSpPr txBox="1"/>
          <p:nvPr/>
        </p:nvSpPr>
        <p:spPr>
          <a:xfrm>
            <a:off x="234289" y="964858"/>
            <a:ext cx="8597984" cy="2459263"/>
          </a:xfrm>
          <a:prstGeom prst="rect">
            <a:avLst/>
          </a:prstGeom>
          <a:noFill/>
        </p:spPr>
        <p:txBody>
          <a:bodyPr wrap="square" rtlCol="0">
            <a:spAutoFit/>
          </a:bodyPr>
          <a:lstStyle/>
          <a:p>
            <a:pPr marL="285750" indent="-285750" algn="just">
              <a:lnSpc>
                <a:spcPct val="130000"/>
              </a:lnSpc>
              <a:buFont typeface="Arial" panose="020B0604020202020204" pitchFamily="34" charset="0"/>
              <a:buChar char="•"/>
            </a:pPr>
            <a:r>
              <a:rPr lang="en-US" altLang="zh-CN" sz="2000" dirty="0"/>
              <a:t>The encoding anode method is proposed to reduce the number of readout channels to 1/5.</a:t>
            </a:r>
          </a:p>
          <a:p>
            <a:pPr marL="285750" indent="-285750" algn="just">
              <a:lnSpc>
                <a:spcPct val="130000"/>
              </a:lnSpc>
              <a:buFont typeface="Arial" panose="020B0604020202020204" pitchFamily="34" charset="0"/>
              <a:buChar char="•"/>
            </a:pPr>
            <a:r>
              <a:rPr lang="en-US" altLang="zh-CN" sz="2000" dirty="0"/>
              <a:t>Connect and read out the anode by a special geometric rule (encoding) and determine the hit position by the firing mode (decoding).</a:t>
            </a:r>
          </a:p>
          <a:p>
            <a:pPr marL="285750" indent="-285750" algn="just">
              <a:lnSpc>
                <a:spcPct val="130000"/>
              </a:lnSpc>
              <a:buFont typeface="Arial" panose="020B0604020202020204" pitchFamily="34" charset="0"/>
              <a:buChar char="•"/>
            </a:pPr>
            <a:r>
              <a:rPr lang="en-US" altLang="zh-CN" sz="2000" dirty="0"/>
              <a:t>Dual-layer readout for the resistive anode, with a large top pixel corresponding to 16 small bottom pixels (5 mm ╳ 5 mm), and the small pixels are encoded.</a:t>
            </a:r>
          </a:p>
        </p:txBody>
      </p:sp>
      <p:pic>
        <p:nvPicPr>
          <p:cNvPr id="6" name="内容占位符 3">
            <a:extLst>
              <a:ext uri="{FF2B5EF4-FFF2-40B4-BE49-F238E27FC236}">
                <a16:creationId xmlns:a16="http://schemas.microsoft.com/office/drawing/2014/main" id="{180C890D-CFBF-936E-1501-1F2780AFA76E}"/>
              </a:ext>
            </a:extLst>
          </p:cNvPr>
          <p:cNvPicPr>
            <a:picLocks noChangeAspect="1"/>
          </p:cNvPicPr>
          <p:nvPr/>
        </p:nvPicPr>
        <p:blipFill rotWithShape="1">
          <a:blip r:embed="rId3"/>
          <a:srcRect t="13070" r="8356" b="6012"/>
          <a:stretch>
            <a:fillRect/>
          </a:stretch>
        </p:blipFill>
        <p:spPr>
          <a:xfrm>
            <a:off x="185896" y="3756239"/>
            <a:ext cx="5087956" cy="2520000"/>
          </a:xfrm>
          <a:prstGeom prst="rect">
            <a:avLst/>
          </a:prstGeom>
        </p:spPr>
      </p:pic>
      <p:sp>
        <p:nvSpPr>
          <p:cNvPr id="7" name="矩形 6">
            <a:extLst>
              <a:ext uri="{FF2B5EF4-FFF2-40B4-BE49-F238E27FC236}">
                <a16:creationId xmlns:a16="http://schemas.microsoft.com/office/drawing/2014/main" id="{F8A0C7D5-07E3-D719-55B9-F3862BBC0935}"/>
              </a:ext>
            </a:extLst>
          </p:cNvPr>
          <p:cNvSpPr/>
          <p:nvPr/>
        </p:nvSpPr>
        <p:spPr>
          <a:xfrm>
            <a:off x="3050641" y="5660142"/>
            <a:ext cx="2223211" cy="512058"/>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01EB88FA-280B-DCE3-1908-AD9246F64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629" y="3756239"/>
            <a:ext cx="3695822" cy="2520000"/>
          </a:xfrm>
          <a:prstGeom prst="rect">
            <a:avLst/>
          </a:prstGeom>
        </p:spPr>
      </p:pic>
      <p:sp>
        <p:nvSpPr>
          <p:cNvPr id="9" name="文本框 8">
            <a:extLst>
              <a:ext uri="{FF2B5EF4-FFF2-40B4-BE49-F238E27FC236}">
                <a16:creationId xmlns:a16="http://schemas.microsoft.com/office/drawing/2014/main" id="{3C57340C-F89C-C9C7-C2E7-779670717C67}"/>
              </a:ext>
            </a:extLst>
          </p:cNvPr>
          <p:cNvSpPr txBox="1"/>
          <p:nvPr/>
        </p:nvSpPr>
        <p:spPr>
          <a:xfrm>
            <a:off x="6029612" y="4862441"/>
            <a:ext cx="1223241" cy="460126"/>
          </a:xfrm>
          <a:prstGeom prst="rect">
            <a:avLst/>
          </a:prstGeom>
          <a:noFill/>
        </p:spPr>
        <p:txBody>
          <a:bodyPr wrap="square" rtlCol="0">
            <a:spAutoFit/>
          </a:bodyPr>
          <a:lstStyle>
            <a:defPPr>
              <a:defRPr lang="zh-CN"/>
            </a:defPPr>
            <a:lvl1pPr marL="285750" indent="-285750" algn="just">
              <a:lnSpc>
                <a:spcPct val="130000"/>
              </a:lnSpc>
              <a:buFont typeface="Arial" panose="020B0604020202020204" pitchFamily="34" charset="0"/>
              <a:buChar char="•"/>
              <a:defRPr sz="2000"/>
            </a:lvl1pPr>
          </a:lstStyle>
          <a:p>
            <a:pPr marL="0" indent="0">
              <a:buNone/>
            </a:pPr>
            <a:r>
              <a:rPr lang="zh-CN" altLang="en-US" dirty="0">
                <a:sym typeface="+mn-ea"/>
              </a:rPr>
              <a:t>θ</a:t>
            </a:r>
            <a:r>
              <a:rPr lang="en-US" altLang="zh-CN" dirty="0">
                <a:sym typeface="+mn-ea"/>
              </a:rPr>
              <a:t>=</a:t>
            </a:r>
          </a:p>
        </p:txBody>
      </p:sp>
    </p:spTree>
    <p:extLst>
      <p:ext uri="{BB962C8B-B14F-4D97-AF65-F5344CB8AC3E}">
        <p14:creationId xmlns:p14="http://schemas.microsoft.com/office/powerpoint/2010/main" val="104728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8821" y="2127073"/>
            <a:ext cx="7336857" cy="2603854"/>
          </a:xfrm>
          <a:prstGeom prst="rect">
            <a:avLst/>
          </a:prstGeom>
          <a:noFill/>
        </p:spPr>
        <p:txBody>
          <a:bodyPr wrap="square" rtlCol="0">
            <a:spAutoFit/>
          </a:bodyPr>
          <a:lstStyle/>
          <a:p>
            <a:pPr>
              <a:lnSpc>
                <a:spcPct val="150000"/>
              </a:lnSpc>
            </a:pPr>
            <a:r>
              <a:rPr lang="en-US" altLang="zh-CN" sz="2800" dirty="0"/>
              <a:t>1</a:t>
            </a:r>
            <a:r>
              <a:rPr lang="zh-CN" altLang="en-US" sz="2800" dirty="0"/>
              <a:t>、</a:t>
            </a:r>
            <a:r>
              <a:rPr lang="en-US" altLang="zh-CN" sz="2800" dirty="0"/>
              <a:t>Physical requirements for STCF PIDB </a:t>
            </a:r>
          </a:p>
          <a:p>
            <a:pPr>
              <a:lnSpc>
                <a:spcPct val="150000"/>
              </a:lnSpc>
            </a:pPr>
            <a:r>
              <a:rPr lang="en-US" altLang="zh-CN" sz="2800" dirty="0"/>
              <a:t>2</a:t>
            </a:r>
            <a:r>
              <a:rPr lang="zh-CN" altLang="en-US" sz="2800" dirty="0"/>
              <a:t>、</a:t>
            </a:r>
            <a:r>
              <a:rPr lang="en-US" altLang="zh-CN" sz="2800" dirty="0"/>
              <a:t>RICH PIDB detector design</a:t>
            </a:r>
          </a:p>
          <a:p>
            <a:pPr>
              <a:lnSpc>
                <a:spcPct val="150000"/>
              </a:lnSpc>
            </a:pPr>
            <a:r>
              <a:rPr lang="en-US" altLang="zh-CN" sz="2800" b="1" dirty="0">
                <a:solidFill>
                  <a:srgbClr val="C00000"/>
                </a:solidFill>
              </a:rPr>
              <a:t>3</a:t>
            </a:r>
            <a:r>
              <a:rPr lang="zh-CN" altLang="en-US" sz="2800" b="1" dirty="0">
                <a:solidFill>
                  <a:srgbClr val="C00000"/>
                </a:solidFill>
              </a:rPr>
              <a:t>、</a:t>
            </a:r>
            <a:r>
              <a:rPr lang="en-US" altLang="zh-CN" sz="2800" b="1" dirty="0">
                <a:solidFill>
                  <a:srgbClr val="C00000"/>
                </a:solidFill>
              </a:rPr>
              <a:t>RICH PIDB readout electronics design</a:t>
            </a:r>
          </a:p>
          <a:p>
            <a:pPr>
              <a:lnSpc>
                <a:spcPct val="150000"/>
              </a:lnSpc>
            </a:pPr>
            <a:r>
              <a:rPr lang="en-US" altLang="zh-CN" sz="2800" dirty="0"/>
              <a:t>4</a:t>
            </a:r>
            <a:r>
              <a:rPr lang="zh-CN" altLang="en-US" sz="2800" dirty="0"/>
              <a:t>、</a:t>
            </a:r>
            <a:r>
              <a:rPr lang="en-US" altLang="zh-CN" sz="2800" dirty="0"/>
              <a:t>Conclusion</a:t>
            </a:r>
            <a:endParaRPr lang="zh-CN" altLang="en-US" sz="2800" dirty="0"/>
          </a:p>
        </p:txBody>
      </p:sp>
      <p:sp>
        <p:nvSpPr>
          <p:cNvPr id="9" name="标题 1">
            <a:extLst>
              <a:ext uri="{FF2B5EF4-FFF2-40B4-BE49-F238E27FC236}">
                <a16:creationId xmlns:a16="http://schemas.microsoft.com/office/drawing/2014/main" id="{07A615E8-2F13-BBDE-D02B-78C22FCAE18B}"/>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Outline</a:t>
            </a:r>
            <a:endParaRPr lang="zh-CN" altLang="en-US" dirty="0"/>
          </a:p>
        </p:txBody>
      </p:sp>
      <p:sp>
        <p:nvSpPr>
          <p:cNvPr id="7" name="灯片编号占位符 8">
            <a:extLst>
              <a:ext uri="{FF2B5EF4-FFF2-40B4-BE49-F238E27FC236}">
                <a16:creationId xmlns:a16="http://schemas.microsoft.com/office/drawing/2014/main" id="{A5DFC2FF-DE84-B3A7-F844-C17926D79034}"/>
              </a:ext>
            </a:extLst>
          </p:cNvPr>
          <p:cNvSpPr>
            <a:spLocks noGrp="1"/>
          </p:cNvSpPr>
          <p:nvPr>
            <p:ph type="sldNum" sz="quarter" idx="12"/>
          </p:nvPr>
        </p:nvSpPr>
        <p:spPr>
          <a:xfrm>
            <a:off x="6553200" y="6356354"/>
            <a:ext cx="2133600" cy="365125"/>
          </a:xfrm>
        </p:spPr>
        <p:txBody>
          <a:bodyPr/>
          <a:lstStyle/>
          <a:p>
            <a:r>
              <a:rPr lang="en-US" sz="1200" dirty="0"/>
              <a:t>12</a:t>
            </a:r>
          </a:p>
        </p:txBody>
      </p:sp>
    </p:spTree>
    <p:extLst>
      <p:ext uri="{BB962C8B-B14F-4D97-AF65-F5344CB8AC3E}">
        <p14:creationId xmlns:p14="http://schemas.microsoft.com/office/powerpoint/2010/main" val="1770832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7112D5C1-93DA-0A0D-06CB-C0101D5D6716}"/>
              </a:ext>
            </a:extLst>
          </p:cNvPr>
          <p:cNvSpPr txBox="1"/>
          <p:nvPr/>
        </p:nvSpPr>
        <p:spPr>
          <a:xfrm>
            <a:off x="2007623" y="6059490"/>
            <a:ext cx="5112156" cy="460126"/>
          </a:xfrm>
          <a:prstGeom prst="rect">
            <a:avLst/>
          </a:prstGeom>
        </p:spPr>
        <p:txBody>
          <a:bodyPr vert="horz" lIns="91440" tIns="45720" rIns="91440" bIns="45720" rtlCol="0" anchor="ctr">
            <a:noAutofit/>
          </a:bodyPr>
          <a:lstStyle>
            <a:defPPr>
              <a:defRPr lang="zh-CN"/>
            </a:defPPr>
            <a:lvl1pPr marL="342891" indent="-342891" algn="just" defTabSz="457189">
              <a:lnSpc>
                <a:spcPct val="130000"/>
              </a:lnSpc>
              <a:spcBef>
                <a:spcPct val="2000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indent="0" algn="ctr">
              <a:buNone/>
            </a:pPr>
            <a:r>
              <a:rPr lang="en-US" altLang="zh-CN" dirty="0">
                <a:latin typeface="Vijaya" panose="02020604020202020204" pitchFamily="18" charset="0"/>
                <a:cs typeface="Vijaya" panose="02020604020202020204" pitchFamily="18" charset="0"/>
              </a:rPr>
              <a:t>Conceptual design of the RICH PIDB readout electronics</a:t>
            </a:r>
            <a:endParaRPr lang="zh-CN" altLang="en-US" dirty="0">
              <a:latin typeface="Vijaya" panose="02020604020202020204" pitchFamily="18" charset="0"/>
              <a:cs typeface="Vijaya" panose="02020604020202020204" pitchFamily="18" charset="0"/>
            </a:endParaRPr>
          </a:p>
        </p:txBody>
      </p:sp>
      <p:graphicFrame>
        <p:nvGraphicFramePr>
          <p:cNvPr id="13" name="对象 12">
            <a:extLst>
              <a:ext uri="{FF2B5EF4-FFF2-40B4-BE49-F238E27FC236}">
                <a16:creationId xmlns:a16="http://schemas.microsoft.com/office/drawing/2014/main" id="{C7437ECF-3A2F-CC28-74F0-AA2AB6377306}"/>
              </a:ext>
            </a:extLst>
          </p:cNvPr>
          <p:cNvGraphicFramePr>
            <a:graphicFrameLocks noChangeAspect="1"/>
          </p:cNvGraphicFramePr>
          <p:nvPr>
            <p:extLst>
              <p:ext uri="{D42A27DB-BD31-4B8C-83A1-F6EECF244321}">
                <p14:modId xmlns:p14="http://schemas.microsoft.com/office/powerpoint/2010/main" val="3933621087"/>
              </p:ext>
            </p:extLst>
          </p:nvPr>
        </p:nvGraphicFramePr>
        <p:xfrm>
          <a:off x="274637" y="3783013"/>
          <a:ext cx="8594725" cy="2498725"/>
        </p:xfrm>
        <a:graphic>
          <a:graphicData uri="http://schemas.openxmlformats.org/presentationml/2006/ole">
            <mc:AlternateContent xmlns:mc="http://schemas.openxmlformats.org/markup-compatibility/2006">
              <mc:Choice xmlns:v="urn:schemas-microsoft-com:vml" Requires="v">
                <p:oleObj name="Visio" r:id="rId4" imgW="22650512" imgH="6581679" progId="Visio.Drawing.15">
                  <p:embed/>
                </p:oleObj>
              </mc:Choice>
              <mc:Fallback>
                <p:oleObj name="Visio" r:id="rId4" imgW="22650512" imgH="6581679" progId="Visio.Drawing.15">
                  <p:embed/>
                  <p:pic>
                    <p:nvPicPr>
                      <p:cNvPr id="13" name="对象 12">
                        <a:extLst>
                          <a:ext uri="{FF2B5EF4-FFF2-40B4-BE49-F238E27FC236}">
                            <a16:creationId xmlns:a16="http://schemas.microsoft.com/office/drawing/2014/main" id="{C7437ECF-3A2F-CC28-74F0-AA2AB6377306}"/>
                          </a:ext>
                        </a:extLst>
                      </p:cNvPr>
                      <p:cNvPicPr>
                        <a:picLocks noChangeAspect="1" noChangeArrowheads="1"/>
                      </p:cNvPicPr>
                      <p:nvPr/>
                    </p:nvPicPr>
                    <p:blipFill>
                      <a:blip r:embed="rId5"/>
                      <a:srcRect/>
                      <a:stretch>
                        <a:fillRect/>
                      </a:stretch>
                    </p:blipFill>
                    <p:spPr bwMode="auto">
                      <a:xfrm>
                        <a:off x="274637" y="3783013"/>
                        <a:ext cx="8594725" cy="2498725"/>
                      </a:xfrm>
                      <a:prstGeom prst="rect">
                        <a:avLst/>
                      </a:prstGeom>
                      <a:noFill/>
                    </p:spPr>
                  </p:pic>
                </p:oleObj>
              </mc:Fallback>
            </mc:AlternateContent>
          </a:graphicData>
        </a:graphic>
      </p:graphicFrame>
      <p:sp>
        <p:nvSpPr>
          <p:cNvPr id="4" name="内容占位符 3">
            <a:extLst>
              <a:ext uri="{FF2B5EF4-FFF2-40B4-BE49-F238E27FC236}">
                <a16:creationId xmlns:a16="http://schemas.microsoft.com/office/drawing/2014/main" id="{49A41C09-B8BA-C9CF-85BB-56C87F8E0E27}"/>
              </a:ext>
            </a:extLst>
          </p:cNvPr>
          <p:cNvSpPr txBox="1">
            <a:spLocks/>
          </p:cNvSpPr>
          <p:nvPr/>
        </p:nvSpPr>
        <p:spPr>
          <a:xfrm>
            <a:off x="227078" y="1046410"/>
            <a:ext cx="8287748" cy="2736603"/>
          </a:xfrm>
          <a:prstGeom prst="rect">
            <a:avLst/>
          </a:prstGeom>
        </p:spPr>
        <p:txBody>
          <a:bodyPr vert="horz" lIns="91440" tIns="45720" rIns="91440" bIns="45720" rtlCol="0">
            <a:noAutofit/>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50000"/>
              </a:lnSpc>
              <a:spcBef>
                <a:spcPts val="0"/>
              </a:spcBef>
            </a:pPr>
            <a:r>
              <a:rPr lang="en-US" altLang="zh-CN" sz="2000" dirty="0"/>
              <a:t>The RICH PIDB detector consists of 12 identical block modules, each with 43,200 readout channels when using the 5×5 mm</a:t>
            </a:r>
            <a:r>
              <a:rPr lang="en-US" altLang="zh-CN" sz="2000" baseline="30000" dirty="0"/>
              <a:t>2</a:t>
            </a:r>
            <a:r>
              <a:rPr lang="en-US" altLang="zh-CN" sz="2000" dirty="0"/>
              <a:t> readout pads.</a:t>
            </a:r>
          </a:p>
          <a:p>
            <a:pPr algn="just">
              <a:lnSpc>
                <a:spcPct val="150000"/>
              </a:lnSpc>
              <a:spcBef>
                <a:spcPts val="0"/>
              </a:spcBef>
            </a:pPr>
            <a:r>
              <a:rPr lang="en-US" altLang="zh-CN" sz="2000" dirty="0"/>
              <a:t>The readout electronics are located directly behind the detector to avoid a large number of long readout cables.</a:t>
            </a:r>
          </a:p>
          <a:p>
            <a:pPr algn="just">
              <a:lnSpc>
                <a:spcPct val="150000"/>
              </a:lnSpc>
              <a:spcBef>
                <a:spcPts val="0"/>
              </a:spcBef>
            </a:pPr>
            <a:r>
              <a:rPr lang="en-US" altLang="zh-CN" sz="2000" dirty="0"/>
              <a:t>Each block module is divided into 12 FEEs along the beam direction, each with 3600 channels of integration.</a:t>
            </a:r>
          </a:p>
        </p:txBody>
      </p:sp>
      <p:sp>
        <p:nvSpPr>
          <p:cNvPr id="8" name="标题 1">
            <a:extLst>
              <a:ext uri="{FF2B5EF4-FFF2-40B4-BE49-F238E27FC236}">
                <a16:creationId xmlns:a16="http://schemas.microsoft.com/office/drawing/2014/main" id="{335C9DB5-60C9-C1A4-0511-31E7966CAE5F}"/>
              </a:ext>
            </a:extLst>
          </p:cNvPr>
          <p:cNvSpPr>
            <a:spLocks noGrp="1"/>
          </p:cNvSpPr>
          <p:nvPr>
            <p:ph type="title"/>
          </p:nvPr>
        </p:nvSpPr>
        <p:spPr>
          <a:xfrm>
            <a:off x="8301" y="50539"/>
            <a:ext cx="9110800" cy="714850"/>
          </a:xfrm>
        </p:spPr>
        <p:txBody>
          <a:bodyPr>
            <a:normAutofit fontScale="90000"/>
          </a:bodyPr>
          <a:lstStyle/>
          <a:p>
            <a:r>
              <a:rPr lang="en-US" altLang="zh-CN" sz="4400" dirty="0"/>
              <a:t>PIDB Readout Electronics</a:t>
            </a:r>
            <a:endParaRPr lang="zh-CN" altLang="en-US" dirty="0"/>
          </a:p>
        </p:txBody>
      </p:sp>
      <p:sp>
        <p:nvSpPr>
          <p:cNvPr id="7" name="灯片编号占位符 6">
            <a:extLst>
              <a:ext uri="{FF2B5EF4-FFF2-40B4-BE49-F238E27FC236}">
                <a16:creationId xmlns:a16="http://schemas.microsoft.com/office/drawing/2014/main" id="{58422194-7E0D-62F3-CF9A-B8A5D768CDC4}"/>
              </a:ext>
            </a:extLst>
          </p:cNvPr>
          <p:cNvSpPr>
            <a:spLocks noGrp="1"/>
          </p:cNvSpPr>
          <p:nvPr>
            <p:ph type="sldNum" sz="quarter" idx="12"/>
          </p:nvPr>
        </p:nvSpPr>
        <p:spPr/>
        <p:txBody>
          <a:bodyPr/>
          <a:lstStyle/>
          <a:p>
            <a:r>
              <a:rPr lang="en-US" dirty="0"/>
              <a:t>13</a:t>
            </a:r>
          </a:p>
        </p:txBody>
      </p:sp>
    </p:spTree>
    <p:custDataLst>
      <p:tags r:id="rId1"/>
    </p:custDataLst>
    <p:extLst>
      <p:ext uri="{BB962C8B-B14F-4D97-AF65-F5344CB8AC3E}">
        <p14:creationId xmlns:p14="http://schemas.microsoft.com/office/powerpoint/2010/main" val="1965597462"/>
      </p:ext>
    </p:extLst>
  </p:cSld>
  <p:clrMapOvr>
    <a:masterClrMapping/>
  </p:clrMapOvr>
  <mc:AlternateContent xmlns:mc="http://schemas.openxmlformats.org/markup-compatibility/2006" xmlns:p14="http://schemas.microsoft.com/office/powerpoint/2010/main">
    <mc:Choice Requires="p14">
      <p:transition spd="slow" p14:dur="2000" advTm="56159"/>
    </mc:Choice>
    <mc:Fallback xmlns="">
      <p:transition spd="slow" advTm="5615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1E537-685A-2938-2603-FEC141605CE6}"/>
              </a:ext>
            </a:extLst>
          </p:cNvPr>
          <p:cNvSpPr>
            <a:spLocks noGrp="1"/>
          </p:cNvSpPr>
          <p:nvPr>
            <p:ph type="title"/>
          </p:nvPr>
        </p:nvSpPr>
        <p:spPr/>
        <p:txBody>
          <a:bodyPr>
            <a:normAutofit fontScale="90000"/>
          </a:bodyPr>
          <a:lstStyle/>
          <a:p>
            <a:r>
              <a:rPr lang="en-US" altLang="zh-CN" sz="4400" dirty="0"/>
              <a:t>PIDB Readout Electronics</a:t>
            </a:r>
            <a:endParaRPr lang="zh-CN" altLang="en-US" dirty="0"/>
          </a:p>
        </p:txBody>
      </p:sp>
      <p:sp>
        <p:nvSpPr>
          <p:cNvPr id="3" name="内容占位符 2">
            <a:extLst>
              <a:ext uri="{FF2B5EF4-FFF2-40B4-BE49-F238E27FC236}">
                <a16:creationId xmlns:a16="http://schemas.microsoft.com/office/drawing/2014/main" id="{875E9E6C-B424-AC17-DE4A-01E7F2E653A5}"/>
              </a:ext>
            </a:extLst>
          </p:cNvPr>
          <p:cNvSpPr>
            <a:spLocks noGrp="1"/>
          </p:cNvSpPr>
          <p:nvPr>
            <p:ph idx="1"/>
          </p:nvPr>
        </p:nvSpPr>
        <p:spPr>
          <a:xfrm>
            <a:off x="496525" y="1071762"/>
            <a:ext cx="3694475" cy="2716990"/>
          </a:xfrm>
        </p:spPr>
        <p:txBody>
          <a:bodyPr>
            <a:normAutofit/>
          </a:bodyPr>
          <a:lstStyle/>
          <a:p>
            <a:pPr marL="0" indent="0" algn="just">
              <a:lnSpc>
                <a:spcPct val="130000"/>
              </a:lnSpc>
              <a:spcBef>
                <a:spcPts val="0"/>
              </a:spcBef>
              <a:buNone/>
            </a:pPr>
            <a:r>
              <a:rPr lang="en-US" altLang="zh-CN" sz="2000" dirty="0"/>
              <a:t>Challenges posed to readout</a:t>
            </a:r>
          </a:p>
          <a:p>
            <a:pPr marL="0" indent="0" algn="just">
              <a:lnSpc>
                <a:spcPct val="130000"/>
              </a:lnSpc>
              <a:spcBef>
                <a:spcPts val="0"/>
              </a:spcBef>
              <a:buNone/>
            </a:pPr>
            <a:r>
              <a:rPr lang="en-US" altLang="zh-CN" sz="2000" dirty="0"/>
              <a:t>electronics:</a:t>
            </a:r>
          </a:p>
          <a:p>
            <a:pPr algn="just">
              <a:lnSpc>
                <a:spcPct val="130000"/>
              </a:lnSpc>
              <a:spcBef>
                <a:spcPts val="0"/>
              </a:spcBef>
            </a:pPr>
            <a:r>
              <a:rPr lang="en-US" altLang="zh-CN" sz="2000" dirty="0"/>
              <a:t>High density</a:t>
            </a:r>
          </a:p>
          <a:p>
            <a:pPr algn="just">
              <a:lnSpc>
                <a:spcPct val="130000"/>
              </a:lnSpc>
              <a:spcBef>
                <a:spcPts val="0"/>
              </a:spcBef>
            </a:pPr>
            <a:r>
              <a:rPr lang="en-US" altLang="zh-CN" sz="2000" dirty="0"/>
              <a:t>Large number of channels</a:t>
            </a:r>
          </a:p>
          <a:p>
            <a:pPr algn="just">
              <a:lnSpc>
                <a:spcPct val="130000"/>
              </a:lnSpc>
              <a:spcBef>
                <a:spcPts val="0"/>
              </a:spcBef>
            </a:pPr>
            <a:r>
              <a:rPr lang="en-US" altLang="zh-CN" sz="2000" dirty="0"/>
              <a:t>High resolution</a:t>
            </a:r>
          </a:p>
          <a:p>
            <a:pPr algn="just">
              <a:lnSpc>
                <a:spcPct val="130000"/>
              </a:lnSpc>
              <a:spcBef>
                <a:spcPts val="0"/>
              </a:spcBef>
            </a:pPr>
            <a:r>
              <a:rPr lang="en-US" altLang="zh-CN" sz="2000" dirty="0"/>
              <a:t>Short dead time</a:t>
            </a:r>
          </a:p>
        </p:txBody>
      </p:sp>
      <p:graphicFrame>
        <p:nvGraphicFramePr>
          <p:cNvPr id="5" name="对象 4">
            <a:extLst>
              <a:ext uri="{FF2B5EF4-FFF2-40B4-BE49-F238E27FC236}">
                <a16:creationId xmlns:a16="http://schemas.microsoft.com/office/drawing/2014/main" id="{1CC9A58C-7017-7ABF-D771-1E1DC23E75F6}"/>
              </a:ext>
            </a:extLst>
          </p:cNvPr>
          <p:cNvGraphicFramePr>
            <a:graphicFrameLocks noChangeAspect="1"/>
          </p:cNvGraphicFramePr>
          <p:nvPr>
            <p:extLst>
              <p:ext uri="{D42A27DB-BD31-4B8C-83A1-F6EECF244321}">
                <p14:modId xmlns:p14="http://schemas.microsoft.com/office/powerpoint/2010/main" val="3883418396"/>
              </p:ext>
            </p:extLst>
          </p:nvPr>
        </p:nvGraphicFramePr>
        <p:xfrm>
          <a:off x="522288" y="3592513"/>
          <a:ext cx="8402637" cy="2898775"/>
        </p:xfrm>
        <a:graphic>
          <a:graphicData uri="http://schemas.openxmlformats.org/presentationml/2006/ole">
            <mc:AlternateContent xmlns:mc="http://schemas.openxmlformats.org/markup-compatibility/2006">
              <mc:Choice xmlns:v="urn:schemas-microsoft-com:vml" Requires="v">
                <p:oleObj name="Visio" r:id="rId3" imgW="48301306" imgH="16659321" progId="Visio.Drawing.15">
                  <p:embed/>
                </p:oleObj>
              </mc:Choice>
              <mc:Fallback>
                <p:oleObj name="Visio" r:id="rId3" imgW="48301306" imgH="16659321" progId="Visio.Drawing.15">
                  <p:embed/>
                  <p:pic>
                    <p:nvPicPr>
                      <p:cNvPr id="5" name="对象 4">
                        <a:extLst>
                          <a:ext uri="{FF2B5EF4-FFF2-40B4-BE49-F238E27FC236}">
                            <a16:creationId xmlns:a16="http://schemas.microsoft.com/office/drawing/2014/main" id="{1CC9A58C-7017-7ABF-D771-1E1DC23E75F6}"/>
                          </a:ext>
                        </a:extLst>
                      </p:cNvPr>
                      <p:cNvPicPr/>
                      <p:nvPr/>
                    </p:nvPicPr>
                    <p:blipFill>
                      <a:blip r:embed="rId4"/>
                      <a:stretch>
                        <a:fillRect/>
                      </a:stretch>
                    </p:blipFill>
                    <p:spPr>
                      <a:xfrm>
                        <a:off x="522288" y="3592513"/>
                        <a:ext cx="8402637" cy="2898775"/>
                      </a:xfrm>
                      <a:prstGeom prst="rect">
                        <a:avLst/>
                      </a:prstGeom>
                    </p:spPr>
                  </p:pic>
                </p:oleObj>
              </mc:Fallback>
            </mc:AlternateContent>
          </a:graphicData>
        </a:graphic>
      </p:graphicFrame>
      <p:graphicFrame>
        <p:nvGraphicFramePr>
          <p:cNvPr id="8" name="表格 15">
            <a:extLst>
              <a:ext uri="{FF2B5EF4-FFF2-40B4-BE49-F238E27FC236}">
                <a16:creationId xmlns:a16="http://schemas.microsoft.com/office/drawing/2014/main" id="{C496E1BE-E689-A942-A17E-6C9FE8AA01BD}"/>
              </a:ext>
            </a:extLst>
          </p:cNvPr>
          <p:cNvGraphicFramePr>
            <a:graphicFrameLocks noGrp="1"/>
          </p:cNvGraphicFramePr>
          <p:nvPr>
            <p:extLst>
              <p:ext uri="{D42A27DB-BD31-4B8C-83A1-F6EECF244321}">
                <p14:modId xmlns:p14="http://schemas.microsoft.com/office/powerpoint/2010/main" val="2408579260"/>
              </p:ext>
            </p:extLst>
          </p:nvPr>
        </p:nvGraphicFramePr>
        <p:xfrm>
          <a:off x="4448176" y="1447571"/>
          <a:ext cx="4389799" cy="2499360"/>
        </p:xfrm>
        <a:graphic>
          <a:graphicData uri="http://schemas.openxmlformats.org/drawingml/2006/table">
            <a:tbl>
              <a:tblPr firstRow="1" bandRow="1">
                <a:tableStyleId>{2D5ABB26-0587-4C30-8999-92F81FD0307C}</a:tableStyleId>
              </a:tblPr>
              <a:tblGrid>
                <a:gridCol w="2539524">
                  <a:extLst>
                    <a:ext uri="{9D8B030D-6E8A-4147-A177-3AD203B41FA5}">
                      <a16:colId xmlns:a16="http://schemas.microsoft.com/office/drawing/2014/main" val="867006928"/>
                    </a:ext>
                  </a:extLst>
                </a:gridCol>
                <a:gridCol w="1850275">
                  <a:extLst>
                    <a:ext uri="{9D8B030D-6E8A-4147-A177-3AD203B41FA5}">
                      <a16:colId xmlns:a16="http://schemas.microsoft.com/office/drawing/2014/main" val="580169953"/>
                    </a:ext>
                  </a:extLst>
                </a:gridCol>
              </a:tblGrid>
              <a:tr h="297033">
                <a:tc>
                  <a:txBody>
                    <a:bodyPr/>
                    <a:lstStyle/>
                    <a:p>
                      <a:pPr algn="ctr"/>
                      <a:endParaRPr lang="zh-CN" altLang="en-US" sz="16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600" b="1" dirty="0">
                          <a:latin typeface="Calibri" panose="020F0502020204030204" pitchFamily="34" charset="0"/>
                          <a:cs typeface="Calibri" panose="020F0502020204030204" pitchFamily="34" charset="0"/>
                        </a:rPr>
                        <a:t>Requirement</a:t>
                      </a:r>
                      <a:endParaRPr lang="zh-CN" altLang="en-US" sz="16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33055917"/>
                  </a:ext>
                </a:extLst>
              </a:tr>
              <a:tr h="297033">
                <a:tc>
                  <a:txBody>
                    <a:bodyPr/>
                    <a:lstStyle/>
                    <a:p>
                      <a:pPr algn="ctr"/>
                      <a:r>
                        <a:rPr lang="en-US" altLang="zh-CN" sz="1400" b="1" dirty="0">
                          <a:latin typeface="Calibri" panose="020F0502020204030204" pitchFamily="34" charset="0"/>
                          <a:cs typeface="Calibri" panose="020F0502020204030204" pitchFamily="34" charset="0"/>
                        </a:rPr>
                        <a:t>Charge</a:t>
                      </a:r>
                      <a:r>
                        <a:rPr lang="zh-CN" altLang="en-US" sz="1400" b="1" dirty="0">
                          <a:latin typeface="Calibri" panose="020F0502020204030204" pitchFamily="34" charset="0"/>
                          <a:cs typeface="Calibri" panose="020F0502020204030204" pitchFamily="34" charset="0"/>
                        </a:rPr>
                        <a:t> </a:t>
                      </a:r>
                      <a:r>
                        <a:rPr lang="en-US" altLang="zh-CN" sz="1400" b="1" dirty="0">
                          <a:latin typeface="Calibri" panose="020F0502020204030204" pitchFamily="34" charset="0"/>
                          <a:cs typeface="Calibri" panose="020F0502020204030204" pitchFamily="34" charset="0"/>
                        </a:rPr>
                        <a:t>measurement</a:t>
                      </a:r>
                      <a:r>
                        <a:rPr lang="zh-CN" altLang="en-US" sz="1400" b="1" dirty="0">
                          <a:latin typeface="Calibri" panose="020F0502020204030204" pitchFamily="34" charset="0"/>
                          <a:cs typeface="Calibri" panose="020F0502020204030204" pitchFamily="34" charset="0"/>
                        </a:rPr>
                        <a:t> </a:t>
                      </a:r>
                      <a:r>
                        <a:rPr lang="en-US" altLang="zh-CN" sz="1400" b="1" dirty="0">
                          <a:latin typeface="Calibri" panose="020F0502020204030204" pitchFamily="34" charset="0"/>
                          <a:cs typeface="Calibri" panose="020F0502020204030204" pitchFamily="34" charset="0"/>
                        </a:rPr>
                        <a:t>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Calibri" panose="020F0502020204030204" pitchFamily="34" charset="0"/>
                          <a:cs typeface="Calibri" panose="020F0502020204030204" pitchFamily="34" charset="0"/>
                        </a:rPr>
                        <a:t>48 </a:t>
                      </a:r>
                      <a:r>
                        <a:rPr lang="en-US" altLang="zh-CN" sz="1400" dirty="0" err="1">
                          <a:latin typeface="Calibri" panose="020F0502020204030204" pitchFamily="34" charset="0"/>
                          <a:cs typeface="Calibri" panose="020F0502020204030204" pitchFamily="34" charset="0"/>
                        </a:rPr>
                        <a:t>fC</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216133"/>
                  </a:ext>
                </a:extLst>
              </a:tr>
              <a:tr h="297033">
                <a:tc>
                  <a:txBody>
                    <a:bodyPr/>
                    <a:lstStyle/>
                    <a:p>
                      <a:pPr algn="ctr"/>
                      <a:r>
                        <a:rPr lang="en-US" altLang="zh-CN" sz="1400" b="1" dirty="0">
                          <a:latin typeface="Calibri" panose="020F0502020204030204" pitchFamily="34" charset="0"/>
                          <a:cs typeface="Calibri" panose="020F0502020204030204" pitchFamily="34" charset="0"/>
                        </a:rPr>
                        <a:t>Equivalent noise charge (ENC)</a:t>
                      </a:r>
                      <a:endParaRPr lang="zh-CN" altLang="en-US" sz="1400" b="1"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a:latin typeface="Calibri" panose="020F0502020204030204" pitchFamily="34" charset="0"/>
                          <a:cs typeface="Calibri" panose="020F0502020204030204" pitchFamily="34" charset="0"/>
                        </a:rPr>
                        <a:t>0.5 </a:t>
                      </a:r>
                      <a:r>
                        <a:rPr lang="en-US" altLang="zh-CN" sz="1400" dirty="0" err="1">
                          <a:latin typeface="Calibri" panose="020F0502020204030204" pitchFamily="34" charset="0"/>
                          <a:cs typeface="Calibri" panose="020F0502020204030204" pitchFamily="34" charset="0"/>
                        </a:rPr>
                        <a:t>fC</a:t>
                      </a:r>
                      <a:r>
                        <a:rPr lang="en-US" altLang="zh-CN" sz="1400" dirty="0">
                          <a:latin typeface="Calibri" panose="020F0502020204030204" pitchFamily="34" charset="0"/>
                          <a:cs typeface="Calibri" panose="020F0502020204030204" pitchFamily="34" charset="0"/>
                        </a:rPr>
                        <a:t> @ 20 pF</a:t>
                      </a:r>
                      <a:r>
                        <a:rPr lang="en-US" altLang="zh-CN" sz="1400" kern="1200" dirty="0">
                          <a:solidFill>
                            <a:schemeClr val="tx1"/>
                          </a:solidFill>
                          <a:latin typeface="Calibri" panose="020F0502020204030204" pitchFamily="34" charset="0"/>
                          <a:ea typeface="+mn-ea"/>
                          <a:cs typeface="Calibri" panose="020F0502020204030204" pitchFamily="34" charset="0"/>
                        </a:rPr>
                        <a:t> C</a:t>
                      </a:r>
                      <a:r>
                        <a:rPr lang="en-US" altLang="zh-CN" sz="1400" kern="1200" baseline="-25000" dirty="0">
                          <a:solidFill>
                            <a:schemeClr val="tx1"/>
                          </a:solidFill>
                          <a:latin typeface="Calibri" panose="020F0502020204030204" pitchFamily="34" charset="0"/>
                          <a:ea typeface="+mn-ea"/>
                          <a:cs typeface="Calibri" panose="020F0502020204030204" pitchFamily="34" charset="0"/>
                        </a:rPr>
                        <a:t>in</a:t>
                      </a:r>
                      <a:endParaRPr lang="zh-CN" altLang="en-US" sz="1400" dirty="0">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6880256"/>
                  </a:ext>
                </a:extLst>
              </a:tr>
              <a:tr h="297033">
                <a:tc>
                  <a:txBody>
                    <a:bodyPr/>
                    <a:lstStyle/>
                    <a:p>
                      <a:pPr marL="0" algn="ctr" rtl="0" eaLnBrk="1" latinLnBrk="0" hangingPunct="1"/>
                      <a:r>
                        <a:rPr lang="en-US" altLang="zh-CN" sz="1400" b="1" kern="1200" dirty="0">
                          <a:solidFill>
                            <a:schemeClr val="tx1"/>
                          </a:solidFill>
                          <a:latin typeface="Calibri" panose="020F0502020204030204" pitchFamily="34" charset="0"/>
                          <a:ea typeface="+mn-ea"/>
                          <a:cs typeface="Calibri" panose="020F0502020204030204" pitchFamily="34" charset="0"/>
                        </a:rPr>
                        <a:t>Time resolution</a:t>
                      </a:r>
                      <a:endParaRPr lang="zh-CN" altLang="en-US" sz="1400" b="1" kern="12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lang="zh-CN" altLang="en-US" sz="1400" kern="1200" dirty="0">
                          <a:solidFill>
                            <a:schemeClr val="tx1"/>
                          </a:solidFill>
                          <a:latin typeface="Calibri" panose="020F0502020204030204" pitchFamily="34" charset="0"/>
                          <a:ea typeface="+mn-ea"/>
                          <a:cs typeface="Calibri" panose="020F0502020204030204" pitchFamily="34" charset="0"/>
                        </a:rPr>
                        <a:t>≤ </a:t>
                      </a:r>
                      <a:r>
                        <a:rPr lang="en-US" altLang="zh-CN" sz="1400" kern="1200" dirty="0">
                          <a:solidFill>
                            <a:schemeClr val="tx1"/>
                          </a:solidFill>
                          <a:latin typeface="Calibri" panose="020F0502020204030204" pitchFamily="34" charset="0"/>
                          <a:ea typeface="+mn-ea"/>
                          <a:cs typeface="Calibri" panose="020F0502020204030204" pitchFamily="34" charset="0"/>
                        </a:rPr>
                        <a:t>1 ns </a:t>
                      </a:r>
                    </a:p>
                    <a:p>
                      <a:pPr marL="0" algn="ctr" rtl="0" eaLnBrk="1" latinLnBrk="0" hangingPunct="1"/>
                      <a:r>
                        <a:rPr lang="en-US" altLang="zh-CN" sz="1400" kern="1200" dirty="0">
                          <a:solidFill>
                            <a:schemeClr val="tx1"/>
                          </a:solidFill>
                          <a:latin typeface="Calibri" panose="020F0502020204030204" pitchFamily="34" charset="0"/>
                          <a:ea typeface="+mn-ea"/>
                          <a:cs typeface="Calibri" panose="020F0502020204030204" pitchFamily="34" charset="0"/>
                        </a:rPr>
                        <a:t>@ 16 </a:t>
                      </a:r>
                      <a:r>
                        <a:rPr lang="en-US" altLang="zh-CN" sz="1400" kern="1200" dirty="0" err="1">
                          <a:solidFill>
                            <a:schemeClr val="tx1"/>
                          </a:solidFill>
                          <a:latin typeface="Calibri" panose="020F0502020204030204" pitchFamily="34" charset="0"/>
                          <a:ea typeface="+mn-ea"/>
                          <a:cs typeface="Calibri" panose="020F0502020204030204" pitchFamily="34" charset="0"/>
                        </a:rPr>
                        <a:t>fC</a:t>
                      </a:r>
                      <a:r>
                        <a:rPr lang="en-US" altLang="zh-CN" sz="1400" kern="1200" dirty="0">
                          <a:solidFill>
                            <a:schemeClr val="tx1"/>
                          </a:solidFill>
                          <a:latin typeface="Calibri" panose="020F0502020204030204" pitchFamily="34" charset="0"/>
                          <a:ea typeface="+mn-ea"/>
                          <a:cs typeface="Calibri" panose="020F0502020204030204" pitchFamily="34" charset="0"/>
                        </a:rPr>
                        <a:t> @ 20 pF C</a:t>
                      </a:r>
                      <a:r>
                        <a:rPr lang="en-US" altLang="zh-CN" sz="1400" kern="1200" baseline="-25000" dirty="0">
                          <a:solidFill>
                            <a:schemeClr val="tx1"/>
                          </a:solidFill>
                          <a:latin typeface="Calibri" panose="020F0502020204030204" pitchFamily="34" charset="0"/>
                          <a:ea typeface="+mn-ea"/>
                          <a:cs typeface="Calibri" panose="020F0502020204030204" pitchFamily="34" charset="0"/>
                        </a:rPr>
                        <a:t>in</a:t>
                      </a:r>
                      <a:endParaRPr lang="zh-CN" altLang="en-US" sz="1400" kern="1200" baseline="-250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3025053"/>
                  </a:ext>
                </a:extLst>
              </a:tr>
              <a:tr h="297033">
                <a:tc>
                  <a:txBody>
                    <a:bodyPr/>
                    <a:lstStyle/>
                    <a:p>
                      <a:pPr marL="0" algn="ctr" rtl="0" eaLnBrk="1" latinLnBrk="0" hangingPunct="1"/>
                      <a:r>
                        <a:rPr lang="en-US" altLang="zh-CN" sz="1400" b="1" kern="1200" dirty="0">
                          <a:solidFill>
                            <a:schemeClr val="tx1"/>
                          </a:solidFill>
                          <a:latin typeface="Calibri" panose="020F0502020204030204" pitchFamily="34" charset="0"/>
                          <a:ea typeface="+mn-ea"/>
                          <a:cs typeface="Calibri" panose="020F0502020204030204" pitchFamily="34" charset="0"/>
                        </a:rPr>
                        <a:t>Total redout channels</a:t>
                      </a:r>
                      <a:endParaRPr lang="zh-CN" altLang="en-US" sz="1400" b="1" kern="12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lang="en-US" altLang="zh-CN" sz="1400" kern="1200" dirty="0">
                          <a:solidFill>
                            <a:schemeClr val="tx1"/>
                          </a:solidFill>
                          <a:latin typeface="Calibri" panose="020F0502020204030204" pitchFamily="34" charset="0"/>
                          <a:ea typeface="+mn-ea"/>
                          <a:cs typeface="Calibri" panose="020F0502020204030204" pitchFamily="34" charset="0"/>
                        </a:rPr>
                        <a:t>~</a:t>
                      </a:r>
                      <a:r>
                        <a:rPr lang="zh-CN" altLang="en-US" sz="1400" kern="1200" dirty="0">
                          <a:solidFill>
                            <a:schemeClr val="tx1"/>
                          </a:solidFill>
                          <a:latin typeface="Calibri" panose="020F0502020204030204" pitchFamily="34" charset="0"/>
                          <a:ea typeface="+mn-ea"/>
                          <a:cs typeface="Calibri" panose="020F0502020204030204" pitchFamily="34" charset="0"/>
                        </a:rPr>
                        <a:t> </a:t>
                      </a:r>
                      <a:r>
                        <a:rPr lang="en-US" altLang="zh-CN" sz="1400" kern="1200" dirty="0">
                          <a:solidFill>
                            <a:schemeClr val="tx1"/>
                          </a:solidFill>
                          <a:latin typeface="Calibri" panose="020F0502020204030204" pitchFamily="34" charset="0"/>
                          <a:ea typeface="+mn-ea"/>
                          <a:cs typeface="Calibri" panose="020F0502020204030204" pitchFamily="34" charset="0"/>
                        </a:rPr>
                        <a:t>518,400</a:t>
                      </a:r>
                    </a:p>
                    <a:p>
                      <a:pPr marL="0" algn="ctr" rtl="0" eaLnBrk="1" latinLnBrk="0" hangingPunct="1"/>
                      <a:r>
                        <a:rPr lang="en-US" altLang="zh-CN" sz="1400" kern="1200" dirty="0">
                          <a:solidFill>
                            <a:schemeClr val="tx1"/>
                          </a:solidFill>
                          <a:latin typeface="Calibri" panose="020F0502020204030204" pitchFamily="34" charset="0"/>
                          <a:ea typeface="+mn-ea"/>
                          <a:cs typeface="Calibri" panose="020F0502020204030204" pitchFamily="34" charset="0"/>
                        </a:rPr>
                        <a:t>(can be reduced with encoding anode) </a:t>
                      </a:r>
                      <a:endParaRPr lang="zh-CN" altLang="en-US" sz="1400" kern="12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05703378"/>
                  </a:ext>
                </a:extLst>
              </a:tr>
              <a:tr h="297033">
                <a:tc>
                  <a:txBody>
                    <a:bodyPr/>
                    <a:lstStyle/>
                    <a:p>
                      <a:pPr marL="0" algn="ctr" rtl="0" eaLnBrk="1" latinLnBrk="0" hangingPunct="1"/>
                      <a:r>
                        <a:rPr lang="en-US" altLang="zh-CN" sz="1400" b="1" kern="1200" dirty="0">
                          <a:solidFill>
                            <a:schemeClr val="tx1"/>
                          </a:solidFill>
                          <a:latin typeface="Calibri" panose="020F0502020204030204" pitchFamily="34" charset="0"/>
                          <a:ea typeface="+mn-ea"/>
                          <a:cs typeface="Calibri" panose="020F0502020204030204" pitchFamily="34" charset="0"/>
                        </a:rPr>
                        <a:t>Dead time</a:t>
                      </a:r>
                      <a:endParaRPr lang="zh-CN" altLang="en-US" sz="1400" b="1" kern="12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rtl="0" eaLnBrk="1" latinLnBrk="0" hangingPunct="1"/>
                      <a:r>
                        <a:rPr lang="en-US" altLang="zh-CN" sz="1400" kern="1200" dirty="0">
                          <a:solidFill>
                            <a:schemeClr val="tx1"/>
                          </a:solidFill>
                          <a:latin typeface="Calibri" panose="020F0502020204030204" pitchFamily="34" charset="0"/>
                          <a:ea typeface="+mn-ea"/>
                          <a:cs typeface="Calibri" panose="020F0502020204030204" pitchFamily="34" charset="0"/>
                        </a:rPr>
                        <a:t>&lt; 66 </a:t>
                      </a:r>
                      <a:r>
                        <a:rPr lang="en-US" altLang="zh-CN" sz="1400" kern="1200" dirty="0" err="1">
                          <a:solidFill>
                            <a:schemeClr val="tx1"/>
                          </a:solidFill>
                          <a:latin typeface="Calibri" panose="020F0502020204030204" pitchFamily="34" charset="0"/>
                          <a:ea typeface="+mn-ea"/>
                          <a:cs typeface="Calibri" panose="020F0502020204030204" pitchFamily="34" charset="0"/>
                        </a:rPr>
                        <a:t>μs</a:t>
                      </a:r>
                      <a:r>
                        <a:rPr lang="en-US" altLang="zh-CN" sz="1400" kern="1200" dirty="0">
                          <a:solidFill>
                            <a:schemeClr val="tx1"/>
                          </a:solidFill>
                          <a:latin typeface="Calibri" panose="020F0502020204030204" pitchFamily="34" charset="0"/>
                          <a:ea typeface="+mn-ea"/>
                          <a:cs typeface="Calibri" panose="020F0502020204030204" pitchFamily="34" charset="0"/>
                        </a:rPr>
                        <a:t>/channel</a:t>
                      </a:r>
                      <a:endParaRPr lang="zh-CN" altLang="en-US" sz="1400" kern="12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05932201"/>
                  </a:ext>
                </a:extLst>
              </a:tr>
            </a:tbl>
          </a:graphicData>
        </a:graphic>
      </p:graphicFrame>
      <p:sp>
        <p:nvSpPr>
          <p:cNvPr id="6" name="文本框 5">
            <a:extLst>
              <a:ext uri="{FF2B5EF4-FFF2-40B4-BE49-F238E27FC236}">
                <a16:creationId xmlns:a16="http://schemas.microsoft.com/office/drawing/2014/main" id="{D76456CE-4D38-5592-821C-0C97946BF445}"/>
              </a:ext>
            </a:extLst>
          </p:cNvPr>
          <p:cNvSpPr txBox="1"/>
          <p:nvPr/>
        </p:nvSpPr>
        <p:spPr>
          <a:xfrm>
            <a:off x="2015922" y="6347335"/>
            <a:ext cx="5508828" cy="460126"/>
          </a:xfrm>
          <a:prstGeom prst="rect">
            <a:avLst/>
          </a:prstGeom>
        </p:spPr>
        <p:txBody>
          <a:bodyPr vert="horz" lIns="91440" tIns="45720" rIns="91440" bIns="45720" rtlCol="0" anchor="ctr">
            <a:noAutofit/>
          </a:bodyPr>
          <a:lstStyle>
            <a:defPPr>
              <a:defRPr lang="zh-CN"/>
            </a:defPPr>
            <a:lvl1pPr marL="342891" indent="-342891" algn="just" defTabSz="457189">
              <a:lnSpc>
                <a:spcPct val="130000"/>
              </a:lnSpc>
              <a:spcBef>
                <a:spcPct val="2000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indent="0" algn="ctr">
              <a:buNone/>
            </a:pPr>
            <a:r>
              <a:rPr lang="en-US" altLang="zh-CN" dirty="0">
                <a:latin typeface="Vijaya" panose="02020604020202020204" pitchFamily="18" charset="0"/>
                <a:cs typeface="Vijaya" panose="02020604020202020204" pitchFamily="18" charset="0"/>
              </a:rPr>
              <a:t>Signal processing chain of the readout electronics</a:t>
            </a:r>
            <a:endParaRPr lang="zh-CN" altLang="en-US" dirty="0">
              <a:latin typeface="Vijaya" panose="02020604020202020204" pitchFamily="18" charset="0"/>
              <a:cs typeface="Vijaya" panose="02020604020202020204" pitchFamily="18" charset="0"/>
            </a:endParaRPr>
          </a:p>
        </p:txBody>
      </p:sp>
      <p:sp>
        <p:nvSpPr>
          <p:cNvPr id="7" name="文本框 6">
            <a:extLst>
              <a:ext uri="{FF2B5EF4-FFF2-40B4-BE49-F238E27FC236}">
                <a16:creationId xmlns:a16="http://schemas.microsoft.com/office/drawing/2014/main" id="{5459BAFF-FEF3-A723-4C45-836F4C2B8346}"/>
              </a:ext>
            </a:extLst>
          </p:cNvPr>
          <p:cNvSpPr txBox="1"/>
          <p:nvPr/>
        </p:nvSpPr>
        <p:spPr>
          <a:xfrm>
            <a:off x="4841160" y="982936"/>
            <a:ext cx="3739640" cy="460126"/>
          </a:xfrm>
          <a:prstGeom prst="rect">
            <a:avLst/>
          </a:prstGeom>
        </p:spPr>
        <p:txBody>
          <a:bodyPr vert="horz" lIns="91440" tIns="45720" rIns="91440" bIns="45720" rtlCol="0" anchor="ctr">
            <a:noAutofit/>
          </a:bodyPr>
          <a:lstStyle>
            <a:defPPr>
              <a:defRPr lang="zh-CN"/>
            </a:defPPr>
            <a:lvl1pPr marL="342891" indent="-342891" algn="just" defTabSz="457189">
              <a:lnSpc>
                <a:spcPct val="130000"/>
              </a:lnSpc>
              <a:spcBef>
                <a:spcPct val="2000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lvl="1" indent="0" algn="ctr">
              <a:lnSpc>
                <a:spcPct val="130000"/>
              </a:lnSpc>
              <a:buNone/>
            </a:pPr>
            <a:r>
              <a:rPr lang="en-US" altLang="zh-CN" sz="2000" dirty="0">
                <a:latin typeface="Vijaya" panose="02020604020202020204" pitchFamily="18" charset="0"/>
                <a:cs typeface="Vijaya" panose="02020604020202020204" pitchFamily="18" charset="0"/>
              </a:rPr>
              <a:t>Requirements for the readout electronics</a:t>
            </a:r>
            <a:endParaRPr lang="zh-CN" altLang="en-US" sz="2000" dirty="0">
              <a:latin typeface="Vijaya" panose="02020604020202020204" pitchFamily="18" charset="0"/>
              <a:cs typeface="Vijaya" panose="02020604020202020204" pitchFamily="18" charset="0"/>
            </a:endParaRPr>
          </a:p>
        </p:txBody>
      </p:sp>
      <p:sp>
        <p:nvSpPr>
          <p:cNvPr id="12" name="灯片编号占位符 11">
            <a:extLst>
              <a:ext uri="{FF2B5EF4-FFF2-40B4-BE49-F238E27FC236}">
                <a16:creationId xmlns:a16="http://schemas.microsoft.com/office/drawing/2014/main" id="{64B8E6DB-21EB-E651-A189-1504AD783EA9}"/>
              </a:ext>
            </a:extLst>
          </p:cNvPr>
          <p:cNvSpPr>
            <a:spLocks noGrp="1"/>
          </p:cNvSpPr>
          <p:nvPr>
            <p:ph type="sldNum" sz="quarter" idx="12"/>
          </p:nvPr>
        </p:nvSpPr>
        <p:spPr/>
        <p:txBody>
          <a:bodyPr/>
          <a:lstStyle/>
          <a:p>
            <a:r>
              <a:rPr lang="en-US" dirty="0"/>
              <a:t>14</a:t>
            </a:r>
          </a:p>
        </p:txBody>
      </p:sp>
    </p:spTree>
    <p:extLst>
      <p:ext uri="{BB962C8B-B14F-4D97-AF65-F5344CB8AC3E}">
        <p14:creationId xmlns:p14="http://schemas.microsoft.com/office/powerpoint/2010/main" val="2692900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2E153-4732-EC64-3103-B71620A99BB2}"/>
              </a:ext>
            </a:extLst>
          </p:cNvPr>
          <p:cNvSpPr>
            <a:spLocks noGrp="1"/>
          </p:cNvSpPr>
          <p:nvPr>
            <p:ph type="title"/>
          </p:nvPr>
        </p:nvSpPr>
        <p:spPr/>
        <p:txBody>
          <a:bodyPr>
            <a:normAutofit fontScale="90000"/>
          </a:bodyPr>
          <a:lstStyle/>
          <a:p>
            <a:r>
              <a:rPr lang="en-US" altLang="zh-CN" sz="4400" dirty="0"/>
              <a:t>PIDB Front-end ASIC Prototype</a:t>
            </a:r>
            <a:endParaRPr lang="zh-CN" altLang="en-US" dirty="0"/>
          </a:p>
        </p:txBody>
      </p:sp>
      <p:sp>
        <p:nvSpPr>
          <p:cNvPr id="3" name="内容占位符 2">
            <a:extLst>
              <a:ext uri="{FF2B5EF4-FFF2-40B4-BE49-F238E27FC236}">
                <a16:creationId xmlns:a16="http://schemas.microsoft.com/office/drawing/2014/main" id="{1EC6E307-B138-D340-7BA9-DDC7EEE3C3B8}"/>
              </a:ext>
            </a:extLst>
          </p:cNvPr>
          <p:cNvSpPr>
            <a:spLocks noGrp="1"/>
          </p:cNvSpPr>
          <p:nvPr>
            <p:ph idx="1"/>
          </p:nvPr>
        </p:nvSpPr>
        <p:spPr>
          <a:xfrm>
            <a:off x="227077" y="1059770"/>
            <a:ext cx="8654105" cy="4042166"/>
          </a:xfrm>
        </p:spPr>
        <p:txBody>
          <a:bodyPr>
            <a:noAutofit/>
          </a:bodyPr>
          <a:lstStyle/>
          <a:p>
            <a:pPr algn="just">
              <a:lnSpc>
                <a:spcPct val="140000"/>
              </a:lnSpc>
              <a:spcBef>
                <a:spcPts val="0"/>
              </a:spcBef>
            </a:pPr>
            <a:r>
              <a:rPr lang="en-US" altLang="zh-CN" sz="2000" dirty="0"/>
              <a:t>The prototype ASIC integrates 32 channels, including analog processing circuits and analog-to-digital conversion (ADC) circuits.</a:t>
            </a:r>
          </a:p>
          <a:p>
            <a:pPr algn="just">
              <a:lnSpc>
                <a:spcPct val="140000"/>
              </a:lnSpc>
              <a:spcBef>
                <a:spcPts val="0"/>
              </a:spcBef>
            </a:pPr>
            <a:r>
              <a:rPr lang="en-US" altLang="zh-CN" sz="2000" dirty="0"/>
              <a:t>Compatible with both external trigger mode and triggerless mode.</a:t>
            </a:r>
          </a:p>
          <a:p>
            <a:pPr algn="just">
              <a:lnSpc>
                <a:spcPct val="140000"/>
              </a:lnSpc>
              <a:spcBef>
                <a:spcPts val="0"/>
              </a:spcBef>
            </a:pPr>
            <a:r>
              <a:rPr lang="en-US" altLang="zh-CN" sz="2000" dirty="0"/>
              <a:t>All outputs are digital, can be directly connected to the digital data processing ASIC.</a:t>
            </a:r>
            <a:endParaRPr lang="zh-CN" altLang="en-US" sz="2000" dirty="0"/>
          </a:p>
        </p:txBody>
      </p:sp>
      <p:graphicFrame>
        <p:nvGraphicFramePr>
          <p:cNvPr id="8" name="对象 7">
            <a:extLst>
              <a:ext uri="{FF2B5EF4-FFF2-40B4-BE49-F238E27FC236}">
                <a16:creationId xmlns:a16="http://schemas.microsoft.com/office/drawing/2014/main" id="{A7D06255-83CC-0903-0C6E-FB447F364B62}"/>
              </a:ext>
            </a:extLst>
          </p:cNvPr>
          <p:cNvGraphicFramePr>
            <a:graphicFrameLocks noChangeAspect="1"/>
          </p:cNvGraphicFramePr>
          <p:nvPr>
            <p:extLst>
              <p:ext uri="{D42A27DB-BD31-4B8C-83A1-F6EECF244321}">
                <p14:modId xmlns:p14="http://schemas.microsoft.com/office/powerpoint/2010/main" val="2922282588"/>
              </p:ext>
            </p:extLst>
          </p:nvPr>
        </p:nvGraphicFramePr>
        <p:xfrm>
          <a:off x="1291846" y="3295651"/>
          <a:ext cx="6543710" cy="2927354"/>
        </p:xfrm>
        <a:graphic>
          <a:graphicData uri="http://schemas.openxmlformats.org/presentationml/2006/ole">
            <mc:AlternateContent xmlns:mc="http://schemas.openxmlformats.org/markup-compatibility/2006">
              <mc:Choice xmlns:v="urn:schemas-microsoft-com:vml" Requires="v">
                <p:oleObj name="Visio" r:id="rId3" imgW="17744981" imgH="7877079" progId="Visio.Drawing.15">
                  <p:embed/>
                </p:oleObj>
              </mc:Choice>
              <mc:Fallback>
                <p:oleObj name="Visio" r:id="rId3" imgW="17744981" imgH="7877079" progId="Visio.Drawing.15">
                  <p:embed/>
                  <p:pic>
                    <p:nvPicPr>
                      <p:cNvPr id="0" name="Object 1"/>
                      <p:cNvPicPr>
                        <a:picLocks noChangeAspect="1" noChangeArrowheads="1"/>
                      </p:cNvPicPr>
                      <p:nvPr/>
                    </p:nvPicPr>
                    <p:blipFill>
                      <a:blip r:embed="rId4"/>
                      <a:srcRect/>
                      <a:stretch>
                        <a:fillRect/>
                      </a:stretch>
                    </p:blipFill>
                    <p:spPr bwMode="auto">
                      <a:xfrm>
                        <a:off x="1291846" y="3295651"/>
                        <a:ext cx="6543710" cy="2927354"/>
                      </a:xfrm>
                      <a:prstGeom prst="rect">
                        <a:avLst/>
                      </a:prstGeom>
                      <a:noFill/>
                    </p:spPr>
                  </p:pic>
                </p:oleObj>
              </mc:Fallback>
            </mc:AlternateContent>
          </a:graphicData>
        </a:graphic>
      </p:graphicFrame>
      <p:sp>
        <p:nvSpPr>
          <p:cNvPr id="9" name="文本框 8">
            <a:extLst>
              <a:ext uri="{FF2B5EF4-FFF2-40B4-BE49-F238E27FC236}">
                <a16:creationId xmlns:a16="http://schemas.microsoft.com/office/drawing/2014/main" id="{6C68B122-E6B8-2BE6-C219-E9754475ED10}"/>
              </a:ext>
            </a:extLst>
          </p:cNvPr>
          <p:cNvSpPr txBox="1"/>
          <p:nvPr/>
        </p:nvSpPr>
        <p:spPr>
          <a:xfrm>
            <a:off x="1817586" y="6261353"/>
            <a:ext cx="5508828" cy="460126"/>
          </a:xfrm>
          <a:prstGeom prst="rect">
            <a:avLst/>
          </a:prstGeom>
        </p:spPr>
        <p:txBody>
          <a:bodyPr vert="horz" lIns="91440" tIns="45720" rIns="91440" bIns="45720" rtlCol="0" anchor="ctr">
            <a:noAutofit/>
          </a:bodyPr>
          <a:lstStyle>
            <a:defPPr>
              <a:defRPr lang="zh-CN"/>
            </a:defPPr>
            <a:lvl1pPr marL="342891" indent="-342891" algn="just" defTabSz="457189">
              <a:lnSpc>
                <a:spcPct val="130000"/>
              </a:lnSpc>
              <a:spcBef>
                <a:spcPct val="2000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indent="0" algn="ctr">
              <a:buNone/>
            </a:pPr>
            <a:r>
              <a:rPr lang="en-US" altLang="zh-CN" dirty="0">
                <a:latin typeface="Vijaya" panose="02020604020202020204" pitchFamily="18" charset="0"/>
                <a:cs typeface="Vijaya" panose="02020604020202020204" pitchFamily="18" charset="0"/>
              </a:rPr>
              <a:t>Block diagram of the prototype ASIC</a:t>
            </a:r>
            <a:endParaRPr lang="zh-CN" altLang="en-US" dirty="0">
              <a:latin typeface="Vijaya" panose="02020604020202020204" pitchFamily="18" charset="0"/>
              <a:cs typeface="Vijaya" panose="02020604020202020204" pitchFamily="18" charset="0"/>
            </a:endParaRPr>
          </a:p>
        </p:txBody>
      </p:sp>
      <p:sp>
        <p:nvSpPr>
          <p:cNvPr id="10" name="灯片编号占位符 9">
            <a:extLst>
              <a:ext uri="{FF2B5EF4-FFF2-40B4-BE49-F238E27FC236}">
                <a16:creationId xmlns:a16="http://schemas.microsoft.com/office/drawing/2014/main" id="{9D4371C4-2ED1-E9B6-E586-223AA88E4AA5}"/>
              </a:ext>
            </a:extLst>
          </p:cNvPr>
          <p:cNvSpPr>
            <a:spLocks noGrp="1"/>
          </p:cNvSpPr>
          <p:nvPr>
            <p:ph type="sldNum" sz="quarter" idx="12"/>
          </p:nvPr>
        </p:nvSpPr>
        <p:spPr/>
        <p:txBody>
          <a:bodyPr/>
          <a:lstStyle/>
          <a:p>
            <a:r>
              <a:rPr lang="en-US" dirty="0"/>
              <a:t>15</a:t>
            </a:r>
          </a:p>
        </p:txBody>
      </p:sp>
    </p:spTree>
    <p:extLst>
      <p:ext uri="{BB962C8B-B14F-4D97-AF65-F5344CB8AC3E}">
        <p14:creationId xmlns:p14="http://schemas.microsoft.com/office/powerpoint/2010/main" val="196496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8821" y="2127073"/>
            <a:ext cx="7336857" cy="2603854"/>
          </a:xfrm>
          <a:prstGeom prst="rect">
            <a:avLst/>
          </a:prstGeom>
          <a:noFill/>
        </p:spPr>
        <p:txBody>
          <a:bodyPr wrap="square" rtlCol="0">
            <a:spAutoFit/>
          </a:bodyPr>
          <a:lstStyle/>
          <a:p>
            <a:pPr>
              <a:lnSpc>
                <a:spcPct val="150000"/>
              </a:lnSpc>
            </a:pPr>
            <a:r>
              <a:rPr lang="en-US" altLang="zh-CN" sz="2800" dirty="0"/>
              <a:t>1</a:t>
            </a:r>
            <a:r>
              <a:rPr lang="zh-CN" altLang="en-US" sz="2800" dirty="0"/>
              <a:t>、</a:t>
            </a:r>
            <a:r>
              <a:rPr lang="en-US" altLang="zh-CN" sz="2800" dirty="0"/>
              <a:t>Physical requirements for STCF PIDB </a:t>
            </a:r>
          </a:p>
          <a:p>
            <a:pPr>
              <a:lnSpc>
                <a:spcPct val="150000"/>
              </a:lnSpc>
            </a:pPr>
            <a:r>
              <a:rPr lang="en-US" altLang="zh-CN" sz="2800" dirty="0"/>
              <a:t>2</a:t>
            </a:r>
            <a:r>
              <a:rPr lang="zh-CN" altLang="en-US" sz="2800" dirty="0"/>
              <a:t>、</a:t>
            </a:r>
            <a:r>
              <a:rPr lang="en-US" altLang="zh-CN" sz="2800" dirty="0"/>
              <a:t>RICH PIDB detector design</a:t>
            </a:r>
          </a:p>
          <a:p>
            <a:pPr>
              <a:lnSpc>
                <a:spcPct val="150000"/>
              </a:lnSpc>
            </a:pPr>
            <a:r>
              <a:rPr lang="en-US" altLang="zh-CN" sz="2800" dirty="0"/>
              <a:t>3</a:t>
            </a:r>
            <a:r>
              <a:rPr lang="zh-CN" altLang="en-US" sz="2800" dirty="0"/>
              <a:t>、</a:t>
            </a:r>
            <a:r>
              <a:rPr lang="en-US" altLang="zh-CN" sz="2800" dirty="0"/>
              <a:t>RICH PIDB readout electronics design</a:t>
            </a:r>
          </a:p>
          <a:p>
            <a:pPr>
              <a:lnSpc>
                <a:spcPct val="150000"/>
              </a:lnSpc>
            </a:pPr>
            <a:r>
              <a:rPr lang="en-US" altLang="zh-CN" sz="2800" dirty="0"/>
              <a:t>4</a:t>
            </a:r>
            <a:r>
              <a:rPr lang="zh-CN" altLang="en-US" sz="2800" dirty="0"/>
              <a:t>、</a:t>
            </a:r>
            <a:r>
              <a:rPr lang="en-US" altLang="zh-CN" sz="2800" dirty="0"/>
              <a:t>Conclusion</a:t>
            </a:r>
            <a:endParaRPr lang="zh-CN" altLang="en-US" sz="2800" dirty="0"/>
          </a:p>
        </p:txBody>
      </p:sp>
      <p:sp>
        <p:nvSpPr>
          <p:cNvPr id="9" name="标题 1">
            <a:extLst>
              <a:ext uri="{FF2B5EF4-FFF2-40B4-BE49-F238E27FC236}">
                <a16:creationId xmlns:a16="http://schemas.microsoft.com/office/drawing/2014/main" id="{07A615E8-2F13-BBDE-D02B-78C22FCAE18B}"/>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Outline</a:t>
            </a:r>
            <a:endParaRPr lang="zh-CN" altLang="en-US" dirty="0"/>
          </a:p>
        </p:txBody>
      </p:sp>
      <p:sp>
        <p:nvSpPr>
          <p:cNvPr id="7" name="灯片编号占位符 8">
            <a:extLst>
              <a:ext uri="{FF2B5EF4-FFF2-40B4-BE49-F238E27FC236}">
                <a16:creationId xmlns:a16="http://schemas.microsoft.com/office/drawing/2014/main" id="{B83906A5-C6AD-9913-F5A4-05707BF73367}"/>
              </a:ext>
            </a:extLst>
          </p:cNvPr>
          <p:cNvSpPr txBox="1">
            <a:spLocks/>
          </p:cNvSpPr>
          <p:nvPr/>
        </p:nvSpPr>
        <p:spPr>
          <a:xfrm>
            <a:off x="6705600" y="6508754"/>
            <a:ext cx="2133600" cy="365125"/>
          </a:xfrm>
          <a:prstGeom prst="rect">
            <a:avLst/>
          </a:prstGeom>
          <a:ln/>
        </p:spPr>
        <p:txBody>
          <a:bodyPr vert="horz" lIns="91440" tIns="45720" rIns="91440" bIns="45720" rtlCol="0" anchor="ctr"/>
          <a:lstStyle>
            <a:defPPr>
              <a:defRPr lang="zh-CN"/>
            </a:defPPr>
            <a:lvl1pPr marL="0" algn="r" defTabSz="914400" rtl="0" eaLnBrk="1" latinLnBrk="0" hangingPunct="1">
              <a:defRPr sz="2000" kern="1200">
                <a:solidFill>
                  <a:schemeClr val="tx1">
                    <a:tint val="7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73300C-797F-D148-A78D-320196FBAF04}" type="slidenum">
              <a:rPr lang="en-US" sz="1200" smtClean="0"/>
              <a:pPr/>
              <a:t>2</a:t>
            </a:fld>
            <a:endParaRPr lang="en-US" sz="1200"/>
          </a:p>
        </p:txBody>
      </p:sp>
    </p:spTree>
    <p:extLst>
      <p:ext uri="{BB962C8B-B14F-4D97-AF65-F5344CB8AC3E}">
        <p14:creationId xmlns:p14="http://schemas.microsoft.com/office/powerpoint/2010/main" val="456877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B4CCE6-4C71-A3AB-BBF8-A29AFDC50242}"/>
              </a:ext>
            </a:extLst>
          </p:cNvPr>
          <p:cNvSpPr>
            <a:spLocks noGrp="1"/>
          </p:cNvSpPr>
          <p:nvPr>
            <p:ph type="title"/>
          </p:nvPr>
        </p:nvSpPr>
        <p:spPr/>
        <p:txBody>
          <a:bodyPr>
            <a:normAutofit fontScale="90000"/>
          </a:bodyPr>
          <a:lstStyle/>
          <a:p>
            <a:r>
              <a:rPr lang="en-US" altLang="zh-CN" sz="4400" dirty="0"/>
              <a:t>PIDB Front-end ASIC Prototype</a:t>
            </a:r>
            <a:endParaRPr lang="zh-CN" altLang="en-US" dirty="0"/>
          </a:p>
        </p:txBody>
      </p:sp>
      <p:graphicFrame>
        <p:nvGraphicFramePr>
          <p:cNvPr id="6" name="内容占位符 6">
            <a:extLst>
              <a:ext uri="{FF2B5EF4-FFF2-40B4-BE49-F238E27FC236}">
                <a16:creationId xmlns:a16="http://schemas.microsoft.com/office/drawing/2014/main" id="{60E7F13E-C961-4830-2A63-B5B872DEC831}"/>
              </a:ext>
            </a:extLst>
          </p:cNvPr>
          <p:cNvGraphicFramePr>
            <a:graphicFrameLocks noGrp="1" noChangeAspect="1"/>
          </p:cNvGraphicFramePr>
          <p:nvPr>
            <p:ph idx="1"/>
            <p:extLst>
              <p:ext uri="{D42A27DB-BD31-4B8C-83A1-F6EECF244321}">
                <p14:modId xmlns:p14="http://schemas.microsoft.com/office/powerpoint/2010/main" val="1019678188"/>
              </p:ext>
            </p:extLst>
          </p:nvPr>
        </p:nvGraphicFramePr>
        <p:xfrm>
          <a:off x="292100" y="4204371"/>
          <a:ext cx="8542338" cy="2200275"/>
        </p:xfrm>
        <a:graphic>
          <a:graphicData uri="http://schemas.openxmlformats.org/presentationml/2006/ole">
            <mc:AlternateContent xmlns:mc="http://schemas.openxmlformats.org/markup-compatibility/2006">
              <mc:Choice xmlns:v="urn:schemas-microsoft-com:vml" Requires="v">
                <p:oleObj name="Visio" r:id="rId3" imgW="11058619" imgH="2847879" progId="Visio.Drawing.15">
                  <p:embed/>
                </p:oleObj>
              </mc:Choice>
              <mc:Fallback>
                <p:oleObj name="Visio" r:id="rId3" imgW="11058619" imgH="2847879" progId="Visio.Drawing.15">
                  <p:embed/>
                  <p:pic>
                    <p:nvPicPr>
                      <p:cNvPr id="6" name="内容占位符 6">
                        <a:extLst>
                          <a:ext uri="{FF2B5EF4-FFF2-40B4-BE49-F238E27FC236}">
                            <a16:creationId xmlns:a16="http://schemas.microsoft.com/office/drawing/2014/main" id="{60E7F13E-C961-4830-2A63-B5B872DEC831}"/>
                          </a:ext>
                        </a:extLst>
                      </p:cNvPr>
                      <p:cNvPicPr/>
                      <p:nvPr/>
                    </p:nvPicPr>
                    <p:blipFill>
                      <a:blip r:embed="rId4"/>
                      <a:stretch>
                        <a:fillRect/>
                      </a:stretch>
                    </p:blipFill>
                    <p:spPr>
                      <a:xfrm>
                        <a:off x="292100" y="4204371"/>
                        <a:ext cx="8542338" cy="2200275"/>
                      </a:xfrm>
                      <a:prstGeom prst="rect">
                        <a:avLst/>
                      </a:prstGeom>
                    </p:spPr>
                  </p:pic>
                </p:oleObj>
              </mc:Fallback>
            </mc:AlternateContent>
          </a:graphicData>
        </a:graphic>
      </p:graphicFrame>
      <p:pic>
        <p:nvPicPr>
          <p:cNvPr id="5" name="图片 4">
            <a:extLst>
              <a:ext uri="{FF2B5EF4-FFF2-40B4-BE49-F238E27FC236}">
                <a16:creationId xmlns:a16="http://schemas.microsoft.com/office/drawing/2014/main" id="{438CAA5F-8AFB-B213-5197-F585C80C7FCB}"/>
              </a:ext>
            </a:extLst>
          </p:cNvPr>
          <p:cNvPicPr>
            <a:picLocks noChangeAspect="1"/>
          </p:cNvPicPr>
          <p:nvPr/>
        </p:nvPicPr>
        <p:blipFill>
          <a:blip r:embed="rId5"/>
          <a:stretch>
            <a:fillRect/>
          </a:stretch>
        </p:blipFill>
        <p:spPr>
          <a:xfrm>
            <a:off x="5327506" y="1147526"/>
            <a:ext cx="3226790" cy="2420093"/>
          </a:xfrm>
          <a:prstGeom prst="rect">
            <a:avLst/>
          </a:prstGeom>
        </p:spPr>
      </p:pic>
      <p:sp>
        <p:nvSpPr>
          <p:cNvPr id="11" name="内容占位符 2">
            <a:extLst>
              <a:ext uri="{FF2B5EF4-FFF2-40B4-BE49-F238E27FC236}">
                <a16:creationId xmlns:a16="http://schemas.microsoft.com/office/drawing/2014/main" id="{2DD16775-260F-16FF-E4E1-83EECC1BC983}"/>
              </a:ext>
            </a:extLst>
          </p:cNvPr>
          <p:cNvSpPr txBox="1">
            <a:spLocks/>
          </p:cNvSpPr>
          <p:nvPr/>
        </p:nvSpPr>
        <p:spPr>
          <a:xfrm>
            <a:off x="227078" y="1059770"/>
            <a:ext cx="4735448" cy="3159805"/>
          </a:xfrm>
          <a:prstGeom prst="rect">
            <a:avLst/>
          </a:prstGeom>
        </p:spPr>
        <p:txBody>
          <a:bodyPr vert="horz" lIns="91440" tIns="45720" rIns="91440" bIns="45720" rtlCol="0">
            <a:noAutofit/>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50000"/>
              </a:lnSpc>
              <a:spcBef>
                <a:spcPts val="0"/>
              </a:spcBef>
            </a:pPr>
            <a:r>
              <a:rPr lang="en-US" altLang="zh-CN" sz="2000" dirty="0"/>
              <a:t>Since the digital waveform data can be further processed by digital filters, a CR-(RC)</a:t>
            </a:r>
            <a:r>
              <a:rPr lang="en-US" altLang="zh-CN" sz="2000" baseline="30000" dirty="0"/>
              <a:t>2</a:t>
            </a:r>
            <a:r>
              <a:rPr lang="en-US" altLang="zh-CN" sz="2000" dirty="0"/>
              <a:t> semi-Gaussian shaper is selected.</a:t>
            </a:r>
          </a:p>
          <a:p>
            <a:pPr algn="just">
              <a:lnSpc>
                <a:spcPct val="150000"/>
              </a:lnSpc>
              <a:spcBef>
                <a:spcPts val="0"/>
              </a:spcBef>
            </a:pPr>
            <a:r>
              <a:rPr lang="en-US" altLang="zh-CN" sz="2000" dirty="0"/>
              <a:t>A characteristics table based on the BSIM3v3 model is </a:t>
            </a:r>
            <a:r>
              <a:rPr lang="en-US" altLang="zh-CN" sz="2000"/>
              <a:t>created to optimize </a:t>
            </a:r>
            <a:r>
              <a:rPr lang="en-US" altLang="zh-CN" sz="2000" dirty="0"/>
              <a:t>the transfer function </a:t>
            </a:r>
            <a:r>
              <a:rPr lang="en-US" altLang="zh-CN" sz="2000"/>
              <a:t>and ENC better.</a:t>
            </a:r>
            <a:endParaRPr lang="en-US" altLang="zh-CN" sz="2000" dirty="0"/>
          </a:p>
        </p:txBody>
      </p:sp>
      <p:sp>
        <p:nvSpPr>
          <p:cNvPr id="12" name="文本框 11">
            <a:extLst>
              <a:ext uri="{FF2B5EF4-FFF2-40B4-BE49-F238E27FC236}">
                <a16:creationId xmlns:a16="http://schemas.microsoft.com/office/drawing/2014/main" id="{59498142-3CE9-47FB-DF9F-3889FD0C6392}"/>
              </a:ext>
            </a:extLst>
          </p:cNvPr>
          <p:cNvSpPr txBox="1"/>
          <p:nvPr/>
        </p:nvSpPr>
        <p:spPr>
          <a:xfrm>
            <a:off x="5453651" y="3623450"/>
            <a:ext cx="2974500" cy="332712"/>
          </a:xfrm>
          <a:prstGeom prst="rect">
            <a:avLst/>
          </a:prstGeom>
        </p:spPr>
        <p:txBody>
          <a:bodyPr vert="horz" lIns="91440" tIns="45720" rIns="91440" bIns="45720" rtlCol="0" anchor="ctr">
            <a:noAutofit/>
          </a:bodyPr>
          <a:lstStyle>
            <a:defPPr>
              <a:defRPr lang="zh-CN"/>
            </a:defPPr>
            <a:lvl1pPr marL="342891" indent="-342891" algn="just" defTabSz="457189">
              <a:lnSpc>
                <a:spcPct val="130000"/>
              </a:lnSpc>
              <a:spcBef>
                <a:spcPct val="2000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indent="0" algn="ctr">
              <a:lnSpc>
                <a:spcPct val="100000"/>
              </a:lnSpc>
              <a:spcBef>
                <a:spcPts val="0"/>
              </a:spcBef>
              <a:buNone/>
            </a:pPr>
            <a:r>
              <a:rPr lang="en-US" altLang="zh-CN" dirty="0">
                <a:latin typeface="Vijaya" panose="02020604020202020204" pitchFamily="18" charset="0"/>
                <a:cs typeface="Vijaya" panose="02020604020202020204" pitchFamily="18" charset="0"/>
              </a:rPr>
              <a:t>ENC optimization</a:t>
            </a:r>
            <a:endParaRPr lang="zh-CN" altLang="en-US" dirty="0">
              <a:latin typeface="Vijaya" panose="02020604020202020204" pitchFamily="18" charset="0"/>
              <a:cs typeface="Vijaya" panose="02020604020202020204" pitchFamily="18" charset="0"/>
            </a:endParaRPr>
          </a:p>
        </p:txBody>
      </p:sp>
      <p:sp>
        <p:nvSpPr>
          <p:cNvPr id="13" name="文本框 12">
            <a:extLst>
              <a:ext uri="{FF2B5EF4-FFF2-40B4-BE49-F238E27FC236}">
                <a16:creationId xmlns:a16="http://schemas.microsoft.com/office/drawing/2014/main" id="{14C3D490-69E7-A2A0-376B-F0E070A4CB79}"/>
              </a:ext>
            </a:extLst>
          </p:cNvPr>
          <p:cNvSpPr txBox="1"/>
          <p:nvPr/>
        </p:nvSpPr>
        <p:spPr>
          <a:xfrm>
            <a:off x="2452807" y="6404646"/>
            <a:ext cx="4220924" cy="332712"/>
          </a:xfrm>
          <a:prstGeom prst="rect">
            <a:avLst/>
          </a:prstGeom>
        </p:spPr>
        <p:txBody>
          <a:bodyPr vert="horz" lIns="91440" tIns="45720" rIns="91440" bIns="45720" rtlCol="0" anchor="ctr">
            <a:noAutofit/>
          </a:bodyPr>
          <a:lstStyle>
            <a:defPPr>
              <a:defRPr lang="zh-CN"/>
            </a:defPPr>
            <a:lvl1pPr marL="342891" indent="-342891" algn="just" defTabSz="457189">
              <a:lnSpc>
                <a:spcPct val="130000"/>
              </a:lnSpc>
              <a:spcBef>
                <a:spcPct val="2000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indent="0" algn="ctr">
              <a:lnSpc>
                <a:spcPct val="100000"/>
              </a:lnSpc>
              <a:spcBef>
                <a:spcPts val="0"/>
              </a:spcBef>
              <a:buNone/>
            </a:pPr>
            <a:r>
              <a:rPr lang="en-US" altLang="zh-CN" dirty="0">
                <a:latin typeface="Vijaya" panose="02020604020202020204" pitchFamily="18" charset="0"/>
                <a:cs typeface="Vijaya" panose="02020604020202020204" pitchFamily="18" charset="0"/>
              </a:rPr>
              <a:t>Schematic of the analog processing circuit</a:t>
            </a:r>
            <a:endParaRPr lang="zh-CN" altLang="en-US" dirty="0">
              <a:latin typeface="Vijaya" panose="02020604020202020204" pitchFamily="18" charset="0"/>
              <a:cs typeface="Vijaya" panose="02020604020202020204" pitchFamily="18" charset="0"/>
            </a:endParaRPr>
          </a:p>
        </p:txBody>
      </p:sp>
      <p:sp>
        <p:nvSpPr>
          <p:cNvPr id="9" name="灯片编号占位符 8">
            <a:extLst>
              <a:ext uri="{FF2B5EF4-FFF2-40B4-BE49-F238E27FC236}">
                <a16:creationId xmlns:a16="http://schemas.microsoft.com/office/drawing/2014/main" id="{C3728609-CFDE-F326-CD7A-661AF0E7FAAD}"/>
              </a:ext>
            </a:extLst>
          </p:cNvPr>
          <p:cNvSpPr>
            <a:spLocks noGrp="1"/>
          </p:cNvSpPr>
          <p:nvPr>
            <p:ph type="sldNum" sz="quarter" idx="12"/>
          </p:nvPr>
        </p:nvSpPr>
        <p:spPr/>
        <p:txBody>
          <a:bodyPr/>
          <a:lstStyle/>
          <a:p>
            <a:r>
              <a:rPr lang="en-US" dirty="0"/>
              <a:t>16</a:t>
            </a:r>
          </a:p>
        </p:txBody>
      </p:sp>
    </p:spTree>
    <p:extLst>
      <p:ext uri="{BB962C8B-B14F-4D97-AF65-F5344CB8AC3E}">
        <p14:creationId xmlns:p14="http://schemas.microsoft.com/office/powerpoint/2010/main" val="2206233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B69550-52E9-31FE-6ED4-DA1441A43A00}"/>
              </a:ext>
            </a:extLst>
          </p:cNvPr>
          <p:cNvSpPr>
            <a:spLocks noGrp="1"/>
          </p:cNvSpPr>
          <p:nvPr>
            <p:ph type="title"/>
          </p:nvPr>
        </p:nvSpPr>
        <p:spPr/>
        <p:txBody>
          <a:bodyPr>
            <a:normAutofit fontScale="90000"/>
          </a:bodyPr>
          <a:lstStyle/>
          <a:p>
            <a:r>
              <a:rPr lang="en-US" altLang="zh-CN" sz="4400" dirty="0"/>
              <a:t>PIDB Front-end ASIC Prototype</a:t>
            </a:r>
            <a:endParaRPr lang="zh-CN" altLang="en-US" dirty="0"/>
          </a:p>
        </p:txBody>
      </p:sp>
      <p:graphicFrame>
        <p:nvGraphicFramePr>
          <p:cNvPr id="6" name="对象 5">
            <a:extLst>
              <a:ext uri="{FF2B5EF4-FFF2-40B4-BE49-F238E27FC236}">
                <a16:creationId xmlns:a16="http://schemas.microsoft.com/office/drawing/2014/main" id="{8C2AFF6C-9BB0-B8A3-0699-56E21EAA7022}"/>
              </a:ext>
            </a:extLst>
          </p:cNvPr>
          <p:cNvGraphicFramePr>
            <a:graphicFrameLocks noChangeAspect="1"/>
          </p:cNvGraphicFramePr>
          <p:nvPr>
            <p:extLst>
              <p:ext uri="{D42A27DB-BD31-4B8C-83A1-F6EECF244321}">
                <p14:modId xmlns:p14="http://schemas.microsoft.com/office/powerpoint/2010/main" val="1438089961"/>
              </p:ext>
            </p:extLst>
          </p:nvPr>
        </p:nvGraphicFramePr>
        <p:xfrm>
          <a:off x="4827949" y="2701925"/>
          <a:ext cx="4365625" cy="3330575"/>
        </p:xfrm>
        <a:graphic>
          <a:graphicData uri="http://schemas.openxmlformats.org/presentationml/2006/ole">
            <mc:AlternateContent xmlns:mc="http://schemas.openxmlformats.org/markup-compatibility/2006">
              <mc:Choice xmlns:v="urn:schemas-microsoft-com:vml" Requires="v">
                <p:oleObj name="Visio" r:id="rId3" imgW="5505512" imgH="4229100" progId="Visio.Drawing.15">
                  <p:embed/>
                </p:oleObj>
              </mc:Choice>
              <mc:Fallback>
                <p:oleObj name="Visio" r:id="rId3" imgW="5505512" imgH="4229100" progId="Visio.Drawing.15">
                  <p:embed/>
                  <p:pic>
                    <p:nvPicPr>
                      <p:cNvPr id="6" name="对象 5">
                        <a:extLst>
                          <a:ext uri="{FF2B5EF4-FFF2-40B4-BE49-F238E27FC236}">
                            <a16:creationId xmlns:a16="http://schemas.microsoft.com/office/drawing/2014/main" id="{8C2AFF6C-9BB0-B8A3-0699-56E21EAA7022}"/>
                          </a:ext>
                        </a:extLst>
                      </p:cNvPr>
                      <p:cNvPicPr>
                        <a:picLocks noChangeAspect="1" noChangeArrowheads="1"/>
                      </p:cNvPicPr>
                      <p:nvPr/>
                    </p:nvPicPr>
                    <p:blipFill>
                      <a:blip r:embed="rId4"/>
                      <a:srcRect/>
                      <a:stretch>
                        <a:fillRect/>
                      </a:stretch>
                    </p:blipFill>
                    <p:spPr bwMode="auto">
                      <a:xfrm>
                        <a:off x="4827949" y="2701925"/>
                        <a:ext cx="4365625" cy="3330575"/>
                      </a:xfrm>
                      <a:prstGeom prst="rect">
                        <a:avLst/>
                      </a:prstGeom>
                      <a:noFill/>
                    </p:spPr>
                  </p:pic>
                </p:oleObj>
              </mc:Fallback>
            </mc:AlternateContent>
          </a:graphicData>
        </a:graphic>
      </p:graphicFrame>
      <p:graphicFrame>
        <p:nvGraphicFramePr>
          <p:cNvPr id="9" name="对象 8">
            <a:extLst>
              <a:ext uri="{FF2B5EF4-FFF2-40B4-BE49-F238E27FC236}">
                <a16:creationId xmlns:a16="http://schemas.microsoft.com/office/drawing/2014/main" id="{A0BB5754-7B3A-1B3B-806B-930EA1302C0A}"/>
              </a:ext>
            </a:extLst>
          </p:cNvPr>
          <p:cNvGraphicFramePr>
            <a:graphicFrameLocks noChangeAspect="1"/>
          </p:cNvGraphicFramePr>
          <p:nvPr>
            <p:extLst>
              <p:ext uri="{D42A27DB-BD31-4B8C-83A1-F6EECF244321}">
                <p14:modId xmlns:p14="http://schemas.microsoft.com/office/powerpoint/2010/main" val="2858502569"/>
              </p:ext>
            </p:extLst>
          </p:nvPr>
        </p:nvGraphicFramePr>
        <p:xfrm>
          <a:off x="299291" y="4513956"/>
          <a:ext cx="4330700" cy="1385887"/>
        </p:xfrm>
        <a:graphic>
          <a:graphicData uri="http://schemas.openxmlformats.org/presentationml/2006/ole">
            <mc:AlternateContent xmlns:mc="http://schemas.openxmlformats.org/markup-compatibility/2006">
              <mc:Choice xmlns:v="urn:schemas-microsoft-com:vml" Requires="v">
                <p:oleObj name="Visio" r:id="rId5" imgW="10448894" imgH="3343179" progId="Visio.Drawing.15">
                  <p:embed/>
                </p:oleObj>
              </mc:Choice>
              <mc:Fallback>
                <p:oleObj name="Visio" r:id="rId5" imgW="10448894" imgH="3343179" progId="Visio.Drawing.15">
                  <p:embed/>
                  <p:pic>
                    <p:nvPicPr>
                      <p:cNvPr id="9" name="对象 8">
                        <a:extLst>
                          <a:ext uri="{FF2B5EF4-FFF2-40B4-BE49-F238E27FC236}">
                            <a16:creationId xmlns:a16="http://schemas.microsoft.com/office/drawing/2014/main" id="{A0BB5754-7B3A-1B3B-806B-930EA1302C0A}"/>
                          </a:ext>
                        </a:extLst>
                      </p:cNvPr>
                      <p:cNvPicPr>
                        <a:picLocks noChangeAspect="1" noChangeArrowheads="1"/>
                      </p:cNvPicPr>
                      <p:nvPr/>
                    </p:nvPicPr>
                    <p:blipFill>
                      <a:blip r:embed="rId6"/>
                      <a:srcRect/>
                      <a:stretch>
                        <a:fillRect/>
                      </a:stretch>
                    </p:blipFill>
                    <p:spPr bwMode="auto">
                      <a:xfrm>
                        <a:off x="299291" y="4513956"/>
                        <a:ext cx="4330700" cy="1385887"/>
                      </a:xfrm>
                      <a:prstGeom prst="rect">
                        <a:avLst/>
                      </a:prstGeom>
                      <a:noFill/>
                    </p:spPr>
                  </p:pic>
                </p:oleObj>
              </mc:Fallback>
            </mc:AlternateContent>
          </a:graphicData>
        </a:graphic>
      </p:graphicFrame>
      <p:cxnSp>
        <p:nvCxnSpPr>
          <p:cNvPr id="5" name="直接箭头连接符 4">
            <a:extLst>
              <a:ext uri="{FF2B5EF4-FFF2-40B4-BE49-F238E27FC236}">
                <a16:creationId xmlns:a16="http://schemas.microsoft.com/office/drawing/2014/main" id="{C933D4C3-5F37-4092-2C2A-E9A5B69DB2F5}"/>
              </a:ext>
            </a:extLst>
          </p:cNvPr>
          <p:cNvCxnSpPr>
            <a:cxnSpLocks/>
          </p:cNvCxnSpPr>
          <p:nvPr/>
        </p:nvCxnSpPr>
        <p:spPr>
          <a:xfrm>
            <a:off x="2174310" y="2379380"/>
            <a:ext cx="0" cy="868645"/>
          </a:xfrm>
          <a:prstGeom prst="straightConnector1">
            <a:avLst/>
          </a:prstGeom>
          <a:ln w="88900" cap="flat" cmpd="sng" algn="ctr">
            <a:solidFill>
              <a:schemeClr val="tx1">
                <a:lumMod val="95000"/>
                <a:lumOff val="5000"/>
              </a:schemeClr>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0" name="文本框 9">
            <a:extLst>
              <a:ext uri="{FF2B5EF4-FFF2-40B4-BE49-F238E27FC236}">
                <a16:creationId xmlns:a16="http://schemas.microsoft.com/office/drawing/2014/main" id="{9209E5A9-E8EF-899F-16AE-1C67AD480DB2}"/>
              </a:ext>
            </a:extLst>
          </p:cNvPr>
          <p:cNvSpPr txBox="1"/>
          <p:nvPr/>
        </p:nvSpPr>
        <p:spPr>
          <a:xfrm>
            <a:off x="164206" y="3338250"/>
            <a:ext cx="4600871" cy="1175706"/>
          </a:xfrm>
          <a:prstGeom prst="rect">
            <a:avLst/>
          </a:prstGeom>
        </p:spPr>
        <p:txBody>
          <a:bodyPr vert="horz" lIns="91440" tIns="45720" rIns="91440" bIns="45720" rtlCol="0">
            <a:normAutofit/>
          </a:bodyPr>
          <a:lstStyle>
            <a:lvl1pPr marL="342891" indent="-342891" defTabSz="457189">
              <a:spcBef>
                <a:spcPct val="20000"/>
              </a:spcBef>
              <a:buFont typeface="Arial"/>
              <a:buChar char="•"/>
              <a:defRPr sz="3200"/>
            </a:lvl1pPr>
            <a:lvl2pPr marL="360000" lvl="1" indent="-228594" algn="just" defTabSz="914377">
              <a:lnSpc>
                <a:spcPct val="150000"/>
              </a:lnSpc>
              <a:spcBef>
                <a:spcPts val="300"/>
              </a:spcBef>
              <a:buFont typeface="Wingdings" panose="05000000000000000000" pitchFamily="2" charset="2"/>
              <a:buChar char="Ø"/>
              <a:defRPr sz="20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indent="0" algn="ctr">
              <a:lnSpc>
                <a:spcPct val="130000"/>
              </a:lnSpc>
              <a:spcBef>
                <a:spcPts val="0"/>
              </a:spcBef>
              <a:buNone/>
            </a:pPr>
            <a:r>
              <a:rPr lang="en-US" altLang="zh-CN" sz="2000" dirty="0"/>
              <a:t>Switched Capacitor Array (SCA) + ADC</a:t>
            </a:r>
          </a:p>
          <a:p>
            <a:pPr marL="0" indent="0" algn="ctr">
              <a:lnSpc>
                <a:spcPct val="130000"/>
              </a:lnSpc>
              <a:spcBef>
                <a:spcPts val="0"/>
              </a:spcBef>
              <a:buNone/>
            </a:pPr>
            <a:r>
              <a:rPr lang="en-US" altLang="zh-CN" sz="2000" dirty="0"/>
              <a:t>(ADC in suspend mode without valid signal)</a:t>
            </a:r>
            <a:endParaRPr lang="zh-CN" altLang="en-US" sz="2000" dirty="0"/>
          </a:p>
        </p:txBody>
      </p:sp>
      <p:sp>
        <p:nvSpPr>
          <p:cNvPr id="11" name="内容占位符 2">
            <a:extLst>
              <a:ext uri="{FF2B5EF4-FFF2-40B4-BE49-F238E27FC236}">
                <a16:creationId xmlns:a16="http://schemas.microsoft.com/office/drawing/2014/main" id="{15149C87-C13D-AC23-DE41-7DE0816286D6}"/>
              </a:ext>
            </a:extLst>
          </p:cNvPr>
          <p:cNvSpPr txBox="1">
            <a:spLocks/>
          </p:cNvSpPr>
          <p:nvPr/>
        </p:nvSpPr>
        <p:spPr>
          <a:xfrm>
            <a:off x="227078" y="1059771"/>
            <a:ext cx="8459722" cy="1551930"/>
          </a:xfrm>
          <a:prstGeom prst="rect">
            <a:avLst/>
          </a:prstGeom>
        </p:spPr>
        <p:txBody>
          <a:bodyPr vert="horz" lIns="91440" tIns="45720" rIns="91440" bIns="45720" rtlCol="0">
            <a:noAutofit/>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30000"/>
              </a:lnSpc>
              <a:spcBef>
                <a:spcPts val="0"/>
              </a:spcBef>
            </a:pPr>
            <a:r>
              <a:rPr lang="en-US" altLang="zh-CN" sz="2000" dirty="0"/>
              <a:t>Higher sampling rate to extract more information from the waveform.</a:t>
            </a:r>
          </a:p>
          <a:p>
            <a:pPr algn="just">
              <a:lnSpc>
                <a:spcPct val="130000"/>
              </a:lnSpc>
              <a:spcBef>
                <a:spcPts val="0"/>
              </a:spcBef>
            </a:pPr>
            <a:r>
              <a:rPr lang="en-US" altLang="zh-CN" sz="2000" dirty="0"/>
              <a:t>Lower power consumption for high density and low cooling requirements.</a:t>
            </a:r>
          </a:p>
          <a:p>
            <a:pPr algn="just">
              <a:lnSpc>
                <a:spcPct val="130000"/>
              </a:lnSpc>
              <a:spcBef>
                <a:spcPts val="0"/>
              </a:spcBef>
            </a:pPr>
            <a:r>
              <a:rPr lang="en-US" altLang="zh-CN" sz="2000" dirty="0"/>
              <a:t>Effective signal duration only accounts for about 1% of the total time.</a:t>
            </a:r>
          </a:p>
        </p:txBody>
      </p:sp>
      <p:sp>
        <p:nvSpPr>
          <p:cNvPr id="15" name="文本框 14">
            <a:extLst>
              <a:ext uri="{FF2B5EF4-FFF2-40B4-BE49-F238E27FC236}">
                <a16:creationId xmlns:a16="http://schemas.microsoft.com/office/drawing/2014/main" id="{DC427EE0-1CFF-0E88-D692-F00EF99784E7}"/>
              </a:ext>
            </a:extLst>
          </p:cNvPr>
          <p:cNvSpPr txBox="1"/>
          <p:nvPr/>
        </p:nvSpPr>
        <p:spPr>
          <a:xfrm>
            <a:off x="4900299" y="5956368"/>
            <a:ext cx="4220924" cy="332712"/>
          </a:xfrm>
          <a:prstGeom prst="rect">
            <a:avLst/>
          </a:prstGeom>
        </p:spPr>
        <p:txBody>
          <a:bodyPr vert="horz" lIns="91440" tIns="45720" rIns="91440" bIns="45720" rtlCol="0" anchor="ctr">
            <a:noAutofit/>
          </a:bodyPr>
          <a:lstStyle>
            <a:defPPr>
              <a:defRPr lang="zh-CN"/>
            </a:defPPr>
            <a:lvl1pPr marL="342891" indent="-342891" algn="just" defTabSz="457189">
              <a:lnSpc>
                <a:spcPct val="130000"/>
              </a:lnSpc>
              <a:spcBef>
                <a:spcPct val="2000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indent="0" algn="ctr">
              <a:lnSpc>
                <a:spcPct val="100000"/>
              </a:lnSpc>
              <a:spcBef>
                <a:spcPts val="0"/>
              </a:spcBef>
              <a:buNone/>
            </a:pPr>
            <a:r>
              <a:rPr lang="en-US" altLang="zh-CN" dirty="0">
                <a:latin typeface="Vijaya" panose="02020604020202020204" pitchFamily="18" charset="0"/>
                <a:cs typeface="Vijaya" panose="02020604020202020204" pitchFamily="18" charset="0"/>
              </a:rPr>
              <a:t>Block diagram of the digitizing circuit</a:t>
            </a:r>
            <a:endParaRPr lang="zh-CN" altLang="en-US" dirty="0">
              <a:latin typeface="Vijaya" panose="02020604020202020204" pitchFamily="18" charset="0"/>
              <a:cs typeface="Vijaya" panose="02020604020202020204" pitchFamily="18" charset="0"/>
            </a:endParaRPr>
          </a:p>
        </p:txBody>
      </p:sp>
      <p:sp>
        <p:nvSpPr>
          <p:cNvPr id="16" name="文本框 15">
            <a:extLst>
              <a:ext uri="{FF2B5EF4-FFF2-40B4-BE49-F238E27FC236}">
                <a16:creationId xmlns:a16="http://schemas.microsoft.com/office/drawing/2014/main" id="{8EAA3EFF-896E-6C25-4412-1710907D4B2F}"/>
              </a:ext>
            </a:extLst>
          </p:cNvPr>
          <p:cNvSpPr txBox="1"/>
          <p:nvPr/>
        </p:nvSpPr>
        <p:spPr>
          <a:xfrm>
            <a:off x="354179" y="5956368"/>
            <a:ext cx="4220924" cy="332712"/>
          </a:xfrm>
          <a:prstGeom prst="rect">
            <a:avLst/>
          </a:prstGeom>
        </p:spPr>
        <p:txBody>
          <a:bodyPr vert="horz" lIns="91440" tIns="45720" rIns="91440" bIns="45720" rtlCol="0" anchor="ctr">
            <a:noAutofit/>
          </a:bodyPr>
          <a:lstStyle>
            <a:defPPr>
              <a:defRPr lang="zh-CN"/>
            </a:defPPr>
            <a:lvl1pPr marL="342891" indent="-342891" algn="just" defTabSz="457189">
              <a:lnSpc>
                <a:spcPct val="130000"/>
              </a:lnSpc>
              <a:spcBef>
                <a:spcPct val="2000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0" indent="0" algn="ctr">
              <a:lnSpc>
                <a:spcPct val="100000"/>
              </a:lnSpc>
              <a:spcBef>
                <a:spcPts val="0"/>
              </a:spcBef>
              <a:buNone/>
            </a:pPr>
            <a:r>
              <a:rPr lang="en-US" altLang="zh-CN" dirty="0">
                <a:latin typeface="Vijaya" panose="02020604020202020204" pitchFamily="18" charset="0"/>
                <a:cs typeface="Vijaya" panose="02020604020202020204" pitchFamily="18" charset="0"/>
              </a:rPr>
              <a:t>Working sequence of the digitization circuit</a:t>
            </a:r>
            <a:endParaRPr lang="zh-CN" altLang="en-US" dirty="0">
              <a:latin typeface="Vijaya" panose="02020604020202020204" pitchFamily="18" charset="0"/>
              <a:cs typeface="Vijaya" panose="02020604020202020204" pitchFamily="18" charset="0"/>
            </a:endParaRPr>
          </a:p>
        </p:txBody>
      </p:sp>
      <p:sp>
        <p:nvSpPr>
          <p:cNvPr id="12" name="灯片编号占位符 11">
            <a:extLst>
              <a:ext uri="{FF2B5EF4-FFF2-40B4-BE49-F238E27FC236}">
                <a16:creationId xmlns:a16="http://schemas.microsoft.com/office/drawing/2014/main" id="{F71DBD56-A99A-23B8-9B47-A21FDA6B5A6B}"/>
              </a:ext>
            </a:extLst>
          </p:cNvPr>
          <p:cNvSpPr>
            <a:spLocks noGrp="1"/>
          </p:cNvSpPr>
          <p:nvPr>
            <p:ph type="sldNum" sz="quarter" idx="12"/>
          </p:nvPr>
        </p:nvSpPr>
        <p:spPr/>
        <p:txBody>
          <a:bodyPr/>
          <a:lstStyle/>
          <a:p>
            <a:r>
              <a:rPr lang="en-US" dirty="0"/>
              <a:t>17</a:t>
            </a:r>
          </a:p>
        </p:txBody>
      </p:sp>
    </p:spTree>
    <p:extLst>
      <p:ext uri="{BB962C8B-B14F-4D97-AF65-F5344CB8AC3E}">
        <p14:creationId xmlns:p14="http://schemas.microsoft.com/office/powerpoint/2010/main" val="2477515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4C310-D52A-57C4-DF4E-AD38F484D2FC}"/>
              </a:ext>
            </a:extLst>
          </p:cNvPr>
          <p:cNvSpPr>
            <a:spLocks noGrp="1"/>
          </p:cNvSpPr>
          <p:nvPr>
            <p:ph type="title"/>
          </p:nvPr>
        </p:nvSpPr>
        <p:spPr/>
        <p:txBody>
          <a:bodyPr>
            <a:normAutofit fontScale="90000"/>
          </a:bodyPr>
          <a:lstStyle/>
          <a:p>
            <a:r>
              <a:rPr lang="en-US" altLang="zh-CN" sz="4400" dirty="0"/>
              <a:t>PIDB Front-end ASIC Prototype</a:t>
            </a:r>
            <a:endParaRPr lang="zh-CN" altLang="en-US" dirty="0"/>
          </a:p>
        </p:txBody>
      </p:sp>
      <p:grpSp>
        <p:nvGrpSpPr>
          <p:cNvPr id="13" name="组合 12">
            <a:extLst>
              <a:ext uri="{FF2B5EF4-FFF2-40B4-BE49-F238E27FC236}">
                <a16:creationId xmlns:a16="http://schemas.microsoft.com/office/drawing/2014/main" id="{1067A93C-2006-8C48-096E-5F9C39F0A725}"/>
              </a:ext>
            </a:extLst>
          </p:cNvPr>
          <p:cNvGrpSpPr>
            <a:grpSpLocks noChangeAspect="1"/>
          </p:cNvGrpSpPr>
          <p:nvPr/>
        </p:nvGrpSpPr>
        <p:grpSpPr>
          <a:xfrm>
            <a:off x="5091773" y="3807043"/>
            <a:ext cx="3490950" cy="2493262"/>
            <a:chOff x="4572000" y="3018102"/>
            <a:chExt cx="4025386" cy="2874960"/>
          </a:xfrm>
        </p:grpSpPr>
        <p:pic>
          <p:nvPicPr>
            <p:cNvPr id="5" name="图片 3" descr="电脑萤幕画面&#10;&#10;中度可信度描述已自动生成">
              <a:extLst>
                <a:ext uri="{FF2B5EF4-FFF2-40B4-BE49-F238E27FC236}">
                  <a16:creationId xmlns:a16="http://schemas.microsoft.com/office/drawing/2014/main" id="{F53DEFCE-BD75-683C-62FF-E04632906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18102"/>
              <a:ext cx="4025386" cy="2874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a:extLst>
                <a:ext uri="{FF2B5EF4-FFF2-40B4-BE49-F238E27FC236}">
                  <a16:creationId xmlns:a16="http://schemas.microsoft.com/office/drawing/2014/main" id="{C4355872-A878-5201-45BB-7F4B0657F538}"/>
                </a:ext>
              </a:extLst>
            </p:cNvPr>
            <p:cNvSpPr/>
            <p:nvPr/>
          </p:nvSpPr>
          <p:spPr>
            <a:xfrm>
              <a:off x="4589433" y="3018102"/>
              <a:ext cx="1835727" cy="2874960"/>
            </a:xfrm>
            <a:prstGeom prst="rect">
              <a:avLst/>
            </a:prstGeom>
            <a:noFill/>
            <a:ln w="76200">
              <a:solidFill>
                <a:srgbClr val="FFC000"/>
              </a:solidFill>
            </a:ln>
          </p:spPr>
          <p:style>
            <a:lnRef idx="0">
              <a:scrgbClr r="0" g="0" b="0"/>
            </a:lnRef>
            <a:fillRef idx="0">
              <a:scrgbClr r="0" g="0" b="0"/>
            </a:fillRef>
            <a:effectRef idx="0">
              <a:scrgbClr r="0" g="0" b="0"/>
            </a:effectRef>
            <a:fontRef idx="minor">
              <a:schemeClr val="dk1"/>
            </a:fontRef>
          </p:style>
          <p:txBody>
            <a:bodyPr anchor="ctr"/>
            <a:lstStyle/>
            <a:p>
              <a:pPr algn="ctr">
                <a:defRPr/>
              </a:pPr>
              <a:endParaRPr lang="zh-CN" altLang="en-US"/>
            </a:p>
          </p:txBody>
        </p:sp>
        <p:sp>
          <p:nvSpPr>
            <p:cNvPr id="7" name="矩形 6">
              <a:extLst>
                <a:ext uri="{FF2B5EF4-FFF2-40B4-BE49-F238E27FC236}">
                  <a16:creationId xmlns:a16="http://schemas.microsoft.com/office/drawing/2014/main" id="{68EF8085-6F2A-BDC6-D114-C3384D3D13FA}"/>
                </a:ext>
              </a:extLst>
            </p:cNvPr>
            <p:cNvSpPr/>
            <p:nvPr/>
          </p:nvSpPr>
          <p:spPr>
            <a:xfrm>
              <a:off x="6487732" y="3018102"/>
              <a:ext cx="2109653" cy="2874960"/>
            </a:xfrm>
            <a:prstGeom prst="rect">
              <a:avLst/>
            </a:prstGeom>
            <a:noFill/>
            <a:ln w="76200">
              <a:solidFill>
                <a:srgbClr val="CAE13F"/>
              </a:solidFill>
            </a:ln>
          </p:spPr>
          <p:style>
            <a:lnRef idx="0">
              <a:scrgbClr r="0" g="0" b="0"/>
            </a:lnRef>
            <a:fillRef idx="0">
              <a:scrgbClr r="0" g="0" b="0"/>
            </a:fillRef>
            <a:effectRef idx="0">
              <a:scrgbClr r="0" g="0" b="0"/>
            </a:effectRef>
            <a:fontRef idx="minor">
              <a:schemeClr val="dk1"/>
            </a:fontRef>
          </p:style>
          <p:txBody>
            <a:bodyPr anchor="ctr"/>
            <a:lstStyle/>
            <a:p>
              <a:pPr algn="ctr">
                <a:defRPr/>
              </a:pPr>
              <a:endParaRPr lang="zh-CN" altLang="en-US"/>
            </a:p>
          </p:txBody>
        </p:sp>
        <p:sp>
          <p:nvSpPr>
            <p:cNvPr id="8" name="文本框 20">
              <a:extLst>
                <a:ext uri="{FF2B5EF4-FFF2-40B4-BE49-F238E27FC236}">
                  <a16:creationId xmlns:a16="http://schemas.microsoft.com/office/drawing/2014/main" id="{8B81760C-C9AE-DB13-390C-A090C510C851}"/>
                </a:ext>
              </a:extLst>
            </p:cNvPr>
            <p:cNvSpPr txBox="1">
              <a:spLocks noChangeArrowheads="1"/>
            </p:cNvSpPr>
            <p:nvPr/>
          </p:nvSpPr>
          <p:spPr bwMode="auto">
            <a:xfrm>
              <a:off x="4659477" y="3870004"/>
              <a:ext cx="1695637" cy="117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2000" dirty="0">
                  <a:solidFill>
                    <a:srgbClr val="FFC000"/>
                  </a:solidFill>
                </a:rPr>
                <a:t>Analog</a:t>
              </a:r>
            </a:p>
            <a:p>
              <a:pPr algn="ctr">
                <a:spcBef>
                  <a:spcPct val="0"/>
                </a:spcBef>
                <a:buClrTx/>
                <a:buSzTx/>
                <a:buFontTx/>
                <a:buNone/>
              </a:pPr>
              <a:r>
                <a:rPr lang="en-US" altLang="zh-CN" sz="2000" dirty="0">
                  <a:solidFill>
                    <a:srgbClr val="FFC000"/>
                  </a:solidFill>
                </a:rPr>
                <a:t>processing</a:t>
              </a:r>
            </a:p>
            <a:p>
              <a:pPr algn="ctr">
                <a:spcBef>
                  <a:spcPct val="0"/>
                </a:spcBef>
                <a:buClrTx/>
                <a:buSzTx/>
                <a:buFontTx/>
                <a:buNone/>
              </a:pPr>
              <a:r>
                <a:rPr lang="en-US" altLang="zh-CN" sz="2000" dirty="0">
                  <a:solidFill>
                    <a:srgbClr val="FFC000"/>
                  </a:solidFill>
                </a:rPr>
                <a:t>circuit</a:t>
              </a:r>
              <a:endParaRPr lang="zh-CN" altLang="en-US" sz="2000" dirty="0">
                <a:solidFill>
                  <a:srgbClr val="FFC000"/>
                </a:solidFill>
              </a:endParaRPr>
            </a:p>
          </p:txBody>
        </p:sp>
        <p:sp>
          <p:nvSpPr>
            <p:cNvPr id="9" name="文本框 21">
              <a:extLst>
                <a:ext uri="{FF2B5EF4-FFF2-40B4-BE49-F238E27FC236}">
                  <a16:creationId xmlns:a16="http://schemas.microsoft.com/office/drawing/2014/main" id="{BA3695DC-0834-A040-3A7C-164F8CBD9C3A}"/>
                </a:ext>
              </a:extLst>
            </p:cNvPr>
            <p:cNvSpPr txBox="1">
              <a:spLocks noChangeArrowheads="1"/>
            </p:cNvSpPr>
            <p:nvPr/>
          </p:nvSpPr>
          <p:spPr bwMode="auto">
            <a:xfrm>
              <a:off x="7067504" y="3809402"/>
              <a:ext cx="839548" cy="1171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2000" dirty="0">
                  <a:solidFill>
                    <a:srgbClr val="CAE13F"/>
                  </a:solidFill>
                </a:rPr>
                <a:t>SCA</a:t>
              </a:r>
            </a:p>
            <a:p>
              <a:pPr algn="ctr">
                <a:spcBef>
                  <a:spcPct val="0"/>
                </a:spcBef>
                <a:buClrTx/>
                <a:buSzTx/>
                <a:buFontTx/>
                <a:buNone/>
              </a:pPr>
              <a:r>
                <a:rPr lang="en-US" altLang="zh-CN" sz="2000" dirty="0">
                  <a:solidFill>
                    <a:srgbClr val="CAE13F"/>
                  </a:solidFill>
                </a:rPr>
                <a:t>+</a:t>
              </a:r>
            </a:p>
            <a:p>
              <a:pPr algn="ctr">
                <a:spcBef>
                  <a:spcPct val="0"/>
                </a:spcBef>
                <a:buClrTx/>
                <a:buSzTx/>
                <a:buFontTx/>
                <a:buNone/>
              </a:pPr>
              <a:r>
                <a:rPr lang="en-US" altLang="zh-CN" sz="2000" dirty="0">
                  <a:solidFill>
                    <a:srgbClr val="CAE13F"/>
                  </a:solidFill>
                </a:rPr>
                <a:t>ADC</a:t>
              </a:r>
            </a:p>
          </p:txBody>
        </p:sp>
      </p:grpSp>
      <p:sp>
        <p:nvSpPr>
          <p:cNvPr id="10" name="文本框 9">
            <a:extLst>
              <a:ext uri="{FF2B5EF4-FFF2-40B4-BE49-F238E27FC236}">
                <a16:creationId xmlns:a16="http://schemas.microsoft.com/office/drawing/2014/main" id="{77B49C05-3416-4DA0-B0FD-FCF33245DB34}"/>
              </a:ext>
            </a:extLst>
          </p:cNvPr>
          <p:cNvSpPr txBox="1"/>
          <p:nvPr/>
        </p:nvSpPr>
        <p:spPr>
          <a:xfrm>
            <a:off x="5344691" y="6355325"/>
            <a:ext cx="2985113" cy="400110"/>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Photograph of the fabricated chip</a:t>
            </a:r>
            <a:endParaRPr lang="zh-CN" altLang="en-US" sz="2000" dirty="0">
              <a:latin typeface="Vijaya" panose="02020604020202020204" pitchFamily="18" charset="0"/>
              <a:cs typeface="Vijaya" panose="02020604020202020204" pitchFamily="18" charset="0"/>
            </a:endParaRPr>
          </a:p>
        </p:txBody>
      </p:sp>
      <p:sp>
        <p:nvSpPr>
          <p:cNvPr id="12" name="文本框 11">
            <a:extLst>
              <a:ext uri="{FF2B5EF4-FFF2-40B4-BE49-F238E27FC236}">
                <a16:creationId xmlns:a16="http://schemas.microsoft.com/office/drawing/2014/main" id="{DA2A7436-0EFF-281F-ECCE-2F36F4C3208B}"/>
              </a:ext>
            </a:extLst>
          </p:cNvPr>
          <p:cNvSpPr txBox="1"/>
          <p:nvPr/>
        </p:nvSpPr>
        <p:spPr>
          <a:xfrm>
            <a:off x="983535" y="6355325"/>
            <a:ext cx="3395481" cy="400110"/>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Cross-sectional view of the deep </a:t>
            </a:r>
            <a:r>
              <a:rPr lang="en-US" altLang="zh-CN" sz="2000" dirty="0" err="1">
                <a:latin typeface="Vijaya" panose="02020604020202020204" pitchFamily="18" charset="0"/>
                <a:cs typeface="Vijaya" panose="02020604020202020204" pitchFamily="18" charset="0"/>
              </a:rPr>
              <a:t>Nwell</a:t>
            </a:r>
            <a:endParaRPr lang="zh-CN" altLang="en-US" sz="2000" dirty="0">
              <a:latin typeface="Vijaya" panose="02020604020202020204" pitchFamily="18" charset="0"/>
              <a:cs typeface="Vijaya" panose="02020604020202020204" pitchFamily="18" charset="0"/>
            </a:endParaRPr>
          </a:p>
        </p:txBody>
      </p:sp>
      <p:graphicFrame>
        <p:nvGraphicFramePr>
          <p:cNvPr id="16" name="对象 15">
            <a:extLst>
              <a:ext uri="{FF2B5EF4-FFF2-40B4-BE49-F238E27FC236}">
                <a16:creationId xmlns:a16="http://schemas.microsoft.com/office/drawing/2014/main" id="{74ACAC01-07D0-3D01-5E10-B91773FF1C3A}"/>
              </a:ext>
            </a:extLst>
          </p:cNvPr>
          <p:cNvGraphicFramePr>
            <a:graphicFrameLocks noChangeAspect="1"/>
          </p:cNvGraphicFramePr>
          <p:nvPr>
            <p:extLst>
              <p:ext uri="{D42A27DB-BD31-4B8C-83A1-F6EECF244321}">
                <p14:modId xmlns:p14="http://schemas.microsoft.com/office/powerpoint/2010/main" val="1209346577"/>
              </p:ext>
            </p:extLst>
          </p:nvPr>
        </p:nvGraphicFramePr>
        <p:xfrm>
          <a:off x="561277" y="4159967"/>
          <a:ext cx="4239999" cy="1682298"/>
        </p:xfrm>
        <a:graphic>
          <a:graphicData uri="http://schemas.openxmlformats.org/presentationml/2006/ole">
            <mc:AlternateContent xmlns:mc="http://schemas.openxmlformats.org/markup-compatibility/2006">
              <mc:Choice xmlns:v="urn:schemas-microsoft-com:vml" Requires="v">
                <p:oleObj name="Visio" r:id="rId4" imgW="5314763" imgH="2152842" progId="Visio.Drawing.15">
                  <p:embed/>
                </p:oleObj>
              </mc:Choice>
              <mc:Fallback>
                <p:oleObj name="Visio" r:id="rId4" imgW="5314763" imgH="2152842" progId="Visio.Drawing.15">
                  <p:embed/>
                  <p:pic>
                    <p:nvPicPr>
                      <p:cNvPr id="0" name="Object 1"/>
                      <p:cNvPicPr>
                        <a:picLocks noChangeAspect="1" noChangeArrowheads="1"/>
                      </p:cNvPicPr>
                      <p:nvPr/>
                    </p:nvPicPr>
                    <p:blipFill>
                      <a:blip r:embed="rId5"/>
                      <a:srcRect/>
                      <a:stretch>
                        <a:fillRect/>
                      </a:stretch>
                    </p:blipFill>
                    <p:spPr bwMode="auto">
                      <a:xfrm>
                        <a:off x="561277" y="4159967"/>
                        <a:ext cx="4239999" cy="1682298"/>
                      </a:xfrm>
                      <a:prstGeom prst="rect">
                        <a:avLst/>
                      </a:prstGeom>
                      <a:noFill/>
                    </p:spPr>
                  </p:pic>
                </p:oleObj>
              </mc:Fallback>
            </mc:AlternateContent>
          </a:graphicData>
        </a:graphic>
      </p:graphicFrame>
      <p:sp>
        <p:nvSpPr>
          <p:cNvPr id="17" name="内容占位符 2">
            <a:extLst>
              <a:ext uri="{FF2B5EF4-FFF2-40B4-BE49-F238E27FC236}">
                <a16:creationId xmlns:a16="http://schemas.microsoft.com/office/drawing/2014/main" id="{359B5B9D-B345-599A-3909-E1DC90549F70}"/>
              </a:ext>
            </a:extLst>
          </p:cNvPr>
          <p:cNvSpPr txBox="1">
            <a:spLocks/>
          </p:cNvSpPr>
          <p:nvPr/>
        </p:nvSpPr>
        <p:spPr>
          <a:xfrm>
            <a:off x="331155" y="971124"/>
            <a:ext cx="8355645" cy="2801963"/>
          </a:xfrm>
          <a:prstGeom prst="rect">
            <a:avLst/>
          </a:prstGeom>
        </p:spPr>
        <p:txBody>
          <a:bodyPr vert="horz" lIns="91440" tIns="45720" rIns="91440" bIns="45720" rtlCol="0">
            <a:noAutofit/>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30000"/>
              </a:lnSpc>
              <a:spcBef>
                <a:spcPts val="0"/>
              </a:spcBef>
            </a:pPr>
            <a:r>
              <a:rPr lang="en-US" altLang="zh-CN" sz="2000" dirty="0"/>
              <a:t>This 32-channel mixed-signal ASIC is fabricated in the 180 nm CMOS process with a die size of 10,005 μm×6,168 </a:t>
            </a:r>
            <a:r>
              <a:rPr lang="en-US" altLang="zh-CN" sz="2000" dirty="0" err="1"/>
              <a:t>μm</a:t>
            </a:r>
            <a:r>
              <a:rPr lang="en-US" altLang="zh-CN" sz="2000" dirty="0"/>
              <a:t>.</a:t>
            </a:r>
          </a:p>
          <a:p>
            <a:pPr algn="just">
              <a:lnSpc>
                <a:spcPct val="130000"/>
              </a:lnSpc>
              <a:spcBef>
                <a:spcPts val="0"/>
              </a:spcBef>
            </a:pPr>
            <a:r>
              <a:rPr lang="en-US" altLang="zh-CN" sz="2000" dirty="0"/>
              <a:t>Approaches to reducing crosstalk between sensitive front-end and digital circuits: </a:t>
            </a:r>
          </a:p>
          <a:p>
            <a:pPr lvl="1" algn="just">
              <a:lnSpc>
                <a:spcPct val="130000"/>
              </a:lnSpc>
              <a:spcBef>
                <a:spcPts val="0"/>
              </a:spcBef>
              <a:buFont typeface="Wingdings" panose="05000000000000000000" pitchFamily="2" charset="2"/>
              <a:buChar char="Ø"/>
            </a:pPr>
            <a:r>
              <a:rPr lang="en-US" altLang="zh-CN" sz="1800" dirty="0"/>
              <a:t>Place the noisy digital circuits in the deep </a:t>
            </a:r>
            <a:r>
              <a:rPr lang="en-US" altLang="zh-CN" sz="1800" dirty="0" err="1"/>
              <a:t>Nwell</a:t>
            </a:r>
            <a:r>
              <a:rPr lang="en-US" altLang="zh-CN" sz="1800" dirty="0"/>
              <a:t>.</a:t>
            </a:r>
          </a:p>
          <a:p>
            <a:pPr lvl="1" algn="just">
              <a:lnSpc>
                <a:spcPct val="130000"/>
              </a:lnSpc>
              <a:spcBef>
                <a:spcPts val="0"/>
              </a:spcBef>
              <a:buFont typeface="Wingdings" panose="05000000000000000000" pitchFamily="2" charset="2"/>
              <a:buChar char="Ø"/>
            </a:pPr>
            <a:r>
              <a:rPr lang="en-US" altLang="zh-CN" sz="1800" dirty="0"/>
              <a:t>Use </a:t>
            </a:r>
            <a:r>
              <a:rPr lang="en-US" altLang="zh-CN" sz="1800" dirty="0" err="1"/>
              <a:t>Dcap</a:t>
            </a:r>
            <a:r>
              <a:rPr lang="en-US" altLang="zh-CN" sz="1800" dirty="0"/>
              <a:t> cell as filler during digital implementation to reduce the power ripple.</a:t>
            </a:r>
          </a:p>
          <a:p>
            <a:pPr lvl="1" algn="just">
              <a:lnSpc>
                <a:spcPct val="130000"/>
              </a:lnSpc>
              <a:spcBef>
                <a:spcPts val="0"/>
              </a:spcBef>
              <a:buFont typeface="Wingdings" panose="05000000000000000000" pitchFamily="2" charset="2"/>
              <a:buChar char="Ø"/>
            </a:pPr>
            <a:r>
              <a:rPr lang="en-US" altLang="zh-CN" sz="1800" dirty="0"/>
              <a:t>Isolate the ESD loop between digital IO and analog IO.</a:t>
            </a:r>
          </a:p>
        </p:txBody>
      </p:sp>
      <p:sp>
        <p:nvSpPr>
          <p:cNvPr id="15" name="灯片编号占位符 14">
            <a:extLst>
              <a:ext uri="{FF2B5EF4-FFF2-40B4-BE49-F238E27FC236}">
                <a16:creationId xmlns:a16="http://schemas.microsoft.com/office/drawing/2014/main" id="{1A852180-7229-1C31-5E82-AAAD03AC9717}"/>
              </a:ext>
            </a:extLst>
          </p:cNvPr>
          <p:cNvSpPr>
            <a:spLocks noGrp="1"/>
          </p:cNvSpPr>
          <p:nvPr>
            <p:ph type="sldNum" sz="quarter" idx="12"/>
          </p:nvPr>
        </p:nvSpPr>
        <p:spPr/>
        <p:txBody>
          <a:bodyPr/>
          <a:lstStyle/>
          <a:p>
            <a:r>
              <a:rPr lang="en-US" dirty="0"/>
              <a:t>18</a:t>
            </a:r>
          </a:p>
        </p:txBody>
      </p:sp>
    </p:spTree>
    <p:extLst>
      <p:ext uri="{BB962C8B-B14F-4D97-AF65-F5344CB8AC3E}">
        <p14:creationId xmlns:p14="http://schemas.microsoft.com/office/powerpoint/2010/main" val="760877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EC8F7-C488-B206-809A-0D2066ACF8C6}"/>
              </a:ext>
            </a:extLst>
          </p:cNvPr>
          <p:cNvSpPr>
            <a:spLocks noGrp="1"/>
          </p:cNvSpPr>
          <p:nvPr>
            <p:ph type="title"/>
          </p:nvPr>
        </p:nvSpPr>
        <p:spPr/>
        <p:txBody>
          <a:bodyPr>
            <a:normAutofit fontScale="90000"/>
          </a:bodyPr>
          <a:lstStyle/>
          <a:p>
            <a:r>
              <a:rPr lang="en-US" altLang="zh-CN" sz="4400" dirty="0"/>
              <a:t>PIDB Front-end ASIC Prototype</a:t>
            </a:r>
            <a:endParaRPr lang="zh-CN" altLang="en-US" dirty="0"/>
          </a:p>
        </p:txBody>
      </p:sp>
      <p:sp>
        <p:nvSpPr>
          <p:cNvPr id="14" name="文本框 13">
            <a:extLst>
              <a:ext uri="{FF2B5EF4-FFF2-40B4-BE49-F238E27FC236}">
                <a16:creationId xmlns:a16="http://schemas.microsoft.com/office/drawing/2014/main" id="{1CE2A66A-01F7-61A6-F03B-17A8A8FEA636}"/>
              </a:ext>
            </a:extLst>
          </p:cNvPr>
          <p:cNvSpPr txBox="1"/>
          <p:nvPr/>
        </p:nvSpPr>
        <p:spPr>
          <a:xfrm>
            <a:off x="457200" y="1088457"/>
            <a:ext cx="8229600" cy="2816793"/>
          </a:xfrm>
          <a:prstGeom prst="rect">
            <a:avLst/>
          </a:prstGeom>
        </p:spPr>
        <p:txBody>
          <a:bodyPr vert="horz" lIns="91440" tIns="45720" rIns="91440" bIns="45720" rtlCol="0">
            <a:normAutofit/>
          </a:bodyPr>
          <a:lstStyle>
            <a:defPPr>
              <a:defRPr lang="zh-CN"/>
            </a:defPPr>
            <a:lvl1pPr marL="228594" indent="-228594" defTabSz="914377">
              <a:lnSpc>
                <a:spcPct val="90000"/>
              </a:lnSpc>
              <a:spcBef>
                <a:spcPts val="1000"/>
              </a:spcBef>
              <a:buFont typeface="Arial" panose="020B0604020202020204" pitchFamily="34" charset="0"/>
              <a:buChar char="•"/>
              <a:defRPr sz="2000"/>
            </a:lvl1pPr>
            <a:lvl2pPr marL="685783" indent="-228594" defTabSz="914377">
              <a:lnSpc>
                <a:spcPct val="90000"/>
              </a:lnSpc>
              <a:spcBef>
                <a:spcPts val="500"/>
              </a:spcBef>
              <a:buFont typeface="Wingdings" panose="05000000000000000000" pitchFamily="2" charset="2"/>
              <a:buChar char="Ø"/>
            </a:lvl2pPr>
            <a:lvl3pPr marL="1142971" indent="-228594" defTabSz="914377">
              <a:lnSpc>
                <a:spcPct val="90000"/>
              </a:lnSpc>
              <a:spcBef>
                <a:spcPts val="500"/>
              </a:spcBef>
              <a:buFont typeface="Wingdings" panose="05000000000000000000" pitchFamily="2" charset="2"/>
              <a:buChar char="ü"/>
              <a:defRPr sz="16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pPr algn="just">
              <a:lnSpc>
                <a:spcPct val="130000"/>
              </a:lnSpc>
              <a:spcBef>
                <a:spcPts val="0"/>
              </a:spcBef>
            </a:pPr>
            <a:r>
              <a:rPr lang="en-US" altLang="zh-CN" dirty="0"/>
              <a:t>Output waveforms are sampled and digitized by 128 independent cells, the mismatch between cells results in different codes for the same input. </a:t>
            </a:r>
          </a:p>
          <a:p>
            <a:pPr algn="just">
              <a:lnSpc>
                <a:spcPct val="130000"/>
              </a:lnSpc>
              <a:spcBef>
                <a:spcPts val="0"/>
              </a:spcBef>
            </a:pPr>
            <a:r>
              <a:rPr lang="en-US" altLang="zh-CN" dirty="0"/>
              <a:t>This mismatch is a form of fixed pattern noise that can be corrected by sampling the baseline waveforms and generating the DC correction data.</a:t>
            </a:r>
          </a:p>
          <a:p>
            <a:pPr algn="just">
              <a:lnSpc>
                <a:spcPct val="130000"/>
              </a:lnSpc>
              <a:spcBef>
                <a:spcPts val="0"/>
              </a:spcBef>
            </a:pPr>
            <a:r>
              <a:rPr lang="en-US" altLang="zh-CN" dirty="0"/>
              <a:t>Output waveform is similar under different input charges, with a gain of 15.2 code/</a:t>
            </a:r>
            <a:r>
              <a:rPr lang="en-US" altLang="zh-CN" dirty="0" err="1"/>
              <a:t>fC</a:t>
            </a:r>
            <a:r>
              <a:rPr lang="en-US" altLang="zh-CN" dirty="0"/>
              <a:t> and an INL of 0.92%.</a:t>
            </a:r>
          </a:p>
        </p:txBody>
      </p:sp>
      <p:pic>
        <p:nvPicPr>
          <p:cNvPr id="8" name="图片 7">
            <a:extLst>
              <a:ext uri="{FF2B5EF4-FFF2-40B4-BE49-F238E27FC236}">
                <a16:creationId xmlns:a16="http://schemas.microsoft.com/office/drawing/2014/main" id="{B3F625B5-1A58-0EB4-E0D9-0964C9A8F89A}"/>
              </a:ext>
            </a:extLst>
          </p:cNvPr>
          <p:cNvPicPr>
            <a:picLocks noChangeAspect="1"/>
          </p:cNvPicPr>
          <p:nvPr/>
        </p:nvPicPr>
        <p:blipFill>
          <a:blip r:embed="rId3"/>
          <a:stretch>
            <a:fillRect/>
          </a:stretch>
        </p:blipFill>
        <p:spPr>
          <a:xfrm>
            <a:off x="417667" y="3590232"/>
            <a:ext cx="2610000" cy="2520000"/>
          </a:xfrm>
          <a:prstGeom prst="rect">
            <a:avLst/>
          </a:prstGeom>
        </p:spPr>
      </p:pic>
      <p:pic>
        <p:nvPicPr>
          <p:cNvPr id="15" name="图片 14">
            <a:extLst>
              <a:ext uri="{FF2B5EF4-FFF2-40B4-BE49-F238E27FC236}">
                <a16:creationId xmlns:a16="http://schemas.microsoft.com/office/drawing/2014/main" id="{BB9B3B0F-2E30-D581-F03B-0876B9ABCD1A}"/>
              </a:ext>
            </a:extLst>
          </p:cNvPr>
          <p:cNvPicPr>
            <a:picLocks noChangeAspect="1"/>
          </p:cNvPicPr>
          <p:nvPr/>
        </p:nvPicPr>
        <p:blipFill>
          <a:blip r:embed="rId4"/>
          <a:stretch>
            <a:fillRect/>
          </a:stretch>
        </p:blipFill>
        <p:spPr>
          <a:xfrm>
            <a:off x="3262815" y="3590232"/>
            <a:ext cx="2618084" cy="2520000"/>
          </a:xfrm>
          <a:prstGeom prst="rect">
            <a:avLst/>
          </a:prstGeom>
        </p:spPr>
      </p:pic>
      <p:pic>
        <p:nvPicPr>
          <p:cNvPr id="16" name="图片 15">
            <a:extLst>
              <a:ext uri="{FF2B5EF4-FFF2-40B4-BE49-F238E27FC236}">
                <a16:creationId xmlns:a16="http://schemas.microsoft.com/office/drawing/2014/main" id="{17955CDE-4A96-841D-882C-F1E5EFCC4631}"/>
              </a:ext>
            </a:extLst>
          </p:cNvPr>
          <p:cNvPicPr>
            <a:picLocks noChangeAspect="1"/>
          </p:cNvPicPr>
          <p:nvPr/>
        </p:nvPicPr>
        <p:blipFill>
          <a:blip r:embed="rId5"/>
          <a:stretch>
            <a:fillRect/>
          </a:stretch>
        </p:blipFill>
        <p:spPr>
          <a:xfrm>
            <a:off x="6116047" y="3718572"/>
            <a:ext cx="2485028" cy="2391660"/>
          </a:xfrm>
          <a:prstGeom prst="rect">
            <a:avLst/>
          </a:prstGeom>
        </p:spPr>
      </p:pic>
      <p:sp>
        <p:nvSpPr>
          <p:cNvPr id="17" name="文本框 16">
            <a:extLst>
              <a:ext uri="{FF2B5EF4-FFF2-40B4-BE49-F238E27FC236}">
                <a16:creationId xmlns:a16="http://schemas.microsoft.com/office/drawing/2014/main" id="{2844D896-1379-A32D-0266-E70008312316}"/>
              </a:ext>
            </a:extLst>
          </p:cNvPr>
          <p:cNvSpPr txBox="1"/>
          <p:nvPr/>
        </p:nvSpPr>
        <p:spPr>
          <a:xfrm>
            <a:off x="307857" y="6110232"/>
            <a:ext cx="2829621" cy="707886"/>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Pre DC calibration waveforms</a:t>
            </a:r>
          </a:p>
          <a:p>
            <a:pPr algn="ctr" defTabSz="457189"/>
            <a:r>
              <a:rPr lang="en-US" altLang="zh-CN" sz="2000" dirty="0">
                <a:latin typeface="Vijaya" panose="02020604020202020204" pitchFamily="18" charset="0"/>
                <a:cs typeface="Vijaya" panose="02020604020202020204" pitchFamily="18" charset="0"/>
              </a:rPr>
              <a:t>of 6 </a:t>
            </a:r>
            <a:r>
              <a:rPr lang="en-US" altLang="zh-CN" sz="2000" dirty="0" err="1">
                <a:latin typeface="Vijaya" panose="02020604020202020204" pitchFamily="18" charset="0"/>
                <a:cs typeface="Vijaya" panose="02020604020202020204" pitchFamily="18" charset="0"/>
              </a:rPr>
              <a:t>fC</a:t>
            </a:r>
            <a:r>
              <a:rPr lang="en-US" altLang="zh-CN" sz="2000" dirty="0">
                <a:latin typeface="Vijaya" panose="02020604020202020204" pitchFamily="18" charset="0"/>
                <a:cs typeface="Vijaya" panose="02020604020202020204" pitchFamily="18" charset="0"/>
              </a:rPr>
              <a:t> charge signals</a:t>
            </a:r>
            <a:endParaRPr lang="zh-CN" altLang="en-US" sz="2000" dirty="0">
              <a:latin typeface="Vijaya" panose="02020604020202020204" pitchFamily="18" charset="0"/>
              <a:cs typeface="Vijaya" panose="02020604020202020204" pitchFamily="18" charset="0"/>
            </a:endParaRPr>
          </a:p>
        </p:txBody>
      </p:sp>
      <p:sp>
        <p:nvSpPr>
          <p:cNvPr id="18" name="文本框 17">
            <a:extLst>
              <a:ext uri="{FF2B5EF4-FFF2-40B4-BE49-F238E27FC236}">
                <a16:creationId xmlns:a16="http://schemas.microsoft.com/office/drawing/2014/main" id="{C7865B93-F1FD-5C92-9DBB-5DDB267F0863}"/>
              </a:ext>
            </a:extLst>
          </p:cNvPr>
          <p:cNvSpPr txBox="1"/>
          <p:nvPr/>
        </p:nvSpPr>
        <p:spPr>
          <a:xfrm>
            <a:off x="3162657" y="6110232"/>
            <a:ext cx="2818400" cy="707886"/>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Post DC calibration waveforms</a:t>
            </a:r>
          </a:p>
          <a:p>
            <a:pPr algn="ctr" defTabSz="457189"/>
            <a:r>
              <a:rPr lang="en-US" altLang="zh-CN" sz="2000" dirty="0">
                <a:latin typeface="Vijaya" panose="02020604020202020204" pitchFamily="18" charset="0"/>
                <a:cs typeface="Vijaya" panose="02020604020202020204" pitchFamily="18" charset="0"/>
              </a:rPr>
              <a:t>of 6 </a:t>
            </a:r>
            <a:r>
              <a:rPr lang="en-US" altLang="zh-CN" sz="2000" dirty="0" err="1">
                <a:latin typeface="Vijaya" panose="02020604020202020204" pitchFamily="18" charset="0"/>
                <a:cs typeface="Vijaya" panose="02020604020202020204" pitchFamily="18" charset="0"/>
              </a:rPr>
              <a:t>fC</a:t>
            </a:r>
            <a:r>
              <a:rPr lang="en-US" altLang="zh-CN" sz="2000" dirty="0">
                <a:latin typeface="Vijaya" panose="02020604020202020204" pitchFamily="18" charset="0"/>
                <a:cs typeface="Vijaya" panose="02020604020202020204" pitchFamily="18" charset="0"/>
              </a:rPr>
              <a:t> charge signals</a:t>
            </a:r>
            <a:endParaRPr lang="zh-CN" altLang="en-US" sz="2000" dirty="0">
              <a:latin typeface="Vijaya" panose="02020604020202020204" pitchFamily="18" charset="0"/>
              <a:cs typeface="Vijaya" panose="02020604020202020204" pitchFamily="18" charset="0"/>
            </a:endParaRPr>
          </a:p>
        </p:txBody>
      </p:sp>
      <p:sp>
        <p:nvSpPr>
          <p:cNvPr id="19" name="文本框 18">
            <a:extLst>
              <a:ext uri="{FF2B5EF4-FFF2-40B4-BE49-F238E27FC236}">
                <a16:creationId xmlns:a16="http://schemas.microsoft.com/office/drawing/2014/main" id="{1A9B0674-749C-42D0-F77A-BF553C7798FD}"/>
              </a:ext>
            </a:extLst>
          </p:cNvPr>
          <p:cNvSpPr txBox="1"/>
          <p:nvPr/>
        </p:nvSpPr>
        <p:spPr>
          <a:xfrm>
            <a:off x="6453042" y="6114939"/>
            <a:ext cx="1806905" cy="707886"/>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Output waveforms</a:t>
            </a:r>
          </a:p>
          <a:p>
            <a:pPr algn="ctr" defTabSz="457189"/>
            <a:r>
              <a:rPr lang="en-US" altLang="zh-CN" sz="2000" dirty="0">
                <a:latin typeface="Vijaya" panose="02020604020202020204" pitchFamily="18" charset="0"/>
                <a:cs typeface="Vijaya" panose="02020604020202020204" pitchFamily="18" charset="0"/>
              </a:rPr>
              <a:t>versus input charge</a:t>
            </a:r>
            <a:endParaRPr lang="zh-CN" altLang="en-US" sz="2000" dirty="0">
              <a:latin typeface="Vijaya" panose="02020604020202020204" pitchFamily="18" charset="0"/>
              <a:cs typeface="Vijaya" panose="02020604020202020204" pitchFamily="18" charset="0"/>
            </a:endParaRPr>
          </a:p>
        </p:txBody>
      </p:sp>
      <p:sp>
        <p:nvSpPr>
          <p:cNvPr id="7" name="灯片编号占位符 6">
            <a:extLst>
              <a:ext uri="{FF2B5EF4-FFF2-40B4-BE49-F238E27FC236}">
                <a16:creationId xmlns:a16="http://schemas.microsoft.com/office/drawing/2014/main" id="{F886009C-94DF-D2E8-5865-F34C2EE0EB28}"/>
              </a:ext>
            </a:extLst>
          </p:cNvPr>
          <p:cNvSpPr>
            <a:spLocks noGrp="1"/>
          </p:cNvSpPr>
          <p:nvPr>
            <p:ph type="sldNum" sz="quarter" idx="12"/>
          </p:nvPr>
        </p:nvSpPr>
        <p:spPr/>
        <p:txBody>
          <a:bodyPr/>
          <a:lstStyle/>
          <a:p>
            <a:r>
              <a:rPr lang="en-US" dirty="0"/>
              <a:t>19</a:t>
            </a:r>
          </a:p>
        </p:txBody>
      </p:sp>
    </p:spTree>
    <p:extLst>
      <p:ext uri="{BB962C8B-B14F-4D97-AF65-F5344CB8AC3E}">
        <p14:creationId xmlns:p14="http://schemas.microsoft.com/office/powerpoint/2010/main" val="3826932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97A1ED-B3A1-7865-7DA1-70CAEF308A0F}"/>
              </a:ext>
            </a:extLst>
          </p:cNvPr>
          <p:cNvSpPr>
            <a:spLocks noGrp="1"/>
          </p:cNvSpPr>
          <p:nvPr>
            <p:ph type="title"/>
          </p:nvPr>
        </p:nvSpPr>
        <p:spPr/>
        <p:txBody>
          <a:bodyPr>
            <a:normAutofit fontScale="90000"/>
          </a:bodyPr>
          <a:lstStyle/>
          <a:p>
            <a:r>
              <a:rPr lang="en-US" altLang="zh-CN" sz="4400" dirty="0"/>
              <a:t>PIDB Front-end ASIC Prototype</a:t>
            </a:r>
            <a:endParaRPr lang="zh-CN" altLang="en-US" dirty="0"/>
          </a:p>
        </p:txBody>
      </p:sp>
      <p:sp>
        <p:nvSpPr>
          <p:cNvPr id="7" name="内容占位符 2">
            <a:extLst>
              <a:ext uri="{FF2B5EF4-FFF2-40B4-BE49-F238E27FC236}">
                <a16:creationId xmlns:a16="http://schemas.microsoft.com/office/drawing/2014/main" id="{AC26AF32-E596-601C-7983-042026CE2F3A}"/>
              </a:ext>
            </a:extLst>
          </p:cNvPr>
          <p:cNvSpPr>
            <a:spLocks noGrp="1"/>
          </p:cNvSpPr>
          <p:nvPr>
            <p:ph idx="1"/>
          </p:nvPr>
        </p:nvSpPr>
        <p:spPr>
          <a:xfrm>
            <a:off x="257175" y="1111518"/>
            <a:ext cx="8172450" cy="2232691"/>
          </a:xfrm>
        </p:spPr>
        <p:txBody>
          <a:bodyPr>
            <a:normAutofit/>
          </a:bodyPr>
          <a:lstStyle/>
          <a:p>
            <a:pPr algn="just">
              <a:lnSpc>
                <a:spcPct val="130000"/>
              </a:lnSpc>
              <a:spcBef>
                <a:spcPts val="0"/>
              </a:spcBef>
            </a:pPr>
            <a:r>
              <a:rPr lang="en-US" altLang="zh-CN" sz="2000" dirty="0"/>
              <a:t>ENC at the discriminator input affects the lower limit of the threshold setting and then the detection efficiency in triggerless mode.</a:t>
            </a:r>
          </a:p>
          <a:p>
            <a:pPr algn="just">
              <a:lnSpc>
                <a:spcPct val="130000"/>
              </a:lnSpc>
              <a:spcBef>
                <a:spcPts val="0"/>
              </a:spcBef>
            </a:pPr>
            <a:r>
              <a:rPr lang="en-US" altLang="zh-CN" sz="2000" dirty="0"/>
              <a:t>Measured ENC ≈ 627 e + 18.8 e/pF</a:t>
            </a:r>
          </a:p>
          <a:p>
            <a:pPr algn="just">
              <a:lnSpc>
                <a:spcPct val="130000"/>
              </a:lnSpc>
              <a:spcBef>
                <a:spcPts val="0"/>
              </a:spcBef>
            </a:pPr>
            <a:r>
              <a:rPr lang="en-US" altLang="zh-CN" sz="2000" dirty="0"/>
              <a:t>With a threshold greater than 1.2 </a:t>
            </a:r>
            <a:r>
              <a:rPr lang="en-US" altLang="zh-CN" sz="2000" dirty="0" err="1"/>
              <a:t>fC</a:t>
            </a:r>
            <a:r>
              <a:rPr lang="en-US" altLang="zh-CN" sz="2000" dirty="0"/>
              <a:t>, the noise hit frequency for a single channel is a few Hz.</a:t>
            </a:r>
            <a:endParaRPr lang="zh-CN" altLang="en-US" sz="2000" dirty="0"/>
          </a:p>
        </p:txBody>
      </p:sp>
      <p:pic>
        <p:nvPicPr>
          <p:cNvPr id="3" name="图片 2">
            <a:extLst>
              <a:ext uri="{FF2B5EF4-FFF2-40B4-BE49-F238E27FC236}">
                <a16:creationId xmlns:a16="http://schemas.microsoft.com/office/drawing/2014/main" id="{AB9A5804-01FB-CE6E-A907-5E0C940C0929}"/>
              </a:ext>
            </a:extLst>
          </p:cNvPr>
          <p:cNvPicPr>
            <a:picLocks noChangeAspect="1"/>
          </p:cNvPicPr>
          <p:nvPr/>
        </p:nvPicPr>
        <p:blipFill>
          <a:blip r:embed="rId3"/>
          <a:stretch>
            <a:fillRect/>
          </a:stretch>
        </p:blipFill>
        <p:spPr>
          <a:xfrm>
            <a:off x="661986" y="3344209"/>
            <a:ext cx="2587500" cy="2520000"/>
          </a:xfrm>
          <a:prstGeom prst="rect">
            <a:avLst/>
          </a:prstGeom>
        </p:spPr>
      </p:pic>
      <p:pic>
        <p:nvPicPr>
          <p:cNvPr id="9" name="图片 8">
            <a:extLst>
              <a:ext uri="{FF2B5EF4-FFF2-40B4-BE49-F238E27FC236}">
                <a16:creationId xmlns:a16="http://schemas.microsoft.com/office/drawing/2014/main" id="{35009C68-9321-88D5-9965-46B9AD23CD17}"/>
              </a:ext>
            </a:extLst>
          </p:cNvPr>
          <p:cNvPicPr>
            <a:picLocks noChangeAspect="1"/>
          </p:cNvPicPr>
          <p:nvPr/>
        </p:nvPicPr>
        <p:blipFill>
          <a:blip r:embed="rId4"/>
          <a:stretch>
            <a:fillRect/>
          </a:stretch>
        </p:blipFill>
        <p:spPr>
          <a:xfrm>
            <a:off x="3527156" y="3382309"/>
            <a:ext cx="5159644" cy="2520000"/>
          </a:xfrm>
          <a:prstGeom prst="rect">
            <a:avLst/>
          </a:prstGeom>
        </p:spPr>
      </p:pic>
      <p:sp>
        <p:nvSpPr>
          <p:cNvPr id="10" name="文本框 9">
            <a:extLst>
              <a:ext uri="{FF2B5EF4-FFF2-40B4-BE49-F238E27FC236}">
                <a16:creationId xmlns:a16="http://schemas.microsoft.com/office/drawing/2014/main" id="{E34A13B1-5345-1333-CB27-8CCAC8999EF4}"/>
              </a:ext>
            </a:extLst>
          </p:cNvPr>
          <p:cNvSpPr txBox="1"/>
          <p:nvPr/>
        </p:nvSpPr>
        <p:spPr>
          <a:xfrm>
            <a:off x="732485" y="5902309"/>
            <a:ext cx="2446504" cy="707886"/>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ENC at discriminator input</a:t>
            </a:r>
            <a:endParaRPr lang="zh-CN" altLang="en-US" sz="2000" dirty="0">
              <a:latin typeface="Vijaya" panose="02020604020202020204" pitchFamily="18" charset="0"/>
              <a:cs typeface="Vijaya" panose="02020604020202020204" pitchFamily="18" charset="0"/>
            </a:endParaRPr>
          </a:p>
          <a:p>
            <a:pPr algn="ctr" defTabSz="457189"/>
            <a:r>
              <a:rPr lang="en-US" altLang="zh-CN" sz="2000" dirty="0">
                <a:latin typeface="Vijaya" panose="02020604020202020204" pitchFamily="18" charset="0"/>
                <a:cs typeface="Vijaya" panose="02020604020202020204" pitchFamily="18" charset="0"/>
              </a:rPr>
              <a:t>versus input capacitance</a:t>
            </a:r>
          </a:p>
        </p:txBody>
      </p:sp>
      <p:sp>
        <p:nvSpPr>
          <p:cNvPr id="11" name="文本框 10">
            <a:extLst>
              <a:ext uri="{FF2B5EF4-FFF2-40B4-BE49-F238E27FC236}">
                <a16:creationId xmlns:a16="http://schemas.microsoft.com/office/drawing/2014/main" id="{1124A8A5-3C6B-39AC-86D8-B940214D3FB6}"/>
              </a:ext>
            </a:extLst>
          </p:cNvPr>
          <p:cNvSpPr txBox="1"/>
          <p:nvPr/>
        </p:nvSpPr>
        <p:spPr>
          <a:xfrm>
            <a:off x="4388398" y="6056197"/>
            <a:ext cx="3437159" cy="400110"/>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Frequency of noise hit versus threshold</a:t>
            </a:r>
            <a:endParaRPr lang="zh-CN" altLang="en-US" sz="2000" dirty="0">
              <a:latin typeface="Vijaya" panose="02020604020202020204" pitchFamily="18" charset="0"/>
              <a:cs typeface="Vijaya" panose="02020604020202020204" pitchFamily="18" charset="0"/>
            </a:endParaRPr>
          </a:p>
        </p:txBody>
      </p:sp>
      <p:sp>
        <p:nvSpPr>
          <p:cNvPr id="12" name="灯片编号占位符 11">
            <a:extLst>
              <a:ext uri="{FF2B5EF4-FFF2-40B4-BE49-F238E27FC236}">
                <a16:creationId xmlns:a16="http://schemas.microsoft.com/office/drawing/2014/main" id="{3BA638AA-1504-762B-A15E-5F7883FFB054}"/>
              </a:ext>
            </a:extLst>
          </p:cNvPr>
          <p:cNvSpPr>
            <a:spLocks noGrp="1"/>
          </p:cNvSpPr>
          <p:nvPr>
            <p:ph type="sldNum" sz="quarter" idx="12"/>
          </p:nvPr>
        </p:nvSpPr>
        <p:spPr/>
        <p:txBody>
          <a:bodyPr/>
          <a:lstStyle/>
          <a:p>
            <a:r>
              <a:rPr lang="en-US" dirty="0"/>
              <a:t>20</a:t>
            </a:r>
          </a:p>
        </p:txBody>
      </p:sp>
    </p:spTree>
    <p:extLst>
      <p:ext uri="{BB962C8B-B14F-4D97-AF65-F5344CB8AC3E}">
        <p14:creationId xmlns:p14="http://schemas.microsoft.com/office/powerpoint/2010/main" val="375549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7320FB-1EA1-AE5D-42A0-83AF36A99D03}"/>
              </a:ext>
            </a:extLst>
          </p:cNvPr>
          <p:cNvSpPr>
            <a:spLocks noGrp="1"/>
          </p:cNvSpPr>
          <p:nvPr>
            <p:ph type="title"/>
          </p:nvPr>
        </p:nvSpPr>
        <p:spPr/>
        <p:txBody>
          <a:bodyPr>
            <a:normAutofit fontScale="90000"/>
          </a:bodyPr>
          <a:lstStyle/>
          <a:p>
            <a:r>
              <a:rPr lang="en-US" altLang="zh-CN" sz="4400" dirty="0"/>
              <a:t>PIDB Front-end ASIC Prototype</a:t>
            </a:r>
            <a:endParaRPr lang="zh-CN" altLang="en-US" dirty="0"/>
          </a:p>
        </p:txBody>
      </p:sp>
      <p:sp>
        <p:nvSpPr>
          <p:cNvPr id="12" name="内容占位符 2">
            <a:extLst>
              <a:ext uri="{FF2B5EF4-FFF2-40B4-BE49-F238E27FC236}">
                <a16:creationId xmlns:a16="http://schemas.microsoft.com/office/drawing/2014/main" id="{B0236924-B3B5-A140-0987-605F19470414}"/>
              </a:ext>
            </a:extLst>
          </p:cNvPr>
          <p:cNvSpPr>
            <a:spLocks noGrp="1"/>
          </p:cNvSpPr>
          <p:nvPr>
            <p:ph idx="1"/>
          </p:nvPr>
        </p:nvSpPr>
        <p:spPr>
          <a:xfrm>
            <a:off x="206114" y="1041203"/>
            <a:ext cx="8480686" cy="2519995"/>
          </a:xfrm>
        </p:spPr>
        <p:txBody>
          <a:bodyPr>
            <a:normAutofit/>
          </a:bodyPr>
          <a:lstStyle/>
          <a:p>
            <a:pPr algn="just">
              <a:lnSpc>
                <a:spcPct val="130000"/>
              </a:lnSpc>
              <a:spcBef>
                <a:spcPts val="0"/>
              </a:spcBef>
            </a:pPr>
            <a:r>
              <a:rPr lang="en-US" altLang="zh-CN" sz="2000" dirty="0"/>
              <a:t>Time resolution is tested for various input charges at 20-pF input capacitance.</a:t>
            </a:r>
            <a:endParaRPr lang="zh-CN" altLang="en-US" sz="2000" dirty="0"/>
          </a:p>
          <a:p>
            <a:pPr algn="just">
              <a:lnSpc>
                <a:spcPct val="130000"/>
              </a:lnSpc>
              <a:spcBef>
                <a:spcPts val="0"/>
              </a:spcBef>
            </a:pPr>
            <a:r>
              <a:rPr lang="en-US" altLang="zh-CN" sz="2000" dirty="0"/>
              <a:t>Constant Fraction Discriminators (CFD) and 2-point linear fit are used for time calculation.</a:t>
            </a:r>
            <a:r>
              <a:rPr lang="zh-CN" altLang="en-US" sz="2000" dirty="0"/>
              <a:t> </a:t>
            </a:r>
            <a:endParaRPr lang="en-US" altLang="zh-CN" sz="2000" dirty="0"/>
          </a:p>
          <a:p>
            <a:pPr algn="just">
              <a:lnSpc>
                <a:spcPct val="130000"/>
              </a:lnSpc>
              <a:spcBef>
                <a:spcPts val="0"/>
              </a:spcBef>
            </a:pPr>
            <a:r>
              <a:rPr lang="en-US" altLang="zh-CN" sz="2000" dirty="0"/>
              <a:t>Digital filter and waveform fitting </a:t>
            </a:r>
            <a:r>
              <a:rPr lang="en-US" altLang="zh-CN" sz="2000"/>
              <a:t>methods will </a:t>
            </a:r>
            <a:r>
              <a:rPr lang="en-US" altLang="zh-CN" sz="2000" dirty="0"/>
              <a:t>be further investigated to improve the time resolution.</a:t>
            </a:r>
            <a:endParaRPr lang="zh-CN" altLang="en-US" sz="2000" dirty="0"/>
          </a:p>
        </p:txBody>
      </p:sp>
      <p:pic>
        <p:nvPicPr>
          <p:cNvPr id="13" name="图片 12">
            <a:extLst>
              <a:ext uri="{FF2B5EF4-FFF2-40B4-BE49-F238E27FC236}">
                <a16:creationId xmlns:a16="http://schemas.microsoft.com/office/drawing/2014/main" id="{880C1F20-CCD5-7588-EA1E-7D3A61E7AC4B}"/>
              </a:ext>
            </a:extLst>
          </p:cNvPr>
          <p:cNvPicPr>
            <a:picLocks noChangeAspect="1"/>
          </p:cNvPicPr>
          <p:nvPr/>
        </p:nvPicPr>
        <p:blipFill>
          <a:blip r:embed="rId3"/>
          <a:stretch>
            <a:fillRect/>
          </a:stretch>
        </p:blipFill>
        <p:spPr>
          <a:xfrm>
            <a:off x="408077" y="3560545"/>
            <a:ext cx="2610269" cy="2520000"/>
          </a:xfrm>
          <a:prstGeom prst="rect">
            <a:avLst/>
          </a:prstGeom>
        </p:spPr>
      </p:pic>
      <p:pic>
        <p:nvPicPr>
          <p:cNvPr id="14" name="图片 13">
            <a:extLst>
              <a:ext uri="{FF2B5EF4-FFF2-40B4-BE49-F238E27FC236}">
                <a16:creationId xmlns:a16="http://schemas.microsoft.com/office/drawing/2014/main" id="{643A3740-F286-6B39-F222-DE84B86FF1E9}"/>
              </a:ext>
            </a:extLst>
          </p:cNvPr>
          <p:cNvPicPr>
            <a:picLocks noChangeAspect="1"/>
          </p:cNvPicPr>
          <p:nvPr/>
        </p:nvPicPr>
        <p:blipFill>
          <a:blip r:embed="rId4"/>
          <a:stretch>
            <a:fillRect/>
          </a:stretch>
        </p:blipFill>
        <p:spPr>
          <a:xfrm>
            <a:off x="3379823" y="3560545"/>
            <a:ext cx="2610811" cy="2520000"/>
          </a:xfrm>
          <a:prstGeom prst="rect">
            <a:avLst/>
          </a:prstGeom>
        </p:spPr>
      </p:pic>
      <p:sp>
        <p:nvSpPr>
          <p:cNvPr id="6" name="椭圆 5">
            <a:extLst>
              <a:ext uri="{FF2B5EF4-FFF2-40B4-BE49-F238E27FC236}">
                <a16:creationId xmlns:a16="http://schemas.microsoft.com/office/drawing/2014/main" id="{0B20D7DB-EEF0-16F4-D263-A12FB36382AC}"/>
              </a:ext>
            </a:extLst>
          </p:cNvPr>
          <p:cNvSpPr/>
          <p:nvPr/>
        </p:nvSpPr>
        <p:spPr>
          <a:xfrm>
            <a:off x="1073680" y="4413182"/>
            <a:ext cx="628182" cy="465434"/>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a:extLst>
              <a:ext uri="{FF2B5EF4-FFF2-40B4-BE49-F238E27FC236}">
                <a16:creationId xmlns:a16="http://schemas.microsoft.com/office/drawing/2014/main" id="{555A3C59-AFF7-755B-21E8-BDEC6CDFE856}"/>
              </a:ext>
            </a:extLst>
          </p:cNvPr>
          <p:cNvCxnSpPr>
            <a:cxnSpLocks/>
          </p:cNvCxnSpPr>
          <p:nvPr/>
        </p:nvCxnSpPr>
        <p:spPr>
          <a:xfrm>
            <a:off x="1701862" y="4645899"/>
            <a:ext cx="1574738" cy="0"/>
          </a:xfrm>
          <a:prstGeom prst="straightConnector1">
            <a:avLst/>
          </a:prstGeom>
          <a:ln w="38100">
            <a:solidFill>
              <a:srgbClr val="FFC000"/>
            </a:solidFill>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18" name="图片 17">
            <a:extLst>
              <a:ext uri="{FF2B5EF4-FFF2-40B4-BE49-F238E27FC236}">
                <a16:creationId xmlns:a16="http://schemas.microsoft.com/office/drawing/2014/main" id="{ED599CC9-E7A9-C332-6BC6-4DB04008A94D}"/>
              </a:ext>
            </a:extLst>
          </p:cNvPr>
          <p:cNvPicPr>
            <a:picLocks noChangeAspect="1"/>
          </p:cNvPicPr>
          <p:nvPr/>
        </p:nvPicPr>
        <p:blipFill>
          <a:blip r:embed="rId5"/>
          <a:stretch>
            <a:fillRect/>
          </a:stretch>
        </p:blipFill>
        <p:spPr>
          <a:xfrm>
            <a:off x="6093857" y="2995314"/>
            <a:ext cx="2610000" cy="3085231"/>
          </a:xfrm>
          <a:prstGeom prst="rect">
            <a:avLst/>
          </a:prstGeom>
        </p:spPr>
      </p:pic>
      <p:sp>
        <p:nvSpPr>
          <p:cNvPr id="20" name="文本框 19">
            <a:extLst>
              <a:ext uri="{FF2B5EF4-FFF2-40B4-BE49-F238E27FC236}">
                <a16:creationId xmlns:a16="http://schemas.microsoft.com/office/drawing/2014/main" id="{C7ABDCE5-7E18-8467-3B31-A56FCFDE7F1C}"/>
              </a:ext>
            </a:extLst>
          </p:cNvPr>
          <p:cNvSpPr txBox="1"/>
          <p:nvPr/>
        </p:nvSpPr>
        <p:spPr>
          <a:xfrm>
            <a:off x="881382" y="6219575"/>
            <a:ext cx="4996882" cy="400110"/>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Timing extraction algorithm used for the digital waveform</a:t>
            </a:r>
            <a:endParaRPr lang="zh-CN" altLang="en-US" sz="2000" dirty="0">
              <a:latin typeface="Vijaya" panose="02020604020202020204" pitchFamily="18" charset="0"/>
              <a:cs typeface="Vijaya" panose="02020604020202020204" pitchFamily="18" charset="0"/>
            </a:endParaRPr>
          </a:p>
        </p:txBody>
      </p:sp>
      <p:sp>
        <p:nvSpPr>
          <p:cNvPr id="21" name="文本框 20">
            <a:extLst>
              <a:ext uri="{FF2B5EF4-FFF2-40B4-BE49-F238E27FC236}">
                <a16:creationId xmlns:a16="http://schemas.microsoft.com/office/drawing/2014/main" id="{588432EA-5CDB-0BD1-AE50-D95957A22EC5}"/>
              </a:ext>
            </a:extLst>
          </p:cNvPr>
          <p:cNvSpPr txBox="1"/>
          <p:nvPr/>
        </p:nvSpPr>
        <p:spPr>
          <a:xfrm>
            <a:off x="6477771" y="6065687"/>
            <a:ext cx="1842172" cy="707886"/>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Time resolution</a:t>
            </a:r>
          </a:p>
          <a:p>
            <a:pPr algn="ctr" defTabSz="457189"/>
            <a:r>
              <a:rPr lang="en-US" altLang="zh-CN" sz="2000" dirty="0">
                <a:latin typeface="Vijaya" panose="02020604020202020204" pitchFamily="18" charset="0"/>
                <a:cs typeface="Vijaya" panose="02020604020202020204" pitchFamily="18" charset="0"/>
              </a:rPr>
              <a:t>versus input charge</a:t>
            </a:r>
            <a:endParaRPr lang="zh-CN" altLang="en-US" sz="2000" dirty="0">
              <a:latin typeface="Vijaya" panose="02020604020202020204" pitchFamily="18" charset="0"/>
              <a:cs typeface="Vijaya" panose="02020604020202020204" pitchFamily="18" charset="0"/>
            </a:endParaRPr>
          </a:p>
        </p:txBody>
      </p:sp>
      <p:sp>
        <p:nvSpPr>
          <p:cNvPr id="9" name="灯片编号占位符 8">
            <a:extLst>
              <a:ext uri="{FF2B5EF4-FFF2-40B4-BE49-F238E27FC236}">
                <a16:creationId xmlns:a16="http://schemas.microsoft.com/office/drawing/2014/main" id="{784EF34D-BDC4-AD06-B421-5D303E0B48E9}"/>
              </a:ext>
            </a:extLst>
          </p:cNvPr>
          <p:cNvSpPr>
            <a:spLocks noGrp="1"/>
          </p:cNvSpPr>
          <p:nvPr>
            <p:ph type="sldNum" sz="quarter" idx="12"/>
          </p:nvPr>
        </p:nvSpPr>
        <p:spPr/>
        <p:txBody>
          <a:bodyPr/>
          <a:lstStyle/>
          <a:p>
            <a:r>
              <a:rPr lang="en-US" dirty="0"/>
              <a:t>21</a:t>
            </a:r>
          </a:p>
        </p:txBody>
      </p:sp>
    </p:spTree>
    <p:extLst>
      <p:ext uri="{BB962C8B-B14F-4D97-AF65-F5344CB8AC3E}">
        <p14:creationId xmlns:p14="http://schemas.microsoft.com/office/powerpoint/2010/main" val="3372002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EC91F4-748D-5F05-8D74-95D3E7938BD5}"/>
              </a:ext>
            </a:extLst>
          </p:cNvPr>
          <p:cNvSpPr>
            <a:spLocks noGrp="1"/>
          </p:cNvSpPr>
          <p:nvPr>
            <p:ph type="title"/>
          </p:nvPr>
        </p:nvSpPr>
        <p:spPr/>
        <p:txBody>
          <a:bodyPr>
            <a:normAutofit fontScale="90000"/>
          </a:bodyPr>
          <a:lstStyle/>
          <a:p>
            <a:r>
              <a:rPr lang="en-US" altLang="zh-CN" sz="4400" dirty="0"/>
              <a:t>PIDB Front-end ASIC Prototype</a:t>
            </a:r>
            <a:endParaRPr lang="zh-CN" altLang="en-US" dirty="0"/>
          </a:p>
        </p:txBody>
      </p:sp>
      <p:sp>
        <p:nvSpPr>
          <p:cNvPr id="11" name="内容占位符 2">
            <a:extLst>
              <a:ext uri="{FF2B5EF4-FFF2-40B4-BE49-F238E27FC236}">
                <a16:creationId xmlns:a16="http://schemas.microsoft.com/office/drawing/2014/main" id="{FF3E2B53-E873-845F-AC86-2612C233EC50}"/>
              </a:ext>
            </a:extLst>
          </p:cNvPr>
          <p:cNvSpPr>
            <a:spLocks noGrp="1"/>
          </p:cNvSpPr>
          <p:nvPr>
            <p:ph idx="1"/>
          </p:nvPr>
        </p:nvSpPr>
        <p:spPr>
          <a:xfrm>
            <a:off x="334862" y="1112785"/>
            <a:ext cx="8284286" cy="1966689"/>
          </a:xfrm>
        </p:spPr>
        <p:txBody>
          <a:bodyPr>
            <a:noAutofit/>
          </a:bodyPr>
          <a:lstStyle/>
          <a:p>
            <a:pPr algn="just">
              <a:lnSpc>
                <a:spcPct val="130000"/>
              </a:lnSpc>
              <a:spcBef>
                <a:spcPts val="0"/>
              </a:spcBef>
            </a:pPr>
            <a:r>
              <a:rPr lang="en-US" altLang="zh-CN" sz="2000" dirty="0"/>
              <a:t>The step voltage waveform is used as the input signal to test the counting rate capability.</a:t>
            </a:r>
          </a:p>
          <a:p>
            <a:pPr algn="just">
              <a:lnSpc>
                <a:spcPct val="130000"/>
              </a:lnSpc>
              <a:spcBef>
                <a:spcPts val="0"/>
              </a:spcBef>
            </a:pPr>
            <a:r>
              <a:rPr lang="en-US" altLang="zh-CN" sz="2000" dirty="0"/>
              <a:t>The gain remains almost the same and the readout efficiency maintains 100% up to 15 kHz repetition rate for a single channel,</a:t>
            </a:r>
            <a:r>
              <a:rPr lang="zh-CN" altLang="en-US" sz="2000" dirty="0"/>
              <a:t> </a:t>
            </a:r>
            <a:r>
              <a:rPr lang="en-US" altLang="zh-CN" sz="2000" dirty="0"/>
              <a:t>meeting the requirement.</a:t>
            </a:r>
            <a:endParaRPr lang="zh-CN" altLang="en-US" sz="2000" dirty="0"/>
          </a:p>
        </p:txBody>
      </p:sp>
      <p:pic>
        <p:nvPicPr>
          <p:cNvPr id="3" name="图片 2">
            <a:extLst>
              <a:ext uri="{FF2B5EF4-FFF2-40B4-BE49-F238E27FC236}">
                <a16:creationId xmlns:a16="http://schemas.microsoft.com/office/drawing/2014/main" id="{E6DEC76D-341E-2913-A96F-4D1C27B8D751}"/>
              </a:ext>
            </a:extLst>
          </p:cNvPr>
          <p:cNvPicPr>
            <a:picLocks noChangeAspect="1"/>
          </p:cNvPicPr>
          <p:nvPr/>
        </p:nvPicPr>
        <p:blipFill>
          <a:blip r:embed="rId3"/>
          <a:stretch>
            <a:fillRect/>
          </a:stretch>
        </p:blipFill>
        <p:spPr>
          <a:xfrm>
            <a:off x="402514" y="3285182"/>
            <a:ext cx="2580000" cy="2520000"/>
          </a:xfrm>
          <a:prstGeom prst="rect">
            <a:avLst/>
          </a:prstGeom>
        </p:spPr>
      </p:pic>
      <p:pic>
        <p:nvPicPr>
          <p:cNvPr id="12" name="图片 11">
            <a:extLst>
              <a:ext uri="{FF2B5EF4-FFF2-40B4-BE49-F238E27FC236}">
                <a16:creationId xmlns:a16="http://schemas.microsoft.com/office/drawing/2014/main" id="{2837BCD9-3757-6EAB-FD7D-470F8D7486F2}"/>
              </a:ext>
            </a:extLst>
          </p:cNvPr>
          <p:cNvPicPr>
            <a:picLocks noChangeAspect="1"/>
          </p:cNvPicPr>
          <p:nvPr/>
        </p:nvPicPr>
        <p:blipFill>
          <a:blip r:embed="rId4"/>
          <a:stretch>
            <a:fillRect/>
          </a:stretch>
        </p:blipFill>
        <p:spPr>
          <a:xfrm>
            <a:off x="6144528" y="3285182"/>
            <a:ext cx="2580359" cy="2520000"/>
          </a:xfrm>
          <a:prstGeom prst="rect">
            <a:avLst/>
          </a:prstGeom>
        </p:spPr>
      </p:pic>
      <p:pic>
        <p:nvPicPr>
          <p:cNvPr id="13" name="图片 12">
            <a:extLst>
              <a:ext uri="{FF2B5EF4-FFF2-40B4-BE49-F238E27FC236}">
                <a16:creationId xmlns:a16="http://schemas.microsoft.com/office/drawing/2014/main" id="{2A2C5393-BAC2-BD72-F1A9-FD738E7C852E}"/>
              </a:ext>
            </a:extLst>
          </p:cNvPr>
          <p:cNvPicPr>
            <a:picLocks noChangeAspect="1"/>
          </p:cNvPicPr>
          <p:nvPr/>
        </p:nvPicPr>
        <p:blipFill>
          <a:blip r:embed="rId5"/>
          <a:stretch>
            <a:fillRect/>
          </a:stretch>
        </p:blipFill>
        <p:spPr>
          <a:xfrm>
            <a:off x="3277214" y="3285182"/>
            <a:ext cx="2572973" cy="2520000"/>
          </a:xfrm>
          <a:prstGeom prst="rect">
            <a:avLst/>
          </a:prstGeom>
        </p:spPr>
      </p:pic>
      <p:sp>
        <p:nvSpPr>
          <p:cNvPr id="14" name="文本框 13">
            <a:extLst>
              <a:ext uri="{FF2B5EF4-FFF2-40B4-BE49-F238E27FC236}">
                <a16:creationId xmlns:a16="http://schemas.microsoft.com/office/drawing/2014/main" id="{BA6D5EBB-96BB-57C5-EA8D-29CAD154F929}"/>
              </a:ext>
            </a:extLst>
          </p:cNvPr>
          <p:cNvSpPr txBox="1"/>
          <p:nvPr/>
        </p:nvSpPr>
        <p:spPr>
          <a:xfrm>
            <a:off x="516551" y="5910963"/>
            <a:ext cx="2351926" cy="707886"/>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 Step voltage waveform</a:t>
            </a:r>
          </a:p>
          <a:p>
            <a:pPr algn="ctr" defTabSz="457189"/>
            <a:r>
              <a:rPr lang="en-US" altLang="zh-CN" sz="2000" dirty="0">
                <a:latin typeface="Vijaya" panose="02020604020202020204" pitchFamily="18" charset="0"/>
                <a:cs typeface="Vijaya" panose="02020604020202020204" pitchFamily="18" charset="0"/>
              </a:rPr>
              <a:t>used for the dead time test</a:t>
            </a:r>
            <a:endParaRPr lang="zh-CN" altLang="en-US" sz="2000" dirty="0">
              <a:latin typeface="Vijaya" panose="02020604020202020204" pitchFamily="18" charset="0"/>
              <a:cs typeface="Vijaya" panose="02020604020202020204" pitchFamily="18" charset="0"/>
            </a:endParaRPr>
          </a:p>
        </p:txBody>
      </p:sp>
      <p:sp>
        <p:nvSpPr>
          <p:cNvPr id="15" name="文本框 14">
            <a:extLst>
              <a:ext uri="{FF2B5EF4-FFF2-40B4-BE49-F238E27FC236}">
                <a16:creationId xmlns:a16="http://schemas.microsoft.com/office/drawing/2014/main" id="{4DA3F880-FF04-3F6A-F777-04E8054F6A98}"/>
              </a:ext>
            </a:extLst>
          </p:cNvPr>
          <p:cNvSpPr txBox="1"/>
          <p:nvPr/>
        </p:nvSpPr>
        <p:spPr>
          <a:xfrm>
            <a:off x="3235737" y="6064851"/>
            <a:ext cx="2672526" cy="400110"/>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Gain variation with input rate</a:t>
            </a:r>
            <a:endParaRPr lang="zh-CN" altLang="en-US" sz="2000" dirty="0">
              <a:latin typeface="Vijaya" panose="02020604020202020204" pitchFamily="18" charset="0"/>
              <a:cs typeface="Vijaya" panose="02020604020202020204" pitchFamily="18" charset="0"/>
            </a:endParaRPr>
          </a:p>
        </p:txBody>
      </p:sp>
      <p:sp>
        <p:nvSpPr>
          <p:cNvPr id="16" name="文本框 15">
            <a:extLst>
              <a:ext uri="{FF2B5EF4-FFF2-40B4-BE49-F238E27FC236}">
                <a16:creationId xmlns:a16="http://schemas.microsoft.com/office/drawing/2014/main" id="{AA04CD54-9BCA-067F-7A41-CD2C0D21811C}"/>
              </a:ext>
            </a:extLst>
          </p:cNvPr>
          <p:cNvSpPr txBox="1"/>
          <p:nvPr/>
        </p:nvSpPr>
        <p:spPr>
          <a:xfrm>
            <a:off x="6093634" y="5910963"/>
            <a:ext cx="2682145" cy="707886"/>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Measured output rate versus</a:t>
            </a:r>
          </a:p>
          <a:p>
            <a:pPr algn="ctr" defTabSz="457189"/>
            <a:r>
              <a:rPr lang="en-US" altLang="zh-CN" sz="2000" dirty="0">
                <a:latin typeface="Vijaya" panose="02020604020202020204" pitchFamily="18" charset="0"/>
                <a:cs typeface="Vijaya" panose="02020604020202020204" pitchFamily="18" charset="0"/>
              </a:rPr>
              <a:t>input rate for a single channel</a:t>
            </a:r>
            <a:endParaRPr lang="zh-CN" altLang="en-US" sz="2000" dirty="0">
              <a:latin typeface="Vijaya" panose="02020604020202020204" pitchFamily="18" charset="0"/>
              <a:cs typeface="Vijaya" panose="02020604020202020204" pitchFamily="18" charset="0"/>
            </a:endParaRPr>
          </a:p>
        </p:txBody>
      </p:sp>
      <p:sp>
        <p:nvSpPr>
          <p:cNvPr id="8" name="灯片编号占位符 7">
            <a:extLst>
              <a:ext uri="{FF2B5EF4-FFF2-40B4-BE49-F238E27FC236}">
                <a16:creationId xmlns:a16="http://schemas.microsoft.com/office/drawing/2014/main" id="{643F0EB1-2065-46BE-C629-5DC6796BFA0C}"/>
              </a:ext>
            </a:extLst>
          </p:cNvPr>
          <p:cNvSpPr>
            <a:spLocks noGrp="1"/>
          </p:cNvSpPr>
          <p:nvPr>
            <p:ph type="sldNum" sz="quarter" idx="12"/>
          </p:nvPr>
        </p:nvSpPr>
        <p:spPr>
          <a:xfrm>
            <a:off x="6827550" y="6415292"/>
            <a:ext cx="2133600" cy="365125"/>
          </a:xfrm>
        </p:spPr>
        <p:txBody>
          <a:bodyPr/>
          <a:lstStyle/>
          <a:p>
            <a:r>
              <a:rPr lang="en-US" dirty="0"/>
              <a:t>22</a:t>
            </a:r>
          </a:p>
        </p:txBody>
      </p:sp>
    </p:spTree>
    <p:extLst>
      <p:ext uri="{BB962C8B-B14F-4D97-AF65-F5344CB8AC3E}">
        <p14:creationId xmlns:p14="http://schemas.microsoft.com/office/powerpoint/2010/main" val="917142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52BFC4-7FFB-5763-6D92-4C6AB2687AA2}"/>
              </a:ext>
            </a:extLst>
          </p:cNvPr>
          <p:cNvSpPr>
            <a:spLocks noGrp="1"/>
          </p:cNvSpPr>
          <p:nvPr>
            <p:ph type="title"/>
          </p:nvPr>
        </p:nvSpPr>
        <p:spPr/>
        <p:txBody>
          <a:bodyPr>
            <a:normAutofit fontScale="90000"/>
          </a:bodyPr>
          <a:lstStyle/>
          <a:p>
            <a:r>
              <a:rPr lang="en-US" altLang="zh-CN" sz="4400" dirty="0"/>
              <a:t>PIDB FEE Functional Verification </a:t>
            </a:r>
            <a:endParaRPr lang="zh-CN" altLang="en-US" dirty="0"/>
          </a:p>
        </p:txBody>
      </p:sp>
      <p:sp>
        <p:nvSpPr>
          <p:cNvPr id="24" name="矩形 3">
            <a:extLst>
              <a:ext uri="{FF2B5EF4-FFF2-40B4-BE49-F238E27FC236}">
                <a16:creationId xmlns:a16="http://schemas.microsoft.com/office/drawing/2014/main" id="{F100F3DA-0CDC-4BDA-BAD1-D03CA8E2C005}"/>
              </a:ext>
            </a:extLst>
          </p:cNvPr>
          <p:cNvSpPr>
            <a:spLocks noChangeArrowheads="1"/>
          </p:cNvSpPr>
          <p:nvPr/>
        </p:nvSpPr>
        <p:spPr bwMode="auto">
          <a:xfrm>
            <a:off x="8301" y="3858823"/>
            <a:ext cx="8890619" cy="501291"/>
          </a:xfrm>
          <a:prstGeom prst="rect">
            <a:avLst/>
          </a:prstGeom>
        </p:spPr>
        <p:txBody>
          <a:bodyPr vert="horz" lIns="91440" tIns="45720" rIns="91440" bIns="45720" rtlCol="0">
            <a:noAutofit/>
          </a:bodyPr>
          <a:lstStyle/>
          <a:p>
            <a:pPr indent="-180000" defTabSz="457189">
              <a:lnSpc>
                <a:spcPct val="150000"/>
              </a:lnSpc>
              <a:buFont typeface="Arial" panose="020B0604020202020204" pitchFamily="34" charset="0"/>
              <a:buChar char="•"/>
            </a:pPr>
            <a:r>
              <a:rPr lang="en-US" altLang="zh-CN" sz="2000" dirty="0"/>
              <a:t>Functional verification and energy spectrum test with </a:t>
            </a:r>
            <a:r>
              <a:rPr lang="en-US" altLang="zh-CN" sz="2000" baseline="30000" dirty="0"/>
              <a:t>55</a:t>
            </a:r>
            <a:r>
              <a:rPr lang="en-US" altLang="zh-CN" sz="2000" dirty="0"/>
              <a:t>Fe are completed. </a:t>
            </a:r>
          </a:p>
        </p:txBody>
      </p:sp>
      <p:pic>
        <p:nvPicPr>
          <p:cNvPr id="30" name="图片 29">
            <a:extLst>
              <a:ext uri="{FF2B5EF4-FFF2-40B4-BE49-F238E27FC236}">
                <a16:creationId xmlns:a16="http://schemas.microsoft.com/office/drawing/2014/main" id="{8BAFD29D-566E-4453-ACE7-A8976AC6F252}"/>
              </a:ext>
            </a:extLst>
          </p:cNvPr>
          <p:cNvPicPr>
            <a:picLocks noChangeAspect="1"/>
          </p:cNvPicPr>
          <p:nvPr/>
        </p:nvPicPr>
        <p:blipFill rotWithShape="1">
          <a:blip r:embed="rId3">
            <a:extLst>
              <a:ext uri="{28A0092B-C50C-407E-A947-70E740481C1C}">
                <a14:useLocalDpi xmlns:a14="http://schemas.microsoft.com/office/drawing/2010/main" val="0"/>
              </a:ext>
            </a:extLst>
          </a:blip>
          <a:srcRect t="5233" b="1774"/>
          <a:stretch/>
        </p:blipFill>
        <p:spPr>
          <a:xfrm>
            <a:off x="6117869" y="1359426"/>
            <a:ext cx="2354520" cy="2167658"/>
          </a:xfrm>
          <a:prstGeom prst="rect">
            <a:avLst/>
          </a:prstGeom>
        </p:spPr>
      </p:pic>
      <p:grpSp>
        <p:nvGrpSpPr>
          <p:cNvPr id="12" name="组合 11">
            <a:extLst>
              <a:ext uri="{FF2B5EF4-FFF2-40B4-BE49-F238E27FC236}">
                <a16:creationId xmlns:a16="http://schemas.microsoft.com/office/drawing/2014/main" id="{E3DCD999-B1E2-F59C-6445-150A3008CFD5}"/>
              </a:ext>
            </a:extLst>
          </p:cNvPr>
          <p:cNvGrpSpPr/>
          <p:nvPr/>
        </p:nvGrpSpPr>
        <p:grpSpPr>
          <a:xfrm>
            <a:off x="540600" y="4411378"/>
            <a:ext cx="2592288" cy="1944976"/>
            <a:chOff x="3203849" y="4758664"/>
            <a:chExt cx="2592288" cy="1944976"/>
          </a:xfrm>
        </p:grpSpPr>
        <p:pic>
          <p:nvPicPr>
            <p:cNvPr id="13" name="图片 12">
              <a:extLst>
                <a:ext uri="{FF2B5EF4-FFF2-40B4-BE49-F238E27FC236}">
                  <a16:creationId xmlns:a16="http://schemas.microsoft.com/office/drawing/2014/main" id="{BF0BAAF5-B026-3E9C-9D87-C9B83D1AF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3849" y="4758664"/>
              <a:ext cx="2592288" cy="1944976"/>
            </a:xfrm>
            <a:prstGeom prst="rect">
              <a:avLst/>
            </a:prstGeom>
          </p:spPr>
        </p:pic>
        <p:sp>
          <p:nvSpPr>
            <p:cNvPr id="14" name="文本框 13">
              <a:extLst>
                <a:ext uri="{FF2B5EF4-FFF2-40B4-BE49-F238E27FC236}">
                  <a16:creationId xmlns:a16="http://schemas.microsoft.com/office/drawing/2014/main" id="{9C54A256-81CA-49E5-6898-E41622C6FB98}"/>
                </a:ext>
              </a:extLst>
            </p:cNvPr>
            <p:cNvSpPr txBox="1">
              <a:spLocks noChangeArrowheads="1"/>
            </p:cNvSpPr>
            <p:nvPr/>
          </p:nvSpPr>
          <p:spPr bwMode="auto">
            <a:xfrm>
              <a:off x="3714985" y="5140176"/>
              <a:ext cx="1570015" cy="533880"/>
            </a:xfrm>
            <a:prstGeom prst="rect">
              <a:avLst/>
            </a:prstGeom>
            <a:solidFill>
              <a:schemeClr val="bg1">
                <a:alpha val="50000"/>
              </a:schemeClr>
            </a:solidFill>
            <a:ln>
              <a:noFill/>
            </a:ln>
            <a:effectLst>
              <a:softEdge rad="76200"/>
            </a:effectLst>
          </p:spPr>
          <p:txBody>
            <a:bodyPr wrap="none" anchor="ctr">
              <a:noAutofit/>
            </a:bodyPr>
            <a:lstStyle>
              <a:defPPr>
                <a:defRPr lang="zh-CN"/>
              </a:defPPr>
              <a:lvl1pPr algn="ctr">
                <a:spcBef>
                  <a:spcPct val="0"/>
                </a:spcBef>
                <a:buClrTx/>
                <a:buSzTx/>
                <a:buFontTx/>
                <a:buNone/>
                <a:defRPr>
                  <a:solidFill>
                    <a:srgbClr val="FF0000"/>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latin typeface="Arial" panose="020B0604020202020204" pitchFamily="34" charset="0"/>
                  <a:ea typeface="黑体" panose="02010609060101010101" pitchFamily="49" charset="-122"/>
                  <a:cs typeface="Arial" panose="020B0604020202020204" pitchFamily="34" charset="0"/>
                </a:defRPr>
              </a:lvl9pPr>
            </a:lstStyle>
            <a:p>
              <a:r>
                <a:rPr lang="en-US" altLang="zh-CN" dirty="0"/>
                <a:t>RICH</a:t>
              </a:r>
              <a:r>
                <a:rPr lang="zh-CN" altLang="en-US" dirty="0"/>
                <a:t> </a:t>
              </a:r>
              <a:r>
                <a:rPr lang="en-US" altLang="zh-CN" dirty="0"/>
                <a:t>detector</a:t>
              </a:r>
              <a:endParaRPr lang="zh-CN" altLang="en-US" dirty="0"/>
            </a:p>
          </p:txBody>
        </p:sp>
        <p:sp>
          <p:nvSpPr>
            <p:cNvPr id="15" name="文本框 14">
              <a:extLst>
                <a:ext uri="{FF2B5EF4-FFF2-40B4-BE49-F238E27FC236}">
                  <a16:creationId xmlns:a16="http://schemas.microsoft.com/office/drawing/2014/main" id="{140357FC-022E-5DA0-5CB3-41E420545895}"/>
                </a:ext>
              </a:extLst>
            </p:cNvPr>
            <p:cNvSpPr txBox="1">
              <a:spLocks noChangeArrowheads="1"/>
            </p:cNvSpPr>
            <p:nvPr/>
          </p:nvSpPr>
          <p:spPr bwMode="auto">
            <a:xfrm>
              <a:off x="3563812" y="6010715"/>
              <a:ext cx="1944412" cy="533880"/>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800" dirty="0">
                  <a:solidFill>
                    <a:srgbClr val="FF0000"/>
                  </a:solidFill>
                </a:rPr>
                <a:t>FEE prototype</a:t>
              </a:r>
              <a:endParaRPr lang="zh-CN" altLang="en-US" sz="1800" dirty="0">
                <a:solidFill>
                  <a:srgbClr val="FF0000"/>
                </a:solidFill>
              </a:endParaRPr>
            </a:p>
          </p:txBody>
        </p:sp>
      </p:grpSp>
      <p:grpSp>
        <p:nvGrpSpPr>
          <p:cNvPr id="17" name="组合 16">
            <a:extLst>
              <a:ext uri="{FF2B5EF4-FFF2-40B4-BE49-F238E27FC236}">
                <a16:creationId xmlns:a16="http://schemas.microsoft.com/office/drawing/2014/main" id="{801F7084-E6D4-ADC7-6D97-DF5CF5C3E9F6}"/>
              </a:ext>
            </a:extLst>
          </p:cNvPr>
          <p:cNvGrpSpPr/>
          <p:nvPr/>
        </p:nvGrpSpPr>
        <p:grpSpPr>
          <a:xfrm>
            <a:off x="3358663" y="4411378"/>
            <a:ext cx="2655126" cy="2021616"/>
            <a:chOff x="4908365" y="1497668"/>
            <a:chExt cx="2655126" cy="2021616"/>
          </a:xfrm>
        </p:grpSpPr>
        <p:pic>
          <p:nvPicPr>
            <p:cNvPr id="18" name="图片 17">
              <a:extLst>
                <a:ext uri="{FF2B5EF4-FFF2-40B4-BE49-F238E27FC236}">
                  <a16:creationId xmlns:a16="http://schemas.microsoft.com/office/drawing/2014/main" id="{F414AC47-CEAB-3EA0-9182-CFFE0BAD31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8365" y="1497668"/>
              <a:ext cx="2592288" cy="1944976"/>
            </a:xfrm>
            <a:prstGeom prst="rect">
              <a:avLst/>
            </a:prstGeom>
          </p:spPr>
        </p:pic>
        <p:sp>
          <p:nvSpPr>
            <p:cNvPr id="19" name="文本框 18">
              <a:extLst>
                <a:ext uri="{FF2B5EF4-FFF2-40B4-BE49-F238E27FC236}">
                  <a16:creationId xmlns:a16="http://schemas.microsoft.com/office/drawing/2014/main" id="{4B9CFC2E-9350-E9A5-2AC0-3129E208B918}"/>
                </a:ext>
              </a:extLst>
            </p:cNvPr>
            <p:cNvSpPr txBox="1">
              <a:spLocks noChangeArrowheads="1"/>
            </p:cNvSpPr>
            <p:nvPr/>
          </p:nvSpPr>
          <p:spPr bwMode="auto">
            <a:xfrm>
              <a:off x="5421664" y="1795618"/>
              <a:ext cx="1854561" cy="533880"/>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800" dirty="0">
                  <a:solidFill>
                    <a:srgbClr val="FF0000"/>
                  </a:solidFill>
                </a:rPr>
                <a:t>RICH &amp; FEE</a:t>
              </a:r>
              <a:endParaRPr lang="zh-CN" altLang="en-US" sz="1800" dirty="0">
                <a:solidFill>
                  <a:srgbClr val="FF0000"/>
                </a:solidFill>
              </a:endParaRPr>
            </a:p>
          </p:txBody>
        </p:sp>
        <p:sp>
          <p:nvSpPr>
            <p:cNvPr id="23" name="文本框 22">
              <a:extLst>
                <a:ext uri="{FF2B5EF4-FFF2-40B4-BE49-F238E27FC236}">
                  <a16:creationId xmlns:a16="http://schemas.microsoft.com/office/drawing/2014/main" id="{5668A847-3220-31AD-F358-870FA56A381D}"/>
                </a:ext>
              </a:extLst>
            </p:cNvPr>
            <p:cNvSpPr txBox="1">
              <a:spLocks noChangeArrowheads="1"/>
            </p:cNvSpPr>
            <p:nvPr/>
          </p:nvSpPr>
          <p:spPr bwMode="auto">
            <a:xfrm>
              <a:off x="5368268" y="2985404"/>
              <a:ext cx="758246" cy="533880"/>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800" dirty="0">
                  <a:solidFill>
                    <a:srgbClr val="FF0000"/>
                  </a:solidFill>
                </a:rPr>
                <a:t>PC</a:t>
              </a:r>
              <a:endParaRPr lang="zh-CN" altLang="en-US" sz="1800" dirty="0">
                <a:solidFill>
                  <a:srgbClr val="FF0000"/>
                </a:solidFill>
              </a:endParaRPr>
            </a:p>
          </p:txBody>
        </p:sp>
        <p:sp>
          <p:nvSpPr>
            <p:cNvPr id="25" name="文本框 24">
              <a:extLst>
                <a:ext uri="{FF2B5EF4-FFF2-40B4-BE49-F238E27FC236}">
                  <a16:creationId xmlns:a16="http://schemas.microsoft.com/office/drawing/2014/main" id="{4F546ACB-E30B-A4E6-B776-474D88A61462}"/>
                </a:ext>
              </a:extLst>
            </p:cNvPr>
            <p:cNvSpPr txBox="1">
              <a:spLocks noChangeArrowheads="1"/>
            </p:cNvSpPr>
            <p:nvPr/>
          </p:nvSpPr>
          <p:spPr bwMode="auto">
            <a:xfrm>
              <a:off x="6204509" y="2866464"/>
              <a:ext cx="1358982" cy="591724"/>
            </a:xfrm>
            <a:prstGeom prst="rect">
              <a:avLst/>
            </a:prstGeom>
            <a:solidFill>
              <a:schemeClr val="bg1">
                <a:alpha val="50000"/>
              </a:schemeClr>
            </a:solidFill>
            <a:ln>
              <a:noFill/>
            </a:ln>
            <a:effectLst>
              <a:softEdge rad="76200"/>
            </a:effectLst>
          </p:spPr>
          <p:txBody>
            <a:bodyPr wrap="none" anchor="ctr">
              <a:no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Arial" panose="020B0604020202020204" pitchFamily="34" charset="0"/>
                  <a:ea typeface="黑体" panose="02010609060101010101" pitchFamily="49" charset="-122"/>
                  <a:cs typeface="Arial" panose="020B0604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Arial" panose="020B0604020202020204" pitchFamily="34" charset="0"/>
                  <a:ea typeface="黑体" panose="02010609060101010101" pitchFamily="49" charset="-122"/>
                  <a:cs typeface="Arial" panose="020B0604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Arial" panose="020B0604020202020204" pitchFamily="34" charset="0"/>
                  <a:ea typeface="黑体" panose="02010609060101010101" pitchFamily="49" charset="-122"/>
                  <a:cs typeface="Arial" panose="020B0604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Arial" panose="020B0604020202020204" pitchFamily="34" charset="0"/>
                  <a:ea typeface="黑体" panose="02010609060101010101" pitchFamily="49" charset="-122"/>
                  <a:cs typeface="Arial" panose="020B0604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Arial" panose="020B0604020202020204" pitchFamily="34" charset="0"/>
                  <a:ea typeface="黑体" panose="02010609060101010101" pitchFamily="49" charset="-122"/>
                  <a:cs typeface="Arial" panose="020B0604020202020204" pitchFamily="34" charset="0"/>
                </a:defRPr>
              </a:lvl9pPr>
            </a:lstStyle>
            <a:p>
              <a:pPr algn="ctr">
                <a:spcBef>
                  <a:spcPct val="0"/>
                </a:spcBef>
                <a:buClrTx/>
                <a:buSzTx/>
                <a:buFontTx/>
                <a:buNone/>
              </a:pPr>
              <a:r>
                <a:rPr lang="en-US" altLang="zh-CN" sz="1400" dirty="0">
                  <a:solidFill>
                    <a:srgbClr val="FF0000"/>
                  </a:solidFill>
                </a:rPr>
                <a:t>Data trans-</a:t>
              </a:r>
            </a:p>
            <a:p>
              <a:pPr algn="ctr">
                <a:spcBef>
                  <a:spcPct val="0"/>
                </a:spcBef>
                <a:buClrTx/>
                <a:buSzTx/>
                <a:buFontTx/>
                <a:buNone/>
              </a:pPr>
              <a:r>
                <a:rPr lang="en-US" altLang="zh-CN" sz="1400" dirty="0">
                  <a:solidFill>
                    <a:srgbClr val="FF0000"/>
                  </a:solidFill>
                </a:rPr>
                <a:t>mission board</a:t>
              </a:r>
            </a:p>
          </p:txBody>
        </p:sp>
      </p:grpSp>
      <p:sp>
        <p:nvSpPr>
          <p:cNvPr id="3" name="矩形 3">
            <a:extLst>
              <a:ext uri="{FF2B5EF4-FFF2-40B4-BE49-F238E27FC236}">
                <a16:creationId xmlns:a16="http://schemas.microsoft.com/office/drawing/2014/main" id="{BCF5BFF4-75D0-9F47-ECE1-479B120A2D39}"/>
              </a:ext>
            </a:extLst>
          </p:cNvPr>
          <p:cNvSpPr>
            <a:spLocks noChangeArrowheads="1"/>
          </p:cNvSpPr>
          <p:nvPr/>
        </p:nvSpPr>
        <p:spPr bwMode="auto">
          <a:xfrm>
            <a:off x="4507" y="848064"/>
            <a:ext cx="9309719" cy="957250"/>
          </a:xfrm>
          <a:prstGeom prst="rect">
            <a:avLst/>
          </a:prstGeom>
        </p:spPr>
        <p:txBody>
          <a:bodyPr vert="horz" lIns="91440" tIns="45720" rIns="91440" bIns="45720" rtlCol="0">
            <a:noAutofit/>
          </a:bodyPr>
          <a:lstStyle/>
          <a:p>
            <a:pPr indent="-180000" defTabSz="457189">
              <a:lnSpc>
                <a:spcPct val="150000"/>
              </a:lnSpc>
              <a:buFont typeface="Arial" panose="020B0604020202020204" pitchFamily="34" charset="0"/>
              <a:buChar char="•"/>
            </a:pPr>
            <a:r>
              <a:rPr lang="en-US" altLang="zh-CN" sz="2000" dirty="0"/>
              <a:t>Based on the 32-channel prototype ASIC, a 512-channel FEE prototype was designed.</a:t>
            </a:r>
          </a:p>
        </p:txBody>
      </p:sp>
      <p:pic>
        <p:nvPicPr>
          <p:cNvPr id="6" name="图片 5">
            <a:extLst>
              <a:ext uri="{FF2B5EF4-FFF2-40B4-BE49-F238E27FC236}">
                <a16:creationId xmlns:a16="http://schemas.microsoft.com/office/drawing/2014/main" id="{374F14C0-75BF-0E14-D40B-F575EE3F4277}"/>
              </a:ext>
            </a:extLst>
          </p:cNvPr>
          <p:cNvPicPr>
            <a:picLocks noChangeAspect="1"/>
          </p:cNvPicPr>
          <p:nvPr/>
        </p:nvPicPr>
        <p:blipFill>
          <a:blip r:embed="rId6"/>
          <a:stretch>
            <a:fillRect/>
          </a:stretch>
        </p:blipFill>
        <p:spPr>
          <a:xfrm>
            <a:off x="6410854" y="4333154"/>
            <a:ext cx="2176376" cy="2023200"/>
          </a:xfrm>
          <a:prstGeom prst="rect">
            <a:avLst/>
          </a:prstGeom>
        </p:spPr>
      </p:pic>
      <p:pic>
        <p:nvPicPr>
          <p:cNvPr id="8" name="图片 7">
            <a:extLst>
              <a:ext uri="{FF2B5EF4-FFF2-40B4-BE49-F238E27FC236}">
                <a16:creationId xmlns:a16="http://schemas.microsoft.com/office/drawing/2014/main" id="{52C21CF9-E157-C344-6F13-3FEC70D12133}"/>
              </a:ext>
            </a:extLst>
          </p:cNvPr>
          <p:cNvPicPr>
            <a:picLocks noChangeAspect="1"/>
          </p:cNvPicPr>
          <p:nvPr/>
        </p:nvPicPr>
        <p:blipFill>
          <a:blip r:embed="rId7"/>
          <a:stretch>
            <a:fillRect/>
          </a:stretch>
        </p:blipFill>
        <p:spPr>
          <a:xfrm>
            <a:off x="580024" y="1384561"/>
            <a:ext cx="2283428" cy="2160000"/>
          </a:xfrm>
          <a:prstGeom prst="rect">
            <a:avLst/>
          </a:prstGeom>
        </p:spPr>
      </p:pic>
      <p:pic>
        <p:nvPicPr>
          <p:cNvPr id="10" name="图片 9">
            <a:extLst>
              <a:ext uri="{FF2B5EF4-FFF2-40B4-BE49-F238E27FC236}">
                <a16:creationId xmlns:a16="http://schemas.microsoft.com/office/drawing/2014/main" id="{740FC4F1-C3DB-4036-B65F-A67B1FC479DD}"/>
              </a:ext>
            </a:extLst>
          </p:cNvPr>
          <p:cNvPicPr>
            <a:picLocks noChangeAspect="1"/>
          </p:cNvPicPr>
          <p:nvPr/>
        </p:nvPicPr>
        <p:blipFill>
          <a:blip r:embed="rId8"/>
          <a:stretch>
            <a:fillRect/>
          </a:stretch>
        </p:blipFill>
        <p:spPr>
          <a:xfrm>
            <a:off x="3483701" y="1381220"/>
            <a:ext cx="2160000" cy="2160000"/>
          </a:xfrm>
          <a:prstGeom prst="rect">
            <a:avLst/>
          </a:prstGeom>
        </p:spPr>
      </p:pic>
      <p:sp>
        <p:nvSpPr>
          <p:cNvPr id="11" name="文本框 10">
            <a:extLst>
              <a:ext uri="{FF2B5EF4-FFF2-40B4-BE49-F238E27FC236}">
                <a16:creationId xmlns:a16="http://schemas.microsoft.com/office/drawing/2014/main" id="{4216FEA5-A538-E51F-019C-871E7EA3129E}"/>
              </a:ext>
            </a:extLst>
          </p:cNvPr>
          <p:cNvSpPr txBox="1"/>
          <p:nvPr/>
        </p:nvSpPr>
        <p:spPr>
          <a:xfrm>
            <a:off x="1322136" y="3508701"/>
            <a:ext cx="3621504" cy="400110"/>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Layout of the 512-channel FEE prototype</a:t>
            </a:r>
            <a:endParaRPr lang="zh-CN" altLang="en-US" sz="2000" dirty="0">
              <a:latin typeface="Vijaya" panose="02020604020202020204" pitchFamily="18" charset="0"/>
              <a:cs typeface="Vijaya" panose="02020604020202020204" pitchFamily="18" charset="0"/>
            </a:endParaRPr>
          </a:p>
        </p:txBody>
      </p:sp>
      <p:sp>
        <p:nvSpPr>
          <p:cNvPr id="26" name="文本框 25">
            <a:extLst>
              <a:ext uri="{FF2B5EF4-FFF2-40B4-BE49-F238E27FC236}">
                <a16:creationId xmlns:a16="http://schemas.microsoft.com/office/drawing/2014/main" id="{DFFB3F90-26AB-8837-385F-29549019455C}"/>
              </a:ext>
            </a:extLst>
          </p:cNvPr>
          <p:cNvSpPr txBox="1"/>
          <p:nvPr/>
        </p:nvSpPr>
        <p:spPr>
          <a:xfrm>
            <a:off x="5792954" y="3508701"/>
            <a:ext cx="3004349" cy="400110"/>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Photograph of  the FEE prototype</a:t>
            </a:r>
            <a:endParaRPr lang="zh-CN" altLang="en-US" sz="2000" dirty="0">
              <a:latin typeface="Vijaya" panose="02020604020202020204" pitchFamily="18" charset="0"/>
              <a:cs typeface="Vijaya" panose="02020604020202020204" pitchFamily="18" charset="0"/>
            </a:endParaRPr>
          </a:p>
        </p:txBody>
      </p:sp>
      <p:sp>
        <p:nvSpPr>
          <p:cNvPr id="27" name="文本框 26">
            <a:extLst>
              <a:ext uri="{FF2B5EF4-FFF2-40B4-BE49-F238E27FC236}">
                <a16:creationId xmlns:a16="http://schemas.microsoft.com/office/drawing/2014/main" id="{C73A90F7-B866-1877-E232-8D1484320B3A}"/>
              </a:ext>
            </a:extLst>
          </p:cNvPr>
          <p:cNvSpPr txBox="1"/>
          <p:nvPr/>
        </p:nvSpPr>
        <p:spPr>
          <a:xfrm>
            <a:off x="1287423" y="6372490"/>
            <a:ext cx="4142481" cy="400110"/>
          </a:xfrm>
          <a:prstGeom prst="rect">
            <a:avLst/>
          </a:prstGeom>
          <a:noFill/>
        </p:spPr>
        <p:txBody>
          <a:bodyPr wrap="none" rtlCol="0">
            <a:spAutoFit/>
          </a:bodyPr>
          <a:lstStyle/>
          <a:p>
            <a:pPr algn="ctr" defTabSz="457189"/>
            <a:r>
              <a:rPr lang="en-US" altLang="zh-CN" sz="2000" dirty="0">
                <a:latin typeface="Vijaya" panose="02020604020202020204" pitchFamily="18" charset="0"/>
                <a:cs typeface="Vijaya" panose="02020604020202020204" pitchFamily="18" charset="0"/>
              </a:rPr>
              <a:t>Experimental setup for energy spectrum testing </a:t>
            </a:r>
            <a:endParaRPr lang="zh-CN" altLang="en-US" sz="2000" dirty="0">
              <a:latin typeface="Vijaya" panose="02020604020202020204" pitchFamily="18" charset="0"/>
              <a:cs typeface="Vijaya" panose="02020604020202020204" pitchFamily="18" charset="0"/>
            </a:endParaRPr>
          </a:p>
        </p:txBody>
      </p:sp>
      <p:sp>
        <p:nvSpPr>
          <p:cNvPr id="28" name="文本框 27">
            <a:extLst>
              <a:ext uri="{FF2B5EF4-FFF2-40B4-BE49-F238E27FC236}">
                <a16:creationId xmlns:a16="http://schemas.microsoft.com/office/drawing/2014/main" id="{F1271EDF-7D66-BB9D-3EE8-B27035D327F5}"/>
              </a:ext>
            </a:extLst>
          </p:cNvPr>
          <p:cNvSpPr txBox="1"/>
          <p:nvPr/>
        </p:nvSpPr>
        <p:spPr>
          <a:xfrm>
            <a:off x="6825620" y="6372490"/>
            <a:ext cx="1346843" cy="400110"/>
          </a:xfrm>
          <a:prstGeom prst="rect">
            <a:avLst/>
          </a:prstGeom>
          <a:noFill/>
        </p:spPr>
        <p:txBody>
          <a:bodyPr wrap="none" rtlCol="0">
            <a:spAutoFit/>
          </a:bodyPr>
          <a:lstStyle/>
          <a:p>
            <a:pPr algn="ctr" defTabSz="457189"/>
            <a:r>
              <a:rPr lang="en-US" altLang="zh-CN" sz="2000" baseline="30000" dirty="0">
                <a:latin typeface="Vijaya" panose="02020604020202020204" pitchFamily="18" charset="0"/>
                <a:cs typeface="Vijaya" panose="02020604020202020204" pitchFamily="18" charset="0"/>
              </a:rPr>
              <a:t>55</a:t>
            </a:r>
            <a:r>
              <a:rPr lang="en-US" altLang="zh-CN" sz="2000" dirty="0">
                <a:latin typeface="Vijaya" panose="02020604020202020204" pitchFamily="18" charset="0"/>
                <a:cs typeface="Vijaya" panose="02020604020202020204" pitchFamily="18" charset="0"/>
              </a:rPr>
              <a:t>Fe spectrum</a:t>
            </a:r>
            <a:endParaRPr lang="zh-CN" altLang="en-US" sz="2000" dirty="0">
              <a:latin typeface="Vijaya" panose="02020604020202020204" pitchFamily="18" charset="0"/>
              <a:cs typeface="Vijaya" panose="02020604020202020204" pitchFamily="18" charset="0"/>
            </a:endParaRPr>
          </a:p>
        </p:txBody>
      </p:sp>
      <p:sp>
        <p:nvSpPr>
          <p:cNvPr id="16" name="灯片编号占位符 15">
            <a:extLst>
              <a:ext uri="{FF2B5EF4-FFF2-40B4-BE49-F238E27FC236}">
                <a16:creationId xmlns:a16="http://schemas.microsoft.com/office/drawing/2014/main" id="{8B864D85-DB73-B949-29C2-A33879709CB6}"/>
              </a:ext>
            </a:extLst>
          </p:cNvPr>
          <p:cNvSpPr>
            <a:spLocks noGrp="1"/>
          </p:cNvSpPr>
          <p:nvPr>
            <p:ph type="sldNum" sz="quarter" idx="12"/>
          </p:nvPr>
        </p:nvSpPr>
        <p:spPr/>
        <p:txBody>
          <a:bodyPr/>
          <a:lstStyle/>
          <a:p>
            <a:r>
              <a:rPr lang="en-US" dirty="0"/>
              <a:t>23</a:t>
            </a:r>
          </a:p>
        </p:txBody>
      </p:sp>
    </p:spTree>
    <p:extLst>
      <p:ext uri="{BB962C8B-B14F-4D97-AF65-F5344CB8AC3E}">
        <p14:creationId xmlns:p14="http://schemas.microsoft.com/office/powerpoint/2010/main" val="16038038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8821" y="2127073"/>
            <a:ext cx="7336857" cy="2603854"/>
          </a:xfrm>
          <a:prstGeom prst="rect">
            <a:avLst/>
          </a:prstGeom>
          <a:noFill/>
        </p:spPr>
        <p:txBody>
          <a:bodyPr wrap="square" rtlCol="0">
            <a:spAutoFit/>
          </a:bodyPr>
          <a:lstStyle/>
          <a:p>
            <a:pPr>
              <a:lnSpc>
                <a:spcPct val="150000"/>
              </a:lnSpc>
            </a:pPr>
            <a:r>
              <a:rPr lang="en-US" altLang="zh-CN" sz="2800" dirty="0"/>
              <a:t>1</a:t>
            </a:r>
            <a:r>
              <a:rPr lang="zh-CN" altLang="en-US" sz="2800" dirty="0"/>
              <a:t>、</a:t>
            </a:r>
            <a:r>
              <a:rPr lang="en-US" altLang="zh-CN" sz="2800" dirty="0"/>
              <a:t>Physical requirements for STCF PIDB </a:t>
            </a:r>
          </a:p>
          <a:p>
            <a:pPr>
              <a:lnSpc>
                <a:spcPct val="150000"/>
              </a:lnSpc>
            </a:pPr>
            <a:r>
              <a:rPr lang="en-US" altLang="zh-CN" sz="2800" dirty="0"/>
              <a:t>2</a:t>
            </a:r>
            <a:r>
              <a:rPr lang="zh-CN" altLang="en-US" sz="2800" dirty="0"/>
              <a:t>、</a:t>
            </a:r>
            <a:r>
              <a:rPr lang="en-US" altLang="zh-CN" sz="2800" dirty="0"/>
              <a:t>RICH PIDB detector design</a:t>
            </a:r>
          </a:p>
          <a:p>
            <a:pPr>
              <a:lnSpc>
                <a:spcPct val="150000"/>
              </a:lnSpc>
            </a:pPr>
            <a:r>
              <a:rPr lang="en-US" altLang="zh-CN" sz="2800" dirty="0"/>
              <a:t>3</a:t>
            </a:r>
            <a:r>
              <a:rPr lang="zh-CN" altLang="en-US" sz="2800" dirty="0"/>
              <a:t>、</a:t>
            </a:r>
            <a:r>
              <a:rPr lang="en-US" altLang="zh-CN" sz="2800" dirty="0"/>
              <a:t>RICH PIDB readout electronics design</a:t>
            </a:r>
          </a:p>
          <a:p>
            <a:pPr>
              <a:lnSpc>
                <a:spcPct val="150000"/>
              </a:lnSpc>
            </a:pPr>
            <a:r>
              <a:rPr lang="en-US" altLang="zh-CN" sz="2800" b="1" dirty="0">
                <a:solidFill>
                  <a:srgbClr val="C00000"/>
                </a:solidFill>
              </a:rPr>
              <a:t>4</a:t>
            </a:r>
            <a:r>
              <a:rPr lang="zh-CN" altLang="en-US" sz="2800" b="1" dirty="0">
                <a:solidFill>
                  <a:srgbClr val="C00000"/>
                </a:solidFill>
              </a:rPr>
              <a:t>、</a:t>
            </a:r>
            <a:r>
              <a:rPr lang="en-US" altLang="zh-CN" sz="2800" b="1" dirty="0">
                <a:solidFill>
                  <a:srgbClr val="C00000"/>
                </a:solidFill>
              </a:rPr>
              <a:t>Conclusion</a:t>
            </a:r>
            <a:endParaRPr lang="zh-CN" altLang="en-US" sz="2800" b="1" dirty="0">
              <a:solidFill>
                <a:srgbClr val="C00000"/>
              </a:solidFill>
            </a:endParaRPr>
          </a:p>
        </p:txBody>
      </p:sp>
      <p:sp>
        <p:nvSpPr>
          <p:cNvPr id="9" name="标题 1">
            <a:extLst>
              <a:ext uri="{FF2B5EF4-FFF2-40B4-BE49-F238E27FC236}">
                <a16:creationId xmlns:a16="http://schemas.microsoft.com/office/drawing/2014/main" id="{07A615E8-2F13-BBDE-D02B-78C22FCAE18B}"/>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Outline</a:t>
            </a:r>
            <a:endParaRPr lang="zh-CN" altLang="en-US" dirty="0"/>
          </a:p>
        </p:txBody>
      </p:sp>
      <p:sp>
        <p:nvSpPr>
          <p:cNvPr id="7" name="灯片编号占位符 8">
            <a:extLst>
              <a:ext uri="{FF2B5EF4-FFF2-40B4-BE49-F238E27FC236}">
                <a16:creationId xmlns:a16="http://schemas.microsoft.com/office/drawing/2014/main" id="{E6C71BEE-B758-08B7-DE3D-62ED2137F5FE}"/>
              </a:ext>
            </a:extLst>
          </p:cNvPr>
          <p:cNvSpPr>
            <a:spLocks noGrp="1"/>
          </p:cNvSpPr>
          <p:nvPr>
            <p:ph type="sldNum" sz="quarter" idx="12"/>
          </p:nvPr>
        </p:nvSpPr>
        <p:spPr>
          <a:xfrm>
            <a:off x="6553200" y="6356354"/>
            <a:ext cx="2133600" cy="365125"/>
          </a:xfrm>
        </p:spPr>
        <p:txBody>
          <a:bodyPr/>
          <a:lstStyle/>
          <a:p>
            <a:r>
              <a:rPr lang="en-US" sz="1200" dirty="0"/>
              <a:t>24</a:t>
            </a:r>
          </a:p>
        </p:txBody>
      </p:sp>
    </p:spTree>
    <p:extLst>
      <p:ext uri="{BB962C8B-B14F-4D97-AF65-F5344CB8AC3E}">
        <p14:creationId xmlns:p14="http://schemas.microsoft.com/office/powerpoint/2010/main" val="3742313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97183D84-459F-97DD-1248-56481275FC3B}"/>
              </a:ext>
            </a:extLst>
          </p:cNvPr>
          <p:cNvSpPr txBox="1"/>
          <p:nvPr/>
        </p:nvSpPr>
        <p:spPr>
          <a:xfrm>
            <a:off x="386953" y="1061969"/>
            <a:ext cx="8370094" cy="5575052"/>
          </a:xfrm>
          <a:prstGeom prst="rect">
            <a:avLst/>
          </a:prstGeom>
        </p:spPr>
        <p:txBody>
          <a:bodyPr vert="horz" lIns="91440" tIns="45720" rIns="91440" bIns="45720" rtlCol="0">
            <a:normAutofit/>
          </a:bodyPr>
          <a:lstStyle>
            <a:lvl1pPr marL="342891" indent="-342891" defTabSz="457189">
              <a:lnSpc>
                <a:spcPct val="150000"/>
              </a:lnSpc>
              <a:spcBef>
                <a:spcPts val="0"/>
              </a:spcBef>
              <a:buFont typeface="Arial"/>
              <a:buChar char="•"/>
              <a:defRPr sz="24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algn="just"/>
            <a:r>
              <a:rPr lang="en-US" altLang="zh-CN" sz="2000" dirty="0"/>
              <a:t>Use THGEM-</a:t>
            </a:r>
            <a:r>
              <a:rPr lang="en-US" altLang="zh-CN" sz="2000" dirty="0" err="1"/>
              <a:t>MicroMegas</a:t>
            </a:r>
            <a:r>
              <a:rPr lang="en-US" altLang="zh-CN" sz="2000" dirty="0"/>
              <a:t> based RICH as barrel PID detector.</a:t>
            </a:r>
          </a:p>
          <a:p>
            <a:pPr algn="just"/>
            <a:r>
              <a:rPr lang="en-US" altLang="zh-CN" sz="2000" dirty="0"/>
              <a:t>Estimated PID ratio for </a:t>
            </a:r>
            <a:r>
              <a:rPr lang="zh-CN" altLang="en-US" sz="2000" dirty="0"/>
              <a:t>𝜋</a:t>
            </a:r>
            <a:r>
              <a:rPr lang="en-US" altLang="zh-CN" sz="2000" dirty="0"/>
              <a:t>, </a:t>
            </a:r>
            <a:r>
              <a:rPr lang="zh-CN" altLang="en-US" sz="2000" dirty="0"/>
              <a:t>𝐾</a:t>
            </a:r>
            <a:r>
              <a:rPr lang="en-US" altLang="zh-CN" sz="2000" dirty="0"/>
              <a:t>, </a:t>
            </a:r>
            <a:r>
              <a:rPr lang="zh-CN" altLang="en-US" sz="2000" dirty="0"/>
              <a:t>𝑝 </a:t>
            </a:r>
            <a:r>
              <a:rPr lang="en-US" altLang="zh-CN" sz="2000" dirty="0"/>
              <a:t>&gt; 98% in momentum ∈ [0.7, 2.0] GeV/c.</a:t>
            </a:r>
          </a:p>
          <a:p>
            <a:pPr algn="just"/>
            <a:r>
              <a:rPr lang="en-US" altLang="zh-CN" sz="2000" dirty="0"/>
              <a:t>Developed the AGET-based readout electronics and custom ASIC-based prototype readout electronics.</a:t>
            </a:r>
          </a:p>
          <a:p>
            <a:pPr algn="just"/>
            <a:r>
              <a:rPr lang="en-US" altLang="zh-CN" sz="2000" dirty="0"/>
              <a:t>Engineering prototype setup, running the cosmic ray test.</a:t>
            </a:r>
          </a:p>
          <a:p>
            <a:pPr algn="just"/>
            <a:endParaRPr lang="en-US" altLang="zh-CN" sz="2000" dirty="0"/>
          </a:p>
          <a:p>
            <a:pPr marL="0" indent="0" algn="just">
              <a:buNone/>
            </a:pPr>
            <a:r>
              <a:rPr lang="en-US" altLang="zh-CN" sz="2000" dirty="0"/>
              <a:t>Ongoing:</a:t>
            </a:r>
          </a:p>
          <a:p>
            <a:pPr algn="just"/>
            <a:r>
              <a:rPr lang="en-US" altLang="zh-CN" sz="2000" dirty="0"/>
              <a:t>Hunting for C</a:t>
            </a:r>
            <a:r>
              <a:rPr lang="en-US" altLang="zh-CN" sz="2000" baseline="-25000" dirty="0"/>
              <a:t>6</a:t>
            </a:r>
            <a:r>
              <a:rPr lang="en-US" altLang="zh-CN" sz="2000" dirty="0"/>
              <a:t>F</a:t>
            </a:r>
            <a:r>
              <a:rPr lang="en-US" altLang="zh-CN" sz="2000" baseline="-25000" dirty="0"/>
              <a:t>14</a:t>
            </a:r>
            <a:r>
              <a:rPr lang="en-US" altLang="zh-CN" sz="2000" dirty="0"/>
              <a:t>  with stable quality.</a:t>
            </a:r>
          </a:p>
          <a:p>
            <a:pPr algn="just"/>
            <a:r>
              <a:rPr lang="en-US" altLang="zh-CN" sz="2000" dirty="0"/>
              <a:t>Optimize the process to improve the QE of </a:t>
            </a:r>
            <a:r>
              <a:rPr lang="en-US" altLang="zh-CN" sz="2000" dirty="0" err="1"/>
              <a:t>CsI</a:t>
            </a:r>
            <a:r>
              <a:rPr lang="en-US" altLang="zh-CN" sz="2000" dirty="0"/>
              <a:t>.</a:t>
            </a:r>
          </a:p>
          <a:p>
            <a:pPr algn="just"/>
            <a:r>
              <a:rPr lang="en-US" altLang="zh-CN" sz="2000" dirty="0"/>
              <a:t>Preparing for the beam test.</a:t>
            </a:r>
          </a:p>
          <a:p>
            <a:pPr algn="just"/>
            <a:r>
              <a:rPr lang="en-US" altLang="zh-CN" sz="2000" dirty="0"/>
              <a:t>Develop the 64-channel custom ASIC.</a:t>
            </a:r>
            <a:endParaRPr lang="zh-CN" altLang="en-US" sz="2000" dirty="0"/>
          </a:p>
        </p:txBody>
      </p:sp>
      <p:sp>
        <p:nvSpPr>
          <p:cNvPr id="2" name="标题 1">
            <a:extLst>
              <a:ext uri="{FF2B5EF4-FFF2-40B4-BE49-F238E27FC236}">
                <a16:creationId xmlns:a16="http://schemas.microsoft.com/office/drawing/2014/main" id="{EAC52D39-8C20-6CE3-C9D9-F86DD1C9CD5B}"/>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sz="4400" dirty="0"/>
              <a:t>Conclusion</a:t>
            </a:r>
            <a:endParaRPr lang="en-US" altLang="zh-CN" dirty="0"/>
          </a:p>
        </p:txBody>
      </p:sp>
      <p:sp>
        <p:nvSpPr>
          <p:cNvPr id="9" name="灯片编号占位符 8">
            <a:extLst>
              <a:ext uri="{FF2B5EF4-FFF2-40B4-BE49-F238E27FC236}">
                <a16:creationId xmlns:a16="http://schemas.microsoft.com/office/drawing/2014/main" id="{E15D767A-8CB3-A143-F3DC-773700775DC7}"/>
              </a:ext>
            </a:extLst>
          </p:cNvPr>
          <p:cNvSpPr>
            <a:spLocks noGrp="1"/>
          </p:cNvSpPr>
          <p:nvPr>
            <p:ph type="sldNum" sz="quarter" idx="12"/>
          </p:nvPr>
        </p:nvSpPr>
        <p:spPr/>
        <p:txBody>
          <a:bodyPr/>
          <a:lstStyle/>
          <a:p>
            <a:r>
              <a:rPr lang="en-US" dirty="0"/>
              <a:t>25</a:t>
            </a:r>
          </a:p>
        </p:txBody>
      </p:sp>
    </p:spTree>
    <p:extLst>
      <p:ext uri="{BB962C8B-B14F-4D97-AF65-F5344CB8AC3E}">
        <p14:creationId xmlns:p14="http://schemas.microsoft.com/office/powerpoint/2010/main" val="3549603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8821" y="2127073"/>
            <a:ext cx="7336857" cy="2603854"/>
          </a:xfrm>
          <a:prstGeom prst="rect">
            <a:avLst/>
          </a:prstGeom>
          <a:noFill/>
        </p:spPr>
        <p:txBody>
          <a:bodyPr wrap="square" rtlCol="0">
            <a:spAutoFit/>
          </a:bodyPr>
          <a:lstStyle/>
          <a:p>
            <a:pPr>
              <a:lnSpc>
                <a:spcPct val="150000"/>
              </a:lnSpc>
            </a:pPr>
            <a:r>
              <a:rPr lang="en-US" altLang="zh-CN" sz="2800" b="1" dirty="0">
                <a:solidFill>
                  <a:srgbClr val="C00000"/>
                </a:solidFill>
              </a:rPr>
              <a:t>1</a:t>
            </a:r>
            <a:r>
              <a:rPr lang="zh-CN" altLang="en-US" sz="2800" b="1" dirty="0">
                <a:solidFill>
                  <a:srgbClr val="C00000"/>
                </a:solidFill>
              </a:rPr>
              <a:t>、</a:t>
            </a:r>
            <a:r>
              <a:rPr lang="en-US" altLang="zh-CN" sz="2800" b="1" dirty="0">
                <a:solidFill>
                  <a:srgbClr val="C00000"/>
                </a:solidFill>
              </a:rPr>
              <a:t>Physical requirements for STCF PIDB </a:t>
            </a:r>
          </a:p>
          <a:p>
            <a:pPr>
              <a:lnSpc>
                <a:spcPct val="150000"/>
              </a:lnSpc>
            </a:pPr>
            <a:r>
              <a:rPr lang="en-US" altLang="zh-CN" sz="2800" dirty="0"/>
              <a:t>2</a:t>
            </a:r>
            <a:r>
              <a:rPr lang="zh-CN" altLang="en-US" sz="2800" dirty="0"/>
              <a:t>、</a:t>
            </a:r>
            <a:r>
              <a:rPr lang="en-US" altLang="zh-CN" sz="2800" dirty="0"/>
              <a:t>RICH PIDB detector design</a:t>
            </a:r>
          </a:p>
          <a:p>
            <a:pPr>
              <a:lnSpc>
                <a:spcPct val="150000"/>
              </a:lnSpc>
            </a:pPr>
            <a:r>
              <a:rPr lang="en-US" altLang="zh-CN" sz="2800" dirty="0"/>
              <a:t>3</a:t>
            </a:r>
            <a:r>
              <a:rPr lang="zh-CN" altLang="en-US" sz="2800" dirty="0"/>
              <a:t>、</a:t>
            </a:r>
            <a:r>
              <a:rPr lang="en-US" altLang="zh-CN" sz="2800" dirty="0"/>
              <a:t>RICH PIDB readout electronics design</a:t>
            </a:r>
          </a:p>
          <a:p>
            <a:pPr>
              <a:lnSpc>
                <a:spcPct val="150000"/>
              </a:lnSpc>
            </a:pPr>
            <a:r>
              <a:rPr lang="en-US" altLang="zh-CN" sz="2800" dirty="0"/>
              <a:t>4</a:t>
            </a:r>
            <a:r>
              <a:rPr lang="zh-CN" altLang="en-US" sz="2800" dirty="0"/>
              <a:t>、</a:t>
            </a:r>
            <a:r>
              <a:rPr lang="en-US" altLang="zh-CN" sz="2800" dirty="0"/>
              <a:t>Conclusion</a:t>
            </a:r>
            <a:endParaRPr lang="zh-CN" altLang="en-US" sz="2800" dirty="0"/>
          </a:p>
        </p:txBody>
      </p:sp>
      <p:sp>
        <p:nvSpPr>
          <p:cNvPr id="9" name="标题 1">
            <a:extLst>
              <a:ext uri="{FF2B5EF4-FFF2-40B4-BE49-F238E27FC236}">
                <a16:creationId xmlns:a16="http://schemas.microsoft.com/office/drawing/2014/main" id="{07A615E8-2F13-BBDE-D02B-78C22FCAE18B}"/>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Outline</a:t>
            </a:r>
            <a:endParaRPr lang="zh-CN" altLang="en-US" dirty="0"/>
          </a:p>
        </p:txBody>
      </p:sp>
      <p:sp>
        <p:nvSpPr>
          <p:cNvPr id="8" name="灯片编号占位符 8">
            <a:extLst>
              <a:ext uri="{FF2B5EF4-FFF2-40B4-BE49-F238E27FC236}">
                <a16:creationId xmlns:a16="http://schemas.microsoft.com/office/drawing/2014/main" id="{900A7FFE-E40C-182D-2B33-AE716129620E}"/>
              </a:ext>
            </a:extLst>
          </p:cNvPr>
          <p:cNvSpPr>
            <a:spLocks noGrp="1"/>
          </p:cNvSpPr>
          <p:nvPr>
            <p:ph type="sldNum" sz="quarter" idx="12"/>
          </p:nvPr>
        </p:nvSpPr>
        <p:spPr>
          <a:xfrm>
            <a:off x="6553200" y="6356354"/>
            <a:ext cx="2133600" cy="365125"/>
          </a:xfrm>
        </p:spPr>
        <p:txBody>
          <a:bodyPr/>
          <a:lstStyle/>
          <a:p>
            <a:fld id="{C973300C-797F-D148-A78D-320196FBAF04}" type="slidenum">
              <a:rPr lang="en-US" sz="1200" smtClean="0"/>
              <a:pPr/>
              <a:t>3</a:t>
            </a:fld>
            <a:endParaRPr lang="en-US" sz="1200"/>
          </a:p>
        </p:txBody>
      </p:sp>
    </p:spTree>
    <p:extLst>
      <p:ext uri="{BB962C8B-B14F-4D97-AF65-F5344CB8AC3E}">
        <p14:creationId xmlns:p14="http://schemas.microsoft.com/office/powerpoint/2010/main" val="3772561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BCEFF3-A7D8-6533-4C87-C07A63C8A4C1}"/>
              </a:ext>
            </a:extLst>
          </p:cNvPr>
          <p:cNvSpPr>
            <a:spLocks noGrp="1"/>
          </p:cNvSpPr>
          <p:nvPr>
            <p:ph type="ctrTitle"/>
          </p:nvPr>
        </p:nvSpPr>
        <p:spPr/>
        <p:txBody>
          <a:bodyPr>
            <a:normAutofit/>
          </a:bodyPr>
          <a:lstStyle/>
          <a:p>
            <a:r>
              <a:rPr lang="en-US" altLang="zh-CN" sz="6000" dirty="0"/>
              <a:t>Thanks!</a:t>
            </a:r>
            <a:endParaRPr lang="zh-CN" altLang="en-US" sz="6000" dirty="0"/>
          </a:p>
        </p:txBody>
      </p:sp>
    </p:spTree>
    <p:extLst>
      <p:ext uri="{BB962C8B-B14F-4D97-AF65-F5344CB8AC3E}">
        <p14:creationId xmlns:p14="http://schemas.microsoft.com/office/powerpoint/2010/main" val="1836578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ECA8D01-739B-AFAF-50EF-C5D188B7150A}"/>
              </a:ext>
            </a:extLst>
          </p:cNvPr>
          <p:cNvSpPr txBox="1"/>
          <p:nvPr/>
        </p:nvSpPr>
        <p:spPr>
          <a:xfrm>
            <a:off x="310283" y="983066"/>
            <a:ext cx="4447310" cy="3100838"/>
          </a:xfrm>
          <a:prstGeom prst="rect">
            <a:avLst/>
          </a:prstGeom>
        </p:spPr>
        <p:txBody>
          <a:bodyPr vert="horz" lIns="91440" tIns="45720" rIns="91440" bIns="45720" rtlCol="0" anchor="ctr">
            <a:noAutofit/>
          </a:bodyPr>
          <a:lstStyle>
            <a:defPPr>
              <a:defRPr lang="zh-CN"/>
            </a:defPPr>
            <a:lvl1pPr marL="342891" indent="-342891" algn="just" defTabSz="457189">
              <a:lnSpc>
                <a:spcPct val="150000"/>
              </a:lnSpc>
              <a:spcBef>
                <a:spcPts val="0"/>
              </a:spcBef>
              <a:buFont typeface="Arial"/>
              <a:buChar char="•"/>
              <a:defRPr sz="2000"/>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altLang="zh-CN" dirty="0"/>
              <a:t>Expansion plan after the BESIII facility</a:t>
            </a:r>
          </a:p>
          <a:p>
            <a:r>
              <a:rPr lang="en-US" altLang="zh-CN" dirty="0"/>
              <a:t>Center-of-mass energy extend to 2~7 GeV, luminosity up to 100</a:t>
            </a:r>
            <a:r>
              <a:rPr lang="zh-CN" altLang="en-US" dirty="0"/>
              <a:t> </a:t>
            </a:r>
            <a:r>
              <a:rPr lang="en-US" altLang="zh-CN" dirty="0"/>
              <a:t>times</a:t>
            </a:r>
            <a:r>
              <a:rPr lang="zh-CN" altLang="en-US" dirty="0"/>
              <a:t> </a:t>
            </a:r>
            <a:r>
              <a:rPr lang="en-US" altLang="zh-CN" dirty="0"/>
              <a:t>(0.5~1×10</a:t>
            </a:r>
            <a:r>
              <a:rPr lang="en-US" altLang="zh-CN" baseline="30000" dirty="0"/>
              <a:t>35</a:t>
            </a:r>
            <a:r>
              <a:rPr lang="en-US" altLang="zh-CN" dirty="0"/>
              <a:t> cm</a:t>
            </a:r>
            <a:r>
              <a:rPr lang="en-US" altLang="zh-CN" baseline="30000" dirty="0"/>
              <a:t>-2</a:t>
            </a:r>
            <a:r>
              <a:rPr lang="en-US" altLang="zh-CN" dirty="0"/>
              <a:t> s</a:t>
            </a:r>
            <a:r>
              <a:rPr lang="en-US" altLang="zh-CN" baseline="30000" dirty="0"/>
              <a:t>-1</a:t>
            </a:r>
            <a:r>
              <a:rPr lang="en-US" altLang="zh-CN" dirty="0"/>
              <a:t>)</a:t>
            </a:r>
          </a:p>
          <a:p>
            <a:r>
              <a:rPr lang="en-US" altLang="zh-CN" dirty="0"/>
              <a:t>High event, background rate &amp; large dynamic range vs high PID ratio</a:t>
            </a:r>
          </a:p>
        </p:txBody>
      </p:sp>
      <p:pic>
        <p:nvPicPr>
          <p:cNvPr id="7" name="图片 6">
            <a:extLst>
              <a:ext uri="{FF2B5EF4-FFF2-40B4-BE49-F238E27FC236}">
                <a16:creationId xmlns:a16="http://schemas.microsoft.com/office/drawing/2014/main" id="{FF987448-C3F9-E173-624A-D7AA340D35F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63127" y="1260854"/>
            <a:ext cx="3998662" cy="3240000"/>
          </a:xfrm>
          <a:prstGeom prst="rect">
            <a:avLst/>
          </a:prstGeom>
        </p:spPr>
      </p:pic>
      <p:cxnSp>
        <p:nvCxnSpPr>
          <p:cNvPr id="9" name="直接箭头连接符 8">
            <a:extLst>
              <a:ext uri="{FF2B5EF4-FFF2-40B4-BE49-F238E27FC236}">
                <a16:creationId xmlns:a16="http://schemas.microsoft.com/office/drawing/2014/main" id="{C72FA639-654D-C92D-1A56-B9788E6DFA92}"/>
              </a:ext>
            </a:extLst>
          </p:cNvPr>
          <p:cNvCxnSpPr>
            <a:cxnSpLocks/>
            <a:stCxn id="11" idx="0"/>
          </p:cNvCxnSpPr>
          <p:nvPr/>
        </p:nvCxnSpPr>
        <p:spPr>
          <a:xfrm flipV="1">
            <a:off x="3819236" y="3028950"/>
            <a:ext cx="1876714" cy="191360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59BBA3A-5ED9-212F-E49E-FD46D00E9E24}"/>
                  </a:ext>
                </a:extLst>
              </p:cNvPr>
              <p:cNvSpPr txBox="1"/>
              <p:nvPr/>
            </p:nvSpPr>
            <p:spPr>
              <a:xfrm>
                <a:off x="230908" y="4942557"/>
                <a:ext cx="7176656" cy="1323439"/>
              </a:xfrm>
              <a:prstGeom prst="rect">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en-US" altLang="zh-CN" sz="2000" dirty="0"/>
                  <a:t>PID detector on barrel:</a:t>
                </a:r>
              </a:p>
              <a:p>
                <a:r>
                  <a:rPr lang="en-US" altLang="zh-CN" sz="2000" dirty="0"/>
                  <a:t>Ring Imaging Cherenkov Detector (RICH) with </a:t>
                </a:r>
                <a14:m>
                  <m:oMath xmlns:m="http://schemas.openxmlformats.org/officeDocument/2006/math">
                    <m:sSub>
                      <m:sSubPr>
                        <m:ctrlPr>
                          <a:rPr lang="en-US" altLang="zh-CN" sz="2000" b="0" i="1" smtClean="0">
                            <a:latin typeface="Cambria Math" panose="02040503050406030204" pitchFamily="18" charset="0"/>
                          </a:rPr>
                        </m:ctrlPr>
                      </m:sSubPr>
                      <m:e>
                        <m:r>
                          <m:rPr>
                            <m:sty m:val="p"/>
                          </m:rPr>
                          <a:rPr lang="en-US" altLang="zh-CN" sz="2000" b="0" i="0" smtClean="0">
                            <a:latin typeface="Cambria Math" panose="02040503050406030204" pitchFamily="18" charset="0"/>
                          </a:rPr>
                          <m:t>C</m:t>
                        </m:r>
                      </m:e>
                      <m:sub>
                        <m:r>
                          <a:rPr lang="en-US" altLang="zh-CN" sz="2000" b="0" i="0" smtClean="0">
                            <a:latin typeface="Cambria Math" panose="02040503050406030204" pitchFamily="18" charset="0"/>
                          </a:rPr>
                          <m:t>6</m:t>
                        </m:r>
                      </m:sub>
                    </m:sSub>
                    <m:sSub>
                      <m:sSubPr>
                        <m:ctrlPr>
                          <a:rPr lang="en-US" altLang="zh-CN" sz="2000" b="0" i="1" smtClean="0">
                            <a:latin typeface="Cambria Math" panose="02040503050406030204" pitchFamily="18" charset="0"/>
                          </a:rPr>
                        </m:ctrlPr>
                      </m:sSubPr>
                      <m:e>
                        <m:r>
                          <m:rPr>
                            <m:sty m:val="p"/>
                          </m:rPr>
                          <a:rPr lang="en-US" altLang="zh-CN" sz="2000" b="0" i="0" smtClean="0">
                            <a:latin typeface="Cambria Math" panose="02040503050406030204" pitchFamily="18" charset="0"/>
                          </a:rPr>
                          <m:t>F</m:t>
                        </m:r>
                      </m:e>
                      <m:sub>
                        <m:r>
                          <a:rPr lang="en-US" altLang="zh-CN" sz="2000" b="0" i="0" smtClean="0">
                            <a:latin typeface="Cambria Math" panose="02040503050406030204" pitchFamily="18" charset="0"/>
                          </a:rPr>
                          <m:t>14</m:t>
                        </m:r>
                      </m:sub>
                    </m:sSub>
                  </m:oMath>
                </a14:m>
                <a:r>
                  <a:rPr lang="zh-CN" altLang="en-US" sz="2000" dirty="0"/>
                  <a:t> </a:t>
                </a:r>
                <a:r>
                  <a:rPr lang="en-US" altLang="zh-CN" sz="2000" dirty="0"/>
                  <a:t>radiator,</a:t>
                </a:r>
              </a:p>
              <a:p>
                <a:r>
                  <a:rPr lang="en-US" altLang="zh-CN" sz="2000" dirty="0"/>
                  <a:t>reflective CsI photocathode,</a:t>
                </a:r>
              </a:p>
              <a:p>
                <a:r>
                  <a:rPr lang="en-US" altLang="zh-CN" sz="2000" dirty="0"/>
                  <a:t>hybrid amplification of THGEM-</a:t>
                </a:r>
                <a:r>
                  <a:rPr lang="en-US" altLang="zh-CN" sz="2000" dirty="0" err="1"/>
                  <a:t>MicroMegas</a:t>
                </a:r>
                <a:r>
                  <a:rPr lang="en-US" altLang="zh-CN" sz="2000" dirty="0"/>
                  <a:t>.</a:t>
                </a:r>
              </a:p>
            </p:txBody>
          </p:sp>
        </mc:Choice>
        <mc:Fallback xmlns="">
          <p:sp>
            <p:nvSpPr>
              <p:cNvPr id="11" name="文本框 10">
                <a:extLst>
                  <a:ext uri="{FF2B5EF4-FFF2-40B4-BE49-F238E27FC236}">
                    <a16:creationId xmlns:a16="http://schemas.microsoft.com/office/drawing/2014/main" id="{C59BBA3A-5ED9-212F-E49E-FD46D00E9E24}"/>
                  </a:ext>
                </a:extLst>
              </p:cNvPr>
              <p:cNvSpPr txBox="1">
                <a:spLocks noRot="1" noChangeAspect="1" noMove="1" noResize="1" noEditPoints="1" noAdjustHandles="1" noChangeArrowheads="1" noChangeShapeType="1" noTextEdit="1"/>
              </p:cNvSpPr>
              <p:nvPr/>
            </p:nvSpPr>
            <p:spPr>
              <a:xfrm>
                <a:off x="230908" y="4942557"/>
                <a:ext cx="7176656" cy="1323439"/>
              </a:xfrm>
              <a:prstGeom prst="rect">
                <a:avLst/>
              </a:prstGeom>
              <a:blipFill>
                <a:blip r:embed="rId4"/>
                <a:stretch>
                  <a:fillRect l="-590" t="-885" b="-4867"/>
                </a:stretch>
              </a:blipFill>
              <a:ln w="57150">
                <a:solidFill>
                  <a:schemeClr val="tx1"/>
                </a:solidFill>
                <a:tailEnd type="triangle"/>
              </a:ln>
            </p:spPr>
            <p:txBody>
              <a:bodyPr/>
              <a:lstStyle/>
              <a:p>
                <a:r>
                  <a:rPr lang="zh-CN" altLang="en-US">
                    <a:noFill/>
                  </a:rPr>
                  <a:t> </a:t>
                </a:r>
              </a:p>
            </p:txBody>
          </p:sp>
        </mc:Fallback>
      </mc:AlternateContent>
      <p:sp>
        <p:nvSpPr>
          <p:cNvPr id="2" name="标题 1">
            <a:extLst>
              <a:ext uri="{FF2B5EF4-FFF2-40B4-BE49-F238E27FC236}">
                <a16:creationId xmlns:a16="http://schemas.microsoft.com/office/drawing/2014/main" id="{090D76D8-5218-7E92-F218-9DB9E24E931B}"/>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PIDB RICH Detector</a:t>
            </a:r>
            <a:endParaRPr lang="zh-CN" altLang="en-US" dirty="0"/>
          </a:p>
        </p:txBody>
      </p:sp>
      <p:sp>
        <p:nvSpPr>
          <p:cNvPr id="12" name="灯片编号占位符 8">
            <a:extLst>
              <a:ext uri="{FF2B5EF4-FFF2-40B4-BE49-F238E27FC236}">
                <a16:creationId xmlns:a16="http://schemas.microsoft.com/office/drawing/2014/main" id="{4377C618-ACA9-70F0-09D9-DC11F3C7EBD4}"/>
              </a:ext>
            </a:extLst>
          </p:cNvPr>
          <p:cNvSpPr>
            <a:spLocks noGrp="1"/>
          </p:cNvSpPr>
          <p:nvPr>
            <p:ph type="sldNum" sz="quarter" idx="12"/>
          </p:nvPr>
        </p:nvSpPr>
        <p:spPr>
          <a:xfrm>
            <a:off x="6553200" y="6356354"/>
            <a:ext cx="2133600" cy="365125"/>
          </a:xfrm>
        </p:spPr>
        <p:txBody>
          <a:bodyPr/>
          <a:lstStyle/>
          <a:p>
            <a:fld id="{C973300C-797F-D148-A78D-320196FBAF04}" type="slidenum">
              <a:rPr lang="en-US" smtClean="0"/>
              <a:pPr/>
              <a:t>4</a:t>
            </a:fld>
            <a:endParaRPr lang="en-US" dirty="0"/>
          </a:p>
        </p:txBody>
      </p:sp>
    </p:spTree>
    <p:extLst>
      <p:ext uri="{BB962C8B-B14F-4D97-AF65-F5344CB8AC3E}">
        <p14:creationId xmlns:p14="http://schemas.microsoft.com/office/powerpoint/2010/main" val="4075194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内容占位符 2">
                <a:extLst>
                  <a:ext uri="{FF2B5EF4-FFF2-40B4-BE49-F238E27FC236}">
                    <a16:creationId xmlns:a16="http://schemas.microsoft.com/office/drawing/2014/main" id="{007E6E44-70A2-C0BD-6CF1-CDB922ED6308}"/>
                  </a:ext>
                </a:extLst>
              </p:cNvPr>
              <p:cNvSpPr>
                <a:spLocks noGrp="1"/>
              </p:cNvSpPr>
              <p:nvPr>
                <p:ph idx="1"/>
              </p:nvPr>
            </p:nvSpPr>
            <p:spPr>
              <a:xfrm>
                <a:off x="587663" y="1138095"/>
                <a:ext cx="7422862" cy="4994002"/>
              </a:xfrm>
            </p:spPr>
            <p:txBody>
              <a:bodyPr>
                <a:normAutofit/>
              </a:bodyPr>
              <a:lstStyle/>
              <a:p>
                <a:pPr>
                  <a:lnSpc>
                    <a:spcPct val="150000"/>
                  </a:lnSpc>
                  <a:spcBef>
                    <a:spcPts val="0"/>
                  </a:spcBef>
                </a:pPr>
                <a:r>
                  <a:rPr lang="en-US" altLang="zh-CN" sz="2400" dirty="0"/>
                  <a:t>Covered area:</a:t>
                </a:r>
                <a:r>
                  <a:rPr lang="zh-CN" altLang="en-US" sz="2400" dirty="0"/>
                  <a:t> </a:t>
                </a:r>
                <a:r>
                  <a:rPr lang="en-US" altLang="zh-CN" sz="2400" dirty="0"/>
                  <a:t>13 m²</a:t>
                </a:r>
              </a:p>
              <a:p>
                <a:pPr>
                  <a:lnSpc>
                    <a:spcPct val="150000"/>
                  </a:lnSpc>
                  <a:spcBef>
                    <a:spcPts val="0"/>
                  </a:spcBef>
                </a:pPr>
                <a:r>
                  <a:rPr lang="en-US" altLang="zh-CN" sz="2400" dirty="0"/>
                  <a:t>Thickness &lt; 200 mm</a:t>
                </a:r>
              </a:p>
              <a:p>
                <a:pPr>
                  <a:lnSpc>
                    <a:spcPct val="150000"/>
                  </a:lnSpc>
                  <a:spcBef>
                    <a:spcPts val="0"/>
                  </a:spcBef>
                </a:pPr>
                <a:r>
                  <a:rPr lang="en-US" altLang="zh-CN" sz="2400" dirty="0"/>
                  <a:t>Material budget </a:t>
                </a:r>
                <a:r>
                  <a:rPr lang="en-US" altLang="zh-CN" sz="2400"/>
                  <a:t>&lt; 0.3 </a:t>
                </a:r>
                <a:r>
                  <a:rPr lang="en-US" altLang="zh-CN" sz="2400" i="1" dirty="0"/>
                  <a:t>X</a:t>
                </a:r>
                <a:r>
                  <a:rPr lang="en-US" altLang="zh-CN" sz="2400" baseline="-25000" dirty="0"/>
                  <a:t>0</a:t>
                </a:r>
              </a:p>
              <a:p>
                <a:pPr>
                  <a:lnSpc>
                    <a:spcPct val="150000"/>
                  </a:lnSpc>
                  <a:spcBef>
                    <a:spcPts val="0"/>
                  </a:spcBef>
                </a:pPr>
                <a:r>
                  <a:rPr lang="en-US" altLang="zh-CN" sz="2400" dirty="0"/>
                  <a:t>Accumulated charge &lt; 2 </a:t>
                </a:r>
                <a:r>
                  <a:rPr lang="en-US" altLang="zh-CN" sz="2400" dirty="0" err="1"/>
                  <a:t>μC</a:t>
                </a:r>
                <a:r>
                  <a:rPr lang="en-US" altLang="zh-CN" sz="2400" dirty="0"/>
                  <a:t>/cm² @ 10 year</a:t>
                </a:r>
                <a:endParaRPr lang="en-US" altLang="zh-CN" sz="2400" i="1" dirty="0"/>
              </a:p>
              <a:p>
                <a:pPr>
                  <a:lnSpc>
                    <a:spcPct val="150000"/>
                  </a:lnSpc>
                  <a:spcBef>
                    <a:spcPts val="0"/>
                  </a:spcBef>
                </a:pPr>
                <a14:m>
                  <m:oMath xmlns:m="http://schemas.openxmlformats.org/officeDocument/2006/math">
                    <m:r>
                      <a:rPr lang="en-US" altLang="zh-CN" sz="2400" i="1">
                        <a:latin typeface="Cambria Math" panose="02040503050406030204" pitchFamily="18" charset="0"/>
                        <a:ea typeface="楷体" panose="02010609060101010101" pitchFamily="49" charset="-122"/>
                      </a:rPr>
                      <m:t>𝐾</m:t>
                    </m:r>
                    <m:r>
                      <m:rPr>
                        <m:lit/>
                      </m:rPr>
                      <a:rPr lang="en-US" altLang="zh-CN" sz="2400" i="1">
                        <a:latin typeface="Cambria Math" panose="02040503050406030204" pitchFamily="18" charset="0"/>
                        <a:ea typeface="楷体" panose="02010609060101010101" pitchFamily="49" charset="-122"/>
                      </a:rPr>
                      <m:t>/</m:t>
                    </m:r>
                    <m:r>
                      <a:rPr lang="en-US" altLang="zh-CN" sz="2400" i="1">
                        <a:latin typeface="Cambria Math" panose="02040503050406030204" pitchFamily="18" charset="0"/>
                        <a:ea typeface="楷体" panose="02010609060101010101" pitchFamily="49" charset="-122"/>
                      </a:rPr>
                      <m:t>𝜋</m:t>
                    </m:r>
                    <m:r>
                      <a:rPr lang="en-US" altLang="zh-CN" sz="2400" i="1">
                        <a:latin typeface="Cambria Math" panose="02040503050406030204" pitchFamily="18" charset="0"/>
                        <a:ea typeface="楷体" panose="02010609060101010101" pitchFamily="49" charset="-122"/>
                      </a:rPr>
                      <m:t> &gt;3</m:t>
                    </m:r>
                    <m:r>
                      <a:rPr lang="en-US" altLang="zh-CN" sz="2400" i="1">
                        <a:latin typeface="Cambria Math" panose="02040503050406030204" pitchFamily="18" charset="0"/>
                        <a:ea typeface="楷体" panose="02010609060101010101" pitchFamily="49" charset="-122"/>
                      </a:rPr>
                      <m:t>𝜎</m:t>
                    </m:r>
                    <m:r>
                      <a:rPr lang="en-US" altLang="zh-CN" sz="2400" i="1">
                        <a:latin typeface="Cambria Math" panose="02040503050406030204" pitchFamily="18" charset="0"/>
                        <a:ea typeface="楷体" panose="02010609060101010101" pitchFamily="49" charset="-122"/>
                      </a:rPr>
                      <m:t> @ 2.0 </m:t>
                    </m:r>
                    <m:r>
                      <a:rPr lang="en-US" altLang="zh-CN" sz="2400" i="1">
                        <a:latin typeface="Cambria Math" panose="02040503050406030204" pitchFamily="18" charset="0"/>
                        <a:ea typeface="楷体" panose="02010609060101010101" pitchFamily="49" charset="-122"/>
                      </a:rPr>
                      <m:t>𝐺𝑒𝑉</m:t>
                    </m:r>
                    <m:r>
                      <m:rPr>
                        <m:lit/>
                      </m:rPr>
                      <a:rPr lang="en-US" altLang="zh-CN" sz="2400" i="1">
                        <a:latin typeface="Cambria Math" panose="02040503050406030204" pitchFamily="18" charset="0"/>
                        <a:ea typeface="楷体" panose="02010609060101010101" pitchFamily="49" charset="-122"/>
                      </a:rPr>
                      <m:t>/</m:t>
                    </m:r>
                    <m:r>
                      <a:rPr lang="en-US" altLang="zh-CN" sz="2400" i="1">
                        <a:latin typeface="Cambria Math" panose="02040503050406030204" pitchFamily="18" charset="0"/>
                        <a:ea typeface="楷体" panose="02010609060101010101" pitchFamily="49" charset="-122"/>
                      </a:rPr>
                      <m:t>𝑐</m:t>
                    </m:r>
                  </m:oMath>
                </a14:m>
                <a:endParaRPr lang="en-US" altLang="zh-CN" sz="2400" dirty="0"/>
              </a:p>
              <a:p>
                <a:pPr>
                  <a:lnSpc>
                    <a:spcPct val="150000"/>
                  </a:lnSpc>
                  <a:spcBef>
                    <a:spcPts val="0"/>
                  </a:spcBef>
                </a:pPr>
                <a:r>
                  <a:rPr lang="en-US" altLang="zh-CN" sz="2400" kern="1200" dirty="0">
                    <a:solidFill>
                      <a:prstClr val="black"/>
                    </a:solidFill>
                  </a:rPr>
                  <a:t>MPGD</a:t>
                </a:r>
                <a:r>
                  <a:rPr lang="en-US" altLang="zh-CN" sz="2400" dirty="0"/>
                  <a:t>: </a:t>
                </a:r>
                <a:r>
                  <a:rPr lang="en-US" altLang="zh-CN" sz="2400" kern="1200" dirty="0">
                    <a:solidFill>
                      <a:prstClr val="black"/>
                    </a:solidFill>
                  </a:rPr>
                  <a:t>High gain(~</a:t>
                </a:r>
                <a14:m>
                  <m:oMath xmlns:m="http://schemas.openxmlformats.org/officeDocument/2006/math">
                    <m:sSup>
                      <m:sSupPr>
                        <m:ctrlPr>
                          <a:rPr lang="en-US" altLang="zh-CN" sz="2400" i="1" kern="1200" dirty="0">
                            <a:solidFill>
                              <a:prstClr val="black"/>
                            </a:solidFill>
                            <a:latin typeface="Cambria Math" panose="02040503050406030204" pitchFamily="18" charset="0"/>
                            <a:ea typeface="+mn-ea"/>
                            <a:cs typeface="+mn-cs"/>
                          </a:rPr>
                        </m:ctrlPr>
                      </m:sSupPr>
                      <m:e>
                        <m:r>
                          <a:rPr lang="en-US" altLang="zh-CN" sz="2400" i="1" kern="1200" dirty="0">
                            <a:solidFill>
                              <a:prstClr val="black"/>
                            </a:solidFill>
                            <a:latin typeface="Cambria Math" panose="02040503050406030204" pitchFamily="18" charset="0"/>
                            <a:ea typeface="+mn-ea"/>
                            <a:cs typeface="+mn-cs"/>
                          </a:rPr>
                          <m:t>10</m:t>
                        </m:r>
                      </m:e>
                      <m:sup>
                        <m:r>
                          <a:rPr lang="en-US" altLang="zh-CN" sz="2400" i="1" kern="1200" dirty="0">
                            <a:solidFill>
                              <a:prstClr val="black"/>
                            </a:solidFill>
                            <a:latin typeface="Cambria Math" panose="02040503050406030204" pitchFamily="18" charset="0"/>
                            <a:ea typeface="+mn-ea"/>
                            <a:cs typeface="+mn-cs"/>
                          </a:rPr>
                          <m:t>5</m:t>
                        </m:r>
                      </m:sup>
                    </m:sSup>
                  </m:oMath>
                </a14:m>
                <a:r>
                  <a:rPr lang="en-US" altLang="zh-CN" sz="2400" dirty="0"/>
                  <a:t>), </a:t>
                </a:r>
                <a:r>
                  <a:rPr lang="en-US" altLang="zh-CN" sz="2400" kern="1200" dirty="0">
                    <a:solidFill>
                      <a:prstClr val="black"/>
                    </a:solidFill>
                  </a:rPr>
                  <a:t>low IBF(~</a:t>
                </a:r>
                <a14:m>
                  <m:oMath xmlns:m="http://schemas.openxmlformats.org/officeDocument/2006/math">
                    <m:sSup>
                      <m:sSupPr>
                        <m:ctrlPr>
                          <a:rPr lang="en-US" altLang="zh-CN" sz="2400" i="1" kern="1200" dirty="0">
                            <a:solidFill>
                              <a:prstClr val="black"/>
                            </a:solidFill>
                            <a:latin typeface="Cambria Math" panose="02040503050406030204" pitchFamily="18" charset="0"/>
                            <a:ea typeface="+mn-ea"/>
                            <a:cs typeface="+mn-cs"/>
                          </a:rPr>
                        </m:ctrlPr>
                      </m:sSupPr>
                      <m:e>
                        <m:r>
                          <a:rPr lang="en-US" altLang="zh-CN" sz="2400" i="1" kern="1200" dirty="0">
                            <a:solidFill>
                              <a:prstClr val="black"/>
                            </a:solidFill>
                            <a:latin typeface="Cambria Math" panose="02040503050406030204" pitchFamily="18" charset="0"/>
                            <a:ea typeface="+mn-ea"/>
                            <a:cs typeface="+mn-cs"/>
                          </a:rPr>
                          <m:t>10</m:t>
                        </m:r>
                      </m:e>
                      <m:sup>
                        <m:r>
                          <a:rPr lang="en-US" altLang="zh-CN" sz="2400" kern="1200" dirty="0">
                            <a:solidFill>
                              <a:prstClr val="black"/>
                            </a:solidFill>
                            <a:latin typeface="Cambria Math" panose="02040503050406030204" pitchFamily="18" charset="0"/>
                            <a:ea typeface="+mn-ea"/>
                            <a:cs typeface="+mn-cs"/>
                          </a:rPr>
                          <m:t>−</m:t>
                        </m:r>
                        <m:r>
                          <a:rPr lang="en-US" altLang="zh-CN" sz="2400" i="1" kern="1200" dirty="0">
                            <a:solidFill>
                              <a:prstClr val="black"/>
                            </a:solidFill>
                            <a:latin typeface="Cambria Math" panose="02040503050406030204" pitchFamily="18" charset="0"/>
                            <a:ea typeface="+mn-ea"/>
                            <a:cs typeface="+mn-cs"/>
                          </a:rPr>
                          <m:t>3</m:t>
                        </m:r>
                      </m:sup>
                    </m:sSup>
                  </m:oMath>
                </a14:m>
                <a:r>
                  <a:rPr lang="en-US" altLang="zh-CN" sz="2400" dirty="0"/>
                  <a:t>)</a:t>
                </a:r>
              </a:p>
              <a:p>
                <a:pPr>
                  <a:lnSpc>
                    <a:spcPct val="150000"/>
                  </a:lnSpc>
                  <a:spcBef>
                    <a:spcPts val="0"/>
                  </a:spcBef>
                </a:pPr>
                <a:r>
                  <a:rPr lang="en-US" altLang="zh-CN" sz="2400" dirty="0"/>
                  <a:t>Pixel size: 5×5 mm²</a:t>
                </a:r>
              </a:p>
              <a:p>
                <a:pPr>
                  <a:lnSpc>
                    <a:spcPct val="150000"/>
                  </a:lnSpc>
                  <a:spcBef>
                    <a:spcPts val="0"/>
                  </a:spcBef>
                </a:pPr>
                <a:r>
                  <a:rPr lang="en-US" altLang="zh-CN" sz="2400" dirty="0"/>
                  <a:t>Single Photon angular resolution: &lt; 2.5 </a:t>
                </a:r>
                <a:r>
                  <a:rPr lang="en-US" altLang="zh-CN" sz="2400" dirty="0" err="1"/>
                  <a:t>mrad</a:t>
                </a:r>
                <a:endParaRPr lang="en-US" altLang="zh-CN" sz="2400" dirty="0"/>
              </a:p>
            </p:txBody>
          </p:sp>
        </mc:Choice>
        <mc:Fallback>
          <p:sp>
            <p:nvSpPr>
              <p:cNvPr id="4" name="内容占位符 2">
                <a:extLst>
                  <a:ext uri="{FF2B5EF4-FFF2-40B4-BE49-F238E27FC236}">
                    <a16:creationId xmlns:a16="http://schemas.microsoft.com/office/drawing/2014/main" id="{007E6E44-70A2-C0BD-6CF1-CDB922ED6308}"/>
                  </a:ext>
                </a:extLst>
              </p:cNvPr>
              <p:cNvSpPr>
                <a:spLocks noGrp="1" noRot="1" noChangeAspect="1" noMove="1" noResize="1" noEditPoints="1" noAdjustHandles="1" noChangeArrowheads="1" noChangeShapeType="1" noTextEdit="1"/>
              </p:cNvSpPr>
              <p:nvPr>
                <p:ph idx="1"/>
              </p:nvPr>
            </p:nvSpPr>
            <p:spPr>
              <a:xfrm>
                <a:off x="587663" y="1138095"/>
                <a:ext cx="7422862" cy="4994002"/>
              </a:xfrm>
              <a:blipFill>
                <a:blip r:embed="rId3"/>
                <a:stretch>
                  <a:fillRect l="-1067"/>
                </a:stretch>
              </a:blipFill>
            </p:spPr>
            <p:txBody>
              <a:bodyPr/>
              <a:lstStyle/>
              <a:p>
                <a:r>
                  <a:rPr lang="zh-CN" altLang="en-US">
                    <a:noFill/>
                  </a:rPr>
                  <a:t> </a:t>
                </a:r>
              </a:p>
            </p:txBody>
          </p:sp>
        </mc:Fallback>
      </mc:AlternateContent>
      <p:sp>
        <p:nvSpPr>
          <p:cNvPr id="2" name="标题 1">
            <a:extLst>
              <a:ext uri="{FF2B5EF4-FFF2-40B4-BE49-F238E27FC236}">
                <a16:creationId xmlns:a16="http://schemas.microsoft.com/office/drawing/2014/main" id="{EBC5CD6D-1150-BC4B-882A-BA2B956B92D4}"/>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Technical Specification</a:t>
            </a:r>
          </a:p>
        </p:txBody>
      </p:sp>
      <p:sp>
        <p:nvSpPr>
          <p:cNvPr id="9" name="灯片编号占位符 8">
            <a:extLst>
              <a:ext uri="{FF2B5EF4-FFF2-40B4-BE49-F238E27FC236}">
                <a16:creationId xmlns:a16="http://schemas.microsoft.com/office/drawing/2014/main" id="{69BEB6A8-863C-315C-B804-533D32724231}"/>
              </a:ext>
            </a:extLst>
          </p:cNvPr>
          <p:cNvSpPr>
            <a:spLocks noGrp="1"/>
          </p:cNvSpPr>
          <p:nvPr>
            <p:ph type="sldNum" sz="quarter" idx="12"/>
          </p:nvPr>
        </p:nvSpPr>
        <p:spPr/>
        <p:txBody>
          <a:bodyPr/>
          <a:lstStyle/>
          <a:p>
            <a:fld id="{C973300C-797F-D148-A78D-320196FBAF04}" type="slidenum">
              <a:rPr lang="en-US" smtClean="0"/>
              <a:pPr/>
              <a:t>5</a:t>
            </a:fld>
            <a:endParaRPr lang="en-US"/>
          </a:p>
        </p:txBody>
      </p:sp>
    </p:spTree>
    <p:extLst>
      <p:ext uri="{BB962C8B-B14F-4D97-AF65-F5344CB8AC3E}">
        <p14:creationId xmlns:p14="http://schemas.microsoft.com/office/powerpoint/2010/main" val="1163372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8821" y="2127073"/>
            <a:ext cx="7336857" cy="2603854"/>
          </a:xfrm>
          <a:prstGeom prst="rect">
            <a:avLst/>
          </a:prstGeom>
          <a:noFill/>
        </p:spPr>
        <p:txBody>
          <a:bodyPr wrap="square" rtlCol="0">
            <a:spAutoFit/>
          </a:bodyPr>
          <a:lstStyle/>
          <a:p>
            <a:pPr>
              <a:lnSpc>
                <a:spcPct val="150000"/>
              </a:lnSpc>
            </a:pPr>
            <a:r>
              <a:rPr lang="en-US" altLang="zh-CN" sz="2800" dirty="0"/>
              <a:t>1</a:t>
            </a:r>
            <a:r>
              <a:rPr lang="zh-CN" altLang="en-US" sz="2800" dirty="0"/>
              <a:t>、</a:t>
            </a:r>
            <a:r>
              <a:rPr lang="en-US" altLang="zh-CN" sz="2800" dirty="0"/>
              <a:t>Physical requirements for STCF PIDB </a:t>
            </a:r>
          </a:p>
          <a:p>
            <a:pPr>
              <a:lnSpc>
                <a:spcPct val="150000"/>
              </a:lnSpc>
            </a:pPr>
            <a:r>
              <a:rPr lang="en-US" altLang="zh-CN" sz="2800" b="1" dirty="0">
                <a:solidFill>
                  <a:srgbClr val="C00000"/>
                </a:solidFill>
              </a:rPr>
              <a:t>2</a:t>
            </a:r>
            <a:r>
              <a:rPr lang="zh-CN" altLang="en-US" sz="2800" b="1" dirty="0">
                <a:solidFill>
                  <a:srgbClr val="C00000"/>
                </a:solidFill>
              </a:rPr>
              <a:t>、</a:t>
            </a:r>
            <a:r>
              <a:rPr lang="en-US" altLang="zh-CN" sz="2800" b="1" dirty="0">
                <a:solidFill>
                  <a:srgbClr val="C00000"/>
                </a:solidFill>
              </a:rPr>
              <a:t>RICH PIDB detector design</a:t>
            </a:r>
          </a:p>
          <a:p>
            <a:pPr>
              <a:lnSpc>
                <a:spcPct val="150000"/>
              </a:lnSpc>
            </a:pPr>
            <a:r>
              <a:rPr lang="en-US" altLang="zh-CN" sz="2800" dirty="0"/>
              <a:t>3</a:t>
            </a:r>
            <a:r>
              <a:rPr lang="zh-CN" altLang="en-US" sz="2800" dirty="0"/>
              <a:t>、</a:t>
            </a:r>
            <a:r>
              <a:rPr lang="en-US" altLang="zh-CN" sz="2800" dirty="0"/>
              <a:t>RICH PIDB readout electronics design</a:t>
            </a:r>
          </a:p>
          <a:p>
            <a:pPr>
              <a:lnSpc>
                <a:spcPct val="150000"/>
              </a:lnSpc>
            </a:pPr>
            <a:r>
              <a:rPr lang="en-US" altLang="zh-CN" sz="2800" dirty="0"/>
              <a:t>4</a:t>
            </a:r>
            <a:r>
              <a:rPr lang="zh-CN" altLang="en-US" sz="2800" dirty="0"/>
              <a:t>、</a:t>
            </a:r>
            <a:r>
              <a:rPr lang="en-US" altLang="zh-CN" sz="2800" dirty="0"/>
              <a:t>Conclusion</a:t>
            </a:r>
            <a:endParaRPr lang="zh-CN" altLang="en-US" sz="2800" dirty="0"/>
          </a:p>
        </p:txBody>
      </p:sp>
      <p:sp>
        <p:nvSpPr>
          <p:cNvPr id="9" name="标题 1">
            <a:extLst>
              <a:ext uri="{FF2B5EF4-FFF2-40B4-BE49-F238E27FC236}">
                <a16:creationId xmlns:a16="http://schemas.microsoft.com/office/drawing/2014/main" id="{07A615E8-2F13-BBDE-D02B-78C22FCAE18B}"/>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Outline</a:t>
            </a:r>
            <a:endParaRPr lang="zh-CN" altLang="en-US" dirty="0"/>
          </a:p>
        </p:txBody>
      </p:sp>
      <p:sp>
        <p:nvSpPr>
          <p:cNvPr id="7" name="灯片编号占位符 8">
            <a:extLst>
              <a:ext uri="{FF2B5EF4-FFF2-40B4-BE49-F238E27FC236}">
                <a16:creationId xmlns:a16="http://schemas.microsoft.com/office/drawing/2014/main" id="{B8259B31-3F3B-EDA2-9887-2C2AAB9A46C1}"/>
              </a:ext>
            </a:extLst>
          </p:cNvPr>
          <p:cNvSpPr>
            <a:spLocks noGrp="1"/>
          </p:cNvSpPr>
          <p:nvPr>
            <p:ph type="sldNum" sz="quarter" idx="12"/>
          </p:nvPr>
        </p:nvSpPr>
        <p:spPr>
          <a:xfrm>
            <a:off x="6553200" y="6356354"/>
            <a:ext cx="2133600" cy="365125"/>
          </a:xfrm>
        </p:spPr>
        <p:txBody>
          <a:bodyPr/>
          <a:lstStyle/>
          <a:p>
            <a:fld id="{C973300C-797F-D148-A78D-320196FBAF04}" type="slidenum">
              <a:rPr lang="en-US" sz="1200" smtClean="0"/>
              <a:pPr/>
              <a:t>6</a:t>
            </a:fld>
            <a:endParaRPr lang="en-US" sz="1200"/>
          </a:p>
        </p:txBody>
      </p:sp>
    </p:spTree>
    <p:extLst>
      <p:ext uri="{BB962C8B-B14F-4D97-AF65-F5344CB8AC3E}">
        <p14:creationId xmlns:p14="http://schemas.microsoft.com/office/powerpoint/2010/main" val="356282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010A461-35E2-814C-937B-2354D27E751C}"/>
              </a:ext>
            </a:extLst>
          </p:cNvPr>
          <p:cNvPicPr>
            <a:picLocks noChangeAspect="1"/>
          </p:cNvPicPr>
          <p:nvPr/>
        </p:nvPicPr>
        <p:blipFill>
          <a:blip r:embed="rId3"/>
          <a:stretch>
            <a:fillRect/>
          </a:stretch>
        </p:blipFill>
        <p:spPr>
          <a:xfrm>
            <a:off x="4705790" y="1125930"/>
            <a:ext cx="3922555" cy="2520000"/>
          </a:xfrm>
          <a:prstGeom prst="rect">
            <a:avLst/>
          </a:prstGeom>
        </p:spPr>
      </p:pic>
      <p:pic>
        <p:nvPicPr>
          <p:cNvPr id="9" name="图片 8">
            <a:extLst>
              <a:ext uri="{FF2B5EF4-FFF2-40B4-BE49-F238E27FC236}">
                <a16:creationId xmlns:a16="http://schemas.microsoft.com/office/drawing/2014/main" id="{F71E195D-577B-2658-B1DE-4A4A542CCB69}"/>
              </a:ext>
            </a:extLst>
          </p:cNvPr>
          <p:cNvPicPr>
            <a:picLocks noChangeAspect="1"/>
          </p:cNvPicPr>
          <p:nvPr/>
        </p:nvPicPr>
        <p:blipFill>
          <a:blip r:embed="rId4"/>
          <a:stretch>
            <a:fillRect/>
          </a:stretch>
        </p:blipFill>
        <p:spPr>
          <a:xfrm>
            <a:off x="733897" y="3981298"/>
            <a:ext cx="3707919" cy="2520000"/>
          </a:xfrm>
          <a:prstGeom prst="rect">
            <a:avLst/>
          </a:prstGeom>
          <a:ln>
            <a:noFill/>
          </a:ln>
          <a:effectLst/>
        </p:spPr>
      </p:pic>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CDFCA89-92F1-7014-8D64-5B564A8CF096}"/>
                  </a:ext>
                </a:extLst>
              </p:cNvPr>
              <p:cNvSpPr txBox="1"/>
              <p:nvPr/>
            </p:nvSpPr>
            <p:spPr>
              <a:xfrm>
                <a:off x="2703553" y="4712570"/>
                <a:ext cx="1800493" cy="923330"/>
              </a:xfrm>
              <a:prstGeom prst="rect">
                <a:avLst/>
              </a:prstGeom>
              <a:noFill/>
            </p:spPr>
            <p:txBody>
              <a:bodyPr wrap="none" rtlCol="0">
                <a:spAutoFit/>
              </a:bodyPr>
              <a:lstStyle/>
              <a:p>
                <a14:m>
                  <m:oMath xmlns:m="http://schemas.openxmlformats.org/officeDocument/2006/math">
                    <m:r>
                      <a:rPr lang="en-US" altLang="zh-CN" b="0" i="1" smtClean="0">
                        <a:latin typeface="Cambria Math" panose="02040503050406030204" pitchFamily="18" charset="0"/>
                      </a:rPr>
                      <m:t>𝑝</m:t>
                    </m:r>
                    <m:r>
                      <a:rPr lang="en-US" altLang="zh-CN" b="0" i="1" smtClean="0">
                        <a:latin typeface="Cambria Math" panose="02040503050406030204" pitchFamily="18" charset="0"/>
                      </a:rPr>
                      <m:t>=2</m:t>
                    </m:r>
                  </m:oMath>
                </a14:m>
                <a:r>
                  <a:rPr lang="en-US" altLang="zh-CN" dirty="0"/>
                  <a:t>GeV/</a:t>
                </a:r>
                <a:r>
                  <a:rPr lang="en-US" altLang="zh-CN" i="1" dirty="0"/>
                  <a:t>c</a:t>
                </a:r>
              </a:p>
              <a:p>
                <a14:m>
                  <m:oMath xmlns:m="http://schemas.openxmlformats.org/officeDocument/2006/math">
                    <m:r>
                      <a:rPr lang="en-US" altLang="zh-CN" b="0" i="1" smtClean="0">
                        <a:latin typeface="Cambria Math" panose="02040503050406030204" pitchFamily="18" charset="0"/>
                      </a:rPr>
                      <m:t>𝜃</m:t>
                    </m:r>
                    <m:r>
                      <a:rPr lang="en-US" altLang="zh-CN" b="0" i="1" smtClean="0">
                        <a:latin typeface="Cambria Math" panose="02040503050406030204" pitchFamily="18" charset="0"/>
                      </a:rPr>
                      <m:t>=0°</m:t>
                    </m:r>
                  </m:oMath>
                </a14:m>
                <a:r>
                  <a:rPr lang="en-US" altLang="zh-CN" dirty="0"/>
                  <a:t> </a:t>
                </a:r>
              </a:p>
              <a:p>
                <a:r>
                  <a:rPr lang="en-US" altLang="zh-CN" dirty="0"/>
                  <a:t>w/ magnetic field</a:t>
                </a:r>
                <a:endParaRPr lang="zh-CN" altLang="en-US" dirty="0"/>
              </a:p>
            </p:txBody>
          </p:sp>
        </mc:Choice>
        <mc:Fallback xmlns="">
          <p:sp>
            <p:nvSpPr>
              <p:cNvPr id="10" name="文本框 9">
                <a:extLst>
                  <a:ext uri="{FF2B5EF4-FFF2-40B4-BE49-F238E27FC236}">
                    <a16:creationId xmlns:a16="http://schemas.microsoft.com/office/drawing/2014/main" id="{4CDFCA89-92F1-7014-8D64-5B564A8CF096}"/>
                  </a:ext>
                </a:extLst>
              </p:cNvPr>
              <p:cNvSpPr txBox="1">
                <a:spLocks noRot="1" noChangeAspect="1" noMove="1" noResize="1" noEditPoints="1" noAdjustHandles="1" noChangeArrowheads="1" noChangeShapeType="1" noTextEdit="1"/>
              </p:cNvSpPr>
              <p:nvPr/>
            </p:nvSpPr>
            <p:spPr>
              <a:xfrm>
                <a:off x="2703553" y="4712570"/>
                <a:ext cx="1800493" cy="923330"/>
              </a:xfrm>
              <a:prstGeom prst="rect">
                <a:avLst/>
              </a:prstGeom>
              <a:blipFill>
                <a:blip r:embed="rId5"/>
                <a:stretch>
                  <a:fillRect l="-2703" t="-3289" r="-4054" b="-9211"/>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2B72B4E5-F2D3-E507-30C2-8398AF4DFE8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61482" y="3981298"/>
            <a:ext cx="2811170" cy="2520000"/>
          </a:xfrm>
          <a:prstGeom prst="rect">
            <a:avLst/>
          </a:prstGeom>
          <a:ln>
            <a:noFill/>
          </a:ln>
          <a:effectLst/>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F8F81F8C-3888-C63B-0741-595143DA87D6}"/>
                  </a:ext>
                </a:extLst>
              </p:cNvPr>
              <p:cNvSpPr txBox="1"/>
              <p:nvPr/>
            </p:nvSpPr>
            <p:spPr>
              <a:xfrm>
                <a:off x="6272159" y="5083800"/>
                <a:ext cx="1800493" cy="923330"/>
              </a:xfrm>
              <a:prstGeom prst="rect">
                <a:avLst/>
              </a:prstGeom>
              <a:noFill/>
            </p:spPr>
            <p:txBody>
              <a:bodyPr wrap="none" rtlCol="0">
                <a:spAutoFit/>
              </a:bodyPr>
              <a:lstStyle/>
              <a:p>
                <a14:m>
                  <m:oMath xmlns:m="http://schemas.openxmlformats.org/officeDocument/2006/math">
                    <m:r>
                      <a:rPr lang="en-US" altLang="zh-CN" b="0" i="1" smtClean="0">
                        <a:latin typeface="Cambria Math" panose="02040503050406030204" pitchFamily="18" charset="0"/>
                      </a:rPr>
                      <m:t>𝑝</m:t>
                    </m:r>
                    <m:r>
                      <a:rPr lang="en-US" altLang="zh-CN" b="0" i="1" smtClean="0">
                        <a:latin typeface="Cambria Math" panose="02040503050406030204" pitchFamily="18" charset="0"/>
                      </a:rPr>
                      <m:t>=2</m:t>
                    </m:r>
                  </m:oMath>
                </a14:m>
                <a:r>
                  <a:rPr lang="en-US" altLang="zh-CN" dirty="0"/>
                  <a:t>GeV/</a:t>
                </a:r>
                <a:r>
                  <a:rPr lang="en-US" altLang="zh-CN" i="1" dirty="0"/>
                  <a:t>c</a:t>
                </a:r>
              </a:p>
              <a:p>
                <a14:m>
                  <m:oMath xmlns:m="http://schemas.openxmlformats.org/officeDocument/2006/math">
                    <m:r>
                      <a:rPr lang="en-US" altLang="zh-CN" b="0" i="1" smtClean="0">
                        <a:latin typeface="Cambria Math" panose="02040503050406030204" pitchFamily="18" charset="0"/>
                      </a:rPr>
                      <m:t>𝜃</m:t>
                    </m:r>
                    <m:r>
                      <a:rPr lang="en-US" altLang="zh-CN" b="0" i="1" smtClean="0">
                        <a:latin typeface="Cambria Math" panose="02040503050406030204" pitchFamily="18" charset="0"/>
                      </a:rPr>
                      <m:t>=0°</m:t>
                    </m:r>
                  </m:oMath>
                </a14:m>
                <a:r>
                  <a:rPr lang="en-US" altLang="zh-CN" dirty="0"/>
                  <a:t> </a:t>
                </a:r>
              </a:p>
              <a:p>
                <a:r>
                  <a:rPr lang="en-US" altLang="zh-CN" dirty="0"/>
                  <a:t>w/ magnetic field</a:t>
                </a:r>
                <a:endParaRPr lang="zh-CN" altLang="en-US" dirty="0"/>
              </a:p>
            </p:txBody>
          </p:sp>
        </mc:Choice>
        <mc:Fallback xmlns="">
          <p:sp>
            <p:nvSpPr>
              <p:cNvPr id="12" name="文本框 11">
                <a:extLst>
                  <a:ext uri="{FF2B5EF4-FFF2-40B4-BE49-F238E27FC236}">
                    <a16:creationId xmlns:a16="http://schemas.microsoft.com/office/drawing/2014/main" id="{F8F81F8C-3888-C63B-0741-595143DA87D6}"/>
                  </a:ext>
                </a:extLst>
              </p:cNvPr>
              <p:cNvSpPr txBox="1">
                <a:spLocks noRot="1" noChangeAspect="1" noMove="1" noResize="1" noEditPoints="1" noAdjustHandles="1" noChangeArrowheads="1" noChangeShapeType="1" noTextEdit="1"/>
              </p:cNvSpPr>
              <p:nvPr/>
            </p:nvSpPr>
            <p:spPr>
              <a:xfrm>
                <a:off x="6272159" y="5083800"/>
                <a:ext cx="1800493" cy="923330"/>
              </a:xfrm>
              <a:prstGeom prst="rect">
                <a:avLst/>
              </a:prstGeom>
              <a:blipFill>
                <a:blip r:embed="rId7"/>
                <a:stretch>
                  <a:fillRect l="-3051" t="-3974" r="-4068" b="-9934"/>
                </a:stretch>
              </a:blipFill>
            </p:spPr>
            <p:txBody>
              <a:bodyPr/>
              <a:lstStyle/>
              <a:p>
                <a:r>
                  <a:rPr lang="zh-CN" altLang="en-US">
                    <a:noFill/>
                  </a:rPr>
                  <a:t> </a:t>
                </a:r>
              </a:p>
            </p:txBody>
          </p:sp>
        </mc:Fallback>
      </mc:AlternateContent>
      <p:pic>
        <p:nvPicPr>
          <p:cNvPr id="2" name="图片 1">
            <a:extLst>
              <a:ext uri="{FF2B5EF4-FFF2-40B4-BE49-F238E27FC236}">
                <a16:creationId xmlns:a16="http://schemas.microsoft.com/office/drawing/2014/main" id="{B27BA87B-BA07-AAFC-7836-0904A2CF09C2}"/>
              </a:ext>
            </a:extLst>
          </p:cNvPr>
          <p:cNvPicPr>
            <a:picLocks noChangeAspect="1"/>
          </p:cNvPicPr>
          <p:nvPr/>
        </p:nvPicPr>
        <p:blipFill>
          <a:blip r:embed="rId8"/>
          <a:stretch>
            <a:fillRect/>
          </a:stretch>
        </p:blipFill>
        <p:spPr>
          <a:xfrm>
            <a:off x="1285997" y="1125930"/>
            <a:ext cx="2603721" cy="2520000"/>
          </a:xfrm>
          <a:prstGeom prst="rect">
            <a:avLst/>
          </a:prstGeom>
        </p:spPr>
      </p:pic>
      <p:sp>
        <p:nvSpPr>
          <p:cNvPr id="3" name="标题 1">
            <a:extLst>
              <a:ext uri="{FF2B5EF4-FFF2-40B4-BE49-F238E27FC236}">
                <a16:creationId xmlns:a16="http://schemas.microsoft.com/office/drawing/2014/main" id="{FE6B3CD2-9ECA-3AE1-5F98-CFFC4006ABD7}"/>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Performance of RICH</a:t>
            </a:r>
          </a:p>
        </p:txBody>
      </p:sp>
      <p:sp>
        <p:nvSpPr>
          <p:cNvPr id="14" name="灯片编号占位符 13">
            <a:extLst>
              <a:ext uri="{FF2B5EF4-FFF2-40B4-BE49-F238E27FC236}">
                <a16:creationId xmlns:a16="http://schemas.microsoft.com/office/drawing/2014/main" id="{7E7C7966-B7FD-C484-CA19-4DAC82D44919}"/>
              </a:ext>
            </a:extLst>
          </p:cNvPr>
          <p:cNvSpPr>
            <a:spLocks noGrp="1"/>
          </p:cNvSpPr>
          <p:nvPr>
            <p:ph type="sldNum" sz="quarter" idx="12"/>
          </p:nvPr>
        </p:nvSpPr>
        <p:spPr/>
        <p:txBody>
          <a:bodyPr/>
          <a:lstStyle/>
          <a:p>
            <a:fld id="{C973300C-797F-D148-A78D-320196FBAF04}" type="slidenum">
              <a:rPr lang="en-US" smtClean="0"/>
              <a:pPr/>
              <a:t>7</a:t>
            </a:fld>
            <a:endParaRPr lang="en-US"/>
          </a:p>
        </p:txBody>
      </p:sp>
    </p:spTree>
    <p:extLst>
      <p:ext uri="{BB962C8B-B14F-4D97-AF65-F5344CB8AC3E}">
        <p14:creationId xmlns:p14="http://schemas.microsoft.com/office/powerpoint/2010/main" val="2579419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a:extLst>
              <a:ext uri="{FF2B5EF4-FFF2-40B4-BE49-F238E27FC236}">
                <a16:creationId xmlns:a16="http://schemas.microsoft.com/office/drawing/2014/main" id="{FE6B3CD2-9ECA-3AE1-5F98-CFFC4006ABD7}"/>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RICH performance in simulation</a:t>
            </a:r>
          </a:p>
        </p:txBody>
      </p:sp>
      <p:sp>
        <p:nvSpPr>
          <p:cNvPr id="14" name="灯片编号占位符 13">
            <a:extLst>
              <a:ext uri="{FF2B5EF4-FFF2-40B4-BE49-F238E27FC236}">
                <a16:creationId xmlns:a16="http://schemas.microsoft.com/office/drawing/2014/main" id="{7E7C7966-B7FD-C484-CA19-4DAC82D44919}"/>
              </a:ext>
            </a:extLst>
          </p:cNvPr>
          <p:cNvSpPr>
            <a:spLocks noGrp="1"/>
          </p:cNvSpPr>
          <p:nvPr>
            <p:ph type="sldNum" sz="quarter" idx="12"/>
          </p:nvPr>
        </p:nvSpPr>
        <p:spPr/>
        <p:txBody>
          <a:bodyPr/>
          <a:lstStyle/>
          <a:p>
            <a:fld id="{C973300C-797F-D148-A78D-320196FBAF04}" type="slidenum">
              <a:rPr lang="en-US" smtClean="0"/>
              <a:pPr/>
              <a:t>8</a:t>
            </a:fld>
            <a:endParaRPr lang="en-US"/>
          </a:p>
        </p:txBody>
      </p:sp>
      <p:grpSp>
        <p:nvGrpSpPr>
          <p:cNvPr id="4" name="组合 3">
            <a:extLst>
              <a:ext uri="{FF2B5EF4-FFF2-40B4-BE49-F238E27FC236}">
                <a16:creationId xmlns:a16="http://schemas.microsoft.com/office/drawing/2014/main" id="{161E769A-A9EC-D126-B58B-812D3C906DAD}"/>
              </a:ext>
            </a:extLst>
          </p:cNvPr>
          <p:cNvGrpSpPr/>
          <p:nvPr/>
        </p:nvGrpSpPr>
        <p:grpSpPr>
          <a:xfrm>
            <a:off x="228427" y="2130194"/>
            <a:ext cx="4454549" cy="3288665"/>
            <a:chOff x="321945" y="1683385"/>
            <a:chExt cx="4493254" cy="3317240"/>
          </a:xfrm>
        </p:grpSpPr>
        <p:pic>
          <p:nvPicPr>
            <p:cNvPr id="6" name="图片 5" descr="b9c813a7598bf1e710424d0d0bd60e9">
              <a:extLst>
                <a:ext uri="{FF2B5EF4-FFF2-40B4-BE49-F238E27FC236}">
                  <a16:creationId xmlns:a16="http://schemas.microsoft.com/office/drawing/2014/main" id="{569B7E86-6585-0BA7-8059-1BF292AF6AC4}"/>
                </a:ext>
              </a:extLst>
            </p:cNvPr>
            <p:cNvPicPr>
              <a:picLocks noChangeAspect="1"/>
            </p:cNvPicPr>
            <p:nvPr/>
          </p:nvPicPr>
          <p:blipFill>
            <a:blip r:embed="rId3"/>
            <a:stretch>
              <a:fillRect/>
            </a:stretch>
          </p:blipFill>
          <p:spPr>
            <a:xfrm>
              <a:off x="321945" y="1683385"/>
              <a:ext cx="4493254" cy="3317240"/>
            </a:xfrm>
            <a:prstGeom prst="rect">
              <a:avLst/>
            </a:prstGeom>
          </p:spPr>
        </p:pic>
        <p:sp>
          <p:nvSpPr>
            <p:cNvPr id="7" name="矩形 6">
              <a:extLst>
                <a:ext uri="{FF2B5EF4-FFF2-40B4-BE49-F238E27FC236}">
                  <a16:creationId xmlns:a16="http://schemas.microsoft.com/office/drawing/2014/main" id="{2276D307-0DE3-2FAA-F254-C99D96365AC5}"/>
                </a:ext>
              </a:extLst>
            </p:cNvPr>
            <p:cNvSpPr/>
            <p:nvPr/>
          </p:nvSpPr>
          <p:spPr>
            <a:xfrm>
              <a:off x="1082040" y="3342005"/>
              <a:ext cx="2438400" cy="107759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78F91DCF-F425-E3EC-0505-2C42DC590AD6}"/>
                </a:ext>
              </a:extLst>
            </p:cNvPr>
            <p:cNvGrpSpPr/>
            <p:nvPr/>
          </p:nvGrpSpPr>
          <p:grpSpPr>
            <a:xfrm>
              <a:off x="1536694" y="3380798"/>
              <a:ext cx="704755" cy="886210"/>
              <a:chOff x="5608320" y="2662237"/>
              <a:chExt cx="704755" cy="886210"/>
            </a:xfrm>
          </p:grpSpPr>
          <p:cxnSp>
            <p:nvCxnSpPr>
              <p:cNvPr id="13" name="直接连接符 12">
                <a:extLst>
                  <a:ext uri="{FF2B5EF4-FFF2-40B4-BE49-F238E27FC236}">
                    <a16:creationId xmlns:a16="http://schemas.microsoft.com/office/drawing/2014/main" id="{D510E275-5C65-9253-A3B6-576413266649}"/>
                  </a:ext>
                </a:extLst>
              </p:cNvPr>
              <p:cNvCxnSpPr>
                <a:cxnSpLocks/>
              </p:cNvCxnSpPr>
              <p:nvPr/>
            </p:nvCxnSpPr>
            <p:spPr>
              <a:xfrm>
                <a:off x="5608320" y="2811780"/>
                <a:ext cx="359093" cy="0"/>
              </a:xfrm>
              <a:prstGeom prst="line">
                <a:avLst/>
              </a:prstGeom>
              <a:ln w="28575">
                <a:solidFill>
                  <a:srgbClr val="5A5AFC"/>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0903586-3B3B-1A20-9ACD-79D71EBDAF3F}"/>
                  </a:ext>
                </a:extLst>
              </p:cNvPr>
              <p:cNvCxnSpPr>
                <a:cxnSpLocks/>
              </p:cNvCxnSpPr>
              <p:nvPr/>
            </p:nvCxnSpPr>
            <p:spPr>
              <a:xfrm>
                <a:off x="5608320" y="3108960"/>
                <a:ext cx="3590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6A8EF699-81E8-ABB3-B740-C2A2816BFC4F}"/>
                  </a:ext>
                </a:extLst>
              </p:cNvPr>
              <p:cNvCxnSpPr>
                <a:cxnSpLocks/>
              </p:cNvCxnSpPr>
              <p:nvPr/>
            </p:nvCxnSpPr>
            <p:spPr>
              <a:xfrm>
                <a:off x="5608320" y="3429000"/>
                <a:ext cx="359093"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EA45A078-9D33-4EE3-C399-C08612F66895}"/>
                      </a:ext>
                    </a:extLst>
                  </p:cNvPr>
                  <p:cNvSpPr txBox="1"/>
                  <p:nvPr/>
                </p:nvSpPr>
                <p:spPr>
                  <a:xfrm>
                    <a:off x="6086475" y="2662237"/>
                    <a:ext cx="1989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𝜋</m:t>
                          </m:r>
                        </m:oMath>
                      </m:oMathPara>
                    </a14:m>
                    <a:endParaRPr lang="zh-CN" altLang="en-US" dirty="0"/>
                  </a:p>
                </p:txBody>
              </p:sp>
            </mc:Choice>
            <mc:Fallback xmlns="">
              <p:sp>
                <p:nvSpPr>
                  <p:cNvPr id="16" name="文本框 15">
                    <a:extLst>
                      <a:ext uri="{FF2B5EF4-FFF2-40B4-BE49-F238E27FC236}">
                        <a16:creationId xmlns:a16="http://schemas.microsoft.com/office/drawing/2014/main" id="{522BD71F-6173-2CD8-65C3-714097FCEEA8}"/>
                      </a:ext>
                    </a:extLst>
                  </p:cNvPr>
                  <p:cNvSpPr txBox="1">
                    <a:spLocks noRot="1" noChangeAspect="1" noMove="1" noResize="1" noEditPoints="1" noAdjustHandles="1" noChangeArrowheads="1" noChangeShapeType="1" noTextEdit="1"/>
                  </p:cNvSpPr>
                  <p:nvPr/>
                </p:nvSpPr>
                <p:spPr>
                  <a:xfrm>
                    <a:off x="6086475" y="2662237"/>
                    <a:ext cx="198901" cy="276999"/>
                  </a:xfrm>
                  <a:prstGeom prst="rect">
                    <a:avLst/>
                  </a:prstGeom>
                  <a:blipFill>
                    <a:blip r:embed="rId4"/>
                    <a:stretch>
                      <a:fillRect l="-15625" r="-18750" b="-22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1F47AC7F-3CAF-9619-EBD0-6E458C97CCEF}"/>
                      </a:ext>
                    </a:extLst>
                  </p:cNvPr>
                  <p:cNvSpPr txBox="1"/>
                  <p:nvPr/>
                </p:nvSpPr>
                <p:spPr>
                  <a:xfrm>
                    <a:off x="6086475" y="2970460"/>
                    <a:ext cx="2266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𝐾</m:t>
                          </m:r>
                        </m:oMath>
                      </m:oMathPara>
                    </a14:m>
                    <a:endParaRPr lang="zh-CN" altLang="en-US" dirty="0"/>
                  </a:p>
                </p:txBody>
              </p:sp>
            </mc:Choice>
            <mc:Fallback xmlns="">
              <p:sp>
                <p:nvSpPr>
                  <p:cNvPr id="17" name="文本框 16">
                    <a:extLst>
                      <a:ext uri="{FF2B5EF4-FFF2-40B4-BE49-F238E27FC236}">
                        <a16:creationId xmlns:a16="http://schemas.microsoft.com/office/drawing/2014/main" id="{837C33FE-1BC3-16E9-1624-7794F73066C9}"/>
                      </a:ext>
                    </a:extLst>
                  </p:cNvPr>
                  <p:cNvSpPr txBox="1">
                    <a:spLocks noRot="1" noChangeAspect="1" noMove="1" noResize="1" noEditPoints="1" noAdjustHandles="1" noChangeArrowheads="1" noChangeShapeType="1" noTextEdit="1"/>
                  </p:cNvSpPr>
                  <p:nvPr/>
                </p:nvSpPr>
                <p:spPr>
                  <a:xfrm>
                    <a:off x="6086475" y="2970460"/>
                    <a:ext cx="226600" cy="276999"/>
                  </a:xfrm>
                  <a:prstGeom prst="rect">
                    <a:avLst/>
                  </a:prstGeom>
                  <a:blipFill>
                    <a:blip r:embed="rId5"/>
                    <a:stretch>
                      <a:fillRect l="-21622" r="-24324" b="-1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A8C6DC16-7A09-BCF6-36B9-89D2710ACB66}"/>
                      </a:ext>
                    </a:extLst>
                  </p:cNvPr>
                  <p:cNvSpPr txBox="1"/>
                  <p:nvPr/>
                </p:nvSpPr>
                <p:spPr>
                  <a:xfrm>
                    <a:off x="6086475" y="3271448"/>
                    <a:ext cx="1887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𝑝</m:t>
                          </m:r>
                        </m:oMath>
                      </m:oMathPara>
                    </a14:m>
                    <a:endParaRPr lang="zh-CN" altLang="en-US" dirty="0"/>
                  </a:p>
                </p:txBody>
              </p:sp>
            </mc:Choice>
            <mc:Fallback xmlns="">
              <p:sp>
                <p:nvSpPr>
                  <p:cNvPr id="18" name="文本框 17">
                    <a:extLst>
                      <a:ext uri="{FF2B5EF4-FFF2-40B4-BE49-F238E27FC236}">
                        <a16:creationId xmlns:a16="http://schemas.microsoft.com/office/drawing/2014/main" id="{259E2325-A905-25EC-3044-CBB9DD1F4F18}"/>
                      </a:ext>
                    </a:extLst>
                  </p:cNvPr>
                  <p:cNvSpPr txBox="1">
                    <a:spLocks noRot="1" noChangeAspect="1" noMove="1" noResize="1" noEditPoints="1" noAdjustHandles="1" noChangeArrowheads="1" noChangeShapeType="1" noTextEdit="1"/>
                  </p:cNvSpPr>
                  <p:nvPr/>
                </p:nvSpPr>
                <p:spPr>
                  <a:xfrm>
                    <a:off x="6086475" y="3271448"/>
                    <a:ext cx="188770" cy="276999"/>
                  </a:xfrm>
                  <a:prstGeom prst="rect">
                    <a:avLst/>
                  </a:prstGeom>
                  <a:blipFill>
                    <a:blip r:embed="rId6"/>
                    <a:stretch>
                      <a:fillRect l="-29032" r="-29032" b="-28889"/>
                    </a:stretch>
                  </a:blipFill>
                </p:spPr>
                <p:txBody>
                  <a:bodyPr/>
                  <a:lstStyle/>
                  <a:p>
                    <a:r>
                      <a:rPr lang="zh-CN" altLang="en-US">
                        <a:noFill/>
                      </a:rPr>
                      <a:t> </a:t>
                    </a:r>
                  </a:p>
                </p:txBody>
              </p:sp>
            </mc:Fallback>
          </mc:AlternateContent>
        </p:grpSp>
      </p:gr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3C9F0FCF-5275-F001-E256-C12849AD881A}"/>
                  </a:ext>
                </a:extLst>
              </p:cNvPr>
              <p:cNvSpPr txBox="1"/>
              <p:nvPr/>
            </p:nvSpPr>
            <p:spPr>
              <a:xfrm>
                <a:off x="4801012" y="1809372"/>
                <a:ext cx="4342988" cy="3930307"/>
              </a:xfrm>
              <a:prstGeom prst="rect">
                <a:avLst/>
              </a:prstGeom>
              <a:noFill/>
            </p:spPr>
            <p:txBody>
              <a:bodyPr wrap="square" rtlCol="0">
                <a:spAutoFit/>
              </a:bodyPr>
              <a:lstStyle/>
              <a:p>
                <a:pPr marL="285750" indent="-285750">
                  <a:lnSpc>
                    <a:spcPct val="140000"/>
                  </a:lnSpc>
                  <a:buFont typeface="Arial" panose="020B0604020202020204" pitchFamily="34" charset="0"/>
                  <a:buChar char="•"/>
                </a:pPr>
                <a:r>
                  <a:rPr lang="en-US" altLang="zh-CN" sz="2000" dirty="0"/>
                  <a:t>Background level:</a:t>
                </a:r>
                <a:br>
                  <a:rPr lang="en-US" altLang="zh-CN" sz="2000" dirty="0"/>
                </a:br>
                <a14:m>
                  <m:oMath xmlns:m="http://schemas.openxmlformats.org/officeDocument/2006/math">
                    <m:sSup>
                      <m:sSupPr>
                        <m:ctrlPr>
                          <a:rPr lang="en-US" altLang="zh-CN" sz="2000" i="1" dirty="0" smtClean="0">
                            <a:latin typeface="Cambria Math" panose="02040503050406030204" pitchFamily="18" charset="0"/>
                          </a:rPr>
                        </m:ctrlPr>
                      </m:sSupPr>
                      <m:e>
                        <m:r>
                          <a:rPr lang="en-US" altLang="zh-CN" sz="2000" i="1" dirty="0">
                            <a:latin typeface="Cambria Math" panose="02040503050406030204" pitchFamily="18" charset="0"/>
                          </a:rPr>
                          <m:t>1</m:t>
                        </m:r>
                        <m:r>
                          <a:rPr lang="en-US" altLang="zh-CN" sz="2000" i="1" dirty="0" smtClean="0">
                            <a:latin typeface="Cambria Math" panose="02040503050406030204" pitchFamily="18" charset="0"/>
                          </a:rPr>
                          <m:t>0</m:t>
                        </m:r>
                      </m:e>
                      <m:sup>
                        <m:r>
                          <a:rPr lang="en-US" altLang="zh-CN" sz="2000" i="1" dirty="0">
                            <a:latin typeface="Cambria Math" panose="02040503050406030204" pitchFamily="18" charset="0"/>
                          </a:rPr>
                          <m:t>−</m:t>
                        </m:r>
                        <m:r>
                          <a:rPr lang="en-US" altLang="zh-CN" sz="2000" i="1" dirty="0" smtClean="0">
                            <a:latin typeface="Cambria Math" panose="02040503050406030204" pitchFamily="18" charset="0"/>
                          </a:rPr>
                          <m:t>3</m:t>
                        </m:r>
                      </m:sup>
                    </m:sSup>
                  </m:oMath>
                </a14:m>
                <a:r>
                  <a:rPr lang="en-US" altLang="zh-CN" sz="2000" dirty="0"/>
                  <a:t>hit / (pixel ╳ time window)</a:t>
                </a:r>
              </a:p>
              <a:p>
                <a:pPr marL="285750" indent="-285750">
                  <a:lnSpc>
                    <a:spcPct val="140000"/>
                  </a:lnSpc>
                  <a:buFont typeface="Arial" panose="020B0604020202020204" pitchFamily="34" charset="0"/>
                  <a:buChar char="•"/>
                </a:pPr>
                <a:r>
                  <a:rPr lang="en-US" altLang="zh-CN" sz="2000" dirty="0"/>
                  <a:t>PID ratio for </a:t>
                </a:r>
                <a:r>
                  <a:rPr lang="zh-CN" altLang="en-US" sz="2000" dirty="0"/>
                  <a:t>𝜋</a:t>
                </a:r>
                <a:r>
                  <a:rPr lang="en-US" altLang="zh-CN" sz="2000" dirty="0"/>
                  <a:t>, </a:t>
                </a:r>
                <a:r>
                  <a:rPr lang="zh-CN" altLang="en-US" sz="2000" dirty="0"/>
                  <a:t>𝐾</a:t>
                </a:r>
                <a:r>
                  <a:rPr lang="en-US" altLang="zh-CN" sz="2000" dirty="0"/>
                  <a:t>, </a:t>
                </a:r>
                <a:r>
                  <a:rPr lang="zh-CN" altLang="en-US" sz="2000" dirty="0"/>
                  <a:t>𝑝 </a:t>
                </a:r>
                <a:r>
                  <a:rPr lang="en-US" altLang="zh-CN" sz="2000" dirty="0"/>
                  <a:t>&gt; 98% in</a:t>
                </a:r>
                <a:br>
                  <a:rPr lang="en-US" altLang="zh-CN" sz="2000" dirty="0"/>
                </a:br>
                <a:r>
                  <a:rPr lang="en-US" altLang="zh-CN" sz="2000" dirty="0"/>
                  <a:t>momentum∈[0.7, 2.0] GeV/c</a:t>
                </a:r>
              </a:p>
              <a:p>
                <a:pPr marL="285750" indent="-285750">
                  <a:lnSpc>
                    <a:spcPct val="140000"/>
                  </a:lnSpc>
                  <a:buFont typeface="Arial" panose="020B0604020202020204" pitchFamily="34" charset="0"/>
                  <a:buChar char="•"/>
                </a:pPr>
                <a:r>
                  <a:rPr lang="en-US" altLang="zh-CN" sz="2000" dirty="0"/>
                  <a:t>More detail in RICH software report</a:t>
                </a:r>
              </a:p>
              <a:p>
                <a:pPr marL="285750" indent="-285750">
                  <a:lnSpc>
                    <a:spcPct val="140000"/>
                  </a:lnSpc>
                  <a:buFont typeface="Arial" panose="020B0604020202020204" pitchFamily="34" charset="0"/>
                  <a:buChar char="•"/>
                </a:pPr>
                <a:endParaRPr lang="en-US" altLang="zh-CN" sz="2000" dirty="0"/>
              </a:p>
              <a:p>
                <a:pPr marL="285750" indent="-285750">
                  <a:lnSpc>
                    <a:spcPct val="140000"/>
                  </a:lnSpc>
                  <a:buFont typeface="Arial" panose="020B0604020202020204" pitchFamily="34" charset="0"/>
                  <a:buChar char="•"/>
                </a:pPr>
                <a:r>
                  <a:rPr lang="en-US" altLang="zh-CN" sz="2000" dirty="0"/>
                  <a:t>Will validate parameters used in simulation &amp; validate the PID performance in prototype beam test</a:t>
                </a:r>
              </a:p>
            </p:txBody>
          </p:sp>
        </mc:Choice>
        <mc:Fallback xmlns="">
          <p:sp>
            <p:nvSpPr>
              <p:cNvPr id="20" name="文本框 19">
                <a:extLst>
                  <a:ext uri="{FF2B5EF4-FFF2-40B4-BE49-F238E27FC236}">
                    <a16:creationId xmlns:a16="http://schemas.microsoft.com/office/drawing/2014/main" id="{3C9F0FCF-5275-F001-E256-C12849AD881A}"/>
                  </a:ext>
                </a:extLst>
              </p:cNvPr>
              <p:cNvSpPr txBox="1">
                <a:spLocks noRot="1" noChangeAspect="1" noMove="1" noResize="1" noEditPoints="1" noAdjustHandles="1" noChangeArrowheads="1" noChangeShapeType="1" noTextEdit="1"/>
              </p:cNvSpPr>
              <p:nvPr/>
            </p:nvSpPr>
            <p:spPr>
              <a:xfrm>
                <a:off x="4801012" y="1809372"/>
                <a:ext cx="4342988" cy="3930307"/>
              </a:xfrm>
              <a:prstGeom prst="rect">
                <a:avLst/>
              </a:prstGeom>
              <a:blipFill>
                <a:blip r:embed="rId7"/>
                <a:stretch>
                  <a:fillRect l="-1264" b="-186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56562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内容占位符 4">
            <a:extLst>
              <a:ext uri="{FF2B5EF4-FFF2-40B4-BE49-F238E27FC236}">
                <a16:creationId xmlns:a16="http://schemas.microsoft.com/office/drawing/2014/main" id="{E468BCB0-F915-FB38-68E1-7C1478249600}"/>
              </a:ext>
            </a:extLst>
          </p:cNvPr>
          <p:cNvPicPr>
            <a:picLocks noChangeAspect="1"/>
          </p:cNvPicPr>
          <p:nvPr>
            <p:custDataLst>
              <p:tags r:id="rId1"/>
            </p:custDataLst>
          </p:nvPr>
        </p:nvPicPr>
        <p:blipFill rotWithShape="1">
          <a:blip r:embed="rId4"/>
          <a:srcRect l="1522" t="5396" r="5403" b="3984"/>
          <a:stretch/>
        </p:blipFill>
        <p:spPr>
          <a:xfrm>
            <a:off x="167854" y="4188069"/>
            <a:ext cx="2824424" cy="2520000"/>
          </a:xfrm>
          <a:prstGeom prst="rect">
            <a:avLst/>
          </a:prstGeom>
        </p:spPr>
      </p:pic>
      <p:pic>
        <p:nvPicPr>
          <p:cNvPr id="16" name="图片 15">
            <a:extLst>
              <a:ext uri="{FF2B5EF4-FFF2-40B4-BE49-F238E27FC236}">
                <a16:creationId xmlns:a16="http://schemas.microsoft.com/office/drawing/2014/main" id="{3460B490-A4DB-FF80-01F9-09E64A438B08}"/>
              </a:ext>
            </a:extLst>
          </p:cNvPr>
          <p:cNvPicPr>
            <a:picLocks noChangeAspect="1"/>
          </p:cNvPicPr>
          <p:nvPr/>
        </p:nvPicPr>
        <p:blipFill>
          <a:blip r:embed="rId5"/>
          <a:stretch>
            <a:fillRect/>
          </a:stretch>
        </p:blipFill>
        <p:spPr>
          <a:xfrm>
            <a:off x="3396172" y="4188069"/>
            <a:ext cx="3140870" cy="2520000"/>
          </a:xfrm>
          <a:prstGeom prst="rect">
            <a:avLst/>
          </a:prstGeom>
        </p:spPr>
      </p:pic>
      <p:pic>
        <p:nvPicPr>
          <p:cNvPr id="24" name="图片 23" descr="图示, 工程绘图&#10;&#10;描述已自动生成">
            <a:extLst>
              <a:ext uri="{FF2B5EF4-FFF2-40B4-BE49-F238E27FC236}">
                <a16:creationId xmlns:a16="http://schemas.microsoft.com/office/drawing/2014/main" id="{8D9D268C-243B-1FF6-0ABE-DF3F5FED35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433" y="1066043"/>
            <a:ext cx="2121223" cy="2520000"/>
          </a:xfrm>
          <a:prstGeom prst="rect">
            <a:avLst/>
          </a:prstGeom>
        </p:spPr>
      </p:pic>
      <p:sp>
        <p:nvSpPr>
          <p:cNvPr id="25" name="文本框 24">
            <a:extLst>
              <a:ext uri="{FF2B5EF4-FFF2-40B4-BE49-F238E27FC236}">
                <a16:creationId xmlns:a16="http://schemas.microsoft.com/office/drawing/2014/main" id="{DB2EF339-D1FA-7DB1-B747-7F0871CA5AF7}"/>
              </a:ext>
            </a:extLst>
          </p:cNvPr>
          <p:cNvSpPr txBox="1"/>
          <p:nvPr/>
        </p:nvSpPr>
        <p:spPr>
          <a:xfrm>
            <a:off x="7343937" y="789227"/>
            <a:ext cx="1438214" cy="469359"/>
          </a:xfrm>
          <a:prstGeom prst="rect">
            <a:avLst/>
          </a:prstGeom>
        </p:spPr>
        <p:txBody>
          <a:bodyPr vert="horz" lIns="91440" tIns="45720" rIns="91440" bIns="45720" rtlCol="0" anchor="ctr">
            <a:noAutofit/>
          </a:bodyPr>
          <a:lstStyle>
            <a:defPPr>
              <a:defRPr lang="zh-CN"/>
            </a:defPPr>
            <a:lvl1pPr indent="0" algn="ctr" defTabSz="457189">
              <a:lnSpc>
                <a:spcPct val="130000"/>
              </a:lnSpc>
              <a:spcBef>
                <a:spcPct val="20000"/>
              </a:spcBef>
              <a:buFont typeface="Arial"/>
              <a:buNone/>
              <a:defRPr sz="2000">
                <a:latin typeface="Vijaya" panose="02020604020202020204" pitchFamily="18" charset="0"/>
                <a:cs typeface="Vijaya" panose="02020604020202020204" pitchFamily="18" charset="0"/>
              </a:defRPr>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altLang="zh-CN" dirty="0"/>
              <a:t>Tracker system</a:t>
            </a:r>
            <a:endParaRPr lang="zh-CN" altLang="en-US" dirty="0"/>
          </a:p>
        </p:txBody>
      </p:sp>
      <p:sp>
        <p:nvSpPr>
          <p:cNvPr id="29" name="文本框 28">
            <a:extLst>
              <a:ext uri="{FF2B5EF4-FFF2-40B4-BE49-F238E27FC236}">
                <a16:creationId xmlns:a16="http://schemas.microsoft.com/office/drawing/2014/main" id="{5398867C-C014-1EDE-C710-3BE0C9F4E649}"/>
              </a:ext>
            </a:extLst>
          </p:cNvPr>
          <p:cNvSpPr txBox="1"/>
          <p:nvPr/>
        </p:nvSpPr>
        <p:spPr>
          <a:xfrm>
            <a:off x="8441094" y="1754825"/>
            <a:ext cx="667169" cy="469359"/>
          </a:xfrm>
          <a:prstGeom prst="rect">
            <a:avLst/>
          </a:prstGeom>
        </p:spPr>
        <p:txBody>
          <a:bodyPr vert="horz" lIns="91440" tIns="45720" rIns="91440" bIns="45720" rtlCol="0" anchor="ctr">
            <a:noAutofit/>
          </a:bodyPr>
          <a:lstStyle>
            <a:defPPr>
              <a:defRPr lang="zh-CN"/>
            </a:defPPr>
            <a:lvl1pPr indent="0" algn="ctr" defTabSz="457189">
              <a:lnSpc>
                <a:spcPct val="130000"/>
              </a:lnSpc>
              <a:spcBef>
                <a:spcPct val="20000"/>
              </a:spcBef>
              <a:buFont typeface="Arial"/>
              <a:buNone/>
              <a:defRPr sz="2000">
                <a:latin typeface="Vijaya" panose="02020604020202020204" pitchFamily="18" charset="0"/>
                <a:cs typeface="Vijaya" panose="02020604020202020204" pitchFamily="18" charset="0"/>
              </a:defRPr>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altLang="zh-CN" dirty="0"/>
              <a:t>RICH</a:t>
            </a:r>
            <a:endParaRPr lang="zh-CN" altLang="en-US" dirty="0"/>
          </a:p>
        </p:txBody>
      </p:sp>
      <p:pic>
        <p:nvPicPr>
          <p:cNvPr id="6" name="图片 5">
            <a:extLst>
              <a:ext uri="{FF2B5EF4-FFF2-40B4-BE49-F238E27FC236}">
                <a16:creationId xmlns:a16="http://schemas.microsoft.com/office/drawing/2014/main" id="{DCD6E185-5B81-BF90-9081-4658C6961407}"/>
              </a:ext>
            </a:extLst>
          </p:cNvPr>
          <p:cNvPicPr>
            <a:picLocks noChangeAspect="1"/>
          </p:cNvPicPr>
          <p:nvPr/>
        </p:nvPicPr>
        <p:blipFill>
          <a:blip r:embed="rId7"/>
          <a:stretch>
            <a:fillRect/>
          </a:stretch>
        </p:blipFill>
        <p:spPr>
          <a:xfrm>
            <a:off x="2487148" y="1063760"/>
            <a:ext cx="4360237" cy="2520000"/>
          </a:xfrm>
          <a:prstGeom prst="rect">
            <a:avLst/>
          </a:prstGeom>
        </p:spPr>
      </p:pic>
      <p:pic>
        <p:nvPicPr>
          <p:cNvPr id="31" name="图片 30" descr="飞机停在室内&#10;&#10;低可信度描述已自动生成">
            <a:extLst>
              <a:ext uri="{FF2B5EF4-FFF2-40B4-BE49-F238E27FC236}">
                <a16:creationId xmlns:a16="http://schemas.microsoft.com/office/drawing/2014/main" id="{B09FBABB-10D2-4C8B-CE02-9D6E7221F4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0170" y="4188069"/>
            <a:ext cx="1890000" cy="2520000"/>
          </a:xfrm>
          <a:prstGeom prst="rect">
            <a:avLst/>
          </a:prstGeom>
        </p:spPr>
      </p:pic>
      <p:pic>
        <p:nvPicPr>
          <p:cNvPr id="3" name="图片 2">
            <a:extLst>
              <a:ext uri="{FF2B5EF4-FFF2-40B4-BE49-F238E27FC236}">
                <a16:creationId xmlns:a16="http://schemas.microsoft.com/office/drawing/2014/main" id="{EE9C7A06-E20F-127E-BC25-28BD94CC6933}"/>
              </a:ext>
            </a:extLst>
          </p:cNvPr>
          <p:cNvPicPr>
            <a:picLocks noChangeAspect="1"/>
          </p:cNvPicPr>
          <p:nvPr/>
        </p:nvPicPr>
        <p:blipFill>
          <a:blip r:embed="rId9"/>
          <a:stretch>
            <a:fillRect/>
          </a:stretch>
        </p:blipFill>
        <p:spPr>
          <a:xfrm>
            <a:off x="35737" y="1183790"/>
            <a:ext cx="2296363" cy="2520000"/>
          </a:xfrm>
          <a:prstGeom prst="rect">
            <a:avLst/>
          </a:prstGeom>
        </p:spPr>
      </p:pic>
      <p:sp>
        <p:nvSpPr>
          <p:cNvPr id="15" name="文本框 14">
            <a:extLst>
              <a:ext uri="{FF2B5EF4-FFF2-40B4-BE49-F238E27FC236}">
                <a16:creationId xmlns:a16="http://schemas.microsoft.com/office/drawing/2014/main" id="{ACB6BB95-F66D-5345-D7F4-8BBD8E9A5A0D}"/>
              </a:ext>
            </a:extLst>
          </p:cNvPr>
          <p:cNvSpPr txBox="1"/>
          <p:nvPr/>
        </p:nvSpPr>
        <p:spPr>
          <a:xfrm>
            <a:off x="3349971" y="3512799"/>
            <a:ext cx="2448608" cy="369332"/>
          </a:xfrm>
          <a:prstGeom prst="rect">
            <a:avLst/>
          </a:prstGeom>
        </p:spPr>
        <p:txBody>
          <a:bodyPr vert="horz" lIns="91440" tIns="45720" rIns="91440" bIns="45720" rtlCol="0" anchor="ctr">
            <a:noAutofit/>
          </a:bodyPr>
          <a:lstStyle>
            <a:defPPr>
              <a:defRPr lang="zh-CN"/>
            </a:defPPr>
            <a:lvl1pPr indent="0" algn="ctr" defTabSz="457189">
              <a:lnSpc>
                <a:spcPct val="130000"/>
              </a:lnSpc>
              <a:spcBef>
                <a:spcPct val="20000"/>
              </a:spcBef>
              <a:buFont typeface="Arial"/>
              <a:buNone/>
              <a:defRPr sz="2000">
                <a:latin typeface="Vijaya" panose="02020604020202020204" pitchFamily="18" charset="0"/>
                <a:cs typeface="Vijaya" panose="02020604020202020204" pitchFamily="18" charset="0"/>
              </a:defRPr>
            </a:lvl1pPr>
            <a:lvl2pPr marL="742932" indent="-285744" defTabSz="457189">
              <a:spcBef>
                <a:spcPct val="20000"/>
              </a:spcBef>
              <a:buFont typeface="Arial"/>
              <a:buChar char="–"/>
              <a:defRPr sz="2800"/>
            </a:lvl2pPr>
            <a:lvl3pPr marL="1142971" indent="-228594" defTabSz="457189">
              <a:spcBef>
                <a:spcPct val="20000"/>
              </a:spcBef>
              <a:buFont typeface="Arial"/>
              <a:buChar char="•"/>
              <a:defRPr sz="2400"/>
            </a:lvl3pPr>
            <a:lvl4pPr marL="1600160" indent="-228594" defTabSz="457189">
              <a:spcBef>
                <a:spcPct val="20000"/>
              </a:spcBef>
              <a:buFont typeface="Arial"/>
              <a:buChar char="–"/>
              <a:defRPr sz="2000"/>
            </a:lvl4pPr>
            <a:lvl5pPr marL="2057349" indent="-228594" defTabSz="457189">
              <a:spcBef>
                <a:spcPct val="20000"/>
              </a:spcBef>
              <a:buFont typeface="Arial"/>
              <a:buChar char="»"/>
              <a:defRPr sz="2000"/>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altLang="zh-CN" dirty="0"/>
              <a:t>Engineering prototype</a:t>
            </a:r>
            <a:endParaRPr lang="zh-CN" altLang="en-US" dirty="0"/>
          </a:p>
        </p:txBody>
      </p:sp>
      <p:sp>
        <p:nvSpPr>
          <p:cNvPr id="7" name="标题 1">
            <a:extLst>
              <a:ext uri="{FF2B5EF4-FFF2-40B4-BE49-F238E27FC236}">
                <a16:creationId xmlns:a16="http://schemas.microsoft.com/office/drawing/2014/main" id="{AB31519B-3A91-D5C0-E67F-F7231E9B4FA5}"/>
              </a:ext>
            </a:extLst>
          </p:cNvPr>
          <p:cNvSpPr txBox="1">
            <a:spLocks/>
          </p:cNvSpPr>
          <p:nvPr/>
        </p:nvSpPr>
        <p:spPr>
          <a:xfrm>
            <a:off x="8301" y="50539"/>
            <a:ext cx="9110800" cy="714850"/>
          </a:xfrm>
          <a:prstGeom prst="rect">
            <a:avLst/>
          </a:prstGeom>
        </p:spPr>
        <p:txBody>
          <a:bodyPr vert="horz" lIns="91440" tIns="45720" rIns="91440" bIns="45720" rtlCol="0" anchor="ctr">
            <a:normAutofit fontScale="97500" lnSpcReduction="10000"/>
          </a:bodyPr>
          <a:lstStyle>
            <a:lvl1pPr algn="ctr" defTabSz="457189" rtl="0" eaLnBrk="1" latinLnBrk="0" hangingPunct="1">
              <a:spcBef>
                <a:spcPct val="0"/>
              </a:spcBef>
              <a:buNone/>
              <a:defRPr sz="4400" kern="1200" baseline="0">
                <a:solidFill>
                  <a:schemeClr val="tx1"/>
                </a:solidFill>
                <a:latin typeface="+mj-lt"/>
                <a:ea typeface="+mj-ea"/>
                <a:cs typeface="+mj-cs"/>
              </a:defRPr>
            </a:lvl1pPr>
          </a:lstStyle>
          <a:p>
            <a:r>
              <a:rPr lang="en-US" altLang="zh-CN" dirty="0"/>
              <a:t>Structure of RICH Detector</a:t>
            </a:r>
          </a:p>
        </p:txBody>
      </p:sp>
      <p:sp>
        <p:nvSpPr>
          <p:cNvPr id="11" name="灯片编号占位符 10">
            <a:extLst>
              <a:ext uri="{FF2B5EF4-FFF2-40B4-BE49-F238E27FC236}">
                <a16:creationId xmlns:a16="http://schemas.microsoft.com/office/drawing/2014/main" id="{E8AA8F37-584D-8939-DD9A-13D7D3BDA13C}"/>
              </a:ext>
            </a:extLst>
          </p:cNvPr>
          <p:cNvSpPr>
            <a:spLocks noGrp="1"/>
          </p:cNvSpPr>
          <p:nvPr>
            <p:ph type="sldNum" sz="quarter" idx="12"/>
          </p:nvPr>
        </p:nvSpPr>
        <p:spPr>
          <a:xfrm>
            <a:off x="7050170" y="6342944"/>
            <a:ext cx="2133600" cy="365125"/>
          </a:xfrm>
        </p:spPr>
        <p:txBody>
          <a:bodyPr/>
          <a:lstStyle/>
          <a:p>
            <a:fld id="{C973300C-797F-D148-A78D-320196FBAF04}" type="slidenum">
              <a:rPr lang="en-US" smtClean="0"/>
              <a:pPr/>
              <a:t>9</a:t>
            </a:fld>
            <a:endParaRPr lang="en-US" dirty="0"/>
          </a:p>
        </p:txBody>
      </p:sp>
    </p:spTree>
    <p:extLst>
      <p:ext uri="{BB962C8B-B14F-4D97-AF65-F5344CB8AC3E}">
        <p14:creationId xmlns:p14="http://schemas.microsoft.com/office/powerpoint/2010/main" val="41339472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IMING" val="|43.2|1.3|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4044</Words>
  <Application>Microsoft Office PowerPoint</Application>
  <PresentationFormat>全屏显示(4:3)</PresentationFormat>
  <Paragraphs>287</Paragraphs>
  <Slides>30</Slides>
  <Notes>26</Notes>
  <HiddenSlides>1</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1</vt:i4>
      </vt:variant>
      <vt:variant>
        <vt:lpstr>幻灯片标题</vt:lpstr>
      </vt:variant>
      <vt:variant>
        <vt:i4>30</vt:i4>
      </vt:variant>
    </vt:vector>
  </HeadingPairs>
  <TitlesOfParts>
    <vt:vector size="40" baseType="lpstr">
      <vt:lpstr>等线</vt:lpstr>
      <vt:lpstr>微软雅黑</vt:lpstr>
      <vt:lpstr>Arial</vt:lpstr>
      <vt:lpstr>Calibri</vt:lpstr>
      <vt:lpstr>Cambria Math</vt:lpstr>
      <vt:lpstr>Times New Roman</vt:lpstr>
      <vt:lpstr>Vijaya</vt:lpstr>
      <vt:lpstr>Wingdings</vt:lpstr>
      <vt:lpstr>Office Theme</vt:lpstr>
      <vt:lpstr>Visio</vt:lpstr>
      <vt:lpstr>STCF RICH PIDB progress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Encoding anode</vt:lpstr>
      <vt:lpstr>PowerPoint 演示文稿</vt:lpstr>
      <vt:lpstr>PIDB Readout Electronics</vt:lpstr>
      <vt:lpstr>PIDB Readout Electronics</vt:lpstr>
      <vt:lpstr>PIDB Front-end ASIC Prototype</vt:lpstr>
      <vt:lpstr>PIDB Front-end ASIC Prototype</vt:lpstr>
      <vt:lpstr>PIDB Front-end ASIC Prototype</vt:lpstr>
      <vt:lpstr>PIDB Front-end ASIC Prototype</vt:lpstr>
      <vt:lpstr>PIDB Front-end ASIC Prototype</vt:lpstr>
      <vt:lpstr>PIDB Front-end ASIC Prototype</vt:lpstr>
      <vt:lpstr>PIDB Front-end ASIC Prototype</vt:lpstr>
      <vt:lpstr>PIDB Front-end ASIC Prototype</vt:lpstr>
      <vt:lpstr>PIDB FEE Functional Verification </vt:lpstr>
      <vt:lpstr>PowerPoint 演示文稿</vt:lpstr>
      <vt:lpstr>PowerPoint 演示文稿</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基于SCA的波形数字化方案</dc:title>
  <dc:creator/>
  <cp:lastModifiedBy/>
  <cp:revision>1124</cp:revision>
  <cp:lastPrinted>2021-09-29T23:48:40Z</cp:lastPrinted>
  <dcterms:created xsi:type="dcterms:W3CDTF">2019-06-05T01:41:56Z</dcterms:created>
  <dcterms:modified xsi:type="dcterms:W3CDTF">2024-01-16T06:48:07Z</dcterms:modified>
</cp:coreProperties>
</file>