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37"/>
  </p:notesMasterIdLst>
  <p:sldIdLst>
    <p:sldId id="2780" r:id="rId2"/>
    <p:sldId id="3225" r:id="rId3"/>
    <p:sldId id="3336" r:id="rId4"/>
    <p:sldId id="3193" r:id="rId5"/>
    <p:sldId id="3294" r:id="rId6"/>
    <p:sldId id="3295" r:id="rId7"/>
    <p:sldId id="3337" r:id="rId8"/>
    <p:sldId id="3298" r:id="rId9"/>
    <p:sldId id="3299" r:id="rId10"/>
    <p:sldId id="3300" r:id="rId11"/>
    <p:sldId id="3338" r:id="rId12"/>
    <p:sldId id="3302" r:id="rId13"/>
    <p:sldId id="3303" r:id="rId14"/>
    <p:sldId id="3304" r:id="rId15"/>
    <p:sldId id="3305" r:id="rId16"/>
    <p:sldId id="3306" r:id="rId17"/>
    <p:sldId id="3307" r:id="rId18"/>
    <p:sldId id="3339" r:id="rId19"/>
    <p:sldId id="3309" r:id="rId20"/>
    <p:sldId id="3310" r:id="rId21"/>
    <p:sldId id="3311" r:id="rId22"/>
    <p:sldId id="3325" r:id="rId23"/>
    <p:sldId id="3312" r:id="rId24"/>
    <p:sldId id="3313" r:id="rId25"/>
    <p:sldId id="3314" r:id="rId26"/>
    <p:sldId id="3315" r:id="rId27"/>
    <p:sldId id="3340" r:id="rId28"/>
    <p:sldId id="3328" r:id="rId29"/>
    <p:sldId id="3329" r:id="rId30"/>
    <p:sldId id="3330" r:id="rId31"/>
    <p:sldId id="3332" r:id="rId32"/>
    <p:sldId id="3333" r:id="rId33"/>
    <p:sldId id="3341" r:id="rId34"/>
    <p:sldId id="3335" r:id="rId35"/>
    <p:sldId id="2969" r:id="rId36"/>
  </p:sldIdLst>
  <p:sldSz cx="9144000" cy="6858000" type="screen4x3"/>
  <p:notesSz cx="9929813" cy="6797675"/>
  <p:embeddedFontLst>
    <p:embeddedFont>
      <p:font typeface="Cambria Math" panose="02040503050406030204" pitchFamily="18" charset="0"/>
      <p:regular r:id="rId38"/>
    </p:embeddedFont>
    <p:embeddedFont>
      <p:font typeface="MV Boli" panose="02000500030200090000" pitchFamily="2" charset="0"/>
      <p:regular r:id="rId39"/>
    </p:embeddedFont>
    <p:embeddedFont>
      <p:font typeface="Trebuchet MS" panose="020B0603020202020204" pitchFamily="34" charset="0"/>
      <p:regular r:id="rId40"/>
      <p:bold r:id="rId41"/>
      <p:italic r:id="rId42"/>
      <p:boldItalic r:id="rId43"/>
    </p:embeddedFont>
    <p:embeddedFont>
      <p:font typeface="等线" panose="02010600030101010101" pitchFamily="2" charset="-122"/>
      <p:regular r:id="rId44"/>
      <p:bold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19" autoAdjust="0"/>
    <p:restoredTop sz="86957" autoAdjust="0"/>
  </p:normalViewPr>
  <p:slideViewPr>
    <p:cSldViewPr snapToGrid="0">
      <p:cViewPr varScale="1">
        <p:scale>
          <a:sx n="75" d="100"/>
          <a:sy n="75" d="100"/>
        </p:scale>
        <p:origin x="19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2919"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4596" y="1"/>
            <a:ext cx="4302919" cy="341064"/>
          </a:xfrm>
          <a:prstGeom prst="rect">
            <a:avLst/>
          </a:prstGeom>
        </p:spPr>
        <p:txBody>
          <a:bodyPr vert="horz" lIns="91440" tIns="45720" rIns="91440" bIns="45720" rtlCol="0"/>
          <a:lstStyle>
            <a:lvl1pPr algn="r">
              <a:defRPr sz="1200"/>
            </a:lvl1pPr>
          </a:lstStyle>
          <a:p>
            <a:fld id="{04AF5BE2-95D0-4A2D-A046-22629CB3214F}" type="datetimeFigureOut">
              <a:rPr lang="zh-CN" altLang="en-US" smtClean="0"/>
              <a:t>2024/1/16</a:t>
            </a:fld>
            <a:endParaRPr lang="zh-CN" altLang="en-US"/>
          </a:p>
        </p:txBody>
      </p:sp>
      <p:sp>
        <p:nvSpPr>
          <p:cNvPr id="4" name="幻灯片图像占位符 3"/>
          <p:cNvSpPr>
            <a:spLocks noGrp="1" noRot="1" noChangeAspect="1"/>
          </p:cNvSpPr>
          <p:nvPr>
            <p:ph type="sldImg" idx="2"/>
          </p:nvPr>
        </p:nvSpPr>
        <p:spPr>
          <a:xfrm>
            <a:off x="3435350" y="849313"/>
            <a:ext cx="3059113"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982" y="3271381"/>
            <a:ext cx="7943850" cy="2676585"/>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456612"/>
            <a:ext cx="4302919" cy="341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4596" y="6456612"/>
            <a:ext cx="4302919" cy="341063"/>
          </a:xfrm>
          <a:prstGeom prst="rect">
            <a:avLst/>
          </a:prstGeom>
        </p:spPr>
        <p:txBody>
          <a:bodyPr vert="horz" lIns="91440" tIns="45720" rIns="91440" bIns="45720" rtlCol="0" anchor="b"/>
          <a:lstStyle>
            <a:lvl1pPr algn="r">
              <a:defRPr sz="1200"/>
            </a:lvl1pPr>
          </a:lstStyle>
          <a:p>
            <a:fld id="{07FD972B-727C-4AB9-A9B0-2C59ED89DA08}" type="slidenum">
              <a:rPr lang="zh-CN" altLang="en-US" smtClean="0"/>
              <a:t>‹#›</a:t>
            </a:fld>
            <a:endParaRPr lang="zh-CN" altLang="en-US"/>
          </a:p>
        </p:txBody>
      </p:sp>
    </p:spTree>
    <p:extLst>
      <p:ext uri="{BB962C8B-B14F-4D97-AF65-F5344CB8AC3E}">
        <p14:creationId xmlns:p14="http://schemas.microsoft.com/office/powerpoint/2010/main" val="224230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828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13060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362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56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7140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2195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571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92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778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0713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053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7288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555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181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0382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1723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8059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13007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32500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1058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7140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60284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9232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3478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69204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1424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2285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6432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8484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356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058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0927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557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5488" y="509588"/>
            <a:ext cx="3398837" cy="25495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3895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C59457E-B85D-4C31-BE2F-1C3319739B27}" type="datetime1">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353945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657D35E-833B-43AD-949A-A8A1C07B6877}" type="datetime1">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217104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F11071E-BBB6-4301-A4C4-9BAE2802A98E}" type="datetime1">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345530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Parallelogram 13"/>
          <p:cNvSpPr/>
          <p:nvPr userDrawn="1"/>
        </p:nvSpPr>
        <p:spPr>
          <a:xfrm>
            <a:off x="2499" y="194559"/>
            <a:ext cx="404771" cy="435044"/>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 fmla="*/ 0 w 2222628"/>
              <a:gd name="connsiteY0" fmla="*/ 964353 h 964353"/>
              <a:gd name="connsiteX1" fmla="*/ 19729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 fmla="*/ 0 w 2222628"/>
              <a:gd name="connsiteY0" fmla="*/ 964353 h 964353"/>
              <a:gd name="connsiteX1" fmla="*/ 679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7">
              <a:solidFill>
                <a:schemeClr val="tx1">
                  <a:lumMod val="65000"/>
                  <a:lumOff val="35000"/>
                </a:schemeClr>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3632" y="134082"/>
            <a:ext cx="571013" cy="556001"/>
          </a:xfrm>
          <a:prstGeom prst="rect">
            <a:avLst/>
          </a:prstGeom>
        </p:spPr>
      </p:pic>
    </p:spTree>
    <p:extLst>
      <p:ext uri="{BB962C8B-B14F-4D97-AF65-F5344CB8AC3E}">
        <p14:creationId xmlns:p14="http://schemas.microsoft.com/office/powerpoint/2010/main" val="304483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BE5633D-292D-4ADE-948D-139F3E66FA7A}" type="datetime1">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407824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80CD39E0-5FB7-4F21-8285-1D9C2895E819}" type="datetime1">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2261598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51BF79C-FB4D-424D-A66D-318FF4E5E901}" type="datetime1">
              <a:rPr lang="zh-CN" altLang="en-US" smtClean="0"/>
              <a:t>2024/1/16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219923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9303695-A226-4D26-89EB-7ADFEAA9318A}" type="datetime1">
              <a:rPr lang="zh-CN" altLang="en-US" smtClean="0"/>
              <a:t>2024/1/16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173837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A537247-59BB-40A2-A963-1DB484B73D41}" type="datetime1">
              <a:rPr lang="zh-CN" altLang="en-US" smtClean="0"/>
              <a:t>2024/1/16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375677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0038A-B8AD-491B-BA4C-2BBF3E7CADE9}" type="datetime1">
              <a:rPr lang="zh-CN" altLang="en-US" smtClean="0"/>
              <a:t>2024/1/16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0208CBE-BFD6-4FA3-833A-474568429F0D}" type="slidenum">
              <a:rPr lang="zh-CN" altLang="en-US" smtClean="0"/>
              <a:t>‹#›</a:t>
            </a:fld>
            <a:endParaRPr lang="zh-CN" altLang="en-US"/>
          </a:p>
        </p:txBody>
      </p:sp>
      <p:sp>
        <p:nvSpPr>
          <p:cNvPr id="5" name="Parallelogram 13">
            <a:extLst>
              <a:ext uri="{FF2B5EF4-FFF2-40B4-BE49-F238E27FC236}">
                <a16:creationId xmlns:a16="http://schemas.microsoft.com/office/drawing/2014/main" id="{4FD88E4E-D93E-4FD1-B984-3D9C4FEBE705}"/>
              </a:ext>
            </a:extLst>
          </p:cNvPr>
          <p:cNvSpPr/>
          <p:nvPr userDrawn="1"/>
        </p:nvSpPr>
        <p:spPr>
          <a:xfrm>
            <a:off x="2499" y="194559"/>
            <a:ext cx="404771" cy="435044"/>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 fmla="*/ 0 w 2222628"/>
              <a:gd name="connsiteY0" fmla="*/ 964353 h 964353"/>
              <a:gd name="connsiteX1" fmla="*/ 19729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 fmla="*/ 0 w 2222628"/>
              <a:gd name="connsiteY0" fmla="*/ 964353 h 964353"/>
              <a:gd name="connsiteX1" fmla="*/ 679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7">
              <a:solidFill>
                <a:schemeClr val="tx1">
                  <a:lumMod val="65000"/>
                  <a:lumOff val="35000"/>
                </a:schemeClr>
              </a:solidFill>
            </a:endParaRPr>
          </a:p>
        </p:txBody>
      </p:sp>
      <p:pic>
        <p:nvPicPr>
          <p:cNvPr id="6" name="图片 5">
            <a:extLst>
              <a:ext uri="{FF2B5EF4-FFF2-40B4-BE49-F238E27FC236}">
                <a16:creationId xmlns:a16="http://schemas.microsoft.com/office/drawing/2014/main" id="{9E2D89A3-1135-4DEB-851E-35FEFB1B0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3632" y="134082"/>
            <a:ext cx="571013" cy="556001"/>
          </a:xfrm>
          <a:prstGeom prst="rect">
            <a:avLst/>
          </a:prstGeom>
        </p:spPr>
      </p:pic>
    </p:spTree>
    <p:extLst>
      <p:ext uri="{BB962C8B-B14F-4D97-AF65-F5344CB8AC3E}">
        <p14:creationId xmlns:p14="http://schemas.microsoft.com/office/powerpoint/2010/main" val="142970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AA38380-0C54-440F-BE48-29C76F4666DB}" type="datetime1">
              <a:rPr lang="zh-CN" altLang="en-US" smtClean="0"/>
              <a:t>2024/1/16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942917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8441177-97B5-435C-8C3A-61A2762403E4}" type="datetime1">
              <a:rPr lang="zh-CN" altLang="en-US" smtClean="0"/>
              <a:t>2024/1/16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371943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8263D-AC94-44F6-B560-E27B52A810C0}" type="datetime1">
              <a:rPr lang="zh-CN" altLang="en-US" smtClean="0"/>
              <a:t>2024/1/16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08CBE-BFD6-4FA3-833A-474568429F0D}" type="slidenum">
              <a:rPr lang="zh-CN" altLang="en-US" smtClean="0"/>
              <a:t>‹#›</a:t>
            </a:fld>
            <a:endParaRPr lang="zh-CN" altLang="en-US"/>
          </a:p>
        </p:txBody>
      </p:sp>
    </p:spTree>
    <p:extLst>
      <p:ext uri="{BB962C8B-B14F-4D97-AF65-F5344CB8AC3E}">
        <p14:creationId xmlns:p14="http://schemas.microsoft.com/office/powerpoint/2010/main" val="13130364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2" y="1641704"/>
            <a:ext cx="9143498" cy="22530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4921" tIns="32459" rIns="64921" bIns="32459"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p>
        </p:txBody>
      </p:sp>
      <p:sp>
        <p:nvSpPr>
          <p:cNvPr id="159" name="文本框 158"/>
          <p:cNvSpPr txBox="1"/>
          <p:nvPr/>
        </p:nvSpPr>
        <p:spPr>
          <a:xfrm>
            <a:off x="1358837" y="4347745"/>
            <a:ext cx="3596289" cy="554404"/>
          </a:xfrm>
          <a:prstGeom prst="rect">
            <a:avLst/>
          </a:prstGeom>
          <a:noFill/>
        </p:spPr>
        <p:txBody>
          <a:bodyPr wrap="none" lIns="64921" tIns="32459" rIns="64921" bIns="32459"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2800" b="1" dirty="0">
                <a:solidFill>
                  <a:prstClr val="black"/>
                </a:solidFill>
                <a:latin typeface="Trebuchet MS" panose="020B0603020202020204" pitchFamily="34" charset="0"/>
                <a:ea typeface="微软雅黑" panose="020B0503020204020204" pitchFamily="34" charset="-122"/>
                <a:cs typeface="Arial" panose="020B0604020202020204" pitchFamily="34" charset="0"/>
              </a:rPr>
              <a:t>Speaker</a:t>
            </a:r>
            <a:r>
              <a:rPr lang="zh-CN" altLang="en-US" sz="2800" b="1" dirty="0">
                <a:solidFill>
                  <a:prstClr val="black"/>
                </a:solidFill>
                <a:latin typeface="Trebuchet MS" panose="020B0603020202020204" pitchFamily="34" charset="0"/>
                <a:ea typeface="微软雅黑" panose="020B0503020204020204" pitchFamily="34" charset="-122"/>
                <a:cs typeface="Arial" panose="020B0604020202020204" pitchFamily="34" charset="0"/>
              </a:rPr>
              <a:t>：</a:t>
            </a:r>
            <a:r>
              <a:rPr lang="en-US" altLang="zh-CN" sz="2800" b="1" dirty="0">
                <a:solidFill>
                  <a:prstClr val="black"/>
                </a:solidFill>
                <a:latin typeface="Trebuchet MS" panose="020B0603020202020204" pitchFamily="34" charset="0"/>
                <a:ea typeface="微软雅黑" panose="020B0503020204020204" pitchFamily="34" charset="-122"/>
                <a:cs typeface="Arial" panose="020B0604020202020204" pitchFamily="34" charset="0"/>
              </a:rPr>
              <a:t>Qian Wang</a:t>
            </a:r>
            <a:endParaRPr kumimoji="0" lang="en-US" altLang="zh-CN" sz="2800" b="1" i="0" u="none" strike="noStrike" kern="1200" cap="none" spc="0" normalizeH="0" baseline="0" noProof="0" dirty="0">
              <a:ln>
                <a:noFill/>
              </a:ln>
              <a:solidFill>
                <a:prstClr val="black"/>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cxnSp>
        <p:nvCxnSpPr>
          <p:cNvPr id="163" name="直接连接符 162"/>
          <p:cNvCxnSpPr>
            <a:cxnSpLocks/>
          </p:cNvCxnSpPr>
          <p:nvPr/>
        </p:nvCxnSpPr>
        <p:spPr>
          <a:xfrm>
            <a:off x="1358837" y="4912736"/>
            <a:ext cx="532483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03" y="584275"/>
            <a:ext cx="9143497" cy="472843"/>
          </a:xfrm>
          <a:prstGeom prst="rect">
            <a:avLst/>
          </a:prstGeom>
          <a:noFill/>
        </p:spPr>
        <p:txBody>
          <a:bodyPr wrap="square" lIns="64921" tIns="32459" rIns="64921" bIns="32459" rtlCol="0">
            <a:spAutoFit/>
          </a:bodyPr>
          <a:lstStyle/>
          <a:p>
            <a:pPr lvl="0" defTabSz="649043">
              <a:lnSpc>
                <a:spcPct val="150000"/>
              </a:lnSpc>
            </a:pPr>
            <a:r>
              <a:rPr kumimoji="0" lang="en-US" altLang="zh-CN" sz="2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Dalian Institute of Chemical Physics, CAS</a:t>
            </a: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1E886BEE-8A97-4716-9985-C722312D1CB4}"/>
              </a:ext>
            </a:extLst>
          </p:cNvPr>
          <p:cNvSpPr txBox="1"/>
          <p:nvPr/>
        </p:nvSpPr>
        <p:spPr>
          <a:xfrm>
            <a:off x="0" y="2042772"/>
            <a:ext cx="9143498" cy="1482650"/>
          </a:xfrm>
          <a:prstGeom prst="rect">
            <a:avLst/>
          </a:prstGeom>
        </p:spPr>
        <p:txBody>
          <a:bodyPr vert="horz" wrap="square" lIns="91440" tIns="45720" rIns="91440" bIns="45720" rtlCol="0" anchor="ctr">
            <a:spAutoFit/>
          </a:bodyPr>
          <a:lstStyle/>
          <a:p>
            <a:pPr lvl="0" algn="ctr" defTabSz="914400">
              <a:lnSpc>
                <a:spcPct val="150000"/>
              </a:lnSpc>
              <a:defRPr/>
            </a:pPr>
            <a:r>
              <a:rPr lang="en-US" altLang="zh-CN" sz="3200" b="1" dirty="0">
                <a:solidFill>
                  <a:prstClr val="white"/>
                </a:solidFill>
                <a:effectLst>
                  <a:outerShdw blurRad="38100" dist="38100" dir="2700000" algn="tl">
                    <a:srgbClr val="000000">
                      <a:alpha val="43137"/>
                    </a:srgbClr>
                  </a:outerShdw>
                </a:effectLst>
                <a:latin typeface="Trebuchet MS" panose="020B0603020202020204" pitchFamily="34" charset="0"/>
                <a:ea typeface="微软雅黑" panose="020B0503020204020204" pitchFamily="34" charset="-122"/>
                <a:cs typeface="Arial" panose="020B0604020202020204" pitchFamily="34" charset="0"/>
              </a:rPr>
              <a:t>Cavity-based Beam Diagnostics for High Quality </a:t>
            </a:r>
            <a:r>
              <a:rPr lang="en-US" altLang="zh-CN" sz="3200" b="1" dirty="0" err="1">
                <a:solidFill>
                  <a:prstClr val="white"/>
                </a:solidFill>
                <a:effectLst>
                  <a:outerShdw blurRad="38100" dist="38100" dir="2700000" algn="tl">
                    <a:srgbClr val="000000">
                      <a:alpha val="43137"/>
                    </a:srgbClr>
                  </a:outerShdw>
                </a:effectLst>
                <a:latin typeface="Trebuchet MS" panose="020B0603020202020204" pitchFamily="34" charset="0"/>
                <a:ea typeface="微软雅黑" panose="020B0503020204020204" pitchFamily="34" charset="-122"/>
                <a:cs typeface="Arial" panose="020B0604020202020204" pitchFamily="34" charset="0"/>
              </a:rPr>
              <a:t>Linacs</a:t>
            </a:r>
            <a:endParaRPr lang="en-US" altLang="zh-CN" sz="3200" b="1" dirty="0">
              <a:solidFill>
                <a:prstClr val="white"/>
              </a:solidFill>
              <a:effectLst>
                <a:outerShdw blurRad="38100" dist="38100" dir="2700000" algn="tl">
                  <a:srgbClr val="000000">
                    <a:alpha val="43137"/>
                  </a:srgbClr>
                </a:outerShdw>
              </a:effectLst>
              <a:latin typeface="Trebuchet MS" panose="020B0603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4E5565BB-37DA-41A0-A7F4-B11C7A6675D9}"/>
              </a:ext>
            </a:extLst>
          </p:cNvPr>
          <p:cNvSpPr txBox="1"/>
          <p:nvPr/>
        </p:nvSpPr>
        <p:spPr>
          <a:xfrm>
            <a:off x="1358837" y="4994226"/>
            <a:ext cx="2089980" cy="551967"/>
          </a:xfrm>
          <a:prstGeom prst="rect">
            <a:avLst/>
          </a:prstGeom>
          <a:noFill/>
        </p:spPr>
        <p:txBody>
          <a:bodyPr wrap="none" lIns="64921" tIns="32459" rIns="64921" bIns="32459" rtlCol="0">
            <a:spAutoFit/>
          </a:bodyPr>
          <a:lstStyle/>
          <a:p>
            <a:pPr lvl="0" defTabSz="914400">
              <a:lnSpc>
                <a:spcPct val="125000"/>
              </a:lnSpc>
              <a:defRPr/>
            </a:pPr>
            <a:r>
              <a:rPr kumimoji="0" lang="en-US" altLang="zh-CN" sz="2800" b="1" i="0" u="none" strike="noStrike" kern="1200" cap="none" spc="0" normalizeH="0" baseline="0" noProof="0" dirty="0">
                <a:ln>
                  <a:noFill/>
                </a:ln>
                <a:solidFill>
                  <a:prstClr val="black"/>
                </a:solidFill>
                <a:effectLst/>
                <a:uLnTx/>
                <a:uFillTx/>
                <a:latin typeface="Trebuchet MS" panose="020B0603020202020204" pitchFamily="34" charset="0"/>
                <a:ea typeface="微软雅黑" panose="020B0503020204020204" pitchFamily="34" charset="-122"/>
                <a:cs typeface="Arial" panose="020B0604020202020204" pitchFamily="34" charset="0"/>
              </a:rPr>
              <a:t>17/01/2024</a:t>
            </a:r>
          </a:p>
        </p:txBody>
      </p:sp>
    </p:spTree>
    <p:extLst>
      <p:ext uri="{BB962C8B-B14F-4D97-AF65-F5344CB8AC3E}">
        <p14:creationId xmlns:p14="http://schemas.microsoft.com/office/powerpoint/2010/main" val="211515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Theoretical Basis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6FF8E733-4467-4D64-BE6C-1B14B6188B94}"/>
              </a:ext>
            </a:extLst>
          </p:cNvPr>
          <p:cNvSpPr txBox="1"/>
          <p:nvPr/>
        </p:nvSpPr>
        <p:spPr>
          <a:xfrm>
            <a:off x="483837" y="652090"/>
            <a:ext cx="82414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Output Signal</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The output signal is a sine decay function</a:t>
            </a: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BE5CAC63-242D-2804-087C-D2B1A7203C69}"/>
                  </a:ext>
                </a:extLst>
              </p:cNvPr>
              <p:cNvSpPr txBox="1"/>
              <p:nvPr/>
            </p:nvSpPr>
            <p:spPr>
              <a:xfrm>
                <a:off x="1953895" y="1757054"/>
                <a:ext cx="5236210" cy="53931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GB" altLang="zh-CN" sz="28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𝑉</m:t>
                          </m:r>
                        </m:e>
                        <m:sub>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𝑜𝑢𝑡</m:t>
                          </m:r>
                        </m:sub>
                      </m:sSub>
                      <m:r>
                        <a:rPr lang="en-GB" altLang="zh-CN" sz="28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GB" altLang="zh-CN" sz="28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𝑉</m:t>
                          </m:r>
                        </m:e>
                        <m:sub>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0</m:t>
                          </m:r>
                        </m:sub>
                      </m:sSub>
                      <m:func>
                        <m:funcPr>
                          <m:ctrlP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funcPr>
                        <m:fName>
                          <m:r>
                            <m:rPr>
                              <m:sty m:val="p"/>
                            </m:rPr>
                            <a:rPr lang="en-US" altLang="zh-CN" sz="2800" b="0" i="0"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sin</m:t>
                          </m:r>
                        </m:fName>
                        <m:e>
                          <m:d>
                            <m:dPr>
                              <m:ctrlP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dPr>
                            <m:e>
                              <m:sSub>
                                <m:sSubPr>
                                  <m:ctrlP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𝜔</m:t>
                                  </m:r>
                                </m:e>
                                <m:sub>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𝑛</m:t>
                                  </m:r>
                                </m:sub>
                              </m:sSub>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r>
                                <a:rPr lang="zh-CN" altLang="en-US"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𝜑</m:t>
                              </m:r>
                            </m:e>
                          </m:d>
                        </m:e>
                      </m:func>
                      <m:sSup>
                        <m:sSupPr>
                          <m:ctrlP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r>
                            <a:rPr lang="zh-CN" altLang="en-US"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𝜏</m:t>
                          </m:r>
                        </m:sup>
                      </m:sSup>
                    </m:oMath>
                  </m:oMathPara>
                </a14:m>
                <a:endParaRPr lang="zh-CN" altLang="en-US" sz="2800" dirty="0">
                  <a:solidFill>
                    <a:srgbClr val="002060"/>
                  </a:solidFill>
                </a:endParaRPr>
              </a:p>
            </p:txBody>
          </p:sp>
        </mc:Choice>
        <mc:Fallback xmlns="">
          <p:sp>
            <p:nvSpPr>
              <p:cNvPr id="2" name="文本框 1">
                <a:extLst>
                  <a:ext uri="{FF2B5EF4-FFF2-40B4-BE49-F238E27FC236}">
                    <a16:creationId xmlns:a16="http://schemas.microsoft.com/office/drawing/2014/main" id="{BE5CAC63-242D-2804-087C-D2B1A7203C69}"/>
                  </a:ext>
                </a:extLst>
              </p:cNvPr>
              <p:cNvSpPr txBox="1">
                <a:spLocks noRot="1" noChangeAspect="1" noMove="1" noResize="1" noEditPoints="1" noAdjustHandles="1" noChangeArrowheads="1" noChangeShapeType="1" noTextEdit="1"/>
              </p:cNvSpPr>
              <p:nvPr/>
            </p:nvSpPr>
            <p:spPr>
              <a:xfrm>
                <a:off x="1953895" y="1757054"/>
                <a:ext cx="5236210" cy="539315"/>
              </a:xfrm>
              <a:prstGeom prst="rect">
                <a:avLst/>
              </a:prstGeom>
              <a:blipFill>
                <a:blip r:embed="rId3"/>
                <a:stretch>
                  <a:fillRect/>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4E861E56-DC3E-A373-8563-C21577D26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011" y="2693786"/>
            <a:ext cx="4951989" cy="3473270"/>
          </a:xfrm>
          <a:prstGeom prst="rect">
            <a:avLst/>
          </a:prstGeom>
        </p:spPr>
      </p:pic>
      <p:sp>
        <p:nvSpPr>
          <p:cNvPr id="10" name="文本框 9">
            <a:extLst>
              <a:ext uri="{FF2B5EF4-FFF2-40B4-BE49-F238E27FC236}">
                <a16:creationId xmlns:a16="http://schemas.microsoft.com/office/drawing/2014/main" id="{06B14D23-A0D4-FB88-0A3D-DD83DF9B6C6D}"/>
              </a:ext>
            </a:extLst>
          </p:cNvPr>
          <p:cNvSpPr txBox="1"/>
          <p:nvPr/>
        </p:nvSpPr>
        <p:spPr>
          <a:xfrm>
            <a:off x="8476515" y="4539734"/>
            <a:ext cx="248786" cy="369332"/>
          </a:xfrm>
          <a:prstGeom prst="rect">
            <a:avLst/>
          </a:prstGeom>
        </p:spPr>
        <p:txBody>
          <a:bodyPr vert="horz" wrap="none" lIns="91440" tIns="45720" rIns="91440" bIns="45720" rtlCol="0" anchor="ctr">
            <a:spAutoFit/>
          </a:bodyPr>
          <a:lstStyle/>
          <a:p>
            <a:pPr algn="ctr"/>
            <a:r>
              <a:rPr lang="en-US" altLang="zh-CN" i="1" dirty="0">
                <a:latin typeface="Times New Roman" panose="02020603050405020304" pitchFamily="18" charset="0"/>
                <a:ea typeface="黑体" panose="02010609060101010101" pitchFamily="49" charset="-122"/>
                <a:cs typeface="Times New Roman" panose="02020603050405020304" pitchFamily="18" charset="0"/>
              </a:rPr>
              <a:t>t</a:t>
            </a:r>
            <a:endParaRPr lang="zh-CN" altLang="en-US" i="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42085160-1557-E567-333E-8599BDA3BD9D}"/>
              </a:ext>
            </a:extLst>
          </p:cNvPr>
          <p:cNvSpPr txBox="1"/>
          <p:nvPr/>
        </p:nvSpPr>
        <p:spPr>
          <a:xfrm>
            <a:off x="4480303" y="2941431"/>
            <a:ext cx="497317" cy="369332"/>
          </a:xfrm>
          <a:prstGeom prst="rect">
            <a:avLst/>
          </a:prstGeom>
        </p:spPr>
        <p:txBody>
          <a:bodyPr vert="horz" wrap="none" lIns="91440" tIns="45720" rIns="91440" bIns="45720" rtlCol="0" anchor="ctr">
            <a:spAutoFit/>
          </a:bodyPr>
          <a:lstStyle/>
          <a:p>
            <a:pPr algn="ctr"/>
            <a:r>
              <a:rPr lang="en-US" altLang="zh-CN" i="1" dirty="0" err="1">
                <a:latin typeface="Times New Roman" panose="02020603050405020304" pitchFamily="18" charset="0"/>
                <a:ea typeface="黑体" panose="02010609060101010101" pitchFamily="49" charset="-122"/>
                <a:cs typeface="Times New Roman" panose="02020603050405020304" pitchFamily="18" charset="0"/>
              </a:rPr>
              <a:t>V</a:t>
            </a:r>
            <a:r>
              <a:rPr lang="en-US" altLang="zh-CN" i="1" baseline="-25000" dirty="0" err="1">
                <a:latin typeface="Times New Roman" panose="02020603050405020304" pitchFamily="18" charset="0"/>
                <a:ea typeface="黑体" panose="02010609060101010101" pitchFamily="49" charset="-122"/>
                <a:cs typeface="Times New Roman" panose="02020603050405020304" pitchFamily="18" charset="0"/>
              </a:rPr>
              <a:t>out</a:t>
            </a:r>
            <a:endParaRPr lang="zh-CN" altLang="en-US" i="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椭圆 19">
            <a:extLst>
              <a:ext uri="{FF2B5EF4-FFF2-40B4-BE49-F238E27FC236}">
                <a16:creationId xmlns:a16="http://schemas.microsoft.com/office/drawing/2014/main" id="{E8D637BF-55B5-16DD-05FA-D7A042DF8DE4}"/>
              </a:ext>
            </a:extLst>
          </p:cNvPr>
          <p:cNvSpPr/>
          <p:nvPr/>
        </p:nvSpPr>
        <p:spPr>
          <a:xfrm>
            <a:off x="5552081" y="3736875"/>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81498D8F-05B4-8F0F-13A6-1817739E66B2}"/>
              </a:ext>
            </a:extLst>
          </p:cNvPr>
          <p:cNvSpPr/>
          <p:nvPr/>
        </p:nvSpPr>
        <p:spPr>
          <a:xfrm>
            <a:off x="5510171" y="3693695"/>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a:extLst>
              <a:ext uri="{FF2B5EF4-FFF2-40B4-BE49-F238E27FC236}">
                <a16:creationId xmlns:a16="http://schemas.microsoft.com/office/drawing/2014/main" id="{6A16FC72-AD6D-D2D5-B65E-B4C3AC924087}"/>
              </a:ext>
            </a:extLst>
          </p:cNvPr>
          <p:cNvCxnSpPr>
            <a:cxnSpLocks/>
          </p:cNvCxnSpPr>
          <p:nvPr/>
        </p:nvCxnSpPr>
        <p:spPr>
          <a:xfrm flipH="1">
            <a:off x="5602430" y="2874764"/>
            <a:ext cx="325120" cy="797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12BCA73-1F36-55F6-6200-292CF4B8C1B8}"/>
              </a:ext>
            </a:extLst>
          </p:cNvPr>
          <p:cNvCxnSpPr>
            <a:cxnSpLocks/>
          </p:cNvCxnSpPr>
          <p:nvPr/>
        </p:nvCxnSpPr>
        <p:spPr>
          <a:xfrm flipH="1">
            <a:off x="5927550" y="2874764"/>
            <a:ext cx="248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9EEE9D33-53AC-B8F7-051F-F0F9CD50282C}"/>
              </a:ext>
            </a:extLst>
          </p:cNvPr>
          <p:cNvSpPr txBox="1"/>
          <p:nvPr/>
        </p:nvSpPr>
        <p:spPr>
          <a:xfrm>
            <a:off x="6176470" y="2587836"/>
            <a:ext cx="2906119" cy="675055"/>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τ </a:t>
            </a:r>
            <a:r>
              <a:rPr lang="en-US" altLang="zh-CN" sz="2000" dirty="0">
                <a:solidFill>
                  <a:srgbClr val="FF0000"/>
                </a:solidFill>
                <a:latin typeface="Trebuchet MS" panose="020B0603020202020204" pitchFamily="34" charset="0"/>
                <a:ea typeface="黑体" panose="02010609060101010101" pitchFamily="49" charset="-122"/>
                <a:cs typeface="MV Boli" panose="02000500030200090000" pitchFamily="2" charset="0"/>
              </a:rPr>
              <a:t>: Decay time constant</a:t>
            </a:r>
          </a:p>
          <a:p>
            <a:pPr algn="just">
              <a:lnSpc>
                <a:spcPct val="150000"/>
              </a:lnSpc>
            </a:pPr>
            <a:r>
              <a:rPr kumimoji="0" lang="en-US" altLang="zh-CN" sz="2000" b="0" i="0" u="none" strike="noStrike" kern="1200" cap="none" spc="0" normalizeH="0" baseline="0" noProof="0" dirty="0">
                <a:ln>
                  <a:noFill/>
                </a:ln>
                <a:solidFill>
                  <a:srgbClr val="FF0000"/>
                </a:solidFill>
                <a:effectLst/>
                <a:uLnTx/>
                <a:uFillTx/>
                <a:latin typeface="Trebuchet MS" panose="020B0603020202020204" pitchFamily="34" charset="0"/>
                <a:ea typeface="黑体" panose="02010609060101010101" pitchFamily="49" charset="-122"/>
                <a:cs typeface="MV Boli" panose="02000500030200090000" pitchFamily="2" charset="0"/>
              </a:rPr>
              <a:t>Depend on the </a:t>
            </a:r>
            <a:r>
              <a:rPr kumimoji="0" lang="en-US" altLang="zh-CN" sz="2000" b="0" i="1" u="none" strike="noStrike" kern="1200" cap="none" spc="0" normalizeH="0" baseline="0" noProof="0" dirty="0">
                <a:ln>
                  <a:noFill/>
                </a:ln>
                <a:solidFill>
                  <a:srgbClr val="002060"/>
                </a:solidFill>
                <a:effectLst/>
                <a:uLnTx/>
                <a:uFillTx/>
                <a:latin typeface="Trebuchet MS" panose="020B0603020202020204" pitchFamily="34" charset="0"/>
                <a:ea typeface="黑体" panose="02010609060101010101" pitchFamily="49" charset="-122"/>
                <a:cs typeface="MV Boli" panose="02000500030200090000" pitchFamily="2" charset="0"/>
              </a:rPr>
              <a:t>Q Factor </a:t>
            </a:r>
            <a:r>
              <a:rPr kumimoji="0" lang="en-US" altLang="zh-CN" sz="2000" b="0" i="0" u="none" strike="noStrike" kern="1200" cap="none" spc="0" normalizeH="0" baseline="0" noProof="0" dirty="0">
                <a:ln>
                  <a:noFill/>
                </a:ln>
                <a:solidFill>
                  <a:srgbClr val="FF0000"/>
                </a:solidFill>
                <a:effectLst/>
                <a:uLnTx/>
                <a:uFillTx/>
                <a:latin typeface="Trebuchet MS" panose="020B0603020202020204" pitchFamily="34" charset="0"/>
                <a:ea typeface="黑体" panose="02010609060101010101" pitchFamily="49" charset="-122"/>
                <a:cs typeface="MV Boli" panose="02000500030200090000" pitchFamily="2" charset="0"/>
              </a:rPr>
              <a:t>of the eigenmode</a:t>
            </a: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pic>
        <p:nvPicPr>
          <p:cNvPr id="29" name="图片 28">
            <a:extLst>
              <a:ext uri="{FF2B5EF4-FFF2-40B4-BE49-F238E27FC236}">
                <a16:creationId xmlns:a16="http://schemas.microsoft.com/office/drawing/2014/main" id="{FDF538E6-6A56-1433-2AA8-F05524104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59" y="2726116"/>
            <a:ext cx="4079910" cy="3408610"/>
          </a:xfrm>
          <a:prstGeom prst="rect">
            <a:avLst/>
          </a:prstGeom>
        </p:spPr>
      </p:pic>
    </p:spTree>
    <p:extLst>
      <p:ext uri="{BB962C8B-B14F-4D97-AF65-F5344CB8AC3E}">
        <p14:creationId xmlns:p14="http://schemas.microsoft.com/office/powerpoint/2010/main" val="4882503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文本框 158"/>
          <p:cNvSpPr txBox="1"/>
          <p:nvPr/>
        </p:nvSpPr>
        <p:spPr>
          <a:xfrm>
            <a:off x="3347634" y="1602894"/>
            <a:ext cx="5679408" cy="4407125"/>
          </a:xfrm>
          <a:prstGeom prst="rect">
            <a:avLst/>
          </a:prstGeom>
          <a:noFill/>
        </p:spPr>
        <p:txBody>
          <a:bodyPr wrap="square" lIns="64921" tIns="32459" rIns="64921" bIns="32459" rtlCol="0">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1</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Introduction</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2</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Theoretical Basis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3</a:t>
            </a:r>
            <a:r>
              <a:rPr kumimoji="0" lang="en-US" altLang="zh-CN" sz="32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Design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S</a:t>
            </a:r>
            <a:r>
              <a:rPr kumimoji="0" lang="en-US" altLang="zh-CN" sz="2400" b="1" i="1" u="none" strike="noStrike" kern="1200" cap="none" spc="0" normalizeH="0" baseline="0" noProof="0" dirty="0" err="1">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cheme</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and Laws</a:t>
            </a: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4</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Cavity Bunch Length Monitor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5</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Beam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E</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xperiments</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defTabSz="914400">
              <a:lnSpc>
                <a:spcPct val="150000"/>
              </a:lnSpc>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6</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Summary </a:t>
            </a:r>
          </a:p>
        </p:txBody>
      </p:sp>
      <p:sp>
        <p:nvSpPr>
          <p:cNvPr id="5" name="文本框 4"/>
          <p:cNvSpPr txBox="1"/>
          <p:nvPr/>
        </p:nvSpPr>
        <p:spPr>
          <a:xfrm>
            <a:off x="542079" y="784423"/>
            <a:ext cx="8205681" cy="880134"/>
          </a:xfrm>
          <a:prstGeom prst="rect">
            <a:avLst/>
          </a:prstGeom>
          <a:noFill/>
        </p:spPr>
        <p:txBody>
          <a:bodyPr wrap="square" lIns="64921" tIns="32459" rIns="64921" bIns="32459" rtlCol="0">
            <a:spAutoFit/>
          </a:bodyPr>
          <a:lstStyle/>
          <a:p>
            <a:pPr lvl="0" defTabSz="649043">
              <a:lnSpc>
                <a:spcPct val="150000"/>
              </a:lnSpc>
            </a:pPr>
            <a:r>
              <a:rPr lang="en-US" altLang="zh-CN" sz="4000" b="1" dirty="0">
                <a:solidFill>
                  <a:srgbClr val="0070C0"/>
                </a:solidFill>
                <a:latin typeface="Trebuchet MS" panose="020B0603020202020204" pitchFamily="34" charset="0"/>
                <a:ea typeface="微软雅黑" panose="020B0503020204020204" pitchFamily="34" charset="-122"/>
                <a:cs typeface="Arial" panose="020B0604020202020204" pitchFamily="34" charset="0"/>
              </a:rPr>
              <a:t>O</a:t>
            </a:r>
            <a:r>
              <a:rPr kumimoji="0" lang="en-US" altLang="zh-CN" sz="4000" b="1" i="0" u="none" strike="noStrike" kern="1200" cap="none" spc="0" normalizeH="0" baseline="0" noProof="0" dirty="0" err="1">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verview</a:t>
            </a:r>
            <a:endParaRPr kumimoji="0" lang="en-US" altLang="zh-CN" sz="4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C2D1D041-C427-47CF-8AFE-1EC4C8585692}"/>
              </a:ext>
            </a:extLst>
          </p:cNvPr>
          <p:cNvCxnSpPr>
            <a:cxnSpLocks/>
          </p:cNvCxnSpPr>
          <p:nvPr/>
        </p:nvCxnSpPr>
        <p:spPr>
          <a:xfrm>
            <a:off x="542079" y="1726071"/>
            <a:ext cx="83272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E651F53E-A9F7-4B9E-A4D6-C5E99149A039}"/>
              </a:ext>
            </a:extLst>
          </p:cNvPr>
          <p:cNvPicPr>
            <a:picLocks noChangeAspect="1"/>
          </p:cNvPicPr>
          <p:nvPr/>
        </p:nvPicPr>
        <p:blipFill rotWithShape="1">
          <a:blip r:embed="rId3"/>
          <a:srcRect l="1" r="393" b="12241"/>
          <a:stretch/>
        </p:blipFill>
        <p:spPr>
          <a:xfrm>
            <a:off x="542079" y="1948700"/>
            <a:ext cx="2256915" cy="2788058"/>
          </a:xfrm>
          <a:prstGeom prst="rect">
            <a:avLst/>
          </a:prstGeom>
        </p:spPr>
      </p:pic>
    </p:spTree>
    <p:extLst>
      <p:ext uri="{BB962C8B-B14F-4D97-AF65-F5344CB8AC3E}">
        <p14:creationId xmlns:p14="http://schemas.microsoft.com/office/powerpoint/2010/main" val="161362240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Design Scheme and Laws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6FF8E733-4467-4D64-BE6C-1B14B6188B94}"/>
              </a:ext>
            </a:extLst>
          </p:cNvPr>
          <p:cNvSpPr txBox="1"/>
          <p:nvPr/>
        </p:nvSpPr>
        <p:spPr>
          <a:xfrm>
            <a:off x="483837" y="652090"/>
            <a:ext cx="82414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System Layout</a:t>
            </a: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6" name="图片 5">
            <a:extLst>
              <a:ext uri="{FF2B5EF4-FFF2-40B4-BE49-F238E27FC236}">
                <a16:creationId xmlns:a16="http://schemas.microsoft.com/office/drawing/2014/main" id="{F1CCEDD1-C609-2D43-D681-B33A84F4B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9" y="1881809"/>
            <a:ext cx="8818738" cy="3426503"/>
          </a:xfrm>
          <a:prstGeom prst="rect">
            <a:avLst/>
          </a:prstGeom>
        </p:spPr>
      </p:pic>
      <p:grpSp>
        <p:nvGrpSpPr>
          <p:cNvPr id="14" name="组合 13">
            <a:extLst>
              <a:ext uri="{FF2B5EF4-FFF2-40B4-BE49-F238E27FC236}">
                <a16:creationId xmlns:a16="http://schemas.microsoft.com/office/drawing/2014/main" id="{0B1193D8-FDB1-73B4-6A0E-82D5FF016333}"/>
              </a:ext>
            </a:extLst>
          </p:cNvPr>
          <p:cNvGrpSpPr/>
          <p:nvPr/>
        </p:nvGrpSpPr>
        <p:grpSpPr>
          <a:xfrm>
            <a:off x="2777807" y="4942203"/>
            <a:ext cx="157480" cy="157480"/>
            <a:chOff x="3677469" y="3471145"/>
            <a:chExt cx="157480" cy="157480"/>
          </a:xfrm>
        </p:grpSpPr>
        <p:sp>
          <p:nvSpPr>
            <p:cNvPr id="7" name="椭圆 6">
              <a:extLst>
                <a:ext uri="{FF2B5EF4-FFF2-40B4-BE49-F238E27FC236}">
                  <a16:creationId xmlns:a16="http://schemas.microsoft.com/office/drawing/2014/main" id="{4F69D80F-DD66-D143-80B5-06C9BE972129}"/>
                </a:ext>
              </a:extLst>
            </p:cNvPr>
            <p:cNvSpPr/>
            <p:nvPr/>
          </p:nvSpPr>
          <p:spPr>
            <a:xfrm>
              <a:off x="3722935" y="3514325"/>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3185C082-D48F-B164-15FA-C425A2B67864}"/>
                </a:ext>
              </a:extLst>
            </p:cNvPr>
            <p:cNvSpPr/>
            <p:nvPr/>
          </p:nvSpPr>
          <p:spPr>
            <a:xfrm>
              <a:off x="3677469" y="3471145"/>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a16="http://schemas.microsoft.com/office/drawing/2014/main" id="{A364B862-2461-0478-A884-E1FD4A26C1EF}"/>
              </a:ext>
            </a:extLst>
          </p:cNvPr>
          <p:cNvCxnSpPr>
            <a:cxnSpLocks/>
          </p:cNvCxnSpPr>
          <p:nvPr/>
        </p:nvCxnSpPr>
        <p:spPr>
          <a:xfrm flipH="1">
            <a:off x="2521133" y="5078375"/>
            <a:ext cx="325120" cy="8484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83F7138-64E4-497D-2C49-B646C7EC9B1D}"/>
              </a:ext>
            </a:extLst>
          </p:cNvPr>
          <p:cNvSpPr txBox="1"/>
          <p:nvPr/>
        </p:nvSpPr>
        <p:spPr>
          <a:xfrm>
            <a:off x="304307" y="5948156"/>
            <a:ext cx="4376631" cy="675055"/>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Overcome transmission attenuation</a:t>
            </a: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cxnSp>
        <p:nvCxnSpPr>
          <p:cNvPr id="15" name="直接连接符 14">
            <a:extLst>
              <a:ext uri="{FF2B5EF4-FFF2-40B4-BE49-F238E27FC236}">
                <a16:creationId xmlns:a16="http://schemas.microsoft.com/office/drawing/2014/main" id="{8D309033-1598-4CBD-4353-47AB7D96AB4B}"/>
              </a:ext>
            </a:extLst>
          </p:cNvPr>
          <p:cNvCxnSpPr>
            <a:cxnSpLocks/>
          </p:cNvCxnSpPr>
          <p:nvPr/>
        </p:nvCxnSpPr>
        <p:spPr>
          <a:xfrm flipH="1">
            <a:off x="483837" y="5926848"/>
            <a:ext cx="20475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B049A7A8-BF17-444A-F9FE-B59CBEEC2B3E}"/>
              </a:ext>
            </a:extLst>
          </p:cNvPr>
          <p:cNvGrpSpPr/>
          <p:nvPr/>
        </p:nvGrpSpPr>
        <p:grpSpPr>
          <a:xfrm>
            <a:off x="5495049" y="5150832"/>
            <a:ext cx="157480" cy="157480"/>
            <a:chOff x="3677469" y="3471145"/>
            <a:chExt cx="157480" cy="157480"/>
          </a:xfrm>
        </p:grpSpPr>
        <p:sp>
          <p:nvSpPr>
            <p:cNvPr id="25" name="椭圆 24">
              <a:extLst>
                <a:ext uri="{FF2B5EF4-FFF2-40B4-BE49-F238E27FC236}">
                  <a16:creationId xmlns:a16="http://schemas.microsoft.com/office/drawing/2014/main" id="{C43161BE-8CDD-85BF-A3B4-BA186A7E2AD1}"/>
                </a:ext>
              </a:extLst>
            </p:cNvPr>
            <p:cNvSpPr/>
            <p:nvPr/>
          </p:nvSpPr>
          <p:spPr>
            <a:xfrm>
              <a:off x="3722935" y="3514325"/>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108054F5-347B-0376-13EE-259E7B215C63}"/>
                </a:ext>
              </a:extLst>
            </p:cNvPr>
            <p:cNvSpPr/>
            <p:nvPr/>
          </p:nvSpPr>
          <p:spPr>
            <a:xfrm>
              <a:off x="3677469" y="3471145"/>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a:extLst>
              <a:ext uri="{FF2B5EF4-FFF2-40B4-BE49-F238E27FC236}">
                <a16:creationId xmlns:a16="http://schemas.microsoft.com/office/drawing/2014/main" id="{86D36C22-9CC8-849D-F6FF-613F2E9A68DF}"/>
              </a:ext>
            </a:extLst>
          </p:cNvPr>
          <p:cNvCxnSpPr>
            <a:cxnSpLocks/>
          </p:cNvCxnSpPr>
          <p:nvPr/>
        </p:nvCxnSpPr>
        <p:spPr>
          <a:xfrm>
            <a:off x="5611635" y="5280608"/>
            <a:ext cx="550730" cy="3774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AEA60532-324A-B500-29AF-0C7690EF14B4}"/>
              </a:ext>
            </a:extLst>
          </p:cNvPr>
          <p:cNvSpPr txBox="1"/>
          <p:nvPr/>
        </p:nvSpPr>
        <p:spPr>
          <a:xfrm>
            <a:off x="6535977" y="5359348"/>
            <a:ext cx="2607015" cy="675055"/>
          </a:xfrm>
          <a:prstGeom prst="rect">
            <a:avLst/>
          </a:prstGeom>
        </p:spPr>
        <p:txBody>
          <a:bodyPr vert="horz" wrap="square" lIns="91440" tIns="45720" rIns="91440" bIns="45720" rtlCol="0" anchor="t" anchorCtr="0">
            <a:noAutofit/>
          </a:bodyPr>
          <a:lstStyle/>
          <a:p>
            <a:pPr marL="342900" indent="-342900" algn="just">
              <a:lnSpc>
                <a:spcPct val="150000"/>
              </a:lnSpc>
              <a:buFont typeface="Arial" panose="020B0604020202020204" pitchFamily="34" charset="0"/>
              <a:buChar char="•"/>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Filtering</a:t>
            </a:r>
          </a:p>
          <a:p>
            <a:pPr marL="342900" indent="-342900" algn="just">
              <a:lnSpc>
                <a:spcPct val="150000"/>
              </a:lnSpc>
              <a:buFont typeface="Arial" panose="020B0604020202020204" pitchFamily="34" charset="0"/>
              <a:buChar char="•"/>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Down-conversion</a:t>
            </a:r>
          </a:p>
          <a:p>
            <a:pPr marL="342900" indent="-342900" algn="just">
              <a:lnSpc>
                <a:spcPct val="150000"/>
              </a:lnSpc>
              <a:buFont typeface="Arial" panose="020B0604020202020204" pitchFamily="34" charset="0"/>
              <a:buChar char="•"/>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Adjustable gain</a:t>
            </a:r>
          </a:p>
        </p:txBody>
      </p:sp>
      <p:cxnSp>
        <p:nvCxnSpPr>
          <p:cNvPr id="30" name="直接连接符 29">
            <a:extLst>
              <a:ext uri="{FF2B5EF4-FFF2-40B4-BE49-F238E27FC236}">
                <a16:creationId xmlns:a16="http://schemas.microsoft.com/office/drawing/2014/main" id="{4F5A3E5C-97DA-426D-5221-CD0F139FA190}"/>
              </a:ext>
            </a:extLst>
          </p:cNvPr>
          <p:cNvCxnSpPr>
            <a:cxnSpLocks/>
          </p:cNvCxnSpPr>
          <p:nvPr/>
        </p:nvCxnSpPr>
        <p:spPr>
          <a:xfrm flipH="1">
            <a:off x="6162365" y="5657714"/>
            <a:ext cx="29558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F4CD5ADA-1159-042D-DFF9-4B1473FA69E7}"/>
              </a:ext>
            </a:extLst>
          </p:cNvPr>
          <p:cNvGrpSpPr/>
          <p:nvPr/>
        </p:nvGrpSpPr>
        <p:grpSpPr>
          <a:xfrm>
            <a:off x="5459489" y="2725359"/>
            <a:ext cx="157480" cy="157480"/>
            <a:chOff x="3677469" y="3471145"/>
            <a:chExt cx="157480" cy="157480"/>
          </a:xfrm>
        </p:grpSpPr>
        <p:sp>
          <p:nvSpPr>
            <p:cNvPr id="9" name="椭圆 8">
              <a:extLst>
                <a:ext uri="{FF2B5EF4-FFF2-40B4-BE49-F238E27FC236}">
                  <a16:creationId xmlns:a16="http://schemas.microsoft.com/office/drawing/2014/main" id="{E4652E34-0C75-3480-6C39-BBDD9F597FAD}"/>
                </a:ext>
              </a:extLst>
            </p:cNvPr>
            <p:cNvSpPr/>
            <p:nvPr/>
          </p:nvSpPr>
          <p:spPr>
            <a:xfrm>
              <a:off x="3722935" y="3514325"/>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DBF543B2-E1DD-7A8A-3C60-554E689A1A8B}"/>
                </a:ext>
              </a:extLst>
            </p:cNvPr>
            <p:cNvSpPr/>
            <p:nvPr/>
          </p:nvSpPr>
          <p:spPr>
            <a:xfrm>
              <a:off x="3677469" y="3471145"/>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直接连接符 10">
            <a:extLst>
              <a:ext uri="{FF2B5EF4-FFF2-40B4-BE49-F238E27FC236}">
                <a16:creationId xmlns:a16="http://schemas.microsoft.com/office/drawing/2014/main" id="{097BB67C-DD57-FF28-A88F-0D6F41AF75EE}"/>
              </a:ext>
            </a:extLst>
          </p:cNvPr>
          <p:cNvCxnSpPr>
            <a:cxnSpLocks/>
          </p:cNvCxnSpPr>
          <p:nvPr/>
        </p:nvCxnSpPr>
        <p:spPr>
          <a:xfrm flipV="1">
            <a:off x="5544107" y="1223957"/>
            <a:ext cx="429973" cy="14859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D228BB85-E928-F8B8-1D0C-944910742EA9}"/>
              </a:ext>
            </a:extLst>
          </p:cNvPr>
          <p:cNvCxnSpPr>
            <a:cxnSpLocks/>
          </p:cNvCxnSpPr>
          <p:nvPr/>
        </p:nvCxnSpPr>
        <p:spPr>
          <a:xfrm flipH="1">
            <a:off x="5974080" y="1223957"/>
            <a:ext cx="18828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F837A9A7-27D8-FD3B-491F-026F19FE08DC}"/>
              </a:ext>
            </a:extLst>
          </p:cNvPr>
          <p:cNvSpPr txBox="1"/>
          <p:nvPr/>
        </p:nvSpPr>
        <p:spPr>
          <a:xfrm>
            <a:off x="6162365" y="925745"/>
            <a:ext cx="2980627" cy="675055"/>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Extract the amplitude and phase of the signal</a:t>
            </a:r>
          </a:p>
        </p:txBody>
      </p:sp>
      <p:sp>
        <p:nvSpPr>
          <p:cNvPr id="16" name="文本框 15">
            <a:extLst>
              <a:ext uri="{FF2B5EF4-FFF2-40B4-BE49-F238E27FC236}">
                <a16:creationId xmlns:a16="http://schemas.microsoft.com/office/drawing/2014/main" id="{7959B45C-CC32-81C4-A8EA-85B764E58D78}"/>
              </a:ext>
            </a:extLst>
          </p:cNvPr>
          <p:cNvSpPr txBox="1"/>
          <p:nvPr/>
        </p:nvSpPr>
        <p:spPr>
          <a:xfrm>
            <a:off x="4632071" y="4082831"/>
            <a:ext cx="423514" cy="307777"/>
          </a:xfrm>
          <a:prstGeom prst="rect">
            <a:avLst/>
          </a:prstGeom>
        </p:spPr>
        <p:txBody>
          <a:bodyPr vert="horz" wrap="none" lIns="91440" tIns="45720" rIns="91440" bIns="45720" rtlCol="0" anchor="ctr">
            <a:spAutoFit/>
          </a:bodyPr>
          <a:lstStyle/>
          <a:p>
            <a:pPr algn="ctr"/>
            <a:r>
              <a:rPr lang="en-US" altLang="zh-CN" sz="1400" dirty="0">
                <a:latin typeface="Arial" panose="020B0604020202020204" pitchFamily="34" charset="0"/>
                <a:ea typeface="黑体" panose="02010609060101010101" pitchFamily="49" charset="-122"/>
                <a:cs typeface="Arial" panose="020B0604020202020204" pitchFamily="34" charset="0"/>
              </a:rPr>
              <a:t>RF</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17" name="文本框 16">
            <a:extLst>
              <a:ext uri="{FF2B5EF4-FFF2-40B4-BE49-F238E27FC236}">
                <a16:creationId xmlns:a16="http://schemas.microsoft.com/office/drawing/2014/main" id="{255646B1-DD9E-91D2-FBBA-2AD3E0E3B477}"/>
              </a:ext>
            </a:extLst>
          </p:cNvPr>
          <p:cNvSpPr txBox="1"/>
          <p:nvPr/>
        </p:nvSpPr>
        <p:spPr>
          <a:xfrm>
            <a:off x="6457950" y="4092990"/>
            <a:ext cx="423513" cy="307777"/>
          </a:xfrm>
          <a:prstGeom prst="rect">
            <a:avLst/>
          </a:prstGeom>
        </p:spPr>
        <p:txBody>
          <a:bodyPr vert="horz" wrap="none" lIns="91440" tIns="45720" rIns="91440" bIns="45720" rtlCol="0" anchor="ctr">
            <a:spAutoFit/>
          </a:bodyPr>
          <a:lstStyle/>
          <a:p>
            <a:pPr algn="ctr"/>
            <a:r>
              <a:rPr lang="en-US" altLang="zh-CN" sz="1400" dirty="0">
                <a:latin typeface="Arial" panose="020B0604020202020204" pitchFamily="34" charset="0"/>
                <a:ea typeface="黑体" panose="02010609060101010101" pitchFamily="49" charset="-122"/>
                <a:cs typeface="Arial" panose="020B0604020202020204" pitchFamily="34" charset="0"/>
              </a:rPr>
              <a:t>LO</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18" name="文本框 17">
            <a:extLst>
              <a:ext uri="{FF2B5EF4-FFF2-40B4-BE49-F238E27FC236}">
                <a16:creationId xmlns:a16="http://schemas.microsoft.com/office/drawing/2014/main" id="{3261A0BC-F980-F842-A485-989FF746C168}"/>
              </a:ext>
            </a:extLst>
          </p:cNvPr>
          <p:cNvSpPr txBox="1"/>
          <p:nvPr/>
        </p:nvSpPr>
        <p:spPr>
          <a:xfrm>
            <a:off x="5591052" y="3768730"/>
            <a:ext cx="343364" cy="307777"/>
          </a:xfrm>
          <a:prstGeom prst="rect">
            <a:avLst/>
          </a:prstGeom>
        </p:spPr>
        <p:txBody>
          <a:bodyPr vert="horz" wrap="none" lIns="91440" tIns="45720" rIns="91440" bIns="45720" rtlCol="0" anchor="ctr">
            <a:spAutoFit/>
          </a:bodyPr>
          <a:lstStyle/>
          <a:p>
            <a:pPr algn="ctr"/>
            <a:r>
              <a:rPr lang="en-US" altLang="zh-CN" sz="1400" dirty="0">
                <a:latin typeface="Arial" panose="020B0604020202020204" pitchFamily="34" charset="0"/>
                <a:ea typeface="黑体" panose="02010609060101010101" pitchFamily="49" charset="-122"/>
                <a:cs typeface="Arial" panose="020B0604020202020204" pitchFamily="34" charset="0"/>
              </a:rPr>
              <a:t>IF</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56806268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Design Scheme and Laws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33A15538-EB8F-7042-117D-AD4586B1D3DD}"/>
              </a:ext>
            </a:extLst>
          </p:cNvPr>
          <p:cNvSpPr txBox="1"/>
          <p:nvPr/>
        </p:nvSpPr>
        <p:spPr>
          <a:xfrm>
            <a:off x="483837" y="652090"/>
            <a:ext cx="82414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Quality Factor of the Cavity</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Definition</a:t>
            </a:r>
          </a:p>
          <a:p>
            <a:pPr marL="800100" lvl="1"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High-Q</a:t>
            </a:r>
          </a:p>
          <a:p>
            <a:pPr lvl="1"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Low amplitude</a:t>
            </a:r>
          </a:p>
          <a:p>
            <a:pPr lvl="1" algn="just">
              <a:lnSpc>
                <a:spcPct val="150000"/>
              </a:lnSpc>
            </a:pP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	Last for a long time</a:t>
            </a:r>
            <a:r>
              <a:rPr lang="zh-CN" altLang="en-US"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 </a:t>
            </a:r>
            <a:endPar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Low-Q</a:t>
            </a:r>
          </a:p>
          <a:p>
            <a:pPr lvl="1"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High amplitude</a:t>
            </a:r>
          </a:p>
          <a:p>
            <a:pPr lvl="1" algn="just">
              <a:lnSpc>
                <a:spcPct val="150000"/>
              </a:lnSpc>
            </a:pP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	Last for a short time</a:t>
            </a:r>
            <a:r>
              <a:rPr lang="zh-CN" altLang="en-US"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 </a:t>
            </a: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FE63BDCD-812A-14A3-9C5C-C846D26F71C0}"/>
                  </a:ext>
                </a:extLst>
              </p:cNvPr>
              <p:cNvSpPr txBox="1"/>
              <p:nvPr/>
            </p:nvSpPr>
            <p:spPr>
              <a:xfrm>
                <a:off x="387098" y="1956412"/>
                <a:ext cx="4795808" cy="84895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GB" altLang="zh-CN"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𝑄</m:t>
                          </m:r>
                        </m:e>
                        <m: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𝑙𝑜𝑎𝑑</m:t>
                          </m:r>
                        </m:sub>
                      </m:sSub>
                      <m:r>
                        <a:rPr lang="en-GB" altLang="zh-CN"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f>
                        <m:fPr>
                          <m:ctrlPr>
                            <a:rPr lang="en-GB" altLang="zh-CN"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fPr>
                        <m:num>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1</m:t>
                          </m:r>
                        </m:num>
                        <m:den>
                          <m:sSub>
                            <m:sSubPr>
                              <m:ctrlPr>
                                <a:rPr lang="en-GB" altLang="zh-CN"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𝑄</m:t>
                              </m:r>
                            </m:e>
                            <m: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0</m:t>
                              </m:r>
                            </m:sub>
                          </m:sSub>
                        </m:den>
                      </m:f>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fPr>
                        <m:num>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1</m:t>
                          </m:r>
                        </m:num>
                        <m:den>
                          <m:sSub>
                            <m:sSubPr>
                              <m:ctrlP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𝑄</m:t>
                              </m:r>
                            </m:e>
                            <m: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𝑒𝑥𝑡</m:t>
                              </m:r>
                            </m:sub>
                          </m:sSub>
                        </m:den>
                      </m:f>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f>
                        <m:fPr>
                          <m:ctrlPr>
                            <a:rPr lang="en-GB" altLang="zh-CN"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fPr>
                        <m:num>
                          <m:sSub>
                            <m:sSubPr>
                              <m:ctrlPr>
                                <a:rPr lang="en-GB" altLang="zh-CN"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zh-CN" altLang="en-GB"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𝜔</m:t>
                              </m:r>
                            </m:e>
                            <m: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𝑛</m:t>
                              </m:r>
                            </m:sub>
                          </m:s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𝑊</m:t>
                          </m:r>
                        </m:num>
                        <m:den>
                          <m:sSub>
                            <m:sSubPr>
                              <m:ctrlPr>
                                <a:rPr lang="en-GB" altLang="zh-CN" sz="24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𝑃</m:t>
                              </m:r>
                            </m:e>
                            <m: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𝑤𝑎𝑙𝑙</m:t>
                              </m:r>
                            </m:sub>
                          </m:s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𝑃</m:t>
                              </m:r>
                            </m:e>
                            <m:sub>
                              <m:r>
                                <a:rPr lang="en-US" altLang="zh-CN" sz="24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𝑜𝑢𝑡</m:t>
                              </m:r>
                            </m:sub>
                          </m:sSub>
                        </m:den>
                      </m:f>
                    </m:oMath>
                  </m:oMathPara>
                </a14:m>
                <a:endParaRPr lang="zh-CN" altLang="en-US" sz="2400" dirty="0">
                  <a:solidFill>
                    <a:srgbClr val="002060"/>
                  </a:solidFill>
                </a:endParaRPr>
              </a:p>
            </p:txBody>
          </p:sp>
        </mc:Choice>
        <mc:Fallback xmlns="">
          <p:sp>
            <p:nvSpPr>
              <p:cNvPr id="10" name="文本框 9">
                <a:extLst>
                  <a:ext uri="{FF2B5EF4-FFF2-40B4-BE49-F238E27FC236}">
                    <a16:creationId xmlns:a16="http://schemas.microsoft.com/office/drawing/2014/main" id="{FE63BDCD-812A-14A3-9C5C-C846D26F71C0}"/>
                  </a:ext>
                </a:extLst>
              </p:cNvPr>
              <p:cNvSpPr txBox="1">
                <a:spLocks noRot="1" noChangeAspect="1" noMove="1" noResize="1" noEditPoints="1" noAdjustHandles="1" noChangeArrowheads="1" noChangeShapeType="1" noTextEdit="1"/>
              </p:cNvSpPr>
              <p:nvPr/>
            </p:nvSpPr>
            <p:spPr>
              <a:xfrm>
                <a:off x="387098" y="1956412"/>
                <a:ext cx="4795808" cy="848950"/>
              </a:xfrm>
              <a:prstGeom prst="rect">
                <a:avLst/>
              </a:prstGeom>
              <a:blipFill>
                <a:blip r:embed="rId3"/>
                <a:stretch>
                  <a:fillRect/>
                </a:stretch>
              </a:blipFill>
            </p:spPr>
            <p:txBody>
              <a:bodyPr/>
              <a:lstStyle/>
              <a:p>
                <a:r>
                  <a:rPr lang="zh-CN" altLang="en-US">
                    <a:noFill/>
                  </a:rPr>
                  <a:t> </a:t>
                </a:r>
              </a:p>
            </p:txBody>
          </p:sp>
        </mc:Fallback>
      </mc:AlternateContent>
      <p:pic>
        <p:nvPicPr>
          <p:cNvPr id="34" name="图片 33">
            <a:extLst>
              <a:ext uri="{FF2B5EF4-FFF2-40B4-BE49-F238E27FC236}">
                <a16:creationId xmlns:a16="http://schemas.microsoft.com/office/drawing/2014/main" id="{FB393A53-1F03-BA35-7FEB-5671DEEF866D}"/>
              </a:ext>
            </a:extLst>
          </p:cNvPr>
          <p:cNvPicPr>
            <a:picLocks noChangeAspect="1"/>
          </p:cNvPicPr>
          <p:nvPr/>
        </p:nvPicPr>
        <p:blipFill rotWithShape="1">
          <a:blip r:embed="rId4">
            <a:extLst>
              <a:ext uri="{28A0092B-C50C-407E-A947-70E740481C1C}">
                <a14:useLocalDpi xmlns:a14="http://schemas.microsoft.com/office/drawing/2010/main" val="0"/>
              </a:ext>
            </a:extLst>
          </a:blip>
          <a:srcRect l="4964" t="5069" r="5916"/>
          <a:stretch/>
        </p:blipFill>
        <p:spPr>
          <a:xfrm>
            <a:off x="4120587" y="3969575"/>
            <a:ext cx="5023413" cy="2731260"/>
          </a:xfrm>
          <a:prstGeom prst="rect">
            <a:avLst/>
          </a:prstGeom>
        </p:spPr>
      </p:pic>
      <p:pic>
        <p:nvPicPr>
          <p:cNvPr id="35" name="图片 34">
            <a:extLst>
              <a:ext uri="{FF2B5EF4-FFF2-40B4-BE49-F238E27FC236}">
                <a16:creationId xmlns:a16="http://schemas.microsoft.com/office/drawing/2014/main" id="{B7503037-481A-6AC0-937D-BE52CB164149}"/>
              </a:ext>
            </a:extLst>
          </p:cNvPr>
          <p:cNvPicPr>
            <a:picLocks noChangeAspect="1"/>
          </p:cNvPicPr>
          <p:nvPr/>
        </p:nvPicPr>
        <p:blipFill>
          <a:blip r:embed="rId5"/>
          <a:stretch>
            <a:fillRect/>
          </a:stretch>
        </p:blipFill>
        <p:spPr>
          <a:xfrm>
            <a:off x="5055585" y="1085085"/>
            <a:ext cx="3929875" cy="2884490"/>
          </a:xfrm>
          <a:prstGeom prst="rect">
            <a:avLst/>
          </a:prstGeom>
        </p:spPr>
      </p:pic>
    </p:spTree>
    <p:extLst>
      <p:ext uri="{BB962C8B-B14F-4D97-AF65-F5344CB8AC3E}">
        <p14:creationId xmlns:p14="http://schemas.microsoft.com/office/powerpoint/2010/main" val="222626699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Design Scheme and Laws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33A15538-EB8F-7042-117D-AD4586B1D3DD}"/>
              </a:ext>
            </a:extLst>
          </p:cNvPr>
          <p:cNvSpPr txBox="1"/>
          <p:nvPr/>
        </p:nvSpPr>
        <p:spPr>
          <a:xfrm>
            <a:off x="483837" y="652090"/>
            <a:ext cx="5222482"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Factors Affecting the Q Factor</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Material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With the same cavity structure, the cavity made of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Copper</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can reach to a higher </a:t>
            </a:r>
            <a:r>
              <a:rPr lang="en-US" altLang="zh-CN" sz="2000" dirty="0" err="1">
                <a:solidFill>
                  <a:srgbClr val="002060"/>
                </a:solidFill>
                <a:latin typeface="Trebuchet MS" panose="020B0603020202020204" pitchFamily="34" charset="0"/>
                <a:ea typeface="黑体" panose="02010609060101010101" pitchFamily="49" charset="-122"/>
                <a:cs typeface="Arial" panose="020B0604020202020204" pitchFamily="34" charset="0"/>
              </a:rPr>
              <a:t>Q</a:t>
            </a:r>
            <a:r>
              <a:rPr lang="en-US" altLang="zh-CN" sz="2000" baseline="-25000" dirty="0" err="1">
                <a:solidFill>
                  <a:srgbClr val="002060"/>
                </a:solidFill>
                <a:latin typeface="Trebuchet MS" panose="020B0603020202020204" pitchFamily="34" charset="0"/>
                <a:ea typeface="黑体" panose="02010609060101010101" pitchFamily="49" charset="-122"/>
                <a:cs typeface="Arial" panose="020B0604020202020204" pitchFamily="34" charset="0"/>
              </a:rPr>
              <a:t>load</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than the cavity made of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Stainless steel</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(SUS304 or SUS316). </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Coupler</a:t>
            </a:r>
          </a:p>
          <a:p>
            <a:pPr lvl="1"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The insertion depth and position of the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Feedthrough</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can affect </a:t>
            </a:r>
            <a:r>
              <a:rPr lang="en-US" altLang="zh-CN" sz="2000" i="1" dirty="0">
                <a:solidFill>
                  <a:srgbClr val="FF0000"/>
                </a:solidFill>
                <a:latin typeface="Trebuchet MS" panose="020B0603020202020204" pitchFamily="34" charset="0"/>
                <a:ea typeface="黑体" panose="02010609060101010101" pitchFamily="49" charset="-122"/>
                <a:cs typeface="Arial" panose="020B0604020202020204" pitchFamily="34" charset="0"/>
              </a:rPr>
              <a:t>P</a:t>
            </a:r>
            <a:r>
              <a:rPr lang="en-US" altLang="zh-CN" sz="2000" baseline="-25000" dirty="0">
                <a:solidFill>
                  <a:srgbClr val="FF0000"/>
                </a:solidFill>
                <a:latin typeface="Trebuchet MS" panose="020B0603020202020204" pitchFamily="34" charset="0"/>
                <a:ea typeface="黑体" panose="02010609060101010101" pitchFamily="49" charset="-122"/>
                <a:cs typeface="Arial" panose="020B0604020202020204" pitchFamily="34" charset="0"/>
              </a:rPr>
              <a:t>out</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and then affect Q Factor.</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	</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Cavity shape </a:t>
            </a:r>
          </a:p>
          <a:p>
            <a:pPr lvl="1"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I</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ncrease the dimension of the beam direction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can obtain a higher </a:t>
            </a:r>
            <a:r>
              <a:rPr lang="en-US" altLang="zh-CN" sz="2000" dirty="0" err="1">
                <a:solidFill>
                  <a:srgbClr val="002060"/>
                </a:solidFill>
                <a:latin typeface="Trebuchet MS" panose="020B0603020202020204" pitchFamily="34" charset="0"/>
                <a:ea typeface="黑体" panose="02010609060101010101" pitchFamily="49" charset="-122"/>
                <a:cs typeface="Arial" panose="020B0604020202020204" pitchFamily="34" charset="0"/>
              </a:rPr>
              <a:t>Q</a:t>
            </a:r>
            <a:r>
              <a:rPr lang="en-US" altLang="zh-CN" sz="2000" baseline="-25000" dirty="0" err="1">
                <a:solidFill>
                  <a:srgbClr val="002060"/>
                </a:solidFill>
                <a:latin typeface="Trebuchet MS" panose="020B0603020202020204" pitchFamily="34" charset="0"/>
                <a:ea typeface="黑体" panose="02010609060101010101" pitchFamily="49" charset="-122"/>
                <a:cs typeface="Arial" panose="020B0604020202020204" pitchFamily="34" charset="0"/>
              </a:rPr>
              <a:t>load</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4" name="图片 3">
            <a:extLst>
              <a:ext uri="{FF2B5EF4-FFF2-40B4-BE49-F238E27FC236}">
                <a16:creationId xmlns:a16="http://schemas.microsoft.com/office/drawing/2014/main" id="{505DFA7D-13D8-DD25-A039-CA3B8806E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745" y="921499"/>
            <a:ext cx="2877739" cy="2202351"/>
          </a:xfrm>
          <a:prstGeom prst="rect">
            <a:avLst/>
          </a:prstGeom>
        </p:spPr>
      </p:pic>
      <p:sp>
        <p:nvSpPr>
          <p:cNvPr id="6" name="文本框 5">
            <a:extLst>
              <a:ext uri="{FF2B5EF4-FFF2-40B4-BE49-F238E27FC236}">
                <a16:creationId xmlns:a16="http://schemas.microsoft.com/office/drawing/2014/main" id="{FF2AF415-8D51-C150-5E27-C79D94E31D6A}"/>
              </a:ext>
            </a:extLst>
          </p:cNvPr>
          <p:cNvSpPr txBox="1"/>
          <p:nvPr/>
        </p:nvSpPr>
        <p:spPr>
          <a:xfrm>
            <a:off x="6033590" y="2989497"/>
            <a:ext cx="2906119" cy="675055"/>
          </a:xfrm>
          <a:prstGeom prst="rect">
            <a:avLst/>
          </a:prstGeom>
        </p:spPr>
        <p:txBody>
          <a:bodyPr vert="horz" wrap="square" lIns="91440" tIns="45720" rIns="91440" bIns="45720" rtlCol="0" anchor="t" anchorCtr="0">
            <a:noAutofit/>
          </a:bodyPr>
          <a:lstStyle/>
          <a:p>
            <a:pPr algn="ctr">
              <a:lnSpc>
                <a:spcPct val="150000"/>
              </a:lnSpc>
            </a:pPr>
            <a:r>
              <a:rPr lang="en-US" altLang="zh-CN" i="1" dirty="0" err="1">
                <a:solidFill>
                  <a:srgbClr val="002060"/>
                </a:solidFill>
                <a:latin typeface="Trebuchet MS" panose="020B0603020202020204" pitchFamily="34" charset="0"/>
                <a:ea typeface="黑体" panose="02010609060101010101" pitchFamily="49" charset="-122"/>
                <a:cs typeface="MV Boli" panose="02000500030200090000" pitchFamily="2" charset="0"/>
              </a:rPr>
              <a:t>Q</a:t>
            </a:r>
            <a:r>
              <a:rPr lang="en-US" altLang="zh-CN" i="1" baseline="-25000" dirty="0" err="1">
                <a:solidFill>
                  <a:srgbClr val="002060"/>
                </a:solidFill>
                <a:latin typeface="Trebuchet MS" panose="020B0603020202020204" pitchFamily="34" charset="0"/>
                <a:ea typeface="黑体" panose="02010609060101010101" pitchFamily="49" charset="-122"/>
                <a:cs typeface="MV Boli" panose="02000500030200090000" pitchFamily="2" charset="0"/>
              </a:rPr>
              <a:t>ext</a:t>
            </a: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 VS insertion depth of the Feedthrough</a:t>
            </a:r>
            <a:endParaRPr lang="en-US" altLang="zh-CN" i="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7" name="文本框 6">
            <a:extLst>
              <a:ext uri="{FF2B5EF4-FFF2-40B4-BE49-F238E27FC236}">
                <a16:creationId xmlns:a16="http://schemas.microsoft.com/office/drawing/2014/main" id="{8C7440E5-D746-FBC2-8B44-89A2AE6AE683}"/>
              </a:ext>
            </a:extLst>
          </p:cNvPr>
          <p:cNvSpPr txBox="1"/>
          <p:nvPr/>
        </p:nvSpPr>
        <p:spPr>
          <a:xfrm>
            <a:off x="6133709" y="6046421"/>
            <a:ext cx="2906119" cy="675055"/>
          </a:xfrm>
          <a:prstGeom prst="rect">
            <a:avLst/>
          </a:prstGeom>
        </p:spPr>
        <p:txBody>
          <a:bodyPr vert="horz" wrap="square" lIns="91440" tIns="45720" rIns="91440" bIns="45720" rtlCol="0" anchor="t" anchorCtr="0">
            <a:noAutofit/>
          </a:bodyPr>
          <a:lstStyle/>
          <a:p>
            <a:pPr algn="ctr">
              <a:lnSpc>
                <a:spcPct val="150000"/>
              </a:lnSpc>
            </a:pPr>
            <a:r>
              <a:rPr lang="en-US" altLang="zh-CN" i="1" dirty="0" err="1">
                <a:solidFill>
                  <a:srgbClr val="002060"/>
                </a:solidFill>
                <a:latin typeface="Trebuchet MS" panose="020B0603020202020204" pitchFamily="34" charset="0"/>
                <a:ea typeface="黑体" panose="02010609060101010101" pitchFamily="49" charset="-122"/>
                <a:cs typeface="MV Boli" panose="02000500030200090000" pitchFamily="2" charset="0"/>
              </a:rPr>
              <a:t>Q</a:t>
            </a:r>
            <a:r>
              <a:rPr lang="en-US" altLang="zh-CN" i="1" baseline="-25000" dirty="0" err="1">
                <a:solidFill>
                  <a:srgbClr val="002060"/>
                </a:solidFill>
                <a:latin typeface="Trebuchet MS" panose="020B0603020202020204" pitchFamily="34" charset="0"/>
                <a:ea typeface="黑体" panose="02010609060101010101" pitchFamily="49" charset="-122"/>
                <a:cs typeface="MV Boli" panose="02000500030200090000" pitchFamily="2" charset="0"/>
              </a:rPr>
              <a:t>load</a:t>
            </a: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 VS insertion depth of the Feedthrough</a:t>
            </a:r>
            <a:endParaRPr lang="en-US" altLang="zh-CN" i="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11" name="图片 10">
            <a:extLst>
              <a:ext uri="{FF2B5EF4-FFF2-40B4-BE49-F238E27FC236}">
                <a16:creationId xmlns:a16="http://schemas.microsoft.com/office/drawing/2014/main" id="{D46999A2-4871-2F1A-5534-CAC5B8FC7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590" y="3930674"/>
            <a:ext cx="2759894" cy="2246838"/>
          </a:xfrm>
          <a:prstGeom prst="rect">
            <a:avLst/>
          </a:prstGeom>
        </p:spPr>
      </p:pic>
    </p:spTree>
    <p:extLst>
      <p:ext uri="{BB962C8B-B14F-4D97-AF65-F5344CB8AC3E}">
        <p14:creationId xmlns:p14="http://schemas.microsoft.com/office/powerpoint/2010/main" val="410849516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Design Scheme and Laws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33A15538-EB8F-7042-117D-AD4586B1D3DD}"/>
              </a:ext>
            </a:extLst>
          </p:cNvPr>
          <p:cNvSpPr txBox="1"/>
          <p:nvPr/>
        </p:nvSpPr>
        <p:spPr>
          <a:xfrm>
            <a:off x="483837" y="652090"/>
            <a:ext cx="4743072"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Offline Testing</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S-Parameter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Use vector network analyzer to obtain the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Operating frequency</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Bandwidth</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and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Quality factor</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Wire method (antenna method)</a:t>
            </a:r>
          </a:p>
          <a:p>
            <a:pPr lvl="1"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Use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electric signal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replaced beam as excitation source.</a:t>
            </a:r>
          </a:p>
          <a:p>
            <a:pPr marL="800100" lvl="1"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2" name="图片 1">
            <a:extLst>
              <a:ext uri="{FF2B5EF4-FFF2-40B4-BE49-F238E27FC236}">
                <a16:creationId xmlns:a16="http://schemas.microsoft.com/office/drawing/2014/main" id="{18C0AC93-F0D7-CE67-167D-1719E487D291}"/>
              </a:ext>
            </a:extLst>
          </p:cNvPr>
          <p:cNvPicPr>
            <a:picLocks noChangeAspect="1"/>
          </p:cNvPicPr>
          <p:nvPr/>
        </p:nvPicPr>
        <p:blipFill rotWithShape="1">
          <a:blip r:embed="rId3">
            <a:extLst>
              <a:ext uri="{28A0092B-C50C-407E-A947-70E740481C1C}">
                <a14:useLocalDpi xmlns:a14="http://schemas.microsoft.com/office/drawing/2010/main" val="0"/>
              </a:ext>
            </a:extLst>
          </a:blip>
          <a:srcRect t="4284"/>
          <a:stretch/>
        </p:blipFill>
        <p:spPr>
          <a:xfrm>
            <a:off x="5525137" y="1086136"/>
            <a:ext cx="3101115" cy="3139325"/>
          </a:xfrm>
          <a:prstGeom prst="rect">
            <a:avLst/>
          </a:prstGeom>
        </p:spPr>
      </p:pic>
      <p:pic>
        <p:nvPicPr>
          <p:cNvPr id="10" name="图片 9">
            <a:extLst>
              <a:ext uri="{FF2B5EF4-FFF2-40B4-BE49-F238E27FC236}">
                <a16:creationId xmlns:a16="http://schemas.microsoft.com/office/drawing/2014/main" id="{B106BE09-274D-9417-64E1-9D5520091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5137" y="4443212"/>
            <a:ext cx="3153879" cy="2278263"/>
          </a:xfrm>
          <a:prstGeom prst="rect">
            <a:avLst/>
          </a:prstGeom>
        </p:spPr>
      </p:pic>
      <p:pic>
        <p:nvPicPr>
          <p:cNvPr id="12" name="图片 11">
            <a:extLst>
              <a:ext uri="{FF2B5EF4-FFF2-40B4-BE49-F238E27FC236}">
                <a16:creationId xmlns:a16="http://schemas.microsoft.com/office/drawing/2014/main" id="{18D2CF7A-42C4-464B-9571-E6105DCBA2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416"/>
          <a:stretch/>
        </p:blipFill>
        <p:spPr>
          <a:xfrm>
            <a:off x="1080669" y="4443212"/>
            <a:ext cx="4018964" cy="2278263"/>
          </a:xfrm>
          <a:prstGeom prst="rect">
            <a:avLst/>
          </a:prstGeom>
        </p:spPr>
      </p:pic>
    </p:spTree>
    <p:extLst>
      <p:ext uri="{BB962C8B-B14F-4D97-AF65-F5344CB8AC3E}">
        <p14:creationId xmlns:p14="http://schemas.microsoft.com/office/powerpoint/2010/main" val="8786915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Design Scheme and Laws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33A15538-EB8F-7042-117D-AD4586B1D3DD}"/>
              </a:ext>
            </a:extLst>
          </p:cNvPr>
          <p:cNvSpPr txBox="1"/>
          <p:nvPr/>
        </p:nvSpPr>
        <p:spPr>
          <a:xfrm>
            <a:off x="483837" y="652090"/>
            <a:ext cx="4220243"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RF Front-end </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Filtering</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Match with the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frequency</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and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bandwidth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of the Cavity RF signal and IF. </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Down-conversion</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After down-conversion, the intermediate frequency (IF) is very low and easy to process.</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Adjustable gain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Match with ADC. </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6" name="文本框 5">
            <a:extLst>
              <a:ext uri="{FF2B5EF4-FFF2-40B4-BE49-F238E27FC236}">
                <a16:creationId xmlns:a16="http://schemas.microsoft.com/office/drawing/2014/main" id="{08F97B87-46CB-8FC8-57F3-16FEBF50115A}"/>
              </a:ext>
            </a:extLst>
          </p:cNvPr>
          <p:cNvSpPr txBox="1"/>
          <p:nvPr/>
        </p:nvSpPr>
        <p:spPr>
          <a:xfrm>
            <a:off x="5547360" y="5802340"/>
            <a:ext cx="3403600" cy="914399"/>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RF front-end for Cavity BPM in Dalian coherent light source</a:t>
            </a:r>
            <a:endPar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4" name="图片 3">
            <a:extLst>
              <a:ext uri="{FF2B5EF4-FFF2-40B4-BE49-F238E27FC236}">
                <a16:creationId xmlns:a16="http://schemas.microsoft.com/office/drawing/2014/main" id="{26A0DD26-97CF-AC14-E6EC-1F6100FC1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56" y="1107440"/>
            <a:ext cx="3483701" cy="4643120"/>
          </a:xfrm>
          <a:prstGeom prst="rect">
            <a:avLst/>
          </a:prstGeom>
        </p:spPr>
      </p:pic>
    </p:spTree>
    <p:extLst>
      <p:ext uri="{BB962C8B-B14F-4D97-AF65-F5344CB8AC3E}">
        <p14:creationId xmlns:p14="http://schemas.microsoft.com/office/powerpoint/2010/main" val="266766789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Design Scheme and Laws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33A15538-EB8F-7042-117D-AD4586B1D3DD}"/>
              </a:ext>
            </a:extLst>
          </p:cNvPr>
          <p:cNvSpPr txBox="1"/>
          <p:nvPr/>
        </p:nvSpPr>
        <p:spPr>
          <a:xfrm>
            <a:off x="483836" y="652090"/>
            <a:ext cx="385448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Electronics</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ADC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The sampling clock of ADC needs to be phase-locked with the LO.</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FPGA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FFT</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or </a:t>
            </a: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IQ demodulation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algorithms can be used to extract amplitude and phase.</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4" name="图片 3">
            <a:extLst>
              <a:ext uri="{FF2B5EF4-FFF2-40B4-BE49-F238E27FC236}">
                <a16:creationId xmlns:a16="http://schemas.microsoft.com/office/drawing/2014/main" id="{84E99ED8-FAEC-F0CA-BDD5-06322C343839}"/>
              </a:ext>
            </a:extLst>
          </p:cNvPr>
          <p:cNvPicPr>
            <a:picLocks noChangeAspect="1"/>
          </p:cNvPicPr>
          <p:nvPr/>
        </p:nvPicPr>
        <p:blipFill rotWithShape="1">
          <a:blip r:embed="rId3">
            <a:extLst>
              <a:ext uri="{28A0092B-C50C-407E-A947-70E740481C1C}">
                <a14:useLocalDpi xmlns:a14="http://schemas.microsoft.com/office/drawing/2010/main" val="0"/>
              </a:ext>
            </a:extLst>
          </a:blip>
          <a:srcRect l="26711"/>
          <a:stretch/>
        </p:blipFill>
        <p:spPr>
          <a:xfrm rot="5400000">
            <a:off x="4836391" y="1488986"/>
            <a:ext cx="3870960" cy="3961307"/>
          </a:xfrm>
          <a:prstGeom prst="rect">
            <a:avLst/>
          </a:prstGeom>
        </p:spPr>
      </p:pic>
      <p:sp>
        <p:nvSpPr>
          <p:cNvPr id="7" name="文本框 6">
            <a:extLst>
              <a:ext uri="{FF2B5EF4-FFF2-40B4-BE49-F238E27FC236}">
                <a16:creationId xmlns:a16="http://schemas.microsoft.com/office/drawing/2014/main" id="{93C14F27-F189-5146-7596-BC3BF2BDA120}"/>
              </a:ext>
            </a:extLst>
          </p:cNvPr>
          <p:cNvSpPr txBox="1"/>
          <p:nvPr/>
        </p:nvSpPr>
        <p:spPr>
          <a:xfrm>
            <a:off x="4956371" y="5757678"/>
            <a:ext cx="3346057" cy="511042"/>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Electronics for Cavity BPM in Dalian coherent light source</a:t>
            </a:r>
            <a:endPar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08103957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文本框 158"/>
          <p:cNvSpPr txBox="1"/>
          <p:nvPr/>
        </p:nvSpPr>
        <p:spPr>
          <a:xfrm>
            <a:off x="3347634" y="1602894"/>
            <a:ext cx="5679408" cy="4407125"/>
          </a:xfrm>
          <a:prstGeom prst="rect">
            <a:avLst/>
          </a:prstGeom>
          <a:noFill/>
        </p:spPr>
        <p:txBody>
          <a:bodyPr wrap="square" lIns="64921" tIns="32459" rIns="64921" bIns="32459" rtlCol="0">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1</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Introduction</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2</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Theoretical Basis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3</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Design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S</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cheme</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and Laws</a:t>
            </a: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4</a:t>
            </a:r>
            <a:r>
              <a:rPr lang="en-US" altLang="zh-CN" sz="32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Cavity Bunch Length Monitor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5</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Beam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E</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xperiments</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defTabSz="914400">
              <a:lnSpc>
                <a:spcPct val="150000"/>
              </a:lnSpc>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6</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Summary </a:t>
            </a:r>
          </a:p>
        </p:txBody>
      </p:sp>
      <p:sp>
        <p:nvSpPr>
          <p:cNvPr id="5" name="文本框 4"/>
          <p:cNvSpPr txBox="1"/>
          <p:nvPr/>
        </p:nvSpPr>
        <p:spPr>
          <a:xfrm>
            <a:off x="542079" y="784423"/>
            <a:ext cx="8205681" cy="880134"/>
          </a:xfrm>
          <a:prstGeom prst="rect">
            <a:avLst/>
          </a:prstGeom>
          <a:noFill/>
        </p:spPr>
        <p:txBody>
          <a:bodyPr wrap="square" lIns="64921" tIns="32459" rIns="64921" bIns="32459" rtlCol="0">
            <a:spAutoFit/>
          </a:bodyPr>
          <a:lstStyle/>
          <a:p>
            <a:pPr lvl="0" defTabSz="649043">
              <a:lnSpc>
                <a:spcPct val="150000"/>
              </a:lnSpc>
            </a:pPr>
            <a:r>
              <a:rPr lang="en-US" altLang="zh-CN" sz="4000" b="1" dirty="0">
                <a:solidFill>
                  <a:srgbClr val="0070C0"/>
                </a:solidFill>
                <a:latin typeface="Trebuchet MS" panose="020B0603020202020204" pitchFamily="34" charset="0"/>
                <a:ea typeface="微软雅黑" panose="020B0503020204020204" pitchFamily="34" charset="-122"/>
                <a:cs typeface="Arial" panose="020B0604020202020204" pitchFamily="34" charset="0"/>
              </a:rPr>
              <a:t>O</a:t>
            </a:r>
            <a:r>
              <a:rPr kumimoji="0" lang="en-US" altLang="zh-CN" sz="4000" b="1" i="0" u="none" strike="noStrike" kern="1200" cap="none" spc="0" normalizeH="0" baseline="0" noProof="0" dirty="0" err="1">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verview</a:t>
            </a:r>
            <a:endParaRPr kumimoji="0" lang="en-US" altLang="zh-CN" sz="4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C2D1D041-C427-47CF-8AFE-1EC4C8585692}"/>
              </a:ext>
            </a:extLst>
          </p:cNvPr>
          <p:cNvCxnSpPr>
            <a:cxnSpLocks/>
          </p:cNvCxnSpPr>
          <p:nvPr/>
        </p:nvCxnSpPr>
        <p:spPr>
          <a:xfrm>
            <a:off x="542079" y="1726071"/>
            <a:ext cx="83272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E651F53E-A9F7-4B9E-A4D6-C5E99149A039}"/>
              </a:ext>
            </a:extLst>
          </p:cNvPr>
          <p:cNvPicPr>
            <a:picLocks noChangeAspect="1"/>
          </p:cNvPicPr>
          <p:nvPr/>
        </p:nvPicPr>
        <p:blipFill rotWithShape="1">
          <a:blip r:embed="rId3"/>
          <a:srcRect l="1" r="393" b="12241"/>
          <a:stretch/>
        </p:blipFill>
        <p:spPr>
          <a:xfrm>
            <a:off x="542079" y="1948700"/>
            <a:ext cx="2256915" cy="2788058"/>
          </a:xfrm>
          <a:prstGeom prst="rect">
            <a:avLst/>
          </a:prstGeom>
        </p:spPr>
      </p:pic>
    </p:spTree>
    <p:extLst>
      <p:ext uri="{BB962C8B-B14F-4D97-AF65-F5344CB8AC3E}">
        <p14:creationId xmlns:p14="http://schemas.microsoft.com/office/powerpoint/2010/main" val="324855386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33A15538-EB8F-7042-117D-AD4586B1D3DD}"/>
              </a:ext>
            </a:extLst>
          </p:cNvPr>
          <p:cNvSpPr txBox="1"/>
          <p:nvPr/>
        </p:nvSpPr>
        <p:spPr>
          <a:xfrm>
            <a:off x="483836" y="652090"/>
            <a:ext cx="82537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Principle</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By using the frequency components on the spectrum, the bunch length can be inferred in reverse.</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For Gaussian bunch,</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At least two frequency components are required to construct the beam spectrum.</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If the bunch is not Gaussian distribution, the calculation results will not differ significantly.</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2" name="图片 1">
            <a:extLst>
              <a:ext uri="{FF2B5EF4-FFF2-40B4-BE49-F238E27FC236}">
                <a16:creationId xmlns:a16="http://schemas.microsoft.com/office/drawing/2014/main" id="{E05940A3-3750-33B8-0D64-CEDB769C1902}"/>
              </a:ext>
            </a:extLst>
          </p:cNvPr>
          <p:cNvPicPr>
            <a:picLocks noChangeAspect="1"/>
          </p:cNvPicPr>
          <p:nvPr/>
        </p:nvPicPr>
        <p:blipFill>
          <a:blip r:embed="rId3"/>
          <a:stretch>
            <a:fillRect/>
          </a:stretch>
        </p:blipFill>
        <p:spPr>
          <a:xfrm>
            <a:off x="684598" y="2409144"/>
            <a:ext cx="8457479" cy="1756139"/>
          </a:xfrm>
          <a:prstGeom prst="rect">
            <a:avLst/>
          </a:prstGeom>
        </p:spPr>
      </p:pic>
      <p:sp>
        <p:nvSpPr>
          <p:cNvPr id="7" name="箭头: 下弧形 6">
            <a:extLst>
              <a:ext uri="{FF2B5EF4-FFF2-40B4-BE49-F238E27FC236}">
                <a16:creationId xmlns:a16="http://schemas.microsoft.com/office/drawing/2014/main" id="{FFD811FA-D973-1698-29E2-5CB476F788E3}"/>
              </a:ext>
            </a:extLst>
          </p:cNvPr>
          <p:cNvSpPr/>
          <p:nvPr/>
        </p:nvSpPr>
        <p:spPr>
          <a:xfrm rot="10800000">
            <a:off x="3755097" y="2094622"/>
            <a:ext cx="1158240" cy="439935"/>
          </a:xfrm>
          <a:prstGeom prst="curvedUpArrow">
            <a:avLst>
              <a:gd name="adj1" fmla="val 25000"/>
              <a:gd name="adj2" fmla="val 50000"/>
              <a:gd name="adj3" fmla="val 478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3132253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文本框 158"/>
          <p:cNvSpPr txBox="1"/>
          <p:nvPr/>
        </p:nvSpPr>
        <p:spPr>
          <a:xfrm>
            <a:off x="3347634" y="1602894"/>
            <a:ext cx="5679408" cy="4407125"/>
          </a:xfrm>
          <a:prstGeom prst="rect">
            <a:avLst/>
          </a:prstGeom>
          <a:noFill/>
        </p:spPr>
        <p:txBody>
          <a:bodyPr wrap="square" lIns="64921" tIns="32459" rIns="64921" bIns="32459" rtlCol="0">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1</a:t>
            </a:r>
            <a:r>
              <a:rPr lang="en-US" altLang="zh-CN" sz="32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Introduction</a:t>
            </a:r>
            <a:endPar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2</a:t>
            </a:r>
            <a:r>
              <a:rPr lang="en-US" altLang="zh-CN" sz="32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Theoretical Basis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3</a:t>
            </a:r>
            <a:r>
              <a:rPr kumimoji="0" lang="en-US" altLang="zh-CN" sz="32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Design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S</a:t>
            </a:r>
            <a:r>
              <a:rPr kumimoji="0" lang="en-US" altLang="zh-CN" sz="2400" b="1" i="1" u="none" strike="noStrike" kern="1200" cap="none" spc="0" normalizeH="0" baseline="0" noProof="0" dirty="0" err="1">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cheme</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and Laws</a:t>
            </a: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4</a:t>
            </a:r>
            <a:r>
              <a:rPr lang="en-US" altLang="zh-CN" sz="32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Cavity Bunch Length Monitor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5</a:t>
            </a:r>
            <a:r>
              <a:rPr kumimoji="0" lang="en-US" altLang="zh-CN" sz="32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Beam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E</a:t>
            </a:r>
            <a:r>
              <a:rPr kumimoji="0" lang="en-US" altLang="zh-CN" sz="2400" b="1" i="1" u="none" strike="noStrike" kern="1200" cap="none" spc="0" normalizeH="0" baseline="0" noProof="0" dirty="0" err="1">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xperiments</a:t>
            </a:r>
            <a:endPar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endParaRPr>
          </a:p>
          <a:p>
            <a:pPr defTabSz="914400">
              <a:lnSpc>
                <a:spcPct val="150000"/>
              </a:lnSpc>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6</a:t>
            </a:r>
            <a:r>
              <a:rPr kumimoji="0" lang="en-US" altLang="zh-CN" sz="32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Summary </a:t>
            </a:r>
          </a:p>
        </p:txBody>
      </p:sp>
      <p:sp>
        <p:nvSpPr>
          <p:cNvPr id="5" name="文本框 4"/>
          <p:cNvSpPr txBox="1"/>
          <p:nvPr/>
        </p:nvSpPr>
        <p:spPr>
          <a:xfrm>
            <a:off x="542079" y="784423"/>
            <a:ext cx="8205681" cy="880134"/>
          </a:xfrm>
          <a:prstGeom prst="rect">
            <a:avLst/>
          </a:prstGeom>
          <a:noFill/>
        </p:spPr>
        <p:txBody>
          <a:bodyPr wrap="square" lIns="64921" tIns="32459" rIns="64921" bIns="32459" rtlCol="0">
            <a:spAutoFit/>
          </a:bodyPr>
          <a:lstStyle/>
          <a:p>
            <a:pPr lvl="0" defTabSz="649043">
              <a:lnSpc>
                <a:spcPct val="150000"/>
              </a:lnSpc>
            </a:pPr>
            <a:r>
              <a:rPr lang="en-US" altLang="zh-CN" sz="4000" b="1" dirty="0">
                <a:solidFill>
                  <a:srgbClr val="0070C0"/>
                </a:solidFill>
                <a:latin typeface="Trebuchet MS" panose="020B0603020202020204" pitchFamily="34" charset="0"/>
                <a:ea typeface="微软雅黑" panose="020B0503020204020204" pitchFamily="34" charset="-122"/>
                <a:cs typeface="Arial" panose="020B0604020202020204" pitchFamily="34" charset="0"/>
              </a:rPr>
              <a:t>O</a:t>
            </a:r>
            <a:r>
              <a:rPr kumimoji="0" lang="en-US" altLang="zh-CN" sz="4000" b="1" i="0" u="none" strike="noStrike" kern="1200" cap="none" spc="0" normalizeH="0" baseline="0" noProof="0" dirty="0" err="1">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verview</a:t>
            </a:r>
            <a:endParaRPr kumimoji="0" lang="en-US" altLang="zh-CN" sz="4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C2D1D041-C427-47CF-8AFE-1EC4C8585692}"/>
              </a:ext>
            </a:extLst>
          </p:cNvPr>
          <p:cNvCxnSpPr>
            <a:cxnSpLocks/>
          </p:cNvCxnSpPr>
          <p:nvPr/>
        </p:nvCxnSpPr>
        <p:spPr>
          <a:xfrm>
            <a:off x="542079" y="1726071"/>
            <a:ext cx="83272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E651F53E-A9F7-4B9E-A4D6-C5E99149A039}"/>
              </a:ext>
            </a:extLst>
          </p:cNvPr>
          <p:cNvPicPr>
            <a:picLocks noChangeAspect="1"/>
          </p:cNvPicPr>
          <p:nvPr/>
        </p:nvPicPr>
        <p:blipFill rotWithShape="1">
          <a:blip r:embed="rId3"/>
          <a:srcRect l="1" r="393" b="12241"/>
          <a:stretch/>
        </p:blipFill>
        <p:spPr>
          <a:xfrm>
            <a:off x="542079" y="1948700"/>
            <a:ext cx="2256915" cy="2788058"/>
          </a:xfrm>
          <a:prstGeom prst="rect">
            <a:avLst/>
          </a:prstGeom>
        </p:spPr>
      </p:pic>
    </p:spTree>
    <p:extLst>
      <p:ext uri="{BB962C8B-B14F-4D97-AF65-F5344CB8AC3E}">
        <p14:creationId xmlns:p14="http://schemas.microsoft.com/office/powerpoint/2010/main" val="253608196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7" y="652090"/>
            <a:ext cx="5632758"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Cavity Design </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Structure</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Instead of the traditional two-cavity method, the two eigenmodes generated in a single cavity are used for measurement.</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Eigenmodes</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TM010 mode working at 2.38 GHz</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TM020 mode working at 4.76 GHz</a:t>
            </a:r>
          </a:p>
          <a:p>
            <a:pPr marL="800100" lvl="1" indent="-342900" algn="just">
              <a:lnSpc>
                <a:spcPct val="150000"/>
              </a:lnSpc>
              <a:buFont typeface="Arial" panose="020B0604020202020204" pitchFamily="34" charset="0"/>
              <a:buChar char="•"/>
            </a:pPr>
            <a:r>
              <a:rPr lang="en-US" altLang="zh-CN" sz="2000" b="1" dirty="0">
                <a:solidFill>
                  <a:srgbClr val="002060"/>
                </a:solidFill>
                <a:latin typeface="Trebuchet MS" panose="020B0603020202020204" pitchFamily="34" charset="0"/>
                <a:ea typeface="黑体" panose="02010609060101010101" pitchFamily="49" charset="-122"/>
                <a:cs typeface="Arial" panose="020B0604020202020204" pitchFamily="34" charset="0"/>
              </a:rPr>
              <a:t>Coupler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Feedthrough probes (Port1 and Port2)</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are used for TM010 mode coupling,</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and</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waveguides</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(Port3 and Port4) are used for TM020 mode coupling.</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8" name="图片 7">
            <a:extLst>
              <a:ext uri="{FF2B5EF4-FFF2-40B4-BE49-F238E27FC236}">
                <a16:creationId xmlns:a16="http://schemas.microsoft.com/office/drawing/2014/main" id="{EE23D616-AB20-4B27-FC60-BB3EA0C10B18}"/>
              </a:ext>
            </a:extLst>
          </p:cNvPr>
          <p:cNvPicPr>
            <a:picLocks noChangeAspect="1"/>
          </p:cNvPicPr>
          <p:nvPr/>
        </p:nvPicPr>
        <p:blipFill rotWithShape="1">
          <a:blip r:embed="rId3"/>
          <a:srcRect r="66938" b="5557"/>
          <a:stretch/>
        </p:blipFill>
        <p:spPr>
          <a:xfrm>
            <a:off x="6211745" y="742660"/>
            <a:ext cx="2838483" cy="2706368"/>
          </a:xfrm>
          <a:prstGeom prst="rect">
            <a:avLst/>
          </a:prstGeom>
        </p:spPr>
      </p:pic>
      <p:pic>
        <p:nvPicPr>
          <p:cNvPr id="10" name="图片 9">
            <a:extLst>
              <a:ext uri="{FF2B5EF4-FFF2-40B4-BE49-F238E27FC236}">
                <a16:creationId xmlns:a16="http://schemas.microsoft.com/office/drawing/2014/main" id="{9BB1CB24-BB09-377D-73CD-8DFF7B88AA3F}"/>
              </a:ext>
            </a:extLst>
          </p:cNvPr>
          <p:cNvPicPr>
            <a:picLocks noChangeAspect="1"/>
          </p:cNvPicPr>
          <p:nvPr/>
        </p:nvPicPr>
        <p:blipFill rotWithShape="1">
          <a:blip r:embed="rId3"/>
          <a:srcRect l="33735" r="34611" b="5557"/>
          <a:stretch/>
        </p:blipFill>
        <p:spPr>
          <a:xfrm>
            <a:off x="6286924" y="3818238"/>
            <a:ext cx="2857076" cy="2845346"/>
          </a:xfrm>
          <a:prstGeom prst="rect">
            <a:avLst/>
          </a:prstGeom>
        </p:spPr>
      </p:pic>
    </p:spTree>
    <p:extLst>
      <p:ext uri="{BB962C8B-B14F-4D97-AF65-F5344CB8AC3E}">
        <p14:creationId xmlns:p14="http://schemas.microsoft.com/office/powerpoint/2010/main" val="222178575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7" y="652090"/>
            <a:ext cx="8176326"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Simulation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Set up a virtual beam in CST for </a:t>
            </a:r>
            <a:r>
              <a:rPr lang="en-US" altLang="zh-CN" sz="2000" dirty="0" err="1">
                <a:solidFill>
                  <a:srgbClr val="002060"/>
                </a:solidFill>
                <a:latin typeface="Trebuchet MS" panose="020B0603020202020204" pitchFamily="34" charset="0"/>
                <a:ea typeface="黑体" panose="02010609060101010101" pitchFamily="49" charset="-122"/>
                <a:cs typeface="Arial" panose="020B0604020202020204" pitchFamily="34" charset="0"/>
              </a:rPr>
              <a:t>wakefield</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simulation.</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It can be seen that all required eigenmodes have been excited and coupled out.</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2" name="图片 1">
            <a:extLst>
              <a:ext uri="{FF2B5EF4-FFF2-40B4-BE49-F238E27FC236}">
                <a16:creationId xmlns:a16="http://schemas.microsoft.com/office/drawing/2014/main" id="{5B0BBD97-1424-D061-2785-9C2DB4BEA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865" y="1757054"/>
            <a:ext cx="4129405" cy="4129405"/>
          </a:xfrm>
          <a:prstGeom prst="rect">
            <a:avLst/>
          </a:prstGeom>
        </p:spPr>
      </p:pic>
    </p:spTree>
    <p:extLst>
      <p:ext uri="{BB962C8B-B14F-4D97-AF65-F5344CB8AC3E}">
        <p14:creationId xmlns:p14="http://schemas.microsoft.com/office/powerpoint/2010/main" val="20560694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7" y="652090"/>
            <a:ext cx="8176326"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Machining </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The cavity is made of stainless steel and has a single-sided wall thickness of 3 mm</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Longitudinal length (flange to flange) is 200 mm</a:t>
            </a:r>
          </a:p>
        </p:txBody>
      </p:sp>
      <p:pic>
        <p:nvPicPr>
          <p:cNvPr id="8" name="图片 7">
            <a:extLst>
              <a:ext uri="{FF2B5EF4-FFF2-40B4-BE49-F238E27FC236}">
                <a16:creationId xmlns:a16="http://schemas.microsoft.com/office/drawing/2014/main" id="{C150AF5A-2307-4269-668B-EFE06FA10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68" y="2632646"/>
            <a:ext cx="4379049" cy="3284287"/>
          </a:xfrm>
          <a:prstGeom prst="rect">
            <a:avLst/>
          </a:prstGeom>
        </p:spPr>
      </p:pic>
      <p:pic>
        <p:nvPicPr>
          <p:cNvPr id="9" name="图片 8">
            <a:extLst>
              <a:ext uri="{FF2B5EF4-FFF2-40B4-BE49-F238E27FC236}">
                <a16:creationId xmlns:a16="http://schemas.microsoft.com/office/drawing/2014/main" id="{9CFBB923-3EDC-6C95-C5A5-53514E0A6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954" y="2632646"/>
            <a:ext cx="4379046" cy="3284285"/>
          </a:xfrm>
          <a:prstGeom prst="rect">
            <a:avLst/>
          </a:prstGeom>
        </p:spPr>
      </p:pic>
      <p:grpSp>
        <p:nvGrpSpPr>
          <p:cNvPr id="2" name="组合 1">
            <a:extLst>
              <a:ext uri="{FF2B5EF4-FFF2-40B4-BE49-F238E27FC236}">
                <a16:creationId xmlns:a16="http://schemas.microsoft.com/office/drawing/2014/main" id="{56D64C28-6CC9-0BAA-38BC-E1134F807460}"/>
              </a:ext>
            </a:extLst>
          </p:cNvPr>
          <p:cNvGrpSpPr/>
          <p:nvPr/>
        </p:nvGrpSpPr>
        <p:grpSpPr>
          <a:xfrm>
            <a:off x="740279" y="3876335"/>
            <a:ext cx="157480" cy="157480"/>
            <a:chOff x="3677469" y="3471145"/>
            <a:chExt cx="157480" cy="157480"/>
          </a:xfrm>
        </p:grpSpPr>
        <p:sp>
          <p:nvSpPr>
            <p:cNvPr id="4" name="椭圆 3">
              <a:extLst>
                <a:ext uri="{FF2B5EF4-FFF2-40B4-BE49-F238E27FC236}">
                  <a16:creationId xmlns:a16="http://schemas.microsoft.com/office/drawing/2014/main" id="{27C6C96A-CB9A-6D21-4C5E-56F9D97B351B}"/>
                </a:ext>
              </a:extLst>
            </p:cNvPr>
            <p:cNvSpPr/>
            <p:nvPr/>
          </p:nvSpPr>
          <p:spPr>
            <a:xfrm>
              <a:off x="3722935" y="3514325"/>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FF383011-FA83-2C91-AEAD-B45013CDD318}"/>
                </a:ext>
              </a:extLst>
            </p:cNvPr>
            <p:cNvSpPr/>
            <p:nvPr/>
          </p:nvSpPr>
          <p:spPr>
            <a:xfrm>
              <a:off x="3677469" y="3471145"/>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连接符 9">
            <a:extLst>
              <a:ext uri="{FF2B5EF4-FFF2-40B4-BE49-F238E27FC236}">
                <a16:creationId xmlns:a16="http://schemas.microsoft.com/office/drawing/2014/main" id="{7F6B1B3B-B049-358B-DE68-EB557484DAA6}"/>
              </a:ext>
            </a:extLst>
          </p:cNvPr>
          <p:cNvCxnSpPr>
            <a:cxnSpLocks/>
          </p:cNvCxnSpPr>
          <p:nvPr/>
        </p:nvCxnSpPr>
        <p:spPr>
          <a:xfrm>
            <a:off x="839339" y="4033815"/>
            <a:ext cx="676559" cy="21796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A9EE3643-BD8D-E763-0172-AB4DD93D47D9}"/>
              </a:ext>
            </a:extLst>
          </p:cNvPr>
          <p:cNvCxnSpPr>
            <a:cxnSpLocks/>
          </p:cNvCxnSpPr>
          <p:nvPr/>
        </p:nvCxnSpPr>
        <p:spPr>
          <a:xfrm>
            <a:off x="1515898" y="6213423"/>
            <a:ext cx="3742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E6F9F6A7-BA4D-A9D0-D26C-BCB02CE315F9}"/>
              </a:ext>
            </a:extLst>
          </p:cNvPr>
          <p:cNvSpPr txBox="1"/>
          <p:nvPr/>
        </p:nvSpPr>
        <p:spPr>
          <a:xfrm>
            <a:off x="1890124" y="5916931"/>
            <a:ext cx="1727200" cy="365125"/>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Feedthrough</a:t>
            </a: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grpSp>
        <p:nvGrpSpPr>
          <p:cNvPr id="16" name="组合 15">
            <a:extLst>
              <a:ext uri="{FF2B5EF4-FFF2-40B4-BE49-F238E27FC236}">
                <a16:creationId xmlns:a16="http://schemas.microsoft.com/office/drawing/2014/main" id="{9B15D5D0-77B7-B903-7B23-B4C946C9F75F}"/>
              </a:ext>
            </a:extLst>
          </p:cNvPr>
          <p:cNvGrpSpPr/>
          <p:nvPr/>
        </p:nvGrpSpPr>
        <p:grpSpPr>
          <a:xfrm>
            <a:off x="3364897" y="4122715"/>
            <a:ext cx="157480" cy="157480"/>
            <a:chOff x="3677469" y="3471145"/>
            <a:chExt cx="157480" cy="157480"/>
          </a:xfrm>
        </p:grpSpPr>
        <p:sp>
          <p:nvSpPr>
            <p:cNvPr id="17" name="椭圆 16">
              <a:extLst>
                <a:ext uri="{FF2B5EF4-FFF2-40B4-BE49-F238E27FC236}">
                  <a16:creationId xmlns:a16="http://schemas.microsoft.com/office/drawing/2014/main" id="{0A5130BC-3B50-3A16-43A4-EA55750AD0B6}"/>
                </a:ext>
              </a:extLst>
            </p:cNvPr>
            <p:cNvSpPr/>
            <p:nvPr/>
          </p:nvSpPr>
          <p:spPr>
            <a:xfrm>
              <a:off x="3722935" y="3514325"/>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C05731F5-776C-646E-2AE6-9153FE24F055}"/>
                </a:ext>
              </a:extLst>
            </p:cNvPr>
            <p:cNvSpPr/>
            <p:nvPr/>
          </p:nvSpPr>
          <p:spPr>
            <a:xfrm>
              <a:off x="3677469" y="3471145"/>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 name="直接连接符 18">
            <a:extLst>
              <a:ext uri="{FF2B5EF4-FFF2-40B4-BE49-F238E27FC236}">
                <a16:creationId xmlns:a16="http://schemas.microsoft.com/office/drawing/2014/main" id="{675061AA-A97A-B900-192E-0FE0E6723677}"/>
              </a:ext>
            </a:extLst>
          </p:cNvPr>
          <p:cNvCxnSpPr>
            <a:cxnSpLocks/>
          </p:cNvCxnSpPr>
          <p:nvPr/>
        </p:nvCxnSpPr>
        <p:spPr>
          <a:xfrm>
            <a:off x="3481483" y="4252491"/>
            <a:ext cx="549562" cy="1847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DCAD834B-DC1F-E1EC-A171-C059D06CE16E}"/>
              </a:ext>
            </a:extLst>
          </p:cNvPr>
          <p:cNvCxnSpPr>
            <a:cxnSpLocks/>
          </p:cNvCxnSpPr>
          <p:nvPr/>
        </p:nvCxnSpPr>
        <p:spPr>
          <a:xfrm>
            <a:off x="4031045" y="6099493"/>
            <a:ext cx="3742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25279B68-C9A2-29B9-4F14-DCF92D2AB3CD}"/>
              </a:ext>
            </a:extLst>
          </p:cNvPr>
          <p:cNvSpPr txBox="1"/>
          <p:nvPr/>
        </p:nvSpPr>
        <p:spPr>
          <a:xfrm>
            <a:off x="4423550" y="5811814"/>
            <a:ext cx="1727200" cy="365125"/>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Waveguide</a:t>
            </a: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grpSp>
        <p:nvGrpSpPr>
          <p:cNvPr id="25" name="组合 24">
            <a:extLst>
              <a:ext uri="{FF2B5EF4-FFF2-40B4-BE49-F238E27FC236}">
                <a16:creationId xmlns:a16="http://schemas.microsoft.com/office/drawing/2014/main" id="{F3F02A4B-7965-4A38-21B5-E17C0FF92C01}"/>
              </a:ext>
            </a:extLst>
          </p:cNvPr>
          <p:cNvGrpSpPr/>
          <p:nvPr/>
        </p:nvGrpSpPr>
        <p:grpSpPr>
          <a:xfrm>
            <a:off x="2289548" y="4558739"/>
            <a:ext cx="157480" cy="157480"/>
            <a:chOff x="3677469" y="3471145"/>
            <a:chExt cx="157480" cy="157480"/>
          </a:xfrm>
        </p:grpSpPr>
        <p:sp>
          <p:nvSpPr>
            <p:cNvPr id="26" name="椭圆 25">
              <a:extLst>
                <a:ext uri="{FF2B5EF4-FFF2-40B4-BE49-F238E27FC236}">
                  <a16:creationId xmlns:a16="http://schemas.microsoft.com/office/drawing/2014/main" id="{126F7DF6-7609-9268-1BCA-691E53D792F8}"/>
                </a:ext>
              </a:extLst>
            </p:cNvPr>
            <p:cNvSpPr/>
            <p:nvPr/>
          </p:nvSpPr>
          <p:spPr>
            <a:xfrm>
              <a:off x="3722935" y="3514325"/>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1B7F012E-520A-1A3A-6D7C-DE1FB72E161D}"/>
                </a:ext>
              </a:extLst>
            </p:cNvPr>
            <p:cNvSpPr/>
            <p:nvPr/>
          </p:nvSpPr>
          <p:spPr>
            <a:xfrm>
              <a:off x="3677469" y="3471145"/>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a:extLst>
              <a:ext uri="{FF2B5EF4-FFF2-40B4-BE49-F238E27FC236}">
                <a16:creationId xmlns:a16="http://schemas.microsoft.com/office/drawing/2014/main" id="{99F4EFA9-700E-6B04-68C1-CB633DB1E2D2}"/>
              </a:ext>
            </a:extLst>
          </p:cNvPr>
          <p:cNvCxnSpPr>
            <a:cxnSpLocks/>
            <a:stCxn id="27" idx="5"/>
          </p:cNvCxnSpPr>
          <p:nvPr/>
        </p:nvCxnSpPr>
        <p:spPr>
          <a:xfrm>
            <a:off x="2423966" y="4693157"/>
            <a:ext cx="1465742" cy="18457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C04B708-3F07-0825-0516-F6040B980993}"/>
              </a:ext>
            </a:extLst>
          </p:cNvPr>
          <p:cNvCxnSpPr>
            <a:cxnSpLocks/>
          </p:cNvCxnSpPr>
          <p:nvPr/>
        </p:nvCxnSpPr>
        <p:spPr>
          <a:xfrm>
            <a:off x="3892189" y="6526796"/>
            <a:ext cx="3742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FA7DB895-3938-8DD4-493F-24333E6FF296}"/>
              </a:ext>
            </a:extLst>
          </p:cNvPr>
          <p:cNvSpPr txBox="1"/>
          <p:nvPr/>
        </p:nvSpPr>
        <p:spPr>
          <a:xfrm>
            <a:off x="4218158" y="6205910"/>
            <a:ext cx="2057400" cy="365125"/>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Beam pipeline</a:t>
            </a: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5307125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7356183"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6" y="652090"/>
            <a:ext cx="8253763"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Offline Testing ---- S-parameter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Vector network analyzer is used for S-parameter measurement</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The actual frequency and bandwidth have been obtained.</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4" name="图片 3">
            <a:extLst>
              <a:ext uri="{FF2B5EF4-FFF2-40B4-BE49-F238E27FC236}">
                <a16:creationId xmlns:a16="http://schemas.microsoft.com/office/drawing/2014/main" id="{15CD2FD1-52AB-18A3-D3CF-B8844FD2803A}"/>
              </a:ext>
            </a:extLst>
          </p:cNvPr>
          <p:cNvPicPr>
            <a:picLocks noChangeAspect="1"/>
          </p:cNvPicPr>
          <p:nvPr/>
        </p:nvPicPr>
        <p:blipFill>
          <a:blip r:embed="rId3"/>
          <a:stretch>
            <a:fillRect/>
          </a:stretch>
        </p:blipFill>
        <p:spPr>
          <a:xfrm>
            <a:off x="682614" y="4127326"/>
            <a:ext cx="7832736" cy="2139082"/>
          </a:xfrm>
          <a:prstGeom prst="rect">
            <a:avLst/>
          </a:prstGeom>
        </p:spPr>
      </p:pic>
      <p:pic>
        <p:nvPicPr>
          <p:cNvPr id="6" name="图片 5">
            <a:extLst>
              <a:ext uri="{FF2B5EF4-FFF2-40B4-BE49-F238E27FC236}">
                <a16:creationId xmlns:a16="http://schemas.microsoft.com/office/drawing/2014/main" id="{F999811F-8118-C996-6AB8-0643EDED3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0" y="1711595"/>
            <a:ext cx="3136785" cy="2352589"/>
          </a:xfrm>
          <a:prstGeom prst="rect">
            <a:avLst/>
          </a:prstGeom>
        </p:spPr>
      </p:pic>
      <p:pic>
        <p:nvPicPr>
          <p:cNvPr id="8" name="图片 7">
            <a:extLst>
              <a:ext uri="{FF2B5EF4-FFF2-40B4-BE49-F238E27FC236}">
                <a16:creationId xmlns:a16="http://schemas.microsoft.com/office/drawing/2014/main" id="{1E369FEE-04CB-B23B-D573-6A679E262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234" y="1711594"/>
            <a:ext cx="3136786" cy="2352590"/>
          </a:xfrm>
          <a:prstGeom prst="rect">
            <a:avLst/>
          </a:prstGeom>
        </p:spPr>
      </p:pic>
    </p:spTree>
    <p:extLst>
      <p:ext uri="{BB962C8B-B14F-4D97-AF65-F5344CB8AC3E}">
        <p14:creationId xmlns:p14="http://schemas.microsoft.com/office/powerpoint/2010/main" val="197469716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6902483"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6" y="652090"/>
            <a:ext cx="8176327"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Offline Testing ---- Wire Method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Performance analysis is carried out by using electric pulses to excite the cavity </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10" name="图片 9">
            <a:extLst>
              <a:ext uri="{FF2B5EF4-FFF2-40B4-BE49-F238E27FC236}">
                <a16:creationId xmlns:a16="http://schemas.microsoft.com/office/drawing/2014/main" id="{E842B40F-EBAF-8E25-78B8-953490129E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074" y="3835420"/>
            <a:ext cx="3848446" cy="2886055"/>
          </a:xfrm>
          <a:prstGeom prst="rect">
            <a:avLst/>
          </a:prstGeom>
          <a:noFill/>
          <a:ln>
            <a:noFill/>
          </a:ln>
        </p:spPr>
      </p:pic>
      <p:pic>
        <p:nvPicPr>
          <p:cNvPr id="12" name="图片 11">
            <a:extLst>
              <a:ext uri="{FF2B5EF4-FFF2-40B4-BE49-F238E27FC236}">
                <a16:creationId xmlns:a16="http://schemas.microsoft.com/office/drawing/2014/main" id="{435EBDD5-3579-4BC8-37F0-1DAFF7B1C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1" y="3835420"/>
            <a:ext cx="5110480" cy="2874645"/>
          </a:xfrm>
          <a:prstGeom prst="rect">
            <a:avLst/>
          </a:prstGeom>
        </p:spPr>
      </p:pic>
      <p:grpSp>
        <p:nvGrpSpPr>
          <p:cNvPr id="6" name="组合 5">
            <a:extLst>
              <a:ext uri="{FF2B5EF4-FFF2-40B4-BE49-F238E27FC236}">
                <a16:creationId xmlns:a16="http://schemas.microsoft.com/office/drawing/2014/main" id="{597510AD-F97B-04C9-3B11-5E465F45D889}"/>
              </a:ext>
            </a:extLst>
          </p:cNvPr>
          <p:cNvGrpSpPr/>
          <p:nvPr/>
        </p:nvGrpSpPr>
        <p:grpSpPr>
          <a:xfrm>
            <a:off x="2116473" y="1993136"/>
            <a:ext cx="4751239" cy="1790567"/>
            <a:chOff x="2116473" y="1993136"/>
            <a:chExt cx="4751239" cy="1790567"/>
          </a:xfrm>
        </p:grpSpPr>
        <p:pic>
          <p:nvPicPr>
            <p:cNvPr id="2" name="图片 1">
              <a:extLst>
                <a:ext uri="{FF2B5EF4-FFF2-40B4-BE49-F238E27FC236}">
                  <a16:creationId xmlns:a16="http://schemas.microsoft.com/office/drawing/2014/main" id="{4DA04B4D-1A19-E66F-F836-9D53430F5FA5}"/>
                </a:ext>
              </a:extLst>
            </p:cNvPr>
            <p:cNvPicPr>
              <a:picLocks noChangeAspect="1"/>
            </p:cNvPicPr>
            <p:nvPr/>
          </p:nvPicPr>
          <p:blipFill rotWithShape="1">
            <a:blip r:embed="rId5">
              <a:extLst>
                <a:ext uri="{28A0092B-C50C-407E-A947-70E740481C1C}">
                  <a14:useLocalDpi xmlns:a14="http://schemas.microsoft.com/office/drawing/2010/main" val="0"/>
                </a:ext>
              </a:extLst>
            </a:blip>
            <a:srcRect t="20433" b="16789"/>
            <a:stretch/>
          </p:blipFill>
          <p:spPr>
            <a:xfrm>
              <a:off x="2116473" y="2300913"/>
              <a:ext cx="4751239" cy="1482790"/>
            </a:xfrm>
            <a:prstGeom prst="rect">
              <a:avLst/>
            </a:prstGeom>
          </p:spPr>
        </p:pic>
        <p:sp>
          <p:nvSpPr>
            <p:cNvPr id="4" name="文本框 3">
              <a:extLst>
                <a:ext uri="{FF2B5EF4-FFF2-40B4-BE49-F238E27FC236}">
                  <a16:creationId xmlns:a16="http://schemas.microsoft.com/office/drawing/2014/main" id="{0D6CB031-CB42-7A42-8D9B-B7C0CABA9BDF}"/>
                </a:ext>
              </a:extLst>
            </p:cNvPr>
            <p:cNvSpPr txBox="1"/>
            <p:nvPr/>
          </p:nvSpPr>
          <p:spPr>
            <a:xfrm>
              <a:off x="4160110" y="1993136"/>
              <a:ext cx="663964" cy="307777"/>
            </a:xfrm>
            <a:prstGeom prst="rect">
              <a:avLst/>
            </a:prstGeom>
          </p:spPr>
          <p:txBody>
            <a:bodyPr vert="horz" wrap="none" lIns="91440" tIns="45720" rIns="91440" bIns="45720" rtlCol="0" anchor="ctr">
              <a:spAutoFit/>
            </a:bodyPr>
            <a:lstStyle/>
            <a:p>
              <a:pPr algn="ct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Cavity</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412413386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6" y="652090"/>
            <a:ext cx="8176327"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Offline Testing ---- Wire Method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Adjust the input pulse width to simulate the change in bunch length, and obtain the relationship between the amplitude of the output signal and the input signal. </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It can be seen that there is a clear linear relationship between the output signal and the input pulse frequency components. </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8" name="图片 7">
            <a:extLst>
              <a:ext uri="{FF2B5EF4-FFF2-40B4-BE49-F238E27FC236}">
                <a16:creationId xmlns:a16="http://schemas.microsoft.com/office/drawing/2014/main" id="{9F4BFCD6-8F9D-79D4-208F-01398507B1DD}"/>
              </a:ext>
            </a:extLst>
          </p:cNvPr>
          <p:cNvPicPr>
            <a:picLocks noChangeAspect="1"/>
          </p:cNvPicPr>
          <p:nvPr/>
        </p:nvPicPr>
        <p:blipFill rotWithShape="1">
          <a:blip r:embed="rId3">
            <a:extLst>
              <a:ext uri="{28A0092B-C50C-407E-A947-70E740481C1C}">
                <a14:useLocalDpi xmlns:a14="http://schemas.microsoft.com/office/drawing/2010/main" val="0"/>
              </a:ext>
            </a:extLst>
          </a:blip>
          <a:srcRect t="8528"/>
          <a:stretch/>
        </p:blipFill>
        <p:spPr>
          <a:xfrm>
            <a:off x="373517" y="2620208"/>
            <a:ext cx="4300084" cy="2747840"/>
          </a:xfrm>
          <a:prstGeom prst="rect">
            <a:avLst/>
          </a:prstGeom>
        </p:spPr>
      </p:pic>
      <p:pic>
        <p:nvPicPr>
          <p:cNvPr id="10" name="图片 9">
            <a:extLst>
              <a:ext uri="{FF2B5EF4-FFF2-40B4-BE49-F238E27FC236}">
                <a16:creationId xmlns:a16="http://schemas.microsoft.com/office/drawing/2014/main" id="{DE4F633A-10BA-974C-ADD1-C4BF9DC15A7D}"/>
              </a:ext>
            </a:extLst>
          </p:cNvPr>
          <p:cNvPicPr>
            <a:picLocks noChangeAspect="1"/>
          </p:cNvPicPr>
          <p:nvPr/>
        </p:nvPicPr>
        <p:blipFill rotWithShape="1">
          <a:blip r:embed="rId4">
            <a:extLst>
              <a:ext uri="{28A0092B-C50C-407E-A947-70E740481C1C}">
                <a14:useLocalDpi xmlns:a14="http://schemas.microsoft.com/office/drawing/2010/main" val="0"/>
              </a:ext>
            </a:extLst>
          </a:blip>
          <a:srcRect t="8528"/>
          <a:stretch/>
        </p:blipFill>
        <p:spPr>
          <a:xfrm>
            <a:off x="4470398" y="2620208"/>
            <a:ext cx="4300085" cy="2747840"/>
          </a:xfrm>
          <a:prstGeom prst="rect">
            <a:avLst/>
          </a:prstGeom>
        </p:spPr>
      </p:pic>
    </p:spTree>
    <p:extLst>
      <p:ext uri="{BB962C8B-B14F-4D97-AF65-F5344CB8AC3E}">
        <p14:creationId xmlns:p14="http://schemas.microsoft.com/office/powerpoint/2010/main" val="33507522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Cavity Bunch Length Monitor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6" y="652090"/>
            <a:ext cx="8176327"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Offline Testing ---- Wire Method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This testing proves that the specific frequency components of the beam pulse can be extracted through the cavity. This cavity can be used for bunch length measurement.</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In online operation, due to the lack of wire, the eigenmodes inside the cavity hardly leaks out from the tube, so the sensitivity during online testing will be better than offline testing.</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2" name="图片 1">
            <a:extLst>
              <a:ext uri="{FF2B5EF4-FFF2-40B4-BE49-F238E27FC236}">
                <a16:creationId xmlns:a16="http://schemas.microsoft.com/office/drawing/2014/main" id="{4A28BE76-E3FA-EB86-BA8A-F8AB5D3C8C7D}"/>
              </a:ext>
            </a:extLst>
          </p:cNvPr>
          <p:cNvPicPr>
            <a:picLocks noChangeAspect="1"/>
          </p:cNvPicPr>
          <p:nvPr/>
        </p:nvPicPr>
        <p:blipFill>
          <a:blip r:embed="rId3"/>
          <a:stretch>
            <a:fillRect/>
          </a:stretch>
        </p:blipFill>
        <p:spPr>
          <a:xfrm>
            <a:off x="274034" y="2866345"/>
            <a:ext cx="4297965" cy="2038449"/>
          </a:xfrm>
          <a:prstGeom prst="rect">
            <a:avLst/>
          </a:prstGeom>
        </p:spPr>
      </p:pic>
      <p:pic>
        <p:nvPicPr>
          <p:cNvPr id="4" name="图片 3">
            <a:extLst>
              <a:ext uri="{FF2B5EF4-FFF2-40B4-BE49-F238E27FC236}">
                <a16:creationId xmlns:a16="http://schemas.microsoft.com/office/drawing/2014/main" id="{AFFF5FDD-5DD1-B243-8375-FD5DA767FF98}"/>
              </a:ext>
            </a:extLst>
          </p:cNvPr>
          <p:cNvPicPr>
            <a:picLocks noChangeAspect="1"/>
          </p:cNvPicPr>
          <p:nvPr/>
        </p:nvPicPr>
        <p:blipFill>
          <a:blip r:embed="rId4"/>
          <a:stretch>
            <a:fillRect/>
          </a:stretch>
        </p:blipFill>
        <p:spPr>
          <a:xfrm>
            <a:off x="4713956" y="2866345"/>
            <a:ext cx="4297964" cy="2038448"/>
          </a:xfrm>
          <a:prstGeom prst="rect">
            <a:avLst/>
          </a:prstGeom>
        </p:spPr>
      </p:pic>
    </p:spTree>
    <p:extLst>
      <p:ext uri="{BB962C8B-B14F-4D97-AF65-F5344CB8AC3E}">
        <p14:creationId xmlns:p14="http://schemas.microsoft.com/office/powerpoint/2010/main" val="379775632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文本框 158"/>
          <p:cNvSpPr txBox="1"/>
          <p:nvPr/>
        </p:nvSpPr>
        <p:spPr>
          <a:xfrm>
            <a:off x="3347634" y="1602894"/>
            <a:ext cx="5679408" cy="4407125"/>
          </a:xfrm>
          <a:prstGeom prst="rect">
            <a:avLst/>
          </a:prstGeom>
          <a:noFill/>
        </p:spPr>
        <p:txBody>
          <a:bodyPr wrap="square" lIns="64921" tIns="32459" rIns="64921" bIns="32459" rtlCol="0">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1</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Introduction</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2</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Theoretical Basis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3</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Design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S</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cheme</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and Laws</a:t>
            </a: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4</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Cavity Bunch Length Monitor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5</a:t>
            </a:r>
            <a:r>
              <a:rPr kumimoji="0" lang="en-US" altLang="zh-CN" sz="32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Beam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E</a:t>
            </a:r>
            <a:r>
              <a:rPr kumimoji="0" lang="en-US" altLang="zh-CN" sz="2400" b="1" i="1" u="none" strike="noStrike" kern="1200" cap="none" spc="0" normalizeH="0" baseline="0" noProof="0" dirty="0" err="1">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xperiments</a:t>
            </a:r>
            <a:endPar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endParaRPr>
          </a:p>
          <a:p>
            <a:pPr defTabSz="914400">
              <a:lnSpc>
                <a:spcPct val="150000"/>
              </a:lnSpc>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6</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Summary </a:t>
            </a:r>
          </a:p>
        </p:txBody>
      </p:sp>
      <p:sp>
        <p:nvSpPr>
          <p:cNvPr id="5" name="文本框 4"/>
          <p:cNvSpPr txBox="1"/>
          <p:nvPr/>
        </p:nvSpPr>
        <p:spPr>
          <a:xfrm>
            <a:off x="542079" y="784423"/>
            <a:ext cx="8205681" cy="880134"/>
          </a:xfrm>
          <a:prstGeom prst="rect">
            <a:avLst/>
          </a:prstGeom>
          <a:noFill/>
        </p:spPr>
        <p:txBody>
          <a:bodyPr wrap="square" lIns="64921" tIns="32459" rIns="64921" bIns="32459" rtlCol="0">
            <a:spAutoFit/>
          </a:bodyPr>
          <a:lstStyle/>
          <a:p>
            <a:pPr lvl="0" defTabSz="649043">
              <a:lnSpc>
                <a:spcPct val="150000"/>
              </a:lnSpc>
            </a:pPr>
            <a:r>
              <a:rPr lang="en-US" altLang="zh-CN" sz="4000" b="1" dirty="0">
                <a:solidFill>
                  <a:srgbClr val="0070C0"/>
                </a:solidFill>
                <a:latin typeface="Trebuchet MS" panose="020B0603020202020204" pitchFamily="34" charset="0"/>
                <a:ea typeface="微软雅黑" panose="020B0503020204020204" pitchFamily="34" charset="-122"/>
                <a:cs typeface="Arial" panose="020B0604020202020204" pitchFamily="34" charset="0"/>
              </a:rPr>
              <a:t>O</a:t>
            </a:r>
            <a:r>
              <a:rPr kumimoji="0" lang="en-US" altLang="zh-CN" sz="4000" b="1" i="0" u="none" strike="noStrike" kern="1200" cap="none" spc="0" normalizeH="0" baseline="0" noProof="0" dirty="0" err="1">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verview</a:t>
            </a:r>
            <a:endParaRPr kumimoji="0" lang="en-US" altLang="zh-CN" sz="4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C2D1D041-C427-47CF-8AFE-1EC4C8585692}"/>
              </a:ext>
            </a:extLst>
          </p:cNvPr>
          <p:cNvCxnSpPr>
            <a:cxnSpLocks/>
          </p:cNvCxnSpPr>
          <p:nvPr/>
        </p:nvCxnSpPr>
        <p:spPr>
          <a:xfrm>
            <a:off x="542079" y="1726071"/>
            <a:ext cx="83272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E651F53E-A9F7-4B9E-A4D6-C5E99149A039}"/>
              </a:ext>
            </a:extLst>
          </p:cNvPr>
          <p:cNvPicPr>
            <a:picLocks noChangeAspect="1"/>
          </p:cNvPicPr>
          <p:nvPr/>
        </p:nvPicPr>
        <p:blipFill rotWithShape="1">
          <a:blip r:embed="rId3"/>
          <a:srcRect l="1" r="393" b="12241"/>
          <a:stretch/>
        </p:blipFill>
        <p:spPr>
          <a:xfrm>
            <a:off x="542079" y="1948700"/>
            <a:ext cx="2256915" cy="2788058"/>
          </a:xfrm>
          <a:prstGeom prst="rect">
            <a:avLst/>
          </a:prstGeom>
        </p:spPr>
      </p:pic>
    </p:spTree>
    <p:extLst>
      <p:ext uri="{BB962C8B-B14F-4D97-AF65-F5344CB8AC3E}">
        <p14:creationId xmlns:p14="http://schemas.microsoft.com/office/powerpoint/2010/main" val="41438333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Beam Experiments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6" y="652090"/>
            <a:ext cx="8421587"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Dalian Coherent Light Source (DCLS)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The main body of DCLS is a FEL facility in the extreme ultraviolet. The entire accelerator is 96 meters long and can accelerate the electron beam to 300 MeV. The key parameters are similar to the </a:t>
            </a:r>
            <a:r>
              <a:rPr lang="en-US" altLang="zh-CN" sz="2000" dirty="0" err="1">
                <a:solidFill>
                  <a:srgbClr val="002060"/>
                </a:solidFill>
                <a:latin typeface="Trebuchet MS" panose="020B0603020202020204" pitchFamily="34" charset="0"/>
                <a:ea typeface="黑体" panose="02010609060101010101" pitchFamily="49" charset="-122"/>
                <a:cs typeface="Arial" panose="020B0604020202020204" pitchFamily="34" charset="0"/>
              </a:rPr>
              <a:t>Linac</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of STCF.</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graphicFrame>
        <p:nvGraphicFramePr>
          <p:cNvPr id="2" name="表格 7">
            <a:extLst>
              <a:ext uri="{FF2B5EF4-FFF2-40B4-BE49-F238E27FC236}">
                <a16:creationId xmlns:a16="http://schemas.microsoft.com/office/drawing/2014/main" id="{EB4204CD-2FD6-A317-F346-4D29710AE6BB}"/>
              </a:ext>
            </a:extLst>
          </p:cNvPr>
          <p:cNvGraphicFramePr>
            <a:graphicFrameLocks noGrp="1"/>
          </p:cNvGraphicFramePr>
          <p:nvPr>
            <p:extLst>
              <p:ext uri="{D42A27DB-BD31-4B8C-83A1-F6EECF244321}">
                <p14:modId xmlns:p14="http://schemas.microsoft.com/office/powerpoint/2010/main" val="2058511989"/>
              </p:ext>
            </p:extLst>
          </p:nvPr>
        </p:nvGraphicFramePr>
        <p:xfrm>
          <a:off x="238576" y="3200928"/>
          <a:ext cx="3515360" cy="3155423"/>
        </p:xfrm>
        <a:graphic>
          <a:graphicData uri="http://schemas.openxmlformats.org/drawingml/2006/table">
            <a:tbl>
              <a:tblPr firstRow="1" bandRow="1">
                <a:tableStyleId>{5C22544A-7EE6-4342-B048-85BDC9FD1C3A}</a:tableStyleId>
              </a:tblPr>
              <a:tblGrid>
                <a:gridCol w="2205789">
                  <a:extLst>
                    <a:ext uri="{9D8B030D-6E8A-4147-A177-3AD203B41FA5}">
                      <a16:colId xmlns:a16="http://schemas.microsoft.com/office/drawing/2014/main" val="3513394799"/>
                    </a:ext>
                  </a:extLst>
                </a:gridCol>
                <a:gridCol w="1309571">
                  <a:extLst>
                    <a:ext uri="{9D8B030D-6E8A-4147-A177-3AD203B41FA5}">
                      <a16:colId xmlns:a16="http://schemas.microsoft.com/office/drawing/2014/main" val="70792134"/>
                    </a:ext>
                  </a:extLst>
                </a:gridCol>
              </a:tblGrid>
              <a:tr h="324182">
                <a:tc>
                  <a:txBody>
                    <a:bodyPr/>
                    <a:lstStyle/>
                    <a:p>
                      <a:pPr algn="ctr">
                        <a:spcBef>
                          <a:spcPts val="100"/>
                        </a:spcBef>
                        <a:spcAft>
                          <a:spcPts val="100"/>
                        </a:spcAft>
                      </a:pPr>
                      <a:r>
                        <a:rPr lang="en-GB" sz="1800" b="1" kern="800" dirty="0">
                          <a:effectLst/>
                          <a:latin typeface="Times New Roman" panose="02020603050405020304" pitchFamily="18" charset="0"/>
                          <a:ea typeface="宋体" panose="02010600030101010101" pitchFamily="2" charset="-122"/>
                          <a:cs typeface="Times New Roman" panose="02020603050405020304" pitchFamily="18" charset="0"/>
                        </a:rPr>
                        <a:t>Parameter</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100"/>
                        </a:spcBef>
                        <a:spcAft>
                          <a:spcPts val="100"/>
                        </a:spcAft>
                      </a:pPr>
                      <a:r>
                        <a:rPr lang="en-GB" sz="1800" b="1" kern="800">
                          <a:effectLst/>
                          <a:latin typeface="Times New Roman" panose="02020603050405020304" pitchFamily="18" charset="0"/>
                          <a:ea typeface="宋体" panose="02010600030101010101" pitchFamily="2" charset="-122"/>
                          <a:cs typeface="Times New Roman" panose="02020603050405020304" pitchFamily="18" charset="0"/>
                        </a:rPr>
                        <a:t>Value</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28602134"/>
                  </a:ext>
                </a:extLst>
              </a:tr>
              <a:tr h="393707">
                <a:tc>
                  <a:txBody>
                    <a:bodyPr/>
                    <a:lstStyle/>
                    <a:p>
                      <a:pPr algn="ct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Energy (MeV)</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300</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17683696"/>
                  </a:ext>
                </a:extLst>
              </a:tr>
              <a:tr h="393707">
                <a:tc>
                  <a:txBody>
                    <a:bodyPr/>
                    <a:lstStyle/>
                    <a:p>
                      <a:pPr algn="ctr"/>
                      <a:r>
                        <a:rPr lang="en-US" altLang="zh-CN" sz="1800" i="0" kern="100" dirty="0">
                          <a:effectLst/>
                          <a:latin typeface="Times New Roman" panose="02020603050405020304" pitchFamily="18" charset="0"/>
                          <a:ea typeface="宋体" panose="02010600030101010101" pitchFamily="2" charset="-122"/>
                          <a:cs typeface="Times New Roman" panose="02020603050405020304" pitchFamily="18" charset="0"/>
                        </a:rPr>
                        <a:t>Energy spread (</a:t>
                      </a:r>
                      <a:r>
                        <a:rPr lang="en-US" altLang="zh-CN" sz="1800" i="0" kern="100" dirty="0" err="1">
                          <a:effectLst/>
                          <a:latin typeface="Times New Roman" panose="02020603050405020304" pitchFamily="18" charset="0"/>
                          <a:ea typeface="宋体" panose="02010600030101010101" pitchFamily="2" charset="-122"/>
                          <a:cs typeface="Times New Roman" panose="02020603050405020304" pitchFamily="18" charset="0"/>
                        </a:rPr>
                        <a:t>ems</a:t>
                      </a:r>
                      <a:r>
                        <a:rPr lang="en-US" altLang="zh-CN" sz="1800" i="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800" i="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800" i="0" kern="100" dirty="0">
                          <a:effectLst/>
                          <a:latin typeface="Times New Roman" panose="02020603050405020304" pitchFamily="18" charset="0"/>
                          <a:ea typeface="宋体" panose="02010600030101010101" pitchFamily="2" charset="-122"/>
                          <a:cs typeface="Times New Roman" panose="02020603050405020304" pitchFamily="18" charset="0"/>
                        </a:rPr>
                        <a:t>&lt; 0.20 %</a:t>
                      </a:r>
                    </a:p>
                  </a:txBody>
                  <a:tcPr marL="68580" marR="68580" marT="0" marB="0" anchor="ctr"/>
                </a:tc>
                <a:extLst>
                  <a:ext uri="{0D108BD9-81ED-4DB2-BD59-A6C34878D82A}">
                    <a16:rowId xmlns:a16="http://schemas.microsoft.com/office/drawing/2014/main" val="2404287240"/>
                  </a:ext>
                </a:extLst>
              </a:tr>
              <a:tr h="648362">
                <a:tc>
                  <a:txBody>
                    <a:bodyPr/>
                    <a:lstStyle/>
                    <a:p>
                      <a:pPr algn="ctr"/>
                      <a:r>
                        <a:rPr lang="en-US" sz="1800" i="0" kern="100" dirty="0">
                          <a:effectLst/>
                          <a:latin typeface="Times New Roman" panose="02020603050405020304" pitchFamily="18" charset="0"/>
                          <a:ea typeface="宋体" panose="02010600030101010101" pitchFamily="2" charset="-122"/>
                          <a:cs typeface="Times New Roman" panose="02020603050405020304" pitchFamily="18" charset="0"/>
                        </a:rPr>
                        <a:t>Normalized emittance</a:t>
                      </a:r>
                      <a:r>
                        <a:rPr lang="zh-CN" altLang="en-US" sz="1800" i="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800" i="0" kern="100" dirty="0" err="1">
                          <a:effectLst/>
                          <a:latin typeface="Times New Roman" panose="02020603050405020304" pitchFamily="18" charset="0"/>
                          <a:ea typeface="宋体" panose="02010600030101010101" pitchFamily="2" charset="-122"/>
                          <a:cs typeface="Times New Roman" panose="02020603050405020304" pitchFamily="18" charset="0"/>
                        </a:rPr>
                        <a:t>mm·mrad</a:t>
                      </a:r>
                      <a:r>
                        <a:rPr lang="en-US" sz="1800" i="0" kern="100" dirty="0">
                          <a:effectLst/>
                          <a:latin typeface="Times New Roman" panose="02020603050405020304" pitchFamily="18" charset="0"/>
                          <a:ea typeface="宋体" panose="02010600030101010101" pitchFamily="2" charset="-122"/>
                          <a:cs typeface="Times New Roman" panose="02020603050405020304" pitchFamily="18" charset="0"/>
                        </a:rPr>
                        <a:t>, rms）</a:t>
                      </a:r>
                      <a:endParaRPr lang="zh-CN" sz="1800" i="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800" i="0" kern="100" dirty="0">
                          <a:effectLst/>
                          <a:latin typeface="Times New Roman" panose="02020603050405020304" pitchFamily="18" charset="0"/>
                          <a:ea typeface="宋体" panose="02010600030101010101" pitchFamily="2" charset="-122"/>
                          <a:cs typeface="Times New Roman" panose="02020603050405020304" pitchFamily="18" charset="0"/>
                        </a:rPr>
                        <a:t>≤ 2.0</a:t>
                      </a:r>
                      <a:endParaRPr lang="zh-CN" sz="1800" i="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39106468"/>
                  </a:ext>
                </a:extLst>
              </a:tr>
              <a:tr h="393707">
                <a:tc>
                  <a:txBody>
                    <a:bodyPr/>
                    <a:lstStyle/>
                    <a:p>
                      <a:pPr algn="ct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Bunch length (</a:t>
                      </a:r>
                      <a:r>
                        <a:rPr lang="en-US" altLang="zh-CN" sz="1800" i="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ps</a:t>
                      </a: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2.0</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4937820"/>
                  </a:ext>
                </a:extLst>
              </a:tr>
              <a:tr h="393707">
                <a:tc>
                  <a:txBody>
                    <a:bodyPr/>
                    <a:lstStyle/>
                    <a:p>
                      <a:pPr algn="ct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Bunch charge (</a:t>
                      </a:r>
                      <a:r>
                        <a:rPr lang="en-US" altLang="zh-CN" sz="1800" i="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nC</a:t>
                      </a: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45971523"/>
                  </a:ext>
                </a:extLst>
              </a:tr>
              <a:tr h="608051">
                <a:tc>
                  <a:txBody>
                    <a:bodyPr/>
                    <a:lstStyle/>
                    <a:p>
                      <a:pPr algn="ct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Repetition rate (Hz) (single bunch)</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42078834"/>
                  </a:ext>
                </a:extLst>
              </a:tr>
            </a:tbl>
          </a:graphicData>
        </a:graphic>
      </p:graphicFrame>
      <p:pic>
        <p:nvPicPr>
          <p:cNvPr id="4" name="图片 3">
            <a:extLst>
              <a:ext uri="{FF2B5EF4-FFF2-40B4-BE49-F238E27FC236}">
                <a16:creationId xmlns:a16="http://schemas.microsoft.com/office/drawing/2014/main" id="{9637DE52-BF51-EFB4-A11C-32437134A26B}"/>
              </a:ext>
            </a:extLst>
          </p:cNvPr>
          <p:cNvPicPr>
            <a:picLocks noChangeAspect="1"/>
          </p:cNvPicPr>
          <p:nvPr/>
        </p:nvPicPr>
        <p:blipFill>
          <a:blip r:embed="rId3"/>
          <a:stretch>
            <a:fillRect/>
          </a:stretch>
        </p:blipFill>
        <p:spPr>
          <a:xfrm>
            <a:off x="4010476" y="3200928"/>
            <a:ext cx="4894948" cy="3155423"/>
          </a:xfrm>
          <a:prstGeom prst="rect">
            <a:avLst/>
          </a:prstGeom>
        </p:spPr>
      </p:pic>
    </p:spTree>
    <p:extLst>
      <p:ext uri="{BB962C8B-B14F-4D97-AF65-F5344CB8AC3E}">
        <p14:creationId xmlns:p14="http://schemas.microsoft.com/office/powerpoint/2010/main" val="308280884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Beam Experiments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7" y="652090"/>
            <a:ext cx="8176326"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Output Signal of the Cavity in DCLS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Measure the output signal of the cavity using an oscilloscope and analyze the performance of the monitor.</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sp>
        <p:nvSpPr>
          <p:cNvPr id="6" name="文本框 5">
            <a:extLst>
              <a:ext uri="{FF2B5EF4-FFF2-40B4-BE49-F238E27FC236}">
                <a16:creationId xmlns:a16="http://schemas.microsoft.com/office/drawing/2014/main" id="{4413AB20-69E1-D896-D01E-4F54C70F133A}"/>
              </a:ext>
            </a:extLst>
          </p:cNvPr>
          <p:cNvSpPr txBox="1"/>
          <p:nvPr/>
        </p:nvSpPr>
        <p:spPr>
          <a:xfrm>
            <a:off x="906121" y="5759735"/>
            <a:ext cx="7609229" cy="511042"/>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Arial" panose="020B0604020202020204" pitchFamily="34" charset="0"/>
              </a:rPr>
              <a:t>Cavities in DCLS were designed by the beam diagnostics team of SXFEL.</a:t>
            </a:r>
            <a:endPar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11" name="图片 10">
            <a:extLst>
              <a:ext uri="{FF2B5EF4-FFF2-40B4-BE49-F238E27FC236}">
                <a16:creationId xmlns:a16="http://schemas.microsoft.com/office/drawing/2014/main" id="{B395AE1A-D705-0DFD-BABA-50C93A558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05" y="2347410"/>
            <a:ext cx="4444015" cy="3333011"/>
          </a:xfrm>
          <a:prstGeom prst="rect">
            <a:avLst/>
          </a:prstGeom>
        </p:spPr>
      </p:pic>
      <p:pic>
        <p:nvPicPr>
          <p:cNvPr id="13" name="图片 12">
            <a:extLst>
              <a:ext uri="{FF2B5EF4-FFF2-40B4-BE49-F238E27FC236}">
                <a16:creationId xmlns:a16="http://schemas.microsoft.com/office/drawing/2014/main" id="{0BC02973-C376-7949-289E-0F3920CEE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960" y="2347410"/>
            <a:ext cx="4444015" cy="3333011"/>
          </a:xfrm>
          <a:prstGeom prst="rect">
            <a:avLst/>
          </a:prstGeom>
        </p:spPr>
      </p:pic>
    </p:spTree>
    <p:extLst>
      <p:ext uri="{BB962C8B-B14F-4D97-AF65-F5344CB8AC3E}">
        <p14:creationId xmlns:p14="http://schemas.microsoft.com/office/powerpoint/2010/main" val="76623040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文本框 158"/>
          <p:cNvSpPr txBox="1"/>
          <p:nvPr/>
        </p:nvSpPr>
        <p:spPr>
          <a:xfrm>
            <a:off x="3347634" y="1602894"/>
            <a:ext cx="5679408" cy="4407125"/>
          </a:xfrm>
          <a:prstGeom prst="rect">
            <a:avLst/>
          </a:prstGeom>
          <a:noFill/>
        </p:spPr>
        <p:txBody>
          <a:bodyPr wrap="square" lIns="64921" tIns="32459" rIns="64921" bIns="32459" rtlCol="0">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1</a:t>
            </a:r>
            <a:r>
              <a:rPr lang="en-US" altLang="zh-CN" sz="32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Introduction</a:t>
            </a:r>
            <a:endPar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2</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Theoretical Basis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3</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Design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S</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cheme</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and Laws</a:t>
            </a: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4</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Cavity Bunch Length Monitor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5</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Beam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E</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xperiments</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defTabSz="914400">
              <a:lnSpc>
                <a:spcPct val="150000"/>
              </a:lnSpc>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6</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Summary </a:t>
            </a:r>
          </a:p>
        </p:txBody>
      </p:sp>
      <p:sp>
        <p:nvSpPr>
          <p:cNvPr id="5" name="文本框 4"/>
          <p:cNvSpPr txBox="1"/>
          <p:nvPr/>
        </p:nvSpPr>
        <p:spPr>
          <a:xfrm>
            <a:off x="542079" y="784423"/>
            <a:ext cx="8205681" cy="880134"/>
          </a:xfrm>
          <a:prstGeom prst="rect">
            <a:avLst/>
          </a:prstGeom>
          <a:noFill/>
        </p:spPr>
        <p:txBody>
          <a:bodyPr wrap="square" lIns="64921" tIns="32459" rIns="64921" bIns="32459" rtlCol="0">
            <a:spAutoFit/>
          </a:bodyPr>
          <a:lstStyle/>
          <a:p>
            <a:pPr lvl="0" defTabSz="649043">
              <a:lnSpc>
                <a:spcPct val="150000"/>
              </a:lnSpc>
            </a:pPr>
            <a:r>
              <a:rPr lang="en-US" altLang="zh-CN" sz="4000" b="1" dirty="0">
                <a:solidFill>
                  <a:srgbClr val="0070C0"/>
                </a:solidFill>
                <a:latin typeface="Trebuchet MS" panose="020B0603020202020204" pitchFamily="34" charset="0"/>
                <a:ea typeface="微软雅黑" panose="020B0503020204020204" pitchFamily="34" charset="-122"/>
                <a:cs typeface="Arial" panose="020B0604020202020204" pitchFamily="34" charset="0"/>
              </a:rPr>
              <a:t>O</a:t>
            </a:r>
            <a:r>
              <a:rPr kumimoji="0" lang="en-US" altLang="zh-CN" sz="4000" b="1" i="0" u="none" strike="noStrike" kern="1200" cap="none" spc="0" normalizeH="0" baseline="0" noProof="0" dirty="0" err="1">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verview</a:t>
            </a:r>
            <a:endParaRPr kumimoji="0" lang="en-US" altLang="zh-CN" sz="4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C2D1D041-C427-47CF-8AFE-1EC4C8585692}"/>
              </a:ext>
            </a:extLst>
          </p:cNvPr>
          <p:cNvCxnSpPr>
            <a:cxnSpLocks/>
          </p:cNvCxnSpPr>
          <p:nvPr/>
        </p:nvCxnSpPr>
        <p:spPr>
          <a:xfrm>
            <a:off x="542079" y="1726071"/>
            <a:ext cx="83272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E651F53E-A9F7-4B9E-A4D6-C5E99149A039}"/>
              </a:ext>
            </a:extLst>
          </p:cNvPr>
          <p:cNvPicPr>
            <a:picLocks noChangeAspect="1"/>
          </p:cNvPicPr>
          <p:nvPr/>
        </p:nvPicPr>
        <p:blipFill rotWithShape="1">
          <a:blip r:embed="rId3"/>
          <a:srcRect l="1" r="393" b="12241"/>
          <a:stretch/>
        </p:blipFill>
        <p:spPr>
          <a:xfrm>
            <a:off x="542079" y="1948700"/>
            <a:ext cx="2256915" cy="2788058"/>
          </a:xfrm>
          <a:prstGeom prst="rect">
            <a:avLst/>
          </a:prstGeom>
        </p:spPr>
      </p:pic>
    </p:spTree>
    <p:extLst>
      <p:ext uri="{BB962C8B-B14F-4D97-AF65-F5344CB8AC3E}">
        <p14:creationId xmlns:p14="http://schemas.microsoft.com/office/powerpoint/2010/main" val="124886766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7193EE-7E0A-C4E0-A22C-84B8BE04A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 y="2892339"/>
            <a:ext cx="9144000" cy="1736044"/>
          </a:xfrm>
          <a:prstGeom prst="rect">
            <a:avLst/>
          </a:prstGeom>
        </p:spPr>
      </p:pic>
      <p:pic>
        <p:nvPicPr>
          <p:cNvPr id="10" name="图片 9">
            <a:extLst>
              <a:ext uri="{FF2B5EF4-FFF2-40B4-BE49-F238E27FC236}">
                <a16:creationId xmlns:a16="http://schemas.microsoft.com/office/drawing/2014/main" id="{971F7C46-E0B3-EDDC-96C8-BDCEBD2F5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30842"/>
            <a:ext cx="9144000" cy="1733992"/>
          </a:xfrm>
          <a:prstGeom prst="rect">
            <a:avLst/>
          </a:prstGeom>
        </p:spPr>
      </p:pic>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Beam Experiments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7" y="652090"/>
            <a:ext cx="8176326"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Output Signal of the Cavity in DCLS </a:t>
            </a:r>
          </a:p>
          <a:p>
            <a:pPr marL="457200" lvl="2" algn="just">
              <a:lnSpc>
                <a:spcPct val="150000"/>
              </a:lnSpc>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Bunch charge is 265pC.</a:t>
            </a: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sp>
        <p:nvSpPr>
          <p:cNvPr id="6" name="文本框 5">
            <a:extLst>
              <a:ext uri="{FF2B5EF4-FFF2-40B4-BE49-F238E27FC236}">
                <a16:creationId xmlns:a16="http://schemas.microsoft.com/office/drawing/2014/main" id="{4413AB20-69E1-D896-D01E-4F54C70F133A}"/>
              </a:ext>
            </a:extLst>
          </p:cNvPr>
          <p:cNvSpPr txBox="1"/>
          <p:nvPr/>
        </p:nvSpPr>
        <p:spPr>
          <a:xfrm>
            <a:off x="3629347" y="4475321"/>
            <a:ext cx="1885306" cy="511042"/>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Arial" panose="020B0604020202020204" pitchFamily="34" charset="0"/>
              </a:rPr>
              <a:t>TM110-x mode</a:t>
            </a:r>
            <a:endPar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graphicFrame>
        <p:nvGraphicFramePr>
          <p:cNvPr id="2" name="表格 7">
            <a:extLst>
              <a:ext uri="{FF2B5EF4-FFF2-40B4-BE49-F238E27FC236}">
                <a16:creationId xmlns:a16="http://schemas.microsoft.com/office/drawing/2014/main" id="{3544BAC1-77A4-7FED-0474-6062F42F4AB2}"/>
              </a:ext>
            </a:extLst>
          </p:cNvPr>
          <p:cNvGraphicFramePr>
            <a:graphicFrameLocks noGrp="1"/>
          </p:cNvGraphicFramePr>
          <p:nvPr>
            <p:extLst>
              <p:ext uri="{D42A27DB-BD31-4B8C-83A1-F6EECF244321}">
                <p14:modId xmlns:p14="http://schemas.microsoft.com/office/powerpoint/2010/main" val="2245117656"/>
              </p:ext>
            </p:extLst>
          </p:nvPr>
        </p:nvGraphicFramePr>
        <p:xfrm>
          <a:off x="355725" y="1332892"/>
          <a:ext cx="8625714" cy="1302805"/>
        </p:xfrm>
        <a:graphic>
          <a:graphicData uri="http://schemas.openxmlformats.org/drawingml/2006/table">
            <a:tbl>
              <a:tblPr firstRow="1" bandRow="1">
                <a:tableStyleId>{5C22544A-7EE6-4342-B048-85BDC9FD1C3A}</a:tableStyleId>
              </a:tblPr>
              <a:tblGrid>
                <a:gridCol w="2339451">
                  <a:extLst>
                    <a:ext uri="{9D8B030D-6E8A-4147-A177-3AD203B41FA5}">
                      <a16:colId xmlns:a16="http://schemas.microsoft.com/office/drawing/2014/main" val="3513394799"/>
                    </a:ext>
                  </a:extLst>
                </a:gridCol>
                <a:gridCol w="3222952">
                  <a:extLst>
                    <a:ext uri="{9D8B030D-6E8A-4147-A177-3AD203B41FA5}">
                      <a16:colId xmlns:a16="http://schemas.microsoft.com/office/drawing/2014/main" val="2357306703"/>
                    </a:ext>
                  </a:extLst>
                </a:gridCol>
                <a:gridCol w="3063311">
                  <a:extLst>
                    <a:ext uri="{9D8B030D-6E8A-4147-A177-3AD203B41FA5}">
                      <a16:colId xmlns:a16="http://schemas.microsoft.com/office/drawing/2014/main" val="70792134"/>
                    </a:ext>
                  </a:extLst>
                </a:gridCol>
              </a:tblGrid>
              <a:tr h="275071">
                <a:tc>
                  <a:txBody>
                    <a:bodyPr/>
                    <a:lstStyle/>
                    <a:p>
                      <a:pPr algn="ctr">
                        <a:spcBef>
                          <a:spcPts val="100"/>
                        </a:spcBef>
                        <a:spcAft>
                          <a:spcPts val="100"/>
                        </a:spcAft>
                      </a:pPr>
                      <a:r>
                        <a:rPr lang="en-GB" sz="1800" b="1" kern="800" dirty="0">
                          <a:effectLst/>
                          <a:latin typeface="Trebuchet MS" panose="020B0603020202020204" pitchFamily="34" charset="0"/>
                          <a:ea typeface="宋体" panose="02010600030101010101" pitchFamily="2" charset="-122"/>
                          <a:cs typeface="Times New Roman" panose="02020603050405020304" pitchFamily="18" charset="0"/>
                        </a:rPr>
                        <a:t>Signal</a:t>
                      </a:r>
                      <a:endParaRPr lang="zh-CN" sz="180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100"/>
                        </a:spcBef>
                        <a:spcAft>
                          <a:spcPts val="100"/>
                        </a:spcAft>
                      </a:pPr>
                      <a:r>
                        <a:rPr lang="en-US" altLang="zh-CN" sz="1800" kern="100" dirty="0">
                          <a:effectLst/>
                          <a:latin typeface="Trebuchet MS" panose="020B0603020202020204" pitchFamily="34" charset="0"/>
                          <a:ea typeface="宋体" panose="02010600030101010101" pitchFamily="2" charset="-122"/>
                          <a:cs typeface="Times New Roman" panose="02020603050405020304" pitchFamily="18" charset="0"/>
                        </a:rPr>
                        <a:t>Eigenmodes</a:t>
                      </a:r>
                      <a:endParaRPr lang="zh-CN" sz="180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100"/>
                        </a:spcBef>
                        <a:spcAft>
                          <a:spcPts val="100"/>
                        </a:spcAft>
                      </a:pPr>
                      <a:r>
                        <a:rPr lang="en-US" altLang="zh-CN" sz="1800" kern="100" dirty="0">
                          <a:effectLst/>
                          <a:latin typeface="Trebuchet MS" panose="020B0603020202020204" pitchFamily="34" charset="0"/>
                          <a:ea typeface="宋体" panose="02010600030101010101" pitchFamily="2" charset="-122"/>
                          <a:cs typeface="Times New Roman" panose="02020603050405020304" pitchFamily="18" charset="0"/>
                        </a:rPr>
                        <a:t>Frequency</a:t>
                      </a:r>
                      <a:endParaRPr lang="zh-CN" sz="180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28602134"/>
                  </a:ext>
                </a:extLst>
              </a:tr>
              <a:tr h="320483">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Ref</a:t>
                      </a:r>
                      <a:endParaRPr lang="zh-CN" sz="1800" i="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TM010</a:t>
                      </a:r>
                      <a:endParaRPr lang="zh-CN" sz="1800" i="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4693 MHz</a:t>
                      </a:r>
                      <a:endParaRPr lang="zh-CN" sz="1800" i="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17683696"/>
                  </a:ext>
                </a:extLst>
              </a:tr>
              <a:tr h="319232">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X</a:t>
                      </a:r>
                      <a:endParaRPr lang="zh-CN" sz="1800" i="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TM110-x</a:t>
                      </a:r>
                    </a:p>
                  </a:txBody>
                  <a:tcPr marL="68580" marR="68580" marT="0" marB="0" anchor="ctr"/>
                </a:tc>
                <a:tc>
                  <a:txBody>
                    <a:bodyPr/>
                    <a:lstStyle/>
                    <a:p>
                      <a:pPr algn="ctr"/>
                      <a:r>
                        <a:rPr lang="en-US" sz="1800" i="0" kern="100" dirty="0">
                          <a:effectLst/>
                          <a:latin typeface="Trebuchet MS" panose="020B0603020202020204" pitchFamily="34" charset="0"/>
                          <a:ea typeface="宋体" panose="02010600030101010101" pitchFamily="2" charset="-122"/>
                          <a:cs typeface="Times New Roman" panose="02020603050405020304" pitchFamily="18" charset="0"/>
                        </a:rPr>
                        <a:t>4681 MHz</a:t>
                      </a:r>
                    </a:p>
                  </a:txBody>
                  <a:tcPr marL="68580" marR="68580" marT="0" marB="0" anchor="ctr"/>
                </a:tc>
                <a:extLst>
                  <a:ext uri="{0D108BD9-81ED-4DB2-BD59-A6C34878D82A}">
                    <a16:rowId xmlns:a16="http://schemas.microsoft.com/office/drawing/2014/main" val="2404287240"/>
                  </a:ext>
                </a:extLst>
              </a:tr>
              <a:tr h="388019">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Y</a:t>
                      </a:r>
                      <a:endParaRPr lang="zh-CN" sz="1800" i="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TM110-y</a:t>
                      </a:r>
                      <a:endParaRPr lang="zh-CN" sz="1800" i="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effectLst/>
                          <a:latin typeface="Trebuchet MS" panose="020B0603020202020204" pitchFamily="34" charset="0"/>
                          <a:ea typeface="宋体" panose="02010600030101010101" pitchFamily="2" charset="-122"/>
                          <a:cs typeface="Times New Roman" panose="02020603050405020304" pitchFamily="18" charset="0"/>
                        </a:rPr>
                        <a:t>4689 MHz</a:t>
                      </a:r>
                      <a:endParaRPr lang="zh-CN" sz="1800" i="0" kern="100" dirty="0">
                        <a:effectLst/>
                        <a:latin typeface="Trebuchet MS" panose="020B060302020202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39106468"/>
                  </a:ext>
                </a:extLst>
              </a:tr>
            </a:tbl>
          </a:graphicData>
        </a:graphic>
      </p:graphicFrame>
      <p:sp>
        <p:nvSpPr>
          <p:cNvPr id="12" name="文本框 11">
            <a:extLst>
              <a:ext uri="{FF2B5EF4-FFF2-40B4-BE49-F238E27FC236}">
                <a16:creationId xmlns:a16="http://schemas.microsoft.com/office/drawing/2014/main" id="{73EC8F52-CF2C-FD8A-CCB2-FBB65462EDA5}"/>
              </a:ext>
            </a:extLst>
          </p:cNvPr>
          <p:cNvSpPr txBox="1"/>
          <p:nvPr/>
        </p:nvSpPr>
        <p:spPr>
          <a:xfrm>
            <a:off x="3629347" y="2585589"/>
            <a:ext cx="1885306" cy="511042"/>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Arial" panose="020B0604020202020204" pitchFamily="34" charset="0"/>
              </a:rPr>
              <a:t>TM010 mode</a:t>
            </a:r>
            <a:endPar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08297671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Beam Experiments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7" y="652090"/>
            <a:ext cx="8176326"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Output Signal of the Cavity in DCLS </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Estimation of SNR based on the beam experiments </a:t>
            </a: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457200" lvl="2" algn="just">
              <a:lnSpc>
                <a:spcPct val="150000"/>
              </a:lnSpc>
            </a:pP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The SNR is the result of evaluating the signal from output signal under the excitation of 300 bunches in 265pC.</a:t>
            </a:r>
          </a:p>
          <a:p>
            <a:pPr marL="457200" lvl="2" algn="just">
              <a:lnSpc>
                <a:spcPct val="150000"/>
              </a:lnSpc>
            </a:pP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Signal X and Y was amplified inside the tunnel, while the Ref signal was not.</a:t>
            </a:r>
          </a:p>
        </p:txBody>
      </p:sp>
      <p:graphicFrame>
        <p:nvGraphicFramePr>
          <p:cNvPr id="9" name="表格 7">
            <a:extLst>
              <a:ext uri="{FF2B5EF4-FFF2-40B4-BE49-F238E27FC236}">
                <a16:creationId xmlns:a16="http://schemas.microsoft.com/office/drawing/2014/main" id="{869DC3AE-8C67-2537-FCA0-48EBE54F38D5}"/>
              </a:ext>
            </a:extLst>
          </p:cNvPr>
          <p:cNvGraphicFramePr>
            <a:graphicFrameLocks noGrp="1"/>
          </p:cNvGraphicFramePr>
          <p:nvPr>
            <p:extLst>
              <p:ext uri="{D42A27DB-BD31-4B8C-83A1-F6EECF244321}">
                <p14:modId xmlns:p14="http://schemas.microsoft.com/office/powerpoint/2010/main" val="2334101049"/>
              </p:ext>
            </p:extLst>
          </p:nvPr>
        </p:nvGraphicFramePr>
        <p:xfrm>
          <a:off x="483836" y="1766228"/>
          <a:ext cx="8176325" cy="3068058"/>
        </p:xfrm>
        <a:graphic>
          <a:graphicData uri="http://schemas.openxmlformats.org/drawingml/2006/table">
            <a:tbl>
              <a:tblPr firstRow="1" bandRow="1">
                <a:tableStyleId>{5C22544A-7EE6-4342-B048-85BDC9FD1C3A}</a:tableStyleId>
              </a:tblPr>
              <a:tblGrid>
                <a:gridCol w="2232066">
                  <a:extLst>
                    <a:ext uri="{9D8B030D-6E8A-4147-A177-3AD203B41FA5}">
                      <a16:colId xmlns:a16="http://schemas.microsoft.com/office/drawing/2014/main" val="3513394799"/>
                    </a:ext>
                  </a:extLst>
                </a:gridCol>
                <a:gridCol w="808787">
                  <a:extLst>
                    <a:ext uri="{9D8B030D-6E8A-4147-A177-3AD203B41FA5}">
                      <a16:colId xmlns:a16="http://schemas.microsoft.com/office/drawing/2014/main" val="3469458141"/>
                    </a:ext>
                  </a:extLst>
                </a:gridCol>
                <a:gridCol w="1301311">
                  <a:extLst>
                    <a:ext uri="{9D8B030D-6E8A-4147-A177-3AD203B41FA5}">
                      <a16:colId xmlns:a16="http://schemas.microsoft.com/office/drawing/2014/main" val="176853637"/>
                    </a:ext>
                  </a:extLst>
                </a:gridCol>
                <a:gridCol w="1739541">
                  <a:extLst>
                    <a:ext uri="{9D8B030D-6E8A-4147-A177-3AD203B41FA5}">
                      <a16:colId xmlns:a16="http://schemas.microsoft.com/office/drawing/2014/main" val="2781664666"/>
                    </a:ext>
                  </a:extLst>
                </a:gridCol>
                <a:gridCol w="2094620">
                  <a:extLst>
                    <a:ext uri="{9D8B030D-6E8A-4147-A177-3AD203B41FA5}">
                      <a16:colId xmlns:a16="http://schemas.microsoft.com/office/drawing/2014/main" val="2357306703"/>
                    </a:ext>
                  </a:extLst>
                </a:gridCol>
              </a:tblGrid>
              <a:tr h="466694">
                <a:tc>
                  <a:txBody>
                    <a:bodyPr/>
                    <a:lstStyle/>
                    <a:p>
                      <a:pPr algn="ctr" fontAlgn="ctr"/>
                      <a:r>
                        <a:rPr lang="zh-CN" altLang="en-US" sz="1800" b="0" i="0" u="none" strike="noStrike" dirty="0">
                          <a:solidFill>
                            <a:schemeClr val="bg1"/>
                          </a:solidFill>
                          <a:effectLst/>
                          <a:latin typeface="Trebuchet MS" panose="020B0603020202020204" pitchFamily="34" charset="0"/>
                          <a:ea typeface="宋体" panose="02010600030101010101" pitchFamily="2" charset="-122"/>
                        </a:rPr>
                        <a:t>　</a:t>
                      </a:r>
                    </a:p>
                  </a:txBody>
                  <a:tcPr marL="7620" marR="7620" marT="7620" marB="0" anchor="ctr"/>
                </a:tc>
                <a:tc>
                  <a:txBody>
                    <a:bodyPr/>
                    <a:lstStyle/>
                    <a:p>
                      <a:pPr algn="ctr" fontAlgn="ctr"/>
                      <a:r>
                        <a:rPr lang="zh-CN" altLang="en-US" sz="1800" b="0" i="0" u="none" strike="noStrike" dirty="0">
                          <a:solidFill>
                            <a:schemeClr val="bg1"/>
                          </a:solidFill>
                          <a:effectLst/>
                          <a:latin typeface="Trebuchet MS" panose="020B0603020202020204" pitchFamily="34" charset="0"/>
                          <a:ea typeface="宋体" panose="02010600030101010101" pitchFamily="2" charset="-122"/>
                        </a:rPr>
                        <a:t>　</a:t>
                      </a:r>
                    </a:p>
                  </a:txBody>
                  <a:tcPr marL="7620" marR="7620" marT="7620" marB="0" anchor="ctr"/>
                </a:tc>
                <a:tc>
                  <a:txBody>
                    <a:bodyPr/>
                    <a:lstStyle/>
                    <a:p>
                      <a:pPr algn="ctr" fontAlgn="ctr"/>
                      <a:r>
                        <a:rPr lang="en-US" altLang="zh-CN" sz="1800" b="0" i="0" u="none" strike="noStrike" dirty="0">
                          <a:solidFill>
                            <a:schemeClr val="bg1"/>
                          </a:solidFill>
                          <a:effectLst/>
                          <a:latin typeface="Trebuchet MS" panose="020B0603020202020204" pitchFamily="34" charset="0"/>
                          <a:ea typeface="宋体" panose="02010600030101010101" pitchFamily="2" charset="-122"/>
                        </a:rPr>
                        <a:t>Frequency</a:t>
                      </a:r>
                      <a:r>
                        <a:rPr lang="zh-CN" altLang="en-US" sz="1800" b="0" i="0" u="none" strike="noStrike" dirty="0">
                          <a:solidFill>
                            <a:schemeClr val="bg1"/>
                          </a:solidFill>
                          <a:effectLst/>
                          <a:latin typeface="Trebuchet MS" panose="020B0603020202020204" pitchFamily="34" charset="0"/>
                          <a:ea typeface="宋体" panose="02010600030101010101" pitchFamily="2" charset="-122"/>
                        </a:rPr>
                        <a:t>（</a:t>
                      </a:r>
                      <a:r>
                        <a:rPr lang="en-US" altLang="zh-CN" sz="1800" b="0" i="0" u="none" strike="noStrike" dirty="0">
                          <a:solidFill>
                            <a:schemeClr val="bg1"/>
                          </a:solidFill>
                          <a:effectLst/>
                          <a:latin typeface="Trebuchet MS" panose="020B0603020202020204" pitchFamily="34" charset="0"/>
                          <a:ea typeface="宋体" panose="02010600030101010101" pitchFamily="2" charset="-122"/>
                        </a:rPr>
                        <a:t>MHz</a:t>
                      </a:r>
                      <a:r>
                        <a:rPr lang="zh-CN" altLang="en-US" sz="1800" b="0" i="0" u="none" strike="noStrike" dirty="0">
                          <a:solidFill>
                            <a:schemeClr val="bg1"/>
                          </a:solidFill>
                          <a:effectLst/>
                          <a:latin typeface="Trebuchet MS" panose="020B0603020202020204" pitchFamily="34" charset="0"/>
                          <a:ea typeface="宋体" panose="02010600030101010101" pitchFamily="2" charset="-122"/>
                        </a:rPr>
                        <a:t>）</a:t>
                      </a:r>
                    </a:p>
                  </a:txBody>
                  <a:tcPr marL="7620" marR="7620" marT="7620" marB="0" anchor="ctr"/>
                </a:tc>
                <a:tc>
                  <a:txBody>
                    <a:bodyPr/>
                    <a:lstStyle/>
                    <a:p>
                      <a:pPr algn="ctr" fontAlgn="b"/>
                      <a:r>
                        <a:rPr lang="en-US" altLang="zh-CN" sz="1800" b="0" i="0" u="none" strike="noStrike" dirty="0">
                          <a:solidFill>
                            <a:schemeClr val="bg1"/>
                          </a:solidFill>
                          <a:effectLst/>
                          <a:latin typeface="Trebuchet MS" panose="020B0603020202020204" pitchFamily="34" charset="0"/>
                          <a:ea typeface="宋体" panose="02010600030101010101" pitchFamily="2" charset="-122"/>
                        </a:rPr>
                        <a:t>SNR (</a:t>
                      </a:r>
                      <a:r>
                        <a:rPr lang="en-US" sz="1800" b="0" i="0" u="none" strike="noStrike" dirty="0">
                          <a:solidFill>
                            <a:schemeClr val="bg1"/>
                          </a:solidFill>
                          <a:effectLst/>
                          <a:latin typeface="Trebuchet MS" panose="020B0603020202020204" pitchFamily="34" charset="0"/>
                          <a:ea typeface="宋体" panose="02010600030101010101" pitchFamily="2" charset="-122"/>
                        </a:rPr>
                        <a:t>dB@0.5nC)</a:t>
                      </a:r>
                    </a:p>
                  </a:txBody>
                  <a:tcPr marL="7620" marR="7620" marT="7620" marB="0" anchor="ctr"/>
                </a:tc>
                <a:tc>
                  <a:txBody>
                    <a:bodyPr/>
                    <a:lstStyle/>
                    <a:p>
                      <a:pPr algn="ctr" fontAlgn="b"/>
                      <a:r>
                        <a:rPr lang="en-US" altLang="zh-CN" sz="1800" b="0" i="0" u="none" strike="noStrike" dirty="0">
                          <a:solidFill>
                            <a:schemeClr val="bg1"/>
                          </a:solidFill>
                          <a:effectLst/>
                          <a:latin typeface="Trebuchet MS" panose="020B0603020202020204" pitchFamily="34" charset="0"/>
                          <a:ea typeface="宋体" panose="02010600030101010101" pitchFamily="2" charset="-122"/>
                        </a:rPr>
                        <a:t>SNR(</a:t>
                      </a:r>
                      <a:r>
                        <a:rPr lang="en-US" sz="1800" b="0" i="0" u="none" strike="noStrike" dirty="0">
                          <a:solidFill>
                            <a:schemeClr val="bg1"/>
                          </a:solidFill>
                          <a:effectLst/>
                          <a:latin typeface="Trebuchet MS" panose="020B0603020202020204" pitchFamily="34" charset="0"/>
                          <a:ea typeface="宋体" panose="02010600030101010101" pitchFamily="2" charset="-122"/>
                        </a:rPr>
                        <a:t>dB@1.5nC)</a:t>
                      </a:r>
                    </a:p>
                  </a:txBody>
                  <a:tcPr marL="7620" marR="7620" marT="7620" marB="0" anchor="ctr"/>
                </a:tc>
                <a:extLst>
                  <a:ext uri="{0D108BD9-81ED-4DB2-BD59-A6C34878D82A}">
                    <a16:rowId xmlns:a16="http://schemas.microsoft.com/office/drawing/2014/main" val="2528602134"/>
                  </a:ext>
                </a:extLst>
              </a:tr>
              <a:tr h="418633">
                <a:tc rowSpan="2">
                  <a:txBody>
                    <a:bodyPr/>
                    <a:lstStyle/>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Ref</a:t>
                      </a:r>
                    </a:p>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(TM010 mode)</a:t>
                      </a:r>
                    </a:p>
                  </a:txBody>
                  <a:tcPr marL="7620" marR="7620" marT="7620" marB="0" anchor="ctr"/>
                </a:tc>
                <a:tc>
                  <a:txBody>
                    <a:bodyPr/>
                    <a:lstStyle/>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RF</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4693</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47.1 </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56.6 </a:t>
                      </a:r>
                    </a:p>
                  </a:txBody>
                  <a:tcPr marL="7620" marR="7620" marT="7620" marB="0" anchor="ctr"/>
                </a:tc>
                <a:extLst>
                  <a:ext uri="{0D108BD9-81ED-4DB2-BD59-A6C34878D82A}">
                    <a16:rowId xmlns:a16="http://schemas.microsoft.com/office/drawing/2014/main" val="1016833010"/>
                  </a:ext>
                </a:extLst>
              </a:tr>
              <a:tr h="418633">
                <a:tc vMerge="1">
                  <a:txBody>
                    <a:bodyPr/>
                    <a:lstStyle/>
                    <a:p>
                      <a:endParaRPr lang="zh-CN" altLang="en-US"/>
                    </a:p>
                  </a:txBody>
                  <a:tcPr/>
                </a:tc>
                <a:tc>
                  <a:txBody>
                    <a:bodyPr/>
                    <a:lstStyle/>
                    <a:p>
                      <a:pPr algn="ctr" fontAlgn="ctr"/>
                      <a:r>
                        <a:rPr lang="en-US" sz="1800" b="0" i="0" u="none" strike="noStrike">
                          <a:solidFill>
                            <a:srgbClr val="000000"/>
                          </a:solidFill>
                          <a:effectLst/>
                          <a:latin typeface="Trebuchet MS" panose="020B0603020202020204" pitchFamily="34" charset="0"/>
                          <a:ea typeface="宋体" panose="02010600030101010101" pitchFamily="2" charset="-122"/>
                        </a:rPr>
                        <a:t>IF</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500</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46.8 </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56.4 </a:t>
                      </a:r>
                    </a:p>
                  </a:txBody>
                  <a:tcPr marL="7620" marR="7620" marT="7620" marB="0" anchor="ctr"/>
                </a:tc>
                <a:extLst>
                  <a:ext uri="{0D108BD9-81ED-4DB2-BD59-A6C34878D82A}">
                    <a16:rowId xmlns:a16="http://schemas.microsoft.com/office/drawing/2014/main" val="3340971391"/>
                  </a:ext>
                </a:extLst>
              </a:tr>
              <a:tr h="418633">
                <a:tc rowSpan="2">
                  <a:txBody>
                    <a:bodyPr/>
                    <a:lstStyle/>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X</a:t>
                      </a:r>
                    </a:p>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(TM110 mode)</a:t>
                      </a:r>
                    </a:p>
                  </a:txBody>
                  <a:tcPr marL="7620" marR="7620" marT="7620" marB="0" anchor="ctr"/>
                </a:tc>
                <a:tc>
                  <a:txBody>
                    <a:bodyPr/>
                    <a:lstStyle/>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RF</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4681</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60.3 </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69.9 </a:t>
                      </a:r>
                    </a:p>
                  </a:txBody>
                  <a:tcPr marL="7620" marR="7620" marT="7620" marB="0" anchor="ctr"/>
                </a:tc>
                <a:extLst>
                  <a:ext uri="{0D108BD9-81ED-4DB2-BD59-A6C34878D82A}">
                    <a16:rowId xmlns:a16="http://schemas.microsoft.com/office/drawing/2014/main" val="2805885733"/>
                  </a:ext>
                </a:extLst>
              </a:tr>
              <a:tr h="418633">
                <a:tc vMerge="1">
                  <a:txBody>
                    <a:bodyPr/>
                    <a:lstStyle/>
                    <a:p>
                      <a:endParaRPr lang="zh-CN" altLang="en-US"/>
                    </a:p>
                  </a:txBody>
                  <a:tcPr/>
                </a:tc>
                <a:tc>
                  <a:txBody>
                    <a:bodyPr/>
                    <a:lstStyle/>
                    <a:p>
                      <a:pPr algn="ctr" fontAlgn="ctr"/>
                      <a:r>
                        <a:rPr lang="en-US" sz="1800" b="0" i="0" u="none" strike="noStrike">
                          <a:solidFill>
                            <a:srgbClr val="000000"/>
                          </a:solidFill>
                          <a:effectLst/>
                          <a:latin typeface="Trebuchet MS" panose="020B0603020202020204" pitchFamily="34" charset="0"/>
                          <a:ea typeface="宋体" panose="02010600030101010101" pitchFamily="2" charset="-122"/>
                        </a:rPr>
                        <a:t>IF</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500</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53.7 </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63.2 </a:t>
                      </a:r>
                    </a:p>
                  </a:txBody>
                  <a:tcPr marL="7620" marR="7620" marT="7620" marB="0" anchor="ctr"/>
                </a:tc>
                <a:extLst>
                  <a:ext uri="{0D108BD9-81ED-4DB2-BD59-A6C34878D82A}">
                    <a16:rowId xmlns:a16="http://schemas.microsoft.com/office/drawing/2014/main" val="2081096676"/>
                  </a:ext>
                </a:extLst>
              </a:tr>
              <a:tr h="418633">
                <a:tc rowSpan="2">
                  <a:txBody>
                    <a:bodyPr/>
                    <a:lstStyle/>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Y</a:t>
                      </a:r>
                    </a:p>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(TM110 mode)</a:t>
                      </a:r>
                    </a:p>
                  </a:txBody>
                  <a:tcPr marL="7620" marR="7620" marT="7620" marB="0" anchor="ctr"/>
                </a:tc>
                <a:tc>
                  <a:txBody>
                    <a:bodyPr/>
                    <a:lstStyle/>
                    <a:p>
                      <a:pPr algn="ctr" fontAlgn="ctr"/>
                      <a:r>
                        <a:rPr lang="en-US" sz="1800" b="0" i="0" u="none" strike="noStrike" dirty="0">
                          <a:solidFill>
                            <a:srgbClr val="000000"/>
                          </a:solidFill>
                          <a:effectLst/>
                          <a:latin typeface="Trebuchet MS" panose="020B0603020202020204" pitchFamily="34" charset="0"/>
                          <a:ea typeface="宋体" panose="02010600030101010101" pitchFamily="2" charset="-122"/>
                        </a:rPr>
                        <a:t>RF</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4689</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46.4  </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56.0</a:t>
                      </a:r>
                    </a:p>
                  </a:txBody>
                  <a:tcPr marL="7620" marR="7620" marT="7620" marB="0" anchor="ctr"/>
                </a:tc>
                <a:extLst>
                  <a:ext uri="{0D108BD9-81ED-4DB2-BD59-A6C34878D82A}">
                    <a16:rowId xmlns:a16="http://schemas.microsoft.com/office/drawing/2014/main" val="2718819523"/>
                  </a:ext>
                </a:extLst>
              </a:tr>
              <a:tr h="418633">
                <a:tc vMerge="1">
                  <a:txBody>
                    <a:bodyPr/>
                    <a:lstStyle/>
                    <a:p>
                      <a:endParaRPr lang="zh-CN" altLang="en-US"/>
                    </a:p>
                  </a:txBody>
                  <a:tcPr/>
                </a:tc>
                <a:tc>
                  <a:txBody>
                    <a:bodyPr/>
                    <a:lstStyle/>
                    <a:p>
                      <a:pPr algn="ctr" fontAlgn="ctr"/>
                      <a:r>
                        <a:rPr lang="en-US" sz="1800" b="0" i="0" u="none" strike="noStrike">
                          <a:solidFill>
                            <a:srgbClr val="000000"/>
                          </a:solidFill>
                          <a:effectLst/>
                          <a:latin typeface="Trebuchet MS" panose="020B0603020202020204" pitchFamily="34" charset="0"/>
                          <a:ea typeface="宋体" panose="02010600030101010101" pitchFamily="2" charset="-122"/>
                        </a:rPr>
                        <a:t>IF</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500</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45.9 </a:t>
                      </a:r>
                    </a:p>
                  </a:txBody>
                  <a:tcPr marL="7620" marR="7620" marT="7620" marB="0" anchor="ctr"/>
                </a:tc>
                <a:tc>
                  <a:txBody>
                    <a:bodyPr/>
                    <a:lstStyle/>
                    <a:p>
                      <a:pPr algn="ctr" fontAlgn="ctr"/>
                      <a:r>
                        <a:rPr lang="en-US" altLang="zh-CN" sz="1800" b="0" i="0" u="none" strike="noStrike" dirty="0">
                          <a:solidFill>
                            <a:srgbClr val="000000"/>
                          </a:solidFill>
                          <a:effectLst/>
                          <a:latin typeface="Trebuchet MS" panose="020B0603020202020204" pitchFamily="34" charset="0"/>
                          <a:ea typeface="宋体" panose="02010600030101010101" pitchFamily="2" charset="-122"/>
                        </a:rPr>
                        <a:t>55.4</a:t>
                      </a:r>
                    </a:p>
                  </a:txBody>
                  <a:tcPr marL="7620" marR="7620" marT="7620" marB="0" anchor="ctr"/>
                </a:tc>
                <a:extLst>
                  <a:ext uri="{0D108BD9-81ED-4DB2-BD59-A6C34878D82A}">
                    <a16:rowId xmlns:a16="http://schemas.microsoft.com/office/drawing/2014/main" val="3370669041"/>
                  </a:ext>
                </a:extLst>
              </a:tr>
            </a:tbl>
          </a:graphicData>
        </a:graphic>
      </p:graphicFrame>
    </p:spTree>
    <p:extLst>
      <p:ext uri="{BB962C8B-B14F-4D97-AF65-F5344CB8AC3E}">
        <p14:creationId xmlns:p14="http://schemas.microsoft.com/office/powerpoint/2010/main" val="12704801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8" y="0"/>
            <a:ext cx="7495392"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Beam Experiments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600F6CCB-F7EC-443B-5535-3E54B8FA7379}"/>
              </a:ext>
            </a:extLst>
          </p:cNvPr>
          <p:cNvSpPr txBox="1"/>
          <p:nvPr/>
        </p:nvSpPr>
        <p:spPr>
          <a:xfrm>
            <a:off x="483837" y="652090"/>
            <a:ext cx="7495392"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Performance of Cavity Monitors for STCF </a:t>
            </a:r>
            <a:r>
              <a:rPr lang="en-US" altLang="zh-CN" sz="2400" dirty="0" err="1">
                <a:solidFill>
                  <a:srgbClr val="002060"/>
                </a:solidFill>
                <a:latin typeface="MV Boli" panose="02000500030200090000" pitchFamily="2" charset="0"/>
                <a:ea typeface="黑体" panose="02010609060101010101" pitchFamily="49" charset="-122"/>
                <a:cs typeface="MV Boli" panose="02000500030200090000" pitchFamily="2" charset="0"/>
              </a:rPr>
              <a:t>Linac</a:t>
            </a:r>
            <a:endPar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graphicFrame>
        <p:nvGraphicFramePr>
          <p:cNvPr id="2" name="表格 7">
            <a:extLst>
              <a:ext uri="{FF2B5EF4-FFF2-40B4-BE49-F238E27FC236}">
                <a16:creationId xmlns:a16="http://schemas.microsoft.com/office/drawing/2014/main" id="{DD497A15-53CE-E074-09C8-1ABA90C02BBF}"/>
              </a:ext>
            </a:extLst>
          </p:cNvPr>
          <p:cNvGraphicFramePr>
            <a:graphicFrameLocks noGrp="1"/>
          </p:cNvGraphicFramePr>
          <p:nvPr>
            <p:extLst>
              <p:ext uri="{D42A27DB-BD31-4B8C-83A1-F6EECF244321}">
                <p14:modId xmlns:p14="http://schemas.microsoft.com/office/powerpoint/2010/main" val="964578720"/>
              </p:ext>
            </p:extLst>
          </p:nvPr>
        </p:nvGraphicFramePr>
        <p:xfrm>
          <a:off x="5519348" y="1365509"/>
          <a:ext cx="3515360" cy="2063491"/>
        </p:xfrm>
        <a:graphic>
          <a:graphicData uri="http://schemas.openxmlformats.org/drawingml/2006/table">
            <a:tbl>
              <a:tblPr firstRow="1" bandRow="1">
                <a:tableStyleId>{5C22544A-7EE6-4342-B048-85BDC9FD1C3A}</a:tableStyleId>
              </a:tblPr>
              <a:tblGrid>
                <a:gridCol w="2205789">
                  <a:extLst>
                    <a:ext uri="{9D8B030D-6E8A-4147-A177-3AD203B41FA5}">
                      <a16:colId xmlns:a16="http://schemas.microsoft.com/office/drawing/2014/main" val="3513394799"/>
                    </a:ext>
                  </a:extLst>
                </a:gridCol>
                <a:gridCol w="1309571">
                  <a:extLst>
                    <a:ext uri="{9D8B030D-6E8A-4147-A177-3AD203B41FA5}">
                      <a16:colId xmlns:a16="http://schemas.microsoft.com/office/drawing/2014/main" val="70792134"/>
                    </a:ext>
                  </a:extLst>
                </a:gridCol>
              </a:tblGrid>
              <a:tr h="274320">
                <a:tc>
                  <a:txBody>
                    <a:bodyPr/>
                    <a:lstStyle/>
                    <a:p>
                      <a:pPr algn="ctr">
                        <a:spcBef>
                          <a:spcPts val="100"/>
                        </a:spcBef>
                        <a:spcAft>
                          <a:spcPts val="100"/>
                        </a:spcAft>
                      </a:pPr>
                      <a:r>
                        <a:rPr lang="en-GB" sz="1800" b="1" kern="800" dirty="0">
                          <a:effectLst/>
                          <a:latin typeface="Times New Roman" panose="02020603050405020304" pitchFamily="18" charset="0"/>
                          <a:ea typeface="宋体" panose="02010600030101010101" pitchFamily="2" charset="-122"/>
                          <a:cs typeface="Times New Roman" panose="02020603050405020304" pitchFamily="18" charset="0"/>
                        </a:rPr>
                        <a:t>Parameter</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Bef>
                          <a:spcPts val="100"/>
                        </a:spcBef>
                        <a:spcAft>
                          <a:spcPts val="100"/>
                        </a:spcAft>
                      </a:pPr>
                      <a:r>
                        <a:rPr lang="en-GB" sz="1800" b="1" kern="800">
                          <a:effectLst/>
                          <a:latin typeface="Times New Roman" panose="02020603050405020304" pitchFamily="18" charset="0"/>
                          <a:ea typeface="宋体" panose="02010600030101010101" pitchFamily="2" charset="-122"/>
                          <a:cs typeface="Times New Roman" panose="02020603050405020304" pitchFamily="18" charset="0"/>
                        </a:rPr>
                        <a:t>Value</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28602134"/>
                  </a:ext>
                </a:extLst>
              </a:tr>
              <a:tr h="393707">
                <a:tc>
                  <a:txBody>
                    <a:bodyPr/>
                    <a:lstStyle/>
                    <a:p>
                      <a:pPr algn="ct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Energy (GeV)</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1.0~3.5</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17683696"/>
                  </a:ext>
                </a:extLst>
              </a:tr>
              <a:tr h="393707">
                <a:tc>
                  <a:txBody>
                    <a:bodyPr/>
                    <a:lstStyle/>
                    <a:p>
                      <a:pPr algn="ct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Bunch length (</a:t>
                      </a:r>
                      <a:r>
                        <a:rPr lang="en-US" altLang="zh-CN" sz="1800" i="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ps</a:t>
                      </a: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4937820"/>
                  </a:ext>
                </a:extLst>
              </a:tr>
              <a:tr h="393707">
                <a:tc>
                  <a:txBody>
                    <a:bodyPr/>
                    <a:lstStyle/>
                    <a:p>
                      <a:pPr algn="ct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Bunch charge (</a:t>
                      </a:r>
                      <a:r>
                        <a:rPr lang="en-US" altLang="zh-CN" sz="1800" i="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nC</a:t>
                      </a: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800" i="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45971523"/>
                  </a:ext>
                </a:extLst>
              </a:tr>
              <a:tr h="608050">
                <a:tc>
                  <a:txBody>
                    <a:bodyPr/>
                    <a:lstStyle/>
                    <a:p>
                      <a:pPr algn="ct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Repetition rate (Hz) (single bunch)</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800" i="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42078834"/>
                  </a:ext>
                </a:extLst>
              </a:tr>
            </a:tbl>
          </a:graphicData>
        </a:graphic>
      </p:graphicFrame>
      <p:sp>
        <p:nvSpPr>
          <p:cNvPr id="4" name="文本框 3">
            <a:extLst>
              <a:ext uri="{FF2B5EF4-FFF2-40B4-BE49-F238E27FC236}">
                <a16:creationId xmlns:a16="http://schemas.microsoft.com/office/drawing/2014/main" id="{7F4FD9C5-385B-F0F7-FD98-6B509F735618}"/>
              </a:ext>
            </a:extLst>
          </p:cNvPr>
          <p:cNvSpPr txBox="1"/>
          <p:nvPr/>
        </p:nvSpPr>
        <p:spPr>
          <a:xfrm>
            <a:off x="483836" y="1204572"/>
            <a:ext cx="4880643" cy="1104964"/>
          </a:xfrm>
          <a:prstGeom prst="rect">
            <a:avLst/>
          </a:prstGeom>
        </p:spPr>
        <p:txBody>
          <a:bodyPr vert="horz" wrap="square" lIns="91440" tIns="45720" rIns="91440" bIns="45720" rtlCol="0" anchor="t" anchorCtr="0">
            <a:noAutofit/>
          </a:bodyPr>
          <a:lstStyle/>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At 1.5nC, SNR of the cavity can reach over 55dB</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For beam position measurements,</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the resolution will be better than 1μm@1.5nC</a:t>
            </a: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sp>
        <p:nvSpPr>
          <p:cNvPr id="6" name="文本框 5">
            <a:extLst>
              <a:ext uri="{FF2B5EF4-FFF2-40B4-BE49-F238E27FC236}">
                <a16:creationId xmlns:a16="http://schemas.microsoft.com/office/drawing/2014/main" id="{A136CA19-9616-0028-1B0F-9B8995B7A05D}"/>
              </a:ext>
            </a:extLst>
          </p:cNvPr>
          <p:cNvSpPr txBox="1"/>
          <p:nvPr/>
        </p:nvSpPr>
        <p:spPr>
          <a:xfrm>
            <a:off x="483836" y="3579441"/>
            <a:ext cx="8263924" cy="1104964"/>
          </a:xfrm>
          <a:prstGeom prst="rect">
            <a:avLst/>
          </a:prstGeom>
        </p:spPr>
        <p:txBody>
          <a:bodyPr vert="horz" wrap="square" lIns="91440" tIns="45720" rIns="91440" bIns="45720" rtlCol="0" anchor="t" anchorCtr="0">
            <a:noAutofit/>
          </a:bodyPr>
          <a:lstStyle/>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For bunch charge measurements,</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the relative resolution can reach to 0.07%</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For bunch length measurements, the resolution will be better than 200fs@1.5nC</a:t>
            </a: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3955477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文本框 158"/>
          <p:cNvSpPr txBox="1"/>
          <p:nvPr/>
        </p:nvSpPr>
        <p:spPr>
          <a:xfrm>
            <a:off x="3347634" y="1602894"/>
            <a:ext cx="5679408" cy="4407125"/>
          </a:xfrm>
          <a:prstGeom prst="rect">
            <a:avLst/>
          </a:prstGeom>
          <a:noFill/>
        </p:spPr>
        <p:txBody>
          <a:bodyPr wrap="square" lIns="64921" tIns="32459" rIns="64921" bIns="32459" rtlCol="0">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1</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Introduction</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2</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Theoretical Basis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3</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Design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S</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cheme</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and Laws</a:t>
            </a: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4</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Cavity Bunch Length Monitor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5</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Beam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E</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xperiments</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defTabSz="914400">
              <a:lnSpc>
                <a:spcPct val="150000"/>
              </a:lnSpc>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6</a:t>
            </a:r>
            <a:r>
              <a:rPr kumimoji="0" lang="en-US" altLang="zh-CN" sz="32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rgbClr val="002060"/>
                </a:solidFill>
                <a:effectLst/>
                <a:uLnTx/>
                <a:uFillTx/>
                <a:latin typeface="Trebuchet MS" panose="020B0603020202020204" pitchFamily="34" charset="0"/>
                <a:ea typeface="仿宋" panose="02010609060101010101" pitchFamily="49" charset="-122"/>
                <a:cs typeface="Arial" panose="020B0604020202020204" pitchFamily="34" charset="0"/>
              </a:rPr>
              <a:t>Summary </a:t>
            </a:r>
          </a:p>
        </p:txBody>
      </p:sp>
      <p:sp>
        <p:nvSpPr>
          <p:cNvPr id="5" name="文本框 4"/>
          <p:cNvSpPr txBox="1"/>
          <p:nvPr/>
        </p:nvSpPr>
        <p:spPr>
          <a:xfrm>
            <a:off x="542079" y="784423"/>
            <a:ext cx="8205681" cy="880134"/>
          </a:xfrm>
          <a:prstGeom prst="rect">
            <a:avLst/>
          </a:prstGeom>
          <a:noFill/>
        </p:spPr>
        <p:txBody>
          <a:bodyPr wrap="square" lIns="64921" tIns="32459" rIns="64921" bIns="32459" rtlCol="0">
            <a:spAutoFit/>
          </a:bodyPr>
          <a:lstStyle/>
          <a:p>
            <a:pPr lvl="0" defTabSz="649043">
              <a:lnSpc>
                <a:spcPct val="150000"/>
              </a:lnSpc>
            </a:pPr>
            <a:r>
              <a:rPr lang="en-US" altLang="zh-CN" sz="4000" b="1" dirty="0">
                <a:solidFill>
                  <a:srgbClr val="0070C0"/>
                </a:solidFill>
                <a:latin typeface="Trebuchet MS" panose="020B0603020202020204" pitchFamily="34" charset="0"/>
                <a:ea typeface="微软雅黑" panose="020B0503020204020204" pitchFamily="34" charset="-122"/>
                <a:cs typeface="Arial" panose="020B0604020202020204" pitchFamily="34" charset="0"/>
              </a:rPr>
              <a:t>O</a:t>
            </a:r>
            <a:r>
              <a:rPr kumimoji="0" lang="en-US" altLang="zh-CN" sz="4000" b="1" i="0" u="none" strike="noStrike" kern="1200" cap="none" spc="0" normalizeH="0" baseline="0" noProof="0" dirty="0" err="1">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verview</a:t>
            </a:r>
            <a:endParaRPr kumimoji="0" lang="en-US" altLang="zh-CN" sz="4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C2D1D041-C427-47CF-8AFE-1EC4C8585692}"/>
              </a:ext>
            </a:extLst>
          </p:cNvPr>
          <p:cNvCxnSpPr>
            <a:cxnSpLocks/>
          </p:cNvCxnSpPr>
          <p:nvPr/>
        </p:nvCxnSpPr>
        <p:spPr>
          <a:xfrm>
            <a:off x="542079" y="1726071"/>
            <a:ext cx="83272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E651F53E-A9F7-4B9E-A4D6-C5E99149A039}"/>
              </a:ext>
            </a:extLst>
          </p:cNvPr>
          <p:cNvPicPr>
            <a:picLocks noChangeAspect="1"/>
          </p:cNvPicPr>
          <p:nvPr/>
        </p:nvPicPr>
        <p:blipFill rotWithShape="1">
          <a:blip r:embed="rId3"/>
          <a:srcRect l="1" r="393" b="12241"/>
          <a:stretch/>
        </p:blipFill>
        <p:spPr>
          <a:xfrm>
            <a:off x="542079" y="1948700"/>
            <a:ext cx="2256915" cy="2788058"/>
          </a:xfrm>
          <a:prstGeom prst="rect">
            <a:avLst/>
          </a:prstGeom>
        </p:spPr>
      </p:pic>
    </p:spTree>
    <p:extLst>
      <p:ext uri="{BB962C8B-B14F-4D97-AF65-F5344CB8AC3E}">
        <p14:creationId xmlns:p14="http://schemas.microsoft.com/office/powerpoint/2010/main" val="5439194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8" y="0"/>
            <a:ext cx="7495392"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Summary </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A136CA19-9616-0028-1B0F-9B8995B7A05D}"/>
              </a:ext>
            </a:extLst>
          </p:cNvPr>
          <p:cNvSpPr txBox="1"/>
          <p:nvPr/>
        </p:nvSpPr>
        <p:spPr>
          <a:xfrm>
            <a:off x="483836" y="3579441"/>
            <a:ext cx="8263924" cy="1104964"/>
          </a:xfrm>
          <a:prstGeom prst="rect">
            <a:avLst/>
          </a:prstGeom>
        </p:spPr>
        <p:txBody>
          <a:bodyPr vert="horz" wrap="square" lIns="91440" tIns="45720" rIns="91440" bIns="45720" rtlCol="0" anchor="t" anchorCtr="0">
            <a:noAutofit/>
          </a:bodyPr>
          <a:lstStyle/>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sp>
        <p:nvSpPr>
          <p:cNvPr id="8" name="文本框 7">
            <a:extLst>
              <a:ext uri="{FF2B5EF4-FFF2-40B4-BE49-F238E27FC236}">
                <a16:creationId xmlns:a16="http://schemas.microsoft.com/office/drawing/2014/main" id="{B8F7E81A-152D-2E42-B82F-B36208CA6EA9}"/>
              </a:ext>
            </a:extLst>
          </p:cNvPr>
          <p:cNvSpPr txBox="1"/>
          <p:nvPr/>
        </p:nvSpPr>
        <p:spPr>
          <a:xfrm>
            <a:off x="360646" y="742660"/>
            <a:ext cx="7838474" cy="1104964"/>
          </a:xfrm>
          <a:prstGeom prst="rect">
            <a:avLst/>
          </a:prstGeom>
        </p:spPr>
        <p:txBody>
          <a:bodyPr vert="horz" wrap="square" lIns="91440" tIns="45720" rIns="91440" bIns="45720" rtlCol="0" anchor="t" anchorCtr="0">
            <a:noAutofit/>
          </a:bodyPr>
          <a:lstStyle/>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In this report, the cavity-based method and monitors for </a:t>
            </a:r>
            <a:r>
              <a:rPr lang="en-US" altLang="zh-CN" sz="2000" dirty="0" err="1">
                <a:solidFill>
                  <a:srgbClr val="002060"/>
                </a:solidFill>
                <a:latin typeface="Trebuchet MS" panose="020B0603020202020204" pitchFamily="34" charset="0"/>
                <a:ea typeface="黑体" panose="02010609060101010101" pitchFamily="49" charset="-122"/>
                <a:cs typeface="Arial" panose="020B0604020202020204" pitchFamily="34" charset="0"/>
              </a:rPr>
              <a:t>Linac</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are introduced.</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Cavity-Based monitors have advantages such as high SNR and better resolution, and are therefore widely used in high quality Linas.</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The design of the cavity monitors requires attention to key parameters, such as </a:t>
            </a:r>
            <a:r>
              <a:rPr lang="en-US" altLang="zh-CN" sz="2000" i="1" dirty="0">
                <a:solidFill>
                  <a:srgbClr val="002060"/>
                </a:solidFill>
                <a:latin typeface="Trebuchet MS" panose="020B0603020202020204" pitchFamily="34" charset="0"/>
                <a:ea typeface="黑体" panose="02010609060101010101" pitchFamily="49" charset="-122"/>
                <a:cs typeface="Arial" panose="020B0604020202020204" pitchFamily="34" charset="0"/>
              </a:rPr>
              <a:t>Q</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factor.</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An example is given to illustrate the design and testing scheme of cavity monitors.</a:t>
            </a:r>
          </a:p>
          <a:p>
            <a:pPr marL="800100" lvl="2"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Based on the beam test results, it is inferred that using cavity monitors on STCF may achieve better resolutions.</a:t>
            </a:r>
          </a:p>
          <a:p>
            <a:pPr marL="800100" lvl="2" indent="-342900" algn="just">
              <a:lnSpc>
                <a:spcPct val="150000"/>
              </a:lnSpc>
              <a:buFont typeface="Arial" panose="020B0604020202020204" pitchFamily="34" charset="0"/>
              <a:buChar char="•"/>
            </a:pPr>
            <a:endPar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95278681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274838"/>
            <a:ext cx="9144000" cy="2308324"/>
          </a:xfrm>
          <a:prstGeom prst="rect">
            <a:avLst/>
          </a:prstGeom>
          <a:noFill/>
        </p:spPr>
        <p:txBody>
          <a:bodyPr wrap="square" lIns="91440" tIns="45720" rIns="91440" bIns="45720">
            <a:spAutoFit/>
          </a:bodyPr>
          <a:lstStyle/>
          <a:p>
            <a:pPr algn="ctr"/>
            <a:r>
              <a:rPr lang="en-US" altLang="zh-CN" sz="7200" dirty="0">
                <a:ln w="0"/>
                <a:solidFill>
                  <a:schemeClr val="accent1"/>
                </a:solidFill>
                <a:effectLst>
                  <a:outerShdw blurRad="38100" dist="25400" dir="5400000" algn="ctr" rotWithShape="0">
                    <a:srgbClr val="6E747A">
                      <a:alpha val="43000"/>
                    </a:srgbClr>
                  </a:outerShdw>
                </a:effectLst>
              </a:rPr>
              <a:t>Thanks for Your Attention</a:t>
            </a:r>
            <a:r>
              <a:rPr lang="zh-CN" altLang="en-US" sz="720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83243629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Introduction</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6FF8E733-4467-4D64-BE6C-1B14B6188B94}"/>
              </a:ext>
            </a:extLst>
          </p:cNvPr>
          <p:cNvSpPr txBox="1"/>
          <p:nvPr/>
        </p:nvSpPr>
        <p:spPr>
          <a:xfrm>
            <a:off x="483837" y="652090"/>
            <a:ext cx="82414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Beam Diagnostics System</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Beam diagnostics is an essential part of any accelerator. It is the ’organ of sense’ showing the properties and the behavior of the beam.</a:t>
            </a:r>
          </a:p>
          <a:p>
            <a:pPr marL="800100" lvl="1"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800100" lvl="1" indent="-342900" algn="just">
              <a:lnSpc>
                <a:spcPct val="150000"/>
              </a:lnSpc>
              <a:buFont typeface="Arial" panose="020B0604020202020204" pitchFamily="34" charset="0"/>
              <a:buChar char="•"/>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For STCF, real time measurement and feedback of beam parameters (bunch charge, beam position, bunch length, energy spread, etc.) are crucial for accelerator stability and brightness.</a:t>
            </a: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6" name="图片 5">
            <a:extLst>
              <a:ext uri="{FF2B5EF4-FFF2-40B4-BE49-F238E27FC236}">
                <a16:creationId xmlns:a16="http://schemas.microsoft.com/office/drawing/2014/main" id="{00F2AE4A-D77A-1940-B547-71D6A39B0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06" y="2665255"/>
            <a:ext cx="7740502" cy="1677109"/>
          </a:xfrm>
          <a:prstGeom prst="rect">
            <a:avLst/>
          </a:prstGeom>
        </p:spPr>
      </p:pic>
    </p:spTree>
    <p:extLst>
      <p:ext uri="{BB962C8B-B14F-4D97-AF65-F5344CB8AC3E}">
        <p14:creationId xmlns:p14="http://schemas.microsoft.com/office/powerpoint/2010/main" val="70637067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Introduction</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6FF8E733-4467-4D64-BE6C-1B14B6188B94}"/>
              </a:ext>
            </a:extLst>
          </p:cNvPr>
          <p:cNvSpPr txBox="1"/>
          <p:nvPr/>
        </p:nvSpPr>
        <p:spPr>
          <a:xfrm>
            <a:off x="483837" y="652090"/>
            <a:ext cx="5191497"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Cavity-based Beam Diagnostics</a:t>
            </a:r>
          </a:p>
          <a:p>
            <a:pPr marL="800100" lvl="1" indent="-342900" algn="just">
              <a:lnSpc>
                <a:spcPct val="150000"/>
              </a:lnSpc>
              <a:buFont typeface="Arial" panose="020B0604020202020204" pitchFamily="34" charset="0"/>
              <a:buChar char="•"/>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Since the Stanford Two-mile </a:t>
            </a:r>
            <a:r>
              <a:rPr lang="en-US" altLang="zh-CN" sz="2000" dirty="0" err="1">
                <a:solidFill>
                  <a:srgbClr val="002060"/>
                </a:solidFill>
                <a:latin typeface="Arial" panose="020B0604020202020204" pitchFamily="34" charset="0"/>
                <a:ea typeface="黑体" panose="02010609060101010101" pitchFamily="49" charset="-122"/>
                <a:cs typeface="Arial" panose="020B0604020202020204" pitchFamily="34" charset="0"/>
              </a:rPr>
              <a:t>Linac</a:t>
            </a: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 installed the cavity monitors in the 1966, after decades of evolution, cavity monitors are now widely equipped in international mainstream accelerators and colliders.</a:t>
            </a:r>
            <a:endPar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6" name="图片 5">
            <a:extLst>
              <a:ext uri="{FF2B5EF4-FFF2-40B4-BE49-F238E27FC236}">
                <a16:creationId xmlns:a16="http://schemas.microsoft.com/office/drawing/2014/main" id="{4660BA20-05D7-B4D1-0195-B2733154ADBD}"/>
              </a:ext>
            </a:extLst>
          </p:cNvPr>
          <p:cNvPicPr>
            <a:picLocks noChangeAspect="1"/>
          </p:cNvPicPr>
          <p:nvPr/>
        </p:nvPicPr>
        <p:blipFill rotWithShape="1">
          <a:blip r:embed="rId3">
            <a:extLst>
              <a:ext uri="{28A0092B-C50C-407E-A947-70E740481C1C}">
                <a14:useLocalDpi xmlns:a14="http://schemas.microsoft.com/office/drawing/2010/main" val="0"/>
              </a:ext>
            </a:extLst>
          </a:blip>
          <a:srcRect b="4822"/>
          <a:stretch/>
        </p:blipFill>
        <p:spPr>
          <a:xfrm>
            <a:off x="3079585" y="4158657"/>
            <a:ext cx="3059633" cy="2120223"/>
          </a:xfrm>
          <a:prstGeom prst="rect">
            <a:avLst/>
          </a:prstGeom>
        </p:spPr>
      </p:pic>
      <p:sp>
        <p:nvSpPr>
          <p:cNvPr id="7" name="文本框 6">
            <a:extLst>
              <a:ext uri="{FF2B5EF4-FFF2-40B4-BE49-F238E27FC236}">
                <a16:creationId xmlns:a16="http://schemas.microsoft.com/office/drawing/2014/main" id="{3770BF9B-253D-40D2-AA0E-963CDE6BAA59}"/>
              </a:ext>
            </a:extLst>
          </p:cNvPr>
          <p:cNvSpPr txBox="1"/>
          <p:nvPr/>
        </p:nvSpPr>
        <p:spPr>
          <a:xfrm>
            <a:off x="3295914" y="6205910"/>
            <a:ext cx="2747873" cy="473705"/>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Cavity in ATF2-ILC, 2008</a:t>
            </a:r>
            <a:endParaRPr lang="en-US" altLang="zh-CN" i="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9" name="图片 8">
            <a:extLst>
              <a:ext uri="{FF2B5EF4-FFF2-40B4-BE49-F238E27FC236}">
                <a16:creationId xmlns:a16="http://schemas.microsoft.com/office/drawing/2014/main" id="{5C4ABAA5-56D7-8DDD-3D3D-CA161AC11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45" y="4229703"/>
            <a:ext cx="2595857" cy="1898736"/>
          </a:xfrm>
          <a:prstGeom prst="rect">
            <a:avLst/>
          </a:prstGeom>
        </p:spPr>
      </p:pic>
      <p:sp>
        <p:nvSpPr>
          <p:cNvPr id="10" name="文本框 9">
            <a:extLst>
              <a:ext uri="{FF2B5EF4-FFF2-40B4-BE49-F238E27FC236}">
                <a16:creationId xmlns:a16="http://schemas.microsoft.com/office/drawing/2014/main" id="{0292794C-0494-35DC-0DD6-DDAE8722002B}"/>
              </a:ext>
            </a:extLst>
          </p:cNvPr>
          <p:cNvSpPr txBox="1"/>
          <p:nvPr/>
        </p:nvSpPr>
        <p:spPr>
          <a:xfrm>
            <a:off x="6162136" y="6205910"/>
            <a:ext cx="2747873" cy="473705"/>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Cavities in SXFEL, 2019</a:t>
            </a:r>
            <a:endParaRPr lang="en-US" altLang="zh-CN" i="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11" name="文本框 10">
            <a:extLst>
              <a:ext uri="{FF2B5EF4-FFF2-40B4-BE49-F238E27FC236}">
                <a16:creationId xmlns:a16="http://schemas.microsoft.com/office/drawing/2014/main" id="{CF460F5C-500A-0B11-421B-D7588C6D7DA1}"/>
              </a:ext>
            </a:extLst>
          </p:cNvPr>
          <p:cNvSpPr txBox="1"/>
          <p:nvPr/>
        </p:nvSpPr>
        <p:spPr>
          <a:xfrm>
            <a:off x="6080806" y="2961023"/>
            <a:ext cx="2848707" cy="473705"/>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Cavity in Chalk River Laboratories, 1979</a:t>
            </a:r>
            <a:endParaRPr lang="en-US" altLang="zh-CN" i="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13" name="图片 12">
            <a:extLst>
              <a:ext uri="{FF2B5EF4-FFF2-40B4-BE49-F238E27FC236}">
                <a16:creationId xmlns:a16="http://schemas.microsoft.com/office/drawing/2014/main" id="{600691CE-E227-5D77-88B9-B6660B5CB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950" y="1204572"/>
            <a:ext cx="1894103" cy="1756451"/>
          </a:xfrm>
          <a:prstGeom prst="rect">
            <a:avLst/>
          </a:prstGeom>
        </p:spPr>
      </p:pic>
      <p:sp>
        <p:nvSpPr>
          <p:cNvPr id="2" name="文本框 1">
            <a:extLst>
              <a:ext uri="{FF2B5EF4-FFF2-40B4-BE49-F238E27FC236}">
                <a16:creationId xmlns:a16="http://schemas.microsoft.com/office/drawing/2014/main" id="{F308C110-7F54-FB8E-2AA9-A0EC31987E4F}"/>
              </a:ext>
            </a:extLst>
          </p:cNvPr>
          <p:cNvSpPr txBox="1"/>
          <p:nvPr/>
        </p:nvSpPr>
        <p:spPr>
          <a:xfrm>
            <a:off x="232785" y="6205910"/>
            <a:ext cx="2747873" cy="473705"/>
          </a:xfrm>
          <a:prstGeom prst="rect">
            <a:avLst/>
          </a:prstGeom>
        </p:spPr>
        <p:txBody>
          <a:bodyPr vert="horz" wrap="square" lIns="91440" tIns="45720" rIns="91440" bIns="45720" rtlCol="0" anchor="t" anchorCtr="0">
            <a:noAutofit/>
          </a:bodyPr>
          <a:lstStyle/>
          <a:p>
            <a:pPr algn="ctr">
              <a:lnSpc>
                <a:spcPct val="150000"/>
              </a:lnSpc>
            </a:pPr>
            <a:r>
              <a:rPr lang="en-US" altLang="zh-CN" i="1" dirty="0">
                <a:solidFill>
                  <a:srgbClr val="002060"/>
                </a:solidFill>
                <a:latin typeface="Trebuchet MS" panose="020B0603020202020204" pitchFamily="34" charset="0"/>
                <a:ea typeface="黑体" panose="02010609060101010101" pitchFamily="49" charset="-122"/>
                <a:cs typeface="MV Boli" panose="02000500030200090000" pitchFamily="2" charset="0"/>
              </a:rPr>
              <a:t>Cavity in ATF/BNL, 1999</a:t>
            </a:r>
            <a:endParaRPr lang="en-US" altLang="zh-CN" i="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12" name="图片 11">
            <a:extLst>
              <a:ext uri="{FF2B5EF4-FFF2-40B4-BE49-F238E27FC236}">
                <a16:creationId xmlns:a16="http://schemas.microsoft.com/office/drawing/2014/main" id="{9656CFF1-9179-5910-13A5-FC8C4B348D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05" y="4229703"/>
            <a:ext cx="2815880" cy="1898736"/>
          </a:xfrm>
          <a:prstGeom prst="rect">
            <a:avLst/>
          </a:prstGeom>
        </p:spPr>
      </p:pic>
    </p:spTree>
    <p:extLst>
      <p:ext uri="{BB962C8B-B14F-4D97-AF65-F5344CB8AC3E}">
        <p14:creationId xmlns:p14="http://schemas.microsoft.com/office/powerpoint/2010/main" val="375678848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Introduction</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6FF8E733-4467-4D64-BE6C-1B14B6188B94}"/>
              </a:ext>
            </a:extLst>
          </p:cNvPr>
          <p:cNvSpPr txBox="1"/>
          <p:nvPr/>
        </p:nvSpPr>
        <p:spPr>
          <a:xfrm>
            <a:off x="483837" y="652090"/>
            <a:ext cx="82414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Cavity-based Beam Diagnostics</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According to eigenmodes within cavity excited by the beam,</a:t>
            </a:r>
            <a:r>
              <a:rPr lang="zh-CN" altLang="en-US"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 </a:t>
            </a: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various beam parameters can be obtained.</a:t>
            </a:r>
          </a:p>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Advantages</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Nondestructive</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High SNR and better resolution</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High performance-price ratio</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Multipurpose</a:t>
            </a:r>
          </a:p>
          <a:p>
            <a:pPr marL="800100" lvl="1" indent="-342900" algn="just">
              <a:lnSpc>
                <a:spcPct val="150000"/>
              </a:lnSpc>
              <a:buFont typeface="Arial" panose="020B0604020202020204" pitchFamily="34" charset="0"/>
              <a:buChar char="•"/>
            </a:pPr>
            <a:endPar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6" name="图片 5">
            <a:extLst>
              <a:ext uri="{FF2B5EF4-FFF2-40B4-BE49-F238E27FC236}">
                <a16:creationId xmlns:a16="http://schemas.microsoft.com/office/drawing/2014/main" id="{3967F2F3-7DD5-A5A4-27BA-29320032537D}"/>
              </a:ext>
            </a:extLst>
          </p:cNvPr>
          <p:cNvPicPr>
            <a:picLocks noChangeAspect="1"/>
          </p:cNvPicPr>
          <p:nvPr/>
        </p:nvPicPr>
        <p:blipFill rotWithShape="1">
          <a:blip r:embed="rId3">
            <a:extLst>
              <a:ext uri="{28A0092B-C50C-407E-A947-70E740481C1C}">
                <a14:useLocalDpi xmlns:a14="http://schemas.microsoft.com/office/drawing/2010/main" val="0"/>
              </a:ext>
            </a:extLst>
          </a:blip>
          <a:srcRect r="46849" b="13824"/>
          <a:stretch/>
        </p:blipFill>
        <p:spPr>
          <a:xfrm>
            <a:off x="5055585" y="2205332"/>
            <a:ext cx="3541566" cy="2589576"/>
          </a:xfrm>
          <a:prstGeom prst="rect">
            <a:avLst/>
          </a:prstGeom>
        </p:spPr>
      </p:pic>
      <p:pic>
        <p:nvPicPr>
          <p:cNvPr id="7" name="图片 6">
            <a:extLst>
              <a:ext uri="{FF2B5EF4-FFF2-40B4-BE49-F238E27FC236}">
                <a16:creationId xmlns:a16="http://schemas.microsoft.com/office/drawing/2014/main" id="{E395FA39-33C2-0399-675A-5310846242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86" b="24310"/>
          <a:stretch/>
        </p:blipFill>
        <p:spPr>
          <a:xfrm>
            <a:off x="3691503" y="4681615"/>
            <a:ext cx="2483140" cy="2142280"/>
          </a:xfrm>
          <a:prstGeom prst="rect">
            <a:avLst/>
          </a:prstGeom>
        </p:spPr>
      </p:pic>
      <p:pic>
        <p:nvPicPr>
          <p:cNvPr id="8" name="图片 7">
            <a:extLst>
              <a:ext uri="{FF2B5EF4-FFF2-40B4-BE49-F238E27FC236}">
                <a16:creationId xmlns:a16="http://schemas.microsoft.com/office/drawing/2014/main" id="{F2A194FF-1650-0983-BA3D-5FEB8DD661C4}"/>
              </a:ext>
            </a:extLst>
          </p:cNvPr>
          <p:cNvPicPr>
            <a:picLocks noChangeAspect="1"/>
          </p:cNvPicPr>
          <p:nvPr/>
        </p:nvPicPr>
        <p:blipFill>
          <a:blip r:embed="rId5"/>
          <a:stretch>
            <a:fillRect/>
          </a:stretch>
        </p:blipFill>
        <p:spPr>
          <a:xfrm>
            <a:off x="1082069" y="4681615"/>
            <a:ext cx="2393978" cy="2142280"/>
          </a:xfrm>
          <a:prstGeom prst="rect">
            <a:avLst/>
          </a:prstGeom>
        </p:spPr>
      </p:pic>
      <p:pic>
        <p:nvPicPr>
          <p:cNvPr id="16" name="图片 15">
            <a:extLst>
              <a:ext uri="{FF2B5EF4-FFF2-40B4-BE49-F238E27FC236}">
                <a16:creationId xmlns:a16="http://schemas.microsoft.com/office/drawing/2014/main" id="{9595E942-3EBC-F394-DC3B-21C3EC0874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1519" y="4700772"/>
            <a:ext cx="2005056" cy="2120621"/>
          </a:xfrm>
          <a:prstGeom prst="rect">
            <a:avLst/>
          </a:prstGeom>
        </p:spPr>
      </p:pic>
    </p:spTree>
    <p:extLst>
      <p:ext uri="{BB962C8B-B14F-4D97-AF65-F5344CB8AC3E}">
        <p14:creationId xmlns:p14="http://schemas.microsoft.com/office/powerpoint/2010/main" val="198575106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文本框 158"/>
          <p:cNvSpPr txBox="1"/>
          <p:nvPr/>
        </p:nvSpPr>
        <p:spPr>
          <a:xfrm>
            <a:off x="3347634" y="1602894"/>
            <a:ext cx="5679408" cy="4407125"/>
          </a:xfrm>
          <a:prstGeom prst="rect">
            <a:avLst/>
          </a:prstGeom>
          <a:noFill/>
        </p:spPr>
        <p:txBody>
          <a:bodyPr wrap="square" lIns="64921" tIns="32459" rIns="64921" bIns="32459" rtlCol="0">
            <a:spAutoFit/>
          </a:bodyPr>
          <a:lstStyle/>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1</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Introduction</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2</a:t>
            </a:r>
            <a:r>
              <a:rPr lang="en-US" altLang="zh-CN" sz="32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rgbClr val="002060"/>
                </a:solidFill>
                <a:latin typeface="Trebuchet MS" panose="020B0603020202020204" pitchFamily="34" charset="0"/>
                <a:ea typeface="仿宋" panose="02010609060101010101" pitchFamily="49" charset="-122"/>
                <a:cs typeface="Arial" panose="020B0604020202020204" pitchFamily="34" charset="0"/>
              </a:rPr>
              <a:t>Theoretical Basis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3</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Design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S</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cheme</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and Laws</a:t>
            </a:r>
          </a:p>
          <a:p>
            <a:pPr marR="0" lvl="0" algn="l" defTabSz="914400" rtl="0" eaLnBrk="1" fontAlgn="auto" latinLnBrk="0" hangingPunct="1">
              <a:lnSpc>
                <a:spcPct val="150000"/>
              </a:lnSpc>
              <a:spcBef>
                <a:spcPts val="0"/>
              </a:spcBef>
              <a:spcAft>
                <a:spcPts val="0"/>
              </a:spcAft>
              <a:buClrTx/>
              <a:buSzTx/>
              <a:tabLst/>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4</a:t>
            </a:r>
            <a:r>
              <a:rPr lang="en-US" altLang="zh-CN" sz="32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Cavity Bunch Length Monitor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5</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Beam </a:t>
            </a: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E</a:t>
            </a:r>
            <a:r>
              <a:rPr kumimoji="0" lang="en-US" altLang="zh-CN" sz="2400" b="1" i="1" u="none" strike="noStrike" kern="1200" cap="none" spc="0" normalizeH="0" baseline="0" noProof="0" dirty="0" err="1">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xperiments</a:t>
            </a:r>
            <a:endPar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endParaRPr>
          </a:p>
          <a:p>
            <a:pPr defTabSz="914400">
              <a:lnSpc>
                <a:spcPct val="150000"/>
              </a:lnSpc>
              <a:defRPr/>
            </a:pPr>
            <a:r>
              <a:rPr lang="en-US" altLang="zh-CN" sz="2400" b="1" i="1" dirty="0">
                <a:solidFill>
                  <a:schemeClr val="accent5">
                    <a:lumMod val="40000"/>
                    <a:lumOff val="60000"/>
                  </a:schemeClr>
                </a:solidFill>
                <a:latin typeface="Trebuchet MS" panose="020B0603020202020204" pitchFamily="34" charset="0"/>
                <a:ea typeface="仿宋" panose="02010609060101010101" pitchFamily="49" charset="-122"/>
                <a:cs typeface="Arial" panose="020B0604020202020204" pitchFamily="34" charset="0"/>
              </a:rPr>
              <a:t>6</a:t>
            </a:r>
            <a:r>
              <a:rPr kumimoji="0" lang="en-US" altLang="zh-CN" sz="32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  	</a:t>
            </a:r>
            <a:r>
              <a:rPr kumimoji="0" lang="en-US" altLang="zh-CN" sz="2400" b="1" i="1" u="none" strike="noStrike" kern="1200" cap="none" spc="0" normalizeH="0" baseline="0" noProof="0" dirty="0">
                <a:ln>
                  <a:noFill/>
                </a:ln>
                <a:solidFill>
                  <a:schemeClr val="accent5">
                    <a:lumMod val="40000"/>
                    <a:lumOff val="60000"/>
                  </a:schemeClr>
                </a:solidFill>
                <a:effectLst/>
                <a:uLnTx/>
                <a:uFillTx/>
                <a:latin typeface="Trebuchet MS" panose="020B0603020202020204" pitchFamily="34" charset="0"/>
                <a:ea typeface="仿宋" panose="02010609060101010101" pitchFamily="49" charset="-122"/>
                <a:cs typeface="Arial" panose="020B0604020202020204" pitchFamily="34" charset="0"/>
              </a:rPr>
              <a:t>Summary </a:t>
            </a:r>
          </a:p>
        </p:txBody>
      </p:sp>
      <p:sp>
        <p:nvSpPr>
          <p:cNvPr id="5" name="文本框 4"/>
          <p:cNvSpPr txBox="1"/>
          <p:nvPr/>
        </p:nvSpPr>
        <p:spPr>
          <a:xfrm>
            <a:off x="542079" y="784423"/>
            <a:ext cx="8205681" cy="880134"/>
          </a:xfrm>
          <a:prstGeom prst="rect">
            <a:avLst/>
          </a:prstGeom>
          <a:noFill/>
        </p:spPr>
        <p:txBody>
          <a:bodyPr wrap="square" lIns="64921" tIns="32459" rIns="64921" bIns="32459" rtlCol="0">
            <a:spAutoFit/>
          </a:bodyPr>
          <a:lstStyle/>
          <a:p>
            <a:pPr lvl="0" defTabSz="649043">
              <a:lnSpc>
                <a:spcPct val="150000"/>
              </a:lnSpc>
            </a:pPr>
            <a:r>
              <a:rPr lang="en-US" altLang="zh-CN" sz="4000" b="1" dirty="0">
                <a:solidFill>
                  <a:srgbClr val="0070C0"/>
                </a:solidFill>
                <a:latin typeface="Trebuchet MS" panose="020B0603020202020204" pitchFamily="34" charset="0"/>
                <a:ea typeface="微软雅黑" panose="020B0503020204020204" pitchFamily="34" charset="-122"/>
                <a:cs typeface="Arial" panose="020B0604020202020204" pitchFamily="34" charset="0"/>
              </a:rPr>
              <a:t>O</a:t>
            </a:r>
            <a:r>
              <a:rPr kumimoji="0" lang="en-US" altLang="zh-CN" sz="4000" b="1" i="0" u="none" strike="noStrike" kern="1200" cap="none" spc="0" normalizeH="0" baseline="0" noProof="0" dirty="0" err="1">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rPr>
              <a:t>verview</a:t>
            </a:r>
            <a:endParaRPr kumimoji="0" lang="en-US" altLang="zh-CN" sz="4000" b="1" i="0" u="none" strike="noStrike" kern="1200" cap="none" spc="0" normalizeH="0" baseline="0" noProof="0" dirty="0">
              <a:ln>
                <a:noFill/>
              </a:ln>
              <a:solidFill>
                <a:srgbClr val="0070C0"/>
              </a:solidFill>
              <a:effectLst/>
              <a:uLnTx/>
              <a:uFillTx/>
              <a:latin typeface="Trebuchet MS" panose="020B0603020202020204" pitchFamily="34" charset="0"/>
              <a:ea typeface="微软雅黑" panose="020B0503020204020204" pitchFamily="34" charset="-122"/>
              <a:cs typeface="Arial" panose="020B0604020202020204" pitchFamily="34"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C2D1D041-C427-47CF-8AFE-1EC4C8585692}"/>
              </a:ext>
            </a:extLst>
          </p:cNvPr>
          <p:cNvCxnSpPr>
            <a:cxnSpLocks/>
          </p:cNvCxnSpPr>
          <p:nvPr/>
        </p:nvCxnSpPr>
        <p:spPr>
          <a:xfrm>
            <a:off x="542079" y="1726071"/>
            <a:ext cx="83272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E651F53E-A9F7-4B9E-A4D6-C5E99149A039}"/>
              </a:ext>
            </a:extLst>
          </p:cNvPr>
          <p:cNvPicPr>
            <a:picLocks noChangeAspect="1"/>
          </p:cNvPicPr>
          <p:nvPr/>
        </p:nvPicPr>
        <p:blipFill rotWithShape="1">
          <a:blip r:embed="rId3"/>
          <a:srcRect l="1" r="393" b="12241"/>
          <a:stretch/>
        </p:blipFill>
        <p:spPr>
          <a:xfrm>
            <a:off x="542079" y="1948700"/>
            <a:ext cx="2256915" cy="2788058"/>
          </a:xfrm>
          <a:prstGeom prst="rect">
            <a:avLst/>
          </a:prstGeom>
        </p:spPr>
      </p:pic>
    </p:spTree>
    <p:extLst>
      <p:ext uri="{BB962C8B-B14F-4D97-AF65-F5344CB8AC3E}">
        <p14:creationId xmlns:p14="http://schemas.microsoft.com/office/powerpoint/2010/main" val="24477163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8" y="0"/>
            <a:ext cx="7554394"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Theoretical Basis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6FF8E733-4467-4D64-BE6C-1B14B6188B94}"/>
              </a:ext>
            </a:extLst>
          </p:cNvPr>
          <p:cNvSpPr txBox="1"/>
          <p:nvPr/>
        </p:nvSpPr>
        <p:spPr>
          <a:xfrm>
            <a:off x="483837" y="652090"/>
            <a:ext cx="82414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Cavity Signal</a:t>
            </a:r>
          </a:p>
          <a:p>
            <a:pPr marL="800100" lvl="1" indent="-342900" algn="just">
              <a:lnSpc>
                <a:spcPct val="150000"/>
              </a:lnSpc>
              <a:buFont typeface="Arial" panose="020B0604020202020204" pitchFamily="34" charset="0"/>
              <a:buChar char="•"/>
            </a:pPr>
            <a:r>
              <a:rPr lang="en-US" altLang="zh-CN" sz="2000" dirty="0">
                <a:solidFill>
                  <a:srgbClr val="002060"/>
                </a:solidFill>
                <a:latin typeface="Trebuchet MS" panose="020B0603020202020204" pitchFamily="34" charset="0"/>
                <a:ea typeface="黑体" panose="02010609060101010101" pitchFamily="49" charset="-122"/>
                <a:cs typeface="Arial" panose="020B0604020202020204" pitchFamily="34" charset="0"/>
              </a:rPr>
              <a:t>While passing through the cavity, the bunch will excite different eigenmodes. The signal amplitude of an eigenmode can be written as</a:t>
            </a: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grpSp>
        <p:nvGrpSpPr>
          <p:cNvPr id="39" name="组合 38">
            <a:extLst>
              <a:ext uri="{FF2B5EF4-FFF2-40B4-BE49-F238E27FC236}">
                <a16:creationId xmlns:a16="http://schemas.microsoft.com/office/drawing/2014/main" id="{DDFE7F4F-088B-7276-4D3A-8FF9DB550EEF}"/>
              </a:ext>
            </a:extLst>
          </p:cNvPr>
          <p:cNvGrpSpPr/>
          <p:nvPr/>
        </p:nvGrpSpPr>
        <p:grpSpPr>
          <a:xfrm>
            <a:off x="695927" y="2567602"/>
            <a:ext cx="8029374" cy="2914363"/>
            <a:chOff x="695927" y="2753945"/>
            <a:chExt cx="8029374" cy="2914363"/>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D6D5F9E-4D16-5426-E01B-BB0D66761056}"/>
                    </a:ext>
                  </a:extLst>
                </p:cNvPr>
                <p:cNvSpPr txBox="1"/>
                <p:nvPr/>
              </p:nvSpPr>
              <p:spPr>
                <a:xfrm>
                  <a:off x="1863274" y="3609340"/>
                  <a:ext cx="5236210" cy="675057"/>
                </a:xfrm>
                <a:prstGeom prst="rect">
                  <a:avLst/>
                </a:prstGeom>
                <a:noFill/>
              </p:spPr>
              <p:txBody>
                <a:bodyPr wrap="square">
                  <a:spAutoFit/>
                </a:bodyPr>
                <a:lstStyle/>
                <a:p>
                  <a:pPr algn="ctr"/>
                  <a14:m>
                    <m:oMath xmlns:m="http://schemas.openxmlformats.org/officeDocument/2006/math">
                      <m:sSub>
                        <m:sSubPr>
                          <m:ctrlPr>
                            <a:rPr lang="en-GB" altLang="zh-CN" sz="28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𝑉</m:t>
                          </m:r>
                        </m:e>
                        <m:sub>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0</m:t>
                          </m:r>
                        </m:sub>
                      </m:sSub>
                      <m:r>
                        <a:rPr lang="en-GB" altLang="zh-CN" sz="28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2</m:t>
                      </m:r>
                      <m:sSub>
                        <m:sSubPr>
                          <m:ctrlPr>
                            <a:rPr lang="zh-CN" altLang="zh-CN" sz="2800" i="1" kern="0">
                              <a:solidFill>
                                <a:srgbClr val="002060"/>
                              </a:solidFill>
                              <a:effectLst/>
                              <a:latin typeface="Cambria Math" panose="02040503050406030204" pitchFamily="18" charset="0"/>
                              <a:ea typeface="Cambria Math" panose="02040503050406030204" pitchFamily="18" charset="0"/>
                            </a:rPr>
                          </m:ctrlPr>
                        </m:sSubPr>
                        <m:e>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𝑘</m:t>
                          </m:r>
                        </m:e>
                        <m:sub>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𝑛</m:t>
                          </m:r>
                        </m:sub>
                      </m:sSub>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𝑞</m:t>
                      </m:r>
                      <m:nary>
                        <m:naryPr>
                          <m:limLoc m:val="subSup"/>
                          <m:ctrlPr>
                            <a:rPr lang="zh-CN" altLang="zh-CN" sz="2800" i="1" kern="0">
                              <a:solidFill>
                                <a:srgbClr val="002060"/>
                              </a:solidFill>
                              <a:effectLst/>
                              <a:latin typeface="Cambria Math" panose="02040503050406030204" pitchFamily="18" charset="0"/>
                              <a:ea typeface="Cambria Math" panose="02040503050406030204" pitchFamily="18" charset="0"/>
                            </a:rPr>
                          </m:ctrlPr>
                        </m:naryPr>
                        <m:sub>
                          <m:r>
                            <a:rPr lang="en-GB" altLang="zh-CN" sz="2800" i="1" kern="0">
                              <a:solidFill>
                                <a:srgbClr val="002060"/>
                              </a:solidFill>
                              <a:effectLst/>
                              <a:latin typeface="Cambria Math" panose="02040503050406030204" pitchFamily="18" charset="0"/>
                              <a:ea typeface="宋体" panose="02010600030101010101" pitchFamily="2" charset="-122"/>
                            </a:rPr>
                            <m:t>−</m:t>
                          </m:r>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𝑇</m:t>
                          </m:r>
                        </m:sub>
                        <m:sup>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𝑇</m:t>
                          </m:r>
                        </m:sup>
                        <m:e>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𝑓</m:t>
                          </m:r>
                          <m:d>
                            <m:dPr>
                              <m:ctrlPr>
                                <a:rPr lang="zh-CN" altLang="zh-CN" sz="2800" i="1" kern="0">
                                  <a:solidFill>
                                    <a:srgbClr val="002060"/>
                                  </a:solidFill>
                                  <a:effectLst/>
                                  <a:latin typeface="Cambria Math" panose="02040503050406030204" pitchFamily="18" charset="0"/>
                                  <a:ea typeface="Cambria Math" panose="02040503050406030204" pitchFamily="18" charset="0"/>
                                </a:rPr>
                              </m:ctrlPr>
                            </m:dPr>
                            <m:e>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𝑡</m:t>
                              </m:r>
                            </m:e>
                          </m:d>
                          <m:r>
                            <m:rPr>
                              <m:sty m:val="p"/>
                            </m:rPr>
                            <a:rPr lang="en-GB" altLang="zh-CN" sz="2800"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exp</m:t>
                          </m:r>
                          <m:r>
                            <a:rPr lang="en-GB" altLang="zh-CN" sz="2800" kern="0">
                              <a:solidFill>
                                <a:srgbClr val="002060"/>
                              </a:solidFill>
                              <a:effectLst/>
                              <a:latin typeface="Cambria Math" panose="02040503050406030204" pitchFamily="18" charset="0"/>
                              <a:ea typeface="宋体" panose="02010600030101010101" pitchFamily="2" charset="-122"/>
                            </a:rPr>
                            <m:t>⁡</m:t>
                          </m:r>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GB" altLang="zh-CN" sz="280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GB" altLang="zh-CN" sz="2800" i="1" ker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𝜔</m:t>
                              </m:r>
                            </m:e>
                            <m:sub>
                              <m:r>
                                <a:rPr lang="en-US" altLang="zh-CN" sz="2800" b="0" i="1" kern="0" smtClea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𝑛</m:t>
                              </m:r>
                            </m:sub>
                          </m:sSub>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𝑡</m:t>
                          </m:r>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m:t>
                          </m:r>
                          <m:r>
                            <a:rPr lang="en-GB" altLang="zh-CN" sz="2800" i="1" kern="0">
                              <a:solidFill>
                                <a:srgbClr val="002060"/>
                              </a:solidFill>
                              <a:effectLst/>
                              <a:latin typeface="Cambria Math" panose="02040503050406030204" pitchFamily="18" charset="0"/>
                              <a:ea typeface="宋体" panose="02010600030101010101" pitchFamily="2" charset="-122"/>
                              <a:cs typeface="Times New Roman" panose="02020603050405020304" pitchFamily="18" charset="0"/>
                            </a:rPr>
                            <m:t>𝑑𝑡</m:t>
                          </m:r>
                        </m:e>
                      </m:nary>
                    </m:oMath>
                  </a14:m>
                  <a:r>
                    <a:rPr lang="en-US" altLang="zh-CN" sz="2800" dirty="0">
                      <a:solidFill>
                        <a:srgbClr val="002060"/>
                      </a:solidFill>
                      <a:effectLst/>
                      <a:latin typeface="Times New Roman" panose="02020603050405020304" pitchFamily="18" charset="0"/>
                      <a:ea typeface="宋体" panose="02010600030101010101" pitchFamily="2" charset="-122"/>
                    </a:rPr>
                    <a:t> </a:t>
                  </a:r>
                  <a:endParaRPr lang="zh-CN" altLang="en-US" sz="2800" dirty="0">
                    <a:solidFill>
                      <a:srgbClr val="002060"/>
                    </a:solidFill>
                  </a:endParaRPr>
                </a:p>
              </p:txBody>
            </p:sp>
          </mc:Choice>
          <mc:Fallback xmlns="">
            <p:sp>
              <p:nvSpPr>
                <p:cNvPr id="9" name="文本框 8">
                  <a:extLst>
                    <a:ext uri="{FF2B5EF4-FFF2-40B4-BE49-F238E27FC236}">
                      <a16:creationId xmlns:a16="http://schemas.microsoft.com/office/drawing/2014/main" id="{0D6D5F9E-4D16-5426-E01B-BB0D66761056}"/>
                    </a:ext>
                  </a:extLst>
                </p:cNvPr>
                <p:cNvSpPr txBox="1">
                  <a:spLocks noRot="1" noChangeAspect="1" noMove="1" noResize="1" noEditPoints="1" noAdjustHandles="1" noChangeArrowheads="1" noChangeShapeType="1" noTextEdit="1"/>
                </p:cNvSpPr>
                <p:nvPr/>
              </p:nvSpPr>
              <p:spPr>
                <a:xfrm>
                  <a:off x="1863274" y="3609340"/>
                  <a:ext cx="5236210" cy="675057"/>
                </a:xfrm>
                <a:prstGeom prst="rect">
                  <a:avLst/>
                </a:prstGeom>
                <a:blipFill>
                  <a:blip r:embed="rId3"/>
                  <a:stretch>
                    <a:fillRect/>
                  </a:stretch>
                </a:blipFill>
              </p:spPr>
              <p:txBody>
                <a:bodyPr/>
                <a:lstStyle/>
                <a:p>
                  <a:r>
                    <a:rPr lang="zh-CN" altLang="en-US">
                      <a:noFill/>
                    </a:rPr>
                    <a:t> </a:t>
                  </a:r>
                </a:p>
              </p:txBody>
            </p:sp>
          </mc:Fallback>
        </mc:AlternateContent>
        <p:grpSp>
          <p:nvGrpSpPr>
            <p:cNvPr id="13" name="组合 12">
              <a:extLst>
                <a:ext uri="{FF2B5EF4-FFF2-40B4-BE49-F238E27FC236}">
                  <a16:creationId xmlns:a16="http://schemas.microsoft.com/office/drawing/2014/main" id="{9B857347-84A5-3607-27A4-F35357CD6A84}"/>
                </a:ext>
              </a:extLst>
            </p:cNvPr>
            <p:cNvGrpSpPr/>
            <p:nvPr/>
          </p:nvGrpSpPr>
          <p:grpSpPr>
            <a:xfrm>
              <a:off x="3250749" y="4225524"/>
              <a:ext cx="157480" cy="157480"/>
              <a:chOff x="7486650" y="3075940"/>
              <a:chExt cx="157480" cy="157480"/>
            </a:xfrm>
          </p:grpSpPr>
          <p:sp>
            <p:nvSpPr>
              <p:cNvPr id="11" name="椭圆 10">
                <a:extLst>
                  <a:ext uri="{FF2B5EF4-FFF2-40B4-BE49-F238E27FC236}">
                    <a16:creationId xmlns:a16="http://schemas.microsoft.com/office/drawing/2014/main" id="{A6DA17EC-47AF-0927-890F-0E57C83840B2}"/>
                  </a:ext>
                </a:extLst>
              </p:cNvPr>
              <p:cNvSpPr/>
              <p:nvPr/>
            </p:nvSpPr>
            <p:spPr>
              <a:xfrm>
                <a:off x="7528560" y="3119120"/>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792FE7B6-3E13-F37F-6388-1C3325E2567A}"/>
                  </a:ext>
                </a:extLst>
              </p:cNvPr>
              <p:cNvSpPr/>
              <p:nvPr/>
            </p:nvSpPr>
            <p:spPr>
              <a:xfrm>
                <a:off x="7486650" y="3075940"/>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a:extLst>
                <a:ext uri="{FF2B5EF4-FFF2-40B4-BE49-F238E27FC236}">
                  <a16:creationId xmlns:a16="http://schemas.microsoft.com/office/drawing/2014/main" id="{DFCAB950-16BA-1478-C1F5-C012592D785E}"/>
                </a:ext>
              </a:extLst>
            </p:cNvPr>
            <p:cNvCxnSpPr>
              <a:cxnSpLocks/>
            </p:cNvCxnSpPr>
            <p:nvPr/>
          </p:nvCxnSpPr>
          <p:spPr>
            <a:xfrm flipH="1">
              <a:off x="2967539" y="4383004"/>
              <a:ext cx="325120" cy="5175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B6965B26-4CE8-1329-4424-D329742D8FBB}"/>
                </a:ext>
              </a:extLst>
            </p:cNvPr>
            <p:cNvCxnSpPr>
              <a:cxnSpLocks/>
            </p:cNvCxnSpPr>
            <p:nvPr/>
          </p:nvCxnSpPr>
          <p:spPr>
            <a:xfrm flipH="1">
              <a:off x="2622099" y="4900581"/>
              <a:ext cx="3454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9B565835-644D-52CD-5E86-EE14C19C96D4}"/>
                    </a:ext>
                  </a:extLst>
                </p:cNvPr>
                <p:cNvSpPr txBox="1"/>
                <p:nvPr/>
              </p:nvSpPr>
              <p:spPr>
                <a:xfrm>
                  <a:off x="695927" y="4563344"/>
                  <a:ext cx="3633052" cy="1104964"/>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k</a:t>
                  </a:r>
                  <a:r>
                    <a:rPr lang="en-US" altLang="zh-CN" sz="2000" i="1" baseline="-25000" dirty="0" err="1">
                      <a:solidFill>
                        <a:srgbClr val="FF0000"/>
                      </a:solidFill>
                      <a:latin typeface="Trebuchet MS" panose="020B0603020202020204" pitchFamily="34" charset="0"/>
                      <a:ea typeface="黑体" panose="02010609060101010101" pitchFamily="49" charset="-122"/>
                      <a:cs typeface="MV Boli" panose="02000500030200090000" pitchFamily="2" charset="0"/>
                    </a:rPr>
                    <a:t>n</a:t>
                  </a:r>
                  <a:r>
                    <a:rPr lang="en-US" altLang="zh-CN" sz="2000" dirty="0">
                      <a:solidFill>
                        <a:srgbClr val="FF0000"/>
                      </a:solidFill>
                      <a:latin typeface="Trebuchet MS" panose="020B0603020202020204" pitchFamily="34" charset="0"/>
                      <a:ea typeface="黑体" panose="02010609060101010101" pitchFamily="49" charset="-122"/>
                      <a:cs typeface="MV Boli" panose="02000500030200090000" pitchFamily="2" charset="0"/>
                    </a:rPr>
                    <a:t> : Loss factor</a:t>
                  </a:r>
                </a:p>
                <a:p>
                  <a:pPr algn="just">
                    <a:lnSpc>
                      <a:spcPct val="150000"/>
                    </a:lnSpc>
                  </a:pPr>
                  <a14:m>
                    <m:oMathPara xmlns:m="http://schemas.openxmlformats.org/officeDocument/2006/math">
                      <m:oMathParaPr>
                        <m:jc m:val="left"/>
                      </m:oMathParaPr>
                      <m:oMath xmlns:m="http://schemas.openxmlformats.org/officeDocument/2006/math">
                        <m:sSub>
                          <m:sSubPr>
                            <m:ctrlPr>
                              <a:rPr lang="zh-CN" altLang="zh-CN" sz="2000" i="1" kern="0">
                                <a:solidFill>
                                  <a:srgbClr val="FF0000"/>
                                </a:solidFill>
                                <a:effectLst/>
                                <a:latin typeface="Cambria Math" panose="02040503050406030204" pitchFamily="18" charset="0"/>
                                <a:ea typeface="Cambria Math" panose="02040503050406030204" pitchFamily="18" charset="0"/>
                              </a:rPr>
                            </m:ctrlPr>
                          </m:sSubPr>
                          <m:e>
                            <m:r>
                              <a:rPr lang="en-GB" altLang="zh-CN" sz="2000" i="1" ker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𝑘</m:t>
                            </m:r>
                          </m:e>
                          <m:sub>
                            <m:r>
                              <a:rPr lang="en-GB" altLang="zh-CN" sz="2000" i="1" ker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𝑛</m:t>
                            </m:r>
                          </m:sub>
                        </m:sSub>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ctrlPr>
                          </m:fPr>
                          <m:num>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4</m:t>
                            </m:r>
                          </m:den>
                        </m:f>
                        <m:sSub>
                          <m:sSubPr>
                            <m:ctrlP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𝜔</m:t>
                            </m:r>
                          </m:e>
                          <m:sub>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𝑛</m:t>
                            </m:r>
                          </m:sub>
                        </m:sSub>
                        <m:d>
                          <m:dPr>
                            <m:ctrlP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ctrlPr>
                          </m:dPr>
                          <m:e>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𝑅</m:t>
                            </m:r>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𝑄</m:t>
                                </m:r>
                              </m:e>
                              <m:sub>
                                <m:r>
                                  <a:rPr lang="en-US" altLang="zh-CN" sz="2000" b="0" i="1" kern="0" smtClean="0">
                                    <a:solidFill>
                                      <a:srgbClr val="FF0000"/>
                                    </a:solidFill>
                                    <a:effectLst/>
                                    <a:latin typeface="Cambria Math" panose="02040503050406030204" pitchFamily="18" charset="0"/>
                                    <a:ea typeface="宋体" panose="02010600030101010101" pitchFamily="2" charset="-122"/>
                                    <a:cs typeface="Times New Roman" panose="02020603050405020304" pitchFamily="18" charset="0"/>
                                  </a:rPr>
                                  <m:t>0</m:t>
                                </m:r>
                              </m:sub>
                            </m:sSub>
                          </m:e>
                        </m:d>
                      </m:oMath>
                    </m:oMathPara>
                  </a14:m>
                  <a:endPar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endParaRPr>
                </a:p>
                <a:p>
                  <a:pPr algn="just">
                    <a:lnSpc>
                      <a:spcPct val="150000"/>
                    </a:lnSpc>
                  </a:pPr>
                  <a:r>
                    <a:rPr lang="en-US" altLang="zh-CN" sz="2000" dirty="0">
                      <a:solidFill>
                        <a:srgbClr val="FF0000"/>
                      </a:solidFill>
                      <a:latin typeface="Trebuchet MS" panose="020B0603020202020204" pitchFamily="34" charset="0"/>
                      <a:ea typeface="黑体" panose="02010609060101010101" pitchFamily="49" charset="-122"/>
                      <a:cs typeface="Arial" panose="020B0604020202020204" pitchFamily="34" charset="0"/>
                    </a:rPr>
                    <a:t>Depend on the eigenmodes</a:t>
                  </a: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mc:Choice>
          <mc:Fallback xmlns="">
            <p:sp>
              <p:nvSpPr>
                <p:cNvPr id="19" name="文本框 18">
                  <a:extLst>
                    <a:ext uri="{FF2B5EF4-FFF2-40B4-BE49-F238E27FC236}">
                      <a16:creationId xmlns:a16="http://schemas.microsoft.com/office/drawing/2014/main" id="{9B565835-644D-52CD-5E86-EE14C19C96D4}"/>
                    </a:ext>
                  </a:extLst>
                </p:cNvPr>
                <p:cNvSpPr txBox="1">
                  <a:spLocks noRot="1" noChangeAspect="1" noMove="1" noResize="1" noEditPoints="1" noAdjustHandles="1" noChangeArrowheads="1" noChangeShapeType="1" noTextEdit="1"/>
                </p:cNvSpPr>
                <p:nvPr/>
              </p:nvSpPr>
              <p:spPr>
                <a:xfrm>
                  <a:off x="695927" y="4563344"/>
                  <a:ext cx="3633052" cy="1104964"/>
                </a:xfrm>
                <a:prstGeom prst="rect">
                  <a:avLst/>
                </a:prstGeom>
                <a:blipFill>
                  <a:blip r:embed="rId4"/>
                  <a:stretch>
                    <a:fillRect l="-1678" b="-73481"/>
                  </a:stretch>
                </a:blipFill>
              </p:spPr>
              <p:txBody>
                <a:bodyPr/>
                <a:lstStyle/>
                <a:p>
                  <a:r>
                    <a:rPr lang="zh-CN" altLang="en-US">
                      <a:noFill/>
                    </a:rPr>
                    <a:t> </a:t>
                  </a:r>
                </a:p>
              </p:txBody>
            </p:sp>
          </mc:Fallback>
        </mc:AlternateContent>
        <p:grpSp>
          <p:nvGrpSpPr>
            <p:cNvPr id="23" name="组合 22">
              <a:extLst>
                <a:ext uri="{FF2B5EF4-FFF2-40B4-BE49-F238E27FC236}">
                  <a16:creationId xmlns:a16="http://schemas.microsoft.com/office/drawing/2014/main" id="{735C05A5-6884-EEAC-86AA-1CB2A420CF37}"/>
                </a:ext>
              </a:extLst>
            </p:cNvPr>
            <p:cNvGrpSpPr/>
            <p:nvPr/>
          </p:nvGrpSpPr>
          <p:grpSpPr>
            <a:xfrm>
              <a:off x="3677469" y="3657488"/>
              <a:ext cx="157480" cy="157480"/>
              <a:chOff x="7486650" y="3075940"/>
              <a:chExt cx="157480" cy="157480"/>
            </a:xfrm>
          </p:grpSpPr>
          <p:sp>
            <p:nvSpPr>
              <p:cNvPr id="24" name="椭圆 23">
                <a:extLst>
                  <a:ext uri="{FF2B5EF4-FFF2-40B4-BE49-F238E27FC236}">
                    <a16:creationId xmlns:a16="http://schemas.microsoft.com/office/drawing/2014/main" id="{77A6AC18-F00B-BC87-105A-966D5E964882}"/>
                  </a:ext>
                </a:extLst>
              </p:cNvPr>
              <p:cNvSpPr/>
              <p:nvPr/>
            </p:nvSpPr>
            <p:spPr>
              <a:xfrm>
                <a:off x="7528560" y="3119120"/>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814D5E8D-F622-3672-0211-DE285E94EB88}"/>
                  </a:ext>
                </a:extLst>
              </p:cNvPr>
              <p:cNvSpPr/>
              <p:nvPr/>
            </p:nvSpPr>
            <p:spPr>
              <a:xfrm>
                <a:off x="7486650" y="3075940"/>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6" name="直接连接符 25">
              <a:extLst>
                <a:ext uri="{FF2B5EF4-FFF2-40B4-BE49-F238E27FC236}">
                  <a16:creationId xmlns:a16="http://schemas.microsoft.com/office/drawing/2014/main" id="{F0E89D4E-5CBB-1EF6-E861-1BA8F550E362}"/>
                </a:ext>
              </a:extLst>
            </p:cNvPr>
            <p:cNvCxnSpPr>
              <a:cxnSpLocks/>
            </p:cNvCxnSpPr>
            <p:nvPr/>
          </p:nvCxnSpPr>
          <p:spPr>
            <a:xfrm flipH="1">
              <a:off x="3769728" y="3118935"/>
              <a:ext cx="325120" cy="5175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AF401C8-C71D-9C19-20D1-6E9AFEFE396E}"/>
                </a:ext>
              </a:extLst>
            </p:cNvPr>
            <p:cNvCxnSpPr>
              <a:cxnSpLocks/>
            </p:cNvCxnSpPr>
            <p:nvPr/>
          </p:nvCxnSpPr>
          <p:spPr>
            <a:xfrm flipH="1">
              <a:off x="4094848" y="3118935"/>
              <a:ext cx="248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3FE3535E-3C51-AC4F-605E-468AE4D3AF4D}"/>
                </a:ext>
              </a:extLst>
            </p:cNvPr>
            <p:cNvSpPr txBox="1"/>
            <p:nvPr/>
          </p:nvSpPr>
          <p:spPr>
            <a:xfrm>
              <a:off x="4405179" y="2753945"/>
              <a:ext cx="3633052" cy="675055"/>
            </a:xfrm>
            <a:prstGeom prst="rect">
              <a:avLst/>
            </a:prstGeom>
          </p:spPr>
          <p:txBody>
            <a:bodyPr vert="horz" wrap="square" lIns="91440" tIns="45720" rIns="91440" bIns="45720" rtlCol="0" anchor="t" anchorCtr="0">
              <a:noAutofit/>
            </a:bodyPr>
            <a:lstStyle/>
            <a:p>
              <a:pPr algn="just">
                <a:lnSpc>
                  <a:spcPct val="150000"/>
                </a:lnSpc>
              </a:pPr>
              <a:r>
                <a:rPr lang="en-US" altLang="zh-CN" sz="2000" i="1" dirty="0">
                  <a:solidFill>
                    <a:srgbClr val="FF0000"/>
                  </a:solidFill>
                  <a:latin typeface="Trebuchet MS" panose="020B0603020202020204" pitchFamily="34" charset="0"/>
                  <a:ea typeface="黑体" panose="02010609060101010101" pitchFamily="49" charset="-122"/>
                  <a:cs typeface="MV Boli" panose="02000500030200090000" pitchFamily="2" charset="0"/>
                </a:rPr>
                <a:t>q </a:t>
              </a:r>
              <a:r>
                <a:rPr lang="en-US" altLang="zh-CN" sz="2000" dirty="0">
                  <a:solidFill>
                    <a:srgbClr val="FF0000"/>
                  </a:solidFill>
                  <a:latin typeface="Trebuchet MS" panose="020B0603020202020204" pitchFamily="34" charset="0"/>
                  <a:ea typeface="黑体" panose="02010609060101010101" pitchFamily="49" charset="-122"/>
                  <a:cs typeface="MV Boli" panose="02000500030200090000" pitchFamily="2" charset="0"/>
                </a:rPr>
                <a:t>: Bunch charge</a:t>
              </a: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grpSp>
          <p:nvGrpSpPr>
            <p:cNvPr id="30" name="组合 29">
              <a:extLst>
                <a:ext uri="{FF2B5EF4-FFF2-40B4-BE49-F238E27FC236}">
                  <a16:creationId xmlns:a16="http://schemas.microsoft.com/office/drawing/2014/main" id="{42A7D260-7D06-9079-13DB-4F62D5727A06}"/>
                </a:ext>
              </a:extLst>
            </p:cNvPr>
            <p:cNvGrpSpPr/>
            <p:nvPr/>
          </p:nvGrpSpPr>
          <p:grpSpPr>
            <a:xfrm>
              <a:off x="5117515" y="4225524"/>
              <a:ext cx="157480" cy="157480"/>
              <a:chOff x="7486650" y="3075940"/>
              <a:chExt cx="157480" cy="157480"/>
            </a:xfrm>
          </p:grpSpPr>
          <p:sp>
            <p:nvSpPr>
              <p:cNvPr id="31" name="椭圆 30">
                <a:extLst>
                  <a:ext uri="{FF2B5EF4-FFF2-40B4-BE49-F238E27FC236}">
                    <a16:creationId xmlns:a16="http://schemas.microsoft.com/office/drawing/2014/main" id="{F44DCB01-7872-CE61-18F9-F1638908A98E}"/>
                  </a:ext>
                </a:extLst>
              </p:cNvPr>
              <p:cNvSpPr/>
              <p:nvPr/>
            </p:nvSpPr>
            <p:spPr>
              <a:xfrm>
                <a:off x="7528560" y="3119120"/>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C48DEB4C-095F-857E-E4CC-C63D0211E405}"/>
                  </a:ext>
                </a:extLst>
              </p:cNvPr>
              <p:cNvSpPr/>
              <p:nvPr/>
            </p:nvSpPr>
            <p:spPr>
              <a:xfrm>
                <a:off x="7486650" y="3075940"/>
                <a:ext cx="157480" cy="1574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3" name="直接连接符 32">
              <a:extLst>
                <a:ext uri="{FF2B5EF4-FFF2-40B4-BE49-F238E27FC236}">
                  <a16:creationId xmlns:a16="http://schemas.microsoft.com/office/drawing/2014/main" id="{0F9AFAA2-DED9-1C63-9BBE-C7EF2D5D1D4F}"/>
                </a:ext>
              </a:extLst>
            </p:cNvPr>
            <p:cNvCxnSpPr>
              <a:cxnSpLocks/>
            </p:cNvCxnSpPr>
            <p:nvPr/>
          </p:nvCxnSpPr>
          <p:spPr>
            <a:xfrm>
              <a:off x="5197232" y="4383003"/>
              <a:ext cx="216886" cy="3952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8B519CCB-F022-FFB5-ABC7-A85E8C3D425A}"/>
                    </a:ext>
                  </a:extLst>
                </p:cNvPr>
                <p:cNvSpPr txBox="1"/>
                <p:nvPr/>
              </p:nvSpPr>
              <p:spPr>
                <a:xfrm>
                  <a:off x="5827562" y="4440771"/>
                  <a:ext cx="2897739" cy="675055"/>
                </a:xfrm>
                <a:prstGeom prst="rect">
                  <a:avLst/>
                </a:prstGeom>
              </p:spPr>
              <p:txBody>
                <a:bodyPr vert="horz" wrap="square" lIns="91440" tIns="45720" rIns="91440" bIns="45720" rtlCol="0" anchor="t" anchorCtr="0">
                  <a:noAutofit/>
                </a:bodyPr>
                <a:lstStyle/>
                <a:p>
                  <a:pPr algn="just">
                    <a:lnSpc>
                      <a:spcPct val="150000"/>
                    </a:lnSpc>
                  </a:pPr>
                  <a:r>
                    <a:rPr lang="en-US" altLang="zh-CN" sz="2000" dirty="0">
                      <a:solidFill>
                        <a:srgbClr val="FF0000"/>
                      </a:solidFill>
                      <a:latin typeface="Trebuchet MS" panose="020B0603020202020204" pitchFamily="34" charset="0"/>
                      <a:ea typeface="黑体" panose="02010609060101010101" pitchFamily="49" charset="-122"/>
                      <a:cs typeface="MV Boli" panose="02000500030200090000" pitchFamily="2" charset="0"/>
                    </a:rPr>
                    <a:t>Integral of longitudinal distribution</a:t>
                  </a:r>
                </a:p>
                <a:p>
                  <a:pPr algn="just">
                    <a:lnSpc>
                      <a:spcPct val="150000"/>
                    </a:lnSpc>
                  </a:pPr>
                  <a:r>
                    <a:rPr lang="en-US" altLang="zh-CN" sz="2000" dirty="0">
                      <a:solidFill>
                        <a:srgbClr val="FF0000"/>
                      </a:solidFill>
                      <a:latin typeface="Trebuchet MS" panose="020B0603020202020204" pitchFamily="34" charset="0"/>
                      <a:ea typeface="黑体" panose="02010609060101010101" pitchFamily="49" charset="-122"/>
                      <a:cs typeface="MV Boli" panose="02000500030200090000" pitchFamily="2" charset="0"/>
                    </a:rPr>
                    <a:t>For Gaussian it will be</a:t>
                  </a:r>
                </a:p>
                <a:p>
                  <a:pPr algn="just">
                    <a:lnSpc>
                      <a:spcPct val="150000"/>
                    </a:lnSpc>
                  </a:pPr>
                  <a14:m>
                    <m:oMathPara xmlns:m="http://schemas.openxmlformats.org/officeDocument/2006/math">
                      <m:oMathParaPr>
                        <m:jc m:val="left"/>
                      </m:oMathParaPr>
                      <m:oMath xmlns:m="http://schemas.openxmlformats.org/officeDocument/2006/math">
                        <m:sSup>
                          <m:sSupPr>
                            <m:ctrlPr>
                              <a:rPr lang="en-US" altLang="zh-CN" sz="2400" i="1" kern="0" smtClean="0">
                                <a:solidFill>
                                  <a:srgbClr val="FF0000"/>
                                </a:solidFill>
                                <a:effectLst/>
                                <a:latin typeface="Cambria Math" panose="02040503050406030204" pitchFamily="18" charset="0"/>
                                <a:ea typeface="Cambria Math" panose="02040503050406030204" pitchFamily="18" charset="0"/>
                              </a:rPr>
                            </m:ctrlPr>
                          </m:sSupPr>
                          <m:e>
                            <m:r>
                              <a:rPr lang="en-US" altLang="zh-CN" sz="2400" b="0" i="1" kern="0" smtClean="0">
                                <a:solidFill>
                                  <a:srgbClr val="FF0000"/>
                                </a:solidFill>
                                <a:effectLst/>
                                <a:latin typeface="Cambria Math" panose="02040503050406030204" pitchFamily="18" charset="0"/>
                                <a:ea typeface="Cambria Math" panose="02040503050406030204" pitchFamily="18" charset="0"/>
                              </a:rPr>
                              <m:t>𝑒</m:t>
                            </m:r>
                          </m:e>
                          <m:sup>
                            <m:r>
                              <a:rPr lang="en-US" altLang="zh-CN" sz="2400" b="0" i="1" kern="0" smtClean="0">
                                <a:solidFill>
                                  <a:srgbClr val="FF0000"/>
                                </a:solidFill>
                                <a:effectLst/>
                                <a:latin typeface="Cambria Math" panose="02040503050406030204" pitchFamily="18" charset="0"/>
                                <a:ea typeface="Cambria Math" panose="02040503050406030204" pitchFamily="18" charset="0"/>
                              </a:rPr>
                              <m:t>−</m:t>
                            </m:r>
                            <m:f>
                              <m:fPr>
                                <m:ctrlPr>
                                  <a:rPr lang="en-US" altLang="zh-CN" sz="2400" i="1" kern="0">
                                    <a:solidFill>
                                      <a:srgbClr val="FF0000"/>
                                    </a:solidFill>
                                    <a:latin typeface="Cambria Math" panose="02040503050406030204" pitchFamily="18" charset="0"/>
                                    <a:ea typeface="Cambria Math" panose="02040503050406030204" pitchFamily="18" charset="0"/>
                                  </a:rPr>
                                </m:ctrlPr>
                              </m:fPr>
                              <m:num>
                                <m:sSubSup>
                                  <m:sSubSupPr>
                                    <m:ctrlPr>
                                      <a:rPr lang="en-US" altLang="zh-CN" sz="2400" i="1" kern="0">
                                        <a:solidFill>
                                          <a:srgbClr val="FF0000"/>
                                        </a:solidFill>
                                        <a:latin typeface="Cambria Math" panose="02040503050406030204" pitchFamily="18" charset="0"/>
                                        <a:ea typeface="Cambria Math" panose="02040503050406030204" pitchFamily="18" charset="0"/>
                                      </a:rPr>
                                    </m:ctrlPr>
                                  </m:sSubSupPr>
                                  <m:e>
                                    <m:r>
                                      <a:rPr lang="zh-CN" altLang="en-US" sz="2400" i="1" kern="0">
                                        <a:solidFill>
                                          <a:srgbClr val="FF0000"/>
                                        </a:solidFill>
                                        <a:latin typeface="Cambria Math" panose="02040503050406030204" pitchFamily="18" charset="0"/>
                                        <a:ea typeface="宋体" panose="02010600030101010101" pitchFamily="2" charset="-122"/>
                                        <a:cs typeface="Times New Roman" panose="02020603050405020304" pitchFamily="18" charset="0"/>
                                      </a:rPr>
                                      <m:t>𝜔</m:t>
                                    </m:r>
                                  </m:e>
                                  <m:sub>
                                    <m:r>
                                      <a:rPr lang="en-US" altLang="zh-CN" sz="2400" i="1" kern="0">
                                        <a:solidFill>
                                          <a:srgbClr val="FF0000"/>
                                        </a:solidFill>
                                        <a:latin typeface="Cambria Math" panose="02040503050406030204" pitchFamily="18" charset="0"/>
                                        <a:ea typeface="Cambria Math" panose="02040503050406030204" pitchFamily="18" charset="0"/>
                                      </a:rPr>
                                      <m:t>𝑛</m:t>
                                    </m:r>
                                  </m:sub>
                                  <m:sup>
                                    <m:r>
                                      <a:rPr lang="en-US" altLang="zh-CN" sz="2400" i="1" kern="0">
                                        <a:solidFill>
                                          <a:srgbClr val="FF0000"/>
                                        </a:solidFill>
                                        <a:latin typeface="Cambria Math" panose="02040503050406030204" pitchFamily="18" charset="0"/>
                                        <a:ea typeface="Cambria Math" panose="02040503050406030204" pitchFamily="18" charset="0"/>
                                      </a:rPr>
                                      <m:t>2</m:t>
                                    </m:r>
                                  </m:sup>
                                </m:sSubSup>
                                <m:sSubSup>
                                  <m:sSubSupPr>
                                    <m:ctrlPr>
                                      <a:rPr lang="en-US" altLang="zh-CN" sz="2400" i="1" kern="0">
                                        <a:solidFill>
                                          <a:srgbClr val="FF0000"/>
                                        </a:solidFill>
                                        <a:latin typeface="Cambria Math" panose="02040503050406030204" pitchFamily="18" charset="0"/>
                                        <a:ea typeface="Cambria Math" panose="02040503050406030204" pitchFamily="18" charset="0"/>
                                      </a:rPr>
                                    </m:ctrlPr>
                                  </m:sSubSupPr>
                                  <m:e>
                                    <m:r>
                                      <a:rPr lang="zh-CN" altLang="en-US" sz="2400" i="1" kern="0">
                                        <a:solidFill>
                                          <a:srgbClr val="FF0000"/>
                                        </a:solidFill>
                                        <a:latin typeface="Cambria Math" panose="02040503050406030204" pitchFamily="18" charset="0"/>
                                        <a:ea typeface="宋体" panose="02010600030101010101" pitchFamily="2" charset="-122"/>
                                        <a:cs typeface="Times New Roman" panose="02020603050405020304" pitchFamily="18" charset="0"/>
                                      </a:rPr>
                                      <m:t>𝜎</m:t>
                                    </m:r>
                                  </m:e>
                                  <m:sub>
                                    <m:r>
                                      <a:rPr lang="zh-CN" altLang="en-US" sz="2400" i="1" kern="0">
                                        <a:solidFill>
                                          <a:srgbClr val="FF0000"/>
                                        </a:solidFill>
                                        <a:latin typeface="Cambria Math" panose="02040503050406030204" pitchFamily="18" charset="0"/>
                                        <a:ea typeface="宋体" panose="02010600030101010101" pitchFamily="2" charset="-122"/>
                                        <a:cs typeface="Times New Roman" panose="02020603050405020304" pitchFamily="18" charset="0"/>
                                      </a:rPr>
                                      <m:t>𝜏</m:t>
                                    </m:r>
                                  </m:sub>
                                  <m:sup>
                                    <m:r>
                                      <a:rPr lang="en-US" altLang="zh-CN" sz="2400" i="1" kern="0">
                                        <a:solidFill>
                                          <a:srgbClr val="FF0000"/>
                                        </a:solidFill>
                                        <a:latin typeface="Cambria Math" panose="02040503050406030204" pitchFamily="18" charset="0"/>
                                        <a:ea typeface="Cambria Math" panose="02040503050406030204" pitchFamily="18" charset="0"/>
                                      </a:rPr>
                                      <m:t>2</m:t>
                                    </m:r>
                                  </m:sup>
                                </m:sSubSup>
                              </m:num>
                              <m:den>
                                <m:r>
                                  <a:rPr lang="en-US" altLang="zh-CN" sz="2400" i="1" kern="0">
                                    <a:solidFill>
                                      <a:srgbClr val="FF0000"/>
                                    </a:solidFill>
                                    <a:latin typeface="Cambria Math" panose="02040503050406030204" pitchFamily="18" charset="0"/>
                                    <a:ea typeface="Cambria Math" panose="02040503050406030204" pitchFamily="18" charset="0"/>
                                  </a:rPr>
                                  <m:t>2</m:t>
                                </m:r>
                              </m:den>
                            </m:f>
                          </m:sup>
                        </m:sSup>
                      </m:oMath>
                    </m:oMathPara>
                  </a14:m>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50000"/>
                    </a:lnSpc>
                    <a:buFont typeface="Arial" panose="020B0604020202020204" pitchFamily="34" charset="0"/>
                    <a:buChar char="•"/>
                  </a:pPr>
                  <a:endPar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mc:Choice>
          <mc:Fallback xmlns="">
            <p:sp>
              <p:nvSpPr>
                <p:cNvPr id="36" name="文本框 35">
                  <a:extLst>
                    <a:ext uri="{FF2B5EF4-FFF2-40B4-BE49-F238E27FC236}">
                      <a16:creationId xmlns:a16="http://schemas.microsoft.com/office/drawing/2014/main" id="{8B519CCB-F022-FFB5-ABC7-A85E8C3D425A}"/>
                    </a:ext>
                  </a:extLst>
                </p:cNvPr>
                <p:cNvSpPr txBox="1">
                  <a:spLocks noRot="1" noChangeAspect="1" noMove="1" noResize="1" noEditPoints="1" noAdjustHandles="1" noChangeArrowheads="1" noChangeShapeType="1" noTextEdit="1"/>
                </p:cNvSpPr>
                <p:nvPr/>
              </p:nvSpPr>
              <p:spPr>
                <a:xfrm>
                  <a:off x="5827562" y="4440771"/>
                  <a:ext cx="2897739" cy="675055"/>
                </a:xfrm>
                <a:prstGeom prst="rect">
                  <a:avLst/>
                </a:prstGeom>
                <a:blipFill>
                  <a:blip r:embed="rId5"/>
                  <a:stretch>
                    <a:fillRect l="-2316" r="-2105" b="-207207"/>
                  </a:stretch>
                </a:blipFill>
              </p:spPr>
              <p:txBody>
                <a:bodyPr/>
                <a:lstStyle/>
                <a:p>
                  <a:r>
                    <a:rPr lang="zh-CN" altLang="en-US">
                      <a:noFill/>
                    </a:rPr>
                    <a:t> </a:t>
                  </a:r>
                </a:p>
              </p:txBody>
            </p:sp>
          </mc:Fallback>
        </mc:AlternateContent>
        <p:cxnSp>
          <p:nvCxnSpPr>
            <p:cNvPr id="37" name="直接连接符 36">
              <a:extLst>
                <a:ext uri="{FF2B5EF4-FFF2-40B4-BE49-F238E27FC236}">
                  <a16:creationId xmlns:a16="http://schemas.microsoft.com/office/drawing/2014/main" id="{61A63235-7607-C0FF-10E1-D576A893D0D9}"/>
                </a:ext>
              </a:extLst>
            </p:cNvPr>
            <p:cNvCxnSpPr>
              <a:cxnSpLocks/>
              <a:endCxn id="36" idx="1"/>
            </p:cNvCxnSpPr>
            <p:nvPr/>
          </p:nvCxnSpPr>
          <p:spPr>
            <a:xfrm>
              <a:off x="5414118" y="4778298"/>
              <a:ext cx="413444"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92737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3837" y="0"/>
            <a:ext cx="9143497" cy="742660"/>
          </a:xfrm>
          <a:prstGeom prst="rect">
            <a:avLst/>
          </a:prstGeom>
          <a:noFill/>
        </p:spPr>
        <p:txBody>
          <a:bodyPr wrap="square" lIns="64921" tIns="32459" rIns="64921" bIns="32459" rtlCol="0">
            <a:spAutoFit/>
          </a:bodyPr>
          <a:lstStyle/>
          <a:p>
            <a:pPr lvl="0" defTabSz="649043">
              <a:lnSpc>
                <a:spcPct val="150000"/>
              </a:lnSpc>
            </a:pPr>
            <a:r>
              <a:rPr lang="en-US" altLang="zh-CN" sz="3200" b="1" dirty="0">
                <a:solidFill>
                  <a:srgbClr val="0070C0"/>
                </a:solidFill>
                <a:latin typeface="MV Boli" panose="02000500030200090000" pitchFamily="2" charset="0"/>
                <a:ea typeface="微软雅黑" panose="020B0503020204020204" pitchFamily="34" charset="-122"/>
                <a:cs typeface="MV Boli" panose="02000500030200090000" pitchFamily="2" charset="0"/>
              </a:rPr>
              <a:t>Theoretical Basis</a:t>
            </a:r>
            <a:endParaRPr kumimoji="0" lang="en-US" altLang="zh-CN" sz="3200" b="1" u="none" strike="noStrike" kern="1200" cap="none" spc="0" normalizeH="0" baseline="0" noProof="0" dirty="0">
              <a:ln>
                <a:noFill/>
              </a:ln>
              <a:solidFill>
                <a:srgbClr val="0070C0"/>
              </a:solidFill>
              <a:effectLst/>
              <a:uLnTx/>
              <a:uFillTx/>
              <a:latin typeface="MV Boli" panose="02000500030200090000" pitchFamily="2" charset="0"/>
              <a:ea typeface="微软雅黑" panose="020B0503020204020204" pitchFamily="34" charset="-122"/>
              <a:cs typeface="MV Boli" panose="02000500030200090000" pitchFamily="2" charset="0"/>
            </a:endParaRPr>
          </a:p>
        </p:txBody>
      </p:sp>
      <p:sp>
        <p:nvSpPr>
          <p:cNvPr id="3" name="灯片编号占位符 2">
            <a:extLst>
              <a:ext uri="{FF2B5EF4-FFF2-40B4-BE49-F238E27FC236}">
                <a16:creationId xmlns:a16="http://schemas.microsoft.com/office/drawing/2014/main" id="{FC69DC02-7618-4675-B2DF-1065F418DB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08CBE-BFD6-4FA3-833A-474568429F0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6FF8E733-4467-4D64-BE6C-1B14B6188B94}"/>
              </a:ext>
            </a:extLst>
          </p:cNvPr>
          <p:cNvSpPr txBox="1"/>
          <p:nvPr/>
        </p:nvSpPr>
        <p:spPr>
          <a:xfrm>
            <a:off x="483837" y="652090"/>
            <a:ext cx="8241464" cy="1104964"/>
          </a:xfrm>
          <a:prstGeom prst="rect">
            <a:avLst/>
          </a:prstGeom>
        </p:spPr>
        <p:txBody>
          <a:bodyPr vert="horz" wrap="square" lIns="91440" tIns="45720" rIns="91440" bIns="45720" rtlCol="0" anchor="t" anchorCtr="0">
            <a:noAutofit/>
          </a:bodyPr>
          <a:lstStyle/>
          <a:p>
            <a:pPr marL="342900" indent="-342900" algn="just">
              <a:lnSpc>
                <a:spcPct val="150000"/>
              </a:lnSpc>
              <a:buFont typeface="Wingdings" panose="05000000000000000000" pitchFamily="2" charset="2"/>
              <a:buChar char="Ø"/>
            </a:pPr>
            <a:r>
              <a:rPr lang="en-US" altLang="zh-CN" sz="2400" dirty="0">
                <a:solidFill>
                  <a:srgbClr val="002060"/>
                </a:solidFill>
                <a:latin typeface="MV Boli" panose="02000500030200090000" pitchFamily="2" charset="0"/>
                <a:ea typeface="黑体" panose="02010609060101010101" pitchFamily="49" charset="-122"/>
                <a:cs typeface="MV Boli" panose="02000500030200090000" pitchFamily="2" charset="0"/>
              </a:rPr>
              <a:t>Eigenmodes</a:t>
            </a:r>
          </a:p>
          <a:p>
            <a:pPr marL="342900" indent="-342900" algn="just">
              <a:lnSpc>
                <a:spcPct val="150000"/>
              </a:lnSpc>
              <a:buFont typeface="Arial" panose="020B0604020202020204" pitchFamily="34" charset="0"/>
              <a:buChar cha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graphicFrame>
        <p:nvGraphicFramePr>
          <p:cNvPr id="10" name="表格 9">
            <a:extLst>
              <a:ext uri="{FF2B5EF4-FFF2-40B4-BE49-F238E27FC236}">
                <a16:creationId xmlns:a16="http://schemas.microsoft.com/office/drawing/2014/main" id="{47741030-1BE1-E54B-700B-CB187EBF90AE}"/>
              </a:ext>
            </a:extLst>
          </p:cNvPr>
          <p:cNvGraphicFramePr>
            <a:graphicFrameLocks noGrp="1"/>
          </p:cNvGraphicFramePr>
          <p:nvPr>
            <p:extLst>
              <p:ext uri="{D42A27DB-BD31-4B8C-83A1-F6EECF244321}">
                <p14:modId xmlns:p14="http://schemas.microsoft.com/office/powerpoint/2010/main" val="3344770377"/>
              </p:ext>
            </p:extLst>
          </p:nvPr>
        </p:nvGraphicFramePr>
        <p:xfrm>
          <a:off x="-1" y="1179379"/>
          <a:ext cx="9144001" cy="5675525"/>
        </p:xfrm>
        <a:graphic>
          <a:graphicData uri="http://schemas.openxmlformats.org/drawingml/2006/table">
            <a:tbl>
              <a:tblPr firstRow="1" bandRow="1">
                <a:tableStyleId>{69012ECD-51FC-41F1-AA8D-1B2483CD663E}</a:tableStyleId>
              </a:tblPr>
              <a:tblGrid>
                <a:gridCol w="1571704">
                  <a:extLst>
                    <a:ext uri="{9D8B030D-6E8A-4147-A177-3AD203B41FA5}">
                      <a16:colId xmlns:a16="http://schemas.microsoft.com/office/drawing/2014/main" val="3057008802"/>
                    </a:ext>
                  </a:extLst>
                </a:gridCol>
                <a:gridCol w="1195097">
                  <a:extLst>
                    <a:ext uri="{9D8B030D-6E8A-4147-A177-3AD203B41FA5}">
                      <a16:colId xmlns:a16="http://schemas.microsoft.com/office/drawing/2014/main" val="1056893391"/>
                    </a:ext>
                  </a:extLst>
                </a:gridCol>
                <a:gridCol w="1803245">
                  <a:extLst>
                    <a:ext uri="{9D8B030D-6E8A-4147-A177-3AD203B41FA5}">
                      <a16:colId xmlns:a16="http://schemas.microsoft.com/office/drawing/2014/main" val="3426342083"/>
                    </a:ext>
                  </a:extLst>
                </a:gridCol>
                <a:gridCol w="1213596">
                  <a:extLst>
                    <a:ext uri="{9D8B030D-6E8A-4147-A177-3AD203B41FA5}">
                      <a16:colId xmlns:a16="http://schemas.microsoft.com/office/drawing/2014/main" val="32114156"/>
                    </a:ext>
                  </a:extLst>
                </a:gridCol>
                <a:gridCol w="1460439">
                  <a:extLst>
                    <a:ext uri="{9D8B030D-6E8A-4147-A177-3AD203B41FA5}">
                      <a16:colId xmlns:a16="http://schemas.microsoft.com/office/drawing/2014/main" val="3341206697"/>
                    </a:ext>
                  </a:extLst>
                </a:gridCol>
                <a:gridCol w="1899920">
                  <a:extLst>
                    <a:ext uri="{9D8B030D-6E8A-4147-A177-3AD203B41FA5}">
                      <a16:colId xmlns:a16="http://schemas.microsoft.com/office/drawing/2014/main" val="3899030749"/>
                    </a:ext>
                  </a:extLst>
                </a:gridCol>
              </a:tblGrid>
              <a:tr h="515528">
                <a:tc gridSpan="2">
                  <a:txBody>
                    <a:bodyPr/>
                    <a:lstStyle/>
                    <a:p>
                      <a:pPr marL="0" algn="ctr" rtl="0" eaLnBrk="1" fontAlgn="ctr" latinLnBrk="0" hangingPunct="1">
                        <a:spcBef>
                          <a:spcPts val="0"/>
                        </a:spcBef>
                        <a:spcAft>
                          <a:spcPts val="0"/>
                        </a:spcAft>
                      </a:pPr>
                      <a:r>
                        <a:rPr lang="en-US" altLang="zh-CN" sz="1800" b="1" u="none" strike="noStrike" dirty="0">
                          <a:solidFill>
                            <a:schemeClr val="bg1"/>
                          </a:solidFill>
                          <a:effectLst/>
                        </a:rPr>
                        <a:t>Pillbox</a:t>
                      </a:r>
                      <a:endParaRPr lang="zh-CN" altLang="en-US" sz="1800" b="1" i="0" u="none" strike="noStrike" dirty="0">
                        <a:solidFill>
                          <a:schemeClr val="bg1"/>
                        </a:solidFill>
                        <a:effectLst/>
                        <a:latin typeface="Trebuchet MS" panose="020B0603020202020204" pitchFamily="34" charset="0"/>
                      </a:endParaRPr>
                    </a:p>
                  </a:txBody>
                  <a:tcPr marL="92803" marR="92803" marT="46401" marB="46401" anchor="ctr"/>
                </a:tc>
                <a:tc hMerge="1">
                  <a:txBody>
                    <a:bodyPr/>
                    <a:lstStyle/>
                    <a:p>
                      <a:pPr marL="0" algn="ctr" rtl="0" eaLnBrk="1" fontAlgn="ctr" latinLnBrk="0" hangingPunct="1">
                        <a:spcBef>
                          <a:spcPts val="0"/>
                        </a:spcBef>
                        <a:spcAft>
                          <a:spcPts val="0"/>
                        </a:spcAft>
                      </a:pPr>
                      <a:endParaRPr lang="zh-CN" altLang="en-US" sz="1800" b="0" i="0" u="none" strike="noStrike" dirty="0">
                        <a:effectLst/>
                        <a:latin typeface="Trebuchet MS" panose="020B0603020202020204" pitchFamily="34" charset="0"/>
                      </a:endParaRPr>
                    </a:p>
                  </a:txBody>
                  <a:tcPr marL="92803" marR="92803" marT="46401" marB="4640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gridSpan="2">
                  <a:txBody>
                    <a:bodyPr/>
                    <a:lstStyle/>
                    <a:p>
                      <a:pPr marL="0" algn="ctr" rtl="0" eaLnBrk="1" fontAlgn="ctr" latinLnBrk="0" hangingPunct="1">
                        <a:spcBef>
                          <a:spcPts val="0"/>
                        </a:spcBef>
                        <a:spcAft>
                          <a:spcPts val="0"/>
                        </a:spcAft>
                      </a:pPr>
                      <a:r>
                        <a:rPr lang="en-US" altLang="zh-CN" sz="1800" b="1" u="none" strike="noStrike" dirty="0">
                          <a:solidFill>
                            <a:schemeClr val="bg1"/>
                          </a:solidFill>
                          <a:effectLst/>
                        </a:rPr>
                        <a:t>Rectangular Cavity</a:t>
                      </a:r>
                      <a:endParaRPr lang="zh-CN" altLang="en-US" sz="1800" b="1" i="0" u="none" strike="noStrike" dirty="0">
                        <a:solidFill>
                          <a:schemeClr val="bg1"/>
                        </a:solidFill>
                        <a:effectLst/>
                        <a:latin typeface="Trebuchet MS" panose="020B0603020202020204" pitchFamily="34" charset="0"/>
                      </a:endParaRPr>
                    </a:p>
                  </a:txBody>
                  <a:tcPr marL="92803" marR="92803" marT="46401" marB="46401" anchor="ctr"/>
                </a:tc>
                <a:tc hMerge="1">
                  <a:txBody>
                    <a:bodyPr/>
                    <a:lstStyle/>
                    <a:p>
                      <a:pPr marL="0" algn="ctr" rtl="0" eaLnBrk="1" fontAlgn="ctr" latinLnBrk="0" hangingPunct="1">
                        <a:spcBef>
                          <a:spcPts val="0"/>
                        </a:spcBef>
                        <a:spcAft>
                          <a:spcPts val="0"/>
                        </a:spcAft>
                      </a:pPr>
                      <a:endParaRPr lang="zh-CN" altLang="en-US" sz="1800" b="0" i="0" u="none" strike="noStrike" dirty="0">
                        <a:effectLst/>
                        <a:latin typeface="Trebuchet MS" panose="020B0603020202020204" pitchFamily="34" charset="0"/>
                      </a:endParaRPr>
                    </a:p>
                  </a:txBody>
                  <a:tcPr marL="92803" marR="92803" marT="46401" marB="4640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rowSpan="2">
                  <a:txBody>
                    <a:bodyPr/>
                    <a:lstStyle/>
                    <a:p>
                      <a:pPr marL="0" algn="ctr" rtl="0" eaLnBrk="1" fontAlgn="ctr" latinLnBrk="0" hangingPunct="1">
                        <a:spcBef>
                          <a:spcPts val="0"/>
                        </a:spcBef>
                        <a:spcAft>
                          <a:spcPts val="0"/>
                        </a:spcAft>
                      </a:pPr>
                      <a:r>
                        <a:rPr lang="en-US" altLang="zh-CN" sz="1800" b="1" u="none" strike="noStrike" kern="1200" dirty="0">
                          <a:solidFill>
                            <a:srgbClr val="FFFFFF"/>
                          </a:solidFill>
                          <a:effectLst/>
                        </a:rPr>
                        <a:t>Feature</a:t>
                      </a:r>
                      <a:endParaRPr lang="zh-CN" altLang="en-US" sz="1800" b="0" i="0" u="none" strike="noStrike" dirty="0">
                        <a:effectLst/>
                        <a:latin typeface="Trebuchet MS" panose="020B0603020202020204" pitchFamily="34" charset="0"/>
                      </a:endParaRPr>
                    </a:p>
                  </a:txBody>
                  <a:tcPr marL="92803" marR="92803" marT="46401" marB="46401" anchor="ctr"/>
                </a:tc>
                <a:tc rowSpan="2">
                  <a:txBody>
                    <a:bodyPr/>
                    <a:lstStyle/>
                    <a:p>
                      <a:pPr marL="0" algn="ctr" rtl="0" eaLnBrk="1" fontAlgn="ctr" latinLnBrk="0" hangingPunct="1">
                        <a:spcBef>
                          <a:spcPts val="0"/>
                        </a:spcBef>
                        <a:spcAft>
                          <a:spcPts val="0"/>
                        </a:spcAft>
                      </a:pPr>
                      <a:r>
                        <a:rPr lang="en-US" altLang="zh-CN" sz="1800" b="1" u="none" strike="noStrike" kern="1200" dirty="0">
                          <a:solidFill>
                            <a:srgbClr val="FFFFFF"/>
                          </a:solidFill>
                          <a:effectLst/>
                        </a:rPr>
                        <a:t>Relevant Beam Parameters</a:t>
                      </a:r>
                      <a:endParaRPr lang="zh-CN" altLang="en-US" sz="1800" b="0" i="0" u="none" strike="noStrike" dirty="0">
                        <a:effectLst/>
                        <a:latin typeface="Trebuchet MS" panose="020B0603020202020204" pitchFamily="34" charset="0"/>
                      </a:endParaRPr>
                    </a:p>
                  </a:txBody>
                  <a:tcPr marL="92803" marR="92803" marT="46401" marB="46401" anchor="ctr"/>
                </a:tc>
                <a:extLst>
                  <a:ext uri="{0D108BD9-81ED-4DB2-BD59-A6C34878D82A}">
                    <a16:rowId xmlns:a16="http://schemas.microsoft.com/office/drawing/2014/main" val="2133533579"/>
                  </a:ext>
                </a:extLst>
              </a:tr>
              <a:tr h="628961">
                <a:tc>
                  <a:txBody>
                    <a:bodyPr/>
                    <a:lstStyle/>
                    <a:p>
                      <a:pPr marL="0" algn="ctr" rtl="0" eaLnBrk="1" fontAlgn="ctr" latinLnBrk="0" hangingPunct="1">
                        <a:spcBef>
                          <a:spcPts val="0"/>
                        </a:spcBef>
                        <a:spcAft>
                          <a:spcPts val="0"/>
                        </a:spcAft>
                      </a:pPr>
                      <a:r>
                        <a:rPr lang="en-US" altLang="zh-CN" sz="1800" b="1" u="none" strike="noStrike" kern="1200" dirty="0">
                          <a:solidFill>
                            <a:srgbClr val="FFFFFF"/>
                          </a:solidFill>
                          <a:effectLst/>
                        </a:rPr>
                        <a:t>Eigenmodes</a:t>
                      </a:r>
                      <a:endParaRPr lang="zh-CN" altLang="en-US" sz="1800" b="0" i="0" u="none" strike="noStrike" dirty="0">
                        <a:effectLst/>
                        <a:latin typeface="Trebuchet MS" panose="020B0603020202020204" pitchFamily="34" charset="0"/>
                      </a:endParaRPr>
                    </a:p>
                  </a:txBody>
                  <a:tcPr marL="92803" marR="92803" marT="46401" marB="46401" anchor="ctr">
                    <a:solidFill>
                      <a:srgbClr val="0070C0"/>
                    </a:solidFill>
                  </a:tcPr>
                </a:tc>
                <a:tc>
                  <a:txBody>
                    <a:bodyPr/>
                    <a:lstStyle/>
                    <a:p>
                      <a:pPr marL="0" algn="ctr" rtl="0" eaLnBrk="1" fontAlgn="ctr" latinLnBrk="0" hangingPunct="1">
                        <a:spcBef>
                          <a:spcPts val="0"/>
                        </a:spcBef>
                        <a:spcAft>
                          <a:spcPts val="0"/>
                        </a:spcAft>
                      </a:pPr>
                      <a:r>
                        <a:rPr lang="en-US" altLang="zh-CN" sz="1800" b="1" u="none" strike="noStrike" kern="1200" dirty="0">
                          <a:solidFill>
                            <a:srgbClr val="FFFFFF"/>
                          </a:solidFill>
                          <a:effectLst/>
                        </a:rPr>
                        <a:t>Electric Field</a:t>
                      </a:r>
                      <a:endParaRPr lang="zh-CN" altLang="en-US" sz="1800" b="0" i="0" u="none" strike="noStrike" dirty="0">
                        <a:effectLst/>
                        <a:latin typeface="Trebuchet MS" panose="020B0603020202020204" pitchFamily="34" charset="0"/>
                      </a:endParaRPr>
                    </a:p>
                  </a:txBody>
                  <a:tcPr marL="92803" marR="92803" marT="46401" marB="46401" anchor="ctr">
                    <a:solidFill>
                      <a:srgbClr val="0070C0"/>
                    </a:solidFill>
                  </a:tcPr>
                </a:tc>
                <a:tc>
                  <a:txBody>
                    <a:bodyPr/>
                    <a:lstStyle/>
                    <a:p>
                      <a:pPr marL="0" algn="ctr" rtl="0" eaLnBrk="1" fontAlgn="ctr" latinLnBrk="0" hangingPunct="1">
                        <a:spcBef>
                          <a:spcPts val="0"/>
                        </a:spcBef>
                        <a:spcAft>
                          <a:spcPts val="0"/>
                        </a:spcAft>
                      </a:pPr>
                      <a:r>
                        <a:rPr lang="en-US" altLang="zh-CN" sz="1800" b="1" u="none" strike="noStrike" kern="1200" dirty="0">
                          <a:solidFill>
                            <a:srgbClr val="FFFFFF"/>
                          </a:solidFill>
                          <a:effectLst/>
                        </a:rPr>
                        <a:t>Eigenmodes</a:t>
                      </a:r>
                      <a:endParaRPr lang="zh-CN" altLang="en-US" sz="1800" b="0" i="0" u="none" strike="noStrike" dirty="0">
                        <a:effectLst/>
                        <a:latin typeface="Trebuchet MS" panose="020B0603020202020204" pitchFamily="34" charset="0"/>
                      </a:endParaRPr>
                    </a:p>
                  </a:txBody>
                  <a:tcPr marL="92803" marR="92803" marT="46401" marB="46401" anchor="ctr">
                    <a:solidFill>
                      <a:srgbClr val="0070C0"/>
                    </a:solidFill>
                  </a:tcPr>
                </a:tc>
                <a:tc>
                  <a:txBody>
                    <a:bodyPr/>
                    <a:lstStyle/>
                    <a:p>
                      <a:pPr marL="0" algn="ctr" rtl="0" eaLnBrk="1" fontAlgn="ctr" latinLnBrk="0" hangingPunct="1">
                        <a:spcBef>
                          <a:spcPts val="0"/>
                        </a:spcBef>
                        <a:spcAft>
                          <a:spcPts val="0"/>
                        </a:spcAft>
                      </a:pPr>
                      <a:r>
                        <a:rPr lang="en-US" altLang="zh-CN" sz="1800" b="1" u="none" strike="noStrike" kern="1200" dirty="0">
                          <a:solidFill>
                            <a:srgbClr val="FFFFFF"/>
                          </a:solidFill>
                          <a:effectLst/>
                        </a:rPr>
                        <a:t>Electric Field</a:t>
                      </a:r>
                      <a:endParaRPr lang="zh-CN" altLang="en-US" sz="1800" b="0" i="0" u="none" strike="noStrike" dirty="0">
                        <a:effectLst/>
                        <a:latin typeface="Trebuchet MS" panose="020B0603020202020204" pitchFamily="34" charset="0"/>
                      </a:endParaRPr>
                    </a:p>
                  </a:txBody>
                  <a:tcPr marL="92803" marR="92803" marT="46401" marB="46401" anchor="ctr">
                    <a:solidFill>
                      <a:srgbClr val="0070C0"/>
                    </a:solidFill>
                  </a:tcPr>
                </a:tc>
                <a:tc vMerge="1">
                  <a:txBody>
                    <a:bodyPr/>
                    <a:lstStyle/>
                    <a:p>
                      <a:pPr marL="0" algn="ctr" rtl="0" eaLnBrk="1" fontAlgn="ctr" latinLnBrk="0" hangingPunct="1">
                        <a:spcBef>
                          <a:spcPts val="0"/>
                        </a:spcBef>
                        <a:spcAft>
                          <a:spcPts val="0"/>
                        </a:spcAft>
                      </a:pPr>
                      <a:r>
                        <a:rPr lang="en-US" altLang="zh-CN" sz="1800" b="1" i="0" u="none" strike="noStrike" kern="1200" dirty="0">
                          <a:solidFill>
                            <a:srgbClr val="FFFFFF"/>
                          </a:solidFill>
                          <a:effectLst/>
                          <a:latin typeface="Trebuchet MS" panose="020B0603020202020204" pitchFamily="34" charset="0"/>
                        </a:rPr>
                        <a:t>Feature</a:t>
                      </a:r>
                      <a:endParaRPr lang="zh-CN" altLang="en-US" sz="1800" b="0" i="0" u="none" strike="noStrike" dirty="0">
                        <a:effectLst/>
                        <a:latin typeface="Trebuchet MS" panose="020B0603020202020204" pitchFamily="34" charset="0"/>
                      </a:endParaRPr>
                    </a:p>
                  </a:txBody>
                  <a:tcPr marL="92803" marR="92803" marT="46401" marB="4640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vMerge="1">
                  <a:txBody>
                    <a:bodyPr/>
                    <a:lstStyle/>
                    <a:p>
                      <a:pPr marL="0" algn="ctr" rtl="0" eaLnBrk="1" fontAlgn="ctr" latinLnBrk="0" hangingPunct="1">
                        <a:spcBef>
                          <a:spcPts val="0"/>
                        </a:spcBef>
                        <a:spcAft>
                          <a:spcPts val="0"/>
                        </a:spcAft>
                      </a:pPr>
                      <a:r>
                        <a:rPr lang="en-US" altLang="zh-CN" sz="1800" b="1" i="0" u="none" strike="noStrike" kern="1200" dirty="0">
                          <a:solidFill>
                            <a:srgbClr val="FFFFFF"/>
                          </a:solidFill>
                          <a:effectLst/>
                          <a:latin typeface="Trebuchet MS" panose="020B0603020202020204" pitchFamily="34" charset="0"/>
                        </a:rPr>
                        <a:t>Relevant Beam Parameters</a:t>
                      </a:r>
                      <a:endParaRPr lang="zh-CN" altLang="en-US" sz="1800" b="0" i="0" u="none" strike="noStrike" dirty="0">
                        <a:effectLst/>
                        <a:latin typeface="Trebuchet MS" panose="020B0603020202020204" pitchFamily="34" charset="0"/>
                      </a:endParaRPr>
                    </a:p>
                  </a:txBody>
                  <a:tcPr marL="92803" marR="92803" marT="46401" marB="4640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047391581"/>
                  </a:ext>
                </a:extLst>
              </a:tr>
              <a:tr h="909979">
                <a:tc>
                  <a:txBody>
                    <a:bodyPr/>
                    <a:lstStyle/>
                    <a:p>
                      <a:pPr marL="0" algn="ctr" rtl="0" eaLnBrk="1" fontAlgn="ctr" latinLnBrk="0" hangingPunct="1">
                        <a:spcBef>
                          <a:spcPts val="0"/>
                        </a:spcBef>
                        <a:spcAft>
                          <a:spcPts val="0"/>
                        </a:spcAft>
                      </a:pPr>
                      <a:r>
                        <a:rPr lang="en-US" sz="1800" b="0" u="none" strike="noStrike" kern="1200" dirty="0">
                          <a:solidFill>
                            <a:srgbClr val="000000"/>
                          </a:solidFill>
                          <a:effectLst/>
                        </a:rPr>
                        <a:t>TM</a:t>
                      </a:r>
                      <a:r>
                        <a:rPr lang="en-US" sz="1800" b="0" u="none" strike="noStrike" kern="1200" baseline="-25000" dirty="0">
                          <a:solidFill>
                            <a:srgbClr val="000000"/>
                          </a:solidFill>
                          <a:effectLst/>
                        </a:rPr>
                        <a:t>010</a:t>
                      </a:r>
                      <a:endParaRPr lang="en-US" altLang="zh-CN"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marR="0" indent="0" algn="ctr" rtl="0" eaLnBrk="1" fontAlgn="auto" latinLnBrk="0" hangingPunct="1">
                        <a:spcBef>
                          <a:spcPts val="0"/>
                        </a:spcBef>
                        <a:spcAft>
                          <a:spcPts val="0"/>
                        </a:spcAft>
                      </a:pPr>
                      <a:r>
                        <a:rPr lang="en-US" sz="1800" b="0" u="none" strike="noStrike" kern="1200" dirty="0">
                          <a:solidFill>
                            <a:srgbClr val="000000"/>
                          </a:solidFill>
                          <a:effectLst/>
                        </a:rPr>
                        <a:t>TM</a:t>
                      </a:r>
                      <a:r>
                        <a:rPr lang="en-US" sz="1800" b="0" u="none" strike="noStrike" kern="1200" baseline="-25000" dirty="0">
                          <a:solidFill>
                            <a:srgbClr val="000000"/>
                          </a:solidFill>
                          <a:effectLst/>
                        </a:rPr>
                        <a:t>110</a:t>
                      </a:r>
                      <a:endParaRPr lang="en-US" altLang="zh-CN"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Monopole modes</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Bunch length</a:t>
                      </a:r>
                    </a:p>
                    <a:p>
                      <a:pPr marL="0" algn="ctr" rtl="0" eaLnBrk="1" fontAlgn="ctr" latinLnBrk="0" hangingPunct="1">
                        <a:spcBef>
                          <a:spcPts val="0"/>
                        </a:spcBef>
                        <a:spcAft>
                          <a:spcPts val="0"/>
                        </a:spcAft>
                      </a:pPr>
                      <a:r>
                        <a:rPr lang="en-US" altLang="zh-CN" sz="1800" b="0" u="none" strike="noStrike" kern="1200" dirty="0">
                          <a:solidFill>
                            <a:srgbClr val="000000"/>
                          </a:solidFill>
                          <a:effectLst/>
                        </a:rPr>
                        <a:t>Bunch charge</a:t>
                      </a:r>
                    </a:p>
                  </a:txBody>
                  <a:tcPr marL="92803" marR="92803" marT="46401" marB="46401" anchor="ctr"/>
                </a:tc>
                <a:extLst>
                  <a:ext uri="{0D108BD9-81ED-4DB2-BD59-A6C34878D82A}">
                    <a16:rowId xmlns:a16="http://schemas.microsoft.com/office/drawing/2014/main" val="962631761"/>
                  </a:ext>
                </a:extLst>
              </a:tr>
              <a:tr h="902144">
                <a:tc>
                  <a:txBody>
                    <a:bodyPr/>
                    <a:lstStyle/>
                    <a:p>
                      <a:pPr marL="0" marR="0" indent="0" algn="ctr" rtl="0" eaLnBrk="1" fontAlgn="auto" latinLnBrk="0" hangingPunct="1">
                        <a:spcBef>
                          <a:spcPts val="0"/>
                        </a:spcBef>
                        <a:spcAft>
                          <a:spcPts val="0"/>
                        </a:spcAft>
                      </a:pPr>
                      <a:r>
                        <a:rPr lang="en-US" sz="1800" b="0" u="none" strike="noStrike" kern="1200">
                          <a:solidFill>
                            <a:srgbClr val="000000"/>
                          </a:solidFill>
                          <a:effectLst/>
                        </a:rPr>
                        <a:t>TM</a:t>
                      </a:r>
                      <a:r>
                        <a:rPr lang="en-US" sz="1800" b="0" u="none" strike="noStrike" kern="1200" baseline="-25000">
                          <a:solidFill>
                            <a:srgbClr val="000000"/>
                          </a:solidFill>
                          <a:effectLst/>
                        </a:rPr>
                        <a:t>110</a:t>
                      </a:r>
                      <a:endParaRPr lang="en-US" altLang="zh-CN" sz="1800" b="0" i="0" u="none" strike="noStrike">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marR="0" indent="0" algn="ctr" rtl="0" eaLnBrk="1" fontAlgn="auto" latinLnBrk="0" hangingPunct="1">
                        <a:spcBef>
                          <a:spcPts val="0"/>
                        </a:spcBef>
                        <a:spcAft>
                          <a:spcPts val="0"/>
                        </a:spcAft>
                      </a:pPr>
                      <a:r>
                        <a:rPr lang="en-US" sz="1800" b="0" u="none" strike="noStrike" kern="1200">
                          <a:solidFill>
                            <a:srgbClr val="000000"/>
                          </a:solidFill>
                          <a:effectLst/>
                        </a:rPr>
                        <a:t>TM</a:t>
                      </a:r>
                      <a:r>
                        <a:rPr lang="en-US" sz="1800" b="0" u="none" strike="noStrike" kern="1200" baseline="-25000">
                          <a:solidFill>
                            <a:srgbClr val="000000"/>
                          </a:solidFill>
                          <a:effectLst/>
                        </a:rPr>
                        <a:t>210</a:t>
                      </a:r>
                      <a:endParaRPr lang="en-US" altLang="zh-CN" sz="1800" b="0" i="0" u="none" strike="noStrike">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Dipole modes</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Beam position </a:t>
                      </a:r>
                      <a:r>
                        <a:rPr lang="en-US" sz="1800" b="0" u="none" strike="noStrike" kern="1200" dirty="0">
                          <a:solidFill>
                            <a:srgbClr val="000000"/>
                          </a:solidFill>
                          <a:effectLst/>
                        </a:rPr>
                        <a:t>x</a:t>
                      </a:r>
                      <a:endParaRPr lang="en-US" altLang="zh-CN" sz="1800" b="0" i="1" u="none" strike="noStrike" dirty="0">
                        <a:effectLst/>
                        <a:latin typeface="Times New Roman" panose="02020603050405020304" pitchFamily="18" charset="0"/>
                        <a:cs typeface="Times New Roman" panose="02020603050405020304" pitchFamily="18" charset="0"/>
                      </a:endParaRPr>
                    </a:p>
                  </a:txBody>
                  <a:tcPr marL="92803" marR="92803" marT="46401" marB="46401" anchor="ctr"/>
                </a:tc>
                <a:extLst>
                  <a:ext uri="{0D108BD9-81ED-4DB2-BD59-A6C34878D82A}">
                    <a16:rowId xmlns:a16="http://schemas.microsoft.com/office/drawing/2014/main" val="2552997332"/>
                  </a:ext>
                </a:extLst>
              </a:tr>
              <a:tr h="902144">
                <a:tc>
                  <a:txBody>
                    <a:bodyPr/>
                    <a:lstStyle/>
                    <a:p>
                      <a:pPr marL="0" algn="ctr" rtl="0" eaLnBrk="1" fontAlgn="ctr" latinLnBrk="0" hangingPunct="1">
                        <a:spcBef>
                          <a:spcPts val="0"/>
                        </a:spcBef>
                        <a:spcAft>
                          <a:spcPts val="0"/>
                        </a:spcAft>
                      </a:pPr>
                      <a:r>
                        <a:rPr lang="en-US" sz="1800" b="0" u="none" strike="noStrike" kern="1200" dirty="0">
                          <a:solidFill>
                            <a:srgbClr val="000000"/>
                          </a:solidFill>
                          <a:effectLst/>
                        </a:rPr>
                        <a:t>TM</a:t>
                      </a:r>
                      <a:r>
                        <a:rPr lang="en-US" sz="1800" b="0" u="none" strike="noStrike" kern="1200" baseline="-25000" dirty="0">
                          <a:solidFill>
                            <a:srgbClr val="000000"/>
                          </a:solidFill>
                          <a:effectLst/>
                        </a:rPr>
                        <a:t>110 </a:t>
                      </a:r>
                      <a:r>
                        <a:rPr lang="en-US" altLang="zh-CN" sz="1800" b="0" u="none" strike="noStrike" kern="1200" dirty="0">
                          <a:solidFill>
                            <a:srgbClr val="000000"/>
                          </a:solidFill>
                          <a:effectLst/>
                        </a:rPr>
                        <a:t>(degeneracy)</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marR="0" indent="0" algn="ctr" rtl="0" eaLnBrk="1" fontAlgn="auto" latinLnBrk="0" hangingPunct="1">
                        <a:spcBef>
                          <a:spcPts val="0"/>
                        </a:spcBef>
                        <a:spcAft>
                          <a:spcPts val="0"/>
                        </a:spcAft>
                      </a:pPr>
                      <a:r>
                        <a:rPr lang="en-US" sz="1800" b="0" u="none" strike="noStrike" kern="1200">
                          <a:solidFill>
                            <a:srgbClr val="000000"/>
                          </a:solidFill>
                          <a:effectLst/>
                        </a:rPr>
                        <a:t>TM</a:t>
                      </a:r>
                      <a:r>
                        <a:rPr lang="en-US" sz="1800" b="0" u="none" strike="noStrike" kern="1200" baseline="-25000">
                          <a:solidFill>
                            <a:srgbClr val="000000"/>
                          </a:solidFill>
                          <a:effectLst/>
                        </a:rPr>
                        <a:t>120</a:t>
                      </a:r>
                      <a:endParaRPr lang="en-US" altLang="zh-CN" sz="1800" b="0" i="0" u="none" strike="noStrike">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u="none" strike="noStrike" kern="1200" dirty="0">
                          <a:solidFill>
                            <a:srgbClr val="000000"/>
                          </a:solidFill>
                          <a:effectLst/>
                        </a:rPr>
                        <a:t>Dipole modes</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Beam position y</a:t>
                      </a:r>
                      <a:endParaRPr lang="en-US" altLang="zh-CN" sz="1800" b="0" i="1" u="none" strike="noStrike" dirty="0">
                        <a:effectLst/>
                        <a:latin typeface="Times New Roman" panose="02020603050405020304" pitchFamily="18" charset="0"/>
                        <a:cs typeface="Times New Roman" panose="02020603050405020304" pitchFamily="18" charset="0"/>
                      </a:endParaRPr>
                    </a:p>
                  </a:txBody>
                  <a:tcPr marL="92803" marR="92803" marT="46401" marB="46401" anchor="ctr"/>
                </a:tc>
                <a:extLst>
                  <a:ext uri="{0D108BD9-81ED-4DB2-BD59-A6C34878D82A}">
                    <a16:rowId xmlns:a16="http://schemas.microsoft.com/office/drawing/2014/main" val="944758241"/>
                  </a:ext>
                </a:extLst>
              </a:tr>
              <a:tr h="902144">
                <a:tc>
                  <a:txBody>
                    <a:bodyPr/>
                    <a:lstStyle/>
                    <a:p>
                      <a:pPr marL="0" algn="ctr" rtl="0" eaLnBrk="1" fontAlgn="ctr" latinLnBrk="0" hangingPunct="1">
                        <a:spcBef>
                          <a:spcPts val="0"/>
                        </a:spcBef>
                        <a:spcAft>
                          <a:spcPts val="0"/>
                        </a:spcAft>
                      </a:pPr>
                      <a:r>
                        <a:rPr lang="en-US" sz="1800" b="0" u="none" strike="noStrike" kern="1200">
                          <a:solidFill>
                            <a:srgbClr val="000000"/>
                          </a:solidFill>
                          <a:effectLst/>
                        </a:rPr>
                        <a:t>TM</a:t>
                      </a:r>
                      <a:r>
                        <a:rPr lang="en-US" sz="1800" b="0" u="none" strike="noStrike" kern="1200" baseline="-25000">
                          <a:solidFill>
                            <a:srgbClr val="000000"/>
                          </a:solidFill>
                          <a:effectLst/>
                        </a:rPr>
                        <a:t>210</a:t>
                      </a:r>
                      <a:endParaRPr lang="en-US" altLang="zh-CN" sz="1800" b="0" i="0" u="none" strike="noStrike">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marR="0" indent="0" algn="ctr" rtl="0" eaLnBrk="1" fontAlgn="auto" latinLnBrk="0" hangingPunct="1">
                        <a:spcBef>
                          <a:spcPts val="0"/>
                        </a:spcBef>
                        <a:spcAft>
                          <a:spcPts val="0"/>
                        </a:spcAft>
                      </a:pPr>
                      <a:r>
                        <a:rPr lang="en-US" sz="1800" b="0" u="none" strike="noStrike" kern="1200" dirty="0">
                          <a:solidFill>
                            <a:srgbClr val="000000"/>
                          </a:solidFill>
                          <a:effectLst/>
                        </a:rPr>
                        <a:t>TM</a:t>
                      </a:r>
                      <a:r>
                        <a:rPr lang="en-US" sz="1800" b="0" u="none" strike="noStrike" kern="1200" baseline="-25000" dirty="0">
                          <a:solidFill>
                            <a:srgbClr val="000000"/>
                          </a:solidFill>
                          <a:effectLst/>
                        </a:rPr>
                        <a:t>220</a:t>
                      </a:r>
                      <a:r>
                        <a:rPr lang="en-US" altLang="zh-CN" sz="1800" b="0" u="none" strike="noStrike" kern="1200" baseline="0" dirty="0">
                          <a:solidFill>
                            <a:srgbClr val="000000"/>
                          </a:solidFill>
                          <a:effectLst/>
                        </a:rPr>
                        <a:t>-tilted</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Quadrupole modes</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Emittance, energy spread</a:t>
                      </a:r>
                      <a:endParaRPr lang="zh-CN" altLang="en-US" sz="1800" b="0" i="0" u="none" strike="noStrike" dirty="0">
                        <a:effectLst/>
                        <a:latin typeface="Trebuchet MS" panose="020B0603020202020204" pitchFamily="34" charset="0"/>
                      </a:endParaRPr>
                    </a:p>
                  </a:txBody>
                  <a:tcPr marL="92803" marR="92803" marT="46401" marB="46401" anchor="ctr"/>
                </a:tc>
                <a:extLst>
                  <a:ext uri="{0D108BD9-81ED-4DB2-BD59-A6C34878D82A}">
                    <a16:rowId xmlns:a16="http://schemas.microsoft.com/office/drawing/2014/main" val="2707594111"/>
                  </a:ext>
                </a:extLst>
              </a:tr>
              <a:tr h="902144">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TM</a:t>
                      </a:r>
                      <a:r>
                        <a:rPr lang="en-US" altLang="zh-CN" sz="1800" b="0" u="none" strike="noStrike" kern="1200" baseline="-25000" dirty="0">
                          <a:solidFill>
                            <a:srgbClr val="000000"/>
                          </a:solidFill>
                          <a:effectLst/>
                        </a:rPr>
                        <a:t>210 </a:t>
                      </a:r>
                      <a:r>
                        <a:rPr lang="en-US" altLang="zh-CN" sz="1800" b="0" u="none" strike="noStrike" kern="1200" dirty="0">
                          <a:solidFill>
                            <a:srgbClr val="000000"/>
                          </a:solidFill>
                          <a:effectLst/>
                        </a:rPr>
                        <a:t>(degeneracy)</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marR="0" indent="0" algn="ctr" rtl="0" eaLnBrk="1" fontAlgn="auto" latinLnBrk="0" hangingPunct="1">
                        <a:spcBef>
                          <a:spcPts val="0"/>
                        </a:spcBef>
                        <a:spcAft>
                          <a:spcPts val="0"/>
                        </a:spcAft>
                      </a:pPr>
                      <a:r>
                        <a:rPr lang="en-US" sz="1800" b="0" u="none" strike="noStrike" kern="1200" dirty="0">
                          <a:solidFill>
                            <a:srgbClr val="000000"/>
                          </a:solidFill>
                          <a:effectLst/>
                        </a:rPr>
                        <a:t>TM</a:t>
                      </a:r>
                      <a:r>
                        <a:rPr lang="en-US" sz="1800" b="0" u="none" strike="noStrike" kern="1200" baseline="-25000" dirty="0">
                          <a:solidFill>
                            <a:srgbClr val="000000"/>
                          </a:solidFill>
                          <a:effectLst/>
                        </a:rPr>
                        <a:t>220</a:t>
                      </a:r>
                      <a:r>
                        <a:rPr lang="en-US" altLang="zh-CN" sz="1800" b="0" u="none" strike="noStrike" kern="1200" baseline="0" dirty="0">
                          <a:solidFill>
                            <a:srgbClr val="000000"/>
                          </a:solidFill>
                          <a:effectLst/>
                        </a:rPr>
                        <a:t>-upright</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endParaRPr lang="zh-CN" altLang="en-US" sz="1800" b="0" i="0" u="none" strike="noStrike">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Quadrupole modes</a:t>
                      </a:r>
                      <a:endParaRPr lang="zh-CN" altLang="en-US" sz="1800" b="0" i="0" u="none" strike="noStrike" dirty="0">
                        <a:effectLst/>
                        <a:latin typeface="Trebuchet MS" panose="020B0603020202020204" pitchFamily="34" charset="0"/>
                      </a:endParaRPr>
                    </a:p>
                  </a:txBody>
                  <a:tcPr marL="92803" marR="92803" marT="46401" marB="46401" anchor="ctr"/>
                </a:tc>
                <a:tc>
                  <a:txBody>
                    <a:bodyPr/>
                    <a:lstStyle/>
                    <a:p>
                      <a:pPr marL="0" algn="ctr" rtl="0" eaLnBrk="1" fontAlgn="ctr" latinLnBrk="0" hangingPunct="1">
                        <a:spcBef>
                          <a:spcPts val="0"/>
                        </a:spcBef>
                        <a:spcAft>
                          <a:spcPts val="0"/>
                        </a:spcAft>
                      </a:pPr>
                      <a:r>
                        <a:rPr lang="en-US" altLang="zh-CN" sz="1800" b="0" u="none" strike="noStrike" kern="1200" dirty="0">
                          <a:solidFill>
                            <a:srgbClr val="000000"/>
                          </a:solidFill>
                          <a:effectLst/>
                        </a:rPr>
                        <a:t>Transverse coupling</a:t>
                      </a:r>
                      <a:endParaRPr lang="zh-CN" altLang="en-US" sz="1800" b="0" i="0" u="none" strike="noStrike" dirty="0">
                        <a:effectLst/>
                        <a:latin typeface="Trebuchet MS" panose="020B0603020202020204" pitchFamily="34" charset="0"/>
                      </a:endParaRPr>
                    </a:p>
                  </a:txBody>
                  <a:tcPr marL="92803" marR="92803" marT="46401" marB="46401" anchor="ctr"/>
                </a:tc>
                <a:extLst>
                  <a:ext uri="{0D108BD9-81ED-4DB2-BD59-A6C34878D82A}">
                    <a16:rowId xmlns:a16="http://schemas.microsoft.com/office/drawing/2014/main" val="1852381132"/>
                  </a:ext>
                </a:extLst>
              </a:tr>
            </a:tbl>
          </a:graphicData>
        </a:graphic>
      </p:graphicFrame>
      <p:grpSp>
        <p:nvGrpSpPr>
          <p:cNvPr id="53" name="组合 52">
            <a:extLst>
              <a:ext uri="{FF2B5EF4-FFF2-40B4-BE49-F238E27FC236}">
                <a16:creationId xmlns:a16="http://schemas.microsoft.com/office/drawing/2014/main" id="{3FDE97CA-1CF7-DAB0-BD0C-8452B23D289D}"/>
              </a:ext>
            </a:extLst>
          </p:cNvPr>
          <p:cNvGrpSpPr/>
          <p:nvPr/>
        </p:nvGrpSpPr>
        <p:grpSpPr>
          <a:xfrm>
            <a:off x="1770154" y="2376147"/>
            <a:ext cx="3883786" cy="4452337"/>
            <a:chOff x="1770154" y="2369779"/>
            <a:chExt cx="3883786" cy="4452337"/>
          </a:xfrm>
        </p:grpSpPr>
        <p:pic>
          <p:nvPicPr>
            <p:cNvPr id="43" name="图片 42">
              <a:extLst>
                <a:ext uri="{FF2B5EF4-FFF2-40B4-BE49-F238E27FC236}">
                  <a16:creationId xmlns:a16="http://schemas.microsoft.com/office/drawing/2014/main" id="{263DE116-1BEA-A45A-D74B-4BD171928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154" y="2369779"/>
              <a:ext cx="870801" cy="845618"/>
            </a:xfrm>
            <a:prstGeom prst="rect">
              <a:avLst/>
            </a:prstGeom>
          </p:spPr>
        </p:pic>
        <p:pic>
          <p:nvPicPr>
            <p:cNvPr id="44" name="图片 43">
              <a:extLst>
                <a:ext uri="{FF2B5EF4-FFF2-40B4-BE49-F238E27FC236}">
                  <a16:creationId xmlns:a16="http://schemas.microsoft.com/office/drawing/2014/main" id="{EFAD34F3-AF8A-06DA-02F6-46A1FB42B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154" y="3246028"/>
              <a:ext cx="870801" cy="860335"/>
            </a:xfrm>
            <a:prstGeom prst="rect">
              <a:avLst/>
            </a:prstGeom>
          </p:spPr>
        </p:pic>
        <p:pic>
          <p:nvPicPr>
            <p:cNvPr id="45" name="图片 44">
              <a:extLst>
                <a:ext uri="{FF2B5EF4-FFF2-40B4-BE49-F238E27FC236}">
                  <a16:creationId xmlns:a16="http://schemas.microsoft.com/office/drawing/2014/main" id="{BF543337-708D-310A-3397-59AB3BCF6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154" y="4187795"/>
              <a:ext cx="875288" cy="845618"/>
            </a:xfrm>
            <a:prstGeom prst="rect">
              <a:avLst/>
            </a:prstGeom>
          </p:spPr>
        </p:pic>
        <p:pic>
          <p:nvPicPr>
            <p:cNvPr id="46" name="图片 45">
              <a:extLst>
                <a:ext uri="{FF2B5EF4-FFF2-40B4-BE49-F238E27FC236}">
                  <a16:creationId xmlns:a16="http://schemas.microsoft.com/office/drawing/2014/main" id="{075E5AAE-3895-F9F8-9B3D-9679E6136D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0154" y="5947109"/>
              <a:ext cx="870800" cy="875007"/>
            </a:xfrm>
            <a:prstGeom prst="rect">
              <a:avLst/>
            </a:prstGeom>
          </p:spPr>
        </p:pic>
        <p:pic>
          <p:nvPicPr>
            <p:cNvPr id="47" name="图片 46">
              <a:extLst>
                <a:ext uri="{FF2B5EF4-FFF2-40B4-BE49-F238E27FC236}">
                  <a16:creationId xmlns:a16="http://schemas.microsoft.com/office/drawing/2014/main" id="{7FE3727B-141A-3908-9429-2E6BD1281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0154" y="5071229"/>
              <a:ext cx="870800" cy="849460"/>
            </a:xfrm>
            <a:prstGeom prst="rect">
              <a:avLst/>
            </a:prstGeom>
          </p:spPr>
        </p:pic>
        <p:pic>
          <p:nvPicPr>
            <p:cNvPr id="48" name="图片 47">
              <a:extLst>
                <a:ext uri="{FF2B5EF4-FFF2-40B4-BE49-F238E27FC236}">
                  <a16:creationId xmlns:a16="http://schemas.microsoft.com/office/drawing/2014/main" id="{916A2A57-F0CF-2916-99EB-FBD4E52D2D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0954" y="2448132"/>
              <a:ext cx="1022986" cy="688912"/>
            </a:xfrm>
            <a:prstGeom prst="rect">
              <a:avLst/>
            </a:prstGeom>
          </p:spPr>
        </p:pic>
        <p:pic>
          <p:nvPicPr>
            <p:cNvPr id="49" name="图片 48">
              <a:extLst>
                <a:ext uri="{FF2B5EF4-FFF2-40B4-BE49-F238E27FC236}">
                  <a16:creationId xmlns:a16="http://schemas.microsoft.com/office/drawing/2014/main" id="{725597D6-DB83-375D-A214-8D1C6584F9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0954" y="3323043"/>
              <a:ext cx="1022986" cy="694099"/>
            </a:xfrm>
            <a:prstGeom prst="rect">
              <a:avLst/>
            </a:prstGeom>
          </p:spPr>
        </p:pic>
        <p:pic>
          <p:nvPicPr>
            <p:cNvPr id="50" name="图片 49">
              <a:extLst>
                <a:ext uri="{FF2B5EF4-FFF2-40B4-BE49-F238E27FC236}">
                  <a16:creationId xmlns:a16="http://schemas.microsoft.com/office/drawing/2014/main" id="{C1BFCE5B-D3D0-4F5D-782B-6B7CE74645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0954" y="4262868"/>
              <a:ext cx="1022986" cy="701839"/>
            </a:xfrm>
            <a:prstGeom prst="rect">
              <a:avLst/>
            </a:prstGeom>
          </p:spPr>
        </p:pic>
        <p:pic>
          <p:nvPicPr>
            <p:cNvPr id="51" name="图片 50">
              <a:extLst>
                <a:ext uri="{FF2B5EF4-FFF2-40B4-BE49-F238E27FC236}">
                  <a16:creationId xmlns:a16="http://schemas.microsoft.com/office/drawing/2014/main" id="{72841967-1795-C1B6-F408-E446344055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6370" y="5973910"/>
              <a:ext cx="824554" cy="821404"/>
            </a:xfrm>
            <a:prstGeom prst="rect">
              <a:avLst/>
            </a:prstGeom>
          </p:spPr>
        </p:pic>
        <p:pic>
          <p:nvPicPr>
            <p:cNvPr id="52" name="图片 51">
              <a:extLst>
                <a:ext uri="{FF2B5EF4-FFF2-40B4-BE49-F238E27FC236}">
                  <a16:creationId xmlns:a16="http://schemas.microsoft.com/office/drawing/2014/main" id="{AF678030-C471-39D4-6DC0-E0D30B06AB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700000">
              <a:off x="4835575" y="5196070"/>
              <a:ext cx="606145" cy="603829"/>
            </a:xfrm>
            <a:prstGeom prst="rect">
              <a:avLst/>
            </a:prstGeom>
          </p:spPr>
        </p:pic>
      </p:grpSp>
    </p:spTree>
    <p:extLst>
      <p:ext uri="{BB962C8B-B14F-4D97-AF65-F5344CB8AC3E}">
        <p14:creationId xmlns:p14="http://schemas.microsoft.com/office/powerpoint/2010/main" val="402267645"/>
      </p:ext>
    </p:extLst>
  </p:cSld>
  <p:clrMapOvr>
    <a:masterClrMapping/>
  </p:clrMapOvr>
  <p:transition spd="slow">
    <p:push dir="u"/>
  </p:transition>
</p:sld>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ctr">
        <a:spAutoFit/>
      </a:bodyPr>
      <a:lstStyle>
        <a:defPPr algn="ctr">
          <a:defRPr sz="1400" dirty="0" smtClean="0">
            <a:latin typeface="Arial" panose="020B0604020202020204" pitchFamily="34" charset="0"/>
            <a:ea typeface="黑体" panose="02010609060101010101" pitchFamily="49" charset="-122"/>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21862</TotalTime>
  <Words>1755</Words>
  <Application>Microsoft Office PowerPoint</Application>
  <PresentationFormat>全屏显示(4:3)</PresentationFormat>
  <Paragraphs>514</Paragraphs>
  <Slides>35</Slides>
  <Notes>34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35</vt:i4>
      </vt:variant>
    </vt:vector>
  </HeadingPairs>
  <TitlesOfParts>
    <vt:vector size="45" baseType="lpstr">
      <vt:lpstr>Arial</vt:lpstr>
      <vt:lpstr>Times New Roman</vt:lpstr>
      <vt:lpstr>Wingdings</vt:lpstr>
      <vt:lpstr>等线</vt:lpstr>
      <vt:lpstr>Calibri Light</vt:lpstr>
      <vt:lpstr>Trebuchet MS</vt:lpstr>
      <vt:lpstr>MV Boli</vt:lpstr>
      <vt:lpstr>Calibri</vt:lpstr>
      <vt:lpstr>Cambria Math</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Guorong Wu</dc:creator>
  <cp:lastModifiedBy>岍 王</cp:lastModifiedBy>
  <cp:revision>1628</cp:revision>
  <cp:lastPrinted>2024-01-13T14:28:44Z</cp:lastPrinted>
  <dcterms:created xsi:type="dcterms:W3CDTF">2020-05-23T07:04:55Z</dcterms:created>
  <dcterms:modified xsi:type="dcterms:W3CDTF">2024-01-16T10:06:32Z</dcterms:modified>
</cp:coreProperties>
</file>