
<file path=[Content_Types].xml><?xml version="1.0" encoding="utf-8"?>
<Types xmlns="http://schemas.openxmlformats.org/package/2006/content-types">
  <Default Extension="bin" ContentType="application/vnd.openxmlformats-officedocument.oleObject"/>
  <Default Extension="emf" ContentType="image/x-emf"/>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9">
  <p:sldMasterIdLst>
    <p:sldMasterId id="2147483648" r:id="rId1"/>
  </p:sldMasterIdLst>
  <p:notesMasterIdLst>
    <p:notesMasterId r:id="rId23"/>
  </p:notesMasterIdLst>
  <p:sldIdLst>
    <p:sldId id="256" r:id="rId2"/>
    <p:sldId id="257" r:id="rId3"/>
    <p:sldId id="414" r:id="rId4"/>
    <p:sldId id="362" r:id="rId5"/>
    <p:sldId id="413" r:id="rId6"/>
    <p:sldId id="412" r:id="rId7"/>
    <p:sldId id="427" r:id="rId8"/>
    <p:sldId id="446" r:id="rId9"/>
    <p:sldId id="428" r:id="rId10"/>
    <p:sldId id="666" r:id="rId11"/>
    <p:sldId id="429" r:id="rId12"/>
    <p:sldId id="431" r:id="rId13"/>
    <p:sldId id="657" r:id="rId14"/>
    <p:sldId id="659" r:id="rId15"/>
    <p:sldId id="421" r:id="rId16"/>
    <p:sldId id="439" r:id="rId17"/>
    <p:sldId id="441" r:id="rId18"/>
    <p:sldId id="661" r:id="rId19"/>
    <p:sldId id="449" r:id="rId20"/>
    <p:sldId id="667" r:id="rId21"/>
    <p:sldId id="361" r:id="rId22"/>
  </p:sldIdLst>
  <p:sldSz cx="9144000" cy="6858000" type="screen4x3"/>
  <p:notesSz cx="6858000" cy="9144000"/>
  <p:defaultTextStyle>
    <a:defPPr>
      <a:defRPr lang="zh-CN"/>
    </a:defPPr>
    <a:lvl1pPr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ilin Zhang" initials="AZ" lastIdx="1" clrIdx="0">
    <p:extLst>
      <p:ext uri="{19B8F6BF-5375-455C-9EA6-DF929625EA0E}">
        <p15:presenceInfo xmlns:p15="http://schemas.microsoft.com/office/powerpoint/2012/main" userId="f80b682ab0c6d6c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0000CC"/>
    <a:srgbClr val="F6FBFC"/>
    <a:srgbClr val="CC00FF"/>
    <a:srgbClr val="DCF0C6"/>
    <a:srgbClr val="FEF6F0"/>
    <a:srgbClr val="D9FFFF"/>
    <a:srgbClr val="FFF7DD"/>
    <a:srgbClr val="FFFF5D"/>
    <a:srgbClr val="FFFF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77" autoAdjust="0"/>
    <p:restoredTop sz="84854" autoAdjust="0"/>
  </p:normalViewPr>
  <p:slideViewPr>
    <p:cSldViewPr showGuides="1">
      <p:cViewPr varScale="1">
        <p:scale>
          <a:sx n="71" d="100"/>
          <a:sy n="71" d="100"/>
        </p:scale>
        <p:origin x="1277" y="31"/>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ea typeface="宋体" charset="-122"/>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ea typeface="宋体" charset="-122"/>
              </a:defRPr>
            </a:lvl1pPr>
          </a:lstStyle>
          <a:p>
            <a:pPr>
              <a:defRPr/>
            </a:pPr>
            <a:fld id="{58E2AE46-E5FB-4AEA-9411-2FB0CF8E952A}" type="datetimeFigureOut">
              <a:rPr lang="zh-CN" altLang="en-US"/>
              <a:pPr>
                <a:defRPr/>
              </a:pPr>
              <a:t>2024/1/16</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ea typeface="宋体" charset="-122"/>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17D0FFAB-DD9A-4C7C-AFFE-B6E4C3FB757B}" type="slidenum">
              <a:rPr lang="zh-CN" altLang="en-US"/>
              <a:pPr/>
              <a:t>‹#›</a:t>
            </a:fld>
            <a:endParaRPr lang="zh-CN" altLang="en-US"/>
          </a:p>
        </p:txBody>
      </p:sp>
    </p:spTree>
    <p:extLst>
      <p:ext uri="{BB962C8B-B14F-4D97-AF65-F5344CB8AC3E}">
        <p14:creationId xmlns:p14="http://schemas.microsoft.com/office/powerpoint/2010/main" val="37320933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7D0FFAB-DD9A-4C7C-AFFE-B6E4C3FB757B}" type="slidenum">
              <a:rPr lang="zh-CN" altLang="en-US" smtClean="0"/>
              <a:pPr/>
              <a:t>1</a:t>
            </a:fld>
            <a:endParaRPr lang="zh-CN" altLang="en-US"/>
          </a:p>
        </p:txBody>
      </p:sp>
    </p:spTree>
    <p:extLst>
      <p:ext uri="{BB962C8B-B14F-4D97-AF65-F5344CB8AC3E}">
        <p14:creationId xmlns:p14="http://schemas.microsoft.com/office/powerpoint/2010/main" val="2155034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7D0FFAB-DD9A-4C7C-AFFE-B6E4C3FB757B}" type="slidenum">
              <a:rPr lang="zh-CN" altLang="en-US" smtClean="0"/>
              <a:pPr/>
              <a:t>17</a:t>
            </a:fld>
            <a:endParaRPr lang="zh-CN" altLang="en-US"/>
          </a:p>
        </p:txBody>
      </p:sp>
    </p:spTree>
    <p:extLst>
      <p:ext uri="{BB962C8B-B14F-4D97-AF65-F5344CB8AC3E}">
        <p14:creationId xmlns:p14="http://schemas.microsoft.com/office/powerpoint/2010/main" val="10198004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7D0FFAB-DD9A-4C7C-AFFE-B6E4C3FB757B}" type="slidenum">
              <a:rPr lang="zh-CN" altLang="en-US" smtClean="0"/>
              <a:pPr/>
              <a:t>18</a:t>
            </a:fld>
            <a:endParaRPr lang="zh-CN" altLang="en-US"/>
          </a:p>
        </p:txBody>
      </p:sp>
    </p:spTree>
    <p:extLst>
      <p:ext uri="{BB962C8B-B14F-4D97-AF65-F5344CB8AC3E}">
        <p14:creationId xmlns:p14="http://schemas.microsoft.com/office/powerpoint/2010/main" val="11062380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7D0FFAB-DD9A-4C7C-AFFE-B6E4C3FB757B}" type="slidenum">
              <a:rPr lang="zh-CN" altLang="en-US" smtClean="0"/>
              <a:pPr/>
              <a:t>19</a:t>
            </a:fld>
            <a:endParaRPr lang="zh-CN" altLang="en-US"/>
          </a:p>
        </p:txBody>
      </p:sp>
    </p:spTree>
    <p:extLst>
      <p:ext uri="{BB962C8B-B14F-4D97-AF65-F5344CB8AC3E}">
        <p14:creationId xmlns:p14="http://schemas.microsoft.com/office/powerpoint/2010/main" val="953063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7D0FFAB-DD9A-4C7C-AFFE-B6E4C3FB757B}" type="slidenum">
              <a:rPr lang="zh-CN" altLang="en-US" smtClean="0"/>
              <a:pPr/>
              <a:t>20</a:t>
            </a:fld>
            <a:endParaRPr lang="zh-CN" altLang="en-US"/>
          </a:p>
        </p:txBody>
      </p:sp>
    </p:spTree>
    <p:extLst>
      <p:ext uri="{BB962C8B-B14F-4D97-AF65-F5344CB8AC3E}">
        <p14:creationId xmlns:p14="http://schemas.microsoft.com/office/powerpoint/2010/main" val="168104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7D0FFAB-DD9A-4C7C-AFFE-B6E4C3FB757B}" type="slidenum">
              <a:rPr lang="zh-CN" altLang="en-US" smtClean="0"/>
              <a:pPr/>
              <a:t>4</a:t>
            </a:fld>
            <a:endParaRPr lang="zh-CN" altLang="en-US"/>
          </a:p>
        </p:txBody>
      </p:sp>
    </p:spTree>
    <p:extLst>
      <p:ext uri="{BB962C8B-B14F-4D97-AF65-F5344CB8AC3E}">
        <p14:creationId xmlns:p14="http://schemas.microsoft.com/office/powerpoint/2010/main" val="2379535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7D0FFAB-DD9A-4C7C-AFFE-B6E4C3FB757B}" type="slidenum">
              <a:rPr lang="zh-CN" altLang="en-US" smtClean="0"/>
              <a:pPr/>
              <a:t>8</a:t>
            </a:fld>
            <a:endParaRPr lang="zh-CN" altLang="en-US"/>
          </a:p>
        </p:txBody>
      </p:sp>
    </p:spTree>
    <p:extLst>
      <p:ext uri="{BB962C8B-B14F-4D97-AF65-F5344CB8AC3E}">
        <p14:creationId xmlns:p14="http://schemas.microsoft.com/office/powerpoint/2010/main" val="3204392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sz="1200" b="0" i="0" kern="1200" dirty="0">
                <a:solidFill>
                  <a:schemeClr val="tx1"/>
                </a:solidFill>
                <a:effectLst/>
                <a:latin typeface="+mn-lt"/>
                <a:ea typeface="+mn-ea"/>
                <a:cs typeface="+mn-cs"/>
              </a:rPr>
              <a:t>Before the simulation, the equilibrium</a:t>
            </a:r>
            <a:r>
              <a:rPr lang="en-US" altLang="zh-CN" sz="120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cell parameters should be calculated at different temperatures. The simulation cell consisted of 4</a:t>
            </a:r>
            <a:r>
              <a:rPr lang="zh-CN" altLang="zh-CN"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4</a:t>
            </a:r>
            <a:r>
              <a:rPr lang="zh-CN" altLang="zh-CN"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4 unit cells and the</a:t>
            </a:r>
            <a:r>
              <a:rPr lang="en-US" altLang="zh-CN" sz="120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initial cell parameter of tungsten is 0.3165 nm. The third-order</a:t>
            </a:r>
            <a:r>
              <a:rPr lang="en-US" altLang="zh-CN" sz="120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predictor–corrector algorithm was used to integrate the equations of</a:t>
            </a:r>
            <a:r>
              <a:rPr lang="en-US" altLang="zh-CN" sz="120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motion, with a time step of 10</a:t>
            </a:r>
            <a:r>
              <a:rPr lang="en-US" altLang="zh-CN" sz="1200" b="0" i="0" kern="1200" baseline="30000" dirty="0">
                <a:solidFill>
                  <a:schemeClr val="tx1"/>
                </a:solidFill>
                <a:effectLst/>
                <a:latin typeface="+mn-lt"/>
                <a:ea typeface="+mn-ea"/>
                <a:cs typeface="+mn-cs"/>
              </a:rPr>
              <a:t>-15</a:t>
            </a:r>
            <a:r>
              <a:rPr lang="en-US" altLang="zh-CN" sz="1200" b="0" i="0" kern="1200" dirty="0">
                <a:solidFill>
                  <a:schemeClr val="tx1"/>
                </a:solidFill>
                <a:effectLst/>
                <a:latin typeface="+mn-lt"/>
                <a:ea typeface="+mn-ea"/>
                <a:cs typeface="+mn-cs"/>
              </a:rPr>
              <a:t> s. The vacuum pressure is setting to 10</a:t>
            </a:r>
            <a:r>
              <a:rPr lang="en-US" altLang="zh-CN" sz="1200" b="0" i="0" kern="1200" baseline="30000" dirty="0">
                <a:solidFill>
                  <a:schemeClr val="tx1"/>
                </a:solidFill>
                <a:effectLst/>
                <a:latin typeface="+mn-lt"/>
                <a:ea typeface="+mn-ea"/>
                <a:cs typeface="+mn-cs"/>
              </a:rPr>
              <a:t>-5</a:t>
            </a:r>
            <a:r>
              <a:rPr lang="en-US" altLang="zh-CN" sz="1200" b="0" i="0" kern="1200" dirty="0">
                <a:solidFill>
                  <a:schemeClr val="tx1"/>
                </a:solidFill>
                <a:effectLst/>
                <a:latin typeface="+mn-lt"/>
                <a:ea typeface="+mn-ea"/>
                <a:cs typeface="+mn-cs"/>
              </a:rPr>
              <a:t> Pa (experimental pressure).</a:t>
            </a:r>
            <a:endParaRPr lang="zh-CN" altLang="zh-CN"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17D0FFAB-DD9A-4C7C-AFFE-B6E4C3FB757B}" type="slidenum">
              <a:rPr lang="zh-CN" altLang="en-US" smtClean="0"/>
              <a:pPr/>
              <a:t>9</a:t>
            </a:fld>
            <a:endParaRPr lang="zh-CN" altLang="en-US"/>
          </a:p>
        </p:txBody>
      </p:sp>
    </p:spTree>
    <p:extLst>
      <p:ext uri="{BB962C8B-B14F-4D97-AF65-F5344CB8AC3E}">
        <p14:creationId xmlns:p14="http://schemas.microsoft.com/office/powerpoint/2010/main" val="1343417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The experimental setup is shown in Fig.3, including electron beam, target, water cooling.</a:t>
            </a:r>
            <a:r>
              <a:rPr lang="en-US" altLang="zh-CN" sz="120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The electron energy used for the bombardment experiment is 200 MeV, the</a:t>
            </a:r>
            <a:r>
              <a:rPr lang="en-US" altLang="zh-CN" sz="120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thickness of tested tungsten target was 4 mm. Fig.4 showed the experiment result of electron beam bombardment without water cooling (10 </a:t>
            </a:r>
            <a:r>
              <a:rPr lang="en-US" altLang="zh-CN" sz="1200" b="0" i="0" kern="1200" dirty="0" err="1">
                <a:solidFill>
                  <a:schemeClr val="tx1"/>
                </a:solidFill>
                <a:effectLst/>
                <a:latin typeface="+mn-lt"/>
                <a:ea typeface="+mn-ea"/>
                <a:cs typeface="+mn-cs"/>
              </a:rPr>
              <a:t>nC</a:t>
            </a:r>
            <a:r>
              <a:rPr lang="en-US" altLang="zh-CN" sz="1200" b="0" i="0" kern="1200" dirty="0">
                <a:solidFill>
                  <a:schemeClr val="tx1"/>
                </a:solidFill>
                <a:effectLst/>
                <a:latin typeface="+mn-lt"/>
                <a:ea typeface="+mn-ea"/>
                <a:cs typeface="+mn-cs"/>
              </a:rPr>
              <a:t> (50 Hz)</a:t>
            </a:r>
            <a:r>
              <a:rPr lang="zh-CN" altLang="zh-CN"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250 pulses. It can be seen that the damage to the tungsten target is very serious in only 5 second electron beam bombardment.</a:t>
            </a:r>
            <a:endParaRPr lang="zh-CN" altLang="en-US" dirty="0"/>
          </a:p>
        </p:txBody>
      </p:sp>
      <p:sp>
        <p:nvSpPr>
          <p:cNvPr id="4" name="灯片编号占位符 3"/>
          <p:cNvSpPr>
            <a:spLocks noGrp="1"/>
          </p:cNvSpPr>
          <p:nvPr>
            <p:ph type="sldNum" sz="quarter" idx="10"/>
          </p:nvPr>
        </p:nvSpPr>
        <p:spPr/>
        <p:txBody>
          <a:bodyPr/>
          <a:lstStyle/>
          <a:p>
            <a:fld id="{17D0FFAB-DD9A-4C7C-AFFE-B6E4C3FB757B}" type="slidenum">
              <a:rPr lang="zh-CN" altLang="en-US" smtClean="0"/>
              <a:pPr/>
              <a:t>11</a:t>
            </a:fld>
            <a:endParaRPr lang="zh-CN" altLang="en-US"/>
          </a:p>
        </p:txBody>
      </p:sp>
    </p:spTree>
    <p:extLst>
      <p:ext uri="{BB962C8B-B14F-4D97-AF65-F5344CB8AC3E}">
        <p14:creationId xmlns:p14="http://schemas.microsoft.com/office/powerpoint/2010/main" val="27662935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200" kern="1200" dirty="0">
                <a:solidFill>
                  <a:schemeClr val="tx1"/>
                </a:solidFill>
                <a:effectLst/>
                <a:latin typeface="+mn-lt"/>
                <a:ea typeface="+mn-ea"/>
                <a:cs typeface="+mn-cs"/>
              </a:rPr>
              <a:t>Fig. 7 shows the highest temperature detected at the No. 5 temperature probe when single-electron pulses with different charges bombard the crystal tungsten targets of different crystallographic orientations. Because of the limitations of experimental conditions, the maximum charge of the electron bunch can only reach 10 </a:t>
            </a:r>
            <a:r>
              <a:rPr lang="en-US" altLang="zh-CN" sz="1200" kern="1200" dirty="0" err="1">
                <a:solidFill>
                  <a:schemeClr val="tx1"/>
                </a:solidFill>
                <a:effectLst/>
                <a:latin typeface="+mn-lt"/>
                <a:ea typeface="+mn-ea"/>
                <a:cs typeface="+mn-cs"/>
              </a:rPr>
              <a:t>nC</a:t>
            </a:r>
            <a:r>
              <a:rPr lang="en-US" altLang="zh-CN" sz="1200" kern="1200" dirty="0">
                <a:solidFill>
                  <a:schemeClr val="tx1"/>
                </a:solidFill>
                <a:effectLst/>
                <a:latin typeface="+mn-lt"/>
                <a:ea typeface="+mn-ea"/>
                <a:cs typeface="+mn-cs"/>
              </a:rPr>
              <a:t>, and the electron energy is only 200 MeV. The thickness of the single-crystal tungsten target is 4 mm. There is no water cooling during electron bombardment. Obviously, it can be seen that the temperature in the [111] direction is the highest, which means that the thermal conductivity in the [111] direction is the highest. At low temperatures, the temperature difference between different crystal orientations is small, but the temperature difference becomes increasingly larger at high temperatures. For a 10 </a:t>
            </a:r>
            <a:r>
              <a:rPr lang="en-US" altLang="zh-CN" sz="1200" kern="1200" dirty="0" err="1">
                <a:solidFill>
                  <a:schemeClr val="tx1"/>
                </a:solidFill>
                <a:effectLst/>
                <a:latin typeface="+mn-lt"/>
                <a:ea typeface="+mn-ea"/>
                <a:cs typeface="+mn-cs"/>
              </a:rPr>
              <a:t>nC</a:t>
            </a:r>
            <a:r>
              <a:rPr lang="en-US" altLang="zh-CN" sz="1200" kern="1200" dirty="0">
                <a:solidFill>
                  <a:schemeClr val="tx1"/>
                </a:solidFill>
                <a:effectLst/>
                <a:latin typeface="+mn-lt"/>
                <a:ea typeface="+mn-ea"/>
                <a:cs typeface="+mn-cs"/>
              </a:rPr>
              <a:t> electron pulse, the temperature of [111] is 1500 K, while [100] is only 801 K. This law fits the simulation results of thermal conductivity in Fig. 5. First, a single pulsed electron beam was used to bombard the crystal tungsten target in the [111] crystallographic orientation. The energy of each pulse ranged from 0 to 10 </a:t>
            </a:r>
            <a:r>
              <a:rPr lang="en-US" altLang="zh-CN" sz="1200" kern="1200" dirty="0" err="1">
                <a:solidFill>
                  <a:schemeClr val="tx1"/>
                </a:solidFill>
                <a:effectLst/>
                <a:latin typeface="+mn-lt"/>
                <a:ea typeface="+mn-ea"/>
                <a:cs typeface="+mn-cs"/>
              </a:rPr>
              <a:t>nC</a:t>
            </a:r>
            <a:r>
              <a:rPr lang="en-US" altLang="zh-CN" sz="1200" kern="1200" dirty="0">
                <a:solidFill>
                  <a:schemeClr val="tx1"/>
                </a:solidFill>
                <a:effectLst/>
                <a:latin typeface="+mn-lt"/>
                <a:ea typeface="+mn-ea"/>
                <a:cs typeface="+mn-cs"/>
              </a:rPr>
              <a:t>. The SEM results are shown in Fig. 8. With increasing pulse charge, the surface damage of the crystal tungsten target became increasingly severe, but there was no apparent recrystallization phenomenon. Next, there is a multi-pulse experiment. To study the time characteristics of recrystallization, the charge of the electron pulse was fixed at 10 </a:t>
            </a:r>
            <a:r>
              <a:rPr lang="en-US" altLang="zh-CN" sz="1200" kern="1200" dirty="0" err="1">
                <a:solidFill>
                  <a:schemeClr val="tx1"/>
                </a:solidFill>
                <a:effectLst/>
                <a:latin typeface="+mn-lt"/>
                <a:ea typeface="+mn-ea"/>
                <a:cs typeface="+mn-cs"/>
              </a:rPr>
              <a:t>nC</a:t>
            </a:r>
            <a:r>
              <a:rPr lang="en-US" altLang="zh-CN" sz="1200" kern="1200" dirty="0">
                <a:solidFill>
                  <a:schemeClr val="tx1"/>
                </a:solidFill>
                <a:effectLst/>
                <a:latin typeface="+mn-lt"/>
                <a:ea typeface="+mn-ea"/>
                <a:cs typeface="+mn-cs"/>
              </a:rPr>
              <a:t>, and the total pulses were fixed at five. Then, electron bombardment experiments were conducted with different time intervals. The SEM results are shown as Fig. 10. The recrystallization phenomenon of 10 </a:t>
            </a:r>
            <a:r>
              <a:rPr lang="en-US" altLang="zh-CN" sz="1200" kern="1200" dirty="0" err="1">
                <a:solidFill>
                  <a:schemeClr val="tx1"/>
                </a:solidFill>
                <a:effectLst/>
                <a:latin typeface="+mn-lt"/>
                <a:ea typeface="+mn-ea"/>
                <a:cs typeface="+mn-cs"/>
              </a:rPr>
              <a:t>nC</a:t>
            </a:r>
            <a:r>
              <a:rPr lang="en-US" altLang="zh-CN" sz="1200" kern="1200" dirty="0">
                <a:solidFill>
                  <a:schemeClr val="tx1"/>
                </a:solidFill>
                <a:effectLst/>
                <a:latin typeface="+mn-lt"/>
                <a:ea typeface="+mn-ea"/>
                <a:cs typeface="+mn-cs"/>
              </a:rPr>
              <a:t>/1 Hz is obvious, and the surface after crystallization is also very smooth. There was also recrystallization at 10 </a:t>
            </a:r>
            <a:r>
              <a:rPr lang="en-US" altLang="zh-CN" sz="1200" kern="1200" dirty="0" err="1">
                <a:solidFill>
                  <a:schemeClr val="tx1"/>
                </a:solidFill>
                <a:effectLst/>
                <a:latin typeface="+mn-lt"/>
                <a:ea typeface="+mn-ea"/>
                <a:cs typeface="+mn-cs"/>
              </a:rPr>
              <a:t>nC</a:t>
            </a:r>
            <a:r>
              <a:rPr lang="en-US" altLang="zh-CN" sz="1200" kern="1200" dirty="0">
                <a:solidFill>
                  <a:schemeClr val="tx1"/>
                </a:solidFill>
                <a:effectLst/>
                <a:latin typeface="+mn-lt"/>
                <a:ea typeface="+mn-ea"/>
                <a:cs typeface="+mn-cs"/>
              </a:rPr>
              <a:t>/5 Hz, but obvious cracks appeared on the surface. The recrystallization at 10 </a:t>
            </a:r>
            <a:r>
              <a:rPr lang="en-US" altLang="zh-CN" sz="1200" kern="1200" dirty="0" err="1">
                <a:solidFill>
                  <a:schemeClr val="tx1"/>
                </a:solidFill>
                <a:effectLst/>
                <a:latin typeface="+mn-lt"/>
                <a:ea typeface="+mn-ea"/>
                <a:cs typeface="+mn-cs"/>
              </a:rPr>
              <a:t>nC</a:t>
            </a:r>
            <a:r>
              <a:rPr lang="en-US" altLang="zh-CN" sz="1200" kern="1200" dirty="0">
                <a:solidFill>
                  <a:schemeClr val="tx1"/>
                </a:solidFill>
                <a:effectLst/>
                <a:latin typeface="+mn-lt"/>
                <a:ea typeface="+mn-ea"/>
                <a:cs typeface="+mn-cs"/>
              </a:rPr>
              <a:t>/10 Hz is obvious, but too many surface cracks start to overlap. The surface at 10 </a:t>
            </a:r>
            <a:r>
              <a:rPr lang="en-US" altLang="zh-CN" sz="1200" kern="1200" dirty="0" err="1">
                <a:solidFill>
                  <a:schemeClr val="tx1"/>
                </a:solidFill>
                <a:effectLst/>
                <a:latin typeface="+mn-lt"/>
                <a:ea typeface="+mn-ea"/>
                <a:cs typeface="+mn-cs"/>
              </a:rPr>
              <a:t>nC</a:t>
            </a:r>
            <a:r>
              <a:rPr lang="en-US" altLang="zh-CN" sz="1200" kern="1200" dirty="0">
                <a:solidFill>
                  <a:schemeClr val="tx1"/>
                </a:solidFill>
                <a:effectLst/>
                <a:latin typeface="+mn-lt"/>
                <a:ea typeface="+mn-ea"/>
                <a:cs typeface="+mn-cs"/>
              </a:rPr>
              <a:t>/20 Hz was completely damaged, and there was no recrystallization. We carried out the 10 </a:t>
            </a:r>
            <a:r>
              <a:rPr lang="en-US" altLang="zh-CN" sz="1200" kern="1200" dirty="0" err="1">
                <a:solidFill>
                  <a:schemeClr val="tx1"/>
                </a:solidFill>
                <a:effectLst/>
                <a:latin typeface="+mn-lt"/>
                <a:ea typeface="+mn-ea"/>
                <a:cs typeface="+mn-cs"/>
              </a:rPr>
              <a:t>nC</a:t>
            </a:r>
            <a:r>
              <a:rPr lang="en-US" altLang="zh-CN" sz="1200" kern="1200" dirty="0">
                <a:solidFill>
                  <a:schemeClr val="tx1"/>
                </a:solidFill>
                <a:effectLst/>
                <a:latin typeface="+mn-lt"/>
                <a:ea typeface="+mn-ea"/>
                <a:cs typeface="+mn-cs"/>
              </a:rPr>
              <a:t>/50 Hz experiment, and recrystallization did not occur, as shown in Fig. 4, the target is completely damaged. Through a series of experiments, for a 10 </a:t>
            </a:r>
            <a:r>
              <a:rPr lang="en-US" altLang="zh-CN" sz="1200" kern="1200" dirty="0" err="1">
                <a:solidFill>
                  <a:schemeClr val="tx1"/>
                </a:solidFill>
                <a:effectLst/>
                <a:latin typeface="+mn-lt"/>
                <a:ea typeface="+mn-ea"/>
                <a:cs typeface="+mn-cs"/>
              </a:rPr>
              <a:t>nC</a:t>
            </a:r>
            <a:r>
              <a:rPr lang="en-US" altLang="zh-CN" sz="1200" kern="1200" dirty="0">
                <a:solidFill>
                  <a:schemeClr val="tx1"/>
                </a:solidFill>
                <a:effectLst/>
                <a:latin typeface="+mn-lt"/>
                <a:ea typeface="+mn-ea"/>
                <a:cs typeface="+mn-cs"/>
              </a:rPr>
              <a:t> pulse, as long as the pulse interval was more than 200 </a:t>
            </a:r>
            <a:r>
              <a:rPr lang="en-US" altLang="zh-CN" sz="1200" kern="1200" dirty="0" err="1">
                <a:solidFill>
                  <a:schemeClr val="tx1"/>
                </a:solidFill>
                <a:effectLst/>
                <a:latin typeface="+mn-lt"/>
                <a:ea typeface="+mn-ea"/>
                <a:cs typeface="+mn-cs"/>
              </a:rPr>
              <a:t>ms</a:t>
            </a:r>
            <a:r>
              <a:rPr lang="en-US" altLang="zh-CN" sz="1200" kern="1200" dirty="0">
                <a:solidFill>
                  <a:schemeClr val="tx1"/>
                </a:solidFill>
                <a:effectLst/>
                <a:latin typeface="+mn-lt"/>
                <a:ea typeface="+mn-ea"/>
                <a:cs typeface="+mn-cs"/>
              </a:rPr>
              <a:t>, the appearance of irregular recrystallization could be prevented, and the surface cracking phenomenon could also be suppressed. Studies from Ref [59] have also shown that the characteristic time of recrystallization for tungsten is also approximately 200 </a:t>
            </a:r>
            <a:r>
              <a:rPr lang="en-US" altLang="zh-CN" sz="1200" kern="1200" dirty="0" err="1">
                <a:solidFill>
                  <a:schemeClr val="tx1"/>
                </a:solidFill>
                <a:effectLst/>
                <a:latin typeface="+mn-lt"/>
                <a:ea typeface="+mn-ea"/>
                <a:cs typeface="+mn-cs"/>
              </a:rPr>
              <a:t>ms.</a:t>
            </a:r>
            <a:r>
              <a:rPr lang="en-US" altLang="zh-CN" sz="1200" kern="1200" dirty="0">
                <a:solidFill>
                  <a:schemeClr val="tx1"/>
                </a:solidFill>
                <a:effectLst/>
                <a:latin typeface="+mn-lt"/>
                <a:ea typeface="+mn-ea"/>
                <a:cs typeface="+mn-cs"/>
              </a:rPr>
              <a:t> For recrystallization, there are two necessary condition, firstly, sufficient time is required for recrystallization (200 </a:t>
            </a:r>
            <a:r>
              <a:rPr lang="en-US" altLang="zh-CN" sz="1200" kern="1200" dirty="0" err="1">
                <a:solidFill>
                  <a:schemeClr val="tx1"/>
                </a:solidFill>
                <a:effectLst/>
                <a:latin typeface="+mn-lt"/>
                <a:ea typeface="+mn-ea"/>
                <a:cs typeface="+mn-cs"/>
              </a:rPr>
              <a:t>ms</a:t>
            </a:r>
            <a:r>
              <a:rPr lang="en-US" altLang="zh-CN" sz="1200" kern="1200" dirty="0">
                <a:solidFill>
                  <a:schemeClr val="tx1"/>
                </a:solidFill>
                <a:effectLst/>
                <a:latin typeface="+mn-lt"/>
                <a:ea typeface="+mn-ea"/>
                <a:cs typeface="+mn-cs"/>
              </a:rPr>
              <a:t>); secondly, sufficient time interval between each recrystallization (200 </a:t>
            </a:r>
            <a:r>
              <a:rPr lang="en-US" altLang="zh-CN" sz="1200" kern="1200" dirty="0" err="1">
                <a:solidFill>
                  <a:schemeClr val="tx1"/>
                </a:solidFill>
                <a:effectLst/>
                <a:latin typeface="+mn-lt"/>
                <a:ea typeface="+mn-ea"/>
                <a:cs typeface="+mn-cs"/>
              </a:rPr>
              <a:t>ms</a:t>
            </a:r>
            <a:r>
              <a:rPr lang="en-US" altLang="zh-CN" sz="1200" kern="1200" dirty="0">
                <a:solidFill>
                  <a:schemeClr val="tx1"/>
                </a:solidFill>
                <a:effectLst/>
                <a:latin typeface="+mn-lt"/>
                <a:ea typeface="+mn-ea"/>
                <a:cs typeface="+mn-cs"/>
              </a:rPr>
              <a:t>).</a:t>
            </a:r>
            <a:r>
              <a:rPr lang="en-US" altLang="zh-CN" dirty="0">
                <a:solidFill>
                  <a:srgbClr val="000000"/>
                </a:solidFill>
                <a:latin typeface="Times" panose="02020603050405020304" pitchFamily="18" charset="0"/>
                <a:ea typeface="等线" panose="02010600030101010101" pitchFamily="2" charset="-122"/>
                <a:cs typeface="Times" panose="02020603050405020304" pitchFamily="18" charset="0"/>
              </a:rPr>
              <a:t> A pulsed electron beam with different pulse structures but the same power was used to bombard the crystal tungsten target to study what conditions recrystallization occurred. Fig. 9 shows the results of 4 kinds of pulse structures. All structures had the same bombardment time of 5 seconds. It can be seen from the SEM results that there was obvious recrystallization at a time structure of 10 </a:t>
            </a:r>
            <a:r>
              <a:rPr lang="en-US" altLang="zh-CN" dirty="0" err="1">
                <a:solidFill>
                  <a:srgbClr val="000000"/>
                </a:solidFill>
                <a:latin typeface="Times" panose="02020603050405020304" pitchFamily="18" charset="0"/>
                <a:ea typeface="等线" panose="02010600030101010101" pitchFamily="2" charset="-122"/>
                <a:cs typeface="Times" panose="02020603050405020304" pitchFamily="18" charset="0"/>
              </a:rPr>
              <a:t>nC</a:t>
            </a:r>
            <a:r>
              <a:rPr lang="en-US" altLang="zh-CN" dirty="0">
                <a:solidFill>
                  <a:srgbClr val="000000"/>
                </a:solidFill>
                <a:latin typeface="Times" panose="02020603050405020304" pitchFamily="18" charset="0"/>
                <a:ea typeface="等线" panose="02010600030101010101" pitchFamily="2" charset="-122"/>
                <a:cs typeface="Times" panose="02020603050405020304" pitchFamily="18" charset="0"/>
              </a:rPr>
              <a:t>/1 Hz, slight recrystallization at 5 </a:t>
            </a:r>
            <a:r>
              <a:rPr lang="en-US" altLang="zh-CN" dirty="0" err="1">
                <a:solidFill>
                  <a:srgbClr val="000000"/>
                </a:solidFill>
                <a:latin typeface="Times" panose="02020603050405020304" pitchFamily="18" charset="0"/>
                <a:ea typeface="等线" panose="02010600030101010101" pitchFamily="2" charset="-122"/>
                <a:cs typeface="Times" panose="02020603050405020304" pitchFamily="18" charset="0"/>
              </a:rPr>
              <a:t>nc</a:t>
            </a:r>
            <a:r>
              <a:rPr lang="en-US" altLang="zh-CN" dirty="0">
                <a:solidFill>
                  <a:srgbClr val="000000"/>
                </a:solidFill>
                <a:latin typeface="Times" panose="02020603050405020304" pitchFamily="18" charset="0"/>
                <a:ea typeface="等线" panose="02010600030101010101" pitchFamily="2" charset="-122"/>
                <a:cs typeface="Times" panose="02020603050405020304" pitchFamily="18" charset="0"/>
              </a:rPr>
              <a:t>/2 Hz, and no recrystallization at 2 </a:t>
            </a:r>
            <a:r>
              <a:rPr lang="en-US" altLang="zh-CN" dirty="0" err="1">
                <a:solidFill>
                  <a:srgbClr val="000000"/>
                </a:solidFill>
                <a:latin typeface="Times" panose="02020603050405020304" pitchFamily="18" charset="0"/>
                <a:ea typeface="等线" panose="02010600030101010101" pitchFamily="2" charset="-122"/>
                <a:cs typeface="Times" panose="02020603050405020304" pitchFamily="18" charset="0"/>
              </a:rPr>
              <a:t>nc</a:t>
            </a:r>
            <a:r>
              <a:rPr lang="en-US" altLang="zh-CN" dirty="0">
                <a:solidFill>
                  <a:srgbClr val="000000"/>
                </a:solidFill>
                <a:latin typeface="Times" panose="02020603050405020304" pitchFamily="18" charset="0"/>
                <a:ea typeface="等线" panose="02010600030101010101" pitchFamily="2" charset="-122"/>
                <a:cs typeface="Times" panose="02020603050405020304" pitchFamily="18" charset="0"/>
              </a:rPr>
              <a:t>/5 Hz and 1 </a:t>
            </a:r>
            <a:r>
              <a:rPr lang="en-US" altLang="zh-CN" dirty="0" err="1">
                <a:solidFill>
                  <a:srgbClr val="000000"/>
                </a:solidFill>
                <a:latin typeface="Times" panose="02020603050405020304" pitchFamily="18" charset="0"/>
                <a:ea typeface="等线" panose="02010600030101010101" pitchFamily="2" charset="-122"/>
                <a:cs typeface="Times" panose="02020603050405020304" pitchFamily="18" charset="0"/>
              </a:rPr>
              <a:t>nC</a:t>
            </a:r>
            <a:r>
              <a:rPr lang="en-US" altLang="zh-CN" dirty="0">
                <a:solidFill>
                  <a:srgbClr val="000000"/>
                </a:solidFill>
                <a:latin typeface="Times" panose="02020603050405020304" pitchFamily="18" charset="0"/>
                <a:ea typeface="等线" panose="02010600030101010101" pitchFamily="2" charset="-122"/>
                <a:cs typeface="Times" panose="02020603050405020304" pitchFamily="18" charset="0"/>
              </a:rPr>
              <a:t>/10 Hz. This series of experiments shows that the main factor of recrystallization is not the average power of the bombardment electron beam but the relatively strong instantaneous power.</a:t>
            </a:r>
            <a:endParaRPr lang="zh-CN" altLang="zh-CN" sz="1400" dirty="0">
              <a:latin typeface="Times" panose="02020603050405020304" pitchFamily="18" charset="0"/>
              <a:ea typeface="等线" panose="02010600030101010101" pitchFamily="2" charset="-122"/>
              <a:cs typeface="Times"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zh-CN" altLang="zh-CN"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zh-CN" altLang="zh-CN" sz="1200" kern="1200" dirty="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zh-CN" altLang="zh-CN"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17D0FFAB-DD9A-4C7C-AFFE-B6E4C3FB757B}" type="slidenum">
              <a:rPr lang="zh-CN" altLang="en-US" smtClean="0"/>
              <a:pPr/>
              <a:t>12</a:t>
            </a:fld>
            <a:endParaRPr lang="zh-CN" altLang="en-US"/>
          </a:p>
        </p:txBody>
      </p:sp>
    </p:spTree>
    <p:extLst>
      <p:ext uri="{BB962C8B-B14F-4D97-AF65-F5344CB8AC3E}">
        <p14:creationId xmlns:p14="http://schemas.microsoft.com/office/powerpoint/2010/main" val="3472876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7D0FFAB-DD9A-4C7C-AFFE-B6E4C3FB757B}" type="slidenum">
              <a:rPr lang="zh-CN" altLang="en-US" smtClean="0"/>
              <a:pPr/>
              <a:t>13</a:t>
            </a:fld>
            <a:endParaRPr lang="zh-CN" altLang="en-US"/>
          </a:p>
        </p:txBody>
      </p:sp>
    </p:spTree>
    <p:extLst>
      <p:ext uri="{BB962C8B-B14F-4D97-AF65-F5344CB8AC3E}">
        <p14:creationId xmlns:p14="http://schemas.microsoft.com/office/powerpoint/2010/main" val="1608238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7D0FFAB-DD9A-4C7C-AFFE-B6E4C3FB757B}" type="slidenum">
              <a:rPr lang="zh-CN" altLang="en-US" smtClean="0"/>
              <a:pPr/>
              <a:t>14</a:t>
            </a:fld>
            <a:endParaRPr lang="zh-CN" altLang="en-US"/>
          </a:p>
        </p:txBody>
      </p:sp>
    </p:spTree>
    <p:extLst>
      <p:ext uri="{BB962C8B-B14F-4D97-AF65-F5344CB8AC3E}">
        <p14:creationId xmlns:p14="http://schemas.microsoft.com/office/powerpoint/2010/main" val="560166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sz="1200" kern="1200" dirty="0">
                <a:solidFill>
                  <a:schemeClr val="tx1"/>
                </a:solidFill>
                <a:effectLst/>
                <a:latin typeface="+mn-lt"/>
                <a:ea typeface="+mn-ea"/>
                <a:cs typeface="+mn-cs"/>
              </a:rPr>
              <a:t>The results in Fig. 12 are simulated by ANSYS without considering the considerable changes in thermal conductivity at different crystallographic orientations and different temperatures. Therefore, we manually added the thermal conductivity results obtained in Fig. 7 to the engineering data in ANSYS and set up two new materials, [111] single crystal tungsten and [100] single crystal tungsten. When modeled the highest energy electron beam (30 </a:t>
            </a:r>
            <a:r>
              <a:rPr lang="en-US" altLang="zh-CN" sz="1200" kern="1200" dirty="0" err="1">
                <a:solidFill>
                  <a:schemeClr val="tx1"/>
                </a:solidFill>
                <a:effectLst/>
                <a:latin typeface="+mn-lt"/>
                <a:ea typeface="+mn-ea"/>
                <a:cs typeface="+mn-cs"/>
              </a:rPr>
              <a:t>nC</a:t>
            </a:r>
            <a:r>
              <a:rPr lang="en-US" altLang="zh-CN" sz="1200" kern="1200" dirty="0">
                <a:solidFill>
                  <a:schemeClr val="tx1"/>
                </a:solidFill>
                <a:effectLst/>
                <a:latin typeface="+mn-lt"/>
                <a:ea typeface="+mn-ea"/>
                <a:cs typeface="+mn-cs"/>
              </a:rPr>
              <a:t>/100 Hz 1.5 GeV) required for STCF in the future, the electron bunch is assumed to have a Gaussian distribution with a diameter of 4 mm. The temperature of the surface is shown in Fig. 13 when the [111] target is stationary. The temperature distribution is slightly sharper than the electron beam distribution, and the maximum temperature is 9067 °C which is higher than that obtained by ANSYS without considering the crystalline thermal conductivity (8051°C in left of Fig.12).</a:t>
            </a:r>
            <a:endParaRPr lang="zh-CN" altLang="zh-CN"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17D0FFAB-DD9A-4C7C-AFFE-B6E4C3FB757B}" type="slidenum">
              <a:rPr lang="zh-CN" altLang="en-US" smtClean="0"/>
              <a:pPr/>
              <a:t>16</a:t>
            </a:fld>
            <a:endParaRPr lang="zh-CN" altLang="en-US"/>
          </a:p>
        </p:txBody>
      </p:sp>
    </p:spTree>
    <p:extLst>
      <p:ext uri="{BB962C8B-B14F-4D97-AF65-F5344CB8AC3E}">
        <p14:creationId xmlns:p14="http://schemas.microsoft.com/office/powerpoint/2010/main" val="2685304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AAA31567-4A01-4066-9A2C-CB2B892EF6FD}" type="datetime1">
              <a:rPr lang="zh-CN" altLang="en-US"/>
              <a:pPr>
                <a:defRPr/>
              </a:pPr>
              <a:t>2024/1/16</a:t>
            </a:fld>
            <a:endParaRPr lang="zh-CN" altLang="en-US"/>
          </a:p>
        </p:txBody>
      </p:sp>
      <p:sp>
        <p:nvSpPr>
          <p:cNvPr id="5" name="页脚占位符 4"/>
          <p:cNvSpPr>
            <a:spLocks noGrp="1"/>
          </p:cNvSpPr>
          <p:nvPr>
            <p:ph type="ftr" sz="quarter" idx="11"/>
          </p:nvPr>
        </p:nvSpPr>
        <p:spPr/>
        <p:txBody>
          <a:bodyPr/>
          <a:lstStyle>
            <a:lvl1pPr>
              <a:defRPr/>
            </a:lvl1pPr>
          </a:lstStyle>
          <a:p>
            <a:pPr>
              <a:defRPr/>
            </a:pPr>
            <a:r>
              <a:rPr lang="zh-CN" altLang="en-US"/>
              <a:t>希望杯  徐源 北京大学</a:t>
            </a:r>
          </a:p>
        </p:txBody>
      </p:sp>
      <p:sp>
        <p:nvSpPr>
          <p:cNvPr id="6" name="灯片编号占位符 5"/>
          <p:cNvSpPr>
            <a:spLocks noGrp="1"/>
          </p:cNvSpPr>
          <p:nvPr>
            <p:ph type="sldNum" sz="quarter" idx="12"/>
          </p:nvPr>
        </p:nvSpPr>
        <p:spPr/>
        <p:txBody>
          <a:bodyPr/>
          <a:lstStyle>
            <a:lvl1pPr>
              <a:defRPr/>
            </a:lvl1pPr>
          </a:lstStyle>
          <a:p>
            <a:fld id="{DDC57DB2-3E7A-4AE6-A226-D25B974D3FDA}" type="slidenum">
              <a:rPr lang="zh-CN" altLang="en-US"/>
              <a:pPr/>
              <a:t>‹#›</a:t>
            </a:fld>
            <a:endParaRPr lang="zh-CN" altLang="en-US"/>
          </a:p>
        </p:txBody>
      </p:sp>
    </p:spTree>
    <p:extLst>
      <p:ext uri="{BB962C8B-B14F-4D97-AF65-F5344CB8AC3E}">
        <p14:creationId xmlns:p14="http://schemas.microsoft.com/office/powerpoint/2010/main" val="3291260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38DDD22D-4E84-4934-8633-7EE87009FA94}" type="datetime1">
              <a:rPr lang="zh-CN" altLang="en-US"/>
              <a:pPr>
                <a:defRPr/>
              </a:pPr>
              <a:t>2024/1/16</a:t>
            </a:fld>
            <a:endParaRPr lang="zh-CN" altLang="en-US"/>
          </a:p>
        </p:txBody>
      </p:sp>
      <p:sp>
        <p:nvSpPr>
          <p:cNvPr id="5" name="页脚占位符 4"/>
          <p:cNvSpPr>
            <a:spLocks noGrp="1"/>
          </p:cNvSpPr>
          <p:nvPr>
            <p:ph type="ftr" sz="quarter" idx="11"/>
          </p:nvPr>
        </p:nvSpPr>
        <p:spPr/>
        <p:txBody>
          <a:bodyPr/>
          <a:lstStyle>
            <a:lvl1pPr>
              <a:defRPr/>
            </a:lvl1pPr>
          </a:lstStyle>
          <a:p>
            <a:pPr>
              <a:defRPr/>
            </a:pPr>
            <a:r>
              <a:rPr lang="zh-CN" altLang="en-US"/>
              <a:t>希望杯  徐源 北京大学</a:t>
            </a:r>
          </a:p>
        </p:txBody>
      </p:sp>
      <p:sp>
        <p:nvSpPr>
          <p:cNvPr id="6" name="灯片编号占位符 5"/>
          <p:cNvSpPr>
            <a:spLocks noGrp="1"/>
          </p:cNvSpPr>
          <p:nvPr>
            <p:ph type="sldNum" sz="quarter" idx="12"/>
          </p:nvPr>
        </p:nvSpPr>
        <p:spPr/>
        <p:txBody>
          <a:bodyPr/>
          <a:lstStyle>
            <a:lvl1pPr>
              <a:defRPr/>
            </a:lvl1pPr>
          </a:lstStyle>
          <a:p>
            <a:fld id="{A35D7836-6AD0-44D8-85FC-34F2069C85F1}" type="slidenum">
              <a:rPr lang="zh-CN" altLang="en-US"/>
              <a:pPr/>
              <a:t>‹#›</a:t>
            </a:fld>
            <a:endParaRPr lang="zh-CN" altLang="en-US"/>
          </a:p>
        </p:txBody>
      </p:sp>
    </p:spTree>
    <p:extLst>
      <p:ext uri="{BB962C8B-B14F-4D97-AF65-F5344CB8AC3E}">
        <p14:creationId xmlns:p14="http://schemas.microsoft.com/office/powerpoint/2010/main" val="4093262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6C7B4BE0-6E30-48E3-AE13-A46D672CEFA1}" type="datetime1">
              <a:rPr lang="zh-CN" altLang="en-US"/>
              <a:pPr>
                <a:defRPr/>
              </a:pPr>
              <a:t>2024/1/16</a:t>
            </a:fld>
            <a:endParaRPr lang="zh-CN" altLang="en-US"/>
          </a:p>
        </p:txBody>
      </p:sp>
      <p:sp>
        <p:nvSpPr>
          <p:cNvPr id="5" name="页脚占位符 4"/>
          <p:cNvSpPr>
            <a:spLocks noGrp="1"/>
          </p:cNvSpPr>
          <p:nvPr>
            <p:ph type="ftr" sz="quarter" idx="11"/>
          </p:nvPr>
        </p:nvSpPr>
        <p:spPr/>
        <p:txBody>
          <a:bodyPr/>
          <a:lstStyle>
            <a:lvl1pPr>
              <a:defRPr/>
            </a:lvl1pPr>
          </a:lstStyle>
          <a:p>
            <a:pPr>
              <a:defRPr/>
            </a:pPr>
            <a:r>
              <a:rPr lang="zh-CN" altLang="en-US"/>
              <a:t>希望杯  徐源 北京大学</a:t>
            </a:r>
          </a:p>
        </p:txBody>
      </p:sp>
      <p:sp>
        <p:nvSpPr>
          <p:cNvPr id="6" name="灯片编号占位符 5"/>
          <p:cNvSpPr>
            <a:spLocks noGrp="1"/>
          </p:cNvSpPr>
          <p:nvPr>
            <p:ph type="sldNum" sz="quarter" idx="12"/>
          </p:nvPr>
        </p:nvSpPr>
        <p:spPr/>
        <p:txBody>
          <a:bodyPr/>
          <a:lstStyle>
            <a:lvl1pPr>
              <a:defRPr/>
            </a:lvl1pPr>
          </a:lstStyle>
          <a:p>
            <a:fld id="{CC4C050C-3175-4FB8-B6BD-81F03512AF36}" type="slidenum">
              <a:rPr lang="zh-CN" altLang="en-US"/>
              <a:pPr/>
              <a:t>‹#›</a:t>
            </a:fld>
            <a:endParaRPr lang="zh-CN" altLang="en-US"/>
          </a:p>
        </p:txBody>
      </p:sp>
    </p:spTree>
    <p:extLst>
      <p:ext uri="{BB962C8B-B14F-4D97-AF65-F5344CB8AC3E}">
        <p14:creationId xmlns:p14="http://schemas.microsoft.com/office/powerpoint/2010/main" val="1946872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09545BC4-74ED-4F64-AB8D-495A84A17DCA}" type="datetime1">
              <a:rPr lang="zh-CN" altLang="en-US"/>
              <a:pPr>
                <a:defRPr/>
              </a:pPr>
              <a:t>2024/1/16</a:t>
            </a:fld>
            <a:endParaRPr lang="zh-CN" altLang="en-US"/>
          </a:p>
        </p:txBody>
      </p:sp>
      <p:sp>
        <p:nvSpPr>
          <p:cNvPr id="5" name="页脚占位符 4"/>
          <p:cNvSpPr>
            <a:spLocks noGrp="1"/>
          </p:cNvSpPr>
          <p:nvPr>
            <p:ph type="ftr" sz="quarter" idx="11"/>
          </p:nvPr>
        </p:nvSpPr>
        <p:spPr/>
        <p:txBody>
          <a:bodyPr/>
          <a:lstStyle>
            <a:lvl1pPr>
              <a:defRPr/>
            </a:lvl1pPr>
          </a:lstStyle>
          <a:p>
            <a:pPr>
              <a:defRPr/>
            </a:pPr>
            <a:r>
              <a:rPr lang="zh-CN" altLang="en-US"/>
              <a:t>希望杯  徐源 北京大学</a:t>
            </a:r>
          </a:p>
        </p:txBody>
      </p:sp>
      <p:sp>
        <p:nvSpPr>
          <p:cNvPr id="6" name="灯片编号占位符 5"/>
          <p:cNvSpPr>
            <a:spLocks noGrp="1"/>
          </p:cNvSpPr>
          <p:nvPr>
            <p:ph type="sldNum" sz="quarter" idx="12"/>
          </p:nvPr>
        </p:nvSpPr>
        <p:spPr/>
        <p:txBody>
          <a:bodyPr/>
          <a:lstStyle>
            <a:lvl1pPr>
              <a:defRPr/>
            </a:lvl1pPr>
          </a:lstStyle>
          <a:p>
            <a:fld id="{11886D55-22FF-41D2-B4FD-3C8CA2BBEF17}" type="slidenum">
              <a:rPr lang="zh-CN" altLang="en-US"/>
              <a:pPr/>
              <a:t>‹#›</a:t>
            </a:fld>
            <a:endParaRPr lang="zh-CN" altLang="en-US"/>
          </a:p>
        </p:txBody>
      </p:sp>
    </p:spTree>
    <p:extLst>
      <p:ext uri="{BB962C8B-B14F-4D97-AF65-F5344CB8AC3E}">
        <p14:creationId xmlns:p14="http://schemas.microsoft.com/office/powerpoint/2010/main" val="1632947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6ED5D6A7-4DB2-4563-9E12-C85D375666A2}" type="datetime1">
              <a:rPr lang="zh-CN" altLang="en-US"/>
              <a:pPr>
                <a:defRPr/>
              </a:pPr>
              <a:t>2024/1/16</a:t>
            </a:fld>
            <a:endParaRPr lang="zh-CN" altLang="en-US"/>
          </a:p>
        </p:txBody>
      </p:sp>
      <p:sp>
        <p:nvSpPr>
          <p:cNvPr id="5" name="页脚占位符 4"/>
          <p:cNvSpPr>
            <a:spLocks noGrp="1"/>
          </p:cNvSpPr>
          <p:nvPr>
            <p:ph type="ftr" sz="quarter" idx="11"/>
          </p:nvPr>
        </p:nvSpPr>
        <p:spPr/>
        <p:txBody>
          <a:bodyPr/>
          <a:lstStyle>
            <a:lvl1pPr>
              <a:defRPr/>
            </a:lvl1pPr>
          </a:lstStyle>
          <a:p>
            <a:pPr>
              <a:defRPr/>
            </a:pPr>
            <a:r>
              <a:rPr lang="zh-CN" altLang="en-US"/>
              <a:t>希望杯  徐源 北京大学</a:t>
            </a:r>
          </a:p>
        </p:txBody>
      </p:sp>
      <p:sp>
        <p:nvSpPr>
          <p:cNvPr id="6" name="灯片编号占位符 5"/>
          <p:cNvSpPr>
            <a:spLocks noGrp="1"/>
          </p:cNvSpPr>
          <p:nvPr>
            <p:ph type="sldNum" sz="quarter" idx="12"/>
          </p:nvPr>
        </p:nvSpPr>
        <p:spPr/>
        <p:txBody>
          <a:bodyPr/>
          <a:lstStyle>
            <a:lvl1pPr>
              <a:defRPr/>
            </a:lvl1pPr>
          </a:lstStyle>
          <a:p>
            <a:fld id="{3E569412-D71A-4C05-8C72-3D16D376D6F9}" type="slidenum">
              <a:rPr lang="zh-CN" altLang="en-US"/>
              <a:pPr/>
              <a:t>‹#›</a:t>
            </a:fld>
            <a:endParaRPr lang="zh-CN" altLang="en-US"/>
          </a:p>
        </p:txBody>
      </p:sp>
    </p:spTree>
    <p:extLst>
      <p:ext uri="{BB962C8B-B14F-4D97-AF65-F5344CB8AC3E}">
        <p14:creationId xmlns:p14="http://schemas.microsoft.com/office/powerpoint/2010/main" val="42757565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16D7F83C-7A66-41E5-84B2-F2CC64CE073E}" type="datetime1">
              <a:rPr lang="zh-CN" altLang="en-US"/>
              <a:pPr>
                <a:defRPr/>
              </a:pPr>
              <a:t>2024/1/16</a:t>
            </a:fld>
            <a:endParaRPr lang="zh-CN" altLang="en-US"/>
          </a:p>
        </p:txBody>
      </p:sp>
      <p:sp>
        <p:nvSpPr>
          <p:cNvPr id="6" name="页脚占位符 4"/>
          <p:cNvSpPr>
            <a:spLocks noGrp="1"/>
          </p:cNvSpPr>
          <p:nvPr>
            <p:ph type="ftr" sz="quarter" idx="11"/>
          </p:nvPr>
        </p:nvSpPr>
        <p:spPr/>
        <p:txBody>
          <a:bodyPr/>
          <a:lstStyle>
            <a:lvl1pPr>
              <a:defRPr/>
            </a:lvl1pPr>
          </a:lstStyle>
          <a:p>
            <a:pPr>
              <a:defRPr/>
            </a:pPr>
            <a:r>
              <a:rPr lang="zh-CN" altLang="en-US"/>
              <a:t>希望杯  徐源 北京大学</a:t>
            </a:r>
          </a:p>
        </p:txBody>
      </p:sp>
      <p:sp>
        <p:nvSpPr>
          <p:cNvPr id="7" name="灯片编号占位符 5"/>
          <p:cNvSpPr>
            <a:spLocks noGrp="1"/>
          </p:cNvSpPr>
          <p:nvPr>
            <p:ph type="sldNum" sz="quarter" idx="12"/>
          </p:nvPr>
        </p:nvSpPr>
        <p:spPr/>
        <p:txBody>
          <a:bodyPr/>
          <a:lstStyle>
            <a:lvl1pPr>
              <a:defRPr/>
            </a:lvl1pPr>
          </a:lstStyle>
          <a:p>
            <a:fld id="{77AC3557-A34C-486C-93BE-859CA39A65D9}" type="slidenum">
              <a:rPr lang="zh-CN" altLang="en-US"/>
              <a:pPr/>
              <a:t>‹#›</a:t>
            </a:fld>
            <a:endParaRPr lang="zh-CN" altLang="en-US"/>
          </a:p>
        </p:txBody>
      </p:sp>
    </p:spTree>
    <p:extLst>
      <p:ext uri="{BB962C8B-B14F-4D97-AF65-F5344CB8AC3E}">
        <p14:creationId xmlns:p14="http://schemas.microsoft.com/office/powerpoint/2010/main" val="58905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a:defRPr/>
            </a:pPr>
            <a:fld id="{8C7DF33F-DBBA-4EB5-8242-ACA9E34F5521}" type="datetime1">
              <a:rPr lang="zh-CN" altLang="en-US"/>
              <a:pPr>
                <a:defRPr/>
              </a:pPr>
              <a:t>2024/1/16</a:t>
            </a:fld>
            <a:endParaRPr lang="zh-CN" altLang="en-US"/>
          </a:p>
        </p:txBody>
      </p:sp>
      <p:sp>
        <p:nvSpPr>
          <p:cNvPr id="8" name="页脚占位符 4"/>
          <p:cNvSpPr>
            <a:spLocks noGrp="1"/>
          </p:cNvSpPr>
          <p:nvPr>
            <p:ph type="ftr" sz="quarter" idx="11"/>
          </p:nvPr>
        </p:nvSpPr>
        <p:spPr/>
        <p:txBody>
          <a:bodyPr/>
          <a:lstStyle>
            <a:lvl1pPr>
              <a:defRPr/>
            </a:lvl1pPr>
          </a:lstStyle>
          <a:p>
            <a:pPr>
              <a:defRPr/>
            </a:pPr>
            <a:r>
              <a:rPr lang="zh-CN" altLang="en-US"/>
              <a:t>希望杯  徐源 北京大学</a:t>
            </a:r>
          </a:p>
        </p:txBody>
      </p:sp>
      <p:sp>
        <p:nvSpPr>
          <p:cNvPr id="9" name="灯片编号占位符 5"/>
          <p:cNvSpPr>
            <a:spLocks noGrp="1"/>
          </p:cNvSpPr>
          <p:nvPr>
            <p:ph type="sldNum" sz="quarter" idx="12"/>
          </p:nvPr>
        </p:nvSpPr>
        <p:spPr/>
        <p:txBody>
          <a:bodyPr/>
          <a:lstStyle>
            <a:lvl1pPr>
              <a:defRPr/>
            </a:lvl1pPr>
          </a:lstStyle>
          <a:p>
            <a:fld id="{BEBCB52D-5B83-414D-80A2-F628D0814477}" type="slidenum">
              <a:rPr lang="zh-CN" altLang="en-US"/>
              <a:pPr/>
              <a:t>‹#›</a:t>
            </a:fld>
            <a:endParaRPr lang="zh-CN" altLang="en-US"/>
          </a:p>
        </p:txBody>
      </p:sp>
    </p:spTree>
    <p:extLst>
      <p:ext uri="{BB962C8B-B14F-4D97-AF65-F5344CB8AC3E}">
        <p14:creationId xmlns:p14="http://schemas.microsoft.com/office/powerpoint/2010/main" val="1843130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p:txBody>
          <a:bodyPr/>
          <a:lstStyle>
            <a:lvl1pPr>
              <a:defRPr/>
            </a:lvl1pPr>
          </a:lstStyle>
          <a:p>
            <a:pPr>
              <a:defRPr/>
            </a:pPr>
            <a:fld id="{101AC565-F223-45B4-878D-3FE7E694C5AC}" type="datetime1">
              <a:rPr lang="zh-CN" altLang="en-US"/>
              <a:pPr>
                <a:defRPr/>
              </a:pPr>
              <a:t>2024/1/16</a:t>
            </a:fld>
            <a:endParaRPr lang="zh-CN" altLang="en-US"/>
          </a:p>
        </p:txBody>
      </p:sp>
      <p:sp>
        <p:nvSpPr>
          <p:cNvPr id="4" name="页脚占位符 4"/>
          <p:cNvSpPr>
            <a:spLocks noGrp="1"/>
          </p:cNvSpPr>
          <p:nvPr>
            <p:ph type="ftr" sz="quarter" idx="11"/>
          </p:nvPr>
        </p:nvSpPr>
        <p:spPr/>
        <p:txBody>
          <a:bodyPr/>
          <a:lstStyle>
            <a:lvl1pPr>
              <a:defRPr/>
            </a:lvl1pPr>
          </a:lstStyle>
          <a:p>
            <a:pPr>
              <a:defRPr/>
            </a:pPr>
            <a:r>
              <a:rPr lang="zh-CN" altLang="en-US"/>
              <a:t>希望杯  徐源 北京大学</a:t>
            </a:r>
          </a:p>
        </p:txBody>
      </p:sp>
      <p:sp>
        <p:nvSpPr>
          <p:cNvPr id="5" name="灯片编号占位符 5"/>
          <p:cNvSpPr>
            <a:spLocks noGrp="1"/>
          </p:cNvSpPr>
          <p:nvPr>
            <p:ph type="sldNum" sz="quarter" idx="12"/>
          </p:nvPr>
        </p:nvSpPr>
        <p:spPr/>
        <p:txBody>
          <a:bodyPr/>
          <a:lstStyle>
            <a:lvl1pPr>
              <a:defRPr/>
            </a:lvl1pPr>
          </a:lstStyle>
          <a:p>
            <a:fld id="{4681EFA9-4A44-48D7-B9D4-BB7BEE2695CC}" type="slidenum">
              <a:rPr lang="zh-CN" altLang="en-US"/>
              <a:pPr/>
              <a:t>‹#›</a:t>
            </a:fld>
            <a:endParaRPr lang="zh-CN" altLang="en-US"/>
          </a:p>
        </p:txBody>
      </p:sp>
    </p:spTree>
    <p:extLst>
      <p:ext uri="{BB962C8B-B14F-4D97-AF65-F5344CB8AC3E}">
        <p14:creationId xmlns:p14="http://schemas.microsoft.com/office/powerpoint/2010/main" val="3215841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BCE93CEB-8659-4172-95A5-083B8DC334B1}" type="datetime1">
              <a:rPr lang="zh-CN" altLang="en-US"/>
              <a:pPr>
                <a:defRPr/>
              </a:pPr>
              <a:t>2024/1/16</a:t>
            </a:fld>
            <a:endParaRPr lang="zh-CN" altLang="en-US"/>
          </a:p>
        </p:txBody>
      </p:sp>
      <p:sp>
        <p:nvSpPr>
          <p:cNvPr id="3" name="页脚占位符 4"/>
          <p:cNvSpPr>
            <a:spLocks noGrp="1"/>
          </p:cNvSpPr>
          <p:nvPr>
            <p:ph type="ftr" sz="quarter" idx="11"/>
          </p:nvPr>
        </p:nvSpPr>
        <p:spPr/>
        <p:txBody>
          <a:bodyPr/>
          <a:lstStyle>
            <a:lvl1pPr>
              <a:defRPr/>
            </a:lvl1pPr>
          </a:lstStyle>
          <a:p>
            <a:pPr>
              <a:defRPr/>
            </a:pPr>
            <a:r>
              <a:rPr lang="zh-CN" altLang="en-US"/>
              <a:t>希望杯  徐源 北京大学</a:t>
            </a:r>
          </a:p>
        </p:txBody>
      </p:sp>
      <p:sp>
        <p:nvSpPr>
          <p:cNvPr id="4" name="灯片编号占位符 5"/>
          <p:cNvSpPr>
            <a:spLocks noGrp="1"/>
          </p:cNvSpPr>
          <p:nvPr>
            <p:ph type="sldNum" sz="quarter" idx="12"/>
          </p:nvPr>
        </p:nvSpPr>
        <p:spPr/>
        <p:txBody>
          <a:bodyPr/>
          <a:lstStyle>
            <a:lvl1pPr>
              <a:defRPr/>
            </a:lvl1pPr>
          </a:lstStyle>
          <a:p>
            <a:fld id="{AAEC2998-BB01-4D99-957B-C9A132D1F173}" type="slidenum">
              <a:rPr lang="zh-CN" altLang="en-US"/>
              <a:pPr/>
              <a:t>‹#›</a:t>
            </a:fld>
            <a:endParaRPr lang="zh-CN" altLang="en-US"/>
          </a:p>
        </p:txBody>
      </p:sp>
    </p:spTree>
    <p:extLst>
      <p:ext uri="{BB962C8B-B14F-4D97-AF65-F5344CB8AC3E}">
        <p14:creationId xmlns:p14="http://schemas.microsoft.com/office/powerpoint/2010/main" val="277368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4086858B-AA02-4C08-B13C-59969B7ACA26}" type="datetime1">
              <a:rPr lang="zh-CN" altLang="en-US"/>
              <a:pPr>
                <a:defRPr/>
              </a:pPr>
              <a:t>2024/1/16</a:t>
            </a:fld>
            <a:endParaRPr lang="zh-CN" altLang="en-US"/>
          </a:p>
        </p:txBody>
      </p:sp>
      <p:sp>
        <p:nvSpPr>
          <p:cNvPr id="6" name="页脚占位符 4"/>
          <p:cNvSpPr>
            <a:spLocks noGrp="1"/>
          </p:cNvSpPr>
          <p:nvPr>
            <p:ph type="ftr" sz="quarter" idx="11"/>
          </p:nvPr>
        </p:nvSpPr>
        <p:spPr/>
        <p:txBody>
          <a:bodyPr/>
          <a:lstStyle>
            <a:lvl1pPr>
              <a:defRPr/>
            </a:lvl1pPr>
          </a:lstStyle>
          <a:p>
            <a:pPr>
              <a:defRPr/>
            </a:pPr>
            <a:r>
              <a:rPr lang="zh-CN" altLang="en-US"/>
              <a:t>希望杯  徐源 北京大学</a:t>
            </a:r>
          </a:p>
        </p:txBody>
      </p:sp>
      <p:sp>
        <p:nvSpPr>
          <p:cNvPr id="7" name="灯片编号占位符 5"/>
          <p:cNvSpPr>
            <a:spLocks noGrp="1"/>
          </p:cNvSpPr>
          <p:nvPr>
            <p:ph type="sldNum" sz="quarter" idx="12"/>
          </p:nvPr>
        </p:nvSpPr>
        <p:spPr/>
        <p:txBody>
          <a:bodyPr/>
          <a:lstStyle>
            <a:lvl1pPr>
              <a:defRPr/>
            </a:lvl1pPr>
          </a:lstStyle>
          <a:p>
            <a:fld id="{84EC7EAD-BFCA-4220-97F0-090B980A8B37}" type="slidenum">
              <a:rPr lang="zh-CN" altLang="en-US"/>
              <a:pPr/>
              <a:t>‹#›</a:t>
            </a:fld>
            <a:endParaRPr lang="zh-CN" altLang="en-US"/>
          </a:p>
        </p:txBody>
      </p:sp>
    </p:spTree>
    <p:extLst>
      <p:ext uri="{BB962C8B-B14F-4D97-AF65-F5344CB8AC3E}">
        <p14:creationId xmlns:p14="http://schemas.microsoft.com/office/powerpoint/2010/main" val="1610385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F4ADD8B4-80E6-4300-BEA5-36BC115A1AA4}" type="datetime1">
              <a:rPr lang="zh-CN" altLang="en-US"/>
              <a:pPr>
                <a:defRPr/>
              </a:pPr>
              <a:t>2024/1/16</a:t>
            </a:fld>
            <a:endParaRPr lang="zh-CN" altLang="en-US"/>
          </a:p>
        </p:txBody>
      </p:sp>
      <p:sp>
        <p:nvSpPr>
          <p:cNvPr id="6" name="页脚占位符 4"/>
          <p:cNvSpPr>
            <a:spLocks noGrp="1"/>
          </p:cNvSpPr>
          <p:nvPr>
            <p:ph type="ftr" sz="quarter" idx="11"/>
          </p:nvPr>
        </p:nvSpPr>
        <p:spPr/>
        <p:txBody>
          <a:bodyPr/>
          <a:lstStyle>
            <a:lvl1pPr>
              <a:defRPr/>
            </a:lvl1pPr>
          </a:lstStyle>
          <a:p>
            <a:pPr>
              <a:defRPr/>
            </a:pPr>
            <a:r>
              <a:rPr lang="zh-CN" altLang="en-US"/>
              <a:t>希望杯  徐源 北京大学</a:t>
            </a:r>
          </a:p>
        </p:txBody>
      </p:sp>
      <p:sp>
        <p:nvSpPr>
          <p:cNvPr id="7" name="灯片编号占位符 5"/>
          <p:cNvSpPr>
            <a:spLocks noGrp="1"/>
          </p:cNvSpPr>
          <p:nvPr>
            <p:ph type="sldNum" sz="quarter" idx="12"/>
          </p:nvPr>
        </p:nvSpPr>
        <p:spPr/>
        <p:txBody>
          <a:bodyPr/>
          <a:lstStyle>
            <a:lvl1pPr>
              <a:defRPr/>
            </a:lvl1pPr>
          </a:lstStyle>
          <a:p>
            <a:fld id="{472CF5C1-7527-4C2F-95BC-2BF7F0A37EFE}" type="slidenum">
              <a:rPr lang="zh-CN" altLang="en-US"/>
              <a:pPr/>
              <a:t>‹#›</a:t>
            </a:fld>
            <a:endParaRPr lang="zh-CN" altLang="en-US"/>
          </a:p>
        </p:txBody>
      </p:sp>
    </p:spTree>
    <p:extLst>
      <p:ext uri="{BB962C8B-B14F-4D97-AF65-F5344CB8AC3E}">
        <p14:creationId xmlns:p14="http://schemas.microsoft.com/office/powerpoint/2010/main" val="12368449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a:defRPr/>
            </a:pPr>
            <a:fld id="{C59A1F92-1166-47B9-AAA4-88F3F72C61D8}" type="datetime1">
              <a:rPr lang="zh-CN" altLang="en-US"/>
              <a:pPr>
                <a:defRPr/>
              </a:pPr>
              <a:t>2024/1/16</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r>
              <a:rPr lang="zh-CN" altLang="en-US"/>
              <a:t>希望杯  徐源 北京大学</a:t>
            </a: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D5B1C372-2395-487F-90D9-29658CDC5523}" type="slidenum">
              <a:rPr lang="zh-CN" altLang="en-US"/>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emf"/></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12.xml"/><Relationship Id="rId7" Type="http://schemas.openxmlformats.org/officeDocument/2006/relationships/image" Target="../media/image300.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5.wmf"/><Relationship Id="rId5" Type="http://schemas.openxmlformats.org/officeDocument/2006/relationships/oleObject" Target="../embeddings/oleObject1.bin"/><Relationship Id="rId4" Type="http://schemas.openxmlformats.org/officeDocument/2006/relationships/image" Target="../media/image1.png"/><Relationship Id="rId9"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Box 5"/>
          <p:cNvSpPr txBox="1">
            <a:spLocks noChangeArrowheads="1"/>
          </p:cNvSpPr>
          <p:nvPr/>
        </p:nvSpPr>
        <p:spPr bwMode="auto">
          <a:xfrm>
            <a:off x="350047" y="1731779"/>
            <a:ext cx="8082850"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gn="ctr" eaLnBrk="1" hangingPunct="1">
              <a:lnSpc>
                <a:spcPts val="5000"/>
              </a:lnSpc>
              <a:defRPr/>
            </a:pPr>
            <a:r>
              <a:rPr lang="en-US" altLang="zh-CN" sz="44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Injector and positron source of STCF in China</a:t>
            </a:r>
            <a:endParaRPr lang="zh-CN" altLang="en-US" sz="44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076" name="TextBox 6"/>
          <p:cNvSpPr txBox="1">
            <a:spLocks noChangeArrowheads="1"/>
          </p:cNvSpPr>
          <p:nvPr/>
        </p:nvSpPr>
        <p:spPr bwMode="auto">
          <a:xfrm>
            <a:off x="2003543" y="3429000"/>
            <a:ext cx="4752999" cy="1133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150000"/>
              </a:lnSpc>
              <a:spcBef>
                <a:spcPct val="0"/>
              </a:spcBef>
              <a:buFontTx/>
              <a:buNone/>
              <a:defRPr/>
            </a:pPr>
            <a:r>
              <a:rPr lang="en-US" altLang="zh-CN" sz="2400" b="1" dirty="0">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Ailin Zhang, Xin xu, </a:t>
            </a:r>
            <a:r>
              <a:rPr lang="en-US" altLang="zh-CN" sz="2400" b="1" dirty="0" err="1">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Guoxi</a:t>
            </a:r>
            <a:r>
              <a:rPr lang="en-US" altLang="zh-CN" sz="2400" b="1" dirty="0">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 Pei</a:t>
            </a:r>
            <a:r>
              <a:rPr lang="zh-CN" altLang="en-US" sz="2400" b="1" dirty="0">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a:t>
            </a:r>
            <a:r>
              <a:rPr lang="en-US" altLang="zh-CN" sz="2400" b="1" dirty="0" err="1">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Youjin</a:t>
            </a:r>
            <a:r>
              <a:rPr lang="en-US" altLang="zh-CN" sz="2400" b="1" dirty="0">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 Yuan, Duan Gu et al. </a:t>
            </a:r>
          </a:p>
        </p:txBody>
      </p:sp>
      <p:sp>
        <p:nvSpPr>
          <p:cNvPr id="3081" name="文本框 2"/>
          <p:cNvSpPr txBox="1">
            <a:spLocks noChangeArrowheads="1"/>
          </p:cNvSpPr>
          <p:nvPr/>
        </p:nvSpPr>
        <p:spPr bwMode="auto">
          <a:xfrm>
            <a:off x="863588" y="4725144"/>
            <a:ext cx="7416824" cy="1037272"/>
          </a:xfrm>
          <a:prstGeom prst="rect">
            <a:avLst/>
          </a:prstGeom>
          <a:noFill/>
          <a:ln w="15875" cap="rnd">
            <a:solidFill>
              <a:schemeClr val="accent6">
                <a:lumMod val="20000"/>
                <a:lumOff val="80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lnSpc>
                <a:spcPct val="150000"/>
              </a:lnSpc>
              <a:spcBef>
                <a:spcPts val="600"/>
              </a:spcBef>
              <a:buFontTx/>
              <a:buNone/>
              <a:defRPr/>
            </a:pPr>
            <a:r>
              <a:rPr lang="en-US" altLang="zh-CN" sz="2000" b="1" dirty="0">
                <a:latin typeface="Times New Roman" panose="02020603050405020304" pitchFamily="18" charset="0"/>
                <a:cs typeface="Times New Roman" panose="02020603050405020304" pitchFamily="18" charset="0"/>
              </a:rPr>
              <a:t>17th  January</a:t>
            </a:r>
          </a:p>
          <a:p>
            <a:pPr algn="ctr">
              <a:lnSpc>
                <a:spcPct val="150000"/>
              </a:lnSpc>
              <a:spcBef>
                <a:spcPts val="600"/>
              </a:spcBef>
              <a:buFontTx/>
              <a:buNone/>
              <a:defRPr/>
            </a:pPr>
            <a:r>
              <a:rPr lang="en-US" altLang="zh-CN" sz="2000" b="1" dirty="0">
                <a:latin typeface="Times New Roman" panose="02020603050405020304" pitchFamily="18" charset="0"/>
                <a:cs typeface="Times New Roman" panose="02020603050405020304" pitchFamily="18" charset="0"/>
              </a:rPr>
              <a:t>The 2024 International Workshop on Future Tau Charm Facilities</a:t>
            </a:r>
            <a:endParaRPr lang="en-US" altLang="zh-CN" sz="2400" b="1" dirty="0">
              <a:latin typeface="Times New Roman" panose="02020603050405020304" pitchFamily="18" charset="0"/>
              <a:cs typeface="Times New Roman" panose="02020603050405020304" pitchFamily="18" charset="0"/>
            </a:endParaRPr>
          </a:p>
        </p:txBody>
      </p:sp>
      <p:pic>
        <p:nvPicPr>
          <p:cNvPr id="2" name="图片 1"/>
          <p:cNvPicPr>
            <a:picLocks noChangeAspect="1"/>
          </p:cNvPicPr>
          <p:nvPr/>
        </p:nvPicPr>
        <p:blipFill>
          <a:blip r:embed="rId3"/>
          <a:stretch>
            <a:fillRect/>
          </a:stretch>
        </p:blipFill>
        <p:spPr>
          <a:xfrm>
            <a:off x="971600" y="197401"/>
            <a:ext cx="1033938" cy="911968"/>
          </a:xfrm>
          <a:prstGeom prst="rect">
            <a:avLst/>
          </a:prstGeom>
        </p:spPr>
      </p:pic>
      <p:sp>
        <p:nvSpPr>
          <p:cNvPr id="4" name="文本框 3"/>
          <p:cNvSpPr txBox="1"/>
          <p:nvPr/>
        </p:nvSpPr>
        <p:spPr>
          <a:xfrm>
            <a:off x="2841439" y="253556"/>
            <a:ext cx="4106825" cy="646331"/>
          </a:xfrm>
          <a:prstGeom prst="rect">
            <a:avLst/>
          </a:prstGeom>
          <a:noFill/>
        </p:spPr>
        <p:txBody>
          <a:bodyPr wrap="square" rtlCol="0">
            <a:spAutoFit/>
          </a:bodyPr>
          <a:lstStyle/>
          <a:p>
            <a:r>
              <a:rPr lang="zh-CN" altLang="en-US" sz="3600" b="1" dirty="0">
                <a:solidFill>
                  <a:schemeClr val="tx2">
                    <a:lumMod val="60000"/>
                    <a:lumOff val="40000"/>
                  </a:schemeClr>
                </a:solidFill>
                <a:latin typeface="华文行楷" panose="02010800040101010101" pitchFamily="2" charset="-122"/>
                <a:ea typeface="华文行楷" panose="02010800040101010101" pitchFamily="2" charset="-122"/>
              </a:rPr>
              <a:t>中国科学技术大学</a:t>
            </a:r>
          </a:p>
        </p:txBody>
      </p:sp>
      <p:sp>
        <p:nvSpPr>
          <p:cNvPr id="11" name="文本框 10"/>
          <p:cNvSpPr txBox="1"/>
          <p:nvPr/>
        </p:nvSpPr>
        <p:spPr>
          <a:xfrm>
            <a:off x="2915816" y="831368"/>
            <a:ext cx="6048672" cy="307777"/>
          </a:xfrm>
          <a:prstGeom prst="rect">
            <a:avLst/>
          </a:prstGeom>
          <a:noFill/>
        </p:spPr>
        <p:txBody>
          <a:bodyPr wrap="square" rtlCol="0">
            <a:spAutoFit/>
          </a:bodyPr>
          <a:lstStyle/>
          <a:p>
            <a:r>
              <a:rPr lang="en-US" altLang="zh-CN" sz="1400" b="1" dirty="0">
                <a:solidFill>
                  <a:schemeClr val="tx2">
                    <a:lumMod val="60000"/>
                    <a:lumOff val="40000"/>
                  </a:schemeClr>
                </a:solidFill>
                <a:latin typeface="Times New Roman" panose="02020603050405020304" pitchFamily="18" charset="0"/>
                <a:ea typeface="华文行楷" panose="02010800040101010101" pitchFamily="2" charset="-122"/>
                <a:cs typeface="Times New Roman" panose="02020603050405020304" pitchFamily="18" charset="0"/>
              </a:rPr>
              <a:t>University of Science and Technology of China</a:t>
            </a:r>
            <a:endParaRPr lang="zh-CN" altLang="en-US" sz="1400" b="1" dirty="0">
              <a:solidFill>
                <a:schemeClr val="tx2">
                  <a:lumMod val="60000"/>
                  <a:lumOff val="40000"/>
                </a:schemeClr>
              </a:solidFill>
              <a:latin typeface="Times New Roman" panose="02020603050405020304" pitchFamily="18" charset="0"/>
              <a:ea typeface="华文行楷" panose="02010800040101010101" pitchFamily="2" charset="-122"/>
              <a:cs typeface="Times New Roman" panose="02020603050405020304" pitchFamily="18" charset="0"/>
            </a:endParaRPr>
          </a:p>
        </p:txBody>
      </p:sp>
      <p:sp>
        <p:nvSpPr>
          <p:cNvPr id="5" name="矩形 4"/>
          <p:cNvSpPr/>
          <p:nvPr/>
        </p:nvSpPr>
        <p:spPr>
          <a:xfrm>
            <a:off x="7380312" y="332656"/>
            <a:ext cx="1322799" cy="646331"/>
          </a:xfrm>
          <a:prstGeom prst="rect">
            <a:avLst/>
          </a:prstGeom>
          <a:noFill/>
        </p:spPr>
        <p:txBody>
          <a:bodyPr wrap="none" lIns="91440" tIns="45720" rIns="91440" bIns="45720">
            <a:spAutoFit/>
          </a:bodyPr>
          <a:lstStyle/>
          <a:p>
            <a:pPr algn="ctr"/>
            <a:r>
              <a:rPr lang="en-US" altLang="zh-CN" sz="3600" b="1"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radley Hand ITC" panose="03070402050302030203" pitchFamily="66" charset="0"/>
              </a:rPr>
              <a:t>STCF</a:t>
            </a:r>
          </a:p>
        </p:txBody>
      </p:sp>
      <p:cxnSp>
        <p:nvCxnSpPr>
          <p:cNvPr id="9" name="直接连接符 8"/>
          <p:cNvCxnSpPr/>
          <p:nvPr/>
        </p:nvCxnSpPr>
        <p:spPr>
          <a:xfrm>
            <a:off x="0" y="1268760"/>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0" y="6237312"/>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灯片编号占位符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spcBef>
                <a:spcPct val="0"/>
              </a:spcBef>
              <a:buFontTx/>
              <a:buNone/>
            </a:pPr>
            <a:fld id="{CBA6AFEF-BA0E-423B-B4BC-3CFBF150F0A9}" type="slidenum">
              <a:rPr lang="zh-CN" altLang="en-US" sz="1200">
                <a:solidFill>
                  <a:srgbClr val="898989"/>
                </a:solidFill>
                <a:latin typeface="Times New Roman" panose="02020603050405020304" pitchFamily="18" charset="0"/>
                <a:cs typeface="Times New Roman" panose="02020603050405020304" pitchFamily="18" charset="0"/>
              </a:rPr>
              <a:pPr>
                <a:spcBef>
                  <a:spcPct val="0"/>
                </a:spcBef>
                <a:buFontTx/>
                <a:buNone/>
              </a:pPr>
              <a:t>10</a:t>
            </a:fld>
            <a:endParaRPr lang="zh-CN" altLang="en-US" sz="1200" dirty="0">
              <a:solidFill>
                <a:srgbClr val="898989"/>
              </a:solidFill>
              <a:latin typeface="Times New Roman" panose="02020603050405020304" pitchFamily="18" charset="0"/>
              <a:cs typeface="Times New Roman" panose="02020603050405020304" pitchFamily="18" charset="0"/>
            </a:endParaRPr>
          </a:p>
        </p:txBody>
      </p:sp>
      <p:sp>
        <p:nvSpPr>
          <p:cNvPr id="4" name="日期占位符 3"/>
          <p:cNvSpPr>
            <a:spLocks noGrp="1"/>
          </p:cNvSpPr>
          <p:nvPr>
            <p:ph type="dt" sz="quarter" idx="10"/>
          </p:nvPr>
        </p:nvSpPr>
        <p:spPr/>
        <p:txBody>
          <a:bodyPr/>
          <a:lstStyle/>
          <a:p>
            <a:pPr>
              <a:defRPr/>
            </a:pPr>
            <a:fld id="{FF3ABAD2-E7EE-4CBE-8502-21443987BA6A}" type="datetime1">
              <a:rPr lang="zh-CN" altLang="en-US">
                <a:latin typeface="Times New Roman" panose="02020603050405020304" pitchFamily="18" charset="0"/>
                <a:cs typeface="Times New Roman" panose="02020603050405020304" pitchFamily="18" charset="0"/>
              </a:rPr>
              <a:pPr>
                <a:defRPr/>
              </a:pPr>
              <a:t>2024/1/16</a:t>
            </a:fld>
            <a:endParaRPr lang="zh-CN" altLang="en-US" dirty="0">
              <a:latin typeface="Times New Roman" panose="02020603050405020304" pitchFamily="18" charset="0"/>
              <a:cs typeface="Times New Roman" panose="02020603050405020304" pitchFamily="18" charset="0"/>
            </a:endParaRPr>
          </a:p>
        </p:txBody>
      </p:sp>
      <p:cxnSp>
        <p:nvCxnSpPr>
          <p:cNvPr id="6" name="直接连接符 5"/>
          <p:cNvCxnSpPr/>
          <p:nvPr/>
        </p:nvCxnSpPr>
        <p:spPr>
          <a:xfrm>
            <a:off x="0" y="765175"/>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0" y="6237312"/>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a:blip r:embed="rId2"/>
          <a:stretch>
            <a:fillRect/>
          </a:stretch>
        </p:blipFill>
        <p:spPr>
          <a:xfrm>
            <a:off x="97160" y="57562"/>
            <a:ext cx="720080" cy="635134"/>
          </a:xfrm>
          <a:prstGeom prst="rect">
            <a:avLst/>
          </a:prstGeom>
        </p:spPr>
      </p:pic>
      <p:sp>
        <p:nvSpPr>
          <p:cNvPr id="11" name="矩形 10"/>
          <p:cNvSpPr/>
          <p:nvPr/>
        </p:nvSpPr>
        <p:spPr>
          <a:xfrm>
            <a:off x="7938103" y="202400"/>
            <a:ext cx="1067921" cy="523220"/>
          </a:xfrm>
          <a:prstGeom prst="rect">
            <a:avLst/>
          </a:prstGeom>
          <a:noFill/>
        </p:spPr>
        <p:txBody>
          <a:bodyPr wrap="none" lIns="91440" tIns="45720" rIns="91440" bIns="45720">
            <a:spAutoFit/>
          </a:bodyPr>
          <a:lstStyle/>
          <a:p>
            <a:pPr algn="ctr"/>
            <a:r>
              <a:rPr lang="en-US" altLang="zh-CN" sz="28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radley Hand ITC" panose="03070402050302030203" pitchFamily="66" charset="0"/>
              </a:rPr>
              <a:t>STCF</a:t>
            </a:r>
          </a:p>
        </p:txBody>
      </p:sp>
      <p:sp>
        <p:nvSpPr>
          <p:cNvPr id="12" name="Rectangle 1"/>
          <p:cNvSpPr>
            <a:spLocks noChangeArrowheads="1"/>
          </p:cNvSpPr>
          <p:nvPr/>
        </p:nvSpPr>
        <p:spPr bwMode="auto">
          <a:xfrm>
            <a:off x="1468476" y="-132703"/>
            <a:ext cx="616315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zh-CN" altLang="en-US" sz="3200" b="1" dirty="0">
                <a:solidFill>
                  <a:srgbClr val="0000FF"/>
                </a:solidFill>
              </a:rPr>
              <a:t> </a:t>
            </a:r>
            <a:r>
              <a:rPr lang="en-US" altLang="zh-CN" sz="2800" b="1" dirty="0">
                <a:solidFill>
                  <a:srgbClr val="3333FF"/>
                </a:solidFill>
                <a:latin typeface="华文中宋" panose="02010600040101010101" pitchFamily="2" charset="-122"/>
                <a:ea typeface="华文中宋" panose="02010600040101010101" pitchFamily="2" charset="-122"/>
              </a:rPr>
              <a:t>T</a:t>
            </a:r>
            <a:r>
              <a:rPr lang="en-US" altLang="zh-CN" sz="2800" b="1" dirty="0">
                <a:solidFill>
                  <a:srgbClr val="0000FF"/>
                </a:solidFill>
              </a:rPr>
              <a:t>hermal conductivity for different crystallographic orientation </a:t>
            </a:r>
            <a:endParaRPr lang="zh-CN" altLang="zh-CN" sz="2400" b="1" dirty="0">
              <a:solidFill>
                <a:srgbClr val="3333FF"/>
              </a:solidFill>
              <a:latin typeface="华文中宋" panose="02010600040101010101" pitchFamily="2" charset="-122"/>
              <a:ea typeface="华文中宋" panose="02010600040101010101" pitchFamily="2" charset="-122"/>
            </a:endParaRPr>
          </a:p>
        </p:txBody>
      </p:sp>
      <p:sp>
        <p:nvSpPr>
          <p:cNvPr id="32" name="矩形 31"/>
          <p:cNvSpPr/>
          <p:nvPr/>
        </p:nvSpPr>
        <p:spPr>
          <a:xfrm>
            <a:off x="97160" y="811733"/>
            <a:ext cx="8908864" cy="3377981"/>
          </a:xfrm>
          <a:prstGeom prst="rect">
            <a:avLst/>
          </a:prstGeom>
          <a:noFill/>
          <a:ln>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a:off x="94079" y="4190186"/>
            <a:ext cx="8911945" cy="1974646"/>
          </a:xfrm>
          <a:prstGeom prst="rect">
            <a:avLst/>
          </a:prstGeom>
          <a:noFill/>
          <a:ln>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p:cNvPicPr/>
          <p:nvPr/>
        </p:nvPicPr>
        <p:blipFill>
          <a:blip r:embed="rId3"/>
          <a:stretch>
            <a:fillRect/>
          </a:stretch>
        </p:blipFill>
        <p:spPr>
          <a:xfrm>
            <a:off x="314528" y="1071542"/>
            <a:ext cx="4037562" cy="2986289"/>
          </a:xfrm>
          <a:prstGeom prst="rect">
            <a:avLst/>
          </a:prstGeom>
        </p:spPr>
      </p:pic>
      <p:pic>
        <p:nvPicPr>
          <p:cNvPr id="20" name="图片 19"/>
          <p:cNvPicPr/>
          <p:nvPr/>
        </p:nvPicPr>
        <p:blipFill rotWithShape="1">
          <a:blip r:embed="rId4"/>
          <a:srcRect l="49914" t="11333" r="27034" b="4042"/>
          <a:stretch/>
        </p:blipFill>
        <p:spPr bwMode="auto">
          <a:xfrm rot="16200000">
            <a:off x="2275767" y="2409667"/>
            <a:ext cx="1582712" cy="5505190"/>
          </a:xfrm>
          <a:prstGeom prst="rect">
            <a:avLst/>
          </a:prstGeom>
          <a:ln>
            <a:noFill/>
          </a:ln>
          <a:extLst>
            <a:ext uri="{53640926-AAD7-44D8-BBD7-CCE9431645EC}">
              <a14:shadowObscured xmlns:a14="http://schemas.microsoft.com/office/drawing/2010/main"/>
            </a:ext>
          </a:extLst>
        </p:spPr>
      </p:pic>
      <p:pic>
        <p:nvPicPr>
          <p:cNvPr id="22" name="图片 21"/>
          <p:cNvPicPr/>
          <p:nvPr/>
        </p:nvPicPr>
        <p:blipFill>
          <a:blip r:embed="rId5"/>
          <a:stretch>
            <a:fillRect/>
          </a:stretch>
        </p:blipFill>
        <p:spPr>
          <a:xfrm>
            <a:off x="6040167" y="4262194"/>
            <a:ext cx="2925571" cy="1903110"/>
          </a:xfrm>
          <a:prstGeom prst="rect">
            <a:avLst/>
          </a:prstGeom>
        </p:spPr>
      </p:pic>
      <p:pic>
        <p:nvPicPr>
          <p:cNvPr id="25" name="图片 24"/>
          <p:cNvPicPr/>
          <p:nvPr/>
        </p:nvPicPr>
        <p:blipFill rotWithShape="1">
          <a:blip r:embed="rId6"/>
          <a:srcRect r="5874"/>
          <a:stretch/>
        </p:blipFill>
        <p:spPr>
          <a:xfrm>
            <a:off x="4791912" y="1091188"/>
            <a:ext cx="4027589" cy="2946996"/>
          </a:xfrm>
          <a:prstGeom prst="rect">
            <a:avLst/>
          </a:prstGeom>
        </p:spPr>
      </p:pic>
    </p:spTree>
    <p:extLst>
      <p:ext uri="{BB962C8B-B14F-4D97-AF65-F5344CB8AC3E}">
        <p14:creationId xmlns:p14="http://schemas.microsoft.com/office/powerpoint/2010/main" val="24722220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灯片编号占位符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spcBef>
                <a:spcPct val="0"/>
              </a:spcBef>
              <a:buFontTx/>
              <a:buNone/>
            </a:pPr>
            <a:fld id="{CBA6AFEF-BA0E-423B-B4BC-3CFBF150F0A9}" type="slidenum">
              <a:rPr lang="zh-CN" altLang="en-US" sz="1200">
                <a:solidFill>
                  <a:srgbClr val="898989"/>
                </a:solidFill>
                <a:latin typeface="Times New Roman" panose="02020603050405020304" pitchFamily="18" charset="0"/>
                <a:cs typeface="Times New Roman" panose="02020603050405020304" pitchFamily="18" charset="0"/>
              </a:rPr>
              <a:pPr>
                <a:spcBef>
                  <a:spcPct val="0"/>
                </a:spcBef>
                <a:buFontTx/>
                <a:buNone/>
              </a:pPr>
              <a:t>11</a:t>
            </a:fld>
            <a:endParaRPr lang="zh-CN" altLang="en-US" sz="1200" dirty="0">
              <a:solidFill>
                <a:srgbClr val="898989"/>
              </a:solidFill>
              <a:latin typeface="Times New Roman" panose="02020603050405020304" pitchFamily="18" charset="0"/>
              <a:cs typeface="Times New Roman" panose="02020603050405020304" pitchFamily="18" charset="0"/>
            </a:endParaRPr>
          </a:p>
        </p:txBody>
      </p:sp>
      <p:sp>
        <p:nvSpPr>
          <p:cNvPr id="4" name="日期占位符 3"/>
          <p:cNvSpPr>
            <a:spLocks noGrp="1"/>
          </p:cNvSpPr>
          <p:nvPr>
            <p:ph type="dt" sz="quarter" idx="10"/>
          </p:nvPr>
        </p:nvSpPr>
        <p:spPr/>
        <p:txBody>
          <a:bodyPr/>
          <a:lstStyle/>
          <a:p>
            <a:pPr>
              <a:defRPr/>
            </a:pPr>
            <a:fld id="{FF3ABAD2-E7EE-4CBE-8502-21443987BA6A}" type="datetime1">
              <a:rPr lang="zh-CN" altLang="en-US">
                <a:latin typeface="Times New Roman" panose="02020603050405020304" pitchFamily="18" charset="0"/>
                <a:cs typeface="Times New Roman" panose="02020603050405020304" pitchFamily="18" charset="0"/>
              </a:rPr>
              <a:pPr>
                <a:defRPr/>
              </a:pPr>
              <a:t>2024/1/16</a:t>
            </a:fld>
            <a:endParaRPr lang="zh-CN" altLang="en-US" dirty="0">
              <a:latin typeface="Times New Roman" panose="02020603050405020304" pitchFamily="18" charset="0"/>
              <a:cs typeface="Times New Roman" panose="02020603050405020304" pitchFamily="18" charset="0"/>
            </a:endParaRPr>
          </a:p>
        </p:txBody>
      </p:sp>
      <p:cxnSp>
        <p:nvCxnSpPr>
          <p:cNvPr id="6" name="直接连接符 5"/>
          <p:cNvCxnSpPr/>
          <p:nvPr/>
        </p:nvCxnSpPr>
        <p:spPr>
          <a:xfrm>
            <a:off x="0" y="765175"/>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0" y="6237312"/>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a:blip r:embed="rId3"/>
          <a:stretch>
            <a:fillRect/>
          </a:stretch>
        </p:blipFill>
        <p:spPr>
          <a:xfrm>
            <a:off x="97160" y="57562"/>
            <a:ext cx="720080" cy="635134"/>
          </a:xfrm>
          <a:prstGeom prst="rect">
            <a:avLst/>
          </a:prstGeom>
        </p:spPr>
      </p:pic>
      <p:sp>
        <p:nvSpPr>
          <p:cNvPr id="11" name="矩形 10"/>
          <p:cNvSpPr/>
          <p:nvPr/>
        </p:nvSpPr>
        <p:spPr>
          <a:xfrm>
            <a:off x="7938103" y="202400"/>
            <a:ext cx="1067921" cy="523220"/>
          </a:xfrm>
          <a:prstGeom prst="rect">
            <a:avLst/>
          </a:prstGeom>
          <a:noFill/>
        </p:spPr>
        <p:txBody>
          <a:bodyPr wrap="none" lIns="91440" tIns="45720" rIns="91440" bIns="45720">
            <a:spAutoFit/>
          </a:bodyPr>
          <a:lstStyle/>
          <a:p>
            <a:pPr algn="ctr"/>
            <a:r>
              <a:rPr lang="en-US" altLang="zh-CN" sz="28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radley Hand ITC" panose="03070402050302030203" pitchFamily="66" charset="0"/>
              </a:rPr>
              <a:t>STCF</a:t>
            </a:r>
          </a:p>
        </p:txBody>
      </p:sp>
      <p:sp>
        <p:nvSpPr>
          <p:cNvPr id="13" name="Rectangle 1"/>
          <p:cNvSpPr>
            <a:spLocks noChangeArrowheads="1"/>
          </p:cNvSpPr>
          <p:nvPr/>
        </p:nvSpPr>
        <p:spPr bwMode="auto">
          <a:xfrm>
            <a:off x="1547664" y="243991"/>
            <a:ext cx="79928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r>
              <a:rPr lang="en-US" altLang="zh-CN" sz="2400" b="1" dirty="0">
                <a:solidFill>
                  <a:srgbClr val="0000FF"/>
                </a:solidFill>
              </a:rPr>
              <a:t>Thermal research of single crystal tungsten</a:t>
            </a:r>
            <a:endParaRPr kumimoji="0" lang="zh-CN" altLang="zh-CN" b="1" i="0" u="none" strike="noStrike" cap="none" normalizeH="0" baseline="0" dirty="0">
              <a:ln>
                <a:noFill/>
              </a:ln>
              <a:solidFill>
                <a:schemeClr val="tx1"/>
              </a:solidFill>
              <a:effectLst/>
              <a:latin typeface="Arial" panose="020B0604020202020204" pitchFamily="34" charset="0"/>
            </a:endParaRPr>
          </a:p>
        </p:txBody>
      </p:sp>
      <p:pic>
        <p:nvPicPr>
          <p:cNvPr id="14" name="图片 13"/>
          <p:cNvPicPr/>
          <p:nvPr/>
        </p:nvPicPr>
        <p:blipFill>
          <a:blip r:embed="rId4"/>
          <a:stretch>
            <a:fillRect/>
          </a:stretch>
        </p:blipFill>
        <p:spPr>
          <a:xfrm>
            <a:off x="131443" y="1623877"/>
            <a:ext cx="8908864" cy="3312368"/>
          </a:xfrm>
          <a:prstGeom prst="rect">
            <a:avLst/>
          </a:prstGeom>
        </p:spPr>
      </p:pic>
      <p:sp>
        <p:nvSpPr>
          <p:cNvPr id="2" name="矩形 1"/>
          <p:cNvSpPr/>
          <p:nvPr/>
        </p:nvSpPr>
        <p:spPr>
          <a:xfrm>
            <a:off x="457200" y="5055282"/>
            <a:ext cx="8853361" cy="400110"/>
          </a:xfrm>
          <a:prstGeom prst="rect">
            <a:avLst/>
          </a:prstGeom>
        </p:spPr>
        <p:txBody>
          <a:bodyPr wrap="square">
            <a:spAutoFit/>
          </a:bodyPr>
          <a:lstStyle/>
          <a:p>
            <a:r>
              <a:rPr lang="en-US" altLang="zh-CN" sz="2000" dirty="0">
                <a:solidFill>
                  <a:srgbClr val="000000"/>
                </a:solidFill>
                <a:latin typeface="Times" panose="02020603050405020304" pitchFamily="18" charset="0"/>
                <a:ea typeface="等线" panose="02010600030101010101" pitchFamily="2" charset="-122"/>
                <a:cs typeface="Times" panose="02020603050405020304" pitchFamily="18" charset="0"/>
              </a:rPr>
              <a:t>Experimental setup of the electron beam target positron source</a:t>
            </a:r>
            <a:r>
              <a:rPr lang="zh-CN" altLang="en-US" sz="2000" dirty="0">
                <a:solidFill>
                  <a:srgbClr val="000000"/>
                </a:solidFill>
                <a:latin typeface="Times" panose="02020603050405020304" pitchFamily="18" charset="0"/>
                <a:ea typeface="等线" panose="02010600030101010101" pitchFamily="2" charset="-122"/>
                <a:cs typeface="Times" panose="02020603050405020304" pitchFamily="18" charset="0"/>
              </a:rPr>
              <a:t>（</a:t>
            </a:r>
            <a:r>
              <a:rPr lang="en-US" altLang="zh-CN" sz="2000" dirty="0">
                <a:solidFill>
                  <a:srgbClr val="000000"/>
                </a:solidFill>
                <a:latin typeface="Times" panose="02020603050405020304" pitchFamily="18" charset="0"/>
                <a:ea typeface="等线" panose="02010600030101010101" pitchFamily="2" charset="-122"/>
                <a:cs typeface="Times" panose="02020603050405020304" pitchFamily="18" charset="0"/>
              </a:rPr>
              <a:t>no water cooling</a:t>
            </a:r>
            <a:r>
              <a:rPr lang="zh-CN" altLang="en-US" sz="2000" dirty="0">
                <a:solidFill>
                  <a:srgbClr val="000000"/>
                </a:solidFill>
                <a:latin typeface="Times" panose="02020603050405020304" pitchFamily="18" charset="0"/>
                <a:ea typeface="等线" panose="02010600030101010101" pitchFamily="2" charset="-122"/>
                <a:cs typeface="Times" panose="02020603050405020304" pitchFamily="18" charset="0"/>
              </a:rPr>
              <a:t>）</a:t>
            </a:r>
            <a:endParaRPr lang="zh-CN" altLang="en-US" sz="20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12651542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灯片编号占位符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spcBef>
                <a:spcPct val="0"/>
              </a:spcBef>
              <a:buFontTx/>
              <a:buNone/>
            </a:pPr>
            <a:fld id="{CBA6AFEF-BA0E-423B-B4BC-3CFBF150F0A9}" type="slidenum">
              <a:rPr lang="zh-CN" altLang="en-US" sz="1200">
                <a:solidFill>
                  <a:srgbClr val="898989"/>
                </a:solidFill>
                <a:latin typeface="Times New Roman" panose="02020603050405020304" pitchFamily="18" charset="0"/>
                <a:cs typeface="Times New Roman" panose="02020603050405020304" pitchFamily="18" charset="0"/>
              </a:rPr>
              <a:pPr>
                <a:spcBef>
                  <a:spcPct val="0"/>
                </a:spcBef>
                <a:buFontTx/>
                <a:buNone/>
              </a:pPr>
              <a:t>12</a:t>
            </a:fld>
            <a:endParaRPr lang="zh-CN" altLang="en-US" sz="1200" dirty="0">
              <a:solidFill>
                <a:srgbClr val="898989"/>
              </a:solidFill>
              <a:latin typeface="Times New Roman" panose="02020603050405020304" pitchFamily="18" charset="0"/>
              <a:cs typeface="Times New Roman" panose="02020603050405020304" pitchFamily="18" charset="0"/>
            </a:endParaRPr>
          </a:p>
        </p:txBody>
      </p:sp>
      <p:sp>
        <p:nvSpPr>
          <p:cNvPr id="4" name="日期占位符 3"/>
          <p:cNvSpPr>
            <a:spLocks noGrp="1"/>
          </p:cNvSpPr>
          <p:nvPr>
            <p:ph type="dt" sz="quarter" idx="10"/>
          </p:nvPr>
        </p:nvSpPr>
        <p:spPr/>
        <p:txBody>
          <a:bodyPr/>
          <a:lstStyle/>
          <a:p>
            <a:pPr>
              <a:defRPr/>
            </a:pPr>
            <a:fld id="{FF3ABAD2-E7EE-4CBE-8502-21443987BA6A}" type="datetime1">
              <a:rPr lang="zh-CN" altLang="en-US">
                <a:latin typeface="Times New Roman" panose="02020603050405020304" pitchFamily="18" charset="0"/>
                <a:cs typeface="Times New Roman" panose="02020603050405020304" pitchFamily="18" charset="0"/>
              </a:rPr>
              <a:pPr>
                <a:defRPr/>
              </a:pPr>
              <a:t>2024/1/16</a:t>
            </a:fld>
            <a:endParaRPr lang="zh-CN" altLang="en-US" dirty="0">
              <a:latin typeface="Times New Roman" panose="02020603050405020304" pitchFamily="18" charset="0"/>
              <a:cs typeface="Times New Roman" panose="02020603050405020304" pitchFamily="18" charset="0"/>
            </a:endParaRPr>
          </a:p>
        </p:txBody>
      </p:sp>
      <p:cxnSp>
        <p:nvCxnSpPr>
          <p:cNvPr id="6" name="直接连接符 5"/>
          <p:cNvCxnSpPr/>
          <p:nvPr/>
        </p:nvCxnSpPr>
        <p:spPr>
          <a:xfrm>
            <a:off x="0" y="765175"/>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0" y="6237312"/>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a:blip r:embed="rId3"/>
          <a:stretch>
            <a:fillRect/>
          </a:stretch>
        </p:blipFill>
        <p:spPr>
          <a:xfrm>
            <a:off x="97160" y="57562"/>
            <a:ext cx="720080" cy="635134"/>
          </a:xfrm>
          <a:prstGeom prst="rect">
            <a:avLst/>
          </a:prstGeom>
        </p:spPr>
      </p:pic>
      <p:sp>
        <p:nvSpPr>
          <p:cNvPr id="11" name="矩形 10"/>
          <p:cNvSpPr/>
          <p:nvPr/>
        </p:nvSpPr>
        <p:spPr>
          <a:xfrm>
            <a:off x="7938103" y="202400"/>
            <a:ext cx="1067921" cy="523220"/>
          </a:xfrm>
          <a:prstGeom prst="rect">
            <a:avLst/>
          </a:prstGeom>
          <a:noFill/>
        </p:spPr>
        <p:txBody>
          <a:bodyPr wrap="none" lIns="91440" tIns="45720" rIns="91440" bIns="45720">
            <a:spAutoFit/>
          </a:bodyPr>
          <a:lstStyle/>
          <a:p>
            <a:pPr algn="ctr"/>
            <a:r>
              <a:rPr lang="en-US" altLang="zh-CN" sz="28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radley Hand ITC" panose="03070402050302030203" pitchFamily="66" charset="0"/>
              </a:rPr>
              <a:t>STCF</a:t>
            </a:r>
          </a:p>
        </p:txBody>
      </p:sp>
      <p:sp>
        <p:nvSpPr>
          <p:cNvPr id="12" name="矩形 11"/>
          <p:cNvSpPr/>
          <p:nvPr/>
        </p:nvSpPr>
        <p:spPr>
          <a:xfrm>
            <a:off x="184272" y="3065266"/>
            <a:ext cx="3744416" cy="523220"/>
          </a:xfrm>
          <a:prstGeom prst="rect">
            <a:avLst/>
          </a:prstGeom>
        </p:spPr>
        <p:txBody>
          <a:bodyPr wrap="square">
            <a:spAutoFit/>
          </a:bodyPr>
          <a:lstStyle/>
          <a:p>
            <a:pPr algn="ctr"/>
            <a:r>
              <a:rPr lang="en-US" altLang="zh-CN" sz="1400" dirty="0">
                <a:solidFill>
                  <a:srgbClr val="000000"/>
                </a:solidFill>
                <a:latin typeface="Times" panose="02020603050405020304" pitchFamily="18" charset="0"/>
                <a:ea typeface="等线" panose="02010600030101010101" pitchFamily="2" charset="-122"/>
                <a:cs typeface="Times" panose="02020603050405020304" pitchFamily="18" charset="0"/>
              </a:rPr>
              <a:t>The experimental results of thermal conductivity with different crystallographic orientations</a:t>
            </a:r>
            <a:endParaRPr lang="zh-CN" altLang="en-US" sz="1400" dirty="0">
              <a:latin typeface="Times" panose="02020603050405020304" pitchFamily="18" charset="0"/>
              <a:cs typeface="Times" panose="02020603050405020304" pitchFamily="18" charset="0"/>
            </a:endParaRPr>
          </a:p>
        </p:txBody>
      </p:sp>
      <p:pic>
        <p:nvPicPr>
          <p:cNvPr id="14" name="图片 13"/>
          <p:cNvPicPr/>
          <p:nvPr/>
        </p:nvPicPr>
        <p:blipFill>
          <a:blip r:embed="rId4"/>
          <a:stretch>
            <a:fillRect/>
          </a:stretch>
        </p:blipFill>
        <p:spPr>
          <a:xfrm>
            <a:off x="585824" y="791039"/>
            <a:ext cx="2906055" cy="2358936"/>
          </a:xfrm>
          <a:prstGeom prst="rect">
            <a:avLst/>
          </a:prstGeom>
        </p:spPr>
      </p:pic>
      <p:pic>
        <p:nvPicPr>
          <p:cNvPr id="15" name="图片 14">
            <a:extLst>
              <a:ext uri="{FF2B5EF4-FFF2-40B4-BE49-F238E27FC236}">
                <a16:creationId xmlns:a16="http://schemas.microsoft.com/office/drawing/2014/main" id="{348D585F-5109-420F-8382-EB33DD370A27}"/>
              </a:ext>
            </a:extLst>
          </p:cNvPr>
          <p:cNvPicPr/>
          <p:nvPr/>
        </p:nvPicPr>
        <p:blipFill>
          <a:blip r:embed="rId5"/>
          <a:stretch>
            <a:fillRect/>
          </a:stretch>
        </p:blipFill>
        <p:spPr>
          <a:xfrm>
            <a:off x="4992503" y="844657"/>
            <a:ext cx="3168352" cy="2297287"/>
          </a:xfrm>
          <a:prstGeom prst="rect">
            <a:avLst/>
          </a:prstGeom>
        </p:spPr>
      </p:pic>
      <p:sp>
        <p:nvSpPr>
          <p:cNvPr id="16" name="文本框 15">
            <a:extLst>
              <a:ext uri="{FF2B5EF4-FFF2-40B4-BE49-F238E27FC236}">
                <a16:creationId xmlns:a16="http://schemas.microsoft.com/office/drawing/2014/main" id="{4C81D167-6453-4FA6-A64F-2246D3B58157}"/>
              </a:ext>
            </a:extLst>
          </p:cNvPr>
          <p:cNvSpPr txBox="1"/>
          <p:nvPr/>
        </p:nvSpPr>
        <p:spPr>
          <a:xfrm>
            <a:off x="4283968" y="3063718"/>
            <a:ext cx="4945216" cy="523220"/>
          </a:xfrm>
          <a:prstGeom prst="rect">
            <a:avLst/>
          </a:prstGeom>
          <a:noFill/>
        </p:spPr>
        <p:txBody>
          <a:bodyPr wrap="square">
            <a:spAutoFit/>
          </a:bodyPr>
          <a:lstStyle/>
          <a:p>
            <a:r>
              <a:rPr lang="en-US" altLang="zh-CN" sz="1400" dirty="0">
                <a:solidFill>
                  <a:srgbClr val="000000"/>
                </a:solidFill>
                <a:latin typeface="Times" panose="02020603050405020304" pitchFamily="18" charset="0"/>
                <a:ea typeface="等线" panose="02010600030101010101" pitchFamily="2" charset="-122"/>
                <a:cs typeface="Times" panose="02020603050405020304" pitchFamily="18" charset="0"/>
              </a:rPr>
              <a:t>Microscopic morphology of crystal tungsten target bombarded by single pulsed electron beams with different charges</a:t>
            </a:r>
            <a:endParaRPr lang="zh-CN" altLang="en-US" sz="1400" dirty="0">
              <a:latin typeface="Times" panose="02020603050405020304" pitchFamily="18" charset="0"/>
              <a:cs typeface="Times" panose="02020603050405020304" pitchFamily="18" charset="0"/>
            </a:endParaRPr>
          </a:p>
        </p:txBody>
      </p:sp>
      <p:pic>
        <p:nvPicPr>
          <p:cNvPr id="17" name="图片 16">
            <a:extLst>
              <a:ext uri="{FF2B5EF4-FFF2-40B4-BE49-F238E27FC236}">
                <a16:creationId xmlns:a16="http://schemas.microsoft.com/office/drawing/2014/main" id="{08FEA71A-0FEB-4283-AF1C-8D66B33E5CD8}"/>
              </a:ext>
            </a:extLst>
          </p:cNvPr>
          <p:cNvPicPr/>
          <p:nvPr/>
        </p:nvPicPr>
        <p:blipFill>
          <a:blip r:embed="rId6"/>
          <a:stretch>
            <a:fillRect/>
          </a:stretch>
        </p:blipFill>
        <p:spPr>
          <a:xfrm>
            <a:off x="454302" y="3654389"/>
            <a:ext cx="3181594" cy="2438436"/>
          </a:xfrm>
          <a:prstGeom prst="rect">
            <a:avLst/>
          </a:prstGeom>
        </p:spPr>
      </p:pic>
      <p:pic>
        <p:nvPicPr>
          <p:cNvPr id="19" name="图片 18">
            <a:extLst>
              <a:ext uri="{FF2B5EF4-FFF2-40B4-BE49-F238E27FC236}">
                <a16:creationId xmlns:a16="http://schemas.microsoft.com/office/drawing/2014/main" id="{22D6865D-BB7A-4A96-A5D8-A4EBAF8C189B}"/>
              </a:ext>
            </a:extLst>
          </p:cNvPr>
          <p:cNvPicPr/>
          <p:nvPr/>
        </p:nvPicPr>
        <p:blipFill rotWithShape="1">
          <a:blip r:embed="rId7"/>
          <a:srcRect b="48122"/>
          <a:stretch/>
        </p:blipFill>
        <p:spPr>
          <a:xfrm>
            <a:off x="4211960" y="3872760"/>
            <a:ext cx="2304256" cy="2026351"/>
          </a:xfrm>
          <a:prstGeom prst="rect">
            <a:avLst/>
          </a:prstGeom>
        </p:spPr>
      </p:pic>
      <p:pic>
        <p:nvPicPr>
          <p:cNvPr id="20" name="图片 19">
            <a:extLst>
              <a:ext uri="{FF2B5EF4-FFF2-40B4-BE49-F238E27FC236}">
                <a16:creationId xmlns:a16="http://schemas.microsoft.com/office/drawing/2014/main" id="{5F3D4B0F-2F85-4E98-8676-ED5E13B5E122}"/>
              </a:ext>
            </a:extLst>
          </p:cNvPr>
          <p:cNvPicPr/>
          <p:nvPr/>
        </p:nvPicPr>
        <p:blipFill rotWithShape="1">
          <a:blip r:embed="rId7"/>
          <a:srcRect b="48453"/>
          <a:stretch/>
        </p:blipFill>
        <p:spPr>
          <a:xfrm>
            <a:off x="6622775" y="3783422"/>
            <a:ext cx="2232248" cy="2197166"/>
          </a:xfrm>
          <a:prstGeom prst="rect">
            <a:avLst/>
          </a:prstGeom>
        </p:spPr>
      </p:pic>
      <p:sp>
        <p:nvSpPr>
          <p:cNvPr id="18" name="Rectangle 1">
            <a:extLst>
              <a:ext uri="{FF2B5EF4-FFF2-40B4-BE49-F238E27FC236}">
                <a16:creationId xmlns:a16="http://schemas.microsoft.com/office/drawing/2014/main" id="{6E408A94-E0AD-497C-AEC6-A3B09B70C588}"/>
              </a:ext>
            </a:extLst>
          </p:cNvPr>
          <p:cNvSpPr>
            <a:spLocks noChangeArrowheads="1"/>
          </p:cNvSpPr>
          <p:nvPr/>
        </p:nvSpPr>
        <p:spPr bwMode="auto">
          <a:xfrm>
            <a:off x="1130017" y="202400"/>
            <a:ext cx="79928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r>
              <a:rPr lang="en-US" altLang="zh-CN" sz="2800" b="1" dirty="0">
                <a:solidFill>
                  <a:srgbClr val="0000FF"/>
                </a:solidFill>
              </a:rPr>
              <a:t>Thermal research of single crystal tungsten</a:t>
            </a:r>
            <a:endParaRPr kumimoji="0" lang="zh-CN" altLang="zh-CN" sz="2000" b="1"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937989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灯片编号占位符 2"/>
          <p:cNvSpPr>
            <a:spLocks noGrp="1"/>
          </p:cNvSpPr>
          <p:nvPr>
            <p:ph type="sldNum" sz="quarter" idx="12"/>
          </p:nvPr>
        </p:nvSpPr>
        <p:spPr bwMode="auto">
          <a:xfrm>
            <a:off x="6553199" y="633673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spcBef>
                <a:spcPct val="0"/>
              </a:spcBef>
              <a:buFontTx/>
              <a:buNone/>
            </a:pPr>
            <a:fld id="{88293DBD-956C-4E74-97E4-8983C64CC69B}" type="slidenum">
              <a:rPr lang="zh-CN" altLang="en-US" sz="1200">
                <a:solidFill>
                  <a:srgbClr val="898989"/>
                </a:solidFill>
                <a:latin typeface="Times New Roman" panose="02020603050405020304" pitchFamily="18" charset="0"/>
                <a:cs typeface="Times New Roman" panose="02020603050405020304" pitchFamily="18" charset="0"/>
              </a:rPr>
              <a:pPr>
                <a:spcBef>
                  <a:spcPct val="0"/>
                </a:spcBef>
                <a:buFontTx/>
                <a:buNone/>
              </a:pPr>
              <a:t>13</a:t>
            </a:fld>
            <a:endParaRPr lang="zh-CN" altLang="en-US" sz="1200" dirty="0">
              <a:solidFill>
                <a:srgbClr val="898989"/>
              </a:solidFill>
              <a:latin typeface="Times New Roman" panose="02020603050405020304" pitchFamily="18" charset="0"/>
              <a:cs typeface="Times New Roman" panose="02020603050405020304" pitchFamily="18" charset="0"/>
            </a:endParaRPr>
          </a:p>
        </p:txBody>
      </p:sp>
      <p:sp>
        <p:nvSpPr>
          <p:cNvPr id="30" name="日期占位符 3"/>
          <p:cNvSpPr>
            <a:spLocks noGrp="1"/>
          </p:cNvSpPr>
          <p:nvPr>
            <p:ph type="dt" sz="quarter" idx="10"/>
          </p:nvPr>
        </p:nvSpPr>
        <p:spPr>
          <a:xfrm>
            <a:off x="457200" y="6356350"/>
            <a:ext cx="2133600" cy="365125"/>
          </a:xfrm>
        </p:spPr>
        <p:txBody>
          <a:bodyPr/>
          <a:lstStyle/>
          <a:p>
            <a:pPr>
              <a:defRPr/>
            </a:pPr>
            <a:fld id="{FF3ABAD2-E7EE-4CBE-8502-21443987BA6A}" type="datetime1">
              <a:rPr lang="zh-CN" altLang="en-US">
                <a:latin typeface="Times New Roman" panose="02020603050405020304" pitchFamily="18" charset="0"/>
                <a:cs typeface="Times New Roman" panose="02020603050405020304" pitchFamily="18" charset="0"/>
              </a:rPr>
              <a:pPr>
                <a:defRPr/>
              </a:pPr>
              <a:t>2024/1/16</a:t>
            </a:fld>
            <a:endParaRPr lang="zh-CN" altLang="en-US" dirty="0">
              <a:latin typeface="Times New Roman" panose="02020603050405020304" pitchFamily="18" charset="0"/>
              <a:cs typeface="Times New Roman" panose="02020603050405020304" pitchFamily="18" charset="0"/>
            </a:endParaRPr>
          </a:p>
        </p:txBody>
      </p:sp>
      <p:cxnSp>
        <p:nvCxnSpPr>
          <p:cNvPr id="11" name="直接连接符 10"/>
          <p:cNvCxnSpPr/>
          <p:nvPr/>
        </p:nvCxnSpPr>
        <p:spPr>
          <a:xfrm>
            <a:off x="0" y="765175"/>
            <a:ext cx="9144000" cy="0"/>
          </a:xfrm>
          <a:prstGeom prst="line">
            <a:avLst/>
          </a:prstGeom>
          <a:ln w="38100">
            <a:solidFill>
              <a:srgbClr val="01559F"/>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0" y="6309320"/>
            <a:ext cx="9144000" cy="0"/>
          </a:xfrm>
          <a:prstGeom prst="line">
            <a:avLst/>
          </a:prstGeom>
          <a:ln w="38100">
            <a:solidFill>
              <a:srgbClr val="01559F"/>
            </a:solidFill>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a:blip r:embed="rId3"/>
          <a:stretch>
            <a:fillRect/>
          </a:stretch>
        </p:blipFill>
        <p:spPr>
          <a:xfrm>
            <a:off x="97160" y="57562"/>
            <a:ext cx="720080" cy="635134"/>
          </a:xfrm>
          <a:prstGeom prst="rect">
            <a:avLst/>
          </a:prstGeom>
        </p:spPr>
      </p:pic>
      <p:sp>
        <p:nvSpPr>
          <p:cNvPr id="10" name="矩形 9"/>
          <p:cNvSpPr/>
          <p:nvPr/>
        </p:nvSpPr>
        <p:spPr>
          <a:xfrm>
            <a:off x="7938103" y="202400"/>
            <a:ext cx="1067921" cy="523220"/>
          </a:xfrm>
          <a:prstGeom prst="rect">
            <a:avLst/>
          </a:prstGeom>
          <a:noFill/>
        </p:spPr>
        <p:txBody>
          <a:bodyPr wrap="none" lIns="91440" tIns="45720" rIns="91440" bIns="45720">
            <a:spAutoFit/>
          </a:bodyPr>
          <a:lstStyle/>
          <a:p>
            <a:pPr algn="ctr"/>
            <a:r>
              <a:rPr lang="en-US" altLang="zh-CN" sz="28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radley Hand ITC" panose="03070402050302030203" pitchFamily="66" charset="0"/>
              </a:rPr>
              <a:t>STCF</a:t>
            </a:r>
          </a:p>
        </p:txBody>
      </p:sp>
      <p:sp>
        <p:nvSpPr>
          <p:cNvPr id="19" name="Rectangle 1"/>
          <p:cNvSpPr>
            <a:spLocks noChangeArrowheads="1"/>
          </p:cNvSpPr>
          <p:nvPr/>
        </p:nvSpPr>
        <p:spPr bwMode="auto">
          <a:xfrm>
            <a:off x="1478264" y="208689"/>
            <a:ext cx="669674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800" b="1" dirty="0">
                <a:solidFill>
                  <a:srgbClr val="0000FF"/>
                </a:solidFill>
              </a:rPr>
              <a:t>Study on the yield of positron sources</a:t>
            </a:r>
            <a:endParaRPr lang="zh-CN" altLang="zh-CN" sz="2800" b="1" dirty="0">
              <a:solidFill>
                <a:srgbClr val="0000FF"/>
              </a:solidFill>
            </a:endParaRPr>
          </a:p>
        </p:txBody>
      </p:sp>
      <p:sp>
        <p:nvSpPr>
          <p:cNvPr id="20" name="矩形 19"/>
          <p:cNvSpPr/>
          <p:nvPr/>
        </p:nvSpPr>
        <p:spPr>
          <a:xfrm>
            <a:off x="154756" y="804732"/>
            <a:ext cx="8851268" cy="5440694"/>
          </a:xfrm>
          <a:prstGeom prst="rect">
            <a:avLst/>
          </a:prstGeom>
          <a:no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4" name="图片 23"/>
          <p:cNvPicPr/>
          <p:nvPr/>
        </p:nvPicPr>
        <p:blipFill>
          <a:blip r:embed="rId4"/>
          <a:stretch>
            <a:fillRect/>
          </a:stretch>
        </p:blipFill>
        <p:spPr>
          <a:xfrm>
            <a:off x="164260" y="1412032"/>
            <a:ext cx="4248472" cy="3856574"/>
          </a:xfrm>
          <a:prstGeom prst="rect">
            <a:avLst/>
          </a:prstGeom>
        </p:spPr>
      </p:pic>
      <p:sp>
        <p:nvSpPr>
          <p:cNvPr id="25" name="文本框 24"/>
          <p:cNvSpPr txBox="1"/>
          <p:nvPr/>
        </p:nvSpPr>
        <p:spPr>
          <a:xfrm>
            <a:off x="346888" y="5301183"/>
            <a:ext cx="4479748" cy="369332"/>
          </a:xfrm>
          <a:prstGeom prst="rect">
            <a:avLst/>
          </a:prstGeom>
          <a:noFill/>
        </p:spPr>
        <p:txBody>
          <a:bodyPr wrap="square" rtlCol="0">
            <a:spAutoFit/>
          </a:bodyPr>
          <a:lstStyle/>
          <a:p>
            <a:pPr algn="ctr"/>
            <a:r>
              <a:rPr lang="en-US" altLang="zh-CN" dirty="0"/>
              <a:t>1.5 GeV electron beam bombardment</a:t>
            </a:r>
            <a:endParaRPr lang="zh-CN" altLang="en-US" dirty="0"/>
          </a:p>
        </p:txBody>
      </p:sp>
      <p:pic>
        <p:nvPicPr>
          <p:cNvPr id="16" name="图片 15"/>
          <p:cNvPicPr/>
          <p:nvPr/>
        </p:nvPicPr>
        <p:blipFill>
          <a:blip r:embed="rId5"/>
          <a:stretch>
            <a:fillRect/>
          </a:stretch>
        </p:blipFill>
        <p:spPr>
          <a:xfrm>
            <a:off x="4412732" y="1404570"/>
            <a:ext cx="4479748" cy="3705977"/>
          </a:xfrm>
          <a:prstGeom prst="rect">
            <a:avLst/>
          </a:prstGeom>
        </p:spPr>
      </p:pic>
      <p:sp>
        <p:nvSpPr>
          <p:cNvPr id="17" name="文本框 16"/>
          <p:cNvSpPr txBox="1"/>
          <p:nvPr/>
        </p:nvSpPr>
        <p:spPr>
          <a:xfrm>
            <a:off x="5364088" y="5174441"/>
            <a:ext cx="3241340" cy="646331"/>
          </a:xfrm>
          <a:prstGeom prst="rect">
            <a:avLst/>
          </a:prstGeom>
          <a:noFill/>
        </p:spPr>
        <p:txBody>
          <a:bodyPr wrap="square" rtlCol="0">
            <a:spAutoFit/>
          </a:bodyPr>
          <a:lstStyle/>
          <a:p>
            <a:pPr algn="ctr"/>
            <a:r>
              <a:rPr lang="en-US" altLang="zh-CN" dirty="0"/>
              <a:t>Simulation of tungsten target energy deposition</a:t>
            </a:r>
            <a:endParaRPr lang="zh-CN" altLang="en-US" dirty="0"/>
          </a:p>
        </p:txBody>
      </p:sp>
    </p:spTree>
    <p:extLst>
      <p:ext uri="{BB962C8B-B14F-4D97-AF65-F5344CB8AC3E}">
        <p14:creationId xmlns:p14="http://schemas.microsoft.com/office/powerpoint/2010/main" val="24544027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灯片编号占位符 2"/>
          <p:cNvSpPr>
            <a:spLocks noGrp="1"/>
          </p:cNvSpPr>
          <p:nvPr>
            <p:ph type="sldNum" sz="quarter" idx="12"/>
          </p:nvPr>
        </p:nvSpPr>
        <p:spPr bwMode="auto">
          <a:xfrm>
            <a:off x="6553199" y="633673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spcBef>
                <a:spcPct val="0"/>
              </a:spcBef>
              <a:buFontTx/>
              <a:buNone/>
            </a:pPr>
            <a:fld id="{88293DBD-956C-4E74-97E4-8983C64CC69B}" type="slidenum">
              <a:rPr lang="zh-CN" altLang="en-US" sz="1200">
                <a:solidFill>
                  <a:srgbClr val="898989"/>
                </a:solidFill>
                <a:latin typeface="Times New Roman" panose="02020603050405020304" pitchFamily="18" charset="0"/>
                <a:cs typeface="Times New Roman" panose="02020603050405020304" pitchFamily="18" charset="0"/>
              </a:rPr>
              <a:pPr>
                <a:spcBef>
                  <a:spcPct val="0"/>
                </a:spcBef>
                <a:buFontTx/>
                <a:buNone/>
              </a:pPr>
              <a:t>14</a:t>
            </a:fld>
            <a:endParaRPr lang="zh-CN" altLang="en-US" sz="1200" dirty="0">
              <a:solidFill>
                <a:srgbClr val="898989"/>
              </a:solidFill>
              <a:latin typeface="Times New Roman" panose="02020603050405020304" pitchFamily="18" charset="0"/>
              <a:cs typeface="Times New Roman" panose="02020603050405020304" pitchFamily="18" charset="0"/>
            </a:endParaRPr>
          </a:p>
        </p:txBody>
      </p:sp>
      <p:sp>
        <p:nvSpPr>
          <p:cNvPr id="30" name="日期占位符 3"/>
          <p:cNvSpPr>
            <a:spLocks noGrp="1"/>
          </p:cNvSpPr>
          <p:nvPr>
            <p:ph type="dt" sz="quarter" idx="10"/>
          </p:nvPr>
        </p:nvSpPr>
        <p:spPr>
          <a:xfrm>
            <a:off x="457200" y="6356350"/>
            <a:ext cx="2133600" cy="365125"/>
          </a:xfrm>
        </p:spPr>
        <p:txBody>
          <a:bodyPr/>
          <a:lstStyle/>
          <a:p>
            <a:pPr>
              <a:defRPr/>
            </a:pPr>
            <a:fld id="{FF3ABAD2-E7EE-4CBE-8502-21443987BA6A}" type="datetime1">
              <a:rPr lang="zh-CN" altLang="en-US">
                <a:latin typeface="Times New Roman" panose="02020603050405020304" pitchFamily="18" charset="0"/>
                <a:cs typeface="Times New Roman" panose="02020603050405020304" pitchFamily="18" charset="0"/>
              </a:rPr>
              <a:pPr>
                <a:defRPr/>
              </a:pPr>
              <a:t>2024/1/16</a:t>
            </a:fld>
            <a:endParaRPr lang="zh-CN" altLang="en-US" dirty="0">
              <a:latin typeface="Times New Roman" panose="02020603050405020304" pitchFamily="18" charset="0"/>
              <a:cs typeface="Times New Roman" panose="02020603050405020304" pitchFamily="18" charset="0"/>
            </a:endParaRPr>
          </a:p>
        </p:txBody>
      </p:sp>
      <p:cxnSp>
        <p:nvCxnSpPr>
          <p:cNvPr id="11" name="直接连接符 10"/>
          <p:cNvCxnSpPr/>
          <p:nvPr/>
        </p:nvCxnSpPr>
        <p:spPr>
          <a:xfrm>
            <a:off x="0" y="765175"/>
            <a:ext cx="9144000" cy="0"/>
          </a:xfrm>
          <a:prstGeom prst="line">
            <a:avLst/>
          </a:prstGeom>
          <a:ln w="38100">
            <a:solidFill>
              <a:srgbClr val="01559F"/>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0" y="6309320"/>
            <a:ext cx="9144000" cy="0"/>
          </a:xfrm>
          <a:prstGeom prst="line">
            <a:avLst/>
          </a:prstGeom>
          <a:ln w="38100">
            <a:solidFill>
              <a:srgbClr val="01559F"/>
            </a:solidFill>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a:blip r:embed="rId3"/>
          <a:stretch>
            <a:fillRect/>
          </a:stretch>
        </p:blipFill>
        <p:spPr>
          <a:xfrm>
            <a:off x="97160" y="57562"/>
            <a:ext cx="720080" cy="635134"/>
          </a:xfrm>
          <a:prstGeom prst="rect">
            <a:avLst/>
          </a:prstGeom>
        </p:spPr>
      </p:pic>
      <p:sp>
        <p:nvSpPr>
          <p:cNvPr id="10" name="矩形 9"/>
          <p:cNvSpPr/>
          <p:nvPr/>
        </p:nvSpPr>
        <p:spPr>
          <a:xfrm>
            <a:off x="7938103" y="202400"/>
            <a:ext cx="1067921" cy="523220"/>
          </a:xfrm>
          <a:prstGeom prst="rect">
            <a:avLst/>
          </a:prstGeom>
          <a:noFill/>
        </p:spPr>
        <p:txBody>
          <a:bodyPr wrap="none" lIns="91440" tIns="45720" rIns="91440" bIns="45720">
            <a:spAutoFit/>
          </a:bodyPr>
          <a:lstStyle/>
          <a:p>
            <a:pPr algn="ctr"/>
            <a:r>
              <a:rPr lang="en-US" altLang="zh-CN" sz="28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radley Hand ITC" panose="03070402050302030203" pitchFamily="66" charset="0"/>
              </a:rPr>
              <a:t>STCF</a:t>
            </a:r>
          </a:p>
        </p:txBody>
      </p:sp>
      <p:sp>
        <p:nvSpPr>
          <p:cNvPr id="19" name="Rectangle 1"/>
          <p:cNvSpPr>
            <a:spLocks noChangeArrowheads="1"/>
          </p:cNvSpPr>
          <p:nvPr/>
        </p:nvSpPr>
        <p:spPr bwMode="auto">
          <a:xfrm>
            <a:off x="1351681" y="-101925"/>
            <a:ext cx="6000529"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zh-CN" sz="2800" b="1" dirty="0">
                <a:solidFill>
                  <a:srgbClr val="0000FF"/>
                </a:solidFill>
              </a:rPr>
              <a:t>Energy dispersion and angle of STCF positron source</a:t>
            </a:r>
            <a:endParaRPr lang="zh-CN" altLang="zh-CN" sz="2800" b="1" dirty="0">
              <a:solidFill>
                <a:srgbClr val="0000FF"/>
              </a:solidFill>
            </a:endParaRPr>
          </a:p>
        </p:txBody>
      </p:sp>
      <p:sp>
        <p:nvSpPr>
          <p:cNvPr id="20" name="矩形 19"/>
          <p:cNvSpPr/>
          <p:nvPr/>
        </p:nvSpPr>
        <p:spPr>
          <a:xfrm>
            <a:off x="154756" y="804732"/>
            <a:ext cx="8851268" cy="5440694"/>
          </a:xfrm>
          <a:prstGeom prst="rect">
            <a:avLst/>
          </a:prstGeom>
          <a:no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p:nvPr/>
        </p:nvPicPr>
        <p:blipFill>
          <a:blip r:embed="rId4"/>
          <a:stretch>
            <a:fillRect/>
          </a:stretch>
        </p:blipFill>
        <p:spPr>
          <a:xfrm>
            <a:off x="1508483" y="1055513"/>
            <a:ext cx="6066355" cy="4358124"/>
          </a:xfrm>
          <a:prstGeom prst="rect">
            <a:avLst/>
          </a:prstGeom>
        </p:spPr>
      </p:pic>
      <p:sp>
        <p:nvSpPr>
          <p:cNvPr id="15" name="文本框 14"/>
          <p:cNvSpPr txBox="1"/>
          <p:nvPr/>
        </p:nvSpPr>
        <p:spPr>
          <a:xfrm>
            <a:off x="1763688" y="5477531"/>
            <a:ext cx="5774685" cy="646331"/>
          </a:xfrm>
          <a:prstGeom prst="rect">
            <a:avLst/>
          </a:prstGeom>
          <a:noFill/>
        </p:spPr>
        <p:txBody>
          <a:bodyPr wrap="square" rtlCol="0">
            <a:spAutoFit/>
          </a:bodyPr>
          <a:lstStyle/>
          <a:p>
            <a:pPr algn="ctr"/>
            <a:r>
              <a:rPr lang="en-US" altLang="zh-CN" dirty="0"/>
              <a:t>Simulation Results of Positron Angle and Energy Dispersion for 1.5 GeV Tungsten Target</a:t>
            </a:r>
            <a:endParaRPr lang="zh-CN" altLang="en-US" dirty="0"/>
          </a:p>
        </p:txBody>
      </p:sp>
    </p:spTree>
    <p:extLst>
      <p:ext uri="{BB962C8B-B14F-4D97-AF65-F5344CB8AC3E}">
        <p14:creationId xmlns:p14="http://schemas.microsoft.com/office/powerpoint/2010/main" val="37920325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灯片编号占位符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spcBef>
                <a:spcPct val="0"/>
              </a:spcBef>
              <a:buFontTx/>
              <a:buNone/>
            </a:pPr>
            <a:fld id="{CBA6AFEF-BA0E-423B-B4BC-3CFBF150F0A9}" type="slidenum">
              <a:rPr lang="zh-CN" altLang="en-US" sz="1200">
                <a:solidFill>
                  <a:srgbClr val="898989"/>
                </a:solidFill>
                <a:latin typeface="Times New Roman" panose="02020603050405020304" pitchFamily="18" charset="0"/>
                <a:cs typeface="Times New Roman" panose="02020603050405020304" pitchFamily="18" charset="0"/>
              </a:rPr>
              <a:pPr>
                <a:spcBef>
                  <a:spcPct val="0"/>
                </a:spcBef>
                <a:buFontTx/>
                <a:buNone/>
              </a:pPr>
              <a:t>15</a:t>
            </a:fld>
            <a:endParaRPr lang="zh-CN" altLang="en-US" sz="1200" dirty="0">
              <a:solidFill>
                <a:srgbClr val="898989"/>
              </a:solidFill>
              <a:latin typeface="Times New Roman" panose="02020603050405020304" pitchFamily="18" charset="0"/>
              <a:cs typeface="Times New Roman" panose="02020603050405020304" pitchFamily="18" charset="0"/>
            </a:endParaRPr>
          </a:p>
        </p:txBody>
      </p:sp>
      <p:sp>
        <p:nvSpPr>
          <p:cNvPr id="4" name="日期占位符 3"/>
          <p:cNvSpPr>
            <a:spLocks noGrp="1"/>
          </p:cNvSpPr>
          <p:nvPr>
            <p:ph type="dt" sz="quarter" idx="10"/>
          </p:nvPr>
        </p:nvSpPr>
        <p:spPr/>
        <p:txBody>
          <a:bodyPr/>
          <a:lstStyle/>
          <a:p>
            <a:pPr>
              <a:defRPr/>
            </a:pPr>
            <a:fld id="{FF3ABAD2-E7EE-4CBE-8502-21443987BA6A}" type="datetime1">
              <a:rPr lang="zh-CN" altLang="en-US">
                <a:latin typeface="Times New Roman" panose="02020603050405020304" pitchFamily="18" charset="0"/>
                <a:cs typeface="Times New Roman" panose="02020603050405020304" pitchFamily="18" charset="0"/>
              </a:rPr>
              <a:pPr>
                <a:defRPr/>
              </a:pPr>
              <a:t>2024/1/16</a:t>
            </a:fld>
            <a:endParaRPr lang="zh-CN" altLang="en-US" dirty="0">
              <a:latin typeface="Times New Roman" panose="02020603050405020304" pitchFamily="18" charset="0"/>
              <a:cs typeface="Times New Roman" panose="02020603050405020304" pitchFamily="18" charset="0"/>
            </a:endParaRPr>
          </a:p>
        </p:txBody>
      </p:sp>
      <p:cxnSp>
        <p:nvCxnSpPr>
          <p:cNvPr id="6" name="直接连接符 5"/>
          <p:cNvCxnSpPr/>
          <p:nvPr/>
        </p:nvCxnSpPr>
        <p:spPr>
          <a:xfrm>
            <a:off x="0" y="765175"/>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0" y="6237312"/>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a:blip r:embed="rId2"/>
          <a:stretch>
            <a:fillRect/>
          </a:stretch>
        </p:blipFill>
        <p:spPr>
          <a:xfrm>
            <a:off x="97160" y="57562"/>
            <a:ext cx="720080" cy="635134"/>
          </a:xfrm>
          <a:prstGeom prst="rect">
            <a:avLst/>
          </a:prstGeom>
        </p:spPr>
      </p:pic>
      <p:sp>
        <p:nvSpPr>
          <p:cNvPr id="11" name="矩形 10"/>
          <p:cNvSpPr/>
          <p:nvPr/>
        </p:nvSpPr>
        <p:spPr>
          <a:xfrm>
            <a:off x="7938103" y="202400"/>
            <a:ext cx="1067921" cy="523220"/>
          </a:xfrm>
          <a:prstGeom prst="rect">
            <a:avLst/>
          </a:prstGeom>
          <a:noFill/>
        </p:spPr>
        <p:txBody>
          <a:bodyPr wrap="none" lIns="91440" tIns="45720" rIns="91440" bIns="45720">
            <a:spAutoFit/>
          </a:bodyPr>
          <a:lstStyle/>
          <a:p>
            <a:pPr algn="ctr"/>
            <a:r>
              <a:rPr lang="en-US" altLang="zh-CN" sz="28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radley Hand ITC" panose="03070402050302030203" pitchFamily="66" charset="0"/>
              </a:rPr>
              <a:t>STCF</a:t>
            </a:r>
          </a:p>
        </p:txBody>
      </p:sp>
      <p:sp>
        <p:nvSpPr>
          <p:cNvPr id="12" name="Rectangle 1"/>
          <p:cNvSpPr>
            <a:spLocks noChangeArrowheads="1"/>
          </p:cNvSpPr>
          <p:nvPr/>
        </p:nvSpPr>
        <p:spPr bwMode="auto">
          <a:xfrm>
            <a:off x="1043608" y="202400"/>
            <a:ext cx="800323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zh-CN" altLang="en-US" sz="3200" b="1" dirty="0">
                <a:solidFill>
                  <a:srgbClr val="0000FF"/>
                </a:solidFill>
              </a:rPr>
              <a:t> </a:t>
            </a:r>
            <a:r>
              <a:rPr lang="en-US" altLang="zh-CN" sz="2800" b="1" dirty="0">
                <a:solidFill>
                  <a:srgbClr val="0000FF"/>
                </a:solidFill>
              </a:rPr>
              <a:t>The motional target for positron production</a:t>
            </a:r>
            <a:endParaRPr kumimoji="0" lang="zh-CN" altLang="zh-CN" sz="2000" b="1" i="0" u="none" strike="noStrike" cap="none" normalizeH="0" baseline="0" dirty="0">
              <a:ln>
                <a:noFill/>
              </a:ln>
              <a:solidFill>
                <a:schemeClr val="tx1"/>
              </a:solidFill>
              <a:effectLst/>
              <a:latin typeface="Arial" panose="020B0604020202020204" pitchFamily="34" charset="0"/>
            </a:endParaRPr>
          </a:p>
        </p:txBody>
      </p:sp>
      <p:pic>
        <p:nvPicPr>
          <p:cNvPr id="13" name="图片 12"/>
          <p:cNvPicPr/>
          <p:nvPr/>
        </p:nvPicPr>
        <p:blipFill>
          <a:blip r:embed="rId3"/>
          <a:stretch>
            <a:fillRect/>
          </a:stretch>
        </p:blipFill>
        <p:spPr>
          <a:xfrm>
            <a:off x="395536" y="1124744"/>
            <a:ext cx="8476152" cy="4896072"/>
          </a:xfrm>
          <a:prstGeom prst="rect">
            <a:avLst/>
          </a:prstGeom>
        </p:spPr>
      </p:pic>
    </p:spTree>
    <p:extLst>
      <p:ext uri="{BB962C8B-B14F-4D97-AF65-F5344CB8AC3E}">
        <p14:creationId xmlns:p14="http://schemas.microsoft.com/office/powerpoint/2010/main" val="34114582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灯片编号占位符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spcBef>
                <a:spcPct val="0"/>
              </a:spcBef>
              <a:buFontTx/>
              <a:buNone/>
            </a:pPr>
            <a:fld id="{CBA6AFEF-BA0E-423B-B4BC-3CFBF150F0A9}" type="slidenum">
              <a:rPr lang="zh-CN" altLang="en-US" sz="1200">
                <a:solidFill>
                  <a:srgbClr val="898989"/>
                </a:solidFill>
                <a:latin typeface="Times New Roman" panose="02020603050405020304" pitchFamily="18" charset="0"/>
                <a:cs typeface="Times New Roman" panose="02020603050405020304" pitchFamily="18" charset="0"/>
              </a:rPr>
              <a:pPr>
                <a:spcBef>
                  <a:spcPct val="0"/>
                </a:spcBef>
                <a:buFontTx/>
                <a:buNone/>
              </a:pPr>
              <a:t>16</a:t>
            </a:fld>
            <a:endParaRPr lang="zh-CN" altLang="en-US" sz="1200" dirty="0">
              <a:solidFill>
                <a:srgbClr val="898989"/>
              </a:solidFill>
              <a:latin typeface="Times New Roman" panose="02020603050405020304" pitchFamily="18" charset="0"/>
              <a:cs typeface="Times New Roman" panose="02020603050405020304" pitchFamily="18" charset="0"/>
            </a:endParaRPr>
          </a:p>
        </p:txBody>
      </p:sp>
      <p:sp>
        <p:nvSpPr>
          <p:cNvPr id="4" name="日期占位符 3"/>
          <p:cNvSpPr>
            <a:spLocks noGrp="1"/>
          </p:cNvSpPr>
          <p:nvPr>
            <p:ph type="dt" sz="quarter" idx="10"/>
          </p:nvPr>
        </p:nvSpPr>
        <p:spPr/>
        <p:txBody>
          <a:bodyPr/>
          <a:lstStyle/>
          <a:p>
            <a:pPr>
              <a:defRPr/>
            </a:pPr>
            <a:fld id="{FF3ABAD2-E7EE-4CBE-8502-21443987BA6A}" type="datetime1">
              <a:rPr lang="zh-CN" altLang="en-US">
                <a:latin typeface="Times New Roman" panose="02020603050405020304" pitchFamily="18" charset="0"/>
                <a:cs typeface="Times New Roman" panose="02020603050405020304" pitchFamily="18" charset="0"/>
              </a:rPr>
              <a:pPr>
                <a:defRPr/>
              </a:pPr>
              <a:t>2024/1/16</a:t>
            </a:fld>
            <a:endParaRPr lang="zh-CN" altLang="en-US" dirty="0">
              <a:latin typeface="Times New Roman" panose="02020603050405020304" pitchFamily="18" charset="0"/>
              <a:cs typeface="Times New Roman" panose="02020603050405020304" pitchFamily="18" charset="0"/>
            </a:endParaRPr>
          </a:p>
        </p:txBody>
      </p:sp>
      <p:cxnSp>
        <p:nvCxnSpPr>
          <p:cNvPr id="6" name="直接连接符 5"/>
          <p:cNvCxnSpPr/>
          <p:nvPr/>
        </p:nvCxnSpPr>
        <p:spPr>
          <a:xfrm>
            <a:off x="0" y="765175"/>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0" y="6237312"/>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a:blip r:embed="rId3"/>
          <a:stretch>
            <a:fillRect/>
          </a:stretch>
        </p:blipFill>
        <p:spPr>
          <a:xfrm>
            <a:off x="97160" y="57562"/>
            <a:ext cx="720080" cy="635134"/>
          </a:xfrm>
          <a:prstGeom prst="rect">
            <a:avLst/>
          </a:prstGeom>
        </p:spPr>
      </p:pic>
      <p:sp>
        <p:nvSpPr>
          <p:cNvPr id="11" name="矩形 10"/>
          <p:cNvSpPr/>
          <p:nvPr/>
        </p:nvSpPr>
        <p:spPr>
          <a:xfrm>
            <a:off x="7938103" y="202400"/>
            <a:ext cx="1067921" cy="523220"/>
          </a:xfrm>
          <a:prstGeom prst="rect">
            <a:avLst/>
          </a:prstGeom>
          <a:noFill/>
        </p:spPr>
        <p:txBody>
          <a:bodyPr wrap="none" lIns="91440" tIns="45720" rIns="91440" bIns="45720">
            <a:spAutoFit/>
          </a:bodyPr>
          <a:lstStyle/>
          <a:p>
            <a:pPr algn="ctr"/>
            <a:r>
              <a:rPr lang="en-US" altLang="zh-CN" sz="28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radley Hand ITC" panose="03070402050302030203" pitchFamily="66" charset="0"/>
              </a:rPr>
              <a:t>STCF</a:t>
            </a:r>
          </a:p>
        </p:txBody>
      </p:sp>
      <p:pic>
        <p:nvPicPr>
          <p:cNvPr id="12" name="图片 11"/>
          <p:cNvPicPr/>
          <p:nvPr/>
        </p:nvPicPr>
        <p:blipFill>
          <a:blip r:embed="rId4"/>
          <a:stretch>
            <a:fillRect/>
          </a:stretch>
        </p:blipFill>
        <p:spPr>
          <a:xfrm>
            <a:off x="292511" y="1916832"/>
            <a:ext cx="8363272" cy="2808312"/>
          </a:xfrm>
          <a:prstGeom prst="rect">
            <a:avLst/>
          </a:prstGeom>
        </p:spPr>
      </p:pic>
      <p:sp>
        <p:nvSpPr>
          <p:cNvPr id="14" name="Rectangle 1"/>
          <p:cNvSpPr>
            <a:spLocks noChangeArrowheads="1"/>
          </p:cNvSpPr>
          <p:nvPr/>
        </p:nvSpPr>
        <p:spPr bwMode="auto">
          <a:xfrm>
            <a:off x="1115616" y="178091"/>
            <a:ext cx="712086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r>
              <a:rPr lang="en-US" altLang="zh-CN" sz="3200" b="1" dirty="0">
                <a:solidFill>
                  <a:srgbClr val="0000FF"/>
                </a:solidFill>
              </a:rPr>
              <a:t>Thermal simulation for motional target</a:t>
            </a:r>
            <a:endParaRPr kumimoji="0" lang="zh-CN" altLang="zh-CN" sz="2400" b="1" i="0" u="none" strike="noStrike" cap="none" normalizeH="0" baseline="0" dirty="0">
              <a:ln>
                <a:noFill/>
              </a:ln>
              <a:solidFill>
                <a:schemeClr val="tx1"/>
              </a:solidFill>
              <a:effectLst/>
              <a:latin typeface="Arial" panose="020B0604020202020204" pitchFamily="34" charset="0"/>
            </a:endParaRPr>
          </a:p>
        </p:txBody>
      </p:sp>
      <p:sp>
        <p:nvSpPr>
          <p:cNvPr id="2" name="矩形 1"/>
          <p:cNvSpPr/>
          <p:nvPr/>
        </p:nvSpPr>
        <p:spPr>
          <a:xfrm>
            <a:off x="457200" y="4844181"/>
            <a:ext cx="8147248" cy="646331"/>
          </a:xfrm>
          <a:prstGeom prst="rect">
            <a:avLst/>
          </a:prstGeom>
        </p:spPr>
        <p:txBody>
          <a:bodyPr wrap="square">
            <a:spAutoFit/>
          </a:bodyPr>
          <a:lstStyle/>
          <a:p>
            <a:pPr algn="ctr"/>
            <a:r>
              <a:rPr lang="en-US" altLang="zh-CN" dirty="0">
                <a:solidFill>
                  <a:srgbClr val="000000"/>
                </a:solidFill>
                <a:latin typeface="Times" panose="02020603050405020304" pitchFamily="18" charset="0"/>
                <a:ea typeface="等线" panose="02010600030101010101" pitchFamily="2" charset="-122"/>
                <a:cs typeface="Times" panose="02020603050405020304" pitchFamily="18" charset="0"/>
              </a:rPr>
              <a:t>Simulation results of the static target (left) with strong water cooling and the motional target (right) with the same water cooling </a:t>
            </a:r>
            <a:r>
              <a:rPr lang="zh-CN" altLang="en-US" dirty="0">
                <a:solidFill>
                  <a:srgbClr val="000000"/>
                </a:solidFill>
                <a:latin typeface="Times" panose="02020603050405020304" pitchFamily="18" charset="0"/>
                <a:ea typeface="等线" panose="02010600030101010101" pitchFamily="2" charset="-122"/>
                <a:cs typeface="Times" panose="02020603050405020304" pitchFamily="18" charset="0"/>
              </a:rPr>
              <a:t>（</a:t>
            </a:r>
            <a:r>
              <a:rPr lang="en-US" altLang="zh-CN" dirty="0">
                <a:solidFill>
                  <a:srgbClr val="000000"/>
                </a:solidFill>
                <a:latin typeface="Times" panose="02020603050405020304" pitchFamily="18" charset="0"/>
                <a:ea typeface="等线" panose="02010600030101010101" pitchFamily="2" charset="-122"/>
                <a:cs typeface="Times" panose="02020603050405020304" pitchFamily="18" charset="0"/>
              </a:rPr>
              <a:t>20 </a:t>
            </a:r>
            <a:r>
              <a:rPr lang="en-US" altLang="zh-CN" dirty="0" err="1">
                <a:solidFill>
                  <a:srgbClr val="000000"/>
                </a:solidFill>
                <a:latin typeface="Times" panose="02020603050405020304" pitchFamily="18" charset="0"/>
                <a:ea typeface="等线" panose="02010600030101010101" pitchFamily="2" charset="-122"/>
                <a:cs typeface="Times" panose="02020603050405020304" pitchFamily="18" charset="0"/>
              </a:rPr>
              <a:t>nC</a:t>
            </a:r>
            <a:r>
              <a:rPr lang="en-US" altLang="zh-CN" dirty="0">
                <a:solidFill>
                  <a:srgbClr val="000000"/>
                </a:solidFill>
                <a:latin typeface="Times" panose="02020603050405020304" pitchFamily="18" charset="0"/>
                <a:ea typeface="等线" panose="02010600030101010101" pitchFamily="2" charset="-122"/>
                <a:cs typeface="Times" panose="02020603050405020304" pitchFamily="18" charset="0"/>
              </a:rPr>
              <a:t>/100 Hz</a:t>
            </a:r>
            <a:r>
              <a:rPr lang="zh-CN" altLang="en-US" dirty="0">
                <a:solidFill>
                  <a:srgbClr val="000000"/>
                </a:solidFill>
                <a:latin typeface="Times" panose="02020603050405020304" pitchFamily="18" charset="0"/>
                <a:ea typeface="等线" panose="02010600030101010101" pitchFamily="2" charset="-122"/>
                <a:cs typeface="Times" panose="02020603050405020304" pitchFamily="18" charset="0"/>
              </a:rPr>
              <a:t>）</a:t>
            </a:r>
            <a:endParaRPr lang="zh-CN" altLang="en-US"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22099791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灯片编号占位符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spcBef>
                <a:spcPct val="0"/>
              </a:spcBef>
              <a:buFontTx/>
              <a:buNone/>
            </a:pPr>
            <a:fld id="{CBA6AFEF-BA0E-423B-B4BC-3CFBF150F0A9}" type="slidenum">
              <a:rPr lang="zh-CN" altLang="en-US" sz="1200">
                <a:solidFill>
                  <a:srgbClr val="898989"/>
                </a:solidFill>
                <a:latin typeface="Times New Roman" panose="02020603050405020304" pitchFamily="18" charset="0"/>
                <a:cs typeface="Times New Roman" panose="02020603050405020304" pitchFamily="18" charset="0"/>
              </a:rPr>
              <a:pPr>
                <a:spcBef>
                  <a:spcPct val="0"/>
                </a:spcBef>
                <a:buFontTx/>
                <a:buNone/>
              </a:pPr>
              <a:t>17</a:t>
            </a:fld>
            <a:endParaRPr lang="zh-CN" altLang="en-US" sz="1200" dirty="0">
              <a:solidFill>
                <a:srgbClr val="898989"/>
              </a:solidFill>
              <a:latin typeface="Times New Roman" panose="02020603050405020304" pitchFamily="18" charset="0"/>
              <a:cs typeface="Times New Roman" panose="02020603050405020304" pitchFamily="18" charset="0"/>
            </a:endParaRPr>
          </a:p>
        </p:txBody>
      </p:sp>
      <p:sp>
        <p:nvSpPr>
          <p:cNvPr id="4" name="日期占位符 3"/>
          <p:cNvSpPr>
            <a:spLocks noGrp="1"/>
          </p:cNvSpPr>
          <p:nvPr>
            <p:ph type="dt" sz="quarter" idx="10"/>
          </p:nvPr>
        </p:nvSpPr>
        <p:spPr/>
        <p:txBody>
          <a:bodyPr/>
          <a:lstStyle/>
          <a:p>
            <a:pPr>
              <a:defRPr/>
            </a:pPr>
            <a:fld id="{FF3ABAD2-E7EE-4CBE-8502-21443987BA6A}" type="datetime1">
              <a:rPr lang="zh-CN" altLang="en-US">
                <a:latin typeface="Times New Roman" panose="02020603050405020304" pitchFamily="18" charset="0"/>
                <a:cs typeface="Times New Roman" panose="02020603050405020304" pitchFamily="18" charset="0"/>
              </a:rPr>
              <a:pPr>
                <a:defRPr/>
              </a:pPr>
              <a:t>2024/1/16</a:t>
            </a:fld>
            <a:endParaRPr lang="zh-CN" altLang="en-US" dirty="0">
              <a:latin typeface="Times New Roman" panose="02020603050405020304" pitchFamily="18" charset="0"/>
              <a:cs typeface="Times New Roman" panose="02020603050405020304" pitchFamily="18" charset="0"/>
            </a:endParaRPr>
          </a:p>
        </p:txBody>
      </p:sp>
      <p:cxnSp>
        <p:nvCxnSpPr>
          <p:cNvPr id="6" name="直接连接符 5"/>
          <p:cNvCxnSpPr/>
          <p:nvPr/>
        </p:nvCxnSpPr>
        <p:spPr>
          <a:xfrm>
            <a:off x="0" y="765175"/>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0" y="6237312"/>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a:blip r:embed="rId3"/>
          <a:stretch>
            <a:fillRect/>
          </a:stretch>
        </p:blipFill>
        <p:spPr>
          <a:xfrm>
            <a:off x="97160" y="57562"/>
            <a:ext cx="720080" cy="635134"/>
          </a:xfrm>
          <a:prstGeom prst="rect">
            <a:avLst/>
          </a:prstGeom>
        </p:spPr>
      </p:pic>
      <p:sp>
        <p:nvSpPr>
          <p:cNvPr id="11" name="矩形 10"/>
          <p:cNvSpPr/>
          <p:nvPr/>
        </p:nvSpPr>
        <p:spPr>
          <a:xfrm>
            <a:off x="7938103" y="202400"/>
            <a:ext cx="1067921" cy="523220"/>
          </a:xfrm>
          <a:prstGeom prst="rect">
            <a:avLst/>
          </a:prstGeom>
          <a:noFill/>
        </p:spPr>
        <p:txBody>
          <a:bodyPr wrap="none" lIns="91440" tIns="45720" rIns="91440" bIns="45720">
            <a:spAutoFit/>
          </a:bodyPr>
          <a:lstStyle/>
          <a:p>
            <a:pPr algn="ctr"/>
            <a:r>
              <a:rPr lang="en-US" altLang="zh-CN" sz="28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radley Hand ITC" panose="03070402050302030203" pitchFamily="66" charset="0"/>
              </a:rPr>
              <a:t>STCF</a:t>
            </a:r>
          </a:p>
        </p:txBody>
      </p:sp>
      <p:sp>
        <p:nvSpPr>
          <p:cNvPr id="13" name="Rectangle 1"/>
          <p:cNvSpPr>
            <a:spLocks noChangeArrowheads="1"/>
          </p:cNvSpPr>
          <p:nvPr/>
        </p:nvSpPr>
        <p:spPr bwMode="auto">
          <a:xfrm>
            <a:off x="1187624" y="197248"/>
            <a:ext cx="835292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zh-CN" altLang="en-US" sz="3200" b="1" dirty="0">
                <a:solidFill>
                  <a:srgbClr val="0000FF"/>
                </a:solidFill>
              </a:rPr>
              <a:t> </a:t>
            </a:r>
            <a:r>
              <a:rPr lang="en-US" altLang="zh-CN" sz="2400" b="1" dirty="0">
                <a:solidFill>
                  <a:srgbClr val="0000FF"/>
                </a:solidFill>
              </a:rPr>
              <a:t>Optimization of Moving Target Movement Speed</a:t>
            </a:r>
            <a:endParaRPr kumimoji="0" lang="zh-CN" altLang="zh-CN" sz="2400" b="1" i="0" u="none" strike="noStrike" cap="none" normalizeH="0" baseline="0" dirty="0">
              <a:ln>
                <a:noFill/>
              </a:ln>
              <a:solidFill>
                <a:schemeClr val="tx1"/>
              </a:solidFill>
              <a:effectLst/>
              <a:latin typeface="Arial" panose="020B0604020202020204" pitchFamily="34" charset="0"/>
            </a:endParaRPr>
          </a:p>
        </p:txBody>
      </p:sp>
      <p:pic>
        <p:nvPicPr>
          <p:cNvPr id="12" name="图片 11"/>
          <p:cNvPicPr/>
          <p:nvPr/>
        </p:nvPicPr>
        <p:blipFill>
          <a:blip r:embed="rId4"/>
          <a:stretch>
            <a:fillRect/>
          </a:stretch>
        </p:blipFill>
        <p:spPr>
          <a:xfrm>
            <a:off x="395536" y="1003096"/>
            <a:ext cx="3816424" cy="3080769"/>
          </a:xfrm>
          <a:prstGeom prst="rect">
            <a:avLst/>
          </a:prstGeom>
        </p:spPr>
      </p:pic>
      <p:sp>
        <p:nvSpPr>
          <p:cNvPr id="2" name="矩形 1"/>
          <p:cNvSpPr/>
          <p:nvPr/>
        </p:nvSpPr>
        <p:spPr>
          <a:xfrm>
            <a:off x="32823" y="4205987"/>
            <a:ext cx="9111177" cy="2031325"/>
          </a:xfrm>
          <a:prstGeom prst="rect">
            <a:avLst/>
          </a:prstGeom>
        </p:spPr>
        <p:txBody>
          <a:bodyPr wrap="square">
            <a:spAutoFit/>
          </a:bodyPr>
          <a:lstStyle/>
          <a:p>
            <a:pPr algn="just"/>
            <a:r>
              <a:rPr lang="en-US" altLang="zh-CN" dirty="0">
                <a:solidFill>
                  <a:srgbClr val="000000"/>
                </a:solidFill>
                <a:latin typeface="Times" panose="02020603050405020304" pitchFamily="18" charset="0"/>
                <a:ea typeface="等线" panose="02010600030101010101" pitchFamily="2" charset="-122"/>
                <a:cs typeface="Times" panose="02020603050405020304" pitchFamily="18" charset="0"/>
              </a:rPr>
              <a:t>    The difference between thermal simulation results considering and not considering the influence of the crystallographic orientation on thermal conductivity of various electron bunch charge. The repetition frequency is fixed at 100 Hz, electron energy is fixed at 1.5 GeV. Positive triangle - the thermal conductivity comes from the molecular dynamics simulation of [100] crystallographic orientation. Round - the thermal conductivity comes from the molecular dynamics simulation of [111] crystallographic orientation. Square –the thermal conductivity comes from the </a:t>
            </a:r>
            <a:r>
              <a:rPr lang="en-US" altLang="zh-CN" dirty="0" err="1">
                <a:solidFill>
                  <a:srgbClr val="000000"/>
                </a:solidFill>
                <a:latin typeface="Times" panose="02020603050405020304" pitchFamily="18" charset="0"/>
                <a:ea typeface="等线" panose="02010600030101010101" pitchFamily="2" charset="-122"/>
                <a:cs typeface="Times" panose="02020603050405020304" pitchFamily="18" charset="0"/>
              </a:rPr>
              <a:t>Ansys</a:t>
            </a:r>
            <a:r>
              <a:rPr lang="en-US" altLang="zh-CN" dirty="0">
                <a:solidFill>
                  <a:srgbClr val="000000"/>
                </a:solidFill>
                <a:latin typeface="Times" panose="02020603050405020304" pitchFamily="18" charset="0"/>
                <a:ea typeface="等线" panose="02010600030101010101" pitchFamily="2" charset="-122"/>
                <a:cs typeface="Times" panose="02020603050405020304" pitchFamily="18" charset="0"/>
              </a:rPr>
              <a:t> database for tungsten.</a:t>
            </a:r>
            <a:endParaRPr lang="zh-CN" altLang="en-US" dirty="0">
              <a:solidFill>
                <a:srgbClr val="000000"/>
              </a:solidFill>
              <a:latin typeface="Times" panose="02020603050405020304" pitchFamily="18" charset="0"/>
              <a:ea typeface="等线" panose="02010600030101010101" pitchFamily="2" charset="-122"/>
              <a:cs typeface="Times" panose="02020603050405020304" pitchFamily="18" charset="0"/>
            </a:endParaRPr>
          </a:p>
        </p:txBody>
      </p:sp>
      <p:pic>
        <p:nvPicPr>
          <p:cNvPr id="14" name="图片 13">
            <a:extLst>
              <a:ext uri="{FF2B5EF4-FFF2-40B4-BE49-F238E27FC236}">
                <a16:creationId xmlns:a16="http://schemas.microsoft.com/office/drawing/2014/main" id="{08EDB9FB-3E2C-494E-891E-71043F0CC7F5}"/>
              </a:ext>
            </a:extLst>
          </p:cNvPr>
          <p:cNvPicPr/>
          <p:nvPr/>
        </p:nvPicPr>
        <p:blipFill>
          <a:blip r:embed="rId5"/>
          <a:stretch>
            <a:fillRect/>
          </a:stretch>
        </p:blipFill>
        <p:spPr>
          <a:xfrm>
            <a:off x="4753412" y="1067317"/>
            <a:ext cx="4230199" cy="2952326"/>
          </a:xfrm>
          <a:prstGeom prst="rect">
            <a:avLst/>
          </a:prstGeom>
        </p:spPr>
      </p:pic>
      <p:pic>
        <p:nvPicPr>
          <p:cNvPr id="5" name="图片 4">
            <a:extLst>
              <a:ext uri="{FF2B5EF4-FFF2-40B4-BE49-F238E27FC236}">
                <a16:creationId xmlns:a16="http://schemas.microsoft.com/office/drawing/2014/main" id="{822A765B-67C8-4204-8D9D-C621DFAB6297}"/>
              </a:ext>
            </a:extLst>
          </p:cNvPr>
          <p:cNvPicPr>
            <a:picLocks noChangeAspect="1"/>
          </p:cNvPicPr>
          <p:nvPr/>
        </p:nvPicPr>
        <p:blipFill>
          <a:blip r:embed="rId6"/>
          <a:stretch>
            <a:fillRect/>
          </a:stretch>
        </p:blipFill>
        <p:spPr>
          <a:xfrm>
            <a:off x="4566118" y="3717122"/>
            <a:ext cx="685467" cy="455170"/>
          </a:xfrm>
          <a:prstGeom prst="rect">
            <a:avLst/>
          </a:prstGeom>
        </p:spPr>
      </p:pic>
    </p:spTree>
    <p:extLst>
      <p:ext uri="{BB962C8B-B14F-4D97-AF65-F5344CB8AC3E}">
        <p14:creationId xmlns:p14="http://schemas.microsoft.com/office/powerpoint/2010/main" val="21416055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灯片编号占位符 2"/>
          <p:cNvSpPr>
            <a:spLocks noGrp="1"/>
          </p:cNvSpPr>
          <p:nvPr>
            <p:ph type="sldNum" sz="quarter" idx="12"/>
          </p:nvPr>
        </p:nvSpPr>
        <p:spPr bwMode="auto">
          <a:xfrm>
            <a:off x="6553199" y="633673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spcBef>
                <a:spcPct val="0"/>
              </a:spcBef>
              <a:buFontTx/>
              <a:buNone/>
            </a:pPr>
            <a:fld id="{88293DBD-956C-4E74-97E4-8983C64CC69B}" type="slidenum">
              <a:rPr lang="zh-CN" altLang="en-US" sz="1200">
                <a:solidFill>
                  <a:srgbClr val="898989"/>
                </a:solidFill>
                <a:latin typeface="Times New Roman" panose="02020603050405020304" pitchFamily="18" charset="0"/>
                <a:cs typeface="Times New Roman" panose="02020603050405020304" pitchFamily="18" charset="0"/>
              </a:rPr>
              <a:pPr>
                <a:spcBef>
                  <a:spcPct val="0"/>
                </a:spcBef>
                <a:buFontTx/>
                <a:buNone/>
              </a:pPr>
              <a:t>18</a:t>
            </a:fld>
            <a:endParaRPr lang="zh-CN" altLang="en-US" sz="1200" dirty="0">
              <a:solidFill>
                <a:srgbClr val="898989"/>
              </a:solidFill>
              <a:latin typeface="Times New Roman" panose="02020603050405020304" pitchFamily="18" charset="0"/>
              <a:cs typeface="Times New Roman" panose="02020603050405020304" pitchFamily="18" charset="0"/>
            </a:endParaRPr>
          </a:p>
        </p:txBody>
      </p:sp>
      <p:sp>
        <p:nvSpPr>
          <p:cNvPr id="30" name="日期占位符 3"/>
          <p:cNvSpPr>
            <a:spLocks noGrp="1"/>
          </p:cNvSpPr>
          <p:nvPr>
            <p:ph type="dt" sz="quarter" idx="10"/>
          </p:nvPr>
        </p:nvSpPr>
        <p:spPr>
          <a:xfrm>
            <a:off x="457200" y="6356350"/>
            <a:ext cx="2133600" cy="365125"/>
          </a:xfrm>
        </p:spPr>
        <p:txBody>
          <a:bodyPr/>
          <a:lstStyle/>
          <a:p>
            <a:pPr>
              <a:defRPr/>
            </a:pPr>
            <a:fld id="{FF3ABAD2-E7EE-4CBE-8502-21443987BA6A}" type="datetime1">
              <a:rPr lang="zh-CN" altLang="en-US">
                <a:latin typeface="Times New Roman" panose="02020603050405020304" pitchFamily="18" charset="0"/>
                <a:cs typeface="Times New Roman" panose="02020603050405020304" pitchFamily="18" charset="0"/>
              </a:rPr>
              <a:pPr>
                <a:defRPr/>
              </a:pPr>
              <a:t>2024/1/16</a:t>
            </a:fld>
            <a:endParaRPr lang="zh-CN" altLang="en-US" dirty="0">
              <a:latin typeface="Times New Roman" panose="02020603050405020304" pitchFamily="18" charset="0"/>
              <a:cs typeface="Times New Roman" panose="02020603050405020304" pitchFamily="18" charset="0"/>
            </a:endParaRPr>
          </a:p>
        </p:txBody>
      </p:sp>
      <p:cxnSp>
        <p:nvCxnSpPr>
          <p:cNvPr id="11" name="直接连接符 10"/>
          <p:cNvCxnSpPr/>
          <p:nvPr/>
        </p:nvCxnSpPr>
        <p:spPr>
          <a:xfrm>
            <a:off x="0" y="765175"/>
            <a:ext cx="9144000" cy="0"/>
          </a:xfrm>
          <a:prstGeom prst="line">
            <a:avLst/>
          </a:prstGeom>
          <a:ln w="38100">
            <a:solidFill>
              <a:srgbClr val="01559F"/>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0" y="6309320"/>
            <a:ext cx="9144000" cy="0"/>
          </a:xfrm>
          <a:prstGeom prst="line">
            <a:avLst/>
          </a:prstGeom>
          <a:ln w="38100">
            <a:solidFill>
              <a:srgbClr val="01559F"/>
            </a:solidFill>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a:blip r:embed="rId3"/>
          <a:stretch>
            <a:fillRect/>
          </a:stretch>
        </p:blipFill>
        <p:spPr>
          <a:xfrm>
            <a:off x="97160" y="57562"/>
            <a:ext cx="720080" cy="635134"/>
          </a:xfrm>
          <a:prstGeom prst="rect">
            <a:avLst/>
          </a:prstGeom>
        </p:spPr>
      </p:pic>
      <p:sp>
        <p:nvSpPr>
          <p:cNvPr id="10" name="矩形 9"/>
          <p:cNvSpPr/>
          <p:nvPr/>
        </p:nvSpPr>
        <p:spPr>
          <a:xfrm>
            <a:off x="7938103" y="202400"/>
            <a:ext cx="1067921" cy="523220"/>
          </a:xfrm>
          <a:prstGeom prst="rect">
            <a:avLst/>
          </a:prstGeom>
          <a:noFill/>
        </p:spPr>
        <p:txBody>
          <a:bodyPr wrap="none" lIns="91440" tIns="45720" rIns="91440" bIns="45720">
            <a:spAutoFit/>
          </a:bodyPr>
          <a:lstStyle/>
          <a:p>
            <a:pPr algn="ctr"/>
            <a:r>
              <a:rPr lang="en-US" altLang="zh-CN" sz="28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radley Hand ITC" panose="03070402050302030203" pitchFamily="66" charset="0"/>
              </a:rPr>
              <a:t>STCF</a:t>
            </a:r>
          </a:p>
        </p:txBody>
      </p:sp>
      <p:sp>
        <p:nvSpPr>
          <p:cNvPr id="19" name="Rectangle 1"/>
          <p:cNvSpPr>
            <a:spLocks noChangeArrowheads="1"/>
          </p:cNvSpPr>
          <p:nvPr/>
        </p:nvSpPr>
        <p:spPr bwMode="auto">
          <a:xfrm>
            <a:off x="1054894" y="169301"/>
            <a:ext cx="781996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000" b="1" dirty="0">
                <a:solidFill>
                  <a:srgbClr val="01559F"/>
                </a:solidFill>
                <a:latin typeface="Times New Roman" panose="02020603050405020304" pitchFamily="18" charset="0"/>
                <a:ea typeface="楷体" pitchFamily="49" charset="-122"/>
                <a:cs typeface="Times New Roman" panose="02020603050405020304" pitchFamily="18" charset="0"/>
              </a:rPr>
              <a:t> </a:t>
            </a:r>
            <a:r>
              <a:rPr lang="en-US" altLang="zh-CN" sz="2800" b="1" dirty="0">
                <a:solidFill>
                  <a:srgbClr val="0000FF"/>
                </a:solidFill>
              </a:rPr>
              <a:t>Adiabatic Matching Device(AMD) design</a:t>
            </a:r>
            <a:endParaRPr lang="zh-CN" altLang="zh-CN" sz="2800" b="1" dirty="0">
              <a:solidFill>
                <a:srgbClr val="0000FF"/>
              </a:solidFill>
            </a:endParaRPr>
          </a:p>
        </p:txBody>
      </p:sp>
      <p:sp>
        <p:nvSpPr>
          <p:cNvPr id="20" name="矩形 19"/>
          <p:cNvSpPr/>
          <p:nvPr/>
        </p:nvSpPr>
        <p:spPr>
          <a:xfrm>
            <a:off x="154756" y="804732"/>
            <a:ext cx="8904996" cy="5440694"/>
          </a:xfrm>
          <a:prstGeom prst="rect">
            <a:avLst/>
          </a:prstGeom>
          <a:no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p:nvPr/>
        </p:nvPicPr>
        <p:blipFill rotWithShape="1">
          <a:blip r:embed="rId4"/>
          <a:srcRect t="6630" r="4389" b="1796"/>
          <a:stretch/>
        </p:blipFill>
        <p:spPr>
          <a:xfrm>
            <a:off x="3419872" y="914369"/>
            <a:ext cx="5454989" cy="2784053"/>
          </a:xfrm>
          <a:prstGeom prst="rect">
            <a:avLst/>
          </a:prstGeom>
        </p:spPr>
      </p:pic>
      <p:pic>
        <p:nvPicPr>
          <p:cNvPr id="15" name="图片 14"/>
          <p:cNvPicPr>
            <a:picLocks noChangeAspect="1"/>
          </p:cNvPicPr>
          <p:nvPr/>
        </p:nvPicPr>
        <p:blipFill rotWithShape="1">
          <a:blip r:embed="rId5"/>
          <a:srcRect l="4332"/>
          <a:stretch/>
        </p:blipFill>
        <p:spPr>
          <a:xfrm>
            <a:off x="251520" y="963608"/>
            <a:ext cx="2895522" cy="2548760"/>
          </a:xfrm>
          <a:prstGeom prst="rect">
            <a:avLst/>
          </a:prstGeom>
        </p:spPr>
      </p:pic>
      <p:pic>
        <p:nvPicPr>
          <p:cNvPr id="16" name="图片 37" descr="剖面">
            <a:extLst>
              <a:ext uri="{FF2B5EF4-FFF2-40B4-BE49-F238E27FC236}">
                <a16:creationId xmlns:a16="http://schemas.microsoft.com/office/drawing/2014/main" id="{852A2BD3-C550-4AFC-95CD-876EBADD325E}"/>
              </a:ext>
            </a:extLst>
          </p:cNvPr>
          <p:cNvPicPr>
            <a:picLocks noChangeAspect="1"/>
          </p:cNvPicPr>
          <p:nvPr/>
        </p:nvPicPr>
        <p:blipFill>
          <a:blip r:embed="rId6"/>
          <a:srcRect l="15457" r="28891" b="15153"/>
          <a:stretch>
            <a:fillRect/>
          </a:stretch>
        </p:blipFill>
        <p:spPr>
          <a:xfrm>
            <a:off x="280425" y="3930789"/>
            <a:ext cx="3868195" cy="2024152"/>
          </a:xfrm>
          <a:prstGeom prst="rect">
            <a:avLst/>
          </a:prstGeom>
        </p:spPr>
      </p:pic>
      <p:pic>
        <p:nvPicPr>
          <p:cNvPr id="17" name="图片 38" descr="唱形">
            <a:extLst>
              <a:ext uri="{FF2B5EF4-FFF2-40B4-BE49-F238E27FC236}">
                <a16:creationId xmlns:a16="http://schemas.microsoft.com/office/drawing/2014/main" id="{6F474AAE-72A2-407A-BD74-4C19DCC722B2}"/>
              </a:ext>
            </a:extLst>
          </p:cNvPr>
          <p:cNvPicPr>
            <a:picLocks noChangeAspect="1"/>
          </p:cNvPicPr>
          <p:nvPr/>
        </p:nvPicPr>
        <p:blipFill rotWithShape="1">
          <a:blip r:embed="rId7"/>
          <a:srcRect l="677" r="13451"/>
          <a:stretch/>
        </p:blipFill>
        <p:spPr>
          <a:xfrm>
            <a:off x="4495800" y="3919599"/>
            <a:ext cx="4493444" cy="2018906"/>
          </a:xfrm>
          <a:prstGeom prst="rect">
            <a:avLst/>
          </a:prstGeom>
        </p:spPr>
      </p:pic>
      <p:sp>
        <p:nvSpPr>
          <p:cNvPr id="14" name="Rectangle 1">
            <a:extLst>
              <a:ext uri="{FF2B5EF4-FFF2-40B4-BE49-F238E27FC236}">
                <a16:creationId xmlns:a16="http://schemas.microsoft.com/office/drawing/2014/main" id="{5CF81932-7ABC-44A1-A16C-8CF3065A58D9}"/>
              </a:ext>
            </a:extLst>
          </p:cNvPr>
          <p:cNvSpPr>
            <a:spLocks noChangeArrowheads="1"/>
          </p:cNvSpPr>
          <p:nvPr/>
        </p:nvSpPr>
        <p:spPr bwMode="auto">
          <a:xfrm>
            <a:off x="971600" y="3346022"/>
            <a:ext cx="289552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1600" b="1" dirty="0">
                <a:latin typeface="Times New Roman" panose="02020603050405020304" pitchFamily="18" charset="0"/>
                <a:ea typeface="楷体" pitchFamily="49" charset="-122"/>
                <a:cs typeface="Times New Roman" panose="02020603050405020304" pitchFamily="18" charset="0"/>
              </a:rPr>
              <a:t>Flux concentrator coils</a:t>
            </a:r>
            <a:endParaRPr lang="zh-CN" altLang="zh-CN" sz="1600" b="1" dirty="0">
              <a:latin typeface="Times New Roman" panose="02020603050405020304" pitchFamily="18" charset="0"/>
              <a:ea typeface="楷体" pitchFamily="49" charset="-122"/>
              <a:cs typeface="Times New Roman" panose="02020603050405020304" pitchFamily="18" charset="0"/>
            </a:endParaRPr>
          </a:p>
        </p:txBody>
      </p:sp>
      <p:sp>
        <p:nvSpPr>
          <p:cNvPr id="21" name="Rectangle 1">
            <a:extLst>
              <a:ext uri="{FF2B5EF4-FFF2-40B4-BE49-F238E27FC236}">
                <a16:creationId xmlns:a16="http://schemas.microsoft.com/office/drawing/2014/main" id="{851F76EF-C4AB-4386-88FA-B820A8882F81}"/>
              </a:ext>
            </a:extLst>
          </p:cNvPr>
          <p:cNvSpPr>
            <a:spLocks noChangeArrowheads="1"/>
          </p:cNvSpPr>
          <p:nvPr/>
        </p:nvSpPr>
        <p:spPr bwMode="auto">
          <a:xfrm>
            <a:off x="6553199" y="3561092"/>
            <a:ext cx="306131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1600" b="1" dirty="0">
                <a:latin typeface="Times New Roman" panose="02020603050405020304" pitchFamily="18" charset="0"/>
                <a:ea typeface="楷体" pitchFamily="49" charset="-122"/>
                <a:cs typeface="Times New Roman" panose="02020603050405020304" pitchFamily="18" charset="0"/>
              </a:rPr>
              <a:t>Magnetic field</a:t>
            </a:r>
            <a:endParaRPr lang="zh-CN" altLang="zh-CN" sz="1600" b="1" dirty="0">
              <a:latin typeface="Times New Roman" panose="02020603050405020304" pitchFamily="18" charset="0"/>
              <a:ea typeface="楷体" pitchFamily="49" charset="-122"/>
              <a:cs typeface="Times New Roman" panose="02020603050405020304" pitchFamily="18" charset="0"/>
            </a:endParaRPr>
          </a:p>
        </p:txBody>
      </p:sp>
      <p:sp>
        <p:nvSpPr>
          <p:cNvPr id="22" name="Rectangle 1">
            <a:extLst>
              <a:ext uri="{FF2B5EF4-FFF2-40B4-BE49-F238E27FC236}">
                <a16:creationId xmlns:a16="http://schemas.microsoft.com/office/drawing/2014/main" id="{F78F6227-DFFA-424C-93F3-B02EC7660873}"/>
              </a:ext>
            </a:extLst>
          </p:cNvPr>
          <p:cNvSpPr>
            <a:spLocks noChangeArrowheads="1"/>
          </p:cNvSpPr>
          <p:nvPr/>
        </p:nvSpPr>
        <p:spPr bwMode="auto">
          <a:xfrm>
            <a:off x="1581402" y="5941210"/>
            <a:ext cx="151216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1600" b="1" dirty="0">
                <a:latin typeface="Times New Roman" panose="02020603050405020304" pitchFamily="18" charset="0"/>
                <a:ea typeface="楷体" pitchFamily="49" charset="-122"/>
                <a:cs typeface="Times New Roman" panose="02020603050405020304" pitchFamily="18" charset="0"/>
              </a:rPr>
              <a:t>AMD new coils</a:t>
            </a:r>
            <a:endParaRPr lang="zh-CN" altLang="zh-CN" sz="1600" b="1" dirty="0">
              <a:latin typeface="Times New Roman" panose="02020603050405020304" pitchFamily="18" charset="0"/>
              <a:ea typeface="楷体" pitchFamily="49" charset="-122"/>
              <a:cs typeface="Times New Roman" panose="02020603050405020304" pitchFamily="18" charset="0"/>
            </a:endParaRPr>
          </a:p>
        </p:txBody>
      </p:sp>
      <p:sp>
        <p:nvSpPr>
          <p:cNvPr id="23" name="Rectangle 1">
            <a:extLst>
              <a:ext uri="{FF2B5EF4-FFF2-40B4-BE49-F238E27FC236}">
                <a16:creationId xmlns:a16="http://schemas.microsoft.com/office/drawing/2014/main" id="{9928C165-E64E-4869-84F1-446FBADCA1A2}"/>
              </a:ext>
            </a:extLst>
          </p:cNvPr>
          <p:cNvSpPr>
            <a:spLocks noChangeArrowheads="1"/>
          </p:cNvSpPr>
          <p:nvPr/>
        </p:nvSpPr>
        <p:spPr bwMode="auto">
          <a:xfrm>
            <a:off x="5802256" y="5920578"/>
            <a:ext cx="306131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1600" b="1" dirty="0">
                <a:latin typeface="Times New Roman" panose="02020603050405020304" pitchFamily="18" charset="0"/>
                <a:ea typeface="楷体" pitchFamily="49" charset="-122"/>
                <a:cs typeface="Times New Roman" panose="02020603050405020304" pitchFamily="18" charset="0"/>
              </a:rPr>
              <a:t>New magnetic field</a:t>
            </a:r>
            <a:endParaRPr lang="zh-CN" altLang="zh-CN" sz="1600" b="1" dirty="0">
              <a:latin typeface="Times New Roman" panose="02020603050405020304" pitchFamily="18" charset="0"/>
              <a:ea typeface="楷体" pitchFamily="49" charset="-122"/>
              <a:cs typeface="Times New Roman" panose="02020603050405020304" pitchFamily="18" charset="0"/>
            </a:endParaRPr>
          </a:p>
        </p:txBody>
      </p:sp>
    </p:spTree>
    <p:extLst>
      <p:ext uri="{BB962C8B-B14F-4D97-AF65-F5344CB8AC3E}">
        <p14:creationId xmlns:p14="http://schemas.microsoft.com/office/powerpoint/2010/main" val="40512826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灯片编号占位符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spcBef>
                <a:spcPct val="0"/>
              </a:spcBef>
              <a:buFontTx/>
              <a:buNone/>
            </a:pPr>
            <a:fld id="{CBA6AFEF-BA0E-423B-B4BC-3CFBF150F0A9}" type="slidenum">
              <a:rPr lang="zh-CN" altLang="en-US" sz="1200">
                <a:solidFill>
                  <a:srgbClr val="898989"/>
                </a:solidFill>
                <a:latin typeface="Times New Roman" panose="02020603050405020304" pitchFamily="18" charset="0"/>
                <a:cs typeface="Times New Roman" panose="02020603050405020304" pitchFamily="18" charset="0"/>
              </a:rPr>
              <a:pPr>
                <a:spcBef>
                  <a:spcPct val="0"/>
                </a:spcBef>
                <a:buFontTx/>
                <a:buNone/>
              </a:pPr>
              <a:t>19</a:t>
            </a:fld>
            <a:endParaRPr lang="zh-CN" altLang="en-US" sz="1200" dirty="0">
              <a:solidFill>
                <a:srgbClr val="898989"/>
              </a:solidFill>
              <a:latin typeface="Times New Roman" panose="02020603050405020304" pitchFamily="18" charset="0"/>
              <a:cs typeface="Times New Roman" panose="02020603050405020304" pitchFamily="18" charset="0"/>
            </a:endParaRPr>
          </a:p>
        </p:txBody>
      </p:sp>
      <p:sp>
        <p:nvSpPr>
          <p:cNvPr id="4" name="日期占位符 3"/>
          <p:cNvSpPr>
            <a:spLocks noGrp="1"/>
          </p:cNvSpPr>
          <p:nvPr>
            <p:ph type="dt" sz="quarter" idx="10"/>
          </p:nvPr>
        </p:nvSpPr>
        <p:spPr/>
        <p:txBody>
          <a:bodyPr/>
          <a:lstStyle/>
          <a:p>
            <a:pPr>
              <a:defRPr/>
            </a:pPr>
            <a:fld id="{FF3ABAD2-E7EE-4CBE-8502-21443987BA6A}" type="datetime1">
              <a:rPr lang="zh-CN" altLang="en-US">
                <a:latin typeface="Times New Roman" panose="02020603050405020304" pitchFamily="18" charset="0"/>
                <a:cs typeface="Times New Roman" panose="02020603050405020304" pitchFamily="18" charset="0"/>
              </a:rPr>
              <a:pPr>
                <a:defRPr/>
              </a:pPr>
              <a:t>2024/1/16</a:t>
            </a:fld>
            <a:endParaRPr lang="zh-CN" altLang="en-US" dirty="0">
              <a:latin typeface="Times New Roman" panose="02020603050405020304" pitchFamily="18" charset="0"/>
              <a:cs typeface="Times New Roman" panose="02020603050405020304" pitchFamily="18" charset="0"/>
            </a:endParaRPr>
          </a:p>
        </p:txBody>
      </p:sp>
      <p:cxnSp>
        <p:nvCxnSpPr>
          <p:cNvPr id="6" name="直接连接符 5"/>
          <p:cNvCxnSpPr/>
          <p:nvPr/>
        </p:nvCxnSpPr>
        <p:spPr>
          <a:xfrm>
            <a:off x="0" y="765175"/>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0" y="6237312"/>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a:blip r:embed="rId4"/>
          <a:stretch>
            <a:fillRect/>
          </a:stretch>
        </p:blipFill>
        <p:spPr>
          <a:xfrm>
            <a:off x="97160" y="57562"/>
            <a:ext cx="720080" cy="635134"/>
          </a:xfrm>
          <a:prstGeom prst="rect">
            <a:avLst/>
          </a:prstGeom>
        </p:spPr>
      </p:pic>
      <p:sp>
        <p:nvSpPr>
          <p:cNvPr id="11" name="矩形 10"/>
          <p:cNvSpPr/>
          <p:nvPr/>
        </p:nvSpPr>
        <p:spPr>
          <a:xfrm>
            <a:off x="7938103" y="202400"/>
            <a:ext cx="1067921" cy="523220"/>
          </a:xfrm>
          <a:prstGeom prst="rect">
            <a:avLst/>
          </a:prstGeom>
          <a:noFill/>
        </p:spPr>
        <p:txBody>
          <a:bodyPr wrap="none" lIns="91440" tIns="45720" rIns="91440" bIns="45720">
            <a:spAutoFit/>
          </a:bodyPr>
          <a:lstStyle/>
          <a:p>
            <a:pPr algn="ctr"/>
            <a:r>
              <a:rPr lang="en-US" altLang="zh-CN" sz="28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radley Hand ITC" panose="03070402050302030203" pitchFamily="66" charset="0"/>
              </a:rPr>
              <a:t>STCF</a:t>
            </a:r>
          </a:p>
        </p:txBody>
      </p:sp>
      <p:graphicFrame>
        <p:nvGraphicFramePr>
          <p:cNvPr id="8" name="对象 7">
            <a:extLst>
              <a:ext uri="{FF2B5EF4-FFF2-40B4-BE49-F238E27FC236}">
                <a16:creationId xmlns:a16="http://schemas.microsoft.com/office/drawing/2014/main" id="{EB4EADAD-52A2-B9F7-191A-A52AAE25594B}"/>
              </a:ext>
            </a:extLst>
          </p:cNvPr>
          <p:cNvGraphicFramePr>
            <a:graphicFrameLocks noChangeAspect="1"/>
          </p:cNvGraphicFramePr>
          <p:nvPr/>
        </p:nvGraphicFramePr>
        <p:xfrm>
          <a:off x="53975" y="1041400"/>
          <a:ext cx="3582988" cy="1030288"/>
        </p:xfrm>
        <a:graphic>
          <a:graphicData uri="http://schemas.openxmlformats.org/presentationml/2006/ole">
            <mc:AlternateContent xmlns:mc="http://schemas.openxmlformats.org/markup-compatibility/2006">
              <mc:Choice xmlns:v="urn:schemas-microsoft-com:vml" Requires="v">
                <p:oleObj spid="_x0000_s1029" name="AxGlyph" r:id="rId5" imgW="369720" imgH="106200" progId="AxGlyph.Document">
                  <p:embed/>
                </p:oleObj>
              </mc:Choice>
              <mc:Fallback>
                <p:oleObj name="AxGlyph" r:id="rId5" imgW="369720" imgH="106200" progId="AxGlyph.Document">
                  <p:embed/>
                  <p:pic>
                    <p:nvPicPr>
                      <p:cNvPr id="8" name="对象 7">
                        <a:extLst>
                          <a:ext uri="{FF2B5EF4-FFF2-40B4-BE49-F238E27FC236}">
                            <a16:creationId xmlns:a16="http://schemas.microsoft.com/office/drawing/2014/main" id="{EB4EADAD-52A2-B9F7-191A-A52AAE25594B}"/>
                          </a:ext>
                        </a:extLst>
                      </p:cNvPr>
                      <p:cNvPicPr/>
                      <p:nvPr/>
                    </p:nvPicPr>
                    <p:blipFill>
                      <a:blip r:embed="rId6"/>
                      <a:stretch>
                        <a:fillRect/>
                      </a:stretch>
                    </p:blipFill>
                    <p:spPr>
                      <a:xfrm>
                        <a:off x="53975" y="1041400"/>
                        <a:ext cx="3582988" cy="1030288"/>
                      </a:xfrm>
                      <a:prstGeom prst="rect">
                        <a:avLst/>
                      </a:prstGeom>
                    </p:spPr>
                  </p:pic>
                </p:oleObj>
              </mc:Fallback>
            </mc:AlternateContent>
          </a:graphicData>
        </a:graphic>
      </p:graphicFrame>
      <p:sp>
        <p:nvSpPr>
          <p:cNvPr id="15" name="Rectangle 1">
            <a:extLst>
              <a:ext uri="{FF2B5EF4-FFF2-40B4-BE49-F238E27FC236}">
                <a16:creationId xmlns:a16="http://schemas.microsoft.com/office/drawing/2014/main" id="{BAF77393-DA9E-DE39-D95A-33A9E4F9EABB}"/>
              </a:ext>
            </a:extLst>
          </p:cNvPr>
          <p:cNvSpPr>
            <a:spLocks noChangeArrowheads="1"/>
          </p:cNvSpPr>
          <p:nvPr/>
        </p:nvSpPr>
        <p:spPr bwMode="auto">
          <a:xfrm>
            <a:off x="1619672" y="101607"/>
            <a:ext cx="590465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zh-CN" altLang="en-US" sz="3200" b="1" dirty="0">
                <a:solidFill>
                  <a:srgbClr val="0000FF"/>
                </a:solidFill>
              </a:rPr>
              <a:t> </a:t>
            </a:r>
            <a:r>
              <a:rPr lang="en-US" altLang="zh-CN" sz="3200" b="1" dirty="0">
                <a:solidFill>
                  <a:srgbClr val="0000FF"/>
                </a:solidFill>
              </a:rPr>
              <a:t>Positron pre-accelerating section</a:t>
            </a:r>
            <a:endParaRPr kumimoji="0" lang="zh-CN" altLang="zh-CN" sz="2400" b="1" i="0" u="none" strike="noStrike" cap="none" normalizeH="0" baseline="0" dirty="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22" name="表格 21">
                <a:extLst>
                  <a:ext uri="{FF2B5EF4-FFF2-40B4-BE49-F238E27FC236}">
                    <a16:creationId xmlns:a16="http://schemas.microsoft.com/office/drawing/2014/main" id="{44810683-7195-1A44-E1DB-EF979ED2EB5C}"/>
                  </a:ext>
                </a:extLst>
              </p:cNvPr>
              <p:cNvGraphicFramePr>
                <a:graphicFrameLocks noGrp="1"/>
              </p:cNvGraphicFramePr>
              <p:nvPr/>
            </p:nvGraphicFramePr>
            <p:xfrm>
              <a:off x="3738064" y="1340768"/>
              <a:ext cx="5267960" cy="594433"/>
            </p:xfrm>
            <a:graphic>
              <a:graphicData uri="http://schemas.openxmlformats.org/drawingml/2006/table">
                <a:tbl>
                  <a:tblPr firstRow="1" firstCol="1" lastRow="1" lastCol="1" bandRow="1" bandCol="1"/>
                  <a:tblGrid>
                    <a:gridCol w="715645">
                      <a:extLst>
                        <a:ext uri="{9D8B030D-6E8A-4147-A177-3AD203B41FA5}">
                          <a16:colId xmlns:a16="http://schemas.microsoft.com/office/drawing/2014/main" val="1588018009"/>
                        </a:ext>
                      </a:extLst>
                    </a:gridCol>
                    <a:gridCol w="811530">
                      <a:extLst>
                        <a:ext uri="{9D8B030D-6E8A-4147-A177-3AD203B41FA5}">
                          <a16:colId xmlns:a16="http://schemas.microsoft.com/office/drawing/2014/main" val="202152553"/>
                        </a:ext>
                      </a:extLst>
                    </a:gridCol>
                    <a:gridCol w="741045">
                      <a:extLst>
                        <a:ext uri="{9D8B030D-6E8A-4147-A177-3AD203B41FA5}">
                          <a16:colId xmlns:a16="http://schemas.microsoft.com/office/drawing/2014/main" val="2555203884"/>
                        </a:ext>
                      </a:extLst>
                    </a:gridCol>
                    <a:gridCol w="699135">
                      <a:extLst>
                        <a:ext uri="{9D8B030D-6E8A-4147-A177-3AD203B41FA5}">
                          <a16:colId xmlns:a16="http://schemas.microsoft.com/office/drawing/2014/main" val="4111400478"/>
                        </a:ext>
                      </a:extLst>
                    </a:gridCol>
                    <a:gridCol w="779145">
                      <a:extLst>
                        <a:ext uri="{9D8B030D-6E8A-4147-A177-3AD203B41FA5}">
                          <a16:colId xmlns:a16="http://schemas.microsoft.com/office/drawing/2014/main" val="3305996947"/>
                        </a:ext>
                      </a:extLst>
                    </a:gridCol>
                    <a:gridCol w="763270">
                      <a:extLst>
                        <a:ext uri="{9D8B030D-6E8A-4147-A177-3AD203B41FA5}">
                          <a16:colId xmlns:a16="http://schemas.microsoft.com/office/drawing/2014/main" val="1050885758"/>
                        </a:ext>
                      </a:extLst>
                    </a:gridCol>
                    <a:gridCol w="758190">
                      <a:extLst>
                        <a:ext uri="{9D8B030D-6E8A-4147-A177-3AD203B41FA5}">
                          <a16:colId xmlns:a16="http://schemas.microsoft.com/office/drawing/2014/main" val="1439774741"/>
                        </a:ext>
                      </a:extLst>
                    </a:gridCol>
                  </a:tblGrid>
                  <a:tr h="364623">
                    <a:tc>
                      <a:txBody>
                        <a:bodyPr/>
                        <a:lstStyle/>
                        <a:p>
                          <a:pPr algn="ctr"/>
                          <a:r>
                            <a:rPr lang="en-US" sz="900" kern="50">
                              <a:effectLst/>
                              <a:latin typeface="Times New Roman" panose="02020603050405020304" pitchFamily="18" charset="0"/>
                              <a:ea typeface="楷体" panose="02010609060101010101" pitchFamily="49" charset="-122"/>
                              <a:cs typeface="Times New Roman" panose="02020603050405020304" pitchFamily="18" charset="0"/>
                            </a:rPr>
                            <a:t>Phase</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900" kern="50">
                              <a:effectLst/>
                              <a:latin typeface="Times New Roman" panose="02020603050405020304" pitchFamily="18" charset="0"/>
                              <a:ea typeface="楷体" panose="02010609060101010101" pitchFamily="49" charset="-122"/>
                              <a:cs typeface="Times New Roman" panose="02020603050405020304" pitchFamily="18" charset="0"/>
                            </a:rPr>
                            <a:t>Capture </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p>
                          <a:pPr algn="ctr"/>
                          <a:r>
                            <a:rPr lang="en-US" sz="900" kern="50">
                              <a:effectLst/>
                              <a:latin typeface="Times New Roman" panose="02020603050405020304" pitchFamily="18" charset="0"/>
                              <a:ea typeface="楷体" panose="02010609060101010101" pitchFamily="49" charset="-122"/>
                              <a:cs typeface="Times New Roman" panose="02020603050405020304" pitchFamily="18" charset="0"/>
                            </a:rPr>
                            <a:t>efficiency</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r>
                                  <a:rPr lang="en-US" sz="900" i="1" kern="50">
                                    <a:effectLst/>
                                    <a:latin typeface="Cambria Math" panose="02040503050406030204" pitchFamily="18" charset="0"/>
                                    <a:ea typeface="楷体" panose="02010609060101010101" pitchFamily="49" charset="-122"/>
                                    <a:cs typeface="Times New Roman" panose="02020603050405020304" pitchFamily="18" charset="0"/>
                                  </a:rPr>
                                  <m:t>𝑟𝑚𝑠</m:t>
                                </m:r>
                                <m:r>
                                  <a:rPr lang="en-US" sz="900" i="1" kern="50">
                                    <a:effectLst/>
                                    <a:latin typeface="Cambria Math" panose="02040503050406030204" pitchFamily="18" charset="0"/>
                                    <a:ea typeface="楷体" panose="02010609060101010101" pitchFamily="49" charset="-122"/>
                                    <a:cs typeface="Times New Roman" panose="02020603050405020304" pitchFamily="18" charset="0"/>
                                  </a:rPr>
                                  <m:t>,</m:t>
                                </m:r>
                                <m:sSub>
                                  <m:sSubPr>
                                    <m:ctrlPr>
                                      <a:rPr lang="zh-CN" sz="900" i="1" kern="5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900" i="1" kern="50">
                                        <a:effectLst/>
                                        <a:latin typeface="Cambria Math" panose="02040503050406030204" pitchFamily="18" charset="0"/>
                                        <a:ea typeface="楷体" panose="02010609060101010101" pitchFamily="49" charset="-122"/>
                                        <a:cs typeface="Times New Roman" panose="02020603050405020304" pitchFamily="18" charset="0"/>
                                      </a:rPr>
                                      <m:t>𝜖</m:t>
                                    </m:r>
                                  </m:e>
                                  <m:sub>
                                    <m:r>
                                      <a:rPr lang="en-US" sz="900" i="1" kern="50">
                                        <a:effectLst/>
                                        <a:latin typeface="Cambria Math" panose="02040503050406030204" pitchFamily="18" charset="0"/>
                                        <a:ea typeface="楷体" panose="02010609060101010101" pitchFamily="49" charset="-122"/>
                                        <a:cs typeface="Times New Roman" panose="02020603050405020304" pitchFamily="18" charset="0"/>
                                      </a:rPr>
                                      <m:t>𝑥</m:t>
                                    </m:r>
                                  </m:sub>
                                </m:sSub>
                                <m:r>
                                  <a:rPr lang="en-US" sz="900" i="1" kern="50">
                                    <a:effectLst/>
                                    <a:latin typeface="Cambria Math" panose="02040503050406030204" pitchFamily="18" charset="0"/>
                                    <a:ea typeface="楷体" panose="02010609060101010101" pitchFamily="49" charset="-122"/>
                                    <a:cs typeface="Times New Roman" panose="02020603050405020304" pitchFamily="18" charset="0"/>
                                  </a:rPr>
                                  <m:t>   </m:t>
                                </m:r>
                              </m:oMath>
                            </m:oMathPara>
                          </a14:m>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p>
                          <a:pPr algn="ctr"/>
                          <a14:m>
                            <m:oMathPara xmlns:m="http://schemas.openxmlformats.org/officeDocument/2006/math">
                              <m:oMathParaPr>
                                <m:jc m:val="centerGroup"/>
                              </m:oMathParaPr>
                              <m:oMath xmlns:m="http://schemas.openxmlformats.org/officeDocument/2006/math">
                                <m:r>
                                  <a:rPr lang="en-US" sz="900" i="1" kern="50">
                                    <a:effectLst/>
                                    <a:latin typeface="Cambria Math" panose="02040503050406030204" pitchFamily="18" charset="0"/>
                                    <a:ea typeface="楷体" panose="02010609060101010101" pitchFamily="49" charset="-122"/>
                                    <a:cs typeface="Times New Roman" panose="02020603050405020304" pitchFamily="18" charset="0"/>
                                  </a:rPr>
                                  <m:t>𝑐𝑚</m:t>
                                </m:r>
                                <m:r>
                                  <a:rPr lang="zh-CN" sz="900" i="1" kern="50">
                                    <a:effectLst/>
                                    <a:latin typeface="Cambria Math" panose="02040503050406030204" pitchFamily="18" charset="0"/>
                                    <a:ea typeface="楷体" panose="02010609060101010101" pitchFamily="49" charset="-122"/>
                                    <a:cs typeface="Times New Roman" panose="02020603050405020304" pitchFamily="18" charset="0"/>
                                  </a:rPr>
                                  <m:t>·</m:t>
                                </m:r>
                                <m:r>
                                  <a:rPr lang="en-US" sz="900" i="1" kern="50">
                                    <a:effectLst/>
                                    <a:latin typeface="Cambria Math" panose="02040503050406030204" pitchFamily="18" charset="0"/>
                                    <a:ea typeface="楷体" panose="02010609060101010101" pitchFamily="49" charset="-122"/>
                                    <a:cs typeface="Times New Roman" panose="02020603050405020304" pitchFamily="18" charset="0"/>
                                  </a:rPr>
                                  <m:t>𝑚𝑟𝑎𝑑</m:t>
                                </m:r>
                              </m:oMath>
                            </m:oMathPara>
                          </a14:m>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r>
                                  <a:rPr lang="en-US" sz="900" i="1" kern="50">
                                    <a:effectLst/>
                                    <a:latin typeface="Cambria Math" panose="02040503050406030204" pitchFamily="18" charset="0"/>
                                    <a:ea typeface="楷体" panose="02010609060101010101" pitchFamily="49" charset="-122"/>
                                    <a:cs typeface="Times New Roman" panose="02020603050405020304" pitchFamily="18" charset="0"/>
                                  </a:rPr>
                                  <m:t>𝑟𝑚𝑠</m:t>
                                </m:r>
                                <m:r>
                                  <a:rPr lang="en-US" sz="900" i="1" kern="50">
                                    <a:effectLst/>
                                    <a:latin typeface="Cambria Math" panose="02040503050406030204" pitchFamily="18" charset="0"/>
                                    <a:ea typeface="楷体" panose="02010609060101010101" pitchFamily="49" charset="-122"/>
                                    <a:cs typeface="Times New Roman" panose="02020603050405020304" pitchFamily="18" charset="0"/>
                                  </a:rPr>
                                  <m:t>,</m:t>
                                </m:r>
                                <m:sSub>
                                  <m:sSubPr>
                                    <m:ctrlPr>
                                      <a:rPr lang="zh-CN" sz="900" i="1" kern="5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900" i="1" kern="50">
                                        <a:effectLst/>
                                        <a:latin typeface="Cambria Math" panose="02040503050406030204" pitchFamily="18" charset="0"/>
                                        <a:ea typeface="楷体" panose="02010609060101010101" pitchFamily="49" charset="-122"/>
                                        <a:cs typeface="Times New Roman" panose="02020603050405020304" pitchFamily="18" charset="0"/>
                                      </a:rPr>
                                      <m:t>𝜖</m:t>
                                    </m:r>
                                  </m:e>
                                  <m:sub>
                                    <m:r>
                                      <a:rPr lang="en-US" sz="900" i="1" kern="50">
                                        <a:effectLst/>
                                        <a:latin typeface="Cambria Math" panose="02040503050406030204" pitchFamily="18" charset="0"/>
                                        <a:ea typeface="楷体" panose="02010609060101010101" pitchFamily="49" charset="-122"/>
                                        <a:cs typeface="Times New Roman" panose="02020603050405020304" pitchFamily="18" charset="0"/>
                                      </a:rPr>
                                      <m:t>𝑦</m:t>
                                    </m:r>
                                  </m:sub>
                                </m:sSub>
                                <m:r>
                                  <a:rPr lang="en-US" sz="900" i="1" kern="50">
                                    <a:effectLst/>
                                    <a:latin typeface="Cambria Math" panose="02040503050406030204" pitchFamily="18" charset="0"/>
                                    <a:ea typeface="楷体" panose="02010609060101010101" pitchFamily="49" charset="-122"/>
                                    <a:cs typeface="Times New Roman" panose="02020603050405020304" pitchFamily="18" charset="0"/>
                                  </a:rPr>
                                  <m:t>   </m:t>
                                </m:r>
                              </m:oMath>
                            </m:oMathPara>
                          </a14:m>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p>
                          <a:pPr algn="ctr"/>
                          <a14:m>
                            <m:oMathPara xmlns:m="http://schemas.openxmlformats.org/officeDocument/2006/math">
                              <m:oMathParaPr>
                                <m:jc m:val="centerGroup"/>
                              </m:oMathParaPr>
                              <m:oMath xmlns:m="http://schemas.openxmlformats.org/officeDocument/2006/math">
                                <m:r>
                                  <a:rPr lang="en-US" sz="900" i="1" kern="50">
                                    <a:effectLst/>
                                    <a:latin typeface="Cambria Math" panose="02040503050406030204" pitchFamily="18" charset="0"/>
                                    <a:ea typeface="楷体" panose="02010609060101010101" pitchFamily="49" charset="-122"/>
                                    <a:cs typeface="Times New Roman" panose="02020603050405020304" pitchFamily="18" charset="0"/>
                                  </a:rPr>
                                  <m:t>𝑐𝑚</m:t>
                                </m:r>
                                <m:r>
                                  <a:rPr lang="zh-CN" sz="900" i="1" kern="50">
                                    <a:effectLst/>
                                    <a:latin typeface="Cambria Math" panose="02040503050406030204" pitchFamily="18" charset="0"/>
                                    <a:ea typeface="楷体" panose="02010609060101010101" pitchFamily="49" charset="-122"/>
                                    <a:cs typeface="Times New Roman" panose="02020603050405020304" pitchFamily="18" charset="0"/>
                                  </a:rPr>
                                  <m:t>·</m:t>
                                </m:r>
                                <m:r>
                                  <a:rPr lang="en-US" sz="900" i="1" kern="50">
                                    <a:effectLst/>
                                    <a:latin typeface="Cambria Math" panose="02040503050406030204" pitchFamily="18" charset="0"/>
                                    <a:ea typeface="楷体" panose="02010609060101010101" pitchFamily="49" charset="-122"/>
                                    <a:cs typeface="Times New Roman" panose="02020603050405020304" pitchFamily="18" charset="0"/>
                                  </a:rPr>
                                  <m:t>𝑚𝑟𝑎𝑑</m:t>
                                </m:r>
                              </m:oMath>
                            </m:oMathPara>
                          </a14:m>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f>
                                  <m:fPr>
                                    <m:ctrlPr>
                                      <a:rPr lang="zh-CN" sz="900" i="1" kern="50">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900" i="1" kern="50">
                                        <a:effectLst/>
                                        <a:latin typeface="Cambria Math" panose="02040503050406030204" pitchFamily="18" charset="0"/>
                                        <a:ea typeface="楷体" panose="02010609060101010101" pitchFamily="49" charset="-122"/>
                                        <a:cs typeface="Times New Roman" panose="02020603050405020304" pitchFamily="18" charset="0"/>
                                      </a:rPr>
                                      <m:t>𝑟𝑚𝑠</m:t>
                                    </m:r>
                                    <m:r>
                                      <a:rPr lang="en-US" sz="900" i="1" kern="50">
                                        <a:effectLst/>
                                        <a:latin typeface="Cambria Math" panose="02040503050406030204" pitchFamily="18" charset="0"/>
                                        <a:ea typeface="楷体" panose="02010609060101010101" pitchFamily="49" charset="-122"/>
                                        <a:cs typeface="Times New Roman" panose="02020603050405020304" pitchFamily="18" charset="0"/>
                                      </a:rPr>
                                      <m:t>(∆</m:t>
                                    </m:r>
                                    <m:r>
                                      <a:rPr lang="en-US" sz="900" i="1" kern="50">
                                        <a:effectLst/>
                                        <a:latin typeface="Cambria Math" panose="02040503050406030204" pitchFamily="18" charset="0"/>
                                        <a:ea typeface="楷体" panose="02010609060101010101" pitchFamily="49" charset="-122"/>
                                        <a:cs typeface="Times New Roman" panose="02020603050405020304" pitchFamily="18" charset="0"/>
                                      </a:rPr>
                                      <m:t>𝑘𝐸</m:t>
                                    </m:r>
                                    <m:r>
                                      <a:rPr lang="en-US" sz="900" i="1" kern="50">
                                        <a:effectLst/>
                                        <a:latin typeface="Cambria Math" panose="02040503050406030204" pitchFamily="18" charset="0"/>
                                        <a:ea typeface="楷体" panose="02010609060101010101" pitchFamily="49" charset="-122"/>
                                        <a:cs typeface="Times New Roman" panose="02020603050405020304" pitchFamily="18" charset="0"/>
                                      </a:rPr>
                                      <m:t>)</m:t>
                                    </m:r>
                                  </m:num>
                                  <m:den>
                                    <m:r>
                                      <a:rPr lang="en-US" sz="900" i="1" kern="50">
                                        <a:effectLst/>
                                        <a:latin typeface="Cambria Math" panose="02040503050406030204" pitchFamily="18" charset="0"/>
                                        <a:ea typeface="楷体" panose="02010609060101010101" pitchFamily="49" charset="-122"/>
                                        <a:cs typeface="Times New Roman" panose="02020603050405020304" pitchFamily="18" charset="0"/>
                                      </a:rPr>
                                      <m:t>𝑘𝐸</m:t>
                                    </m:r>
                                  </m:den>
                                </m:f>
                              </m:oMath>
                            </m:oMathPara>
                          </a14:m>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r>
                                  <a:rPr lang="en-US" sz="900" i="1" kern="50">
                                    <a:effectLst/>
                                    <a:latin typeface="Cambria Math" panose="02040503050406030204" pitchFamily="18" charset="0"/>
                                    <a:ea typeface="楷体" panose="02010609060101010101" pitchFamily="49" charset="-122"/>
                                    <a:cs typeface="Times New Roman" panose="02020603050405020304" pitchFamily="18" charset="0"/>
                                  </a:rPr>
                                  <m:t>𝑟𝑚𝑠</m:t>
                                </m:r>
                                <m:r>
                                  <a:rPr lang="en-US" sz="900" i="1" kern="50">
                                    <a:effectLst/>
                                    <a:latin typeface="Cambria Math" panose="02040503050406030204" pitchFamily="18" charset="0"/>
                                    <a:ea typeface="楷体" panose="02010609060101010101" pitchFamily="49" charset="-122"/>
                                    <a:cs typeface="Times New Roman" panose="02020603050405020304" pitchFamily="18" charset="0"/>
                                  </a:rPr>
                                  <m:t>(∆</m:t>
                                </m:r>
                                <m:r>
                                  <a:rPr lang="en-US" sz="900" i="1" kern="50">
                                    <a:effectLst/>
                                    <a:latin typeface="Cambria Math" panose="02040503050406030204" pitchFamily="18" charset="0"/>
                                    <a:ea typeface="楷体" panose="02010609060101010101" pitchFamily="49" charset="-122"/>
                                    <a:cs typeface="Times New Roman" panose="02020603050405020304" pitchFamily="18" charset="0"/>
                                  </a:rPr>
                                  <m:t>𝜑</m:t>
                                </m:r>
                                <m:r>
                                  <a:rPr lang="en-US" sz="900" i="1" kern="50">
                                    <a:effectLst/>
                                    <a:latin typeface="Cambria Math" panose="02040503050406030204" pitchFamily="18" charset="0"/>
                                    <a:ea typeface="楷体" panose="02010609060101010101" pitchFamily="49" charset="-122"/>
                                    <a:cs typeface="Times New Roman" panose="02020603050405020304" pitchFamily="18" charset="0"/>
                                  </a:rPr>
                                  <m:t>)</m:t>
                                </m:r>
                              </m:oMath>
                            </m:oMathPara>
                          </a14:m>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r>
                                  <a:rPr lang="en-US" sz="900" i="1" kern="50">
                                    <a:effectLst/>
                                    <a:latin typeface="Cambria Math" panose="02040503050406030204" pitchFamily="18" charset="0"/>
                                    <a:ea typeface="楷体" panose="02010609060101010101" pitchFamily="49" charset="-122"/>
                                    <a:cs typeface="Times New Roman" panose="02020603050405020304" pitchFamily="18" charset="0"/>
                                  </a:rPr>
                                  <m:t>&lt;</m:t>
                                </m:r>
                                <m:r>
                                  <a:rPr lang="en-US" sz="900" i="1" kern="50">
                                    <a:effectLst/>
                                    <a:latin typeface="Cambria Math" panose="02040503050406030204" pitchFamily="18" charset="0"/>
                                    <a:ea typeface="楷体" panose="02010609060101010101" pitchFamily="49" charset="-122"/>
                                    <a:cs typeface="Times New Roman" panose="02020603050405020304" pitchFamily="18" charset="0"/>
                                  </a:rPr>
                                  <m:t>𝑘𝐸</m:t>
                                </m:r>
                                <m:r>
                                  <a:rPr lang="en-US" sz="900" i="1" kern="50">
                                    <a:effectLst/>
                                    <a:latin typeface="Cambria Math" panose="02040503050406030204" pitchFamily="18" charset="0"/>
                                    <a:ea typeface="楷体" panose="02010609060101010101" pitchFamily="49" charset="-122"/>
                                    <a:cs typeface="Times New Roman" panose="02020603050405020304" pitchFamily="18" charset="0"/>
                                  </a:rPr>
                                  <m:t>&gt;</m:t>
                                </m:r>
                              </m:oMath>
                            </m:oMathPara>
                          </a14:m>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p>
                          <a:pPr algn="ctr"/>
                          <a14:m>
                            <m:oMathPara xmlns:m="http://schemas.openxmlformats.org/officeDocument/2006/math">
                              <m:oMathParaPr>
                                <m:jc m:val="centerGroup"/>
                              </m:oMathParaPr>
                              <m:oMath xmlns:m="http://schemas.openxmlformats.org/officeDocument/2006/math">
                                <m:r>
                                  <a:rPr lang="en-US" sz="900" i="1" kern="50">
                                    <a:effectLst/>
                                    <a:latin typeface="Cambria Math" panose="02040503050406030204" pitchFamily="18" charset="0"/>
                                    <a:ea typeface="楷体" panose="02010609060101010101" pitchFamily="49" charset="-122"/>
                                    <a:cs typeface="Times New Roman" panose="02020603050405020304" pitchFamily="18" charset="0"/>
                                  </a:rPr>
                                  <m:t>𝑀𝑒𝑣</m:t>
                                </m:r>
                              </m:oMath>
                            </m:oMathPara>
                          </a14:m>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14066530"/>
                      </a:ext>
                    </a:extLst>
                  </a:tr>
                  <a:tr h="229810">
                    <a:tc>
                      <a:txBody>
                        <a:bodyPr/>
                        <a:lstStyle/>
                        <a:p>
                          <a:pPr algn="ctr"/>
                          <a:r>
                            <a:rPr lang="en-US" sz="1000" kern="0">
                              <a:effectLst/>
                              <a:latin typeface="Times New Roman" panose="02020603050405020304" pitchFamily="18" charset="0"/>
                              <a:ea typeface="宋体" panose="02010600030101010101" pitchFamily="2" charset="-122"/>
                              <a:cs typeface="Times New Roman" panose="02020603050405020304" pitchFamily="18" charset="0"/>
                            </a:rPr>
                            <a:t>20</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00" kern="0" dirty="0">
                              <a:effectLst/>
                              <a:latin typeface="Times New Roman" panose="02020603050405020304" pitchFamily="18" charset="0"/>
                              <a:ea typeface="宋体" panose="02010600030101010101" pitchFamily="2" charset="-122"/>
                              <a:cs typeface="Times New Roman" panose="02020603050405020304" pitchFamily="18" charset="0"/>
                            </a:rPr>
                            <a:t>15.40%</a:t>
                          </a:r>
                          <a:endParaRPr lang="zh-CN" sz="105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00" kern="0">
                              <a:effectLst/>
                              <a:latin typeface="Times New Roman" panose="02020603050405020304" pitchFamily="18" charset="0"/>
                              <a:ea typeface="宋体" panose="02010600030101010101" pitchFamily="2" charset="-122"/>
                              <a:cs typeface="Times New Roman" panose="02020603050405020304" pitchFamily="18" charset="0"/>
                            </a:rPr>
                            <a:t>361.27</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00" kern="0">
                              <a:effectLst/>
                              <a:latin typeface="Times New Roman" panose="02020603050405020304" pitchFamily="18" charset="0"/>
                              <a:ea typeface="宋体" panose="02010600030101010101" pitchFamily="2" charset="-122"/>
                              <a:cs typeface="Times New Roman" panose="02020603050405020304" pitchFamily="18" charset="0"/>
                            </a:rPr>
                            <a:t>364.36</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00" kern="0">
                              <a:effectLst/>
                              <a:latin typeface="Times New Roman" panose="02020603050405020304" pitchFamily="18" charset="0"/>
                              <a:ea typeface="宋体" panose="02010600030101010101" pitchFamily="2" charset="-122"/>
                              <a:cs typeface="Times New Roman" panose="02020603050405020304" pitchFamily="18" charset="0"/>
                            </a:rPr>
                            <a:t>0.14</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00" kern="0">
                              <a:effectLst/>
                              <a:latin typeface="Times New Roman" panose="02020603050405020304" pitchFamily="18" charset="0"/>
                              <a:ea typeface="宋体" panose="02010600030101010101" pitchFamily="2" charset="-122"/>
                              <a:cs typeface="Times New Roman" panose="02020603050405020304" pitchFamily="18" charset="0"/>
                            </a:rPr>
                            <a:t>****</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00" kern="0" dirty="0">
                              <a:effectLst/>
                              <a:latin typeface="Times New Roman" panose="02020603050405020304" pitchFamily="18" charset="0"/>
                              <a:ea typeface="宋体" panose="02010600030101010101" pitchFamily="2" charset="-122"/>
                              <a:cs typeface="Times New Roman" panose="02020603050405020304" pitchFamily="18" charset="0"/>
                            </a:rPr>
                            <a:t>94.7404</a:t>
                          </a:r>
                          <a:endParaRPr lang="zh-CN" sz="105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7039844"/>
                      </a:ext>
                    </a:extLst>
                  </a:tr>
                </a:tbl>
              </a:graphicData>
            </a:graphic>
          </p:graphicFrame>
        </mc:Choice>
        <mc:Fallback xmlns="">
          <p:graphicFrame>
            <p:nvGraphicFramePr>
              <p:cNvPr id="22" name="表格 21">
                <a:extLst>
                  <a:ext uri="{FF2B5EF4-FFF2-40B4-BE49-F238E27FC236}">
                    <a16:creationId xmlns:a16="http://schemas.microsoft.com/office/drawing/2014/main" id="{44810683-7195-1A44-E1DB-EF979ED2EB5C}"/>
                  </a:ext>
                </a:extLst>
              </p:cNvPr>
              <p:cNvGraphicFramePr>
                <a:graphicFrameLocks noGrp="1"/>
              </p:cNvGraphicFramePr>
              <p:nvPr>
                <p:extLst>
                  <p:ext uri="{D42A27DB-BD31-4B8C-83A1-F6EECF244321}">
                    <p14:modId xmlns:p14="http://schemas.microsoft.com/office/powerpoint/2010/main" val="596595746"/>
                  </p:ext>
                </p:extLst>
              </p:nvPr>
            </p:nvGraphicFramePr>
            <p:xfrm>
              <a:off x="3738064" y="1340768"/>
              <a:ext cx="5267960" cy="594433"/>
            </p:xfrm>
            <a:graphic>
              <a:graphicData uri="http://schemas.openxmlformats.org/drawingml/2006/table">
                <a:tbl>
                  <a:tblPr firstRow="1" firstCol="1" lastRow="1" lastCol="1" bandRow="1" bandCol="1"/>
                  <a:tblGrid>
                    <a:gridCol w="715645">
                      <a:extLst>
                        <a:ext uri="{9D8B030D-6E8A-4147-A177-3AD203B41FA5}">
                          <a16:colId xmlns:a16="http://schemas.microsoft.com/office/drawing/2014/main" val="1588018009"/>
                        </a:ext>
                      </a:extLst>
                    </a:gridCol>
                    <a:gridCol w="811530">
                      <a:extLst>
                        <a:ext uri="{9D8B030D-6E8A-4147-A177-3AD203B41FA5}">
                          <a16:colId xmlns:a16="http://schemas.microsoft.com/office/drawing/2014/main" val="202152553"/>
                        </a:ext>
                      </a:extLst>
                    </a:gridCol>
                    <a:gridCol w="741045">
                      <a:extLst>
                        <a:ext uri="{9D8B030D-6E8A-4147-A177-3AD203B41FA5}">
                          <a16:colId xmlns:a16="http://schemas.microsoft.com/office/drawing/2014/main" val="2555203884"/>
                        </a:ext>
                      </a:extLst>
                    </a:gridCol>
                    <a:gridCol w="699135">
                      <a:extLst>
                        <a:ext uri="{9D8B030D-6E8A-4147-A177-3AD203B41FA5}">
                          <a16:colId xmlns:a16="http://schemas.microsoft.com/office/drawing/2014/main" val="4111400478"/>
                        </a:ext>
                      </a:extLst>
                    </a:gridCol>
                    <a:gridCol w="779145">
                      <a:extLst>
                        <a:ext uri="{9D8B030D-6E8A-4147-A177-3AD203B41FA5}">
                          <a16:colId xmlns:a16="http://schemas.microsoft.com/office/drawing/2014/main" val="3305996947"/>
                        </a:ext>
                      </a:extLst>
                    </a:gridCol>
                    <a:gridCol w="763270">
                      <a:extLst>
                        <a:ext uri="{9D8B030D-6E8A-4147-A177-3AD203B41FA5}">
                          <a16:colId xmlns:a16="http://schemas.microsoft.com/office/drawing/2014/main" val="1050885758"/>
                        </a:ext>
                      </a:extLst>
                    </a:gridCol>
                    <a:gridCol w="758190">
                      <a:extLst>
                        <a:ext uri="{9D8B030D-6E8A-4147-A177-3AD203B41FA5}">
                          <a16:colId xmlns:a16="http://schemas.microsoft.com/office/drawing/2014/main" val="1439774741"/>
                        </a:ext>
                      </a:extLst>
                    </a:gridCol>
                  </a:tblGrid>
                  <a:tr h="364623">
                    <a:tc>
                      <a:txBody>
                        <a:bodyPr/>
                        <a:lstStyle/>
                        <a:p>
                          <a:pPr algn="ctr"/>
                          <a:r>
                            <a:rPr lang="en-US" sz="900" kern="50">
                              <a:effectLst/>
                              <a:latin typeface="Times New Roman" panose="02020603050405020304" pitchFamily="18" charset="0"/>
                              <a:ea typeface="楷体" panose="02010609060101010101" pitchFamily="49" charset="-122"/>
                              <a:cs typeface="Times New Roman" panose="02020603050405020304" pitchFamily="18" charset="0"/>
                            </a:rPr>
                            <a:t>Phase</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900" kern="50">
                              <a:effectLst/>
                              <a:latin typeface="Times New Roman" panose="02020603050405020304" pitchFamily="18" charset="0"/>
                              <a:ea typeface="楷体" panose="02010609060101010101" pitchFamily="49" charset="-122"/>
                              <a:cs typeface="Times New Roman" panose="02020603050405020304" pitchFamily="18" charset="0"/>
                            </a:rPr>
                            <a:t>Capture </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p>
                          <a:pPr algn="ctr"/>
                          <a:r>
                            <a:rPr lang="en-US" sz="900" kern="50">
                              <a:effectLst/>
                              <a:latin typeface="Times New Roman" panose="02020603050405020304" pitchFamily="18" charset="0"/>
                              <a:ea typeface="楷体" panose="02010609060101010101" pitchFamily="49" charset="-122"/>
                              <a:cs typeface="Times New Roman" panose="02020603050405020304" pitchFamily="18" charset="0"/>
                            </a:rPr>
                            <a:t>efficiency</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zh-CN"/>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7"/>
                          <a:stretch>
                            <a:fillRect l="-208264" t="-9836" r="-409091" b="-65574"/>
                          </a:stretch>
                        </a:blipFill>
                      </a:tcPr>
                    </a:tc>
                    <a:tc>
                      <a:txBody>
                        <a:bodyPr/>
                        <a:lstStyle/>
                        <a:p>
                          <a:endParaRPr lang="zh-CN"/>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7"/>
                          <a:stretch>
                            <a:fillRect l="-324348" t="-9836" r="-330435" b="-65574"/>
                          </a:stretch>
                        </a:blipFill>
                      </a:tcPr>
                    </a:tc>
                    <a:tc>
                      <a:txBody>
                        <a:bodyPr/>
                        <a:lstStyle/>
                        <a:p>
                          <a:endParaRPr lang="zh-CN"/>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7"/>
                          <a:stretch>
                            <a:fillRect l="-381250" t="-9836" r="-196875" b="-65574"/>
                          </a:stretch>
                        </a:blipFill>
                      </a:tcPr>
                    </a:tc>
                    <a:tc>
                      <a:txBody>
                        <a:bodyPr/>
                        <a:lstStyle/>
                        <a:p>
                          <a:endParaRPr lang="zh-CN"/>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7"/>
                          <a:stretch>
                            <a:fillRect l="-488889" t="-9836" r="-100000" b="-65574"/>
                          </a:stretch>
                        </a:blipFill>
                      </a:tcPr>
                    </a:tc>
                    <a:tc>
                      <a:txBody>
                        <a:bodyPr/>
                        <a:lstStyle/>
                        <a:p>
                          <a:endParaRPr lang="zh-CN"/>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7"/>
                          <a:stretch>
                            <a:fillRect l="-598387" t="-9836" r="-1613" b="-65574"/>
                          </a:stretch>
                        </a:blipFill>
                      </a:tcPr>
                    </a:tc>
                    <a:extLst>
                      <a:ext uri="{0D108BD9-81ED-4DB2-BD59-A6C34878D82A}">
                        <a16:rowId xmlns:a16="http://schemas.microsoft.com/office/drawing/2014/main" val="514066530"/>
                      </a:ext>
                    </a:extLst>
                  </a:tr>
                  <a:tr h="229810">
                    <a:tc>
                      <a:txBody>
                        <a:bodyPr/>
                        <a:lstStyle/>
                        <a:p>
                          <a:pPr algn="ctr"/>
                          <a:r>
                            <a:rPr lang="en-US" sz="1000" kern="0">
                              <a:effectLst/>
                              <a:latin typeface="Times New Roman" panose="02020603050405020304" pitchFamily="18" charset="0"/>
                              <a:ea typeface="宋体" panose="02010600030101010101" pitchFamily="2" charset="-122"/>
                              <a:cs typeface="Times New Roman" panose="02020603050405020304" pitchFamily="18" charset="0"/>
                            </a:rPr>
                            <a:t>20</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00" kern="0" dirty="0">
                              <a:effectLst/>
                              <a:latin typeface="Times New Roman" panose="02020603050405020304" pitchFamily="18" charset="0"/>
                              <a:ea typeface="宋体" panose="02010600030101010101" pitchFamily="2" charset="-122"/>
                              <a:cs typeface="Times New Roman" panose="02020603050405020304" pitchFamily="18" charset="0"/>
                            </a:rPr>
                            <a:t>15.40%</a:t>
                          </a:r>
                          <a:endParaRPr lang="zh-CN" sz="105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00" kern="0">
                              <a:effectLst/>
                              <a:latin typeface="Times New Roman" panose="02020603050405020304" pitchFamily="18" charset="0"/>
                              <a:ea typeface="宋体" panose="02010600030101010101" pitchFamily="2" charset="-122"/>
                              <a:cs typeface="Times New Roman" panose="02020603050405020304" pitchFamily="18" charset="0"/>
                            </a:rPr>
                            <a:t>361.27</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00" kern="0">
                              <a:effectLst/>
                              <a:latin typeface="Times New Roman" panose="02020603050405020304" pitchFamily="18" charset="0"/>
                              <a:ea typeface="宋体" panose="02010600030101010101" pitchFamily="2" charset="-122"/>
                              <a:cs typeface="Times New Roman" panose="02020603050405020304" pitchFamily="18" charset="0"/>
                            </a:rPr>
                            <a:t>364.36</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00" kern="0">
                              <a:effectLst/>
                              <a:latin typeface="Times New Roman" panose="02020603050405020304" pitchFamily="18" charset="0"/>
                              <a:ea typeface="宋体" panose="02010600030101010101" pitchFamily="2" charset="-122"/>
                              <a:cs typeface="Times New Roman" panose="02020603050405020304" pitchFamily="18" charset="0"/>
                            </a:rPr>
                            <a:t>0.14</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00" kern="0">
                              <a:effectLst/>
                              <a:latin typeface="Times New Roman" panose="02020603050405020304" pitchFamily="18" charset="0"/>
                              <a:ea typeface="宋体" panose="02010600030101010101" pitchFamily="2" charset="-122"/>
                              <a:cs typeface="Times New Roman" panose="02020603050405020304" pitchFamily="18" charset="0"/>
                            </a:rPr>
                            <a:t>****</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00" kern="0" dirty="0">
                              <a:effectLst/>
                              <a:latin typeface="Times New Roman" panose="02020603050405020304" pitchFamily="18" charset="0"/>
                              <a:ea typeface="宋体" panose="02010600030101010101" pitchFamily="2" charset="-122"/>
                              <a:cs typeface="Times New Roman" panose="02020603050405020304" pitchFamily="18" charset="0"/>
                            </a:rPr>
                            <a:t>94.7404</a:t>
                          </a:r>
                          <a:endParaRPr lang="zh-CN" sz="105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7039844"/>
                      </a:ext>
                    </a:extLst>
                  </a:tr>
                </a:tbl>
              </a:graphicData>
            </a:graphic>
          </p:graphicFrame>
        </mc:Fallback>
      </mc:AlternateContent>
      <p:pic>
        <p:nvPicPr>
          <p:cNvPr id="28" name="图片 27">
            <a:extLst>
              <a:ext uri="{FF2B5EF4-FFF2-40B4-BE49-F238E27FC236}">
                <a16:creationId xmlns:a16="http://schemas.microsoft.com/office/drawing/2014/main" id="{6852EDA3-4478-58C1-937B-DEE49B03216E}"/>
              </a:ext>
            </a:extLst>
          </p:cNvPr>
          <p:cNvPicPr>
            <a:picLocks noChangeAspect="1"/>
          </p:cNvPicPr>
          <p:nvPr/>
        </p:nvPicPr>
        <p:blipFill rotWithShape="1">
          <a:blip r:embed="rId8"/>
          <a:srcRect r="9210"/>
          <a:stretch/>
        </p:blipFill>
        <p:spPr>
          <a:xfrm>
            <a:off x="0" y="2767265"/>
            <a:ext cx="4634041" cy="2834130"/>
          </a:xfrm>
          <a:prstGeom prst="rect">
            <a:avLst/>
          </a:prstGeom>
        </p:spPr>
      </p:pic>
      <p:pic>
        <p:nvPicPr>
          <p:cNvPr id="30" name="图片 29">
            <a:extLst>
              <a:ext uri="{FF2B5EF4-FFF2-40B4-BE49-F238E27FC236}">
                <a16:creationId xmlns:a16="http://schemas.microsoft.com/office/drawing/2014/main" id="{32C9E7FD-6072-B9C8-25A2-A7FDB3222FFB}"/>
              </a:ext>
            </a:extLst>
          </p:cNvPr>
          <p:cNvPicPr>
            <a:picLocks noChangeAspect="1"/>
          </p:cNvPicPr>
          <p:nvPr/>
        </p:nvPicPr>
        <p:blipFill rotWithShape="1">
          <a:blip r:embed="rId9"/>
          <a:srcRect t="482" r="8944"/>
          <a:stretch/>
        </p:blipFill>
        <p:spPr>
          <a:xfrm>
            <a:off x="4572000" y="2780927"/>
            <a:ext cx="4572000" cy="2820467"/>
          </a:xfrm>
          <a:prstGeom prst="rect">
            <a:avLst/>
          </a:prstGeom>
        </p:spPr>
      </p:pic>
    </p:spTree>
    <p:extLst>
      <p:ext uri="{BB962C8B-B14F-4D97-AF65-F5344CB8AC3E}">
        <p14:creationId xmlns:p14="http://schemas.microsoft.com/office/powerpoint/2010/main" val="2924154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灯片编号占位符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spcBef>
                <a:spcPct val="0"/>
              </a:spcBef>
              <a:buFontTx/>
              <a:buNone/>
            </a:pPr>
            <a:fld id="{CBA6AFEF-BA0E-423B-B4BC-3CFBF150F0A9}" type="slidenum">
              <a:rPr lang="zh-CN" altLang="en-US" sz="1200">
                <a:solidFill>
                  <a:srgbClr val="898989"/>
                </a:solidFill>
                <a:latin typeface="Times New Roman" panose="02020603050405020304" pitchFamily="18" charset="0"/>
                <a:cs typeface="Times New Roman" panose="02020603050405020304" pitchFamily="18" charset="0"/>
              </a:rPr>
              <a:pPr>
                <a:spcBef>
                  <a:spcPct val="0"/>
                </a:spcBef>
                <a:buFontTx/>
                <a:buNone/>
              </a:pPr>
              <a:t>2</a:t>
            </a:fld>
            <a:endParaRPr lang="zh-CN" altLang="en-US" sz="1200" dirty="0">
              <a:solidFill>
                <a:srgbClr val="898989"/>
              </a:solidFill>
              <a:latin typeface="Times New Roman" panose="02020603050405020304" pitchFamily="18" charset="0"/>
              <a:cs typeface="Times New Roman" panose="02020603050405020304" pitchFamily="18" charset="0"/>
            </a:endParaRPr>
          </a:p>
        </p:txBody>
      </p:sp>
      <p:sp>
        <p:nvSpPr>
          <p:cNvPr id="4" name="日期占位符 3"/>
          <p:cNvSpPr>
            <a:spLocks noGrp="1"/>
          </p:cNvSpPr>
          <p:nvPr>
            <p:ph type="dt" sz="quarter" idx="10"/>
          </p:nvPr>
        </p:nvSpPr>
        <p:spPr/>
        <p:txBody>
          <a:bodyPr/>
          <a:lstStyle/>
          <a:p>
            <a:pPr>
              <a:defRPr/>
            </a:pPr>
            <a:fld id="{FF3ABAD2-E7EE-4CBE-8502-21443987BA6A}" type="datetime1">
              <a:rPr lang="zh-CN" altLang="en-US">
                <a:latin typeface="Times New Roman" panose="02020603050405020304" pitchFamily="18" charset="0"/>
                <a:cs typeface="Times New Roman" panose="02020603050405020304" pitchFamily="18" charset="0"/>
              </a:rPr>
              <a:pPr>
                <a:defRPr/>
              </a:pPr>
              <a:t>2024/1/16</a:t>
            </a:fld>
            <a:endParaRPr lang="zh-CN" altLang="en-US" dirty="0">
              <a:latin typeface="Times New Roman" panose="02020603050405020304" pitchFamily="18" charset="0"/>
              <a:cs typeface="Times New Roman" panose="02020603050405020304" pitchFamily="18" charset="0"/>
            </a:endParaRPr>
          </a:p>
        </p:txBody>
      </p:sp>
      <p:cxnSp>
        <p:nvCxnSpPr>
          <p:cNvPr id="6" name="直接连接符 5"/>
          <p:cNvCxnSpPr/>
          <p:nvPr/>
        </p:nvCxnSpPr>
        <p:spPr>
          <a:xfrm>
            <a:off x="0" y="765175"/>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619672" y="1772816"/>
            <a:ext cx="6258656" cy="2896947"/>
          </a:xfrm>
          <a:prstGeom prst="rect">
            <a:avLst/>
          </a:prstGeom>
          <a:noFill/>
        </p:spPr>
        <p:txBody>
          <a:bodyPr wrap="square">
            <a:spAutoFit/>
          </a:bodyPr>
          <a:lstStyle/>
          <a:p>
            <a:pPr marL="571500" indent="-571500" eaLnBrk="1" hangingPunct="1">
              <a:lnSpc>
                <a:spcPct val="200000"/>
              </a:lnSpc>
              <a:buFont typeface="+mj-lt"/>
              <a:buAutoNum type="romanUcPeriod"/>
              <a:defRPr/>
            </a:pPr>
            <a:r>
              <a:rPr lang="en-US" altLang="zh-CN" sz="3200" b="1" dirty="0">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The injector of STCF</a:t>
            </a:r>
          </a:p>
          <a:p>
            <a:pPr marL="571500" indent="-571500" eaLnBrk="1" hangingPunct="1">
              <a:lnSpc>
                <a:spcPct val="200000"/>
              </a:lnSpc>
              <a:buFont typeface="+mj-lt"/>
              <a:buAutoNum type="romanUcPeriod"/>
              <a:defRPr/>
            </a:pPr>
            <a:r>
              <a:rPr lang="en-US" altLang="zh-CN" sz="3200" b="1" dirty="0">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The positron source of STCF</a:t>
            </a:r>
          </a:p>
          <a:p>
            <a:pPr marL="571500" indent="-571500" eaLnBrk="1" hangingPunct="1">
              <a:lnSpc>
                <a:spcPct val="200000"/>
              </a:lnSpc>
              <a:buFont typeface="+mj-lt"/>
              <a:buAutoNum type="romanUcPeriod"/>
              <a:defRPr/>
            </a:pPr>
            <a:r>
              <a:rPr lang="en-US" altLang="zh-CN"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Future plan</a:t>
            </a:r>
          </a:p>
        </p:txBody>
      </p:sp>
      <p:sp>
        <p:nvSpPr>
          <p:cNvPr id="4103" name="TextBox 8"/>
          <p:cNvSpPr txBox="1">
            <a:spLocks noChangeArrowheads="1"/>
          </p:cNvSpPr>
          <p:nvPr/>
        </p:nvSpPr>
        <p:spPr bwMode="auto">
          <a:xfrm>
            <a:off x="3653951" y="101289"/>
            <a:ext cx="183609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defRPr/>
            </a:pPr>
            <a:r>
              <a:rPr lang="en-US" altLang="zh-CN" b="1" dirty="0">
                <a:solidFill>
                  <a:srgbClr val="0000FF"/>
                </a:solidFill>
              </a:rPr>
              <a:t>Contents</a:t>
            </a:r>
            <a:endParaRPr lang="zh-CN" altLang="en-US" b="1" dirty="0">
              <a:solidFill>
                <a:srgbClr val="0000FF"/>
              </a:solidFill>
            </a:endParaRPr>
          </a:p>
        </p:txBody>
      </p:sp>
      <p:cxnSp>
        <p:nvCxnSpPr>
          <p:cNvPr id="10" name="直接连接符 9"/>
          <p:cNvCxnSpPr/>
          <p:nvPr/>
        </p:nvCxnSpPr>
        <p:spPr>
          <a:xfrm>
            <a:off x="0" y="6356350"/>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a:blip r:embed="rId2"/>
          <a:stretch>
            <a:fillRect/>
          </a:stretch>
        </p:blipFill>
        <p:spPr>
          <a:xfrm>
            <a:off x="97160" y="57562"/>
            <a:ext cx="720080" cy="635134"/>
          </a:xfrm>
          <a:prstGeom prst="rect">
            <a:avLst/>
          </a:prstGeom>
        </p:spPr>
      </p:pic>
      <p:sp>
        <p:nvSpPr>
          <p:cNvPr id="11" name="矩形 10"/>
          <p:cNvSpPr/>
          <p:nvPr/>
        </p:nvSpPr>
        <p:spPr>
          <a:xfrm>
            <a:off x="7938103" y="202400"/>
            <a:ext cx="1067921" cy="523220"/>
          </a:xfrm>
          <a:prstGeom prst="rect">
            <a:avLst/>
          </a:prstGeom>
          <a:noFill/>
        </p:spPr>
        <p:txBody>
          <a:bodyPr wrap="none" lIns="91440" tIns="45720" rIns="91440" bIns="45720">
            <a:spAutoFit/>
          </a:bodyPr>
          <a:lstStyle/>
          <a:p>
            <a:pPr algn="ctr"/>
            <a:r>
              <a:rPr lang="en-US" altLang="zh-CN" sz="28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radley Hand ITC" panose="03070402050302030203" pitchFamily="66" charset="0"/>
              </a:rPr>
              <a:t>STCF</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灯片编号占位符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spcBef>
                <a:spcPct val="0"/>
              </a:spcBef>
              <a:buFontTx/>
              <a:buNone/>
            </a:pPr>
            <a:fld id="{CBA6AFEF-BA0E-423B-B4BC-3CFBF150F0A9}" type="slidenum">
              <a:rPr lang="zh-CN" altLang="en-US" sz="1200">
                <a:solidFill>
                  <a:srgbClr val="898989"/>
                </a:solidFill>
                <a:latin typeface="Times New Roman" panose="02020603050405020304" pitchFamily="18" charset="0"/>
                <a:cs typeface="Times New Roman" panose="02020603050405020304" pitchFamily="18" charset="0"/>
              </a:rPr>
              <a:pPr>
                <a:spcBef>
                  <a:spcPct val="0"/>
                </a:spcBef>
                <a:buFontTx/>
                <a:buNone/>
              </a:pPr>
              <a:t>20</a:t>
            </a:fld>
            <a:endParaRPr lang="zh-CN" altLang="en-US" sz="1200" dirty="0">
              <a:solidFill>
                <a:srgbClr val="898989"/>
              </a:solidFill>
              <a:latin typeface="Times New Roman" panose="02020603050405020304" pitchFamily="18" charset="0"/>
              <a:cs typeface="Times New Roman" panose="02020603050405020304" pitchFamily="18" charset="0"/>
            </a:endParaRPr>
          </a:p>
        </p:txBody>
      </p:sp>
      <p:sp>
        <p:nvSpPr>
          <p:cNvPr id="4" name="日期占位符 3"/>
          <p:cNvSpPr>
            <a:spLocks noGrp="1"/>
          </p:cNvSpPr>
          <p:nvPr>
            <p:ph type="dt" sz="quarter" idx="10"/>
          </p:nvPr>
        </p:nvSpPr>
        <p:spPr/>
        <p:txBody>
          <a:bodyPr/>
          <a:lstStyle/>
          <a:p>
            <a:pPr>
              <a:defRPr/>
            </a:pPr>
            <a:fld id="{FF3ABAD2-E7EE-4CBE-8502-21443987BA6A}" type="datetime1">
              <a:rPr lang="zh-CN" altLang="en-US">
                <a:latin typeface="Times New Roman" panose="02020603050405020304" pitchFamily="18" charset="0"/>
                <a:cs typeface="Times New Roman" panose="02020603050405020304" pitchFamily="18" charset="0"/>
              </a:rPr>
              <a:pPr>
                <a:defRPr/>
              </a:pPr>
              <a:t>2024/1/16</a:t>
            </a:fld>
            <a:endParaRPr lang="zh-CN" altLang="en-US" dirty="0">
              <a:latin typeface="Times New Roman" panose="02020603050405020304" pitchFamily="18" charset="0"/>
              <a:cs typeface="Times New Roman" panose="02020603050405020304" pitchFamily="18" charset="0"/>
            </a:endParaRPr>
          </a:p>
        </p:txBody>
      </p:sp>
      <p:cxnSp>
        <p:nvCxnSpPr>
          <p:cNvPr id="6" name="直接连接符 5"/>
          <p:cNvCxnSpPr/>
          <p:nvPr/>
        </p:nvCxnSpPr>
        <p:spPr>
          <a:xfrm>
            <a:off x="0" y="765175"/>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0" y="6237312"/>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a:blip r:embed="rId3"/>
          <a:stretch>
            <a:fillRect/>
          </a:stretch>
        </p:blipFill>
        <p:spPr>
          <a:xfrm>
            <a:off x="97160" y="57562"/>
            <a:ext cx="720080" cy="635134"/>
          </a:xfrm>
          <a:prstGeom prst="rect">
            <a:avLst/>
          </a:prstGeom>
        </p:spPr>
      </p:pic>
      <p:sp>
        <p:nvSpPr>
          <p:cNvPr id="11" name="矩形 10"/>
          <p:cNvSpPr/>
          <p:nvPr/>
        </p:nvSpPr>
        <p:spPr>
          <a:xfrm>
            <a:off x="7938103" y="202400"/>
            <a:ext cx="1067921" cy="523220"/>
          </a:xfrm>
          <a:prstGeom prst="rect">
            <a:avLst/>
          </a:prstGeom>
          <a:noFill/>
        </p:spPr>
        <p:txBody>
          <a:bodyPr wrap="none" lIns="91440" tIns="45720" rIns="91440" bIns="45720">
            <a:spAutoFit/>
          </a:bodyPr>
          <a:lstStyle/>
          <a:p>
            <a:pPr algn="ctr"/>
            <a:r>
              <a:rPr lang="en-US" altLang="zh-CN" sz="28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radley Hand ITC" panose="03070402050302030203" pitchFamily="66" charset="0"/>
              </a:rPr>
              <a:t>STCF</a:t>
            </a:r>
          </a:p>
        </p:txBody>
      </p:sp>
      <p:sp>
        <p:nvSpPr>
          <p:cNvPr id="15" name="Rectangle 1">
            <a:extLst>
              <a:ext uri="{FF2B5EF4-FFF2-40B4-BE49-F238E27FC236}">
                <a16:creationId xmlns:a16="http://schemas.microsoft.com/office/drawing/2014/main" id="{BAF77393-DA9E-DE39-D95A-33A9E4F9EABB}"/>
              </a:ext>
            </a:extLst>
          </p:cNvPr>
          <p:cNvSpPr>
            <a:spLocks noChangeArrowheads="1"/>
          </p:cNvSpPr>
          <p:nvPr/>
        </p:nvSpPr>
        <p:spPr bwMode="auto">
          <a:xfrm>
            <a:off x="1619672" y="70829"/>
            <a:ext cx="590465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zh-CN" altLang="en-US" sz="3200" b="1" dirty="0">
                <a:solidFill>
                  <a:srgbClr val="0000FF"/>
                </a:solidFill>
              </a:rPr>
              <a:t> </a:t>
            </a:r>
            <a:r>
              <a:rPr lang="en-US" altLang="zh-CN" sz="3600" b="1" dirty="0">
                <a:solidFill>
                  <a:srgbClr val="0000FF"/>
                </a:solidFill>
              </a:rPr>
              <a:t>Conclusion</a:t>
            </a:r>
            <a:endParaRPr kumimoji="0" lang="zh-CN" altLang="zh-CN" sz="2400" b="1" i="0" u="none" strike="noStrike" cap="none" normalizeH="0" baseline="0" dirty="0">
              <a:ln>
                <a:noFill/>
              </a:ln>
              <a:solidFill>
                <a:schemeClr val="tx1"/>
              </a:solidFill>
              <a:effectLst/>
              <a:latin typeface="Arial" panose="020B0604020202020204" pitchFamily="34" charset="0"/>
            </a:endParaRPr>
          </a:p>
        </p:txBody>
      </p:sp>
      <p:sp>
        <p:nvSpPr>
          <p:cNvPr id="14" name="文本框 13">
            <a:extLst>
              <a:ext uri="{FF2B5EF4-FFF2-40B4-BE49-F238E27FC236}">
                <a16:creationId xmlns:a16="http://schemas.microsoft.com/office/drawing/2014/main" id="{005EB9A7-3479-4B7B-804A-55451C8CD878}"/>
              </a:ext>
            </a:extLst>
          </p:cNvPr>
          <p:cNvSpPr txBox="1"/>
          <p:nvPr/>
        </p:nvSpPr>
        <p:spPr>
          <a:xfrm>
            <a:off x="539552" y="1412776"/>
            <a:ext cx="8208912" cy="4031873"/>
          </a:xfrm>
          <a:prstGeom prst="rect">
            <a:avLst/>
          </a:prstGeom>
          <a:noFill/>
        </p:spPr>
        <p:txBody>
          <a:bodyPr wrap="square">
            <a:spAutoFit/>
          </a:bodyPr>
          <a:lstStyle/>
          <a:p>
            <a:pPr marL="285750" indent="-285750" algn="just">
              <a:buFont typeface="Wingdings" panose="05000000000000000000" pitchFamily="2" charset="2"/>
              <a:buChar char="u"/>
            </a:pPr>
            <a:r>
              <a:rPr lang="ru-RU" altLang="zh-CN" sz="2000" b="0" kern="0" dirty="0">
                <a:effectLst/>
                <a:latin typeface="Times New Roman" panose="02020603050405020304" pitchFamily="18" charset="0"/>
                <a:ea typeface="Times New Roman" panose="02020603050405020304" pitchFamily="18" charset="0"/>
              </a:rPr>
              <a:t>The preliminary layout design of the linear accelerator and the optical design of the Linac sections have been completed. </a:t>
            </a:r>
            <a:endParaRPr lang="en-US" altLang="zh-CN" sz="2000" b="0" kern="0" dirty="0">
              <a:effectLst/>
              <a:latin typeface="Times New Roman" panose="02020603050405020304" pitchFamily="18" charset="0"/>
              <a:ea typeface="Times New Roman" panose="02020603050405020304" pitchFamily="18" charset="0"/>
            </a:endParaRPr>
          </a:p>
          <a:p>
            <a:pPr marL="285750" indent="-285750" algn="just">
              <a:buFont typeface="Wingdings" panose="05000000000000000000" pitchFamily="2" charset="2"/>
              <a:buChar char="u"/>
            </a:pPr>
            <a:endParaRPr lang="en-US" altLang="zh-CN" sz="2000" b="0" kern="0" dirty="0">
              <a:effectLst/>
              <a:latin typeface="Times New Roman" panose="02020603050405020304" pitchFamily="18" charset="0"/>
              <a:ea typeface="Times New Roman" panose="02020603050405020304" pitchFamily="18" charset="0"/>
            </a:endParaRPr>
          </a:p>
          <a:p>
            <a:pPr marL="285750" indent="-285750" algn="just">
              <a:buFont typeface="Wingdings" panose="05000000000000000000" pitchFamily="2" charset="2"/>
              <a:buChar char="u"/>
            </a:pPr>
            <a:r>
              <a:rPr lang="ru-RU" altLang="zh-CN" sz="2000" b="0" kern="0" dirty="0">
                <a:effectLst/>
                <a:latin typeface="Times New Roman" panose="02020603050405020304" pitchFamily="18" charset="0"/>
                <a:ea typeface="Times New Roman" panose="02020603050405020304" pitchFamily="18" charset="0"/>
              </a:rPr>
              <a:t>The optimization of the bypass-electron line is under way. The preliminary optical design of the damping ring has been completed, and the damping time and other parameters need to be optimized carefully in the future. </a:t>
            </a:r>
            <a:endParaRPr lang="en-US" altLang="zh-CN" sz="2000" b="0" kern="0" dirty="0">
              <a:effectLst/>
              <a:latin typeface="Times New Roman" panose="02020603050405020304" pitchFamily="18" charset="0"/>
              <a:ea typeface="Times New Roman" panose="02020603050405020304" pitchFamily="18" charset="0"/>
            </a:endParaRPr>
          </a:p>
          <a:p>
            <a:pPr marL="285750" indent="-285750" algn="just">
              <a:buFont typeface="Wingdings" panose="05000000000000000000" pitchFamily="2" charset="2"/>
              <a:buChar char="u"/>
            </a:pPr>
            <a:endParaRPr lang="en-US" altLang="zh-CN" sz="2000" b="0" kern="0" dirty="0">
              <a:effectLst/>
              <a:latin typeface="Times New Roman" panose="02020603050405020304" pitchFamily="18" charset="0"/>
              <a:ea typeface="Times New Roman" panose="02020603050405020304" pitchFamily="18" charset="0"/>
            </a:endParaRPr>
          </a:p>
          <a:p>
            <a:pPr marL="285750" indent="-285750" algn="just">
              <a:buFont typeface="Wingdings" panose="05000000000000000000" pitchFamily="2" charset="2"/>
              <a:buChar char="u"/>
            </a:pPr>
            <a:r>
              <a:rPr lang="ru-RU" altLang="zh-CN" sz="2000" b="0" kern="0" dirty="0">
                <a:effectLst/>
                <a:latin typeface="Times New Roman" panose="02020603050405020304" pitchFamily="18" charset="0"/>
                <a:ea typeface="Times New Roman" panose="02020603050405020304" pitchFamily="18" charset="0"/>
              </a:rPr>
              <a:t>For the positron source, simulation optimization and design work have been carried out. The AMD design and collection efficiency of the positron were completed. The optical design of the positron beam capture system and the collection efficiency are still being optimized.</a:t>
            </a:r>
            <a:endParaRPr lang="zh-CN" altLang="zh-CN" sz="2000" b="1" kern="0" dirty="0">
              <a:effectLst/>
              <a:latin typeface="Times New Roman" panose="02020603050405020304" pitchFamily="18" charset="0"/>
              <a:ea typeface="Times New Roman" panose="02020603050405020304" pitchFamily="18" charset="0"/>
            </a:endParaRPr>
          </a:p>
          <a:p>
            <a:br>
              <a:rPr lang="en-US" altLang="zh-CN" dirty="0"/>
            </a:br>
            <a:endParaRPr lang="zh-CN" altLang="en-US" dirty="0"/>
          </a:p>
        </p:txBody>
      </p:sp>
    </p:spTree>
    <p:extLst>
      <p:ext uri="{BB962C8B-B14F-4D97-AF65-F5344CB8AC3E}">
        <p14:creationId xmlns:p14="http://schemas.microsoft.com/office/powerpoint/2010/main" val="2545063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灯片编号占位符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spcBef>
                <a:spcPct val="0"/>
              </a:spcBef>
              <a:buFontTx/>
              <a:buNone/>
            </a:pPr>
            <a:fld id="{CBA6AFEF-BA0E-423B-B4BC-3CFBF150F0A9}" type="slidenum">
              <a:rPr lang="zh-CN" altLang="en-US" sz="1200">
                <a:solidFill>
                  <a:srgbClr val="898989"/>
                </a:solidFill>
                <a:latin typeface="Times New Roman" panose="02020603050405020304" pitchFamily="18" charset="0"/>
                <a:cs typeface="Times New Roman" panose="02020603050405020304" pitchFamily="18" charset="0"/>
              </a:rPr>
              <a:pPr>
                <a:spcBef>
                  <a:spcPct val="0"/>
                </a:spcBef>
                <a:buFontTx/>
                <a:buNone/>
              </a:pPr>
              <a:t>21</a:t>
            </a:fld>
            <a:endParaRPr lang="zh-CN" altLang="en-US" sz="1200" dirty="0">
              <a:solidFill>
                <a:srgbClr val="898989"/>
              </a:solidFill>
              <a:latin typeface="Times New Roman" panose="02020603050405020304" pitchFamily="18" charset="0"/>
              <a:cs typeface="Times New Roman" panose="02020603050405020304" pitchFamily="18" charset="0"/>
            </a:endParaRPr>
          </a:p>
        </p:txBody>
      </p:sp>
      <p:sp>
        <p:nvSpPr>
          <p:cNvPr id="4" name="日期占位符 3"/>
          <p:cNvSpPr>
            <a:spLocks noGrp="1"/>
          </p:cNvSpPr>
          <p:nvPr>
            <p:ph type="dt" sz="quarter" idx="10"/>
          </p:nvPr>
        </p:nvSpPr>
        <p:spPr/>
        <p:txBody>
          <a:bodyPr/>
          <a:lstStyle/>
          <a:p>
            <a:pPr>
              <a:defRPr/>
            </a:pPr>
            <a:fld id="{FF3ABAD2-E7EE-4CBE-8502-21443987BA6A}" type="datetime1">
              <a:rPr lang="zh-CN" altLang="en-US">
                <a:latin typeface="Times New Roman" panose="02020603050405020304" pitchFamily="18" charset="0"/>
                <a:cs typeface="Times New Roman" panose="02020603050405020304" pitchFamily="18" charset="0"/>
              </a:rPr>
              <a:pPr>
                <a:defRPr/>
              </a:pPr>
              <a:t>2024/1/16</a:t>
            </a:fld>
            <a:endParaRPr lang="zh-CN" altLang="en-US" dirty="0">
              <a:latin typeface="Times New Roman" panose="02020603050405020304" pitchFamily="18" charset="0"/>
              <a:cs typeface="Times New Roman" panose="02020603050405020304" pitchFamily="18" charset="0"/>
            </a:endParaRPr>
          </a:p>
        </p:txBody>
      </p:sp>
      <p:cxnSp>
        <p:nvCxnSpPr>
          <p:cNvPr id="6" name="直接连接符 5"/>
          <p:cNvCxnSpPr/>
          <p:nvPr/>
        </p:nvCxnSpPr>
        <p:spPr>
          <a:xfrm>
            <a:off x="0" y="765175"/>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0" y="6237312"/>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a:blip r:embed="rId2"/>
          <a:stretch>
            <a:fillRect/>
          </a:stretch>
        </p:blipFill>
        <p:spPr>
          <a:xfrm>
            <a:off x="97160" y="57562"/>
            <a:ext cx="720080" cy="635134"/>
          </a:xfrm>
          <a:prstGeom prst="rect">
            <a:avLst/>
          </a:prstGeom>
        </p:spPr>
      </p:pic>
      <p:sp>
        <p:nvSpPr>
          <p:cNvPr id="11" name="矩形 10"/>
          <p:cNvSpPr/>
          <p:nvPr/>
        </p:nvSpPr>
        <p:spPr>
          <a:xfrm>
            <a:off x="7938103" y="202400"/>
            <a:ext cx="1067921" cy="523220"/>
          </a:xfrm>
          <a:prstGeom prst="rect">
            <a:avLst/>
          </a:prstGeom>
          <a:noFill/>
        </p:spPr>
        <p:txBody>
          <a:bodyPr wrap="none" lIns="91440" tIns="45720" rIns="91440" bIns="45720">
            <a:spAutoFit/>
          </a:bodyPr>
          <a:lstStyle/>
          <a:p>
            <a:pPr algn="ctr"/>
            <a:r>
              <a:rPr lang="en-US" altLang="zh-CN" sz="28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radley Hand ITC" panose="03070402050302030203" pitchFamily="66" charset="0"/>
              </a:rPr>
              <a:t>STCF</a:t>
            </a:r>
          </a:p>
        </p:txBody>
      </p:sp>
      <p:sp>
        <p:nvSpPr>
          <p:cNvPr id="2" name="矩形 1"/>
          <p:cNvSpPr/>
          <p:nvPr/>
        </p:nvSpPr>
        <p:spPr>
          <a:xfrm>
            <a:off x="1621187" y="2916468"/>
            <a:ext cx="6113340" cy="707886"/>
          </a:xfrm>
          <a:prstGeom prst="rect">
            <a:avLst/>
          </a:prstGeom>
        </p:spPr>
        <p:txBody>
          <a:bodyPr wrap="none">
            <a:spAutoFit/>
          </a:bodyPr>
          <a:lstStyle/>
          <a:p>
            <a:pPr algn="ctr" eaLnBrk="1" hangingPunct="1"/>
            <a:r>
              <a:rPr lang="en-US" altLang="zh-CN" sz="4000" b="1" dirty="0">
                <a:solidFill>
                  <a:srgbClr val="0000FF"/>
                </a:solidFill>
              </a:rPr>
              <a:t>Thanks for your attention</a:t>
            </a:r>
            <a:r>
              <a:rPr lang="zh-CN" altLang="en-US" sz="4000" b="1" dirty="0">
                <a:solidFill>
                  <a:srgbClr val="0000FF"/>
                </a:solidFill>
              </a:rPr>
              <a:t>！</a:t>
            </a:r>
            <a:endParaRPr lang="en-US" altLang="zh-CN" sz="4000" b="1" dirty="0">
              <a:solidFill>
                <a:srgbClr val="0000FF"/>
              </a:solidFill>
            </a:endParaRPr>
          </a:p>
        </p:txBody>
      </p:sp>
    </p:spTree>
    <p:extLst>
      <p:ext uri="{BB962C8B-B14F-4D97-AF65-F5344CB8AC3E}">
        <p14:creationId xmlns:p14="http://schemas.microsoft.com/office/powerpoint/2010/main" val="2655138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灯片编号占位符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spcBef>
                <a:spcPct val="0"/>
              </a:spcBef>
              <a:buFontTx/>
              <a:buNone/>
            </a:pPr>
            <a:fld id="{CBA6AFEF-BA0E-423B-B4BC-3CFBF150F0A9}" type="slidenum">
              <a:rPr lang="zh-CN" altLang="en-US" sz="1200">
                <a:solidFill>
                  <a:srgbClr val="898989"/>
                </a:solidFill>
                <a:latin typeface="Times New Roman" panose="02020603050405020304" pitchFamily="18" charset="0"/>
                <a:cs typeface="Times New Roman" panose="02020603050405020304" pitchFamily="18" charset="0"/>
              </a:rPr>
              <a:pPr>
                <a:spcBef>
                  <a:spcPct val="0"/>
                </a:spcBef>
                <a:buFontTx/>
                <a:buNone/>
              </a:pPr>
              <a:t>3</a:t>
            </a:fld>
            <a:endParaRPr lang="zh-CN" altLang="en-US" sz="1200" dirty="0">
              <a:solidFill>
                <a:srgbClr val="898989"/>
              </a:solidFill>
              <a:latin typeface="Times New Roman" panose="02020603050405020304" pitchFamily="18" charset="0"/>
              <a:cs typeface="Times New Roman" panose="02020603050405020304" pitchFamily="18" charset="0"/>
            </a:endParaRPr>
          </a:p>
        </p:txBody>
      </p:sp>
      <p:sp>
        <p:nvSpPr>
          <p:cNvPr id="4" name="日期占位符 3"/>
          <p:cNvSpPr>
            <a:spLocks noGrp="1"/>
          </p:cNvSpPr>
          <p:nvPr>
            <p:ph type="dt" sz="quarter" idx="10"/>
          </p:nvPr>
        </p:nvSpPr>
        <p:spPr/>
        <p:txBody>
          <a:bodyPr/>
          <a:lstStyle/>
          <a:p>
            <a:pPr>
              <a:defRPr/>
            </a:pPr>
            <a:fld id="{FF3ABAD2-E7EE-4CBE-8502-21443987BA6A}" type="datetime1">
              <a:rPr lang="zh-CN" altLang="en-US">
                <a:latin typeface="Times New Roman" panose="02020603050405020304" pitchFamily="18" charset="0"/>
                <a:cs typeface="Times New Roman" panose="02020603050405020304" pitchFamily="18" charset="0"/>
              </a:rPr>
              <a:pPr>
                <a:defRPr/>
              </a:pPr>
              <a:t>2024/1/16</a:t>
            </a:fld>
            <a:endParaRPr lang="zh-CN" altLang="en-US" dirty="0">
              <a:latin typeface="Times New Roman" panose="02020603050405020304" pitchFamily="18" charset="0"/>
              <a:cs typeface="Times New Roman" panose="02020603050405020304" pitchFamily="18" charset="0"/>
            </a:endParaRPr>
          </a:p>
        </p:txBody>
      </p:sp>
      <p:cxnSp>
        <p:nvCxnSpPr>
          <p:cNvPr id="6" name="直接连接符 5"/>
          <p:cNvCxnSpPr/>
          <p:nvPr/>
        </p:nvCxnSpPr>
        <p:spPr>
          <a:xfrm>
            <a:off x="0" y="765175"/>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0" y="6237312"/>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a:blip r:embed="rId2"/>
          <a:stretch>
            <a:fillRect/>
          </a:stretch>
        </p:blipFill>
        <p:spPr>
          <a:xfrm>
            <a:off x="97160" y="57562"/>
            <a:ext cx="720080" cy="635134"/>
          </a:xfrm>
          <a:prstGeom prst="rect">
            <a:avLst/>
          </a:prstGeom>
        </p:spPr>
      </p:pic>
      <p:sp>
        <p:nvSpPr>
          <p:cNvPr id="11" name="矩形 10"/>
          <p:cNvSpPr/>
          <p:nvPr/>
        </p:nvSpPr>
        <p:spPr>
          <a:xfrm>
            <a:off x="7938103" y="202400"/>
            <a:ext cx="1067921" cy="523220"/>
          </a:xfrm>
          <a:prstGeom prst="rect">
            <a:avLst/>
          </a:prstGeom>
          <a:noFill/>
        </p:spPr>
        <p:txBody>
          <a:bodyPr wrap="none" lIns="91440" tIns="45720" rIns="91440" bIns="45720">
            <a:spAutoFit/>
          </a:bodyPr>
          <a:lstStyle/>
          <a:p>
            <a:pPr algn="ctr"/>
            <a:r>
              <a:rPr lang="en-US" altLang="zh-CN" sz="28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radley Hand ITC" panose="03070402050302030203" pitchFamily="66" charset="0"/>
              </a:rPr>
              <a:t>STCF</a:t>
            </a:r>
          </a:p>
        </p:txBody>
      </p:sp>
      <p:sp>
        <p:nvSpPr>
          <p:cNvPr id="13" name="Rectangle 1"/>
          <p:cNvSpPr>
            <a:spLocks noChangeArrowheads="1"/>
          </p:cNvSpPr>
          <p:nvPr/>
        </p:nvSpPr>
        <p:spPr bwMode="auto">
          <a:xfrm>
            <a:off x="1243687" y="140845"/>
            <a:ext cx="722837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r>
              <a:rPr lang="zh-CN" altLang="en-US" sz="3200" b="1" dirty="0">
                <a:solidFill>
                  <a:srgbClr val="0000FF"/>
                </a:solidFill>
              </a:rPr>
              <a:t> </a:t>
            </a:r>
            <a:r>
              <a:rPr lang="en-US" altLang="zh-CN" sz="3200" b="1" dirty="0">
                <a:solidFill>
                  <a:srgbClr val="0000FF"/>
                </a:solidFill>
              </a:rPr>
              <a:t>The Super Tau-Charm Facility in China</a:t>
            </a:r>
            <a:endParaRPr kumimoji="0" lang="zh-CN" altLang="zh-CN" sz="2400" b="1" i="0" u="none" strike="noStrike" cap="none" normalizeH="0" baseline="0" dirty="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3" name="表格 2"/>
              <p:cNvGraphicFramePr>
                <a:graphicFrameLocks noGrp="1"/>
              </p:cNvGraphicFramePr>
              <p:nvPr>
                <p:extLst>
                  <p:ext uri="{D42A27DB-BD31-4B8C-83A1-F6EECF244321}">
                    <p14:modId xmlns:p14="http://schemas.microsoft.com/office/powerpoint/2010/main" val="2136476466"/>
                  </p:ext>
                </p:extLst>
              </p:nvPr>
            </p:nvGraphicFramePr>
            <p:xfrm>
              <a:off x="97160" y="3501009"/>
              <a:ext cx="8867328" cy="2591823"/>
            </p:xfrm>
            <a:graphic>
              <a:graphicData uri="http://schemas.openxmlformats.org/drawingml/2006/table">
                <a:tbl>
                  <a:tblPr firstRow="1" firstCol="1" bandRow="1">
                    <a:tableStyleId>{5C22544A-7EE6-4342-B048-85BDC9FD1C3A}</a:tableStyleId>
                  </a:tblPr>
                  <a:tblGrid>
                    <a:gridCol w="4433664">
                      <a:extLst>
                        <a:ext uri="{9D8B030D-6E8A-4147-A177-3AD203B41FA5}">
                          <a16:colId xmlns:a16="http://schemas.microsoft.com/office/drawing/2014/main" val="379264595"/>
                        </a:ext>
                      </a:extLst>
                    </a:gridCol>
                    <a:gridCol w="4433664">
                      <a:extLst>
                        <a:ext uri="{9D8B030D-6E8A-4147-A177-3AD203B41FA5}">
                          <a16:colId xmlns:a16="http://schemas.microsoft.com/office/drawing/2014/main" val="34890648"/>
                        </a:ext>
                      </a:extLst>
                    </a:gridCol>
                  </a:tblGrid>
                  <a:tr h="277897">
                    <a:tc>
                      <a:txBody>
                        <a:bodyPr/>
                        <a:lstStyle/>
                        <a:p>
                          <a:pPr algn="ctr">
                            <a:spcAft>
                              <a:spcPts val="0"/>
                            </a:spcAft>
                          </a:pPr>
                          <a:r>
                            <a:rPr lang="en-US" altLang="zh-CN" sz="1400" b="1" kern="100" dirty="0">
                              <a:effectLst/>
                            </a:rPr>
                            <a:t>Parameter</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altLang="zh-CN" sz="1400" b="1" kern="100" dirty="0">
                              <a:effectLst/>
                              <a:latin typeface="+mn-lt"/>
                              <a:ea typeface="+mn-ea"/>
                              <a:cs typeface="+mn-cs"/>
                            </a:rPr>
                            <a:t>Value</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916059957"/>
                      </a:ext>
                    </a:extLst>
                  </a:tr>
                  <a:tr h="277897">
                    <a:tc>
                      <a:txBody>
                        <a:bodyPr/>
                        <a:lstStyle/>
                        <a:p>
                          <a:pPr algn="ctr">
                            <a:spcAft>
                              <a:spcPts val="0"/>
                            </a:spcAft>
                          </a:pPr>
                          <a:r>
                            <a:rPr lang="en-US" altLang="zh-CN" sz="1400" b="1" kern="100" dirty="0">
                              <a:effectLst/>
                            </a:rPr>
                            <a:t>Perimeter</a:t>
                          </a:r>
                          <a:r>
                            <a:rPr lang="en-US" sz="1400" b="1" kern="100" dirty="0">
                              <a:effectLst/>
                            </a:rPr>
                            <a:t>/m</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400" b="1" kern="100" dirty="0">
                              <a:effectLst/>
                            </a:rPr>
                            <a:t>600~800</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297778682"/>
                      </a:ext>
                    </a:extLst>
                  </a:tr>
                  <a:tr h="27789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dirty="0">
                              <a:effectLst/>
                            </a:rPr>
                            <a:t>Optimized beam energy</a:t>
                          </a:r>
                          <a:r>
                            <a:rPr lang="en-US" sz="1400" b="1" kern="100" dirty="0">
                              <a:effectLst/>
                            </a:rPr>
                            <a:t>/GeV</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400" b="1" kern="100" dirty="0">
                              <a:effectLst/>
                            </a:rPr>
                            <a:t>2</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84836815"/>
                      </a:ext>
                    </a:extLst>
                  </a:tr>
                  <a:tr h="277897">
                    <a:tc>
                      <a:txBody>
                        <a:bodyPr/>
                        <a:lstStyle/>
                        <a:p>
                          <a:pPr algn="ctr">
                            <a:spcAft>
                              <a:spcPts val="0"/>
                            </a:spcAft>
                          </a:pPr>
                          <a:r>
                            <a:rPr lang="en-US" altLang="zh-CN" sz="1400" b="1" kern="100" dirty="0">
                              <a:effectLst/>
                            </a:rPr>
                            <a:t>Energy</a:t>
                          </a:r>
                          <a:r>
                            <a:rPr lang="en-US" sz="1400" b="1" kern="100" dirty="0">
                              <a:effectLst/>
                            </a:rPr>
                            <a:t>/GeV</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400" b="1" kern="100" dirty="0">
                              <a:effectLst/>
                            </a:rPr>
                            <a:t>1-3.5</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169572816"/>
                      </a:ext>
                    </a:extLst>
                  </a:tr>
                  <a:tr h="277897">
                    <a:tc>
                      <a:txBody>
                        <a:bodyPr/>
                        <a:lstStyle/>
                        <a:p>
                          <a:pPr algn="ctr">
                            <a:spcAft>
                              <a:spcPts val="0"/>
                            </a:spcAft>
                          </a:pPr>
                          <a:r>
                            <a:rPr lang="en-US" altLang="zh-CN" sz="1400" b="1" kern="100" dirty="0">
                              <a:effectLst/>
                            </a:rPr>
                            <a:t>Current</a:t>
                          </a:r>
                          <a:r>
                            <a:rPr lang="en-US" sz="1400" b="1" kern="100" dirty="0">
                              <a:effectLst/>
                            </a:rPr>
                            <a:t>/A</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400" b="1" kern="100" dirty="0">
                              <a:effectLst/>
                            </a:rPr>
                            <a:t>2</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897690856"/>
                      </a:ext>
                    </a:extLst>
                  </a:tr>
                  <a:tr h="323272">
                    <a:tc>
                      <a:txBody>
                        <a:bodyPr/>
                        <a:lstStyle/>
                        <a:p>
                          <a:pPr algn="ctr">
                            <a:spcAft>
                              <a:spcPts val="0"/>
                            </a:spcAft>
                          </a:pPr>
                          <a:r>
                            <a:rPr lang="en-US" altLang="zh-CN" sz="1400" b="1" kern="100" dirty="0">
                              <a:effectLst/>
                            </a:rPr>
                            <a:t>Emittance</a:t>
                          </a:r>
                          <a14:m>
                            <m:oMath xmlns:m="http://schemas.openxmlformats.org/officeDocument/2006/math">
                              <m:d>
                                <m:dPr>
                                  <m:ctrlPr>
                                    <a:rPr lang="zh-CN" sz="1400" b="1" i="1" kern="100">
                                      <a:effectLst/>
                                      <a:latin typeface="Cambria Math" panose="02040503050406030204" pitchFamily="18" charset="0"/>
                                    </a:rPr>
                                  </m:ctrlPr>
                                </m:dPr>
                                <m:e>
                                  <m:sSub>
                                    <m:sSubPr>
                                      <m:ctrlPr>
                                        <a:rPr lang="zh-CN" sz="1400" b="1" i="1" kern="100">
                                          <a:effectLst/>
                                          <a:latin typeface="Cambria Math" panose="02040503050406030204" pitchFamily="18" charset="0"/>
                                        </a:rPr>
                                      </m:ctrlPr>
                                    </m:sSubPr>
                                    <m:e>
                                      <m:r>
                                        <a:rPr lang="en-US" sz="1400" b="1" i="1" kern="100">
                                          <a:effectLst/>
                                          <a:latin typeface="Cambria Math" panose="02040503050406030204" pitchFamily="18" charset="0"/>
                                        </a:rPr>
                                        <m:t>𝛆</m:t>
                                      </m:r>
                                    </m:e>
                                    <m:sub>
                                      <m:r>
                                        <a:rPr lang="en-US" sz="1400" b="1" i="1" kern="100">
                                          <a:effectLst/>
                                          <a:latin typeface="Cambria Math" panose="02040503050406030204" pitchFamily="18" charset="0"/>
                                        </a:rPr>
                                        <m:t>𝐱</m:t>
                                      </m:r>
                                    </m:sub>
                                  </m:sSub>
                                  <m:r>
                                    <a:rPr lang="en-US" sz="1400" b="1" kern="100">
                                      <a:effectLst/>
                                      <a:latin typeface="Cambria Math" panose="02040503050406030204" pitchFamily="18" charset="0"/>
                                    </a:rPr>
                                    <m:t>/</m:t>
                                  </m:r>
                                  <m:sSub>
                                    <m:sSubPr>
                                      <m:ctrlPr>
                                        <a:rPr lang="zh-CN" sz="1400" b="1" i="1" kern="100">
                                          <a:effectLst/>
                                          <a:latin typeface="Cambria Math" panose="02040503050406030204" pitchFamily="18" charset="0"/>
                                        </a:rPr>
                                      </m:ctrlPr>
                                    </m:sSubPr>
                                    <m:e>
                                      <m:r>
                                        <a:rPr lang="en-US" sz="1400" b="1" i="1" kern="100">
                                          <a:effectLst/>
                                          <a:latin typeface="Cambria Math" panose="02040503050406030204" pitchFamily="18" charset="0"/>
                                        </a:rPr>
                                        <m:t>𝛆</m:t>
                                      </m:r>
                                    </m:e>
                                    <m:sub>
                                      <m:r>
                                        <a:rPr lang="en-US" sz="1400" b="1" i="1" kern="100">
                                          <a:effectLst/>
                                          <a:latin typeface="Cambria Math" panose="02040503050406030204" pitchFamily="18" charset="0"/>
                                        </a:rPr>
                                        <m:t>𝐲</m:t>
                                      </m:r>
                                    </m:sub>
                                  </m:sSub>
                                </m:e>
                              </m:d>
                            </m:oMath>
                          </a14:m>
                          <a:r>
                            <a:rPr lang="en-US" sz="1400" b="1" kern="100" dirty="0">
                              <a:effectLst/>
                            </a:rPr>
                            <a:t>/</a:t>
                          </a:r>
                          <a:r>
                            <a:rPr lang="en-US" sz="1400" b="1" kern="100" dirty="0" err="1">
                              <a:effectLst/>
                            </a:rPr>
                            <a:t>nm·rad</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400" b="1" kern="100" dirty="0">
                              <a:effectLst/>
                            </a:rPr>
                            <a:t>5.</a:t>
                          </a:r>
                          <a:r>
                            <a:rPr lang="en-US" altLang="zh-CN" sz="1400" b="1" kern="100" dirty="0">
                              <a:effectLst/>
                            </a:rPr>
                            <a:t>7</a:t>
                          </a:r>
                          <a:r>
                            <a:rPr lang="en-US" sz="1400" b="1" kern="100" dirty="0">
                              <a:effectLst/>
                            </a:rPr>
                            <a:t>/0.03</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156446407"/>
                      </a:ext>
                    </a:extLst>
                  </a:tr>
                  <a:tr h="323272">
                    <a:tc>
                      <a:txBody>
                        <a:bodyPr/>
                        <a:lstStyle/>
                        <a:p>
                          <a:pPr algn="ctr">
                            <a:spcAft>
                              <a:spcPts val="0"/>
                            </a:spcAft>
                          </a:pPr>
                          <a:r>
                            <a:rPr lang="en-US" sz="1400" b="1" kern="100" dirty="0">
                              <a:effectLst/>
                            </a:rPr>
                            <a:t>β</a:t>
                          </a:r>
                          <a14:m>
                            <m:oMath xmlns:m="http://schemas.openxmlformats.org/officeDocument/2006/math">
                              <m:d>
                                <m:dPr>
                                  <m:ctrlPr>
                                    <a:rPr lang="zh-CN" sz="1400" b="1" i="1" kern="100">
                                      <a:effectLst/>
                                      <a:latin typeface="Cambria Math" panose="02040503050406030204" pitchFamily="18" charset="0"/>
                                    </a:rPr>
                                  </m:ctrlPr>
                                </m:dPr>
                                <m:e>
                                  <m:sSubSup>
                                    <m:sSubSupPr>
                                      <m:ctrlPr>
                                        <a:rPr lang="zh-CN" sz="1400" b="1" i="1" kern="100">
                                          <a:effectLst/>
                                          <a:latin typeface="Cambria Math" panose="02040503050406030204" pitchFamily="18" charset="0"/>
                                        </a:rPr>
                                      </m:ctrlPr>
                                    </m:sSubSupPr>
                                    <m:e>
                                      <m:sSubSup>
                                        <m:sSubSupPr>
                                          <m:ctrlPr>
                                            <a:rPr lang="zh-CN" sz="1400" b="1" i="1" kern="100">
                                              <a:effectLst/>
                                              <a:latin typeface="Cambria Math" panose="02040503050406030204" pitchFamily="18" charset="0"/>
                                            </a:rPr>
                                          </m:ctrlPr>
                                        </m:sSubSupPr>
                                        <m:e>
                                          <m:r>
                                            <a:rPr lang="en-US" sz="1400" b="1" i="1" kern="100">
                                              <a:effectLst/>
                                              <a:latin typeface="Cambria Math" panose="02040503050406030204" pitchFamily="18" charset="0"/>
                                            </a:rPr>
                                            <m:t>𝛃</m:t>
                                          </m:r>
                                        </m:e>
                                        <m:sub>
                                          <m:r>
                                            <a:rPr lang="en-US" sz="1400" b="1" i="1" kern="100">
                                              <a:effectLst/>
                                              <a:latin typeface="Cambria Math" panose="02040503050406030204" pitchFamily="18" charset="0"/>
                                            </a:rPr>
                                            <m:t>𝐱</m:t>
                                          </m:r>
                                        </m:sub>
                                        <m:sup>
                                          <m:r>
                                            <a:rPr lang="en-US" sz="1400" b="1" kern="100">
                                              <a:effectLst/>
                                              <a:latin typeface="Cambria Math" panose="02040503050406030204" pitchFamily="18" charset="0"/>
                                            </a:rPr>
                                            <m:t>∗</m:t>
                                          </m:r>
                                        </m:sup>
                                      </m:sSubSup>
                                      <m:r>
                                        <a:rPr lang="en-US" sz="1400" b="1" kern="100">
                                          <a:effectLst/>
                                          <a:latin typeface="Cambria Math" panose="02040503050406030204" pitchFamily="18" charset="0"/>
                                        </a:rPr>
                                        <m:t>/</m:t>
                                      </m:r>
                                      <m:r>
                                        <a:rPr lang="en-US" sz="1400" b="1" i="1" kern="100">
                                          <a:effectLst/>
                                          <a:latin typeface="Cambria Math" panose="02040503050406030204" pitchFamily="18" charset="0"/>
                                        </a:rPr>
                                        <m:t>𝛃</m:t>
                                      </m:r>
                                    </m:e>
                                    <m:sub>
                                      <m:r>
                                        <a:rPr lang="en-US" sz="1400" b="1" i="1" kern="100">
                                          <a:effectLst/>
                                          <a:latin typeface="Cambria Math" panose="02040503050406030204" pitchFamily="18" charset="0"/>
                                        </a:rPr>
                                        <m:t>𝐲</m:t>
                                      </m:r>
                                    </m:sub>
                                    <m:sup>
                                      <m:r>
                                        <a:rPr lang="en-US" sz="1400" b="1" kern="100">
                                          <a:effectLst/>
                                          <a:latin typeface="Cambria Math" panose="02040503050406030204" pitchFamily="18" charset="0"/>
                                        </a:rPr>
                                        <m:t>∗</m:t>
                                      </m:r>
                                    </m:sup>
                                  </m:sSubSup>
                                </m:e>
                              </m:d>
                            </m:oMath>
                          </a14:m>
                          <a:r>
                            <a:rPr lang="en-US" sz="1400" b="1" kern="100" dirty="0">
                              <a:effectLst/>
                            </a:rPr>
                            <a:t>/mm</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400" b="1" kern="100" dirty="0">
                              <a:effectLst/>
                            </a:rPr>
                            <a:t>40/0.6</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4077956644"/>
                      </a:ext>
                    </a:extLst>
                  </a:tr>
                  <a:tr h="277897">
                    <a:tc>
                      <a:txBody>
                        <a:bodyPr/>
                        <a:lstStyle/>
                        <a:p>
                          <a:pPr algn="ctr">
                            <a:spcAft>
                              <a:spcPts val="0"/>
                            </a:spcAft>
                          </a:pPr>
                          <a:r>
                            <a:rPr lang="en-US" altLang="zh-CN" sz="1400" dirty="0">
                              <a:effectLst/>
                            </a:rPr>
                            <a:t>Frequency shift </a:t>
                          </a:r>
                          <a:r>
                            <a:rPr lang="en-US" sz="1400" b="1" kern="100" dirty="0" err="1">
                              <a:effectLst/>
                            </a:rPr>
                            <a:t>ξy</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400" b="1" kern="100" dirty="0">
                              <a:effectLst/>
                            </a:rPr>
                            <a:t>0.107</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4131402369"/>
                      </a:ext>
                    </a:extLst>
                  </a:tr>
                  <a:tr h="277897">
                    <a:tc>
                      <a:txBody>
                        <a:bodyPr/>
                        <a:lstStyle/>
                        <a:p>
                          <a:pPr algn="ctr">
                            <a:spcAft>
                              <a:spcPts val="0"/>
                            </a:spcAft>
                          </a:pPr>
                          <a:r>
                            <a:rPr lang="en-US" altLang="zh-CN" sz="1400" b="1" kern="100" dirty="0">
                              <a:effectLst/>
                            </a:rPr>
                            <a:t> Luminosity</a:t>
                          </a:r>
                          <a:r>
                            <a:rPr lang="en-US" sz="1400" b="1" kern="100" dirty="0">
                              <a:effectLst/>
                            </a:rPr>
                            <a:t>/×10</a:t>
                          </a:r>
                          <a:r>
                            <a:rPr lang="en-US" sz="1400" b="1" kern="100" baseline="30000" dirty="0">
                              <a:effectLst/>
                            </a:rPr>
                            <a:t>35</a:t>
                          </a:r>
                          <a:r>
                            <a:rPr lang="en-US" sz="1400" b="1" kern="100" dirty="0">
                              <a:effectLst/>
                            </a:rPr>
                            <a:t>cm</a:t>
                          </a:r>
                          <a:r>
                            <a:rPr lang="en-US" sz="1400" b="1" kern="100" baseline="30000" dirty="0">
                              <a:effectLst/>
                            </a:rPr>
                            <a:t>-2</a:t>
                          </a:r>
                          <a:r>
                            <a:rPr lang="en-US" sz="1400" b="1" kern="100" dirty="0">
                              <a:effectLst/>
                            </a:rPr>
                            <a:t>s</a:t>
                          </a:r>
                          <a:r>
                            <a:rPr lang="en-US" sz="1400" b="1" kern="100" baseline="30000" dirty="0">
                              <a:effectLst/>
                            </a:rPr>
                            <a:t>-1</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1400" b="1" kern="100" dirty="0">
                              <a:effectLst/>
                            </a:rPr>
                            <a:t>≥</a:t>
                          </a:r>
                          <a:r>
                            <a:rPr lang="en-US" sz="1400" b="1" kern="100" dirty="0">
                              <a:effectLst/>
                            </a:rPr>
                            <a:t>0.5</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4046195603"/>
                      </a:ext>
                    </a:extLst>
                  </a:tr>
                </a:tbl>
              </a:graphicData>
            </a:graphic>
          </p:graphicFrame>
        </mc:Choice>
        <mc:Fallback xmlns="">
          <p:graphicFrame>
            <p:nvGraphicFramePr>
              <p:cNvPr id="3" name="表格 2"/>
              <p:cNvGraphicFramePr>
                <a:graphicFrameLocks noGrp="1"/>
              </p:cNvGraphicFramePr>
              <p:nvPr>
                <p:extLst>
                  <p:ext uri="{D42A27DB-BD31-4B8C-83A1-F6EECF244321}">
                    <p14:modId xmlns:p14="http://schemas.microsoft.com/office/powerpoint/2010/main" val="2136476466"/>
                  </p:ext>
                </p:extLst>
              </p:nvPr>
            </p:nvGraphicFramePr>
            <p:xfrm>
              <a:off x="97160" y="3501009"/>
              <a:ext cx="8867328" cy="2591823"/>
            </p:xfrm>
            <a:graphic>
              <a:graphicData uri="http://schemas.openxmlformats.org/drawingml/2006/table">
                <a:tbl>
                  <a:tblPr firstRow="1" firstCol="1" bandRow="1">
                    <a:tableStyleId>{5C22544A-7EE6-4342-B048-85BDC9FD1C3A}</a:tableStyleId>
                  </a:tblPr>
                  <a:tblGrid>
                    <a:gridCol w="4433664">
                      <a:extLst>
                        <a:ext uri="{9D8B030D-6E8A-4147-A177-3AD203B41FA5}">
                          <a16:colId xmlns:a16="http://schemas.microsoft.com/office/drawing/2014/main" val="379264595"/>
                        </a:ext>
                      </a:extLst>
                    </a:gridCol>
                    <a:gridCol w="4433664">
                      <a:extLst>
                        <a:ext uri="{9D8B030D-6E8A-4147-A177-3AD203B41FA5}">
                          <a16:colId xmlns:a16="http://schemas.microsoft.com/office/drawing/2014/main" val="34890648"/>
                        </a:ext>
                      </a:extLst>
                    </a:gridCol>
                  </a:tblGrid>
                  <a:tr h="277897">
                    <a:tc>
                      <a:txBody>
                        <a:bodyPr/>
                        <a:lstStyle/>
                        <a:p>
                          <a:pPr algn="ctr">
                            <a:spcAft>
                              <a:spcPts val="0"/>
                            </a:spcAft>
                          </a:pPr>
                          <a:r>
                            <a:rPr lang="en-US" altLang="zh-CN" sz="1400" b="1" kern="100" dirty="0">
                              <a:effectLst/>
                            </a:rPr>
                            <a:t>Parameter</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altLang="zh-CN" sz="1400" b="1" kern="100" dirty="0">
                              <a:effectLst/>
                              <a:latin typeface="+mn-lt"/>
                              <a:ea typeface="+mn-ea"/>
                              <a:cs typeface="+mn-cs"/>
                            </a:rPr>
                            <a:t>Value</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916059957"/>
                      </a:ext>
                    </a:extLst>
                  </a:tr>
                  <a:tr h="277897">
                    <a:tc>
                      <a:txBody>
                        <a:bodyPr/>
                        <a:lstStyle/>
                        <a:p>
                          <a:pPr algn="ctr">
                            <a:spcAft>
                              <a:spcPts val="0"/>
                            </a:spcAft>
                          </a:pPr>
                          <a:r>
                            <a:rPr lang="en-US" altLang="zh-CN" sz="1400" b="1" kern="100" dirty="0">
                              <a:effectLst/>
                            </a:rPr>
                            <a:t>Perimeter</a:t>
                          </a:r>
                          <a:r>
                            <a:rPr lang="en-US" sz="1400" b="1" kern="100" dirty="0">
                              <a:effectLst/>
                            </a:rPr>
                            <a:t>/m</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400" b="1" kern="100" dirty="0">
                              <a:effectLst/>
                            </a:rPr>
                            <a:t>600~800</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297778682"/>
                      </a:ext>
                    </a:extLst>
                  </a:tr>
                  <a:tr h="27789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dirty="0">
                              <a:effectLst/>
                            </a:rPr>
                            <a:t>Optimized beam energy</a:t>
                          </a:r>
                          <a:r>
                            <a:rPr lang="en-US" sz="1400" b="1" kern="100" dirty="0">
                              <a:effectLst/>
                            </a:rPr>
                            <a:t>/GeV</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400" b="1" kern="100" dirty="0">
                              <a:effectLst/>
                            </a:rPr>
                            <a:t>2</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84836815"/>
                      </a:ext>
                    </a:extLst>
                  </a:tr>
                  <a:tr h="277897">
                    <a:tc>
                      <a:txBody>
                        <a:bodyPr/>
                        <a:lstStyle/>
                        <a:p>
                          <a:pPr algn="ctr">
                            <a:spcAft>
                              <a:spcPts val="0"/>
                            </a:spcAft>
                          </a:pPr>
                          <a:r>
                            <a:rPr lang="en-US" altLang="zh-CN" sz="1400" b="1" kern="100" dirty="0">
                              <a:effectLst/>
                            </a:rPr>
                            <a:t>Energy</a:t>
                          </a:r>
                          <a:r>
                            <a:rPr lang="en-US" sz="1400" b="1" kern="100" dirty="0">
                              <a:effectLst/>
                            </a:rPr>
                            <a:t>/GeV</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400" b="1" kern="100" dirty="0">
                              <a:effectLst/>
                            </a:rPr>
                            <a:t>1-3.5</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169572816"/>
                      </a:ext>
                    </a:extLst>
                  </a:tr>
                  <a:tr h="277897">
                    <a:tc>
                      <a:txBody>
                        <a:bodyPr/>
                        <a:lstStyle/>
                        <a:p>
                          <a:pPr algn="ctr">
                            <a:spcAft>
                              <a:spcPts val="0"/>
                            </a:spcAft>
                          </a:pPr>
                          <a:r>
                            <a:rPr lang="en-US" altLang="zh-CN" sz="1400" b="1" kern="100" dirty="0">
                              <a:effectLst/>
                            </a:rPr>
                            <a:t>Current</a:t>
                          </a:r>
                          <a:r>
                            <a:rPr lang="en-US" sz="1400" b="1" kern="100" dirty="0">
                              <a:effectLst/>
                            </a:rPr>
                            <a:t>/A</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400" b="1" kern="100" dirty="0">
                              <a:effectLst/>
                            </a:rPr>
                            <a:t>2</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897690856"/>
                      </a:ext>
                    </a:extLst>
                  </a:tr>
                  <a:tr h="323272">
                    <a:tc>
                      <a:txBody>
                        <a:bodyPr/>
                        <a:lstStyle/>
                        <a:p>
                          <a:endParaRPr lang="zh-CN"/>
                        </a:p>
                      </a:txBody>
                      <a:tcPr marL="68580" marR="68580" marT="0" marB="0" anchor="ctr">
                        <a:blipFill>
                          <a:blip r:embed="rId3"/>
                          <a:stretch>
                            <a:fillRect l="-137" t="-429630" r="-100549" b="-288889"/>
                          </a:stretch>
                        </a:blipFill>
                      </a:tcPr>
                    </a:tc>
                    <a:tc>
                      <a:txBody>
                        <a:bodyPr/>
                        <a:lstStyle/>
                        <a:p>
                          <a:pPr algn="ctr">
                            <a:spcAft>
                              <a:spcPts val="0"/>
                            </a:spcAft>
                          </a:pPr>
                          <a:r>
                            <a:rPr lang="en-US" sz="1400" b="1" kern="100" dirty="0">
                              <a:effectLst/>
                            </a:rPr>
                            <a:t>5.</a:t>
                          </a:r>
                          <a:r>
                            <a:rPr lang="en-US" altLang="zh-CN" sz="1400" b="1" kern="100" dirty="0">
                              <a:effectLst/>
                            </a:rPr>
                            <a:t>7</a:t>
                          </a:r>
                          <a:r>
                            <a:rPr lang="en-US" sz="1400" b="1" kern="100" dirty="0">
                              <a:effectLst/>
                            </a:rPr>
                            <a:t>/0.03</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156446407"/>
                      </a:ext>
                    </a:extLst>
                  </a:tr>
                  <a:tr h="323272">
                    <a:tc>
                      <a:txBody>
                        <a:bodyPr/>
                        <a:lstStyle/>
                        <a:p>
                          <a:endParaRPr lang="zh-CN"/>
                        </a:p>
                      </a:txBody>
                      <a:tcPr marL="68580" marR="68580" marT="0" marB="0" anchor="ctr">
                        <a:blipFill>
                          <a:blip r:embed="rId3"/>
                          <a:stretch>
                            <a:fillRect l="-137" t="-539623" r="-100549" b="-194340"/>
                          </a:stretch>
                        </a:blipFill>
                      </a:tcPr>
                    </a:tc>
                    <a:tc>
                      <a:txBody>
                        <a:bodyPr/>
                        <a:lstStyle/>
                        <a:p>
                          <a:pPr algn="ctr">
                            <a:spcAft>
                              <a:spcPts val="0"/>
                            </a:spcAft>
                          </a:pPr>
                          <a:r>
                            <a:rPr lang="en-US" sz="1400" b="1" kern="100" dirty="0">
                              <a:effectLst/>
                            </a:rPr>
                            <a:t>40/0.6</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4077956644"/>
                      </a:ext>
                    </a:extLst>
                  </a:tr>
                  <a:tr h="277897">
                    <a:tc>
                      <a:txBody>
                        <a:bodyPr/>
                        <a:lstStyle/>
                        <a:p>
                          <a:pPr algn="ctr">
                            <a:spcAft>
                              <a:spcPts val="0"/>
                            </a:spcAft>
                          </a:pPr>
                          <a:r>
                            <a:rPr lang="en-US" altLang="zh-CN" sz="1400" dirty="0">
                              <a:effectLst/>
                            </a:rPr>
                            <a:t>Frequency shift </a:t>
                          </a:r>
                          <a:r>
                            <a:rPr lang="en-US" sz="1400" b="1" kern="100" dirty="0" err="1">
                              <a:effectLst/>
                            </a:rPr>
                            <a:t>ξy</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400" b="1" kern="100" dirty="0">
                              <a:effectLst/>
                            </a:rPr>
                            <a:t>0.107</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4131402369"/>
                      </a:ext>
                    </a:extLst>
                  </a:tr>
                  <a:tr h="277897">
                    <a:tc>
                      <a:txBody>
                        <a:bodyPr/>
                        <a:lstStyle/>
                        <a:p>
                          <a:pPr algn="ctr">
                            <a:spcAft>
                              <a:spcPts val="0"/>
                            </a:spcAft>
                          </a:pPr>
                          <a:r>
                            <a:rPr lang="en-US" altLang="zh-CN" sz="1400" b="1" kern="100" dirty="0">
                              <a:effectLst/>
                            </a:rPr>
                            <a:t> Luminosity</a:t>
                          </a:r>
                          <a:r>
                            <a:rPr lang="en-US" sz="1400" b="1" kern="100" dirty="0">
                              <a:effectLst/>
                            </a:rPr>
                            <a:t>/×10</a:t>
                          </a:r>
                          <a:r>
                            <a:rPr lang="en-US" sz="1400" b="1" kern="100" baseline="30000" dirty="0">
                              <a:effectLst/>
                            </a:rPr>
                            <a:t>35</a:t>
                          </a:r>
                          <a:r>
                            <a:rPr lang="en-US" sz="1400" b="1" kern="100" dirty="0">
                              <a:effectLst/>
                            </a:rPr>
                            <a:t>cm</a:t>
                          </a:r>
                          <a:r>
                            <a:rPr lang="en-US" sz="1400" b="1" kern="100" baseline="30000" dirty="0">
                              <a:effectLst/>
                            </a:rPr>
                            <a:t>-2</a:t>
                          </a:r>
                          <a:r>
                            <a:rPr lang="en-US" sz="1400" b="1" kern="100" dirty="0">
                              <a:effectLst/>
                            </a:rPr>
                            <a:t>s</a:t>
                          </a:r>
                          <a:r>
                            <a:rPr lang="en-US" sz="1400" b="1" kern="100" baseline="30000" dirty="0">
                              <a:effectLst/>
                            </a:rPr>
                            <a:t>-1</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1400" b="1" kern="100" dirty="0">
                              <a:effectLst/>
                            </a:rPr>
                            <a:t>≥</a:t>
                          </a:r>
                          <a:r>
                            <a:rPr lang="en-US" sz="1400" b="1" kern="100" dirty="0">
                              <a:effectLst/>
                            </a:rPr>
                            <a:t>0.5</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4046195603"/>
                      </a:ext>
                    </a:extLst>
                  </a:tr>
                </a:tbl>
              </a:graphicData>
            </a:graphic>
          </p:graphicFrame>
        </mc:Fallback>
      </mc:AlternateContent>
      <p:pic>
        <p:nvPicPr>
          <p:cNvPr id="5" name="图片 4"/>
          <p:cNvPicPr>
            <a:picLocks noChangeAspect="1"/>
          </p:cNvPicPr>
          <p:nvPr/>
        </p:nvPicPr>
        <p:blipFill>
          <a:blip r:embed="rId4"/>
          <a:stretch>
            <a:fillRect/>
          </a:stretch>
        </p:blipFill>
        <p:spPr>
          <a:xfrm>
            <a:off x="97160" y="982979"/>
            <a:ext cx="8749164" cy="2345483"/>
          </a:xfrm>
          <a:prstGeom prst="rect">
            <a:avLst/>
          </a:prstGeom>
        </p:spPr>
      </p:pic>
    </p:spTree>
    <p:extLst>
      <p:ext uri="{BB962C8B-B14F-4D97-AF65-F5344CB8AC3E}">
        <p14:creationId xmlns:p14="http://schemas.microsoft.com/office/powerpoint/2010/main" val="652019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灯片编号占位符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spcBef>
                <a:spcPct val="0"/>
              </a:spcBef>
              <a:buFontTx/>
              <a:buNone/>
            </a:pPr>
            <a:fld id="{CBA6AFEF-BA0E-423B-B4BC-3CFBF150F0A9}" type="slidenum">
              <a:rPr lang="zh-CN" altLang="en-US" sz="1200">
                <a:solidFill>
                  <a:srgbClr val="898989"/>
                </a:solidFill>
                <a:latin typeface="Times New Roman" panose="02020603050405020304" pitchFamily="18" charset="0"/>
                <a:cs typeface="Times New Roman" panose="02020603050405020304" pitchFamily="18" charset="0"/>
              </a:rPr>
              <a:pPr>
                <a:spcBef>
                  <a:spcPct val="0"/>
                </a:spcBef>
                <a:buFontTx/>
                <a:buNone/>
              </a:pPr>
              <a:t>4</a:t>
            </a:fld>
            <a:endParaRPr lang="zh-CN" altLang="en-US" sz="1200" dirty="0">
              <a:solidFill>
                <a:srgbClr val="898989"/>
              </a:solidFill>
              <a:latin typeface="Times New Roman" panose="02020603050405020304" pitchFamily="18" charset="0"/>
              <a:cs typeface="Times New Roman" panose="02020603050405020304" pitchFamily="18" charset="0"/>
            </a:endParaRPr>
          </a:p>
        </p:txBody>
      </p:sp>
      <p:sp>
        <p:nvSpPr>
          <p:cNvPr id="4" name="日期占位符 3"/>
          <p:cNvSpPr>
            <a:spLocks noGrp="1"/>
          </p:cNvSpPr>
          <p:nvPr>
            <p:ph type="dt" sz="quarter" idx="10"/>
          </p:nvPr>
        </p:nvSpPr>
        <p:spPr/>
        <p:txBody>
          <a:bodyPr/>
          <a:lstStyle/>
          <a:p>
            <a:pPr>
              <a:defRPr/>
            </a:pPr>
            <a:fld id="{FF3ABAD2-E7EE-4CBE-8502-21443987BA6A}" type="datetime1">
              <a:rPr lang="zh-CN" altLang="en-US">
                <a:latin typeface="Times New Roman" panose="02020603050405020304" pitchFamily="18" charset="0"/>
                <a:cs typeface="Times New Roman" panose="02020603050405020304" pitchFamily="18" charset="0"/>
              </a:rPr>
              <a:pPr>
                <a:defRPr/>
              </a:pPr>
              <a:t>2024/1/16</a:t>
            </a:fld>
            <a:endParaRPr lang="zh-CN" altLang="en-US" dirty="0">
              <a:latin typeface="Times New Roman" panose="02020603050405020304" pitchFamily="18" charset="0"/>
              <a:cs typeface="Times New Roman" panose="02020603050405020304" pitchFamily="18" charset="0"/>
            </a:endParaRPr>
          </a:p>
        </p:txBody>
      </p:sp>
      <p:cxnSp>
        <p:nvCxnSpPr>
          <p:cNvPr id="6" name="直接连接符 5"/>
          <p:cNvCxnSpPr/>
          <p:nvPr/>
        </p:nvCxnSpPr>
        <p:spPr>
          <a:xfrm>
            <a:off x="0" y="765175"/>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0" y="6237312"/>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a:blip r:embed="rId3"/>
          <a:stretch>
            <a:fillRect/>
          </a:stretch>
        </p:blipFill>
        <p:spPr>
          <a:xfrm>
            <a:off x="97160" y="57562"/>
            <a:ext cx="720080" cy="635134"/>
          </a:xfrm>
          <a:prstGeom prst="rect">
            <a:avLst/>
          </a:prstGeom>
        </p:spPr>
      </p:pic>
      <p:sp>
        <p:nvSpPr>
          <p:cNvPr id="11" name="矩形 10"/>
          <p:cNvSpPr/>
          <p:nvPr/>
        </p:nvSpPr>
        <p:spPr>
          <a:xfrm>
            <a:off x="7938103" y="202400"/>
            <a:ext cx="1067921" cy="523220"/>
          </a:xfrm>
          <a:prstGeom prst="rect">
            <a:avLst/>
          </a:prstGeom>
          <a:noFill/>
        </p:spPr>
        <p:txBody>
          <a:bodyPr wrap="none" lIns="91440" tIns="45720" rIns="91440" bIns="45720">
            <a:spAutoFit/>
          </a:bodyPr>
          <a:lstStyle/>
          <a:p>
            <a:pPr algn="ctr"/>
            <a:r>
              <a:rPr lang="en-US" altLang="zh-CN" sz="28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radley Hand ITC" panose="03070402050302030203" pitchFamily="66" charset="0"/>
              </a:rPr>
              <a:t>STCF</a:t>
            </a:r>
          </a:p>
        </p:txBody>
      </p:sp>
      <p:sp>
        <p:nvSpPr>
          <p:cNvPr id="13" name="TextBox 8"/>
          <p:cNvSpPr txBox="1">
            <a:spLocks noChangeArrowheads="1"/>
          </p:cNvSpPr>
          <p:nvPr/>
        </p:nvSpPr>
        <p:spPr bwMode="auto">
          <a:xfrm>
            <a:off x="2771800" y="132900"/>
            <a:ext cx="45363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defRPr/>
            </a:pPr>
            <a:r>
              <a:rPr lang="en-US" altLang="zh-CN" b="1" dirty="0">
                <a:solidFill>
                  <a:srgbClr val="0000FF"/>
                </a:solidFill>
              </a:rPr>
              <a:t>The injector of STCF</a:t>
            </a:r>
          </a:p>
        </p:txBody>
      </p:sp>
      <p:pic>
        <p:nvPicPr>
          <p:cNvPr id="12" name="图片 11">
            <a:extLst>
              <a:ext uri="{FF2B5EF4-FFF2-40B4-BE49-F238E27FC236}">
                <a16:creationId xmlns:a16="http://schemas.microsoft.com/office/drawing/2014/main" id="{9DB6386C-7F12-416D-9F31-C498FAA5E527}"/>
              </a:ext>
            </a:extLst>
          </p:cNvPr>
          <p:cNvPicPr>
            <a:picLocks noChangeAspect="1"/>
          </p:cNvPicPr>
          <p:nvPr/>
        </p:nvPicPr>
        <p:blipFill>
          <a:blip r:embed="rId4"/>
          <a:stretch>
            <a:fillRect/>
          </a:stretch>
        </p:blipFill>
        <p:spPr>
          <a:xfrm>
            <a:off x="816237" y="877570"/>
            <a:ext cx="7644195" cy="5287734"/>
          </a:xfrm>
          <a:prstGeom prst="rect">
            <a:avLst/>
          </a:prstGeom>
        </p:spPr>
      </p:pic>
    </p:spTree>
    <p:extLst>
      <p:ext uri="{BB962C8B-B14F-4D97-AF65-F5344CB8AC3E}">
        <p14:creationId xmlns:p14="http://schemas.microsoft.com/office/powerpoint/2010/main" val="10749786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灯片编号占位符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spcBef>
                <a:spcPct val="0"/>
              </a:spcBef>
              <a:buFontTx/>
              <a:buNone/>
            </a:pPr>
            <a:fld id="{CBA6AFEF-BA0E-423B-B4BC-3CFBF150F0A9}" type="slidenum">
              <a:rPr lang="zh-CN" altLang="en-US" sz="1200">
                <a:solidFill>
                  <a:srgbClr val="898989"/>
                </a:solidFill>
                <a:latin typeface="Times New Roman" panose="02020603050405020304" pitchFamily="18" charset="0"/>
                <a:cs typeface="Times New Roman" panose="02020603050405020304" pitchFamily="18" charset="0"/>
              </a:rPr>
              <a:pPr>
                <a:spcBef>
                  <a:spcPct val="0"/>
                </a:spcBef>
                <a:buFontTx/>
                <a:buNone/>
              </a:pPr>
              <a:t>5</a:t>
            </a:fld>
            <a:endParaRPr lang="zh-CN" altLang="en-US" sz="1200" dirty="0">
              <a:solidFill>
                <a:srgbClr val="898989"/>
              </a:solidFill>
              <a:latin typeface="Times New Roman" panose="02020603050405020304" pitchFamily="18" charset="0"/>
              <a:cs typeface="Times New Roman" panose="02020603050405020304" pitchFamily="18" charset="0"/>
            </a:endParaRPr>
          </a:p>
        </p:txBody>
      </p:sp>
      <p:sp>
        <p:nvSpPr>
          <p:cNvPr id="4" name="日期占位符 3"/>
          <p:cNvSpPr>
            <a:spLocks noGrp="1"/>
          </p:cNvSpPr>
          <p:nvPr>
            <p:ph type="dt" sz="quarter" idx="10"/>
          </p:nvPr>
        </p:nvSpPr>
        <p:spPr/>
        <p:txBody>
          <a:bodyPr/>
          <a:lstStyle/>
          <a:p>
            <a:pPr>
              <a:defRPr/>
            </a:pPr>
            <a:fld id="{FF3ABAD2-E7EE-4CBE-8502-21443987BA6A}" type="datetime1">
              <a:rPr lang="zh-CN" altLang="en-US">
                <a:latin typeface="Times New Roman" panose="02020603050405020304" pitchFamily="18" charset="0"/>
                <a:cs typeface="Times New Roman" panose="02020603050405020304" pitchFamily="18" charset="0"/>
              </a:rPr>
              <a:pPr>
                <a:defRPr/>
              </a:pPr>
              <a:t>2024/1/16</a:t>
            </a:fld>
            <a:endParaRPr lang="zh-CN" altLang="en-US" dirty="0">
              <a:latin typeface="Times New Roman" panose="02020603050405020304" pitchFamily="18" charset="0"/>
              <a:cs typeface="Times New Roman" panose="02020603050405020304" pitchFamily="18" charset="0"/>
            </a:endParaRPr>
          </a:p>
        </p:txBody>
      </p:sp>
      <p:cxnSp>
        <p:nvCxnSpPr>
          <p:cNvPr id="6" name="直接连接符 5"/>
          <p:cNvCxnSpPr/>
          <p:nvPr/>
        </p:nvCxnSpPr>
        <p:spPr>
          <a:xfrm>
            <a:off x="0" y="765175"/>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1072" y="6165304"/>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a:blip r:embed="rId2"/>
          <a:stretch>
            <a:fillRect/>
          </a:stretch>
        </p:blipFill>
        <p:spPr>
          <a:xfrm>
            <a:off x="97160" y="57562"/>
            <a:ext cx="720080" cy="635134"/>
          </a:xfrm>
          <a:prstGeom prst="rect">
            <a:avLst/>
          </a:prstGeom>
        </p:spPr>
      </p:pic>
      <p:sp>
        <p:nvSpPr>
          <p:cNvPr id="11" name="矩形 10"/>
          <p:cNvSpPr/>
          <p:nvPr/>
        </p:nvSpPr>
        <p:spPr>
          <a:xfrm>
            <a:off x="7938103" y="202400"/>
            <a:ext cx="1067921" cy="523220"/>
          </a:xfrm>
          <a:prstGeom prst="rect">
            <a:avLst/>
          </a:prstGeom>
          <a:noFill/>
        </p:spPr>
        <p:txBody>
          <a:bodyPr wrap="none" lIns="91440" tIns="45720" rIns="91440" bIns="45720">
            <a:spAutoFit/>
          </a:bodyPr>
          <a:lstStyle/>
          <a:p>
            <a:pPr algn="ctr"/>
            <a:r>
              <a:rPr lang="en-US" altLang="zh-CN" sz="28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radley Hand ITC" panose="03070402050302030203" pitchFamily="66" charset="0"/>
              </a:rPr>
              <a:t>STCF</a:t>
            </a:r>
          </a:p>
        </p:txBody>
      </p:sp>
      <p:pic>
        <p:nvPicPr>
          <p:cNvPr id="15" name="图片 14">
            <a:extLst>
              <a:ext uri="{FF2B5EF4-FFF2-40B4-BE49-F238E27FC236}">
                <a16:creationId xmlns:a16="http://schemas.microsoft.com/office/drawing/2014/main" id="{5EAD7E3D-5C5C-487C-975A-1751810C8E57}"/>
              </a:ext>
            </a:extLst>
          </p:cNvPr>
          <p:cNvPicPr>
            <a:picLocks noChangeAspect="1"/>
          </p:cNvPicPr>
          <p:nvPr/>
        </p:nvPicPr>
        <p:blipFill>
          <a:blip r:embed="rId3"/>
          <a:stretch>
            <a:fillRect/>
          </a:stretch>
        </p:blipFill>
        <p:spPr>
          <a:xfrm>
            <a:off x="3838825" y="2885953"/>
            <a:ext cx="5184576" cy="2980742"/>
          </a:xfrm>
          <a:prstGeom prst="rect">
            <a:avLst/>
          </a:prstGeom>
        </p:spPr>
      </p:pic>
      <p:sp>
        <p:nvSpPr>
          <p:cNvPr id="18" name="TextBox 8">
            <a:extLst>
              <a:ext uri="{FF2B5EF4-FFF2-40B4-BE49-F238E27FC236}">
                <a16:creationId xmlns:a16="http://schemas.microsoft.com/office/drawing/2014/main" id="{DB5C7D6F-E403-4E17-9B37-7A6A1627FEA1}"/>
              </a:ext>
            </a:extLst>
          </p:cNvPr>
          <p:cNvSpPr txBox="1">
            <a:spLocks noChangeArrowheads="1"/>
          </p:cNvSpPr>
          <p:nvPr/>
        </p:nvSpPr>
        <p:spPr bwMode="auto">
          <a:xfrm>
            <a:off x="1859501" y="215512"/>
            <a:ext cx="576049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defRPr/>
            </a:pPr>
            <a:r>
              <a:rPr lang="en-US" altLang="zh-CN" b="1" dirty="0">
                <a:solidFill>
                  <a:srgbClr val="0000FF"/>
                </a:solidFill>
              </a:rPr>
              <a:t>The electron beam line of STCF</a:t>
            </a:r>
          </a:p>
        </p:txBody>
      </p:sp>
      <p:sp>
        <p:nvSpPr>
          <p:cNvPr id="23" name="内容占位符 1">
            <a:extLst>
              <a:ext uri="{FF2B5EF4-FFF2-40B4-BE49-F238E27FC236}">
                <a16:creationId xmlns:a16="http://schemas.microsoft.com/office/drawing/2014/main" id="{1367407B-ECC1-42D1-BB06-3855E390617C}"/>
              </a:ext>
            </a:extLst>
          </p:cNvPr>
          <p:cNvSpPr>
            <a:spLocks noGrp="1"/>
          </p:cNvSpPr>
          <p:nvPr>
            <p:ph idx="1"/>
          </p:nvPr>
        </p:nvSpPr>
        <p:spPr>
          <a:xfrm>
            <a:off x="-180528" y="2872324"/>
            <a:ext cx="4344214" cy="3183240"/>
          </a:xfrm>
        </p:spPr>
        <p:txBody>
          <a:bodyPr/>
          <a:lstStyle/>
          <a:p>
            <a:pPr marL="0" indent="0">
              <a:lnSpc>
                <a:spcPct val="110000"/>
              </a:lnSpc>
              <a:buNone/>
            </a:pPr>
            <a:r>
              <a:rPr lang="en-US" altLang="zh-CN" sz="2000" dirty="0">
                <a:solidFill>
                  <a:srgbClr val="0F52BA"/>
                </a:solidFill>
                <a:latin typeface="微软雅黑" panose="020B0503020204020204" pitchFamily="34" charset="-122"/>
                <a:ea typeface="微软雅黑" panose="020B0503020204020204" pitchFamily="34" charset="-122"/>
              </a:rPr>
              <a:t>     Injector:</a:t>
            </a:r>
          </a:p>
          <a:p>
            <a:pPr lvl="1">
              <a:lnSpc>
                <a:spcPct val="110000"/>
              </a:lnSpc>
            </a:pPr>
            <a:r>
              <a:rPr lang="en-US" altLang="zh-CN" sz="1800" dirty="0">
                <a:latin typeface="Arial" panose="020B0604020202020204" pitchFamily="34" charset="0"/>
                <a:ea typeface="微软雅黑" panose="020B0503020204020204" pitchFamily="34" charset="-122"/>
                <a:cs typeface="Arial" panose="020B0604020202020204" pitchFamily="34" charset="0"/>
              </a:rPr>
              <a:t>e- </a:t>
            </a:r>
            <a:r>
              <a:rPr lang="en-US" altLang="zh-CN" sz="1800" dirty="0" err="1">
                <a:latin typeface="Arial" panose="020B0604020202020204" pitchFamily="34" charset="0"/>
                <a:ea typeface="微软雅黑" panose="020B0503020204020204" pitchFamily="34" charset="-122"/>
                <a:cs typeface="Arial" panose="020B0604020202020204" pitchFamily="34" charset="0"/>
              </a:rPr>
              <a:t>linacs</a:t>
            </a:r>
            <a:r>
              <a:rPr lang="en-US" altLang="zh-CN" sz="1800" dirty="0">
                <a:latin typeface="Arial" panose="020B0604020202020204" pitchFamily="34" charset="0"/>
                <a:ea typeface="微软雅黑" panose="020B0503020204020204" pitchFamily="34" charset="-122"/>
                <a:cs typeface="Arial" panose="020B0604020202020204" pitchFamily="34" charset="0"/>
              </a:rPr>
              <a:t>: 1.0 GeV, 1-1.5 GeV</a:t>
            </a:r>
          </a:p>
          <a:p>
            <a:pPr lvl="1">
              <a:lnSpc>
                <a:spcPct val="110000"/>
              </a:lnSpc>
            </a:pPr>
            <a:r>
              <a:rPr lang="en-US" altLang="zh-CN" sz="1800" dirty="0">
                <a:latin typeface="Arial" panose="020B0604020202020204" pitchFamily="34" charset="0"/>
                <a:ea typeface="微软雅黑" panose="020B0503020204020204" pitchFamily="34" charset="-122"/>
                <a:cs typeface="Arial" panose="020B0604020202020204" pitchFamily="34" charset="0"/>
              </a:rPr>
              <a:t>e+ linac: 1 GeV</a:t>
            </a:r>
          </a:p>
          <a:p>
            <a:pPr lvl="1">
              <a:lnSpc>
                <a:spcPct val="110000"/>
              </a:lnSpc>
            </a:pPr>
            <a:r>
              <a:rPr lang="en-US" altLang="zh-CN" sz="1800" dirty="0">
                <a:latin typeface="Arial" panose="020B0604020202020204" pitchFamily="34" charset="0"/>
                <a:ea typeface="微软雅黑" panose="020B0503020204020204" pitchFamily="34" charset="-122"/>
                <a:cs typeface="Arial" panose="020B0604020202020204" pitchFamily="34" charset="0"/>
              </a:rPr>
              <a:t>e+/e- linac: 1-3.5 GeV</a:t>
            </a:r>
          </a:p>
          <a:p>
            <a:pPr lvl="1">
              <a:lnSpc>
                <a:spcPct val="110000"/>
              </a:lnSpc>
            </a:pPr>
            <a:r>
              <a:rPr lang="en-US" altLang="zh-CN" sz="1800" dirty="0">
                <a:latin typeface="Arial" panose="020B0604020202020204" pitchFamily="34" charset="0"/>
                <a:ea typeface="微软雅黑" panose="020B0503020204020204" pitchFamily="34" charset="-122"/>
                <a:cs typeface="Arial" panose="020B0604020202020204" pitchFamily="34" charset="0"/>
              </a:rPr>
              <a:t>e+ target: @1.5 GeV</a:t>
            </a:r>
          </a:p>
          <a:p>
            <a:pPr lvl="1">
              <a:lnSpc>
                <a:spcPct val="110000"/>
              </a:lnSpc>
            </a:pPr>
            <a:r>
              <a:rPr lang="en-US" altLang="zh-CN" sz="1800" dirty="0">
                <a:latin typeface="Arial" panose="020B0604020202020204" pitchFamily="34" charset="0"/>
                <a:ea typeface="微软雅黑" panose="020B0503020204020204" pitchFamily="34" charset="-122"/>
                <a:cs typeface="Arial" panose="020B0604020202020204" pitchFamily="34" charset="0"/>
              </a:rPr>
              <a:t>Damping ring: 1 GeV, ~140 m </a:t>
            </a:r>
          </a:p>
          <a:p>
            <a:pPr lvl="1">
              <a:lnSpc>
                <a:spcPct val="110000"/>
              </a:lnSpc>
            </a:pPr>
            <a:r>
              <a:rPr lang="en-US" altLang="zh-CN" sz="1800" dirty="0">
                <a:latin typeface="Arial" panose="020B0604020202020204" pitchFamily="34" charset="0"/>
                <a:ea typeface="微软雅黑" panose="020B0503020204020204" pitchFamily="34" charset="-122"/>
                <a:cs typeface="Arial" panose="020B0604020202020204" pitchFamily="34" charset="0"/>
              </a:rPr>
              <a:t>e+/e- accumulator rings: 1 GeV, </a:t>
            </a:r>
            <a:endParaRPr lang="en-US" altLang="zh-CN" sz="1800"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p:txBody>
      </p:sp>
      <p:pic>
        <p:nvPicPr>
          <p:cNvPr id="24" name="图片 23">
            <a:extLst>
              <a:ext uri="{FF2B5EF4-FFF2-40B4-BE49-F238E27FC236}">
                <a16:creationId xmlns:a16="http://schemas.microsoft.com/office/drawing/2014/main" id="{814B2829-6474-4F62-A58A-21F131F068BE}"/>
              </a:ext>
            </a:extLst>
          </p:cNvPr>
          <p:cNvPicPr>
            <a:picLocks noChangeAspect="1"/>
          </p:cNvPicPr>
          <p:nvPr/>
        </p:nvPicPr>
        <p:blipFill rotWithShape="1">
          <a:blip r:embed="rId4"/>
          <a:srcRect t="12245" b="5736"/>
          <a:stretch/>
        </p:blipFill>
        <p:spPr>
          <a:xfrm>
            <a:off x="152400" y="1042889"/>
            <a:ext cx="8947591" cy="1471711"/>
          </a:xfrm>
          <a:prstGeom prst="rect">
            <a:avLst/>
          </a:prstGeom>
        </p:spPr>
      </p:pic>
    </p:spTree>
    <p:extLst>
      <p:ext uri="{BB962C8B-B14F-4D97-AF65-F5344CB8AC3E}">
        <p14:creationId xmlns:p14="http://schemas.microsoft.com/office/powerpoint/2010/main" val="1266025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灯片编号占位符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spcBef>
                <a:spcPct val="0"/>
              </a:spcBef>
              <a:buFontTx/>
              <a:buNone/>
            </a:pPr>
            <a:fld id="{CBA6AFEF-BA0E-423B-B4BC-3CFBF150F0A9}" type="slidenum">
              <a:rPr lang="zh-CN" altLang="en-US" sz="1200">
                <a:solidFill>
                  <a:srgbClr val="898989"/>
                </a:solidFill>
                <a:latin typeface="Times New Roman" panose="02020603050405020304" pitchFamily="18" charset="0"/>
                <a:cs typeface="Times New Roman" panose="02020603050405020304" pitchFamily="18" charset="0"/>
              </a:rPr>
              <a:pPr>
                <a:spcBef>
                  <a:spcPct val="0"/>
                </a:spcBef>
                <a:buFontTx/>
                <a:buNone/>
              </a:pPr>
              <a:t>6</a:t>
            </a:fld>
            <a:endParaRPr lang="zh-CN" altLang="en-US" sz="1200" dirty="0">
              <a:solidFill>
                <a:srgbClr val="898989"/>
              </a:solidFill>
              <a:latin typeface="Times New Roman" panose="02020603050405020304" pitchFamily="18" charset="0"/>
              <a:cs typeface="Times New Roman" panose="02020603050405020304" pitchFamily="18" charset="0"/>
            </a:endParaRPr>
          </a:p>
        </p:txBody>
      </p:sp>
      <p:sp>
        <p:nvSpPr>
          <p:cNvPr id="4" name="日期占位符 3"/>
          <p:cNvSpPr>
            <a:spLocks noGrp="1"/>
          </p:cNvSpPr>
          <p:nvPr>
            <p:ph type="dt" sz="quarter" idx="10"/>
          </p:nvPr>
        </p:nvSpPr>
        <p:spPr/>
        <p:txBody>
          <a:bodyPr/>
          <a:lstStyle/>
          <a:p>
            <a:pPr>
              <a:defRPr/>
            </a:pPr>
            <a:fld id="{FF3ABAD2-E7EE-4CBE-8502-21443987BA6A}" type="datetime1">
              <a:rPr lang="zh-CN" altLang="en-US">
                <a:latin typeface="Times New Roman" panose="02020603050405020304" pitchFamily="18" charset="0"/>
                <a:cs typeface="Times New Roman" panose="02020603050405020304" pitchFamily="18" charset="0"/>
              </a:rPr>
              <a:pPr>
                <a:defRPr/>
              </a:pPr>
              <a:t>2024/1/16</a:t>
            </a:fld>
            <a:endParaRPr lang="zh-CN" altLang="en-US" dirty="0">
              <a:latin typeface="Times New Roman" panose="02020603050405020304" pitchFamily="18" charset="0"/>
              <a:cs typeface="Times New Roman" panose="02020603050405020304" pitchFamily="18" charset="0"/>
            </a:endParaRPr>
          </a:p>
        </p:txBody>
      </p:sp>
      <p:cxnSp>
        <p:nvCxnSpPr>
          <p:cNvPr id="6" name="直接连接符 5"/>
          <p:cNvCxnSpPr/>
          <p:nvPr/>
        </p:nvCxnSpPr>
        <p:spPr>
          <a:xfrm>
            <a:off x="0" y="765175"/>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0" y="6237312"/>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a:blip r:embed="rId2"/>
          <a:stretch>
            <a:fillRect/>
          </a:stretch>
        </p:blipFill>
        <p:spPr>
          <a:xfrm>
            <a:off x="97160" y="57562"/>
            <a:ext cx="720080" cy="635134"/>
          </a:xfrm>
          <a:prstGeom prst="rect">
            <a:avLst/>
          </a:prstGeom>
        </p:spPr>
      </p:pic>
      <p:sp>
        <p:nvSpPr>
          <p:cNvPr id="11" name="矩形 10"/>
          <p:cNvSpPr/>
          <p:nvPr/>
        </p:nvSpPr>
        <p:spPr>
          <a:xfrm>
            <a:off x="7938103" y="202400"/>
            <a:ext cx="1067921" cy="523220"/>
          </a:xfrm>
          <a:prstGeom prst="rect">
            <a:avLst/>
          </a:prstGeom>
          <a:noFill/>
        </p:spPr>
        <p:txBody>
          <a:bodyPr wrap="none" lIns="91440" tIns="45720" rIns="91440" bIns="45720">
            <a:spAutoFit/>
          </a:bodyPr>
          <a:lstStyle/>
          <a:p>
            <a:pPr algn="ctr"/>
            <a:r>
              <a:rPr lang="en-US" altLang="zh-CN" sz="28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radley Hand ITC" panose="03070402050302030203" pitchFamily="66" charset="0"/>
              </a:rPr>
              <a:t>STCF</a:t>
            </a:r>
          </a:p>
        </p:txBody>
      </p:sp>
      <p:graphicFrame>
        <p:nvGraphicFramePr>
          <p:cNvPr id="2" name="表格 1"/>
          <p:cNvGraphicFramePr>
            <a:graphicFrameLocks noGrp="1"/>
          </p:cNvGraphicFramePr>
          <p:nvPr>
            <p:extLst>
              <p:ext uri="{D42A27DB-BD31-4B8C-83A1-F6EECF244321}">
                <p14:modId xmlns:p14="http://schemas.microsoft.com/office/powerpoint/2010/main" val="3862666662"/>
              </p:ext>
            </p:extLst>
          </p:nvPr>
        </p:nvGraphicFramePr>
        <p:xfrm>
          <a:off x="5866196" y="1294951"/>
          <a:ext cx="3249068" cy="4510313"/>
        </p:xfrm>
        <a:graphic>
          <a:graphicData uri="http://schemas.openxmlformats.org/drawingml/2006/table">
            <a:tbl>
              <a:tblPr firstRow="1" firstCol="1" bandRow="1">
                <a:tableStyleId>{5C22544A-7EE6-4342-B048-85BDC9FD1C3A}</a:tableStyleId>
              </a:tblPr>
              <a:tblGrid>
                <a:gridCol w="1624534">
                  <a:extLst>
                    <a:ext uri="{9D8B030D-6E8A-4147-A177-3AD203B41FA5}">
                      <a16:colId xmlns:a16="http://schemas.microsoft.com/office/drawing/2014/main" val="4078220466"/>
                    </a:ext>
                  </a:extLst>
                </a:gridCol>
                <a:gridCol w="1624534">
                  <a:extLst>
                    <a:ext uri="{9D8B030D-6E8A-4147-A177-3AD203B41FA5}">
                      <a16:colId xmlns:a16="http://schemas.microsoft.com/office/drawing/2014/main" val="2454442244"/>
                    </a:ext>
                  </a:extLst>
                </a:gridCol>
              </a:tblGrid>
              <a:tr h="220093">
                <a:tc>
                  <a:txBody>
                    <a:bodyPr/>
                    <a:lstStyle/>
                    <a:p>
                      <a:pPr algn="ctr">
                        <a:spcAft>
                          <a:spcPts val="0"/>
                        </a:spcAft>
                      </a:pPr>
                      <a:r>
                        <a:rPr lang="en-US" altLang="zh-CN" sz="1200" b="1" kern="100" dirty="0">
                          <a:effectLst/>
                        </a:rPr>
                        <a:t>Parameter</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altLang="zh-CN" sz="1200" b="1" kern="100" dirty="0">
                          <a:effectLst/>
                        </a:rPr>
                        <a:t>Value</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698130761"/>
                  </a:ext>
                </a:extLst>
              </a:tr>
              <a:tr h="220093">
                <a:tc>
                  <a:txBody>
                    <a:bodyPr/>
                    <a:lstStyle/>
                    <a:p>
                      <a:pPr algn="ctr">
                        <a:spcAft>
                          <a:spcPts val="0"/>
                        </a:spcAft>
                      </a:pPr>
                      <a:r>
                        <a:rPr lang="en-US" altLang="zh-CN" sz="1200" b="1" kern="100" dirty="0">
                          <a:effectLst/>
                          <a:latin typeface="+mn-lt"/>
                          <a:ea typeface="+mn-ea"/>
                          <a:cs typeface="+mn-cs"/>
                        </a:rPr>
                        <a:t>Energy </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200" b="1" kern="100" dirty="0">
                          <a:effectLst/>
                        </a:rPr>
                        <a:t>1.0 GeV</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842739475"/>
                  </a:ext>
                </a:extLst>
              </a:tr>
              <a:tr h="220093">
                <a:tc>
                  <a:txBody>
                    <a:bodyPr/>
                    <a:lstStyle/>
                    <a:p>
                      <a:pPr algn="ctr">
                        <a:spcAft>
                          <a:spcPts val="0"/>
                        </a:spcAft>
                      </a:pPr>
                      <a:r>
                        <a:rPr lang="en-US" altLang="zh-CN" sz="1200" dirty="0">
                          <a:effectLst/>
                        </a:rPr>
                        <a:t>Perimeter</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200" b="1" kern="100" dirty="0">
                          <a:effectLst/>
                        </a:rPr>
                        <a:t>~130 mm</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179322675"/>
                  </a:ext>
                </a:extLst>
              </a:tr>
              <a:tr h="220093">
                <a:tc>
                  <a:txBody>
                    <a:bodyPr/>
                    <a:lstStyle/>
                    <a:p>
                      <a:pPr algn="ctr"/>
                      <a:r>
                        <a:rPr lang="en-US" altLang="zh-CN" sz="1200" dirty="0">
                          <a:effectLst/>
                        </a:rPr>
                        <a:t>Repetition frequency</a:t>
                      </a:r>
                    </a:p>
                  </a:txBody>
                  <a:tcPr marL="68580" marR="68580" marT="0" marB="0" anchor="ctr"/>
                </a:tc>
                <a:tc>
                  <a:txBody>
                    <a:bodyPr/>
                    <a:lstStyle/>
                    <a:p>
                      <a:pPr algn="ctr">
                        <a:spcAft>
                          <a:spcPts val="0"/>
                        </a:spcAft>
                      </a:pPr>
                      <a:r>
                        <a:rPr lang="en-US" sz="1200" b="1" kern="100" dirty="0">
                          <a:effectLst/>
                        </a:rPr>
                        <a:t>50 Hz</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4135666759"/>
                  </a:ext>
                </a:extLst>
              </a:tr>
              <a:tr h="220093">
                <a:tc>
                  <a:txBody>
                    <a:bodyPr/>
                    <a:lstStyle/>
                    <a:p>
                      <a:pPr algn="ctr">
                        <a:spcAft>
                          <a:spcPts val="0"/>
                        </a:spcAft>
                      </a:pPr>
                      <a:r>
                        <a:rPr lang="en-US" altLang="zh-CN" sz="1200" b="1" kern="100" dirty="0">
                          <a:effectLst/>
                        </a:rPr>
                        <a:t>Bending radius</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200" b="1" kern="100">
                          <a:effectLst/>
                        </a:rPr>
                        <a:t>2.7 m</a:t>
                      </a:r>
                      <a:endParaRPr lang="zh-CN" sz="1200" b="1"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714578334"/>
                  </a:ext>
                </a:extLst>
              </a:tr>
              <a:tr h="220093">
                <a:tc>
                  <a:txBody>
                    <a:bodyPr/>
                    <a:lstStyle/>
                    <a:p>
                      <a:pPr algn="ctr">
                        <a:spcAft>
                          <a:spcPts val="0"/>
                        </a:spcAft>
                      </a:pPr>
                      <a:r>
                        <a:rPr lang="en-US" altLang="zh-CN" sz="1200" dirty="0">
                          <a:effectLst/>
                        </a:rPr>
                        <a:t>Dipole magnets</a:t>
                      </a:r>
                      <a:r>
                        <a:rPr lang="zh-CN" sz="1200" b="1" kern="100" dirty="0">
                          <a:effectLst/>
                        </a:rPr>
                        <a:t>，</a:t>
                      </a:r>
                      <a:r>
                        <a:rPr lang="en-US" sz="1200" b="1" kern="100" dirty="0">
                          <a:effectLst/>
                        </a:rPr>
                        <a:t>B</a:t>
                      </a:r>
                      <a:r>
                        <a:rPr lang="en-US" sz="1200" b="1" kern="100" baseline="-25000" dirty="0">
                          <a:effectLst/>
                        </a:rPr>
                        <a:t>0</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200" b="1" kern="100">
                          <a:effectLst/>
                        </a:rPr>
                        <a:t>1.4 T</a:t>
                      </a:r>
                      <a:endParaRPr lang="zh-CN" sz="1200" b="1"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969767456"/>
                  </a:ext>
                </a:extLst>
              </a:tr>
              <a:tr h="440185">
                <a:tc>
                  <a:txBody>
                    <a:bodyPr/>
                    <a:lstStyle/>
                    <a:p>
                      <a:pPr algn="ctr">
                        <a:spcAft>
                          <a:spcPts val="0"/>
                        </a:spcAft>
                      </a:pPr>
                      <a:r>
                        <a:rPr lang="en-US" altLang="zh-CN" sz="1200" b="1" kern="100" dirty="0">
                          <a:effectLst/>
                        </a:rPr>
                        <a:t>Momentum compression factor</a:t>
                      </a:r>
                    </a:p>
                    <a:p>
                      <a:pPr algn="ctr">
                        <a:spcAft>
                          <a:spcPts val="0"/>
                        </a:spcAft>
                      </a:pPr>
                      <a:r>
                        <a:rPr lang="zh-CN" sz="1200" b="1" kern="100" dirty="0">
                          <a:effectLst/>
                        </a:rPr>
                        <a:t>，</a:t>
                      </a:r>
                      <a:r>
                        <a:rPr lang="en-US" sz="1200" b="1" kern="100" dirty="0">
                          <a:effectLst/>
                        </a:rPr>
                        <a:t>α</a:t>
                      </a:r>
                      <a:r>
                        <a:rPr lang="en-US" sz="1200" b="1" kern="100" baseline="-25000" dirty="0">
                          <a:effectLst/>
                        </a:rPr>
                        <a:t>c</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200" b="1" kern="100" dirty="0">
                          <a:effectLst/>
                        </a:rPr>
                        <a:t>0.076</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4189614941"/>
                  </a:ext>
                </a:extLst>
              </a:tr>
              <a:tr h="220093">
                <a:tc>
                  <a:txBody>
                    <a:bodyPr/>
                    <a:lstStyle/>
                    <a:p>
                      <a:pPr algn="ctr">
                        <a:spcAft>
                          <a:spcPts val="0"/>
                        </a:spcAft>
                      </a:pPr>
                      <a:r>
                        <a:rPr lang="en-US" sz="1200" b="1" kern="100">
                          <a:effectLst/>
                        </a:rPr>
                        <a:t>U</a:t>
                      </a:r>
                      <a:r>
                        <a:rPr lang="en-US" sz="1200" b="1" kern="100" baseline="-25000">
                          <a:effectLst/>
                        </a:rPr>
                        <a:t>0</a:t>
                      </a:r>
                      <a:endParaRPr lang="zh-CN" sz="1200" b="1"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200" b="1" kern="100" dirty="0">
                          <a:effectLst/>
                        </a:rPr>
                        <a:t>35.8 </a:t>
                      </a:r>
                      <a:r>
                        <a:rPr lang="en-US" sz="1200" b="1" kern="100" dirty="0" err="1">
                          <a:effectLst/>
                        </a:rPr>
                        <a:t>keV</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075489178"/>
                  </a:ext>
                </a:extLst>
              </a:tr>
              <a:tr h="220093">
                <a:tc>
                  <a:txBody>
                    <a:bodyPr/>
                    <a:lstStyle/>
                    <a:p>
                      <a:pPr algn="ctr">
                        <a:spcAft>
                          <a:spcPts val="0"/>
                        </a:spcAft>
                      </a:pPr>
                      <a:r>
                        <a:rPr lang="en-US" altLang="zh-CN" sz="1200" dirty="0">
                          <a:effectLst/>
                        </a:rPr>
                        <a:t>Damping time </a:t>
                      </a:r>
                      <a:r>
                        <a:rPr lang="en-US" sz="1200" b="1" kern="100" dirty="0">
                          <a:effectLst/>
                        </a:rPr>
                        <a:t>x/y/z</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200" b="1" kern="100" dirty="0">
                          <a:effectLst/>
                        </a:rPr>
                        <a:t>12/12/6 </a:t>
                      </a:r>
                      <a:r>
                        <a:rPr lang="en-US" sz="1200" b="1" kern="100" dirty="0" err="1">
                          <a:effectLst/>
                        </a:rPr>
                        <a:t>ms</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951245686"/>
                  </a:ext>
                </a:extLst>
              </a:tr>
              <a:tr h="220093">
                <a:tc>
                  <a:txBody>
                    <a:bodyPr/>
                    <a:lstStyle/>
                    <a:p>
                      <a:pPr algn="ctr">
                        <a:spcAft>
                          <a:spcPts val="0"/>
                        </a:spcAft>
                      </a:pPr>
                      <a:r>
                        <a:rPr lang="en-US" sz="1200" b="1" kern="100" dirty="0">
                          <a:effectLst/>
                        </a:rPr>
                        <a:t>δ</a:t>
                      </a:r>
                      <a:r>
                        <a:rPr lang="en-US" sz="1200" b="1" kern="100" baseline="-25000" dirty="0">
                          <a:effectLst/>
                        </a:rPr>
                        <a:t>0</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200" b="1" kern="100" dirty="0">
                          <a:effectLst/>
                        </a:rPr>
                        <a:t>0.05%</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839863849"/>
                  </a:ext>
                </a:extLst>
              </a:tr>
              <a:tr h="220093">
                <a:tc>
                  <a:txBody>
                    <a:bodyPr/>
                    <a:lstStyle/>
                    <a:p>
                      <a:pPr algn="ctr">
                        <a:spcAft>
                          <a:spcPts val="0"/>
                        </a:spcAft>
                      </a:pPr>
                      <a:r>
                        <a:rPr lang="en-US" sz="1200" b="1" kern="100">
                          <a:effectLst/>
                        </a:rPr>
                        <a:t>ε</a:t>
                      </a:r>
                      <a:r>
                        <a:rPr lang="en-US" sz="1200" b="1" kern="100" baseline="-25000">
                          <a:effectLst/>
                        </a:rPr>
                        <a:t>0</a:t>
                      </a:r>
                      <a:endParaRPr lang="zh-CN" sz="1200" b="1"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200" b="1" kern="100" dirty="0">
                          <a:effectLst/>
                        </a:rPr>
                        <a:t>287.4 </a:t>
                      </a:r>
                      <a:r>
                        <a:rPr lang="en-US" sz="1200" b="1" kern="100" dirty="0" err="1">
                          <a:effectLst/>
                        </a:rPr>
                        <a:t>mm·mrad</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812382046"/>
                  </a:ext>
                </a:extLst>
              </a:tr>
              <a:tr h="220093">
                <a:tc>
                  <a:txBody>
                    <a:bodyPr/>
                    <a:lstStyle/>
                    <a:p>
                      <a:pPr algn="ctr">
                        <a:spcAft>
                          <a:spcPts val="0"/>
                        </a:spcAft>
                      </a:pPr>
                      <a:r>
                        <a:rPr lang="en-US" altLang="zh-CN" sz="1200" b="1" kern="100" dirty="0">
                          <a:effectLst/>
                        </a:rPr>
                        <a:t>Bunch length</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200" b="1" kern="100" dirty="0">
                          <a:effectLst/>
                        </a:rPr>
                        <a:t>7 mm</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381223960"/>
                  </a:ext>
                </a:extLst>
              </a:tr>
              <a:tr h="220093">
                <a:tc>
                  <a:txBody>
                    <a:bodyPr/>
                    <a:lstStyle/>
                    <a:p>
                      <a:pPr algn="ctr">
                        <a:spcAft>
                          <a:spcPts val="0"/>
                        </a:spcAft>
                      </a:pPr>
                      <a:r>
                        <a:rPr lang="en-US" sz="1200" b="1" kern="100">
                          <a:effectLst/>
                        </a:rPr>
                        <a:t>ε</a:t>
                      </a:r>
                      <a:r>
                        <a:rPr lang="en-US" sz="1200" b="1" kern="100" baseline="-25000">
                          <a:effectLst/>
                        </a:rPr>
                        <a:t>inj</a:t>
                      </a:r>
                      <a:endParaRPr lang="zh-CN" sz="1200" b="1"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200" b="1" kern="100" dirty="0">
                          <a:effectLst/>
                        </a:rPr>
                        <a:t>2500 </a:t>
                      </a:r>
                      <a:r>
                        <a:rPr lang="en-US" sz="1200" b="1" kern="100" dirty="0" err="1">
                          <a:effectLst/>
                        </a:rPr>
                        <a:t>mm·mrad</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695827569"/>
                  </a:ext>
                </a:extLst>
              </a:tr>
              <a:tr h="440185">
                <a:tc>
                  <a:txBody>
                    <a:bodyPr/>
                    <a:lstStyle/>
                    <a:p>
                      <a:pPr algn="ctr">
                        <a:spcAft>
                          <a:spcPts val="0"/>
                        </a:spcAft>
                      </a:pPr>
                      <a:r>
                        <a:rPr lang="en-US" sz="1200" b="1" kern="100">
                          <a:effectLst/>
                        </a:rPr>
                        <a:t>ε</a:t>
                      </a:r>
                      <a:r>
                        <a:rPr lang="en-US" sz="1200" b="1" kern="100" baseline="-25000">
                          <a:effectLst/>
                        </a:rPr>
                        <a:t>ext x/y</a:t>
                      </a:r>
                      <a:endParaRPr lang="zh-CN" sz="1200" b="1"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200" b="1" kern="100" dirty="0">
                          <a:effectLst/>
                        </a:rPr>
                        <a:t>704/471 </a:t>
                      </a:r>
                      <a:r>
                        <a:rPr lang="en-US" sz="1200" b="1" kern="100" dirty="0" err="1">
                          <a:effectLst/>
                        </a:rPr>
                        <a:t>mm·mrad</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608750958"/>
                  </a:ext>
                </a:extLst>
              </a:tr>
              <a:tr h="220093">
                <a:tc>
                  <a:txBody>
                    <a:bodyPr/>
                    <a:lstStyle/>
                    <a:p>
                      <a:pPr algn="ctr">
                        <a:spcAft>
                          <a:spcPts val="0"/>
                        </a:spcAft>
                      </a:pPr>
                      <a:r>
                        <a:rPr lang="en-US" sz="1200" b="1" kern="100">
                          <a:effectLst/>
                        </a:rPr>
                        <a:t>δ</a:t>
                      </a:r>
                      <a:r>
                        <a:rPr lang="en-US" sz="1200" b="1" kern="100" baseline="-25000">
                          <a:effectLst/>
                        </a:rPr>
                        <a:t>inj</a:t>
                      </a:r>
                      <a:r>
                        <a:rPr lang="en-US" sz="1200" b="1" kern="100">
                          <a:effectLst/>
                        </a:rPr>
                        <a:t>/δ</a:t>
                      </a:r>
                      <a:r>
                        <a:rPr lang="en-US" sz="1200" b="1" kern="100" baseline="-25000">
                          <a:effectLst/>
                        </a:rPr>
                        <a:t>ext</a:t>
                      </a:r>
                      <a:endParaRPr lang="zh-CN" sz="1200" b="1"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200" b="1" kern="100" dirty="0">
                          <a:effectLst/>
                        </a:rPr>
                        <a:t>0.3/0.06</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471696771"/>
                  </a:ext>
                </a:extLst>
              </a:tr>
              <a:tr h="220093">
                <a:tc>
                  <a:txBody>
                    <a:bodyPr/>
                    <a:lstStyle/>
                    <a:p>
                      <a:pPr algn="ctr">
                        <a:spcAft>
                          <a:spcPts val="0"/>
                        </a:spcAft>
                      </a:pPr>
                      <a:r>
                        <a:rPr lang="en-US" altLang="zh-CN" sz="1200" b="1" kern="100" dirty="0">
                          <a:effectLst/>
                        </a:rPr>
                        <a:t>Divergence of energy</a:t>
                      </a:r>
                    </a:p>
                  </a:txBody>
                  <a:tcPr marL="68580" marR="68580" marT="0" marB="0" anchor="ctr"/>
                </a:tc>
                <a:tc>
                  <a:txBody>
                    <a:bodyPr/>
                    <a:lstStyle/>
                    <a:p>
                      <a:pPr algn="ctr">
                        <a:spcAft>
                          <a:spcPts val="0"/>
                        </a:spcAft>
                      </a:pPr>
                      <a:r>
                        <a:rPr lang="en-US" sz="1200" b="1" kern="100" dirty="0">
                          <a:effectLst/>
                        </a:rPr>
                        <a:t>1%</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779006935"/>
                  </a:ext>
                </a:extLst>
              </a:tr>
              <a:tr h="220093">
                <a:tc>
                  <a:txBody>
                    <a:bodyPr/>
                    <a:lstStyle/>
                    <a:p>
                      <a:pPr algn="ctr">
                        <a:spcAft>
                          <a:spcPts val="0"/>
                        </a:spcAft>
                      </a:pPr>
                      <a:r>
                        <a:rPr lang="en-US" sz="1200" b="1" kern="100">
                          <a:effectLst/>
                        </a:rPr>
                        <a:t>f</a:t>
                      </a:r>
                      <a:r>
                        <a:rPr lang="en-US" sz="1200" b="1" kern="100" baseline="-25000">
                          <a:effectLst/>
                        </a:rPr>
                        <a:t>rf</a:t>
                      </a:r>
                      <a:endParaRPr lang="zh-CN" sz="1200" b="1"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200" b="1" kern="100" dirty="0">
                          <a:effectLst/>
                        </a:rPr>
                        <a:t>650 MHz</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963464086"/>
                  </a:ext>
                </a:extLst>
              </a:tr>
              <a:tr h="220093">
                <a:tc>
                  <a:txBody>
                    <a:bodyPr/>
                    <a:lstStyle/>
                    <a:p>
                      <a:pPr algn="ctr">
                        <a:spcAft>
                          <a:spcPts val="0"/>
                        </a:spcAft>
                      </a:pPr>
                      <a:r>
                        <a:rPr lang="en-US" sz="1200" b="1" kern="100" dirty="0" err="1">
                          <a:effectLst/>
                        </a:rPr>
                        <a:t>V</a:t>
                      </a:r>
                      <a:r>
                        <a:rPr lang="en-US" sz="1200" b="1" kern="100" baseline="-25000" dirty="0" err="1">
                          <a:effectLst/>
                        </a:rPr>
                        <a:t>rf</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200" b="1" kern="100" dirty="0">
                          <a:effectLst/>
                        </a:rPr>
                        <a:t>1.8 </a:t>
                      </a:r>
                      <a:r>
                        <a:rPr lang="en-US" sz="1200" b="1" kern="100" dirty="0" err="1">
                          <a:effectLst/>
                        </a:rPr>
                        <a:t>Mv</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967585731"/>
                  </a:ext>
                </a:extLst>
              </a:tr>
            </a:tbl>
          </a:graphicData>
        </a:graphic>
      </p:graphicFrame>
      <p:sp>
        <p:nvSpPr>
          <p:cNvPr id="3" name="Rectangle 1"/>
          <p:cNvSpPr>
            <a:spLocks noChangeArrowheads="1"/>
          </p:cNvSpPr>
          <p:nvPr/>
        </p:nvSpPr>
        <p:spPr bwMode="auto">
          <a:xfrm>
            <a:off x="3275856" y="160622"/>
            <a:ext cx="376828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3200" b="1" dirty="0">
                <a:solidFill>
                  <a:srgbClr val="0000FF"/>
                </a:solidFill>
              </a:rPr>
              <a:t>Damping ring</a:t>
            </a:r>
            <a:endParaRPr kumimoji="0" lang="zh-CN" altLang="zh-CN" sz="2400" b="1" i="0" u="none" strike="noStrike" cap="none" normalizeH="0" baseline="0" dirty="0">
              <a:ln>
                <a:noFill/>
              </a:ln>
              <a:solidFill>
                <a:schemeClr val="tx1"/>
              </a:solidFill>
              <a:effectLst/>
              <a:latin typeface="Arial" panose="020B0604020202020204" pitchFamily="34" charset="0"/>
            </a:endParaRPr>
          </a:p>
        </p:txBody>
      </p:sp>
      <p:pic>
        <p:nvPicPr>
          <p:cNvPr id="12" name="图片 11"/>
          <p:cNvPicPr/>
          <p:nvPr/>
        </p:nvPicPr>
        <p:blipFill>
          <a:blip r:embed="rId3"/>
          <a:stretch>
            <a:fillRect/>
          </a:stretch>
        </p:blipFill>
        <p:spPr>
          <a:xfrm>
            <a:off x="5815" y="1412778"/>
            <a:ext cx="5796135" cy="4320478"/>
          </a:xfrm>
          <a:prstGeom prst="rect">
            <a:avLst/>
          </a:prstGeom>
        </p:spPr>
      </p:pic>
    </p:spTree>
    <p:extLst>
      <p:ext uri="{BB962C8B-B14F-4D97-AF65-F5344CB8AC3E}">
        <p14:creationId xmlns:p14="http://schemas.microsoft.com/office/powerpoint/2010/main" val="2765379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灯片编号占位符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spcBef>
                <a:spcPct val="0"/>
              </a:spcBef>
              <a:buFontTx/>
              <a:buNone/>
            </a:pPr>
            <a:fld id="{CBA6AFEF-BA0E-423B-B4BC-3CFBF150F0A9}" type="slidenum">
              <a:rPr lang="zh-CN" altLang="en-US" sz="1200">
                <a:solidFill>
                  <a:srgbClr val="898989"/>
                </a:solidFill>
                <a:latin typeface="Times New Roman" panose="02020603050405020304" pitchFamily="18" charset="0"/>
                <a:cs typeface="Times New Roman" panose="02020603050405020304" pitchFamily="18" charset="0"/>
              </a:rPr>
              <a:pPr>
                <a:spcBef>
                  <a:spcPct val="0"/>
                </a:spcBef>
                <a:buFontTx/>
                <a:buNone/>
              </a:pPr>
              <a:t>7</a:t>
            </a:fld>
            <a:endParaRPr lang="zh-CN" altLang="en-US" sz="1200" dirty="0">
              <a:solidFill>
                <a:srgbClr val="898989"/>
              </a:solidFill>
              <a:latin typeface="Times New Roman" panose="02020603050405020304" pitchFamily="18" charset="0"/>
              <a:cs typeface="Times New Roman" panose="02020603050405020304" pitchFamily="18" charset="0"/>
            </a:endParaRPr>
          </a:p>
        </p:txBody>
      </p:sp>
      <p:sp>
        <p:nvSpPr>
          <p:cNvPr id="4" name="日期占位符 3"/>
          <p:cNvSpPr>
            <a:spLocks noGrp="1"/>
          </p:cNvSpPr>
          <p:nvPr>
            <p:ph type="dt" sz="quarter" idx="10"/>
          </p:nvPr>
        </p:nvSpPr>
        <p:spPr/>
        <p:txBody>
          <a:bodyPr/>
          <a:lstStyle/>
          <a:p>
            <a:pPr>
              <a:defRPr/>
            </a:pPr>
            <a:fld id="{FF3ABAD2-E7EE-4CBE-8502-21443987BA6A}" type="datetime1">
              <a:rPr lang="zh-CN" altLang="en-US">
                <a:latin typeface="Times New Roman" panose="02020603050405020304" pitchFamily="18" charset="0"/>
                <a:cs typeface="Times New Roman" panose="02020603050405020304" pitchFamily="18" charset="0"/>
              </a:rPr>
              <a:pPr>
                <a:defRPr/>
              </a:pPr>
              <a:t>2024/1/16</a:t>
            </a:fld>
            <a:endParaRPr lang="zh-CN" altLang="en-US" dirty="0">
              <a:latin typeface="Times New Roman" panose="02020603050405020304" pitchFamily="18" charset="0"/>
              <a:cs typeface="Times New Roman" panose="02020603050405020304" pitchFamily="18" charset="0"/>
            </a:endParaRPr>
          </a:p>
        </p:txBody>
      </p:sp>
      <p:cxnSp>
        <p:nvCxnSpPr>
          <p:cNvPr id="6" name="直接连接符 5"/>
          <p:cNvCxnSpPr/>
          <p:nvPr/>
        </p:nvCxnSpPr>
        <p:spPr>
          <a:xfrm>
            <a:off x="0" y="765175"/>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936888" y="1685362"/>
            <a:ext cx="8172400" cy="4031873"/>
          </a:xfrm>
          <a:prstGeom prst="rect">
            <a:avLst/>
          </a:prstGeom>
          <a:noFill/>
        </p:spPr>
        <p:txBody>
          <a:bodyPr wrap="square">
            <a:spAutoFit/>
          </a:bodyPr>
          <a:lstStyle/>
          <a:p>
            <a:pPr marL="571500" indent="-571500" eaLnBrk="1" hangingPunct="1">
              <a:lnSpc>
                <a:spcPct val="200000"/>
              </a:lnSpc>
              <a:buFont typeface="+mj-lt"/>
              <a:buAutoNum type="romanUcPeriod"/>
              <a:defRPr/>
            </a:pPr>
            <a:r>
              <a:rPr lang="en-US" altLang="zh-CN" sz="3200" b="1" dirty="0">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The injector of STCF</a:t>
            </a:r>
          </a:p>
          <a:p>
            <a:pPr marL="571500" indent="-571500" eaLnBrk="1" hangingPunct="1">
              <a:lnSpc>
                <a:spcPct val="200000"/>
              </a:lnSpc>
              <a:buFont typeface="+mj-lt"/>
              <a:buAutoNum type="romanUcPeriod"/>
              <a:defRPr/>
            </a:pPr>
            <a:r>
              <a:rPr lang="en-US" altLang="zh-CN" sz="3200" b="1" dirty="0">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The </a:t>
            </a:r>
            <a:r>
              <a:rPr lang="en-US" altLang="zh-CN"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thermal research of single-crystal tungsten target</a:t>
            </a:r>
            <a:endParaRPr lang="en-US" altLang="zh-CN" sz="3200" b="1" dirty="0">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a:p>
            <a:pPr marL="571500" indent="-571500" eaLnBrk="1" hangingPunct="1">
              <a:lnSpc>
                <a:spcPct val="200000"/>
              </a:lnSpc>
              <a:buFont typeface="+mj-lt"/>
              <a:buAutoNum type="romanUcPeriod"/>
              <a:defRPr/>
            </a:pPr>
            <a:r>
              <a:rPr lang="en-US" altLang="zh-CN"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The new target design for positron</a:t>
            </a:r>
          </a:p>
        </p:txBody>
      </p:sp>
      <p:sp>
        <p:nvSpPr>
          <p:cNvPr id="4103" name="TextBox 8"/>
          <p:cNvSpPr txBox="1">
            <a:spLocks noChangeArrowheads="1"/>
          </p:cNvSpPr>
          <p:nvPr/>
        </p:nvSpPr>
        <p:spPr bwMode="auto">
          <a:xfrm>
            <a:off x="3653951" y="101289"/>
            <a:ext cx="183609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defRPr/>
            </a:pPr>
            <a:r>
              <a:rPr lang="en-US" altLang="zh-CN" b="1" dirty="0">
                <a:solidFill>
                  <a:srgbClr val="0000FF"/>
                </a:solidFill>
              </a:rPr>
              <a:t>Contents</a:t>
            </a:r>
            <a:endParaRPr lang="zh-CN" altLang="en-US" b="1" dirty="0">
              <a:solidFill>
                <a:srgbClr val="0000FF"/>
              </a:solidFill>
            </a:endParaRPr>
          </a:p>
        </p:txBody>
      </p:sp>
      <p:cxnSp>
        <p:nvCxnSpPr>
          <p:cNvPr id="10" name="直接连接符 9"/>
          <p:cNvCxnSpPr/>
          <p:nvPr/>
        </p:nvCxnSpPr>
        <p:spPr>
          <a:xfrm>
            <a:off x="0" y="6356350"/>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a:blip r:embed="rId2"/>
          <a:stretch>
            <a:fillRect/>
          </a:stretch>
        </p:blipFill>
        <p:spPr>
          <a:xfrm>
            <a:off x="97160" y="57562"/>
            <a:ext cx="720080" cy="635134"/>
          </a:xfrm>
          <a:prstGeom prst="rect">
            <a:avLst/>
          </a:prstGeom>
        </p:spPr>
      </p:pic>
      <p:sp>
        <p:nvSpPr>
          <p:cNvPr id="11" name="矩形 10"/>
          <p:cNvSpPr/>
          <p:nvPr/>
        </p:nvSpPr>
        <p:spPr>
          <a:xfrm>
            <a:off x="7938103" y="202400"/>
            <a:ext cx="1067921" cy="523220"/>
          </a:xfrm>
          <a:prstGeom prst="rect">
            <a:avLst/>
          </a:prstGeom>
          <a:noFill/>
        </p:spPr>
        <p:txBody>
          <a:bodyPr wrap="none" lIns="91440" tIns="45720" rIns="91440" bIns="45720">
            <a:spAutoFit/>
          </a:bodyPr>
          <a:lstStyle/>
          <a:p>
            <a:pPr algn="ctr"/>
            <a:r>
              <a:rPr lang="en-US" altLang="zh-CN" sz="28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radley Hand ITC" panose="03070402050302030203" pitchFamily="66" charset="0"/>
              </a:rPr>
              <a:t>STCF</a:t>
            </a:r>
          </a:p>
        </p:txBody>
      </p:sp>
      <p:sp>
        <p:nvSpPr>
          <p:cNvPr id="12" name="矩形 11"/>
          <p:cNvSpPr/>
          <p:nvPr/>
        </p:nvSpPr>
        <p:spPr>
          <a:xfrm>
            <a:off x="482278" y="1844824"/>
            <a:ext cx="6576392" cy="792088"/>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917608" y="4848661"/>
            <a:ext cx="6966760" cy="792088"/>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845730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灯片编号占位符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spcBef>
                <a:spcPct val="0"/>
              </a:spcBef>
              <a:buFontTx/>
              <a:buNone/>
            </a:pPr>
            <a:fld id="{CBA6AFEF-BA0E-423B-B4BC-3CFBF150F0A9}" type="slidenum">
              <a:rPr lang="zh-CN" altLang="en-US" sz="1200">
                <a:solidFill>
                  <a:srgbClr val="898989"/>
                </a:solidFill>
                <a:latin typeface="Times New Roman" panose="02020603050405020304" pitchFamily="18" charset="0"/>
                <a:cs typeface="Times New Roman" panose="02020603050405020304" pitchFamily="18" charset="0"/>
              </a:rPr>
              <a:pPr>
                <a:spcBef>
                  <a:spcPct val="0"/>
                </a:spcBef>
                <a:buFontTx/>
                <a:buNone/>
              </a:pPr>
              <a:t>8</a:t>
            </a:fld>
            <a:endParaRPr lang="zh-CN" altLang="en-US" sz="1200" dirty="0">
              <a:solidFill>
                <a:srgbClr val="898989"/>
              </a:solidFill>
              <a:latin typeface="Times New Roman" panose="02020603050405020304" pitchFamily="18" charset="0"/>
              <a:cs typeface="Times New Roman" panose="02020603050405020304" pitchFamily="18" charset="0"/>
            </a:endParaRPr>
          </a:p>
        </p:txBody>
      </p:sp>
      <p:sp>
        <p:nvSpPr>
          <p:cNvPr id="4" name="日期占位符 3"/>
          <p:cNvSpPr>
            <a:spLocks noGrp="1"/>
          </p:cNvSpPr>
          <p:nvPr>
            <p:ph type="dt" sz="quarter" idx="10"/>
          </p:nvPr>
        </p:nvSpPr>
        <p:spPr/>
        <p:txBody>
          <a:bodyPr/>
          <a:lstStyle/>
          <a:p>
            <a:pPr>
              <a:defRPr/>
            </a:pPr>
            <a:fld id="{FF3ABAD2-E7EE-4CBE-8502-21443987BA6A}" type="datetime1">
              <a:rPr lang="zh-CN" altLang="en-US">
                <a:latin typeface="Times New Roman" panose="02020603050405020304" pitchFamily="18" charset="0"/>
                <a:cs typeface="Times New Roman" panose="02020603050405020304" pitchFamily="18" charset="0"/>
              </a:rPr>
              <a:pPr>
                <a:defRPr/>
              </a:pPr>
              <a:t>2024/1/16</a:t>
            </a:fld>
            <a:endParaRPr lang="zh-CN" altLang="en-US" dirty="0">
              <a:latin typeface="Times New Roman" panose="02020603050405020304" pitchFamily="18" charset="0"/>
              <a:cs typeface="Times New Roman" panose="02020603050405020304" pitchFamily="18" charset="0"/>
            </a:endParaRPr>
          </a:p>
        </p:txBody>
      </p:sp>
      <p:cxnSp>
        <p:nvCxnSpPr>
          <p:cNvPr id="6" name="直接连接符 5"/>
          <p:cNvCxnSpPr/>
          <p:nvPr/>
        </p:nvCxnSpPr>
        <p:spPr>
          <a:xfrm>
            <a:off x="0" y="765175"/>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0" y="6237312"/>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a:blip r:embed="rId3"/>
          <a:stretch>
            <a:fillRect/>
          </a:stretch>
        </p:blipFill>
        <p:spPr>
          <a:xfrm>
            <a:off x="97160" y="57562"/>
            <a:ext cx="720080" cy="635134"/>
          </a:xfrm>
          <a:prstGeom prst="rect">
            <a:avLst/>
          </a:prstGeom>
        </p:spPr>
      </p:pic>
      <p:sp>
        <p:nvSpPr>
          <p:cNvPr id="11" name="矩形 10"/>
          <p:cNvSpPr/>
          <p:nvPr/>
        </p:nvSpPr>
        <p:spPr>
          <a:xfrm>
            <a:off x="7938103" y="202400"/>
            <a:ext cx="1067921" cy="523220"/>
          </a:xfrm>
          <a:prstGeom prst="rect">
            <a:avLst/>
          </a:prstGeom>
          <a:noFill/>
        </p:spPr>
        <p:txBody>
          <a:bodyPr wrap="none" lIns="91440" tIns="45720" rIns="91440" bIns="45720">
            <a:spAutoFit/>
          </a:bodyPr>
          <a:lstStyle/>
          <a:p>
            <a:pPr algn="ctr"/>
            <a:r>
              <a:rPr lang="en-US" altLang="zh-CN" sz="28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radley Hand ITC" panose="03070402050302030203" pitchFamily="66" charset="0"/>
              </a:rPr>
              <a:t>STCF</a:t>
            </a:r>
          </a:p>
        </p:txBody>
      </p:sp>
      <p:sp>
        <p:nvSpPr>
          <p:cNvPr id="12" name="Rectangle 1"/>
          <p:cNvSpPr>
            <a:spLocks noChangeArrowheads="1"/>
          </p:cNvSpPr>
          <p:nvPr/>
        </p:nvSpPr>
        <p:spPr bwMode="auto">
          <a:xfrm>
            <a:off x="1415279" y="120036"/>
            <a:ext cx="705678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r>
              <a:rPr lang="zh-CN" altLang="en-US" sz="3200" b="1" dirty="0">
                <a:solidFill>
                  <a:srgbClr val="0000FF"/>
                </a:solidFill>
              </a:rPr>
              <a:t>  </a:t>
            </a:r>
            <a:r>
              <a:rPr lang="en-US" altLang="zh-CN" sz="3200" b="1" dirty="0">
                <a:solidFill>
                  <a:srgbClr val="0000FF"/>
                </a:solidFill>
              </a:rPr>
              <a:t>The positron production system</a:t>
            </a:r>
            <a:endParaRPr kumimoji="0" lang="zh-CN" altLang="zh-CN" sz="2400" b="1" i="0" u="none" strike="noStrike" cap="none" normalizeH="0" baseline="0" dirty="0">
              <a:ln>
                <a:noFill/>
              </a:ln>
              <a:solidFill>
                <a:schemeClr val="tx1"/>
              </a:solidFill>
              <a:effectLst/>
              <a:latin typeface="Arial" panose="020B0604020202020204" pitchFamily="34" charset="0"/>
            </a:endParaRPr>
          </a:p>
        </p:txBody>
      </p:sp>
      <p:pic>
        <p:nvPicPr>
          <p:cNvPr id="13" name="图片 12"/>
          <p:cNvPicPr/>
          <p:nvPr/>
        </p:nvPicPr>
        <p:blipFill>
          <a:blip r:embed="rId4"/>
          <a:stretch>
            <a:fillRect/>
          </a:stretch>
        </p:blipFill>
        <p:spPr>
          <a:xfrm>
            <a:off x="0" y="915597"/>
            <a:ext cx="4499992" cy="3089468"/>
          </a:xfrm>
          <a:prstGeom prst="rect">
            <a:avLst/>
          </a:prstGeom>
        </p:spPr>
      </p:pic>
      <p:graphicFrame>
        <p:nvGraphicFramePr>
          <p:cNvPr id="2" name="表格 1"/>
          <p:cNvGraphicFramePr>
            <a:graphicFrameLocks noGrp="1"/>
          </p:cNvGraphicFramePr>
          <p:nvPr>
            <p:extLst>
              <p:ext uri="{D42A27DB-BD31-4B8C-83A1-F6EECF244321}">
                <p14:modId xmlns:p14="http://schemas.microsoft.com/office/powerpoint/2010/main" val="3001698229"/>
              </p:ext>
            </p:extLst>
          </p:nvPr>
        </p:nvGraphicFramePr>
        <p:xfrm>
          <a:off x="4998638" y="980728"/>
          <a:ext cx="3643792" cy="2572326"/>
        </p:xfrm>
        <a:graphic>
          <a:graphicData uri="http://schemas.openxmlformats.org/drawingml/2006/table">
            <a:tbl>
              <a:tblPr firstRow="1" firstCol="1" bandRow="1">
                <a:tableStyleId>{5C22544A-7EE6-4342-B048-85BDC9FD1C3A}</a:tableStyleId>
              </a:tblPr>
              <a:tblGrid>
                <a:gridCol w="1821896">
                  <a:extLst>
                    <a:ext uri="{9D8B030D-6E8A-4147-A177-3AD203B41FA5}">
                      <a16:colId xmlns:a16="http://schemas.microsoft.com/office/drawing/2014/main" val="762230785"/>
                    </a:ext>
                  </a:extLst>
                </a:gridCol>
                <a:gridCol w="1821896">
                  <a:extLst>
                    <a:ext uri="{9D8B030D-6E8A-4147-A177-3AD203B41FA5}">
                      <a16:colId xmlns:a16="http://schemas.microsoft.com/office/drawing/2014/main" val="2805451280"/>
                    </a:ext>
                  </a:extLst>
                </a:gridCol>
              </a:tblGrid>
              <a:tr h="282440">
                <a:tc>
                  <a:txBody>
                    <a:bodyPr/>
                    <a:lstStyle/>
                    <a:p>
                      <a:pPr algn="ctr">
                        <a:lnSpc>
                          <a:spcPct val="150000"/>
                        </a:lnSpc>
                        <a:spcAft>
                          <a:spcPts val="0"/>
                        </a:spcAft>
                      </a:pPr>
                      <a:r>
                        <a:rPr lang="en-US" sz="1400" kern="100" dirty="0">
                          <a:effectLst/>
                        </a:rPr>
                        <a:t>Parameter</a:t>
                      </a:r>
                      <a:endParaRPr lang="zh-CN"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400" kern="100">
                          <a:effectLst/>
                        </a:rPr>
                        <a:t>Value</a:t>
                      </a:r>
                      <a:endParaRPr lang="zh-CN"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06887313"/>
                  </a:ext>
                </a:extLst>
              </a:tr>
              <a:tr h="282440">
                <a:tc>
                  <a:txBody>
                    <a:bodyPr/>
                    <a:lstStyle/>
                    <a:p>
                      <a:pPr algn="ctr">
                        <a:lnSpc>
                          <a:spcPct val="150000"/>
                        </a:lnSpc>
                        <a:spcAft>
                          <a:spcPts val="0"/>
                        </a:spcAft>
                      </a:pPr>
                      <a:r>
                        <a:rPr lang="en-US" sz="1400" kern="100" dirty="0">
                          <a:effectLst/>
                        </a:rPr>
                        <a:t>Electron bunch</a:t>
                      </a:r>
                      <a:endParaRPr lang="zh-CN"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400" kern="100" dirty="0">
                          <a:effectLst/>
                        </a:rPr>
                        <a:t>1</a:t>
                      </a:r>
                      <a:r>
                        <a:rPr lang="en-US" altLang="zh-CN" sz="1400" kern="100" dirty="0">
                          <a:effectLst/>
                        </a:rPr>
                        <a:t>0 </a:t>
                      </a:r>
                      <a:r>
                        <a:rPr lang="en-US" sz="1400" kern="100" dirty="0" err="1">
                          <a:effectLst/>
                        </a:rPr>
                        <a:t>nC</a:t>
                      </a:r>
                      <a:endParaRPr lang="zh-CN"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183532803"/>
                  </a:ext>
                </a:extLst>
              </a:tr>
              <a:tr h="282440">
                <a:tc>
                  <a:txBody>
                    <a:bodyPr/>
                    <a:lstStyle/>
                    <a:p>
                      <a:pPr algn="ctr">
                        <a:lnSpc>
                          <a:spcPct val="150000"/>
                        </a:lnSpc>
                        <a:spcAft>
                          <a:spcPts val="0"/>
                        </a:spcAft>
                      </a:pPr>
                      <a:r>
                        <a:rPr lang="en-US" sz="1400" kern="100" dirty="0">
                          <a:effectLst/>
                        </a:rPr>
                        <a:t>Electron energy</a:t>
                      </a:r>
                      <a:endParaRPr lang="zh-CN"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400" kern="100" dirty="0">
                          <a:effectLst/>
                        </a:rPr>
                        <a:t>1.5 GeV</a:t>
                      </a:r>
                      <a:endParaRPr lang="zh-CN"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789738285"/>
                  </a:ext>
                </a:extLst>
              </a:tr>
              <a:tr h="282440">
                <a:tc>
                  <a:txBody>
                    <a:bodyPr/>
                    <a:lstStyle/>
                    <a:p>
                      <a:pPr algn="ctr">
                        <a:lnSpc>
                          <a:spcPct val="150000"/>
                        </a:lnSpc>
                        <a:spcAft>
                          <a:spcPts val="0"/>
                        </a:spcAft>
                      </a:pPr>
                      <a:r>
                        <a:rPr lang="en-US" sz="1400" kern="100" dirty="0">
                          <a:effectLst/>
                        </a:rPr>
                        <a:t>Rep. rate</a:t>
                      </a:r>
                      <a:endParaRPr lang="zh-CN"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400" kern="100" dirty="0">
                          <a:effectLst/>
                        </a:rPr>
                        <a:t>50 Hz</a:t>
                      </a:r>
                      <a:endParaRPr lang="zh-CN"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145645791"/>
                  </a:ext>
                </a:extLst>
              </a:tr>
              <a:tr h="282440">
                <a:tc>
                  <a:txBody>
                    <a:bodyPr/>
                    <a:lstStyle/>
                    <a:p>
                      <a:pPr algn="ctr">
                        <a:lnSpc>
                          <a:spcPct val="150000"/>
                        </a:lnSpc>
                        <a:spcAft>
                          <a:spcPts val="0"/>
                        </a:spcAft>
                      </a:pPr>
                      <a:r>
                        <a:rPr lang="en-US" sz="1400" kern="100" dirty="0">
                          <a:effectLst/>
                        </a:rPr>
                        <a:t>Deposited power</a:t>
                      </a:r>
                      <a:endParaRPr lang="zh-CN"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400" kern="100" dirty="0">
                          <a:effectLst/>
                        </a:rPr>
                        <a:t>750  W</a:t>
                      </a:r>
                      <a:endParaRPr lang="zh-CN"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469578596"/>
                  </a:ext>
                </a:extLst>
              </a:tr>
              <a:tr h="282440">
                <a:tc>
                  <a:txBody>
                    <a:bodyPr/>
                    <a:lstStyle/>
                    <a:p>
                      <a:pPr algn="ctr">
                        <a:lnSpc>
                          <a:spcPct val="150000"/>
                        </a:lnSpc>
                        <a:spcAft>
                          <a:spcPts val="0"/>
                        </a:spcAft>
                      </a:pPr>
                      <a:r>
                        <a:rPr lang="en-US" sz="1400" kern="100">
                          <a:effectLst/>
                        </a:rPr>
                        <a:t>Magnetic field</a:t>
                      </a:r>
                      <a:endParaRPr lang="zh-CN"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400" kern="100" dirty="0">
                          <a:effectLst/>
                        </a:rPr>
                        <a:t>5</a:t>
                      </a:r>
                      <a:r>
                        <a:rPr lang="zh-CN" sz="1400" kern="100" dirty="0">
                          <a:effectLst/>
                        </a:rPr>
                        <a:t>↘</a:t>
                      </a:r>
                      <a:r>
                        <a:rPr lang="en-US" sz="1400" kern="100" dirty="0">
                          <a:effectLst/>
                        </a:rPr>
                        <a:t>0.4</a:t>
                      </a:r>
                      <a:endParaRPr lang="zh-CN"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039397487"/>
                  </a:ext>
                </a:extLst>
              </a:tr>
              <a:tr h="282440">
                <a:tc>
                  <a:txBody>
                    <a:bodyPr/>
                    <a:lstStyle/>
                    <a:p>
                      <a:pPr algn="ctr">
                        <a:lnSpc>
                          <a:spcPct val="150000"/>
                        </a:lnSpc>
                        <a:spcAft>
                          <a:spcPts val="0"/>
                        </a:spcAft>
                      </a:pPr>
                      <a:r>
                        <a:rPr lang="en-US" sz="1400" kern="100">
                          <a:effectLst/>
                        </a:rPr>
                        <a:t>Target thickness</a:t>
                      </a:r>
                      <a:endParaRPr lang="zh-CN"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400" kern="100" dirty="0">
                          <a:effectLst/>
                        </a:rPr>
                        <a:t>13 mm</a:t>
                      </a:r>
                      <a:endParaRPr lang="zh-CN"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50777891"/>
                  </a:ext>
                </a:extLst>
              </a:tr>
              <a:tr h="282440">
                <a:tc>
                  <a:txBody>
                    <a:bodyPr/>
                    <a:lstStyle/>
                    <a:p>
                      <a:pPr algn="ctr">
                        <a:lnSpc>
                          <a:spcPct val="150000"/>
                        </a:lnSpc>
                        <a:spcAft>
                          <a:spcPts val="0"/>
                        </a:spcAft>
                      </a:pPr>
                      <a:r>
                        <a:rPr lang="en-US" sz="1400" kern="100">
                          <a:effectLst/>
                        </a:rPr>
                        <a:t>Target material</a:t>
                      </a:r>
                      <a:endParaRPr lang="zh-CN"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400" kern="100" dirty="0">
                          <a:effectLst/>
                        </a:rPr>
                        <a:t>Tungsten</a:t>
                      </a:r>
                      <a:endParaRPr lang="zh-CN"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850749577"/>
                  </a:ext>
                </a:extLst>
              </a:tr>
              <a:tr h="282440">
                <a:tc>
                  <a:txBody>
                    <a:bodyPr/>
                    <a:lstStyle/>
                    <a:p>
                      <a:pPr algn="ctr">
                        <a:lnSpc>
                          <a:spcPct val="150000"/>
                        </a:lnSpc>
                        <a:spcAft>
                          <a:spcPts val="0"/>
                        </a:spcAft>
                      </a:pPr>
                      <a:r>
                        <a:rPr lang="en-US" sz="1400" kern="100">
                          <a:effectLst/>
                        </a:rPr>
                        <a:t>e</a:t>
                      </a:r>
                      <a:r>
                        <a:rPr lang="en-US" sz="1400" kern="100" baseline="30000">
                          <a:effectLst/>
                        </a:rPr>
                        <a:t>+ </a:t>
                      </a:r>
                      <a:r>
                        <a:rPr lang="en-US" sz="1400" kern="100">
                          <a:effectLst/>
                        </a:rPr>
                        <a:t>yield</a:t>
                      </a:r>
                      <a:endParaRPr lang="zh-CN"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400" kern="100" dirty="0">
                          <a:effectLst/>
                        </a:rPr>
                        <a:t>0.15</a:t>
                      </a:r>
                      <a:endParaRPr lang="zh-CN"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778233930"/>
                  </a:ext>
                </a:extLst>
              </a:tr>
            </a:tbl>
          </a:graphicData>
        </a:graphic>
      </p:graphicFrame>
      <p:pic>
        <p:nvPicPr>
          <p:cNvPr id="14" name="图片 13"/>
          <p:cNvPicPr/>
          <p:nvPr/>
        </p:nvPicPr>
        <p:blipFill rotWithShape="1">
          <a:blip r:embed="rId5" cstate="print">
            <a:extLst>
              <a:ext uri="{28A0092B-C50C-407E-A947-70E740481C1C}">
                <a14:useLocalDpi xmlns:a14="http://schemas.microsoft.com/office/drawing/2010/main" val="0"/>
              </a:ext>
            </a:extLst>
          </a:blip>
          <a:srcRect l="28404" t="13333" r="5393" b="43376"/>
          <a:stretch/>
        </p:blipFill>
        <p:spPr>
          <a:xfrm>
            <a:off x="457200" y="3972643"/>
            <a:ext cx="4139181" cy="2090840"/>
          </a:xfrm>
          <a:prstGeom prst="rect">
            <a:avLst/>
          </a:prstGeom>
        </p:spPr>
      </p:pic>
      <p:pic>
        <p:nvPicPr>
          <p:cNvPr id="15" name="图片 14"/>
          <p:cNvPicPr/>
          <p:nvPr/>
        </p:nvPicPr>
        <p:blipFill>
          <a:blip r:embed="rId6"/>
          <a:stretch>
            <a:fillRect/>
          </a:stretch>
        </p:blipFill>
        <p:spPr>
          <a:xfrm>
            <a:off x="5186590" y="3692402"/>
            <a:ext cx="3545523" cy="2492355"/>
          </a:xfrm>
          <a:prstGeom prst="rect">
            <a:avLst/>
          </a:prstGeom>
        </p:spPr>
      </p:pic>
    </p:spTree>
    <p:extLst>
      <p:ext uri="{BB962C8B-B14F-4D97-AF65-F5344CB8AC3E}">
        <p14:creationId xmlns:p14="http://schemas.microsoft.com/office/powerpoint/2010/main" val="17663977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灯片编号占位符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spcBef>
                <a:spcPct val="0"/>
              </a:spcBef>
              <a:buFontTx/>
              <a:buNone/>
            </a:pPr>
            <a:fld id="{CBA6AFEF-BA0E-423B-B4BC-3CFBF150F0A9}" type="slidenum">
              <a:rPr lang="zh-CN" altLang="en-US" sz="1200">
                <a:solidFill>
                  <a:srgbClr val="898989"/>
                </a:solidFill>
                <a:latin typeface="Times New Roman" panose="02020603050405020304" pitchFamily="18" charset="0"/>
                <a:cs typeface="Times New Roman" panose="02020603050405020304" pitchFamily="18" charset="0"/>
              </a:rPr>
              <a:pPr>
                <a:spcBef>
                  <a:spcPct val="0"/>
                </a:spcBef>
                <a:buFontTx/>
                <a:buNone/>
              </a:pPr>
              <a:t>9</a:t>
            </a:fld>
            <a:endParaRPr lang="zh-CN" altLang="en-US" sz="1200" dirty="0">
              <a:solidFill>
                <a:srgbClr val="898989"/>
              </a:solidFill>
              <a:latin typeface="Times New Roman" panose="02020603050405020304" pitchFamily="18" charset="0"/>
              <a:cs typeface="Times New Roman" panose="02020603050405020304" pitchFamily="18" charset="0"/>
            </a:endParaRPr>
          </a:p>
        </p:txBody>
      </p:sp>
      <p:sp>
        <p:nvSpPr>
          <p:cNvPr id="4" name="日期占位符 3"/>
          <p:cNvSpPr>
            <a:spLocks noGrp="1"/>
          </p:cNvSpPr>
          <p:nvPr>
            <p:ph type="dt" sz="quarter" idx="10"/>
          </p:nvPr>
        </p:nvSpPr>
        <p:spPr/>
        <p:txBody>
          <a:bodyPr/>
          <a:lstStyle/>
          <a:p>
            <a:pPr>
              <a:defRPr/>
            </a:pPr>
            <a:fld id="{FF3ABAD2-E7EE-4CBE-8502-21443987BA6A}" type="datetime1">
              <a:rPr lang="zh-CN" altLang="en-US">
                <a:latin typeface="Times New Roman" panose="02020603050405020304" pitchFamily="18" charset="0"/>
                <a:cs typeface="Times New Roman" panose="02020603050405020304" pitchFamily="18" charset="0"/>
              </a:rPr>
              <a:pPr>
                <a:defRPr/>
              </a:pPr>
              <a:t>2024/1/16</a:t>
            </a:fld>
            <a:endParaRPr lang="zh-CN" altLang="en-US" dirty="0">
              <a:latin typeface="Times New Roman" panose="02020603050405020304" pitchFamily="18" charset="0"/>
              <a:cs typeface="Times New Roman" panose="02020603050405020304" pitchFamily="18" charset="0"/>
            </a:endParaRPr>
          </a:p>
        </p:txBody>
      </p:sp>
      <p:cxnSp>
        <p:nvCxnSpPr>
          <p:cNvPr id="6" name="直接连接符 5"/>
          <p:cNvCxnSpPr/>
          <p:nvPr/>
        </p:nvCxnSpPr>
        <p:spPr>
          <a:xfrm>
            <a:off x="0" y="765175"/>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0" y="6237312"/>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a:blip r:embed="rId3"/>
          <a:stretch>
            <a:fillRect/>
          </a:stretch>
        </p:blipFill>
        <p:spPr>
          <a:xfrm>
            <a:off x="97160" y="57562"/>
            <a:ext cx="720080" cy="635134"/>
          </a:xfrm>
          <a:prstGeom prst="rect">
            <a:avLst/>
          </a:prstGeom>
        </p:spPr>
      </p:pic>
      <p:sp>
        <p:nvSpPr>
          <p:cNvPr id="11" name="矩形 10"/>
          <p:cNvSpPr/>
          <p:nvPr/>
        </p:nvSpPr>
        <p:spPr>
          <a:xfrm>
            <a:off x="7938103" y="202400"/>
            <a:ext cx="1067921" cy="523220"/>
          </a:xfrm>
          <a:prstGeom prst="rect">
            <a:avLst/>
          </a:prstGeom>
          <a:noFill/>
        </p:spPr>
        <p:txBody>
          <a:bodyPr wrap="none" lIns="91440" tIns="45720" rIns="91440" bIns="45720">
            <a:spAutoFit/>
          </a:bodyPr>
          <a:lstStyle/>
          <a:p>
            <a:pPr algn="ctr"/>
            <a:r>
              <a:rPr lang="en-US" altLang="zh-CN" sz="28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radley Hand ITC" panose="03070402050302030203" pitchFamily="66" charset="0"/>
              </a:rPr>
              <a:t>STCF</a:t>
            </a:r>
          </a:p>
        </p:txBody>
      </p:sp>
      <p:sp>
        <p:nvSpPr>
          <p:cNvPr id="13" name="Rectangle 1"/>
          <p:cNvSpPr>
            <a:spLocks noChangeArrowheads="1"/>
          </p:cNvSpPr>
          <p:nvPr/>
        </p:nvSpPr>
        <p:spPr bwMode="auto">
          <a:xfrm>
            <a:off x="1043608" y="91727"/>
            <a:ext cx="684076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zh-CN" altLang="en-US" sz="3200" b="1" dirty="0">
                <a:solidFill>
                  <a:srgbClr val="0000FF"/>
                </a:solidFill>
              </a:rPr>
              <a:t> </a:t>
            </a:r>
            <a:r>
              <a:rPr lang="en-US" altLang="zh-CN" sz="3200" b="1" dirty="0">
                <a:solidFill>
                  <a:srgbClr val="3333FF"/>
                </a:solidFill>
                <a:latin typeface="华文中宋" panose="02010600040101010101" pitchFamily="2" charset="-122"/>
                <a:ea typeface="华文中宋" panose="02010600040101010101" pitchFamily="2" charset="-122"/>
              </a:rPr>
              <a:t>T</a:t>
            </a:r>
            <a:r>
              <a:rPr lang="en-US" altLang="zh-CN" sz="3200" b="1" dirty="0">
                <a:solidFill>
                  <a:srgbClr val="0000FF"/>
                </a:solidFill>
              </a:rPr>
              <a:t>hermal research on Positron target</a:t>
            </a:r>
            <a:endParaRPr kumimoji="0" lang="zh-CN" altLang="zh-CN" sz="2400" b="1" i="0" u="none" strike="noStrike" cap="none" normalizeH="0" baseline="0" dirty="0">
              <a:ln>
                <a:noFill/>
              </a:ln>
              <a:solidFill>
                <a:schemeClr val="tx1"/>
              </a:solidFill>
              <a:effectLst/>
              <a:latin typeface="Arial" panose="020B0604020202020204" pitchFamily="34" charset="0"/>
            </a:endParaRPr>
          </a:p>
        </p:txBody>
      </p:sp>
      <p:pic>
        <p:nvPicPr>
          <p:cNvPr id="12" name="图片 11"/>
          <p:cNvPicPr/>
          <p:nvPr/>
        </p:nvPicPr>
        <p:blipFill rotWithShape="1">
          <a:blip r:embed="rId4"/>
          <a:srcRect r="50720"/>
          <a:stretch/>
        </p:blipFill>
        <p:spPr>
          <a:xfrm>
            <a:off x="899592" y="3501008"/>
            <a:ext cx="2952328" cy="2028720"/>
          </a:xfrm>
          <a:prstGeom prst="rect">
            <a:avLst/>
          </a:prstGeom>
        </p:spPr>
      </p:pic>
      <p:sp>
        <p:nvSpPr>
          <p:cNvPr id="2" name="矩形 1"/>
          <p:cNvSpPr/>
          <p:nvPr/>
        </p:nvSpPr>
        <p:spPr>
          <a:xfrm>
            <a:off x="755576" y="5529729"/>
            <a:ext cx="8053111" cy="584775"/>
          </a:xfrm>
          <a:prstGeom prst="rect">
            <a:avLst/>
          </a:prstGeom>
        </p:spPr>
        <p:txBody>
          <a:bodyPr wrap="square">
            <a:spAutoFit/>
          </a:bodyPr>
          <a:lstStyle/>
          <a:p>
            <a:r>
              <a:rPr lang="en-US" altLang="zh-CN" sz="1600" dirty="0">
                <a:solidFill>
                  <a:srgbClr val="000000"/>
                </a:solidFill>
                <a:latin typeface="Times" panose="02020603050405020304" pitchFamily="18" charset="0"/>
                <a:ea typeface="等线" panose="02010600030101010101" pitchFamily="2" charset="-122"/>
                <a:cs typeface="Times" panose="02020603050405020304" pitchFamily="18" charset="0"/>
              </a:rPr>
              <a:t>The time averaged total energy of one tungsten atom (left) and the time averaged volume (right) as functions of temperature.</a:t>
            </a:r>
            <a:endParaRPr lang="zh-CN" altLang="en-US" sz="4400" dirty="0">
              <a:latin typeface="Times" panose="02020603050405020304" pitchFamily="18" charset="0"/>
              <a:cs typeface="Times" panose="02020603050405020304" pitchFamily="18" charset="0"/>
            </a:endParaRPr>
          </a:p>
        </p:txBody>
      </p:sp>
      <mc:AlternateContent xmlns:mc="http://schemas.openxmlformats.org/markup-compatibility/2006" xmlns:a14="http://schemas.microsoft.com/office/drawing/2010/main">
        <mc:Choice Requires="a14">
          <p:sp>
            <p:nvSpPr>
              <p:cNvPr id="14" name="矩形 13">
                <a:extLst>
                  <a:ext uri="{FF2B5EF4-FFF2-40B4-BE49-F238E27FC236}">
                    <a16:creationId xmlns:a16="http://schemas.microsoft.com/office/drawing/2014/main" id="{24A6A05C-764A-433D-A8BF-2CE206991CDE}"/>
                  </a:ext>
                </a:extLst>
              </p:cNvPr>
              <p:cNvSpPr/>
              <p:nvPr/>
            </p:nvSpPr>
            <p:spPr>
              <a:xfrm>
                <a:off x="417746" y="865181"/>
                <a:ext cx="6230665" cy="1015663"/>
              </a:xfrm>
              <a:prstGeom prst="rect">
                <a:avLst/>
              </a:prstGeom>
            </p:spPr>
            <p:txBody>
              <a:bodyPr wrap="square">
                <a:spAutoFit/>
              </a:bodyPr>
              <a:lstStyle/>
              <a:p>
                <a:pPr indent="88900" algn="just">
                  <a:spcAft>
                    <a:spcPts val="0"/>
                  </a:spcAft>
                </a:pPr>
                <a:r>
                  <a:rPr lang="en-US" altLang="zh-CN" sz="1600" kern="100" dirty="0">
                    <a:solidFill>
                      <a:srgbClr val="000000"/>
                    </a:solidFill>
                    <a:latin typeface="Times" panose="02020603050405020304" pitchFamily="18" charset="0"/>
                    <a:ea typeface="等线" panose="02010600030101010101" pitchFamily="2" charset="-122"/>
                    <a:cs typeface="Times" panose="02020603050405020304" pitchFamily="18" charset="0"/>
                  </a:rPr>
                  <a:t>The</a:t>
                </a:r>
                <a:r>
                  <a:rPr lang="en-US" altLang="zh-CN" sz="4400" kern="100" dirty="0">
                    <a:solidFill>
                      <a:srgbClr val="000000"/>
                    </a:solidFill>
                    <a:effectLst/>
                    <a:latin typeface="Times" panose="02020603050405020304" pitchFamily="18" charset="0"/>
                    <a:ea typeface="等线" panose="02010600030101010101" pitchFamily="2" charset="-122"/>
                    <a:cs typeface="Times" panose="02020603050405020304" pitchFamily="18" charset="0"/>
                  </a:rPr>
                  <a:t> </a:t>
                </a:r>
                <a:r>
                  <a:rPr lang="en-US" altLang="zh-CN" sz="1600" b="0" i="0" kern="100" dirty="0">
                    <a:solidFill>
                      <a:srgbClr val="000000"/>
                    </a:solidFill>
                    <a:effectLst/>
                    <a:latin typeface="Times" panose="02020603050405020304" pitchFamily="18" charset="0"/>
                    <a:ea typeface="等线" panose="02010600030101010101" pitchFamily="2" charset="-122"/>
                    <a:cs typeface="Times" panose="02020603050405020304" pitchFamily="18" charset="0"/>
                  </a:rPr>
                  <a:t>thermal conduction can be presented as</a:t>
                </a:r>
                <a:r>
                  <a:rPr lang="en-US" altLang="zh-CN" sz="6000" kern="100" dirty="0">
                    <a:latin typeface="Times" panose="02020603050405020304" pitchFamily="18" charset="0"/>
                    <a:ea typeface="等线" panose="02010600030101010101" pitchFamily="2" charset="-122"/>
                    <a:cs typeface="Times" panose="02020603050405020304" pitchFamily="18" charset="0"/>
                  </a:rPr>
                  <a:t>  </a:t>
                </a:r>
                <a14:m>
                  <m:oMath xmlns:m="http://schemas.openxmlformats.org/officeDocument/2006/math">
                    <m:r>
                      <a:rPr lang="en-US" altLang="zh-CN" sz="1600" b="0" i="1" kern="100">
                        <a:solidFill>
                          <a:srgbClr val="000000"/>
                        </a:solidFill>
                        <a:effectLst/>
                        <a:latin typeface="Cambria Math" panose="02040503050406030204" pitchFamily="18" charset="0"/>
                        <a:ea typeface="等线" panose="02010600030101010101" pitchFamily="2" charset="-122"/>
                        <a:cs typeface="Times New Roman" panose="02020603050405020304" pitchFamily="18" charset="0"/>
                      </a:rPr>
                      <m:t>𝑘</m:t>
                    </m:r>
                    <m:r>
                      <a:rPr lang="en-US" altLang="zh-CN" sz="1600" b="0" i="0" kern="100">
                        <a:solidFill>
                          <a:srgbClr val="000000"/>
                        </a:solidFill>
                        <a:effectLst/>
                        <a:latin typeface="Cambria Math" panose="02040503050406030204" pitchFamily="18" charset="0"/>
                        <a:ea typeface="等线" panose="02010600030101010101" pitchFamily="2" charset="-122"/>
                        <a:cs typeface="Times New Roman" panose="02020603050405020304" pitchFamily="18" charset="0"/>
                      </a:rPr>
                      <m:t>=</m:t>
                    </m:r>
                    <m:f>
                      <m:fPr>
                        <m:ctrlPr>
                          <a:rPr lang="zh-CN" altLang="zh-CN" sz="1600" i="1" kern="1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1600" b="0" i="1" kern="100">
                            <a:solidFill>
                              <a:srgbClr val="000000"/>
                            </a:solidFill>
                            <a:effectLst/>
                            <a:latin typeface="Cambria Math" panose="02040503050406030204" pitchFamily="18" charset="0"/>
                            <a:ea typeface="等线" panose="02010600030101010101" pitchFamily="2" charset="-122"/>
                            <a:cs typeface="Times New Roman" panose="02020603050405020304" pitchFamily="18" charset="0"/>
                          </a:rPr>
                          <m:t>𝐽</m:t>
                        </m:r>
                      </m:num>
                      <m:den>
                        <m:r>
                          <a:rPr lang="en-US" altLang="zh-CN" sz="1600" b="0" i="1" kern="100">
                            <a:solidFill>
                              <a:srgbClr val="000000"/>
                            </a:solidFill>
                            <a:effectLst/>
                            <a:latin typeface="Cambria Math" panose="02040503050406030204" pitchFamily="18" charset="0"/>
                            <a:ea typeface="等线" panose="02010600030101010101" pitchFamily="2" charset="-122"/>
                            <a:cs typeface="Times New Roman" panose="02020603050405020304" pitchFamily="18" charset="0"/>
                          </a:rPr>
                          <m:t>𝜕</m:t>
                        </m:r>
                        <m:r>
                          <a:rPr lang="en-US" altLang="zh-CN" sz="1600" b="0" i="1" kern="100">
                            <a:solidFill>
                              <a:srgbClr val="000000"/>
                            </a:solidFill>
                            <a:effectLst/>
                            <a:latin typeface="Cambria Math" panose="02040503050406030204" pitchFamily="18" charset="0"/>
                            <a:ea typeface="等线" panose="02010600030101010101" pitchFamily="2" charset="-122"/>
                            <a:cs typeface="Times New Roman" panose="02020603050405020304" pitchFamily="18" charset="0"/>
                          </a:rPr>
                          <m:t>𝑇</m:t>
                        </m:r>
                        <m:r>
                          <a:rPr lang="en-US" altLang="zh-CN" sz="1600" b="0" i="1" kern="100">
                            <a:solidFill>
                              <a:srgbClr val="000000"/>
                            </a:solidFill>
                            <a:effectLst/>
                            <a:latin typeface="Cambria Math" panose="02040503050406030204" pitchFamily="18" charset="0"/>
                            <a:ea typeface="等线" panose="02010600030101010101" pitchFamily="2" charset="-122"/>
                            <a:cs typeface="Times New Roman" panose="02020603050405020304" pitchFamily="18" charset="0"/>
                          </a:rPr>
                          <m:t>/</m:t>
                        </m:r>
                        <m:r>
                          <a:rPr lang="en-US" altLang="zh-CN" sz="1600" b="0" i="1" kern="100">
                            <a:solidFill>
                              <a:srgbClr val="000000"/>
                            </a:solidFill>
                            <a:effectLst/>
                            <a:latin typeface="Cambria Math" panose="02040503050406030204" pitchFamily="18" charset="0"/>
                            <a:ea typeface="等线" panose="02010600030101010101" pitchFamily="2" charset="-122"/>
                            <a:cs typeface="Times New Roman" panose="02020603050405020304" pitchFamily="18" charset="0"/>
                          </a:rPr>
                          <m:t>𝜕</m:t>
                        </m:r>
                        <m:r>
                          <a:rPr lang="en-US" altLang="zh-CN" sz="1600" b="0" i="1" kern="100">
                            <a:solidFill>
                              <a:srgbClr val="000000"/>
                            </a:solidFill>
                            <a:effectLst/>
                            <a:latin typeface="Cambria Math" panose="02040503050406030204" pitchFamily="18" charset="0"/>
                            <a:ea typeface="等线" panose="02010600030101010101" pitchFamily="2" charset="-122"/>
                            <a:cs typeface="Times New Roman" panose="02020603050405020304" pitchFamily="18" charset="0"/>
                          </a:rPr>
                          <m:t>𝑥</m:t>
                        </m:r>
                      </m:den>
                    </m:f>
                  </m:oMath>
                </a14:m>
                <a:endParaRPr lang="en-US" altLang="zh-CN" sz="4400" kern="100" dirty="0">
                  <a:effectLst/>
                  <a:latin typeface="Times" panose="02020603050405020304" pitchFamily="18" charset="0"/>
                  <a:ea typeface="等线" panose="02010600030101010101" pitchFamily="2" charset="-122"/>
                  <a:cs typeface="Times" panose="02020603050405020304" pitchFamily="18" charset="0"/>
                </a:endParaRPr>
              </a:p>
            </p:txBody>
          </p:sp>
        </mc:Choice>
        <mc:Fallback xmlns="">
          <p:sp>
            <p:nvSpPr>
              <p:cNvPr id="14" name="矩形 13">
                <a:extLst>
                  <a:ext uri="{FF2B5EF4-FFF2-40B4-BE49-F238E27FC236}">
                    <a16:creationId xmlns:a16="http://schemas.microsoft.com/office/drawing/2014/main" id="{24A6A05C-764A-433D-A8BF-2CE206991CDE}"/>
                  </a:ext>
                </a:extLst>
              </p:cNvPr>
              <p:cNvSpPr>
                <a:spLocks noRot="1" noChangeAspect="1" noMove="1" noResize="1" noEditPoints="1" noAdjustHandles="1" noChangeArrowheads="1" noChangeShapeType="1" noTextEdit="1"/>
              </p:cNvSpPr>
              <p:nvPr/>
            </p:nvSpPr>
            <p:spPr>
              <a:xfrm>
                <a:off x="417746" y="865181"/>
                <a:ext cx="6230665" cy="1015663"/>
              </a:xfrm>
              <a:prstGeom prst="rect">
                <a:avLst/>
              </a:prstGeom>
              <a:blipFill>
                <a:blip r:embed="rId5"/>
                <a:stretch>
                  <a:fillRect/>
                </a:stretch>
              </a:blipFill>
            </p:spPr>
            <p:txBody>
              <a:bodyPr/>
              <a:lstStyle/>
              <a:p>
                <a:r>
                  <a:rPr lang="zh-CN" altLang="en-US">
                    <a:noFill/>
                  </a:rPr>
                  <a:t> </a:t>
                </a:r>
              </a:p>
            </p:txBody>
          </p:sp>
        </mc:Fallback>
      </mc:AlternateContent>
      <p:sp>
        <p:nvSpPr>
          <p:cNvPr id="15" name="文本框 14">
            <a:extLst>
              <a:ext uri="{FF2B5EF4-FFF2-40B4-BE49-F238E27FC236}">
                <a16:creationId xmlns:a16="http://schemas.microsoft.com/office/drawing/2014/main" id="{90551C4D-C3CD-4F27-9F21-D658B7E9C4E1}"/>
              </a:ext>
            </a:extLst>
          </p:cNvPr>
          <p:cNvSpPr txBox="1"/>
          <p:nvPr/>
        </p:nvSpPr>
        <p:spPr>
          <a:xfrm>
            <a:off x="408618" y="2424329"/>
            <a:ext cx="4582884" cy="738664"/>
          </a:xfrm>
          <a:prstGeom prst="rect">
            <a:avLst/>
          </a:prstGeom>
          <a:noFill/>
        </p:spPr>
        <p:txBody>
          <a:bodyPr wrap="square">
            <a:spAutoFit/>
          </a:bodyPr>
          <a:lstStyle/>
          <a:p>
            <a:pPr indent="88900" algn="just">
              <a:spcAft>
                <a:spcPts val="0"/>
              </a:spcAft>
            </a:pPr>
            <a:r>
              <a:rPr lang="en-US" altLang="zh-CN" sz="1400" kern="100" dirty="0">
                <a:solidFill>
                  <a:srgbClr val="000000"/>
                </a:solidFill>
                <a:latin typeface="Times" panose="02020603050405020304" pitchFamily="18" charset="0"/>
                <a:ea typeface="等线" panose="02010600030101010101" pitchFamily="2" charset="-122"/>
                <a:cs typeface="Times" panose="02020603050405020304" pitchFamily="18" charset="0"/>
              </a:rPr>
              <a:t> The empirical N-body potential was used for tungsten by Finnis and Sinclair. In the F–S potential, the total potential energy of system is expressed as</a:t>
            </a:r>
            <a:endParaRPr lang="zh-CN" altLang="zh-CN" sz="1400" kern="100" dirty="0">
              <a:solidFill>
                <a:srgbClr val="000000"/>
              </a:solidFill>
              <a:latin typeface="Times" panose="02020603050405020304" pitchFamily="18" charset="0"/>
              <a:ea typeface="等线" panose="02010600030101010101" pitchFamily="2" charset="-122"/>
              <a:cs typeface="Times" panose="02020603050405020304" pitchFamily="18" charset="0"/>
            </a:endParaRPr>
          </a:p>
        </p:txBody>
      </p:sp>
      <p:pic>
        <p:nvPicPr>
          <p:cNvPr id="16" name="图片 15">
            <a:extLst>
              <a:ext uri="{FF2B5EF4-FFF2-40B4-BE49-F238E27FC236}">
                <a16:creationId xmlns:a16="http://schemas.microsoft.com/office/drawing/2014/main" id="{650F8049-DCBC-4B10-8816-F422E023255B}"/>
              </a:ext>
            </a:extLst>
          </p:cNvPr>
          <p:cNvPicPr/>
          <p:nvPr/>
        </p:nvPicPr>
        <p:blipFill rotWithShape="1">
          <a:blip r:embed="rId4"/>
          <a:srcRect l="49280"/>
          <a:stretch/>
        </p:blipFill>
        <p:spPr>
          <a:xfrm>
            <a:off x="5315274" y="3501008"/>
            <a:ext cx="3168350" cy="2042681"/>
          </a:xfrm>
          <a:prstGeom prst="rect">
            <a:avLst/>
          </a:prstGeom>
        </p:spPr>
      </p:pic>
      <p:sp>
        <p:nvSpPr>
          <p:cNvPr id="17" name="矩形 16">
            <a:extLst>
              <a:ext uri="{FF2B5EF4-FFF2-40B4-BE49-F238E27FC236}">
                <a16:creationId xmlns:a16="http://schemas.microsoft.com/office/drawing/2014/main" id="{A0AE8A33-5EBF-4810-B2CD-F0E7F7F280E1}"/>
              </a:ext>
            </a:extLst>
          </p:cNvPr>
          <p:cNvSpPr/>
          <p:nvPr/>
        </p:nvSpPr>
        <p:spPr>
          <a:xfrm>
            <a:off x="6140646" y="1413211"/>
            <a:ext cx="1085555" cy="338554"/>
          </a:xfrm>
          <a:prstGeom prst="rect">
            <a:avLst/>
          </a:prstGeom>
        </p:spPr>
        <p:txBody>
          <a:bodyPr wrap="none">
            <a:spAutoFit/>
          </a:bodyPr>
          <a:lstStyle/>
          <a:p>
            <a:pPr indent="88900" algn="ctr">
              <a:spcAft>
                <a:spcPts val="0"/>
              </a:spcAft>
            </a:pPr>
            <a:r>
              <a:rPr lang="en-US" altLang="zh-CN" sz="1600" i="1" kern="100" dirty="0">
                <a:solidFill>
                  <a:srgbClr val="000000"/>
                </a:solidFill>
                <a:latin typeface="Times" panose="02020603050405020304" pitchFamily="18" charset="0"/>
                <a:ea typeface="等线" panose="02010600030101010101" pitchFamily="2" charset="-122"/>
                <a:cs typeface="Times" panose="02020603050405020304" pitchFamily="18" charset="0"/>
              </a:rPr>
              <a:t>E=</a:t>
            </a:r>
            <a:r>
              <a:rPr lang="en-US" altLang="zh-CN" sz="1600" i="1" kern="100" dirty="0" err="1">
                <a:solidFill>
                  <a:srgbClr val="000000"/>
                </a:solidFill>
                <a:latin typeface="Times" panose="02020603050405020304" pitchFamily="18" charset="0"/>
                <a:ea typeface="等线" panose="02010600030101010101" pitchFamily="2" charset="-122"/>
                <a:cs typeface="Times" panose="02020603050405020304" pitchFamily="18" charset="0"/>
              </a:rPr>
              <a:t>E</a:t>
            </a:r>
            <a:r>
              <a:rPr lang="en-US" altLang="zh-CN" sz="1600" i="1" kern="100" baseline="-25000" dirty="0" err="1">
                <a:solidFill>
                  <a:srgbClr val="000000"/>
                </a:solidFill>
                <a:latin typeface="Times" panose="02020603050405020304" pitchFamily="18" charset="0"/>
                <a:ea typeface="等线" panose="02010600030101010101" pitchFamily="2" charset="-122"/>
                <a:cs typeface="Times" panose="02020603050405020304" pitchFamily="18" charset="0"/>
              </a:rPr>
              <a:t>p</a:t>
            </a:r>
            <a:r>
              <a:rPr lang="en-US" altLang="zh-CN" sz="1600" i="1" kern="100" dirty="0" err="1">
                <a:solidFill>
                  <a:srgbClr val="000000"/>
                </a:solidFill>
                <a:latin typeface="Times" panose="02020603050405020304" pitchFamily="18" charset="0"/>
                <a:ea typeface="等线" panose="02010600030101010101" pitchFamily="2" charset="-122"/>
                <a:cs typeface="Times" panose="02020603050405020304" pitchFamily="18" charset="0"/>
              </a:rPr>
              <a:t>+E</a:t>
            </a:r>
            <a:r>
              <a:rPr lang="en-US" altLang="zh-CN" sz="1600" i="1" kern="100" baseline="-25000" dirty="0" err="1">
                <a:solidFill>
                  <a:srgbClr val="000000"/>
                </a:solidFill>
                <a:latin typeface="Times" panose="02020603050405020304" pitchFamily="18" charset="0"/>
                <a:ea typeface="等线" panose="02010600030101010101" pitchFamily="2" charset="-122"/>
                <a:cs typeface="Times" panose="02020603050405020304" pitchFamily="18" charset="0"/>
              </a:rPr>
              <a:t>N</a:t>
            </a:r>
            <a:endParaRPr lang="zh-CN" altLang="zh-CN" sz="6000" kern="100" dirty="0">
              <a:latin typeface="Times" panose="02020603050405020304" pitchFamily="18" charset="0"/>
              <a:ea typeface="等线" panose="02010600030101010101" pitchFamily="2" charset="-122"/>
              <a:cs typeface="Times" panose="02020603050405020304" pitchFamily="18" charset="0"/>
            </a:endParaRPr>
          </a:p>
        </p:txBody>
      </p:sp>
      <p:pic>
        <p:nvPicPr>
          <p:cNvPr id="18" name="图片 17">
            <a:extLst>
              <a:ext uri="{FF2B5EF4-FFF2-40B4-BE49-F238E27FC236}">
                <a16:creationId xmlns:a16="http://schemas.microsoft.com/office/drawing/2014/main" id="{FC174A93-ECC8-4776-921F-86CBE730C120}"/>
              </a:ext>
            </a:extLst>
          </p:cNvPr>
          <p:cNvPicPr>
            <a:picLocks noChangeAspect="1"/>
          </p:cNvPicPr>
          <p:nvPr/>
        </p:nvPicPr>
        <p:blipFill>
          <a:blip r:embed="rId6"/>
          <a:stretch>
            <a:fillRect/>
          </a:stretch>
        </p:blipFill>
        <p:spPr>
          <a:xfrm>
            <a:off x="4932040" y="2142094"/>
            <a:ext cx="3600400" cy="1209401"/>
          </a:xfrm>
          <a:prstGeom prst="rect">
            <a:avLst/>
          </a:prstGeom>
        </p:spPr>
      </p:pic>
    </p:spTree>
    <p:extLst>
      <p:ext uri="{BB962C8B-B14F-4D97-AF65-F5344CB8AC3E}">
        <p14:creationId xmlns:p14="http://schemas.microsoft.com/office/powerpoint/2010/main" val="692879504"/>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24139</TotalTime>
  <Words>1846</Words>
  <Application>Microsoft Office PowerPoint</Application>
  <PresentationFormat>全屏显示(4:3)</PresentationFormat>
  <Paragraphs>232</Paragraphs>
  <Slides>21</Slides>
  <Notes>13</Notes>
  <HiddenSlides>0</HiddenSlides>
  <MMClips>0</MMClips>
  <ScaleCrop>false</ScaleCrop>
  <HeadingPairs>
    <vt:vector size="8" baseType="variant">
      <vt:variant>
        <vt:lpstr>已用的字体</vt:lpstr>
      </vt:variant>
      <vt:variant>
        <vt:i4>11</vt:i4>
      </vt:variant>
      <vt:variant>
        <vt:lpstr>主题</vt:lpstr>
      </vt:variant>
      <vt:variant>
        <vt:i4>1</vt:i4>
      </vt:variant>
      <vt:variant>
        <vt:lpstr>嵌入 OLE 服务器</vt:lpstr>
      </vt:variant>
      <vt:variant>
        <vt:i4>1</vt:i4>
      </vt:variant>
      <vt:variant>
        <vt:lpstr>幻灯片标题</vt:lpstr>
      </vt:variant>
      <vt:variant>
        <vt:i4>21</vt:i4>
      </vt:variant>
    </vt:vector>
  </HeadingPairs>
  <TitlesOfParts>
    <vt:vector size="34" baseType="lpstr">
      <vt:lpstr>等线</vt:lpstr>
      <vt:lpstr>华文行楷</vt:lpstr>
      <vt:lpstr>华文中宋</vt:lpstr>
      <vt:lpstr>微软雅黑</vt:lpstr>
      <vt:lpstr>Arial</vt:lpstr>
      <vt:lpstr>Bradley Hand ITC</vt:lpstr>
      <vt:lpstr>Calibri</vt:lpstr>
      <vt:lpstr>Cambria Math</vt:lpstr>
      <vt:lpstr>Times</vt:lpstr>
      <vt:lpstr>Times New Roman</vt:lpstr>
      <vt:lpstr>Wingdings</vt:lpstr>
      <vt:lpstr>Office 主题</vt:lpstr>
      <vt:lpstr>AxGlyph</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shixiang peng</dc:creator>
  <cp:lastModifiedBy>Zhang Ailin</cp:lastModifiedBy>
  <cp:revision>1054</cp:revision>
  <dcterms:modified xsi:type="dcterms:W3CDTF">2024-01-16T03:52:55Z</dcterms:modified>
</cp:coreProperties>
</file>