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57" r:id="rId3"/>
    <p:sldId id="258" r:id="rId4"/>
    <p:sldId id="259" r:id="rId5"/>
    <p:sldId id="274" r:id="rId6"/>
    <p:sldId id="260" r:id="rId7"/>
    <p:sldId id="261" r:id="rId8"/>
    <p:sldId id="262" r:id="rId9"/>
    <p:sldId id="263" r:id="rId10"/>
    <p:sldId id="264" r:id="rId11"/>
    <p:sldId id="265" r:id="rId12"/>
    <p:sldId id="266" r:id="rId13"/>
    <p:sldId id="267" r:id="rId14"/>
    <p:sldId id="269" r:id="rId15"/>
    <p:sldId id="268" r:id="rId16"/>
    <p:sldId id="270" r:id="rId17"/>
    <p:sldId id="271" r:id="rId18"/>
    <p:sldId id="272" r:id="rId19"/>
    <p:sldId id="273"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9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DA0E40-8653-4F08-8DA6-3276B164E7D4}" type="datetimeFigureOut">
              <a:rPr lang="zh-CN" altLang="en-US" smtClean="0"/>
              <a:t>2024/1/16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9B277-B3F2-4CB3-A334-7CA524FC4A4B}" type="slidenum">
              <a:rPr lang="zh-CN" altLang="en-US" smtClean="0"/>
              <a:t>‹#›</a:t>
            </a:fld>
            <a:endParaRPr lang="zh-CN" altLang="en-US"/>
          </a:p>
        </p:txBody>
      </p:sp>
    </p:spTree>
    <p:extLst>
      <p:ext uri="{BB962C8B-B14F-4D97-AF65-F5344CB8AC3E}">
        <p14:creationId xmlns:p14="http://schemas.microsoft.com/office/powerpoint/2010/main" val="2464178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2F9B277-B3F2-4CB3-A334-7CA524FC4A4B}" type="slidenum">
              <a:rPr lang="zh-CN" altLang="en-US" smtClean="0"/>
              <a:t>1</a:t>
            </a:fld>
            <a:endParaRPr lang="zh-CN" altLang="en-US"/>
          </a:p>
        </p:txBody>
      </p:sp>
    </p:spTree>
    <p:extLst>
      <p:ext uri="{BB962C8B-B14F-4D97-AF65-F5344CB8AC3E}">
        <p14:creationId xmlns:p14="http://schemas.microsoft.com/office/powerpoint/2010/main" val="1819605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2F9B277-B3F2-4CB3-A334-7CA524FC4A4B}" type="slidenum">
              <a:rPr lang="zh-CN" altLang="en-US" smtClean="0"/>
              <a:t>7</a:t>
            </a:fld>
            <a:endParaRPr lang="zh-CN" altLang="en-US"/>
          </a:p>
        </p:txBody>
      </p:sp>
    </p:spTree>
    <p:extLst>
      <p:ext uri="{BB962C8B-B14F-4D97-AF65-F5344CB8AC3E}">
        <p14:creationId xmlns:p14="http://schemas.microsoft.com/office/powerpoint/2010/main" val="2057091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2F9B277-B3F2-4CB3-A334-7CA524FC4A4B}" type="slidenum">
              <a:rPr lang="zh-CN" altLang="en-US" smtClean="0"/>
              <a:t>8</a:t>
            </a:fld>
            <a:endParaRPr lang="zh-CN" altLang="en-US"/>
          </a:p>
        </p:txBody>
      </p:sp>
    </p:spTree>
    <p:extLst>
      <p:ext uri="{BB962C8B-B14F-4D97-AF65-F5344CB8AC3E}">
        <p14:creationId xmlns:p14="http://schemas.microsoft.com/office/powerpoint/2010/main" val="4036395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fr-CH" altLang="zh-CN" dirty="0"/>
              <a:t>collective effects can be induced by beam itself and beam interaction with surroundings. </a:t>
            </a:r>
            <a:endParaRPr lang="zh-CN" altLang="en-US" dirty="0"/>
          </a:p>
        </p:txBody>
      </p:sp>
      <p:sp>
        <p:nvSpPr>
          <p:cNvPr id="4" name="灯片编号占位符 3"/>
          <p:cNvSpPr>
            <a:spLocks noGrp="1"/>
          </p:cNvSpPr>
          <p:nvPr>
            <p:ph type="sldNum" sz="quarter" idx="5"/>
          </p:nvPr>
        </p:nvSpPr>
        <p:spPr/>
        <p:txBody>
          <a:bodyPr/>
          <a:lstStyle/>
          <a:p>
            <a:fld id="{D2F9B277-B3F2-4CB3-A334-7CA524FC4A4B}" type="slidenum">
              <a:rPr lang="zh-CN" altLang="en-US" smtClean="0"/>
              <a:t>9</a:t>
            </a:fld>
            <a:endParaRPr lang="zh-CN" altLang="en-US"/>
          </a:p>
        </p:txBody>
      </p:sp>
    </p:spTree>
    <p:extLst>
      <p:ext uri="{BB962C8B-B14F-4D97-AF65-F5344CB8AC3E}">
        <p14:creationId xmlns:p14="http://schemas.microsoft.com/office/powerpoint/2010/main" val="4076988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2F9B277-B3F2-4CB3-A334-7CA524FC4A4B}" type="slidenum">
              <a:rPr lang="zh-CN" altLang="en-US" smtClean="0"/>
              <a:t>12</a:t>
            </a:fld>
            <a:endParaRPr lang="zh-CN" altLang="en-US"/>
          </a:p>
        </p:txBody>
      </p:sp>
    </p:spTree>
    <p:extLst>
      <p:ext uri="{BB962C8B-B14F-4D97-AF65-F5344CB8AC3E}">
        <p14:creationId xmlns:p14="http://schemas.microsoft.com/office/powerpoint/2010/main" val="3444063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2F9B277-B3F2-4CB3-A334-7CA524FC4A4B}" type="slidenum">
              <a:rPr lang="zh-CN" altLang="en-US" smtClean="0"/>
              <a:t>15</a:t>
            </a:fld>
            <a:endParaRPr lang="zh-CN" altLang="en-US"/>
          </a:p>
        </p:txBody>
      </p:sp>
    </p:spTree>
    <p:extLst>
      <p:ext uri="{BB962C8B-B14F-4D97-AF65-F5344CB8AC3E}">
        <p14:creationId xmlns:p14="http://schemas.microsoft.com/office/powerpoint/2010/main" val="3330663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2F9B277-B3F2-4CB3-A334-7CA524FC4A4B}" type="slidenum">
              <a:rPr lang="zh-CN" altLang="en-US" smtClean="0"/>
              <a:t>17</a:t>
            </a:fld>
            <a:endParaRPr lang="zh-CN" altLang="en-US"/>
          </a:p>
        </p:txBody>
      </p:sp>
    </p:spTree>
    <p:extLst>
      <p:ext uri="{BB962C8B-B14F-4D97-AF65-F5344CB8AC3E}">
        <p14:creationId xmlns:p14="http://schemas.microsoft.com/office/powerpoint/2010/main" val="3379630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2F9B277-B3F2-4CB3-A334-7CA524FC4A4B}" type="slidenum">
              <a:rPr lang="zh-CN" altLang="en-US" smtClean="0"/>
              <a:t>18</a:t>
            </a:fld>
            <a:endParaRPr lang="zh-CN" altLang="en-US"/>
          </a:p>
        </p:txBody>
      </p:sp>
    </p:spTree>
    <p:extLst>
      <p:ext uri="{BB962C8B-B14F-4D97-AF65-F5344CB8AC3E}">
        <p14:creationId xmlns:p14="http://schemas.microsoft.com/office/powerpoint/2010/main" val="2269228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CD594D-742C-421B-B3AE-3777A0CEFA4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5487C46-5C43-48DC-B7A8-BA5F7E8A9F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992D41F-BCB3-463F-A836-E6B23148CF51}"/>
              </a:ext>
            </a:extLst>
          </p:cNvPr>
          <p:cNvSpPr>
            <a:spLocks noGrp="1"/>
          </p:cNvSpPr>
          <p:nvPr>
            <p:ph type="dt" sz="half" idx="10"/>
          </p:nvPr>
        </p:nvSpPr>
        <p:spPr/>
        <p:txBody>
          <a:bodyPr/>
          <a:lstStyle/>
          <a:p>
            <a:fld id="{32FEFFA9-E86E-422D-B734-6131EAB197D3}" type="datetime1">
              <a:rPr lang="zh-CN" altLang="en-US" smtClean="0"/>
              <a:t>2024/1/16</a:t>
            </a:fld>
            <a:endParaRPr lang="zh-CN" altLang="en-US"/>
          </a:p>
        </p:txBody>
      </p:sp>
      <p:sp>
        <p:nvSpPr>
          <p:cNvPr id="5" name="页脚占位符 4">
            <a:extLst>
              <a:ext uri="{FF2B5EF4-FFF2-40B4-BE49-F238E27FC236}">
                <a16:creationId xmlns:a16="http://schemas.microsoft.com/office/drawing/2014/main" id="{261AD989-F918-4284-B653-3004AD39CD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06D6823-196B-491E-A573-2C9CB49AA3B6}"/>
              </a:ext>
            </a:extLst>
          </p:cNvPr>
          <p:cNvSpPr>
            <a:spLocks noGrp="1"/>
          </p:cNvSpPr>
          <p:nvPr>
            <p:ph type="sldNum" sz="quarter" idx="12"/>
          </p:nvPr>
        </p:nvSpPr>
        <p:spPr/>
        <p:txBody>
          <a:bodyPr/>
          <a:lstStyle/>
          <a:p>
            <a:fld id="{E62026C1-861E-46D0-AFCA-F5AA35FDECD9}" type="slidenum">
              <a:rPr lang="zh-CN" altLang="en-US" smtClean="0"/>
              <a:t>‹#›</a:t>
            </a:fld>
            <a:endParaRPr lang="zh-CN" altLang="en-US"/>
          </a:p>
        </p:txBody>
      </p:sp>
    </p:spTree>
    <p:extLst>
      <p:ext uri="{BB962C8B-B14F-4D97-AF65-F5344CB8AC3E}">
        <p14:creationId xmlns:p14="http://schemas.microsoft.com/office/powerpoint/2010/main" val="116485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448104-F269-4DEE-9B46-ED007336F27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6A4D957-8C82-44E9-B05C-D6756FB142E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2F39C51-DEF6-48D0-B49F-F6A2DDAE8DB7}"/>
              </a:ext>
            </a:extLst>
          </p:cNvPr>
          <p:cNvSpPr>
            <a:spLocks noGrp="1"/>
          </p:cNvSpPr>
          <p:nvPr>
            <p:ph type="dt" sz="half" idx="10"/>
          </p:nvPr>
        </p:nvSpPr>
        <p:spPr/>
        <p:txBody>
          <a:bodyPr/>
          <a:lstStyle/>
          <a:p>
            <a:fld id="{343687AC-FBDA-43DF-AEEC-C86798707DC4}" type="datetime1">
              <a:rPr lang="zh-CN" altLang="en-US" smtClean="0"/>
              <a:t>2024/1/16</a:t>
            </a:fld>
            <a:endParaRPr lang="zh-CN" altLang="en-US"/>
          </a:p>
        </p:txBody>
      </p:sp>
      <p:sp>
        <p:nvSpPr>
          <p:cNvPr id="5" name="页脚占位符 4">
            <a:extLst>
              <a:ext uri="{FF2B5EF4-FFF2-40B4-BE49-F238E27FC236}">
                <a16:creationId xmlns:a16="http://schemas.microsoft.com/office/drawing/2014/main" id="{43CFE6F8-BFAC-4AC5-92A5-4907B7229BD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B67CA4-75E5-424F-8873-D245DEB8788A}"/>
              </a:ext>
            </a:extLst>
          </p:cNvPr>
          <p:cNvSpPr>
            <a:spLocks noGrp="1"/>
          </p:cNvSpPr>
          <p:nvPr>
            <p:ph type="sldNum" sz="quarter" idx="12"/>
          </p:nvPr>
        </p:nvSpPr>
        <p:spPr/>
        <p:txBody>
          <a:bodyPr/>
          <a:lstStyle/>
          <a:p>
            <a:fld id="{E62026C1-861E-46D0-AFCA-F5AA35FDECD9}" type="slidenum">
              <a:rPr lang="zh-CN" altLang="en-US" smtClean="0"/>
              <a:t>‹#›</a:t>
            </a:fld>
            <a:endParaRPr lang="zh-CN" altLang="en-US"/>
          </a:p>
        </p:txBody>
      </p:sp>
    </p:spTree>
    <p:extLst>
      <p:ext uri="{BB962C8B-B14F-4D97-AF65-F5344CB8AC3E}">
        <p14:creationId xmlns:p14="http://schemas.microsoft.com/office/powerpoint/2010/main" val="1678158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89D767B-6D6D-485A-BC77-2DA3F7BD820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84D2B8-ABD0-4743-B41A-44A69A9DF61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D821664-12B6-49DF-A4AE-A831C8C59485}"/>
              </a:ext>
            </a:extLst>
          </p:cNvPr>
          <p:cNvSpPr>
            <a:spLocks noGrp="1"/>
          </p:cNvSpPr>
          <p:nvPr>
            <p:ph type="dt" sz="half" idx="10"/>
          </p:nvPr>
        </p:nvSpPr>
        <p:spPr/>
        <p:txBody>
          <a:bodyPr/>
          <a:lstStyle/>
          <a:p>
            <a:fld id="{A8B2E2EE-1657-439C-A41E-ED3ABFD9E64E}" type="datetime1">
              <a:rPr lang="zh-CN" altLang="en-US" smtClean="0"/>
              <a:t>2024/1/16</a:t>
            </a:fld>
            <a:endParaRPr lang="zh-CN" altLang="en-US"/>
          </a:p>
        </p:txBody>
      </p:sp>
      <p:sp>
        <p:nvSpPr>
          <p:cNvPr id="5" name="页脚占位符 4">
            <a:extLst>
              <a:ext uri="{FF2B5EF4-FFF2-40B4-BE49-F238E27FC236}">
                <a16:creationId xmlns:a16="http://schemas.microsoft.com/office/drawing/2014/main" id="{1BBCD698-2E07-4E47-AA91-3033FCE5EB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4152634-1B11-408C-ADCD-4FC9C84D93C0}"/>
              </a:ext>
            </a:extLst>
          </p:cNvPr>
          <p:cNvSpPr>
            <a:spLocks noGrp="1"/>
          </p:cNvSpPr>
          <p:nvPr>
            <p:ph type="sldNum" sz="quarter" idx="12"/>
          </p:nvPr>
        </p:nvSpPr>
        <p:spPr/>
        <p:txBody>
          <a:bodyPr/>
          <a:lstStyle/>
          <a:p>
            <a:fld id="{E62026C1-861E-46D0-AFCA-F5AA35FDECD9}" type="slidenum">
              <a:rPr lang="zh-CN" altLang="en-US" smtClean="0"/>
              <a:t>‹#›</a:t>
            </a:fld>
            <a:endParaRPr lang="zh-CN" altLang="en-US"/>
          </a:p>
        </p:txBody>
      </p:sp>
    </p:spTree>
    <p:extLst>
      <p:ext uri="{BB962C8B-B14F-4D97-AF65-F5344CB8AC3E}">
        <p14:creationId xmlns:p14="http://schemas.microsoft.com/office/powerpoint/2010/main" val="644734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7F23DE-31DB-457B-9AA0-7AE3491DCC1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6862896-9B9E-40B8-AA50-A55217EE63A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289BCB2-5772-408B-A863-58EAA7829949}"/>
              </a:ext>
            </a:extLst>
          </p:cNvPr>
          <p:cNvSpPr>
            <a:spLocks noGrp="1"/>
          </p:cNvSpPr>
          <p:nvPr>
            <p:ph type="dt" sz="half" idx="10"/>
          </p:nvPr>
        </p:nvSpPr>
        <p:spPr/>
        <p:txBody>
          <a:bodyPr/>
          <a:lstStyle/>
          <a:p>
            <a:fld id="{FEBBB2F9-B27D-4908-8012-D3B3428EB193}" type="datetime1">
              <a:rPr lang="zh-CN" altLang="en-US" smtClean="0"/>
              <a:t>2024/1/16</a:t>
            </a:fld>
            <a:endParaRPr lang="zh-CN" altLang="en-US"/>
          </a:p>
        </p:txBody>
      </p:sp>
      <p:sp>
        <p:nvSpPr>
          <p:cNvPr id="5" name="页脚占位符 4">
            <a:extLst>
              <a:ext uri="{FF2B5EF4-FFF2-40B4-BE49-F238E27FC236}">
                <a16:creationId xmlns:a16="http://schemas.microsoft.com/office/drawing/2014/main" id="{D757A6F7-3730-4D09-B204-684C8035FEA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5068F60-7750-4ED1-A2E3-AD26CC9B5D40}"/>
              </a:ext>
            </a:extLst>
          </p:cNvPr>
          <p:cNvSpPr>
            <a:spLocks noGrp="1"/>
          </p:cNvSpPr>
          <p:nvPr>
            <p:ph type="sldNum" sz="quarter" idx="12"/>
          </p:nvPr>
        </p:nvSpPr>
        <p:spPr/>
        <p:txBody>
          <a:bodyPr/>
          <a:lstStyle/>
          <a:p>
            <a:fld id="{E62026C1-861E-46D0-AFCA-F5AA35FDECD9}" type="slidenum">
              <a:rPr lang="zh-CN" altLang="en-US" smtClean="0"/>
              <a:t>‹#›</a:t>
            </a:fld>
            <a:endParaRPr lang="zh-CN" altLang="en-US"/>
          </a:p>
        </p:txBody>
      </p:sp>
    </p:spTree>
    <p:extLst>
      <p:ext uri="{BB962C8B-B14F-4D97-AF65-F5344CB8AC3E}">
        <p14:creationId xmlns:p14="http://schemas.microsoft.com/office/powerpoint/2010/main" val="784598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F8EAA2-F268-4A88-8989-485E3490E2A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84BFA2D-BEA3-4BC1-B498-A2E6EC523A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07A2589-D25E-444C-AAA5-F4472C4C5212}"/>
              </a:ext>
            </a:extLst>
          </p:cNvPr>
          <p:cNvSpPr>
            <a:spLocks noGrp="1"/>
          </p:cNvSpPr>
          <p:nvPr>
            <p:ph type="dt" sz="half" idx="10"/>
          </p:nvPr>
        </p:nvSpPr>
        <p:spPr/>
        <p:txBody>
          <a:bodyPr/>
          <a:lstStyle/>
          <a:p>
            <a:fld id="{F5483E56-1B5B-4582-8BFB-789A22E923C0}" type="datetime1">
              <a:rPr lang="zh-CN" altLang="en-US" smtClean="0"/>
              <a:t>2024/1/16</a:t>
            </a:fld>
            <a:endParaRPr lang="zh-CN" altLang="en-US"/>
          </a:p>
        </p:txBody>
      </p:sp>
      <p:sp>
        <p:nvSpPr>
          <p:cNvPr id="5" name="页脚占位符 4">
            <a:extLst>
              <a:ext uri="{FF2B5EF4-FFF2-40B4-BE49-F238E27FC236}">
                <a16:creationId xmlns:a16="http://schemas.microsoft.com/office/drawing/2014/main" id="{94C56F3B-0D5B-4DAE-96F6-B13EE93C36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68503E-9987-4154-906C-D76F22CE2270}"/>
              </a:ext>
            </a:extLst>
          </p:cNvPr>
          <p:cNvSpPr>
            <a:spLocks noGrp="1"/>
          </p:cNvSpPr>
          <p:nvPr>
            <p:ph type="sldNum" sz="quarter" idx="12"/>
          </p:nvPr>
        </p:nvSpPr>
        <p:spPr/>
        <p:txBody>
          <a:bodyPr/>
          <a:lstStyle/>
          <a:p>
            <a:fld id="{E62026C1-861E-46D0-AFCA-F5AA35FDECD9}" type="slidenum">
              <a:rPr lang="zh-CN" altLang="en-US" smtClean="0"/>
              <a:t>‹#›</a:t>
            </a:fld>
            <a:endParaRPr lang="zh-CN" altLang="en-US"/>
          </a:p>
        </p:txBody>
      </p:sp>
    </p:spTree>
    <p:extLst>
      <p:ext uri="{BB962C8B-B14F-4D97-AF65-F5344CB8AC3E}">
        <p14:creationId xmlns:p14="http://schemas.microsoft.com/office/powerpoint/2010/main" val="382553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AE8B35-4849-4864-B0FD-F5A081F617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22867EF-D839-4C87-8214-498C88FB4C2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0FE892C-FD86-4F84-B80E-12D8D8E1E81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28DFE8-7B90-445D-A9F7-582D0A82D307}"/>
              </a:ext>
            </a:extLst>
          </p:cNvPr>
          <p:cNvSpPr>
            <a:spLocks noGrp="1"/>
          </p:cNvSpPr>
          <p:nvPr>
            <p:ph type="dt" sz="half" idx="10"/>
          </p:nvPr>
        </p:nvSpPr>
        <p:spPr/>
        <p:txBody>
          <a:bodyPr/>
          <a:lstStyle/>
          <a:p>
            <a:fld id="{DC38B0BC-C36A-4DD9-8977-25A4132241BA}" type="datetime1">
              <a:rPr lang="zh-CN" altLang="en-US" smtClean="0"/>
              <a:t>2024/1/16</a:t>
            </a:fld>
            <a:endParaRPr lang="zh-CN" altLang="en-US"/>
          </a:p>
        </p:txBody>
      </p:sp>
      <p:sp>
        <p:nvSpPr>
          <p:cNvPr id="6" name="页脚占位符 5">
            <a:extLst>
              <a:ext uri="{FF2B5EF4-FFF2-40B4-BE49-F238E27FC236}">
                <a16:creationId xmlns:a16="http://schemas.microsoft.com/office/drawing/2014/main" id="{B622469B-99AF-4E1E-B9F3-8DDCAE69E26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C3D7476-EE3B-41A8-BF15-6F4560D350E3}"/>
              </a:ext>
            </a:extLst>
          </p:cNvPr>
          <p:cNvSpPr>
            <a:spLocks noGrp="1"/>
          </p:cNvSpPr>
          <p:nvPr>
            <p:ph type="sldNum" sz="quarter" idx="12"/>
          </p:nvPr>
        </p:nvSpPr>
        <p:spPr/>
        <p:txBody>
          <a:bodyPr/>
          <a:lstStyle/>
          <a:p>
            <a:fld id="{E62026C1-861E-46D0-AFCA-F5AA35FDECD9}" type="slidenum">
              <a:rPr lang="zh-CN" altLang="en-US" smtClean="0"/>
              <a:t>‹#›</a:t>
            </a:fld>
            <a:endParaRPr lang="zh-CN" altLang="en-US"/>
          </a:p>
        </p:txBody>
      </p:sp>
    </p:spTree>
    <p:extLst>
      <p:ext uri="{BB962C8B-B14F-4D97-AF65-F5344CB8AC3E}">
        <p14:creationId xmlns:p14="http://schemas.microsoft.com/office/powerpoint/2010/main" val="3700620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647D17-A8DC-4E3B-A7CA-6225EAC0A60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D9E0864-917A-428E-BDD3-555F58C1D6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4C8C43B-9198-4849-8034-886BADD9DE7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8441071-48BD-4E02-A976-5D33435BF2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BD9516C-1F68-4C7B-A9EC-6742D3BAD6A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B4602C7-8C82-422B-B93B-D5A2FC558EBE}"/>
              </a:ext>
            </a:extLst>
          </p:cNvPr>
          <p:cNvSpPr>
            <a:spLocks noGrp="1"/>
          </p:cNvSpPr>
          <p:nvPr>
            <p:ph type="dt" sz="half" idx="10"/>
          </p:nvPr>
        </p:nvSpPr>
        <p:spPr/>
        <p:txBody>
          <a:bodyPr/>
          <a:lstStyle/>
          <a:p>
            <a:fld id="{DBF11D1D-FBA3-454B-9F58-151E7B2BC5F6}" type="datetime1">
              <a:rPr lang="zh-CN" altLang="en-US" smtClean="0"/>
              <a:t>2024/1/16</a:t>
            </a:fld>
            <a:endParaRPr lang="zh-CN" altLang="en-US"/>
          </a:p>
        </p:txBody>
      </p:sp>
      <p:sp>
        <p:nvSpPr>
          <p:cNvPr id="8" name="页脚占位符 7">
            <a:extLst>
              <a:ext uri="{FF2B5EF4-FFF2-40B4-BE49-F238E27FC236}">
                <a16:creationId xmlns:a16="http://schemas.microsoft.com/office/drawing/2014/main" id="{A3CAD4B9-942E-48BE-A36F-C15EC105D55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6BC974B-C063-4DB3-BAD0-A5FE2BF8AA34}"/>
              </a:ext>
            </a:extLst>
          </p:cNvPr>
          <p:cNvSpPr>
            <a:spLocks noGrp="1"/>
          </p:cNvSpPr>
          <p:nvPr>
            <p:ph type="sldNum" sz="quarter" idx="12"/>
          </p:nvPr>
        </p:nvSpPr>
        <p:spPr/>
        <p:txBody>
          <a:bodyPr/>
          <a:lstStyle/>
          <a:p>
            <a:fld id="{E62026C1-861E-46D0-AFCA-F5AA35FDECD9}" type="slidenum">
              <a:rPr lang="zh-CN" altLang="en-US" smtClean="0"/>
              <a:t>‹#›</a:t>
            </a:fld>
            <a:endParaRPr lang="zh-CN" altLang="en-US"/>
          </a:p>
        </p:txBody>
      </p:sp>
    </p:spTree>
    <p:extLst>
      <p:ext uri="{BB962C8B-B14F-4D97-AF65-F5344CB8AC3E}">
        <p14:creationId xmlns:p14="http://schemas.microsoft.com/office/powerpoint/2010/main" val="3461745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340C1C-65B8-4A30-BB6A-AEE32D9687C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07EAC10-4E35-43DD-AB5A-46400BF0FC13}"/>
              </a:ext>
            </a:extLst>
          </p:cNvPr>
          <p:cNvSpPr>
            <a:spLocks noGrp="1"/>
          </p:cNvSpPr>
          <p:nvPr>
            <p:ph type="dt" sz="half" idx="10"/>
          </p:nvPr>
        </p:nvSpPr>
        <p:spPr/>
        <p:txBody>
          <a:bodyPr/>
          <a:lstStyle/>
          <a:p>
            <a:fld id="{96289B52-9A31-4145-8C7F-7E317A24F643}" type="datetime1">
              <a:rPr lang="zh-CN" altLang="en-US" smtClean="0"/>
              <a:t>2024/1/16</a:t>
            </a:fld>
            <a:endParaRPr lang="zh-CN" altLang="en-US"/>
          </a:p>
        </p:txBody>
      </p:sp>
      <p:sp>
        <p:nvSpPr>
          <p:cNvPr id="4" name="页脚占位符 3">
            <a:extLst>
              <a:ext uri="{FF2B5EF4-FFF2-40B4-BE49-F238E27FC236}">
                <a16:creationId xmlns:a16="http://schemas.microsoft.com/office/drawing/2014/main" id="{FEB58363-A9A0-4244-9B9C-38109E37501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BF899C6-85FA-4229-829A-30F227ACDDF3}"/>
              </a:ext>
            </a:extLst>
          </p:cNvPr>
          <p:cNvSpPr>
            <a:spLocks noGrp="1"/>
          </p:cNvSpPr>
          <p:nvPr>
            <p:ph type="sldNum" sz="quarter" idx="12"/>
          </p:nvPr>
        </p:nvSpPr>
        <p:spPr/>
        <p:txBody>
          <a:bodyPr/>
          <a:lstStyle/>
          <a:p>
            <a:fld id="{E62026C1-861E-46D0-AFCA-F5AA35FDECD9}" type="slidenum">
              <a:rPr lang="zh-CN" altLang="en-US" smtClean="0"/>
              <a:t>‹#›</a:t>
            </a:fld>
            <a:endParaRPr lang="zh-CN" altLang="en-US"/>
          </a:p>
        </p:txBody>
      </p:sp>
    </p:spTree>
    <p:extLst>
      <p:ext uri="{BB962C8B-B14F-4D97-AF65-F5344CB8AC3E}">
        <p14:creationId xmlns:p14="http://schemas.microsoft.com/office/powerpoint/2010/main" val="2711468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EE7FB67-7001-4B46-BA34-2766E783440C}"/>
              </a:ext>
            </a:extLst>
          </p:cNvPr>
          <p:cNvSpPr>
            <a:spLocks noGrp="1"/>
          </p:cNvSpPr>
          <p:nvPr>
            <p:ph type="dt" sz="half" idx="10"/>
          </p:nvPr>
        </p:nvSpPr>
        <p:spPr/>
        <p:txBody>
          <a:bodyPr/>
          <a:lstStyle/>
          <a:p>
            <a:fld id="{45A2930C-C288-43DF-B922-80ACD7AF1ED9}" type="datetime1">
              <a:rPr lang="zh-CN" altLang="en-US" smtClean="0"/>
              <a:t>2024/1/16</a:t>
            </a:fld>
            <a:endParaRPr lang="zh-CN" altLang="en-US"/>
          </a:p>
        </p:txBody>
      </p:sp>
      <p:sp>
        <p:nvSpPr>
          <p:cNvPr id="3" name="页脚占位符 2">
            <a:extLst>
              <a:ext uri="{FF2B5EF4-FFF2-40B4-BE49-F238E27FC236}">
                <a16:creationId xmlns:a16="http://schemas.microsoft.com/office/drawing/2014/main" id="{3424936D-0EE9-44AC-AA9B-5698363DE0F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7E3BFBD-59FE-4F78-B83D-C54594743BA8}"/>
              </a:ext>
            </a:extLst>
          </p:cNvPr>
          <p:cNvSpPr>
            <a:spLocks noGrp="1"/>
          </p:cNvSpPr>
          <p:nvPr>
            <p:ph type="sldNum" sz="quarter" idx="12"/>
          </p:nvPr>
        </p:nvSpPr>
        <p:spPr/>
        <p:txBody>
          <a:bodyPr/>
          <a:lstStyle/>
          <a:p>
            <a:fld id="{E62026C1-861E-46D0-AFCA-F5AA35FDECD9}" type="slidenum">
              <a:rPr lang="zh-CN" altLang="en-US" smtClean="0"/>
              <a:t>‹#›</a:t>
            </a:fld>
            <a:endParaRPr lang="zh-CN" altLang="en-US"/>
          </a:p>
        </p:txBody>
      </p:sp>
    </p:spTree>
    <p:extLst>
      <p:ext uri="{BB962C8B-B14F-4D97-AF65-F5344CB8AC3E}">
        <p14:creationId xmlns:p14="http://schemas.microsoft.com/office/powerpoint/2010/main" val="3834784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E19B41-437A-41F2-AD21-9D2D870AD8D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D7958DD-EFE5-475F-8E56-2ABD5B98BE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244758C-E16D-4236-94A2-6AC1269461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63E8C3F-6E00-40DB-B528-FF0741809A02}"/>
              </a:ext>
            </a:extLst>
          </p:cNvPr>
          <p:cNvSpPr>
            <a:spLocks noGrp="1"/>
          </p:cNvSpPr>
          <p:nvPr>
            <p:ph type="dt" sz="half" idx="10"/>
          </p:nvPr>
        </p:nvSpPr>
        <p:spPr/>
        <p:txBody>
          <a:bodyPr/>
          <a:lstStyle/>
          <a:p>
            <a:fld id="{0B23C81B-DC4F-4763-A823-520A55586AC7}" type="datetime1">
              <a:rPr lang="zh-CN" altLang="en-US" smtClean="0"/>
              <a:t>2024/1/16</a:t>
            </a:fld>
            <a:endParaRPr lang="zh-CN" altLang="en-US"/>
          </a:p>
        </p:txBody>
      </p:sp>
      <p:sp>
        <p:nvSpPr>
          <p:cNvPr id="6" name="页脚占位符 5">
            <a:extLst>
              <a:ext uri="{FF2B5EF4-FFF2-40B4-BE49-F238E27FC236}">
                <a16:creationId xmlns:a16="http://schemas.microsoft.com/office/drawing/2014/main" id="{8FD0A968-791F-450D-A965-A0ECC205741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33E3790-045C-4142-BA3C-43091F2E3270}"/>
              </a:ext>
            </a:extLst>
          </p:cNvPr>
          <p:cNvSpPr>
            <a:spLocks noGrp="1"/>
          </p:cNvSpPr>
          <p:nvPr>
            <p:ph type="sldNum" sz="quarter" idx="12"/>
          </p:nvPr>
        </p:nvSpPr>
        <p:spPr/>
        <p:txBody>
          <a:bodyPr/>
          <a:lstStyle/>
          <a:p>
            <a:fld id="{E62026C1-861E-46D0-AFCA-F5AA35FDECD9}" type="slidenum">
              <a:rPr lang="zh-CN" altLang="en-US" smtClean="0"/>
              <a:t>‹#›</a:t>
            </a:fld>
            <a:endParaRPr lang="zh-CN" altLang="en-US"/>
          </a:p>
        </p:txBody>
      </p:sp>
    </p:spTree>
    <p:extLst>
      <p:ext uri="{BB962C8B-B14F-4D97-AF65-F5344CB8AC3E}">
        <p14:creationId xmlns:p14="http://schemas.microsoft.com/office/powerpoint/2010/main" val="4269545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FF861C-F6AD-4685-9BCB-41A1550C71A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E4DC519-4F1B-4E27-9909-117CEE1484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2332AB5-710E-4181-B552-C158A9167C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2596CB5-85F4-4D28-86B9-48ED333914B9}"/>
              </a:ext>
            </a:extLst>
          </p:cNvPr>
          <p:cNvSpPr>
            <a:spLocks noGrp="1"/>
          </p:cNvSpPr>
          <p:nvPr>
            <p:ph type="dt" sz="half" idx="10"/>
          </p:nvPr>
        </p:nvSpPr>
        <p:spPr/>
        <p:txBody>
          <a:bodyPr/>
          <a:lstStyle/>
          <a:p>
            <a:fld id="{A029171A-5197-4F6D-B820-4A4EB0D8E376}" type="datetime1">
              <a:rPr lang="zh-CN" altLang="en-US" smtClean="0"/>
              <a:t>2024/1/16</a:t>
            </a:fld>
            <a:endParaRPr lang="zh-CN" altLang="en-US"/>
          </a:p>
        </p:txBody>
      </p:sp>
      <p:sp>
        <p:nvSpPr>
          <p:cNvPr id="6" name="页脚占位符 5">
            <a:extLst>
              <a:ext uri="{FF2B5EF4-FFF2-40B4-BE49-F238E27FC236}">
                <a16:creationId xmlns:a16="http://schemas.microsoft.com/office/drawing/2014/main" id="{F41FE6E7-A490-44F8-A503-6776503AE6D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0BD3383-1D3C-4566-9BF2-EE5D990859F5}"/>
              </a:ext>
            </a:extLst>
          </p:cNvPr>
          <p:cNvSpPr>
            <a:spLocks noGrp="1"/>
          </p:cNvSpPr>
          <p:nvPr>
            <p:ph type="sldNum" sz="quarter" idx="12"/>
          </p:nvPr>
        </p:nvSpPr>
        <p:spPr/>
        <p:txBody>
          <a:bodyPr/>
          <a:lstStyle/>
          <a:p>
            <a:fld id="{E62026C1-861E-46D0-AFCA-F5AA35FDECD9}" type="slidenum">
              <a:rPr lang="zh-CN" altLang="en-US" smtClean="0"/>
              <a:t>‹#›</a:t>
            </a:fld>
            <a:endParaRPr lang="zh-CN" altLang="en-US"/>
          </a:p>
        </p:txBody>
      </p:sp>
    </p:spTree>
    <p:extLst>
      <p:ext uri="{BB962C8B-B14F-4D97-AF65-F5344CB8AC3E}">
        <p14:creationId xmlns:p14="http://schemas.microsoft.com/office/powerpoint/2010/main" val="239901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6D9DB4-10A2-4400-933E-81D182EDAE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8914E48-F438-4806-B8D9-1BED3CFA45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18E0212-0EE2-4CD0-9E9E-EE995CF69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1B56D-FD48-4481-9551-3F8596FD5CB6}" type="datetime1">
              <a:rPr lang="zh-CN" altLang="en-US" smtClean="0"/>
              <a:t>2024/1/16</a:t>
            </a:fld>
            <a:endParaRPr lang="zh-CN" altLang="en-US"/>
          </a:p>
        </p:txBody>
      </p:sp>
      <p:sp>
        <p:nvSpPr>
          <p:cNvPr id="5" name="页脚占位符 4">
            <a:extLst>
              <a:ext uri="{FF2B5EF4-FFF2-40B4-BE49-F238E27FC236}">
                <a16:creationId xmlns:a16="http://schemas.microsoft.com/office/drawing/2014/main" id="{397AE7CF-DCBA-495B-8923-6C44581785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3546052-3CD0-4DF5-B5D8-7A68B69BC1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026C1-861E-46D0-AFCA-F5AA35FDECD9}" type="slidenum">
              <a:rPr lang="zh-CN" altLang="en-US" smtClean="0"/>
              <a:t>‹#›</a:t>
            </a:fld>
            <a:endParaRPr lang="zh-CN" altLang="en-US"/>
          </a:p>
        </p:txBody>
      </p:sp>
    </p:spTree>
    <p:extLst>
      <p:ext uri="{BB962C8B-B14F-4D97-AF65-F5344CB8AC3E}">
        <p14:creationId xmlns:p14="http://schemas.microsoft.com/office/powerpoint/2010/main" val="3529426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32.png"/><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6.png"/><Relationship Id="rId5" Type="http://schemas.openxmlformats.org/officeDocument/2006/relationships/image" Target="../media/image1.png"/><Relationship Id="rId10"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image" Target="../media/image31.em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8.png"/><Relationship Id="rId3" Type="http://schemas.openxmlformats.org/officeDocument/2006/relationships/image" Target="../media/image3.png"/><Relationship Id="rId7" Type="http://schemas.openxmlformats.org/officeDocument/2006/relationships/image" Target="../media/image34.png"/><Relationship Id="rId12"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1.png"/><Relationship Id="rId9" Type="http://schemas.openxmlformats.org/officeDocument/2006/relationships/image" Target="../media/image41.png"/><Relationship Id="rId1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5.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png"/><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png"/><Relationship Id="rId7"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1.png"/><Relationship Id="rId9"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6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21.png"/><Relationship Id="rId12"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3.png"/><Relationship Id="rId5" Type="http://schemas.openxmlformats.org/officeDocument/2006/relationships/image" Target="../media/image20.png"/><Relationship Id="rId10" Type="http://schemas.microsoft.com/office/2007/relationships/hdphoto" Target="../media/hdphoto3.wdp"/><Relationship Id="rId4" Type="http://schemas.openxmlformats.org/officeDocument/2006/relationships/image" Target="../media/image1.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D79D30-57B7-4E5A-AABD-947E8B4A5882}"/>
              </a:ext>
            </a:extLst>
          </p:cNvPr>
          <p:cNvSpPr>
            <a:spLocks noGrp="1"/>
          </p:cNvSpPr>
          <p:nvPr>
            <p:ph type="ctrTitle"/>
          </p:nvPr>
        </p:nvSpPr>
        <p:spPr>
          <a:xfrm>
            <a:off x="1524000" y="1258550"/>
            <a:ext cx="9144000" cy="2387600"/>
          </a:xfrm>
        </p:spPr>
        <p:txBody>
          <a:bodyPr>
            <a:normAutofit/>
          </a:bodyPr>
          <a:lstStyle/>
          <a:p>
            <a:r>
              <a:rPr lang="en-US" altLang="zh-CN" sz="4800" dirty="0">
                <a:solidFill>
                  <a:srgbClr val="FF0000"/>
                </a:solidFill>
                <a:latin typeface="Calibri" panose="020F0502020204030204" pitchFamily="34" charset="0"/>
              </a:rPr>
              <a:t>Longitudinal beam dynamics and collective effects at the STCF collider rings</a:t>
            </a:r>
            <a:endParaRPr lang="zh-CN" altLang="en-US" sz="4800" dirty="0">
              <a:solidFill>
                <a:srgbClr val="FF0000"/>
              </a:solidFill>
              <a:latin typeface="Calibri" panose="020F0502020204030204" pitchFamily="34" charset="0"/>
            </a:endParaRPr>
          </a:p>
        </p:txBody>
      </p:sp>
      <p:sp>
        <p:nvSpPr>
          <p:cNvPr id="3" name="副标题 2">
            <a:extLst>
              <a:ext uri="{FF2B5EF4-FFF2-40B4-BE49-F238E27FC236}">
                <a16:creationId xmlns:a16="http://schemas.microsoft.com/office/drawing/2014/main" id="{52A8B71F-23F4-4991-939E-DE51FEED1ECB}"/>
              </a:ext>
            </a:extLst>
          </p:cNvPr>
          <p:cNvSpPr>
            <a:spLocks noGrp="1"/>
          </p:cNvSpPr>
          <p:nvPr>
            <p:ph type="subTitle" idx="1"/>
          </p:nvPr>
        </p:nvSpPr>
        <p:spPr>
          <a:xfrm>
            <a:off x="1524000" y="3796591"/>
            <a:ext cx="9144000" cy="1655762"/>
          </a:xfrm>
        </p:spPr>
        <p:txBody>
          <a:bodyPr/>
          <a:lstStyle/>
          <a:p>
            <a:r>
              <a:rPr lang="en-US" altLang="zh-CN" b="1" dirty="0"/>
              <a:t>Linhao Zhang</a:t>
            </a:r>
          </a:p>
          <a:p>
            <a:r>
              <a:rPr lang="en-US" altLang="zh-CN" b="1" dirty="0"/>
              <a:t>2024/01/16</a:t>
            </a:r>
          </a:p>
          <a:p>
            <a:r>
              <a:rPr lang="en-US" altLang="zh-CN" b="1" dirty="0"/>
              <a:t>USTC, Hefei, China</a:t>
            </a:r>
            <a:endParaRPr lang="zh-CN" altLang="en-US" b="1" dirty="0"/>
          </a:p>
        </p:txBody>
      </p:sp>
      <p:pic>
        <p:nvPicPr>
          <p:cNvPr id="5" name="图片 4">
            <a:extLst>
              <a:ext uri="{FF2B5EF4-FFF2-40B4-BE49-F238E27FC236}">
                <a16:creationId xmlns:a16="http://schemas.microsoft.com/office/drawing/2014/main" id="{CA14B2A5-C980-470A-8B5F-E3358E5470F2}"/>
              </a:ext>
            </a:extLst>
          </p:cNvPr>
          <p:cNvPicPr>
            <a:picLocks noChangeAspect="1"/>
          </p:cNvPicPr>
          <p:nvPr/>
        </p:nvPicPr>
        <p:blipFill>
          <a:blip r:embed="rId3"/>
          <a:stretch>
            <a:fillRect/>
          </a:stretch>
        </p:blipFill>
        <p:spPr>
          <a:xfrm>
            <a:off x="11226732" y="0"/>
            <a:ext cx="965268" cy="882766"/>
          </a:xfrm>
          <a:prstGeom prst="rect">
            <a:avLst/>
          </a:prstGeom>
        </p:spPr>
      </p:pic>
      <p:pic>
        <p:nvPicPr>
          <p:cNvPr id="6" name="Picture 2" descr="教育行业解决方案-教育云-华云数据控股集团">
            <a:extLst>
              <a:ext uri="{FF2B5EF4-FFF2-40B4-BE49-F238E27FC236}">
                <a16:creationId xmlns:a16="http://schemas.microsoft.com/office/drawing/2014/main" id="{CE7C5035-3543-4312-B651-9FEA1985AA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56" y="19456"/>
            <a:ext cx="5046846" cy="858665"/>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0E85BB78-7D4F-40AD-88DC-D5D8137589C7}"/>
              </a:ext>
            </a:extLst>
          </p:cNvPr>
          <p:cNvSpPr/>
          <p:nvPr/>
        </p:nvSpPr>
        <p:spPr>
          <a:xfrm>
            <a:off x="0" y="6614809"/>
            <a:ext cx="12192000" cy="22373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Calibri" panose="020F0502020204030204" pitchFamily="34" charset="0"/>
                <a:ea typeface="Calibri" panose="020F0502020204030204" pitchFamily="34" charset="0"/>
                <a:cs typeface="Calibri" panose="020F0502020204030204" pitchFamily="34" charset="0"/>
              </a:rPr>
              <a:t>The 2024 International Workshop on Future Tau Charm Facilities (FTCF2024)  </a:t>
            </a:r>
            <a:endParaRPr lang="zh-CN" alt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4368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3630126-59D0-4B49-8865-59556CA65314}"/>
              </a:ext>
            </a:extLst>
          </p:cNvPr>
          <p:cNvPicPr>
            <a:picLocks noChangeAspect="1"/>
          </p:cNvPicPr>
          <p:nvPr/>
        </p:nvPicPr>
        <p:blipFill>
          <a:blip r:embed="rId2"/>
          <a:stretch>
            <a:fillRect/>
          </a:stretch>
        </p:blipFill>
        <p:spPr>
          <a:xfrm>
            <a:off x="710120" y="1638662"/>
            <a:ext cx="7752742" cy="3779634"/>
          </a:xfrm>
          <a:prstGeom prst="rect">
            <a:avLst/>
          </a:prstGeom>
        </p:spPr>
      </p:pic>
      <p:sp>
        <p:nvSpPr>
          <p:cNvPr id="2" name="标题 1">
            <a:extLst>
              <a:ext uri="{FF2B5EF4-FFF2-40B4-BE49-F238E27FC236}">
                <a16:creationId xmlns:a16="http://schemas.microsoft.com/office/drawing/2014/main" id="{6CFCFD2B-C33C-478D-9F4F-4D3F9E3742B9}"/>
              </a:ext>
            </a:extLst>
          </p:cNvPr>
          <p:cNvSpPr>
            <a:spLocks noGrp="1"/>
          </p:cNvSpPr>
          <p:nvPr>
            <p:ph type="title"/>
          </p:nvPr>
        </p:nvSpPr>
        <p:spPr>
          <a:xfrm>
            <a:off x="1274323" y="1"/>
            <a:ext cx="9747116" cy="913048"/>
          </a:xfrm>
        </p:spPr>
        <p:txBody>
          <a:bodyPr>
            <a:normAutofit/>
          </a:bodyPr>
          <a:lstStyle/>
          <a:p>
            <a:r>
              <a:rPr lang="en-US" altLang="zh-CN" sz="4000" dirty="0">
                <a:solidFill>
                  <a:srgbClr val="FF0000"/>
                </a:solidFill>
                <a:latin typeface="Calibri" panose="020F0502020204030204" pitchFamily="34" charset="0"/>
                <a:cs typeface="Calibri" panose="020F0502020204030204" pitchFamily="34" charset="0"/>
              </a:rPr>
              <a:t>Longitudinal dynamics design</a:t>
            </a:r>
          </a:p>
        </p:txBody>
      </p:sp>
      <p:sp>
        <p:nvSpPr>
          <p:cNvPr id="3" name="内容占位符 2">
            <a:extLst>
              <a:ext uri="{FF2B5EF4-FFF2-40B4-BE49-F238E27FC236}">
                <a16:creationId xmlns:a16="http://schemas.microsoft.com/office/drawing/2014/main" id="{009D2D4C-C017-4876-938F-5381B37FEB2F}"/>
              </a:ext>
            </a:extLst>
          </p:cNvPr>
          <p:cNvSpPr>
            <a:spLocks noGrp="1"/>
          </p:cNvSpPr>
          <p:nvPr>
            <p:ph idx="1"/>
          </p:nvPr>
        </p:nvSpPr>
        <p:spPr>
          <a:xfrm>
            <a:off x="492741" y="933223"/>
            <a:ext cx="11195725" cy="675536"/>
          </a:xfrm>
        </p:spPr>
        <p:txBody>
          <a:bodyPr>
            <a:normAutofit/>
          </a:bodyPr>
          <a:lstStyle/>
          <a:p>
            <a:pPr>
              <a:buFont typeface="Wingdings" panose="05000000000000000000" pitchFamily="2" charset="2"/>
              <a:buChar char="Ø"/>
            </a:pPr>
            <a:r>
              <a:rPr lang="en-US" altLang="zh-CN" sz="2000" dirty="0">
                <a:latin typeface="Calibri" panose="020F0502020204030204" pitchFamily="34" charset="0"/>
                <a:ea typeface="Calibri" panose="020F0502020204030204" pitchFamily="34" charset="0"/>
                <a:cs typeface="Calibri" panose="020F0502020204030204" pitchFamily="34" charset="0"/>
              </a:rPr>
              <a:t>Longitudinal beam dynamics design for STCF requires </a:t>
            </a:r>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rPr>
              <a:t>iterative optimization </a:t>
            </a:r>
            <a:r>
              <a:rPr lang="en-US" altLang="zh-CN" sz="2000" dirty="0">
                <a:latin typeface="Calibri" panose="020F0502020204030204" pitchFamily="34" charset="0"/>
                <a:ea typeface="Calibri" panose="020F0502020204030204" pitchFamily="34" charset="0"/>
                <a:cs typeface="Calibri" panose="020F0502020204030204" pitchFamily="34" charset="0"/>
              </a:rPr>
              <a:t>considering transverse dynamics, beam-beam effects, and collective effects, in order to search for possible optimal solutions</a:t>
            </a:r>
          </a:p>
        </p:txBody>
      </p:sp>
      <p:pic>
        <p:nvPicPr>
          <p:cNvPr id="1028" name="Picture 4" descr="中国科学技术大学管理学院科研云平台">
            <a:extLst>
              <a:ext uri="{FF2B5EF4-FFF2-40B4-BE49-F238E27FC236}">
                <a16:creationId xmlns:a16="http://schemas.microsoft.com/office/drawing/2014/main" id="{3DE38950-88A5-4023-8B32-F586334EB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2" y="-69446"/>
            <a:ext cx="992221" cy="972766"/>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DABC3F16-F4A1-4678-96A4-64E30EB60488}"/>
              </a:ext>
            </a:extLst>
          </p:cNvPr>
          <p:cNvPicPr>
            <a:picLocks noChangeAspect="1"/>
          </p:cNvPicPr>
          <p:nvPr/>
        </p:nvPicPr>
        <p:blipFill>
          <a:blip r:embed="rId4"/>
          <a:stretch>
            <a:fillRect/>
          </a:stretch>
        </p:blipFill>
        <p:spPr>
          <a:xfrm>
            <a:off x="11236460" y="0"/>
            <a:ext cx="944748" cy="864000"/>
          </a:xfrm>
          <a:prstGeom prst="rect">
            <a:avLst/>
          </a:prstGeom>
        </p:spPr>
      </p:pic>
      <p:cxnSp>
        <p:nvCxnSpPr>
          <p:cNvPr id="7" name="直接连接符 6">
            <a:extLst>
              <a:ext uri="{FF2B5EF4-FFF2-40B4-BE49-F238E27FC236}">
                <a16:creationId xmlns:a16="http://schemas.microsoft.com/office/drawing/2014/main" id="{EFBC3746-6596-451F-87D5-27572D2AF67E}"/>
              </a:ext>
            </a:extLst>
          </p:cNvPr>
          <p:cNvCxnSpPr/>
          <p:nvPr/>
        </p:nvCxnSpPr>
        <p:spPr>
          <a:xfrm>
            <a:off x="0" y="864000"/>
            <a:ext cx="1218120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Rectangle 5">
            <a:extLst>
              <a:ext uri="{FF2B5EF4-FFF2-40B4-BE49-F238E27FC236}">
                <a16:creationId xmlns:a16="http://schemas.microsoft.com/office/drawing/2014/main" id="{55365E83-D687-4BFC-B58A-5930F05A7F34}"/>
              </a:ext>
            </a:extLst>
          </p:cNvPr>
          <p:cNvSpPr/>
          <p:nvPr/>
        </p:nvSpPr>
        <p:spPr>
          <a:xfrm>
            <a:off x="9090333" y="2305860"/>
            <a:ext cx="627321" cy="203041"/>
          </a:xfrm>
          <a:prstGeom prst="rect">
            <a:avLst/>
          </a:prstGeom>
          <a:solidFill>
            <a:srgbClr val="DEE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5" name="Rectangle 6">
            <a:extLst>
              <a:ext uri="{FF2B5EF4-FFF2-40B4-BE49-F238E27FC236}">
                <a16:creationId xmlns:a16="http://schemas.microsoft.com/office/drawing/2014/main" id="{C3C8E3D7-C42A-44FD-9BE5-A98EBC4BAC62}"/>
              </a:ext>
            </a:extLst>
          </p:cNvPr>
          <p:cNvSpPr/>
          <p:nvPr/>
        </p:nvSpPr>
        <p:spPr>
          <a:xfrm>
            <a:off x="9090332" y="2837331"/>
            <a:ext cx="627321" cy="203041"/>
          </a:xfrm>
          <a:prstGeom prst="rect">
            <a:avLst/>
          </a:prstGeom>
          <a:solidFill>
            <a:srgbClr val="E2F0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6" name="Rectangle 7">
            <a:extLst>
              <a:ext uri="{FF2B5EF4-FFF2-40B4-BE49-F238E27FC236}">
                <a16:creationId xmlns:a16="http://schemas.microsoft.com/office/drawing/2014/main" id="{1E8057E8-99F3-49DC-B5EF-E07F158AD6DA}"/>
              </a:ext>
            </a:extLst>
          </p:cNvPr>
          <p:cNvSpPr/>
          <p:nvPr/>
        </p:nvSpPr>
        <p:spPr>
          <a:xfrm>
            <a:off x="9090331" y="3437238"/>
            <a:ext cx="627321" cy="203041"/>
          </a:xfrm>
          <a:prstGeom prst="rect">
            <a:avLst/>
          </a:prstGeom>
          <a:solidFill>
            <a:srgbClr val="FBE5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7" name="Rectangle 8">
            <a:extLst>
              <a:ext uri="{FF2B5EF4-FFF2-40B4-BE49-F238E27FC236}">
                <a16:creationId xmlns:a16="http://schemas.microsoft.com/office/drawing/2014/main" id="{C30E6609-CDC2-4E97-879F-DFE59169A833}"/>
              </a:ext>
            </a:extLst>
          </p:cNvPr>
          <p:cNvSpPr/>
          <p:nvPr/>
        </p:nvSpPr>
        <p:spPr>
          <a:xfrm>
            <a:off x="9090331" y="3961264"/>
            <a:ext cx="627321" cy="203041"/>
          </a:xfrm>
          <a:prstGeom prst="rect">
            <a:avLst/>
          </a:prstGeom>
          <a:solidFill>
            <a:srgbClr val="FFF2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8" name="TextBox 9">
            <a:extLst>
              <a:ext uri="{FF2B5EF4-FFF2-40B4-BE49-F238E27FC236}">
                <a16:creationId xmlns:a16="http://schemas.microsoft.com/office/drawing/2014/main" id="{8798C583-49C8-4ACD-87D9-2164C9F24009}"/>
              </a:ext>
            </a:extLst>
          </p:cNvPr>
          <p:cNvSpPr txBox="1"/>
          <p:nvPr/>
        </p:nvSpPr>
        <p:spPr>
          <a:xfrm>
            <a:off x="8968787" y="2500159"/>
            <a:ext cx="2267673" cy="276999"/>
          </a:xfrm>
          <a:prstGeom prst="rect">
            <a:avLst/>
          </a:prstGeom>
          <a:noFill/>
        </p:spPr>
        <p:txBody>
          <a:bodyPr wrap="square" rtlCol="0">
            <a:spAutoFit/>
          </a:bodyPr>
          <a:lstStyle/>
          <a:p>
            <a:r>
              <a:rPr lang="en-US" altLang="zh-CN" sz="1200" dirty="0"/>
              <a:t> Input constraints</a:t>
            </a:r>
            <a:endParaRPr lang="zh-CN" altLang="en-US" sz="1200" dirty="0"/>
          </a:p>
        </p:txBody>
      </p:sp>
      <p:sp>
        <p:nvSpPr>
          <p:cNvPr id="69" name="TextBox 10">
            <a:extLst>
              <a:ext uri="{FF2B5EF4-FFF2-40B4-BE49-F238E27FC236}">
                <a16:creationId xmlns:a16="http://schemas.microsoft.com/office/drawing/2014/main" id="{E8142068-DE4E-427E-A8C9-50410AFD4FA2}"/>
              </a:ext>
            </a:extLst>
          </p:cNvPr>
          <p:cNvSpPr txBox="1"/>
          <p:nvPr/>
        </p:nvSpPr>
        <p:spPr>
          <a:xfrm>
            <a:off x="8968787" y="3063344"/>
            <a:ext cx="3074056" cy="276999"/>
          </a:xfrm>
          <a:prstGeom prst="rect">
            <a:avLst/>
          </a:prstGeom>
          <a:noFill/>
        </p:spPr>
        <p:txBody>
          <a:bodyPr wrap="square" rtlCol="0">
            <a:spAutoFit/>
          </a:bodyPr>
          <a:lstStyle/>
          <a:p>
            <a:r>
              <a:rPr lang="en-US" altLang="zh-CN" sz="1200" dirty="0"/>
              <a:t>Parameters defined by transverse dynamics </a:t>
            </a:r>
            <a:endParaRPr lang="zh-CN" altLang="en-US" sz="1200" dirty="0"/>
          </a:p>
        </p:txBody>
      </p:sp>
      <p:sp>
        <p:nvSpPr>
          <p:cNvPr id="70" name="TextBox 11">
            <a:extLst>
              <a:ext uri="{FF2B5EF4-FFF2-40B4-BE49-F238E27FC236}">
                <a16:creationId xmlns:a16="http://schemas.microsoft.com/office/drawing/2014/main" id="{038AB5E7-4F9C-4351-8485-F2345810CA6B}"/>
              </a:ext>
            </a:extLst>
          </p:cNvPr>
          <p:cNvSpPr txBox="1"/>
          <p:nvPr/>
        </p:nvSpPr>
        <p:spPr>
          <a:xfrm>
            <a:off x="9021950" y="3630244"/>
            <a:ext cx="2359412" cy="276999"/>
          </a:xfrm>
          <a:prstGeom prst="rect">
            <a:avLst/>
          </a:prstGeom>
          <a:noFill/>
        </p:spPr>
        <p:txBody>
          <a:bodyPr wrap="square" rtlCol="0">
            <a:spAutoFit/>
          </a:bodyPr>
          <a:lstStyle/>
          <a:p>
            <a:r>
              <a:rPr lang="en-US" altLang="zh-CN" sz="1200" dirty="0"/>
              <a:t>Longitudinal dynamics design</a:t>
            </a:r>
            <a:endParaRPr lang="zh-CN" altLang="en-US" sz="1200" dirty="0"/>
          </a:p>
        </p:txBody>
      </p:sp>
      <p:sp>
        <p:nvSpPr>
          <p:cNvPr id="71" name="TextBox 12">
            <a:extLst>
              <a:ext uri="{FF2B5EF4-FFF2-40B4-BE49-F238E27FC236}">
                <a16:creationId xmlns:a16="http://schemas.microsoft.com/office/drawing/2014/main" id="{A7575E01-962D-46CE-A3C5-1BE6FB6E4C8B}"/>
              </a:ext>
            </a:extLst>
          </p:cNvPr>
          <p:cNvSpPr txBox="1"/>
          <p:nvPr/>
        </p:nvSpPr>
        <p:spPr>
          <a:xfrm>
            <a:off x="9021950" y="4148491"/>
            <a:ext cx="1707659" cy="276999"/>
          </a:xfrm>
          <a:prstGeom prst="rect">
            <a:avLst/>
          </a:prstGeom>
          <a:noFill/>
        </p:spPr>
        <p:txBody>
          <a:bodyPr wrap="square" rtlCol="0">
            <a:spAutoFit/>
          </a:bodyPr>
          <a:lstStyle/>
          <a:p>
            <a:r>
              <a:rPr lang="en-US" altLang="zh-CN" sz="1200" dirty="0"/>
              <a:t>Optimization goals</a:t>
            </a:r>
            <a:endParaRPr lang="zh-CN" altLang="en-US" sz="1200" dirty="0"/>
          </a:p>
        </p:txBody>
      </p:sp>
      <p:sp>
        <p:nvSpPr>
          <p:cNvPr id="63" name="文本框 62">
            <a:extLst>
              <a:ext uri="{FF2B5EF4-FFF2-40B4-BE49-F238E27FC236}">
                <a16:creationId xmlns:a16="http://schemas.microsoft.com/office/drawing/2014/main" id="{D65C7E00-0736-48D2-B5D3-26D3CE565948}"/>
              </a:ext>
            </a:extLst>
          </p:cNvPr>
          <p:cNvSpPr txBox="1"/>
          <p:nvPr/>
        </p:nvSpPr>
        <p:spPr>
          <a:xfrm>
            <a:off x="865762" y="5515191"/>
            <a:ext cx="10914434" cy="923330"/>
          </a:xfrm>
          <a:prstGeom prst="rect">
            <a:avLst/>
          </a:prstGeom>
          <a:noFill/>
        </p:spPr>
        <p:txBody>
          <a:bodyPr wrap="square" rtlCol="0">
            <a:spAutoFit/>
          </a:bodyPr>
          <a:lstStyle/>
          <a:p>
            <a:pPr marL="285750" indent="-285750">
              <a:buFont typeface="Arial" panose="020B0604020202020204" pitchFamily="34" charset="0"/>
              <a:buChar char="•"/>
            </a:pPr>
            <a:r>
              <a:rPr lang="en-US" altLang="zh-CN"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Prioritize goal 1 (Luminosity) and goal 2 (single-bunch instability)</a:t>
            </a:r>
          </a:p>
          <a:p>
            <a:pPr marL="285750" indent="-285750">
              <a:buFont typeface="Arial" panose="020B0604020202020204" pitchFamily="34" charset="0"/>
              <a:buChar char="•"/>
            </a:pPr>
            <a:r>
              <a:rPr lang="en-US" altLang="zh-CN"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fact, </a:t>
            </a:r>
            <a:r>
              <a:rPr lang="en-US" altLang="zh-CN" sz="18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Touschek</a:t>
            </a:r>
            <a:r>
              <a:rPr lang="en-US" altLang="zh-CN"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lifetime (Goal 3) relies heavily on the optimization of transverse nonlinear dynamics</a:t>
            </a:r>
          </a:p>
          <a:p>
            <a:pPr marL="612000" lvl="1" indent="-285750">
              <a:buFont typeface="Symbol" panose="05050102010706020507" pitchFamily="18" charset="2"/>
              <a:buChar char="®"/>
            </a:pPr>
            <a:r>
              <a:rPr lang="en-US" altLang="zh-CN"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is considered highly challenging for STCF</a:t>
            </a:r>
            <a:r>
              <a:rPr lang="en-US" altLang="zh-CN" dirty="0">
                <a:latin typeface="Calibri" panose="020F0502020204030204" pitchFamily="34" charset="0"/>
                <a:ea typeface="Calibri" panose="020F0502020204030204" pitchFamily="34" charset="0"/>
                <a:cs typeface="Calibri" panose="020F0502020204030204" pitchFamily="34" charset="0"/>
              </a:rPr>
              <a:t> </a:t>
            </a:r>
            <a:endParaRPr lang="zh-CN" altLang="en-US" dirty="0">
              <a:latin typeface="Calibri" panose="020F0502020204030204" pitchFamily="34" charset="0"/>
              <a:cs typeface="Calibri" panose="020F0502020204030204" pitchFamily="34" charset="0"/>
            </a:endParaRPr>
          </a:p>
        </p:txBody>
      </p:sp>
      <p:sp>
        <p:nvSpPr>
          <p:cNvPr id="72" name="灯片编号占位符 71">
            <a:extLst>
              <a:ext uri="{FF2B5EF4-FFF2-40B4-BE49-F238E27FC236}">
                <a16:creationId xmlns:a16="http://schemas.microsoft.com/office/drawing/2014/main" id="{E9EA41FC-4783-4448-8784-C522F7FF2DDC}"/>
              </a:ext>
            </a:extLst>
          </p:cNvPr>
          <p:cNvSpPr>
            <a:spLocks noGrp="1"/>
          </p:cNvSpPr>
          <p:nvPr>
            <p:ph type="sldNum" sz="quarter" idx="12"/>
          </p:nvPr>
        </p:nvSpPr>
        <p:spPr/>
        <p:txBody>
          <a:bodyPr/>
          <a:lstStyle/>
          <a:p>
            <a:fld id="{E62026C1-861E-46D0-AFCA-F5AA35FDECD9}" type="slidenum">
              <a:rPr lang="zh-CN" altLang="en-US" smtClean="0"/>
              <a:t>10</a:t>
            </a:fld>
            <a:endParaRPr lang="zh-CN" altLang="en-US"/>
          </a:p>
        </p:txBody>
      </p:sp>
    </p:spTree>
    <p:extLst>
      <p:ext uri="{BB962C8B-B14F-4D97-AF65-F5344CB8AC3E}">
        <p14:creationId xmlns:p14="http://schemas.microsoft.com/office/powerpoint/2010/main" val="3502868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FCFD2B-C33C-478D-9F4F-4D3F9E3742B9}"/>
              </a:ext>
            </a:extLst>
          </p:cNvPr>
          <p:cNvSpPr>
            <a:spLocks noGrp="1"/>
          </p:cNvSpPr>
          <p:nvPr>
            <p:ph type="title"/>
          </p:nvPr>
        </p:nvSpPr>
        <p:spPr>
          <a:xfrm>
            <a:off x="1274323" y="1"/>
            <a:ext cx="9747116" cy="913048"/>
          </a:xfrm>
        </p:spPr>
        <p:txBody>
          <a:bodyPr>
            <a:normAutofit/>
          </a:bodyPr>
          <a:lstStyle/>
          <a:p>
            <a:r>
              <a:rPr lang="en-US" altLang="zh-CN" sz="4000" dirty="0">
                <a:solidFill>
                  <a:srgbClr val="FF0000"/>
                </a:solidFill>
                <a:latin typeface="Calibri" panose="020F0502020204030204" pitchFamily="34" charset="0"/>
                <a:cs typeface="Calibri" panose="020F0502020204030204" pitchFamily="34" charset="0"/>
              </a:rPr>
              <a:t>Longitudinal dynamics design</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09D2D4C-C017-4876-938F-5381B37FEB2F}"/>
                  </a:ext>
                </a:extLst>
              </p:cNvPr>
              <p:cNvSpPr>
                <a:spLocks noGrp="1"/>
              </p:cNvSpPr>
              <p:nvPr>
                <p:ph idx="1"/>
              </p:nvPr>
            </p:nvSpPr>
            <p:spPr>
              <a:xfrm>
                <a:off x="492741" y="992474"/>
                <a:ext cx="7503395" cy="5379144"/>
              </a:xfrm>
            </p:spPr>
            <p:txBody>
              <a:bodyPr>
                <a:noAutofit/>
              </a:bodyPr>
              <a:lstStyle/>
              <a:p>
                <a:pPr>
                  <a:buFont typeface="Wingdings" panose="05000000000000000000" pitchFamily="2" charset="2"/>
                  <a:buChar char="Ø"/>
                </a:pPr>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rPr>
                  <a:t>Single RF system, V</a:t>
                </a:r>
                <a:r>
                  <a:rPr lang="en-US" altLang="zh-CN" sz="2000" baseline="-25000" dirty="0">
                    <a:solidFill>
                      <a:srgbClr val="00B0F0"/>
                    </a:solidFill>
                    <a:latin typeface="Calibri" panose="020F0502020204030204" pitchFamily="34" charset="0"/>
                    <a:ea typeface="Calibri" panose="020F0502020204030204" pitchFamily="34" charset="0"/>
                    <a:cs typeface="Calibri" panose="020F0502020204030204" pitchFamily="34" charset="0"/>
                  </a:rPr>
                  <a:t>RF</a:t>
                </a:r>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rPr>
                  <a:t>=1.2 MV, </a:t>
                </a:r>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US" altLang="zh-CN" sz="2000" baseline="-25000" dirty="0">
                    <a:solidFill>
                      <a:srgbClr val="00B0F0"/>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z</a:t>
                </a:r>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=0.0096,</a:t>
                </a:r>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rPr>
                  <a:t> RF acceptance 1.58%</a:t>
                </a:r>
              </a:p>
              <a:p>
                <a:pPr marL="612000" lvl="1" indent="-285750">
                  <a:spcBef>
                    <a:spcPts val="600"/>
                  </a:spcBef>
                  <a:buFont typeface="Arial" panose="020B0604020202020204" pitchFamily="34" charset="0"/>
                  <a:buChar char="•"/>
                </a:pPr>
                <a14:m>
                  <m:oMath xmlns:m="http://schemas.openxmlformats.org/officeDocument/2006/math">
                    <m:sSub>
                      <m:sSubPr>
                        <m:ctrlPr>
                          <a:rPr lang="zh-CN" altLang="en-US" sz="1600" i="1" smtClean="0">
                            <a:solidFill>
                              <a:schemeClr val="tx1"/>
                            </a:solidFill>
                            <a:latin typeface="Cambria Math" panose="02040503050406030204" pitchFamily="18" charset="0"/>
                          </a:rPr>
                        </m:ctrlPr>
                      </m:sSubPr>
                      <m:e>
                        <m:r>
                          <a:rPr lang="zh-CN" altLang="en-US" sz="1600" i="1" smtClean="0">
                            <a:solidFill>
                              <a:schemeClr val="tx1"/>
                            </a:solidFill>
                            <a:latin typeface="Cambria Math" panose="02040503050406030204" pitchFamily="18" charset="0"/>
                          </a:rPr>
                          <m:t>𝜎</m:t>
                        </m:r>
                      </m:e>
                      <m:sub>
                        <m:r>
                          <a:rPr lang="en-US" altLang="zh-CN" sz="1600" b="0" i="1" smtClean="0">
                            <a:solidFill>
                              <a:schemeClr val="tx1"/>
                            </a:solidFill>
                            <a:latin typeface="Cambria Math" panose="02040503050406030204" pitchFamily="18" charset="0"/>
                          </a:rPr>
                          <m:t>𝑧</m:t>
                        </m:r>
                      </m:sub>
                    </m:sSub>
                    <m:r>
                      <a:rPr lang="en-US" altLang="zh-CN" sz="1600" b="0" i="1" smtClean="0">
                        <a:solidFill>
                          <a:schemeClr val="tx1"/>
                        </a:solidFill>
                        <a:latin typeface="Cambria Math" panose="02040503050406030204" pitchFamily="18" charset="0"/>
                      </a:rPr>
                      <m:t>=8.18 </m:t>
                    </m:r>
                    <m:r>
                      <m:rPr>
                        <m:sty m:val="p"/>
                      </m:rPr>
                      <a:rPr lang="en-US" altLang="zh-CN" sz="1600" b="0" i="0" smtClean="0">
                        <a:solidFill>
                          <a:schemeClr val="tx1"/>
                        </a:solidFill>
                        <a:latin typeface="Cambria Math" panose="02040503050406030204" pitchFamily="18" charset="0"/>
                      </a:rPr>
                      <m:t>mm</m:t>
                    </m:r>
                  </m:oMath>
                </a14:m>
                <a:r>
                  <a:rPr lang="zh-CN" altLang="en-US" sz="1600" dirty="0">
                    <a:solidFill>
                      <a:schemeClr val="tx1"/>
                    </a:solidFill>
                    <a:latin typeface="Calibri" panose="020F0502020204030204" pitchFamily="34" charset="0"/>
                    <a:cs typeface="Calibri" panose="020F0502020204030204" pitchFamily="34" charset="0"/>
                  </a:rPr>
                  <a:t>，</a:t>
                </a:r>
                <a:r>
                  <a:rPr lang="en-US" altLang="zh-CN"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altLang="zh-CN"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𝜉</m:t>
                        </m:r>
                      </m:e>
                      <m:sub>
                        <m:r>
                          <a:rPr lang="en-US" altLang="zh-CN" sz="1600" i="1">
                            <a:solidFill>
                              <a:schemeClr val="tx1"/>
                            </a:solidFill>
                            <a:latin typeface="Cambria Math" panose="02040503050406030204" pitchFamily="18" charset="0"/>
                          </a:rPr>
                          <m:t>𝑥</m:t>
                        </m:r>
                      </m:sub>
                    </m:sSub>
                    <m:r>
                      <a:rPr lang="en-US" altLang="zh-CN" sz="1600" i="1">
                        <a:solidFill>
                          <a:schemeClr val="tx1"/>
                        </a:solidFill>
                        <a:latin typeface="Cambria Math" panose="02040503050406030204" pitchFamily="18" charset="0"/>
                      </a:rPr>
                      <m:t>=0.00</m:t>
                    </m:r>
                    <m:r>
                      <a:rPr lang="en-US" altLang="zh-CN" sz="1600" b="0" i="1" smtClean="0">
                        <a:solidFill>
                          <a:schemeClr val="tx1"/>
                        </a:solidFill>
                        <a:latin typeface="Cambria Math" panose="02040503050406030204" pitchFamily="18" charset="0"/>
                      </a:rPr>
                      <m:t>38</m:t>
                    </m:r>
                    <m:r>
                      <a:rPr lang="en-US" altLang="zh-CN" sz="1600" i="1">
                        <a:solidFill>
                          <a:schemeClr val="tx1"/>
                        </a:solidFill>
                        <a:latin typeface="Cambria Math" panose="02040503050406030204" pitchFamily="18" charset="0"/>
                      </a:rPr>
                      <m:t>→</m:t>
                    </m:r>
                    <m:sSub>
                      <m:sSubPr>
                        <m:ctrlPr>
                          <a:rPr lang="zh-CN" altLang="en-US" sz="1600" i="1" smtClean="0">
                            <a:solidFill>
                              <a:srgbClr val="FF0000"/>
                            </a:solidFill>
                            <a:latin typeface="Cambria Math" panose="02040503050406030204" pitchFamily="18" charset="0"/>
                          </a:rPr>
                        </m:ctrlPr>
                      </m:sSubPr>
                      <m:e>
                        <m:r>
                          <a:rPr lang="zh-CN" altLang="en-US" sz="1600" i="1">
                            <a:solidFill>
                              <a:srgbClr val="FF0000"/>
                            </a:solidFill>
                            <a:latin typeface="Cambria Math" panose="02040503050406030204" pitchFamily="18" charset="0"/>
                          </a:rPr>
                          <m:t>𝜐</m:t>
                        </m:r>
                      </m:e>
                      <m:sub>
                        <m:r>
                          <a:rPr lang="en-US" altLang="zh-CN" sz="1600" i="1">
                            <a:solidFill>
                              <a:srgbClr val="FF0000"/>
                            </a:solidFill>
                            <a:latin typeface="Cambria Math" panose="02040503050406030204" pitchFamily="18" charset="0"/>
                          </a:rPr>
                          <m:t>𝑧</m:t>
                        </m:r>
                      </m:sub>
                    </m:sSub>
                    <m:r>
                      <a:rPr lang="en-US" altLang="zh-CN" sz="1600" i="1">
                        <a:solidFill>
                          <a:srgbClr val="FF0000"/>
                        </a:solidFill>
                        <a:latin typeface="Cambria Math" panose="02040503050406030204" pitchFamily="18" charset="0"/>
                      </a:rPr>
                      <m:t>=</m:t>
                    </m:r>
                    <m:r>
                      <a:rPr lang="en-US" altLang="zh-CN" sz="1600" b="0" i="1" smtClean="0">
                        <a:solidFill>
                          <a:srgbClr val="FF0000"/>
                        </a:solidFill>
                        <a:latin typeface="Cambria Math" panose="02040503050406030204" pitchFamily="18" charset="0"/>
                      </a:rPr>
                      <m:t>2.5</m:t>
                    </m:r>
                    <m:r>
                      <a:rPr lang="en-US" altLang="zh-CN" sz="1600" i="1">
                        <a:solidFill>
                          <a:srgbClr val="FF0000"/>
                        </a:solidFill>
                        <a:latin typeface="Cambria Math" panose="02040503050406030204" pitchFamily="18" charset="0"/>
                      </a:rPr>
                      <m:t> </m:t>
                    </m:r>
                    <m:sSub>
                      <m:sSubPr>
                        <m:ctrlPr>
                          <a:rPr lang="en-US" altLang="zh-CN" sz="1600" i="1">
                            <a:solidFill>
                              <a:srgbClr val="FF0000"/>
                            </a:solidFill>
                            <a:latin typeface="Cambria Math" panose="02040503050406030204" pitchFamily="18" charset="0"/>
                          </a:rPr>
                        </m:ctrlPr>
                      </m:sSubPr>
                      <m:e>
                        <m:r>
                          <a:rPr lang="zh-CN" altLang="en-US" sz="1600" i="1">
                            <a:solidFill>
                              <a:srgbClr val="FF0000"/>
                            </a:solidFill>
                            <a:latin typeface="Cambria Math" panose="02040503050406030204" pitchFamily="18" charset="0"/>
                          </a:rPr>
                          <m:t>𝜉</m:t>
                        </m:r>
                      </m:e>
                      <m:sub>
                        <m:r>
                          <a:rPr lang="en-US" altLang="zh-CN" sz="1600" i="1">
                            <a:solidFill>
                              <a:srgbClr val="FF0000"/>
                            </a:solidFill>
                            <a:latin typeface="Cambria Math" panose="02040503050406030204" pitchFamily="18" charset="0"/>
                          </a:rPr>
                          <m:t>𝑥</m:t>
                        </m:r>
                      </m:sub>
                    </m:sSub>
                  </m:oMath>
                </a14:m>
                <a:endParaRPr lang="en-US" altLang="zh-CN" sz="11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612000" lvl="1" indent="-285750">
                  <a:spcBef>
                    <a:spcPts val="600"/>
                  </a:spcBef>
                  <a:buFont typeface="Arial" panose="020B0604020202020204" pitchFamily="34" charset="0"/>
                  <a:buChar char="•"/>
                </a:pPr>
                <a14:m>
                  <m:oMath xmlns:m="http://schemas.openxmlformats.org/officeDocument/2006/math">
                    <m:sSub>
                      <m:sSubPr>
                        <m:ctrlPr>
                          <a:rPr lang="en-US" altLang="zh-CN" sz="1600" i="1" smtClean="0">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𝜉</m:t>
                        </m:r>
                      </m:e>
                      <m:sub>
                        <m:r>
                          <m:rPr>
                            <m:sty m:val="p"/>
                          </m:rPr>
                          <a:rPr lang="en-US" altLang="zh-CN" sz="1600" i="1">
                            <a:solidFill>
                              <a:schemeClr val="tx1"/>
                            </a:solidFill>
                            <a:latin typeface="Cambria Math" panose="02040503050406030204" pitchFamily="18" charset="0"/>
                          </a:rPr>
                          <m:t>y</m:t>
                        </m:r>
                      </m:sub>
                    </m:sSub>
                    <m:r>
                      <a:rPr lang="en-US" altLang="zh-CN" sz="1600" b="0" i="1" smtClean="0">
                        <a:solidFill>
                          <a:schemeClr val="tx1"/>
                        </a:solidFill>
                        <a:latin typeface="Cambria Math" panose="02040503050406030204" pitchFamily="18" charset="0"/>
                      </a:rPr>
                      <m:t>=0.106,  </m:t>
                    </m:r>
                    <m:r>
                      <a:rPr lang="en-US" altLang="zh-CN" sz="1600" b="0" i="1" smtClean="0">
                        <a:solidFill>
                          <a:schemeClr val="tx1"/>
                        </a:solidFill>
                        <a:latin typeface="Cambria Math" panose="02040503050406030204" pitchFamily="18" charset="0"/>
                      </a:rPr>
                      <m:t>𝐿</m:t>
                    </m:r>
                    <m:r>
                      <a:rPr lang="en-US" altLang="zh-CN" sz="1600" b="0" i="1" smtClean="0">
                        <a:solidFill>
                          <a:schemeClr val="tx1"/>
                        </a:solidFill>
                        <a:latin typeface="Cambria Math" panose="02040503050406030204" pitchFamily="18" charset="0"/>
                      </a:rPr>
                      <m:t>=1.37×</m:t>
                    </m:r>
                    <m:sSup>
                      <m:sSupPr>
                        <m:ctrlPr>
                          <a:rPr lang="en-US" altLang="zh-CN" sz="1600" b="0" i="1" smtClean="0">
                            <a:solidFill>
                              <a:schemeClr val="tx1"/>
                            </a:solidFill>
                            <a:latin typeface="Cambria Math" panose="02040503050406030204" pitchFamily="18" charset="0"/>
                            <a:ea typeface="Cambria Math" panose="02040503050406030204" pitchFamily="18" charset="0"/>
                          </a:rPr>
                        </m:ctrlPr>
                      </m:sSupPr>
                      <m:e>
                        <m:r>
                          <a:rPr lang="en-US" altLang="zh-CN" sz="1600" b="0" i="1" smtClean="0">
                            <a:solidFill>
                              <a:schemeClr val="tx1"/>
                            </a:solidFill>
                            <a:latin typeface="Cambria Math" panose="02040503050406030204" pitchFamily="18" charset="0"/>
                            <a:ea typeface="Cambria Math" panose="02040503050406030204" pitchFamily="18" charset="0"/>
                          </a:rPr>
                          <m:t>10</m:t>
                        </m:r>
                      </m:e>
                      <m:sup>
                        <m:r>
                          <a:rPr lang="en-US" altLang="zh-CN" sz="1600" b="0" i="1" smtClean="0">
                            <a:solidFill>
                              <a:schemeClr val="tx1"/>
                            </a:solidFill>
                            <a:latin typeface="Cambria Math" panose="02040503050406030204" pitchFamily="18" charset="0"/>
                            <a:ea typeface="Cambria Math" panose="02040503050406030204" pitchFamily="18" charset="0"/>
                          </a:rPr>
                          <m:t>35</m:t>
                        </m:r>
                      </m:sup>
                    </m:sSup>
                    <m:r>
                      <a:rPr lang="en-US" altLang="zh-CN" sz="1600" b="0" i="1" smtClean="0">
                        <a:solidFill>
                          <a:schemeClr val="tx1"/>
                        </a:solidFill>
                        <a:latin typeface="Cambria Math" panose="02040503050406030204" pitchFamily="18" charset="0"/>
                        <a:ea typeface="Cambria Math" panose="02040503050406030204" pitchFamily="18" charset="0"/>
                      </a:rPr>
                      <m:t> </m:t>
                    </m:r>
                    <m:sSup>
                      <m:sSupPr>
                        <m:ctrlPr>
                          <a:rPr lang="en-US" altLang="zh-CN" sz="1600" b="0" i="1" smtClean="0">
                            <a:solidFill>
                              <a:schemeClr val="tx1"/>
                            </a:solidFill>
                            <a:latin typeface="Cambria Math" panose="02040503050406030204" pitchFamily="18" charset="0"/>
                            <a:ea typeface="Cambria Math" panose="02040503050406030204" pitchFamily="18" charset="0"/>
                          </a:rPr>
                        </m:ctrlPr>
                      </m:sSupPr>
                      <m:e>
                        <m:r>
                          <m:rPr>
                            <m:sty m:val="p"/>
                          </m:rPr>
                          <a:rPr lang="en-US" altLang="zh-CN" sz="1600" b="0" i="0" smtClean="0">
                            <a:solidFill>
                              <a:schemeClr val="tx1"/>
                            </a:solidFill>
                            <a:latin typeface="Cambria Math" panose="02040503050406030204" pitchFamily="18" charset="0"/>
                            <a:ea typeface="Cambria Math" panose="02040503050406030204" pitchFamily="18" charset="0"/>
                          </a:rPr>
                          <m:t>cm</m:t>
                        </m:r>
                      </m:e>
                      <m:sup>
                        <m:r>
                          <a:rPr lang="en-US" altLang="zh-CN" sz="1600" b="0" i="1" smtClean="0">
                            <a:solidFill>
                              <a:schemeClr val="tx1"/>
                            </a:solidFill>
                            <a:latin typeface="Cambria Math" panose="02040503050406030204" pitchFamily="18" charset="0"/>
                            <a:ea typeface="Cambria Math" panose="02040503050406030204" pitchFamily="18" charset="0"/>
                          </a:rPr>
                          <m:t>−2</m:t>
                        </m:r>
                      </m:sup>
                    </m:sSup>
                    <m:sSup>
                      <m:sSupPr>
                        <m:ctrlPr>
                          <a:rPr lang="en-US" altLang="zh-CN" sz="1600" b="0" i="1" smtClean="0">
                            <a:solidFill>
                              <a:schemeClr val="tx1"/>
                            </a:solidFill>
                            <a:latin typeface="Cambria Math" panose="02040503050406030204" pitchFamily="18" charset="0"/>
                            <a:ea typeface="Cambria Math" panose="02040503050406030204" pitchFamily="18" charset="0"/>
                          </a:rPr>
                        </m:ctrlPr>
                      </m:sSupPr>
                      <m:e>
                        <m:r>
                          <m:rPr>
                            <m:sty m:val="p"/>
                          </m:rPr>
                          <a:rPr lang="en-US" altLang="zh-CN" sz="1600" b="0" i="0" smtClean="0">
                            <a:solidFill>
                              <a:schemeClr val="tx1"/>
                            </a:solidFill>
                            <a:latin typeface="Cambria Math" panose="02040503050406030204" pitchFamily="18" charset="0"/>
                            <a:ea typeface="Cambria Math" panose="02040503050406030204" pitchFamily="18" charset="0"/>
                          </a:rPr>
                          <m:t>s</m:t>
                        </m:r>
                      </m:e>
                      <m:sup>
                        <m:r>
                          <a:rPr lang="en-US" altLang="zh-CN" sz="1600" b="0" i="1" smtClean="0">
                            <a:solidFill>
                              <a:schemeClr val="tx1"/>
                            </a:solidFill>
                            <a:latin typeface="Cambria Math" panose="02040503050406030204" pitchFamily="18" charset="0"/>
                            <a:ea typeface="Cambria Math" panose="02040503050406030204" pitchFamily="18" charset="0"/>
                          </a:rPr>
                          <m:t>−1</m:t>
                        </m:r>
                      </m:sup>
                    </m:sSup>
                  </m:oMath>
                </a14:m>
                <a:endParaRPr lang="en-US" altLang="zh-CN" sz="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buFont typeface="Wingdings" panose="05000000000000000000" pitchFamily="2" charset="2"/>
                  <a:buChar char="Ø"/>
                </a:pPr>
                <a14:m>
                  <m:oMath xmlns:m="http://schemas.openxmlformats.org/officeDocument/2006/math">
                    <m:sSub>
                      <m:sSubPr>
                        <m:ctrlPr>
                          <a:rPr lang="zh-CN" altLang="en-US" sz="1800" i="1" smtClean="0">
                            <a:solidFill>
                              <a:srgbClr val="FF0000"/>
                            </a:solidFill>
                            <a:latin typeface="Cambria Math" panose="02040503050406030204" pitchFamily="18" charset="0"/>
                          </a:rPr>
                        </m:ctrlPr>
                      </m:sSubPr>
                      <m:e>
                        <m:r>
                          <a:rPr lang="zh-CN" altLang="en-US" sz="1800" i="1">
                            <a:solidFill>
                              <a:srgbClr val="FF0000"/>
                            </a:solidFill>
                            <a:latin typeface="Cambria Math" panose="02040503050406030204" pitchFamily="18" charset="0"/>
                          </a:rPr>
                          <m:t>𝜐</m:t>
                        </m:r>
                      </m:e>
                      <m:sub>
                        <m:r>
                          <a:rPr lang="en-US" altLang="zh-CN" sz="1800" i="1">
                            <a:solidFill>
                              <a:srgbClr val="FF0000"/>
                            </a:solidFill>
                            <a:latin typeface="Cambria Math" panose="02040503050406030204" pitchFamily="18" charset="0"/>
                          </a:rPr>
                          <m:t>𝑧</m:t>
                        </m:r>
                      </m:sub>
                    </m:sSub>
                    <m:r>
                      <a:rPr lang="en-US" altLang="zh-CN" sz="1800" i="1">
                        <a:solidFill>
                          <a:srgbClr val="FF0000"/>
                        </a:solidFill>
                        <a:latin typeface="Cambria Math" panose="02040503050406030204" pitchFamily="18" charset="0"/>
                      </a:rPr>
                      <m:t>=</m:t>
                    </m:r>
                    <m:r>
                      <a:rPr lang="en-US" altLang="zh-CN" sz="1800" b="0" i="1" smtClean="0">
                        <a:solidFill>
                          <a:srgbClr val="FF0000"/>
                        </a:solidFill>
                        <a:latin typeface="Cambria Math" panose="02040503050406030204" pitchFamily="18" charset="0"/>
                      </a:rPr>
                      <m:t>2.5</m:t>
                    </m:r>
                    <m:sSub>
                      <m:sSubPr>
                        <m:ctrlPr>
                          <a:rPr lang="en-US" altLang="zh-CN" sz="1800" i="1">
                            <a:solidFill>
                              <a:srgbClr val="FF0000"/>
                            </a:solidFill>
                            <a:latin typeface="Cambria Math" panose="02040503050406030204" pitchFamily="18" charset="0"/>
                          </a:rPr>
                        </m:ctrlPr>
                      </m:sSubPr>
                      <m:e>
                        <m:r>
                          <a:rPr lang="zh-CN" altLang="en-US" sz="1800" i="1">
                            <a:solidFill>
                              <a:srgbClr val="FF0000"/>
                            </a:solidFill>
                            <a:latin typeface="Cambria Math" panose="02040503050406030204" pitchFamily="18" charset="0"/>
                          </a:rPr>
                          <m:t>𝜉</m:t>
                        </m:r>
                      </m:e>
                      <m:sub>
                        <m:r>
                          <a:rPr lang="en-US" altLang="zh-CN" sz="1800" i="1">
                            <a:solidFill>
                              <a:srgbClr val="FF0000"/>
                            </a:solidFill>
                            <a:latin typeface="Cambria Math" panose="02040503050406030204" pitchFamily="18" charset="0"/>
                          </a:rPr>
                          <m:t>𝑥</m:t>
                        </m:r>
                      </m:sub>
                    </m:sSub>
                  </m:oMath>
                </a14:m>
                <a:r>
                  <a:rPr lang="en-US" altLang="zh-CN" sz="1200" dirty="0">
                    <a:solidFill>
                      <a:srgbClr val="FF0000"/>
                    </a:solidFill>
                  </a:rPr>
                  <a:t> </a:t>
                </a:r>
                <a:r>
                  <a:rPr lang="en-US" altLang="zh-CN" sz="1800" dirty="0">
                    <a:solidFill>
                      <a:srgbClr val="FF0000"/>
                    </a:solidFill>
                    <a:latin typeface="Calibri" panose="020F0502020204030204" pitchFamily="34" charset="0"/>
                    <a:ea typeface="Calibri" panose="020F0502020204030204" pitchFamily="34" charset="0"/>
                    <a:cs typeface="Calibri" panose="020F0502020204030204" pitchFamily="34" charset="0"/>
                  </a:rPr>
                  <a:t>doesn’t</a:t>
                </a:r>
                <a:r>
                  <a:rPr lang="en-US" altLang="zh-CN" sz="1800" dirty="0">
                    <a:latin typeface="Calibri" panose="020F0502020204030204" pitchFamily="34" charset="0"/>
                    <a:ea typeface="Calibri" panose="020F0502020204030204" pitchFamily="34" charset="0"/>
                    <a:cs typeface="Calibri" panose="020F0502020204030204" pitchFamily="34" charset="0"/>
                  </a:rPr>
                  <a:t> meet the requirement of coherent X-Z instability, </a:t>
                </a:r>
                <a:r>
                  <a:rPr lang="en-US" altLang="zh-CN" sz="1800" b="1" dirty="0">
                    <a:latin typeface="Calibri" panose="020F0502020204030204" pitchFamily="34" charset="0"/>
                    <a:ea typeface="Calibri" panose="020F0502020204030204" pitchFamily="34" charset="0"/>
                    <a:cs typeface="Calibri" panose="020F0502020204030204" pitchFamily="34" charset="0"/>
                  </a:rPr>
                  <a:t>possible mitigations:</a:t>
                </a:r>
              </a:p>
              <a:p>
                <a:pPr marL="0" indent="0">
                  <a:spcBef>
                    <a:spcPts val="600"/>
                  </a:spcBef>
                  <a:buNone/>
                </a:pPr>
                <a:r>
                  <a:rPr lang="en-US" altLang="zh-CN" sz="1800" dirty="0">
                    <a:solidFill>
                      <a:schemeClr val="accent2"/>
                    </a:solidFill>
                    <a:latin typeface="Calibri" panose="020F0502020204030204" pitchFamily="34" charset="0"/>
                    <a:ea typeface="Calibri" panose="020F0502020204030204" pitchFamily="34" charset="0"/>
                    <a:cs typeface="Calibri" panose="020F0502020204030204" pitchFamily="34" charset="0"/>
                  </a:rPr>
                  <a:t>    1) Increase crossing angle 60 </a:t>
                </a:r>
                <a:r>
                  <a:rPr lang="en-US" altLang="zh-CN" sz="1800" dirty="0" err="1">
                    <a:solidFill>
                      <a:schemeClr val="accent2"/>
                    </a:solidFill>
                    <a:latin typeface="Calibri" panose="020F0502020204030204" pitchFamily="34" charset="0"/>
                    <a:ea typeface="Calibri" panose="020F0502020204030204" pitchFamily="34" charset="0"/>
                    <a:cs typeface="Calibri" panose="020F0502020204030204" pitchFamily="34" charset="0"/>
                  </a:rPr>
                  <a:t>mrad</a:t>
                </a:r>
                <a:r>
                  <a:rPr lang="en-US" altLang="zh-CN" sz="1800" dirty="0">
                    <a:solidFill>
                      <a:schemeClr val="accent2"/>
                    </a:solidFill>
                    <a:latin typeface="Calibri" panose="020F0502020204030204" pitchFamily="34" charset="0"/>
                    <a:ea typeface="Calibri" panose="020F0502020204030204" pitchFamily="34" charset="0"/>
                    <a:cs typeface="Calibri" panose="020F0502020204030204" pitchFamily="34" charset="0"/>
                  </a:rPr>
                  <a:t> </a:t>
                </a:r>
                <a:r>
                  <a:rPr lang="en-US" altLang="zh-CN" sz="1800" dirty="0">
                    <a:solidFill>
                      <a:schemeClr val="accent2"/>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80 </a:t>
                </a:r>
                <a:r>
                  <a:rPr lang="en-US" altLang="zh-CN" sz="1800" dirty="0" err="1">
                    <a:solidFill>
                      <a:schemeClr val="accent2"/>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mrad</a:t>
                </a:r>
                <a:r>
                  <a:rPr lang="en-US" altLang="zh-CN" sz="1800" dirty="0">
                    <a:solidFill>
                      <a:schemeClr val="accent2"/>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p>
              <a:p>
                <a:pPr lvl="1">
                  <a:spcBef>
                    <a:spcPts val="600"/>
                  </a:spcBef>
                </a:pPr>
                <a14:m>
                  <m:oMath xmlns:m="http://schemas.openxmlformats.org/officeDocument/2006/math">
                    <m:sSub>
                      <m:sSubPr>
                        <m:ctrlPr>
                          <a:rPr lang="en-US" altLang="zh-CN" sz="1600" i="1" smtClean="0">
                            <a:solidFill>
                              <a:srgbClr val="92D050"/>
                            </a:solidFill>
                            <a:latin typeface="Cambria Math" panose="02040503050406030204" pitchFamily="18" charset="0"/>
                          </a:rPr>
                        </m:ctrlPr>
                      </m:sSubPr>
                      <m:e>
                        <m:r>
                          <a:rPr lang="zh-CN" altLang="en-US" sz="1600" i="1">
                            <a:solidFill>
                              <a:srgbClr val="92D050"/>
                            </a:solidFill>
                            <a:latin typeface="Cambria Math" panose="02040503050406030204" pitchFamily="18" charset="0"/>
                          </a:rPr>
                          <m:t>𝜉</m:t>
                        </m:r>
                      </m:e>
                      <m:sub>
                        <m:r>
                          <a:rPr lang="en-US" altLang="zh-CN" sz="1600" i="1">
                            <a:solidFill>
                              <a:srgbClr val="92D050"/>
                            </a:solidFill>
                            <a:latin typeface="Cambria Math" panose="02040503050406030204" pitchFamily="18" charset="0"/>
                          </a:rPr>
                          <m:t>𝑥</m:t>
                        </m:r>
                      </m:sub>
                    </m:sSub>
                    <m:r>
                      <a:rPr lang="en-US" altLang="zh-CN" sz="1600" i="1">
                        <a:solidFill>
                          <a:srgbClr val="92D050"/>
                        </a:solidFill>
                        <a:latin typeface="Cambria Math" panose="02040503050406030204" pitchFamily="18" charset="0"/>
                      </a:rPr>
                      <m:t>=0.00</m:t>
                    </m:r>
                    <m:r>
                      <a:rPr lang="en-US" altLang="zh-CN" sz="1600" b="0" i="1" smtClean="0">
                        <a:solidFill>
                          <a:srgbClr val="92D050"/>
                        </a:solidFill>
                        <a:latin typeface="Cambria Math" panose="02040503050406030204" pitchFamily="18" charset="0"/>
                      </a:rPr>
                      <m:t>21</m:t>
                    </m:r>
                    <m:r>
                      <a:rPr lang="zh-CN" altLang="en-US" sz="1600" i="1" smtClean="0">
                        <a:solidFill>
                          <a:srgbClr val="92D050"/>
                        </a:solidFill>
                        <a:latin typeface="Cambria Math" panose="02040503050406030204" pitchFamily="18" charset="0"/>
                      </a:rPr>
                      <m:t>，</m:t>
                    </m:r>
                    <m:sSub>
                      <m:sSubPr>
                        <m:ctrlPr>
                          <a:rPr lang="zh-CN" altLang="en-US" sz="1600" i="1" smtClean="0">
                            <a:solidFill>
                              <a:srgbClr val="FF0000"/>
                            </a:solidFill>
                            <a:latin typeface="Cambria Math" panose="02040503050406030204" pitchFamily="18" charset="0"/>
                          </a:rPr>
                        </m:ctrlPr>
                      </m:sSubPr>
                      <m:e>
                        <m:r>
                          <a:rPr lang="zh-CN" altLang="en-US" sz="1600" i="1">
                            <a:solidFill>
                              <a:srgbClr val="FF0000"/>
                            </a:solidFill>
                            <a:latin typeface="Cambria Math" panose="02040503050406030204" pitchFamily="18" charset="0"/>
                          </a:rPr>
                          <m:t>𝜐</m:t>
                        </m:r>
                      </m:e>
                      <m:sub>
                        <m:r>
                          <a:rPr lang="en-US" altLang="zh-CN" sz="1600" i="1">
                            <a:solidFill>
                              <a:srgbClr val="FF0000"/>
                            </a:solidFill>
                            <a:latin typeface="Cambria Math" panose="02040503050406030204" pitchFamily="18" charset="0"/>
                          </a:rPr>
                          <m:t>𝑧</m:t>
                        </m:r>
                      </m:sub>
                    </m:sSub>
                    <m:r>
                      <a:rPr lang="en-US" altLang="zh-CN" sz="1600" i="1">
                        <a:solidFill>
                          <a:srgbClr val="FF0000"/>
                        </a:solidFill>
                        <a:latin typeface="Cambria Math" panose="02040503050406030204" pitchFamily="18" charset="0"/>
                      </a:rPr>
                      <m:t>=</m:t>
                    </m:r>
                    <m:r>
                      <a:rPr lang="en-US" altLang="zh-CN" sz="1600" b="0" i="1" smtClean="0">
                        <a:solidFill>
                          <a:srgbClr val="FF0000"/>
                        </a:solidFill>
                        <a:latin typeface="Cambria Math" panose="02040503050406030204" pitchFamily="18" charset="0"/>
                      </a:rPr>
                      <m:t>4.6</m:t>
                    </m:r>
                    <m:r>
                      <a:rPr lang="en-US" altLang="zh-CN" sz="1600" i="1">
                        <a:solidFill>
                          <a:srgbClr val="FF0000"/>
                        </a:solidFill>
                        <a:latin typeface="Cambria Math" panose="02040503050406030204" pitchFamily="18" charset="0"/>
                      </a:rPr>
                      <m:t> </m:t>
                    </m:r>
                    <m:sSub>
                      <m:sSubPr>
                        <m:ctrlPr>
                          <a:rPr lang="en-US" altLang="zh-CN" sz="1600" i="1">
                            <a:solidFill>
                              <a:srgbClr val="FF0000"/>
                            </a:solidFill>
                            <a:latin typeface="Cambria Math" panose="02040503050406030204" pitchFamily="18" charset="0"/>
                          </a:rPr>
                        </m:ctrlPr>
                      </m:sSubPr>
                      <m:e>
                        <m:r>
                          <a:rPr lang="zh-CN" altLang="en-US" sz="1600" i="1">
                            <a:solidFill>
                              <a:srgbClr val="FF0000"/>
                            </a:solidFill>
                            <a:latin typeface="Cambria Math" panose="02040503050406030204" pitchFamily="18" charset="0"/>
                          </a:rPr>
                          <m:t>𝜉</m:t>
                        </m:r>
                      </m:e>
                      <m:sub>
                        <m:r>
                          <a:rPr lang="en-US" altLang="zh-CN" sz="1600" i="1">
                            <a:solidFill>
                              <a:srgbClr val="FF0000"/>
                            </a:solidFill>
                            <a:latin typeface="Cambria Math" panose="02040503050406030204" pitchFamily="18" charset="0"/>
                          </a:rPr>
                          <m:t>𝑥</m:t>
                        </m:r>
                      </m:sub>
                    </m:sSub>
                  </m:oMath>
                </a14:m>
                <a:r>
                  <a:rPr lang="zh-CN" altLang="en-US" sz="1600" dirty="0">
                    <a:solidFill>
                      <a:srgbClr val="92D050"/>
                    </a:solidFill>
                  </a:rPr>
                  <a:t>，</a:t>
                </a:r>
                <a14:m>
                  <m:oMath xmlns:m="http://schemas.openxmlformats.org/officeDocument/2006/math">
                    <m:sSub>
                      <m:sSubPr>
                        <m:ctrlPr>
                          <a:rPr lang="en-US" altLang="zh-CN" sz="1600" i="1">
                            <a:solidFill>
                              <a:srgbClr val="92D050"/>
                            </a:solidFill>
                            <a:latin typeface="Cambria Math" panose="02040503050406030204" pitchFamily="18" charset="0"/>
                          </a:rPr>
                        </m:ctrlPr>
                      </m:sSubPr>
                      <m:e>
                        <m:r>
                          <a:rPr lang="zh-CN" altLang="en-US" sz="1600" i="1">
                            <a:solidFill>
                              <a:srgbClr val="92D050"/>
                            </a:solidFill>
                            <a:latin typeface="Cambria Math" panose="02040503050406030204" pitchFamily="18" charset="0"/>
                          </a:rPr>
                          <m:t>𝜉</m:t>
                        </m:r>
                      </m:e>
                      <m:sub>
                        <m:r>
                          <m:rPr>
                            <m:sty m:val="p"/>
                          </m:rPr>
                          <a:rPr lang="en-US" altLang="zh-CN" sz="1600" i="1">
                            <a:solidFill>
                              <a:srgbClr val="92D050"/>
                            </a:solidFill>
                            <a:latin typeface="Cambria Math" panose="02040503050406030204" pitchFamily="18" charset="0"/>
                          </a:rPr>
                          <m:t>y</m:t>
                        </m:r>
                      </m:sub>
                    </m:sSub>
                    <m:r>
                      <a:rPr lang="en-US" altLang="zh-CN" sz="1600" i="1">
                        <a:solidFill>
                          <a:srgbClr val="92D050"/>
                        </a:solidFill>
                        <a:latin typeface="Cambria Math" panose="02040503050406030204" pitchFamily="18" charset="0"/>
                      </a:rPr>
                      <m:t>=0.</m:t>
                    </m:r>
                    <m:r>
                      <a:rPr lang="en-US" altLang="zh-CN" sz="1600" b="0" i="1" smtClean="0">
                        <a:solidFill>
                          <a:srgbClr val="92D050"/>
                        </a:solidFill>
                        <a:latin typeface="Cambria Math" panose="02040503050406030204" pitchFamily="18" charset="0"/>
                      </a:rPr>
                      <m:t>08</m:t>
                    </m:r>
                    <m:r>
                      <a:rPr lang="en-US" altLang="zh-CN" sz="1600" i="1">
                        <a:solidFill>
                          <a:srgbClr val="92D050"/>
                        </a:solidFill>
                        <a:latin typeface="Cambria Math" panose="02040503050406030204" pitchFamily="18" charset="0"/>
                      </a:rPr>
                      <m:t>,  </m:t>
                    </m:r>
                    <m:r>
                      <a:rPr lang="en-US" altLang="zh-CN" sz="1600" i="1">
                        <a:solidFill>
                          <a:srgbClr val="92D050"/>
                        </a:solidFill>
                        <a:latin typeface="Cambria Math" panose="02040503050406030204" pitchFamily="18" charset="0"/>
                      </a:rPr>
                      <m:t>𝐿</m:t>
                    </m:r>
                    <m:r>
                      <a:rPr lang="en-US" altLang="zh-CN" sz="1600" i="1">
                        <a:solidFill>
                          <a:srgbClr val="92D050"/>
                        </a:solidFill>
                        <a:latin typeface="Cambria Math" panose="02040503050406030204" pitchFamily="18" charset="0"/>
                      </a:rPr>
                      <m:t>=1.07×</m:t>
                    </m:r>
                    <m:sSup>
                      <m:sSupPr>
                        <m:ctrlPr>
                          <a:rPr lang="en-US" altLang="zh-CN" sz="1600" i="1">
                            <a:solidFill>
                              <a:srgbClr val="92D050"/>
                            </a:solidFill>
                            <a:latin typeface="Cambria Math" panose="02040503050406030204" pitchFamily="18" charset="0"/>
                            <a:ea typeface="Cambria Math" panose="02040503050406030204" pitchFamily="18" charset="0"/>
                          </a:rPr>
                        </m:ctrlPr>
                      </m:sSupPr>
                      <m:e>
                        <m:r>
                          <a:rPr lang="en-US" altLang="zh-CN" sz="1600" i="1">
                            <a:solidFill>
                              <a:srgbClr val="92D050"/>
                            </a:solidFill>
                            <a:latin typeface="Cambria Math" panose="02040503050406030204" pitchFamily="18" charset="0"/>
                            <a:ea typeface="Cambria Math" panose="02040503050406030204" pitchFamily="18" charset="0"/>
                          </a:rPr>
                          <m:t>10</m:t>
                        </m:r>
                      </m:e>
                      <m:sup>
                        <m:r>
                          <a:rPr lang="en-US" altLang="zh-CN" sz="1600" i="1">
                            <a:solidFill>
                              <a:srgbClr val="92D050"/>
                            </a:solidFill>
                            <a:latin typeface="Cambria Math" panose="02040503050406030204" pitchFamily="18" charset="0"/>
                            <a:ea typeface="Cambria Math" panose="02040503050406030204" pitchFamily="18" charset="0"/>
                          </a:rPr>
                          <m:t>35</m:t>
                        </m:r>
                      </m:sup>
                    </m:sSup>
                    <m:r>
                      <a:rPr lang="en-US" altLang="zh-CN" sz="1600" i="1">
                        <a:solidFill>
                          <a:srgbClr val="92D050"/>
                        </a:solidFill>
                        <a:latin typeface="Cambria Math" panose="02040503050406030204" pitchFamily="18" charset="0"/>
                        <a:ea typeface="Cambria Math" panose="02040503050406030204" pitchFamily="18" charset="0"/>
                      </a:rPr>
                      <m:t> </m:t>
                    </m:r>
                    <m:sSup>
                      <m:sSupPr>
                        <m:ctrlPr>
                          <a:rPr lang="en-US" altLang="zh-CN" sz="1600" i="1">
                            <a:solidFill>
                              <a:srgbClr val="92D050"/>
                            </a:solidFill>
                            <a:latin typeface="Cambria Math" panose="02040503050406030204" pitchFamily="18" charset="0"/>
                            <a:ea typeface="Cambria Math" panose="02040503050406030204" pitchFamily="18" charset="0"/>
                          </a:rPr>
                        </m:ctrlPr>
                      </m:sSupPr>
                      <m:e>
                        <m:r>
                          <m:rPr>
                            <m:sty m:val="p"/>
                          </m:rPr>
                          <a:rPr lang="en-US" altLang="zh-CN" sz="1600">
                            <a:solidFill>
                              <a:srgbClr val="92D050"/>
                            </a:solidFill>
                            <a:latin typeface="Cambria Math" panose="02040503050406030204" pitchFamily="18" charset="0"/>
                            <a:ea typeface="Cambria Math" panose="02040503050406030204" pitchFamily="18" charset="0"/>
                          </a:rPr>
                          <m:t>cm</m:t>
                        </m:r>
                      </m:e>
                      <m:sup>
                        <m:r>
                          <a:rPr lang="en-US" altLang="zh-CN" sz="1600" i="1">
                            <a:solidFill>
                              <a:srgbClr val="92D050"/>
                            </a:solidFill>
                            <a:latin typeface="Cambria Math" panose="02040503050406030204" pitchFamily="18" charset="0"/>
                            <a:ea typeface="Cambria Math" panose="02040503050406030204" pitchFamily="18" charset="0"/>
                          </a:rPr>
                          <m:t>−2</m:t>
                        </m:r>
                      </m:sup>
                    </m:sSup>
                    <m:sSup>
                      <m:sSupPr>
                        <m:ctrlPr>
                          <a:rPr lang="en-US" altLang="zh-CN" sz="1600" i="1">
                            <a:solidFill>
                              <a:srgbClr val="92D050"/>
                            </a:solidFill>
                            <a:latin typeface="Cambria Math" panose="02040503050406030204" pitchFamily="18" charset="0"/>
                            <a:ea typeface="Cambria Math" panose="02040503050406030204" pitchFamily="18" charset="0"/>
                          </a:rPr>
                        </m:ctrlPr>
                      </m:sSupPr>
                      <m:e>
                        <m:r>
                          <m:rPr>
                            <m:sty m:val="p"/>
                          </m:rPr>
                          <a:rPr lang="en-US" altLang="zh-CN" sz="1600">
                            <a:solidFill>
                              <a:srgbClr val="92D050"/>
                            </a:solidFill>
                            <a:latin typeface="Cambria Math" panose="02040503050406030204" pitchFamily="18" charset="0"/>
                            <a:ea typeface="Cambria Math" panose="02040503050406030204" pitchFamily="18" charset="0"/>
                          </a:rPr>
                          <m:t>s</m:t>
                        </m:r>
                      </m:e>
                      <m:sup>
                        <m:r>
                          <a:rPr lang="en-US" altLang="zh-CN" sz="1600" i="1">
                            <a:solidFill>
                              <a:srgbClr val="92D050"/>
                            </a:solidFill>
                            <a:latin typeface="Cambria Math" panose="02040503050406030204" pitchFamily="18" charset="0"/>
                            <a:ea typeface="Cambria Math" panose="02040503050406030204" pitchFamily="18" charset="0"/>
                          </a:rPr>
                          <m:t>−1</m:t>
                        </m:r>
                      </m:sup>
                    </m:sSup>
                  </m:oMath>
                </a14:m>
                <a:endParaRPr lang="en-US" altLang="zh-CN"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0" indent="0">
                  <a:spcBef>
                    <a:spcPts val="600"/>
                  </a:spcBef>
                  <a:buNone/>
                </a:pPr>
                <a:r>
                  <a:rPr lang="en-US" altLang="zh-CN" sz="18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altLang="zh-CN" sz="1800" dirty="0">
                    <a:solidFill>
                      <a:schemeClr val="accent2"/>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2) Modify lattice to increase </a:t>
                </a:r>
                <a14:m>
                  <m:oMath xmlns:m="http://schemas.openxmlformats.org/officeDocument/2006/math">
                    <m:sSub>
                      <m:sSubPr>
                        <m:ctrlPr>
                          <a:rPr lang="en-US" altLang="zh-CN" sz="1800" i="1" smtClean="0">
                            <a:solidFill>
                              <a:schemeClr val="accent2"/>
                            </a:solidFill>
                            <a:latin typeface="Cambria Math" panose="02040503050406030204" pitchFamily="18" charset="0"/>
                          </a:rPr>
                        </m:ctrlPr>
                      </m:sSubPr>
                      <m:e>
                        <m:r>
                          <a:rPr lang="zh-CN" altLang="en-US" sz="1800" i="1">
                            <a:solidFill>
                              <a:schemeClr val="accent2"/>
                            </a:solidFill>
                            <a:latin typeface="Cambria Math" panose="02040503050406030204" pitchFamily="18" charset="0"/>
                          </a:rPr>
                          <m:t>𝛼</m:t>
                        </m:r>
                      </m:e>
                      <m:sub>
                        <m:r>
                          <a:rPr lang="en-US" altLang="zh-CN" sz="1800" i="1">
                            <a:solidFill>
                              <a:schemeClr val="accent2"/>
                            </a:solidFill>
                            <a:latin typeface="Cambria Math" panose="02040503050406030204" pitchFamily="18" charset="0"/>
                          </a:rPr>
                          <m:t>𝑝</m:t>
                        </m:r>
                      </m:sub>
                    </m:sSub>
                  </m:oMath>
                </a14:m>
                <a:r>
                  <a:rPr lang="zh-CN" altLang="en-US" sz="1800" dirty="0">
                    <a:solidFill>
                      <a:schemeClr val="accent2"/>
                    </a:solidFill>
                  </a:rPr>
                  <a:t> </a:t>
                </a:r>
                <a:r>
                  <a:rPr lang="en-US" altLang="zh-CN" sz="1800" dirty="0">
                    <a:solidFill>
                      <a:schemeClr val="accent2"/>
                    </a:solidFill>
                  </a:rPr>
                  <a:t>and </a:t>
                </a:r>
                <a14:m>
                  <m:oMath xmlns:m="http://schemas.openxmlformats.org/officeDocument/2006/math">
                    <m:sSub>
                      <m:sSubPr>
                        <m:ctrlPr>
                          <a:rPr lang="en-US" altLang="zh-CN" sz="1800" i="1">
                            <a:solidFill>
                              <a:schemeClr val="accent2"/>
                            </a:solidFill>
                            <a:latin typeface="Cambria Math" panose="02040503050406030204" pitchFamily="18" charset="0"/>
                          </a:rPr>
                        </m:ctrlPr>
                      </m:sSubPr>
                      <m:e>
                        <m:r>
                          <a:rPr lang="zh-CN" altLang="en-US" sz="1800" i="1">
                            <a:solidFill>
                              <a:schemeClr val="accent2"/>
                            </a:solidFill>
                            <a:latin typeface="Cambria Math" panose="02040503050406030204" pitchFamily="18" charset="0"/>
                          </a:rPr>
                          <m:t>𝜎</m:t>
                        </m:r>
                      </m:e>
                      <m:sub>
                        <m:r>
                          <a:rPr lang="zh-CN" altLang="en-US" sz="1800" i="1">
                            <a:solidFill>
                              <a:schemeClr val="accent2"/>
                            </a:solidFill>
                            <a:latin typeface="Cambria Math" panose="02040503050406030204" pitchFamily="18" charset="0"/>
                          </a:rPr>
                          <m:t>𝛿</m:t>
                        </m:r>
                      </m:sub>
                    </m:sSub>
                  </m:oMath>
                </a14:m>
                <a:r>
                  <a:rPr lang="en-US" altLang="zh-CN" sz="1800" dirty="0">
                    <a:solidFill>
                      <a:schemeClr val="accent2"/>
                    </a:solidFill>
                    <a:latin typeface="Calibri" panose="020F0502020204030204" pitchFamily="34" charset="0"/>
                    <a:ea typeface="Calibri" panose="020F0502020204030204" pitchFamily="34" charset="0"/>
                    <a:cs typeface="Calibri" panose="020F0502020204030204" pitchFamily="34" charset="0"/>
                  </a:rPr>
                  <a:t> </a:t>
                </a:r>
                <a:endParaRPr lang="en-US" altLang="zh-CN" sz="1800" dirty="0">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buNone/>
                </a:pPr>
                <a:r>
                  <a:rPr lang="en-US" altLang="zh-CN" sz="1800" dirty="0">
                    <a:solidFill>
                      <a:schemeClr val="accent2"/>
                    </a:solidFill>
                    <a:latin typeface="Calibri" panose="020F0502020204030204" pitchFamily="34" charset="0"/>
                    <a:ea typeface="Calibri" panose="020F0502020204030204" pitchFamily="34" charset="0"/>
                    <a:cs typeface="Calibri" panose="020F0502020204030204" pitchFamily="34" charset="0"/>
                  </a:rPr>
                  <a:t>    3) Reduce RF voltage 1.2 MV </a:t>
                </a:r>
                <a:r>
                  <a:rPr lang="en-US" altLang="zh-CN" sz="1800" dirty="0">
                    <a:solidFill>
                      <a:schemeClr val="accent2"/>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zh-CN" altLang="en-US" sz="1800" dirty="0">
                    <a:solidFill>
                      <a:schemeClr val="accent2"/>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altLang="zh-CN" sz="1800" dirty="0">
                    <a:solidFill>
                      <a:schemeClr val="accent2"/>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0.85</a:t>
                </a:r>
                <a:r>
                  <a:rPr lang="zh-CN" altLang="en-US" sz="1800" dirty="0">
                    <a:solidFill>
                      <a:schemeClr val="accent2"/>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altLang="zh-CN" sz="1800" dirty="0">
                    <a:solidFill>
                      <a:schemeClr val="accent2"/>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MV (</a:t>
                </a:r>
                <a:r>
                  <a:rPr lang="en-US" altLang="zh-CN" sz="1800" dirty="0">
                    <a:solidFill>
                      <a:schemeClr val="accent2"/>
                    </a:solidFill>
                    <a:latin typeface="Calibri" panose="020F0502020204030204" pitchFamily="34" charset="0"/>
                    <a:ea typeface="Calibri" panose="020F0502020204030204" pitchFamily="34" charset="0"/>
                    <a:cs typeface="Calibri" panose="020F0502020204030204" pitchFamily="34" charset="0"/>
                  </a:rPr>
                  <a:t>RF acceptance 1.2%</a:t>
                </a:r>
                <a:r>
                  <a:rPr lang="en-US" altLang="zh-CN" sz="1800" dirty="0">
                    <a:solidFill>
                      <a:schemeClr val="accent2"/>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p>
              <a:p>
                <a:pPr marL="687600" lvl="1" indent="-230400">
                  <a:spcBef>
                    <a:spcPts val="600"/>
                  </a:spcBef>
                </a:pPr>
                <a14:m>
                  <m:oMath xmlns:m="http://schemas.openxmlformats.org/officeDocument/2006/math">
                    <m:sSub>
                      <m:sSubPr>
                        <m:ctrlPr>
                          <a:rPr lang="zh-CN" altLang="en-US" sz="1600" i="1" smtClean="0">
                            <a:solidFill>
                              <a:schemeClr val="tx1"/>
                            </a:solidFill>
                            <a:latin typeface="Cambria Math" panose="02040503050406030204" pitchFamily="18" charset="0"/>
                          </a:rPr>
                        </m:ctrlPr>
                      </m:sSubPr>
                      <m:e>
                        <m:r>
                          <a:rPr lang="zh-CN" altLang="en-US" sz="1600" i="1" smtClean="0">
                            <a:solidFill>
                              <a:schemeClr val="tx1"/>
                            </a:solidFill>
                            <a:latin typeface="Cambria Math" panose="02040503050406030204" pitchFamily="18" charset="0"/>
                          </a:rPr>
                          <m:t>𝜎</m:t>
                        </m:r>
                      </m:e>
                      <m:sub>
                        <m:r>
                          <a:rPr lang="en-US" altLang="zh-CN" sz="1600" b="0" i="1" smtClean="0">
                            <a:solidFill>
                              <a:schemeClr val="tx1"/>
                            </a:solidFill>
                            <a:latin typeface="Cambria Math" panose="02040503050406030204" pitchFamily="18" charset="0"/>
                          </a:rPr>
                          <m:t>𝑧</m:t>
                        </m:r>
                      </m:sub>
                    </m:sSub>
                    <m:r>
                      <a:rPr lang="en-US" altLang="zh-CN" sz="1600" b="0" i="1" smtClean="0">
                        <a:solidFill>
                          <a:schemeClr val="tx1"/>
                        </a:solidFill>
                        <a:latin typeface="Cambria Math" panose="02040503050406030204" pitchFamily="18" charset="0"/>
                      </a:rPr>
                      <m:t>=9.81</m:t>
                    </m:r>
                    <m:r>
                      <m:rPr>
                        <m:sty m:val="p"/>
                      </m:rPr>
                      <a:rPr lang="en-US" altLang="zh-CN" sz="1600" b="0" i="0" smtClean="0">
                        <a:solidFill>
                          <a:schemeClr val="tx1"/>
                        </a:solidFill>
                        <a:latin typeface="Cambria Math" panose="02040503050406030204" pitchFamily="18" charset="0"/>
                      </a:rPr>
                      <m:t>mm</m:t>
                    </m:r>
                  </m:oMath>
                </a14:m>
                <a:r>
                  <a:rPr lang="zh-CN" altLang="en-US" sz="1600" dirty="0">
                    <a:solidFill>
                      <a:schemeClr val="tx1"/>
                    </a:solidFill>
                    <a:latin typeface="Cambria Math" panose="02040503050406030204" pitchFamily="18" charset="0"/>
                  </a:rPr>
                  <a:t>，</a:t>
                </a:r>
                <a:r>
                  <a:rPr lang="en-US" altLang="zh-CN" sz="1600" dirty="0">
                    <a:solidFill>
                      <a:schemeClr val="tx1"/>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US" altLang="zh-CN" sz="1600" baseline="-25000" dirty="0">
                    <a:solidFill>
                      <a:schemeClr val="tx1"/>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z</a:t>
                </a:r>
                <a:r>
                  <a:rPr lang="en-US" altLang="zh-CN" sz="1600" dirty="0">
                    <a:solidFill>
                      <a:schemeClr val="tx1"/>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=0.008,</a:t>
                </a:r>
                <a:r>
                  <a:rPr lang="en-US" altLang="zh-CN" sz="1600" dirty="0">
                    <a:solidFill>
                      <a:schemeClr val="tx1"/>
                    </a:solidFill>
                  </a:rPr>
                  <a:t> </a:t>
                </a:r>
                <a14:m>
                  <m:oMath xmlns:m="http://schemas.openxmlformats.org/officeDocument/2006/math">
                    <m:sSub>
                      <m:sSubPr>
                        <m:ctrlPr>
                          <a:rPr lang="en-US" altLang="zh-CN"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𝜉</m:t>
                        </m:r>
                      </m:e>
                      <m:sub>
                        <m:r>
                          <a:rPr lang="en-US" altLang="zh-CN" sz="1600" i="1">
                            <a:solidFill>
                              <a:schemeClr val="tx1"/>
                            </a:solidFill>
                            <a:latin typeface="Cambria Math" panose="02040503050406030204" pitchFamily="18" charset="0"/>
                          </a:rPr>
                          <m:t>𝑥</m:t>
                        </m:r>
                      </m:sub>
                    </m:sSub>
                    <m:r>
                      <a:rPr lang="en-US" altLang="zh-CN" sz="1600" i="1">
                        <a:solidFill>
                          <a:schemeClr val="tx1"/>
                        </a:solidFill>
                        <a:latin typeface="Cambria Math" panose="02040503050406030204" pitchFamily="18" charset="0"/>
                      </a:rPr>
                      <m:t>=0.00</m:t>
                    </m:r>
                    <m:r>
                      <a:rPr lang="en-US" altLang="zh-CN" sz="1600" b="0" i="1" smtClean="0">
                        <a:solidFill>
                          <a:schemeClr val="tx1"/>
                        </a:solidFill>
                        <a:latin typeface="Cambria Math" panose="02040503050406030204" pitchFamily="18" charset="0"/>
                      </a:rPr>
                      <m:t>26</m:t>
                    </m:r>
                    <m:r>
                      <a:rPr lang="en-US" altLang="zh-CN" sz="1600" i="1">
                        <a:solidFill>
                          <a:schemeClr val="tx1"/>
                        </a:solidFill>
                        <a:latin typeface="Cambria Math" panose="02040503050406030204" pitchFamily="18" charset="0"/>
                      </a:rPr>
                      <m:t>→</m:t>
                    </m:r>
                    <m:sSub>
                      <m:sSubPr>
                        <m:ctrlPr>
                          <a:rPr lang="zh-CN" altLang="en-US" sz="1600" i="1" smtClean="0">
                            <a:solidFill>
                              <a:srgbClr val="00B050"/>
                            </a:solidFill>
                            <a:latin typeface="Cambria Math" panose="02040503050406030204" pitchFamily="18" charset="0"/>
                          </a:rPr>
                        </m:ctrlPr>
                      </m:sSubPr>
                      <m:e>
                        <m:r>
                          <a:rPr lang="zh-CN" altLang="en-US" sz="1600" i="1">
                            <a:solidFill>
                              <a:srgbClr val="00B050"/>
                            </a:solidFill>
                            <a:latin typeface="Cambria Math" panose="02040503050406030204" pitchFamily="18" charset="0"/>
                          </a:rPr>
                          <m:t>𝜐</m:t>
                        </m:r>
                      </m:e>
                      <m:sub>
                        <m:r>
                          <a:rPr lang="en-US" altLang="zh-CN" sz="1600" i="1">
                            <a:solidFill>
                              <a:srgbClr val="00B050"/>
                            </a:solidFill>
                            <a:latin typeface="Cambria Math" panose="02040503050406030204" pitchFamily="18" charset="0"/>
                          </a:rPr>
                          <m:t>𝑧</m:t>
                        </m:r>
                      </m:sub>
                    </m:sSub>
                    <m:r>
                      <a:rPr lang="en-US" altLang="zh-CN" sz="1600" i="1">
                        <a:solidFill>
                          <a:srgbClr val="00B050"/>
                        </a:solidFill>
                        <a:latin typeface="Cambria Math" panose="02040503050406030204" pitchFamily="18" charset="0"/>
                      </a:rPr>
                      <m:t>=</m:t>
                    </m:r>
                    <m:r>
                      <a:rPr lang="en-US" altLang="zh-CN" sz="1600" b="0" i="1" smtClean="0">
                        <a:solidFill>
                          <a:srgbClr val="00B050"/>
                        </a:solidFill>
                        <a:latin typeface="Cambria Math" panose="02040503050406030204" pitchFamily="18" charset="0"/>
                      </a:rPr>
                      <m:t>3.1</m:t>
                    </m:r>
                    <m:r>
                      <a:rPr lang="en-US" altLang="zh-CN" sz="1600" i="1">
                        <a:solidFill>
                          <a:srgbClr val="00B050"/>
                        </a:solidFill>
                        <a:latin typeface="Cambria Math" panose="02040503050406030204" pitchFamily="18" charset="0"/>
                      </a:rPr>
                      <m:t> </m:t>
                    </m:r>
                    <m:sSub>
                      <m:sSubPr>
                        <m:ctrlPr>
                          <a:rPr lang="en-US" altLang="zh-CN" sz="1600" i="1">
                            <a:solidFill>
                              <a:srgbClr val="00B050"/>
                            </a:solidFill>
                            <a:latin typeface="Cambria Math" panose="02040503050406030204" pitchFamily="18" charset="0"/>
                          </a:rPr>
                        </m:ctrlPr>
                      </m:sSubPr>
                      <m:e>
                        <m:r>
                          <a:rPr lang="zh-CN" altLang="en-US" sz="1600" i="1">
                            <a:solidFill>
                              <a:srgbClr val="00B050"/>
                            </a:solidFill>
                            <a:latin typeface="Cambria Math" panose="02040503050406030204" pitchFamily="18" charset="0"/>
                          </a:rPr>
                          <m:t>𝜉</m:t>
                        </m:r>
                      </m:e>
                      <m:sub>
                        <m:r>
                          <a:rPr lang="en-US" altLang="zh-CN" sz="1600" i="1">
                            <a:solidFill>
                              <a:srgbClr val="00B050"/>
                            </a:solidFill>
                            <a:latin typeface="Cambria Math" panose="02040503050406030204" pitchFamily="18" charset="0"/>
                          </a:rPr>
                          <m:t>𝑥</m:t>
                        </m:r>
                      </m:sub>
                    </m:sSub>
                  </m:oMath>
                </a14:m>
                <a:endParaRPr lang="en-US" altLang="zh-CN" sz="1100" dirty="0">
                  <a:solidFill>
                    <a:schemeClr val="tx1"/>
                  </a:solidFill>
                </a:endParaRPr>
              </a:p>
              <a:p>
                <a:pPr marL="687600" lvl="1" indent="-230400">
                  <a:spcBef>
                    <a:spcPts val="600"/>
                  </a:spcBef>
                  <a:buFont typeface="Arial" panose="020B0604020202020204" pitchFamily="34" charset="0"/>
                  <a:buChar char="•"/>
                </a:pPr>
                <a14:m>
                  <m:oMath xmlns:m="http://schemas.openxmlformats.org/officeDocument/2006/math">
                    <m:sSub>
                      <m:sSubPr>
                        <m:ctrlPr>
                          <a:rPr lang="en-US" altLang="zh-CN" sz="1600" i="1" smtClean="0">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𝜉</m:t>
                        </m:r>
                      </m:e>
                      <m:sub>
                        <m:r>
                          <m:rPr>
                            <m:sty m:val="p"/>
                          </m:rPr>
                          <a:rPr lang="en-US" altLang="zh-CN" sz="1600" i="1">
                            <a:solidFill>
                              <a:schemeClr val="tx1"/>
                            </a:solidFill>
                            <a:latin typeface="Cambria Math" panose="02040503050406030204" pitchFamily="18" charset="0"/>
                          </a:rPr>
                          <m:t>y</m:t>
                        </m:r>
                      </m:sub>
                    </m:sSub>
                    <m:r>
                      <a:rPr lang="en-US" altLang="zh-CN" sz="1600" b="0" i="1" smtClean="0">
                        <a:solidFill>
                          <a:schemeClr val="tx1"/>
                        </a:solidFill>
                        <a:latin typeface="Cambria Math" panose="02040503050406030204" pitchFamily="18" charset="0"/>
                      </a:rPr>
                      <m:t>=0.090,  </m:t>
                    </m:r>
                    <m:r>
                      <a:rPr lang="en-US" altLang="zh-CN" sz="1600" b="0" i="1" smtClean="0">
                        <a:solidFill>
                          <a:schemeClr val="tx1"/>
                        </a:solidFill>
                        <a:latin typeface="Cambria Math" panose="02040503050406030204" pitchFamily="18" charset="0"/>
                      </a:rPr>
                      <m:t>𝐿</m:t>
                    </m:r>
                    <m:r>
                      <a:rPr lang="en-US" altLang="zh-CN" sz="1600" b="0" i="1" smtClean="0">
                        <a:solidFill>
                          <a:schemeClr val="tx1"/>
                        </a:solidFill>
                        <a:latin typeface="Cambria Math" panose="02040503050406030204" pitchFamily="18" charset="0"/>
                      </a:rPr>
                      <m:t>=1.15×</m:t>
                    </m:r>
                    <m:sSup>
                      <m:sSupPr>
                        <m:ctrlPr>
                          <a:rPr lang="en-US" altLang="zh-CN" sz="1600" b="0" i="1" smtClean="0">
                            <a:solidFill>
                              <a:schemeClr val="tx1"/>
                            </a:solidFill>
                            <a:latin typeface="Cambria Math" panose="02040503050406030204" pitchFamily="18" charset="0"/>
                            <a:ea typeface="Cambria Math" panose="02040503050406030204" pitchFamily="18" charset="0"/>
                          </a:rPr>
                        </m:ctrlPr>
                      </m:sSupPr>
                      <m:e>
                        <m:r>
                          <a:rPr lang="en-US" altLang="zh-CN" sz="1600" b="0" i="1" smtClean="0">
                            <a:solidFill>
                              <a:schemeClr val="tx1"/>
                            </a:solidFill>
                            <a:latin typeface="Cambria Math" panose="02040503050406030204" pitchFamily="18" charset="0"/>
                            <a:ea typeface="Cambria Math" panose="02040503050406030204" pitchFamily="18" charset="0"/>
                          </a:rPr>
                          <m:t>10</m:t>
                        </m:r>
                      </m:e>
                      <m:sup>
                        <m:r>
                          <a:rPr lang="en-US" altLang="zh-CN" sz="1600" b="0" i="1" smtClean="0">
                            <a:solidFill>
                              <a:schemeClr val="tx1"/>
                            </a:solidFill>
                            <a:latin typeface="Cambria Math" panose="02040503050406030204" pitchFamily="18" charset="0"/>
                            <a:ea typeface="Cambria Math" panose="02040503050406030204" pitchFamily="18" charset="0"/>
                          </a:rPr>
                          <m:t>35</m:t>
                        </m:r>
                      </m:sup>
                    </m:sSup>
                    <m:r>
                      <a:rPr lang="en-US" altLang="zh-CN" sz="1600" b="0" i="1" smtClean="0">
                        <a:solidFill>
                          <a:schemeClr val="tx1"/>
                        </a:solidFill>
                        <a:latin typeface="Cambria Math" panose="02040503050406030204" pitchFamily="18" charset="0"/>
                        <a:ea typeface="Cambria Math" panose="02040503050406030204" pitchFamily="18" charset="0"/>
                      </a:rPr>
                      <m:t> </m:t>
                    </m:r>
                    <m:sSup>
                      <m:sSupPr>
                        <m:ctrlPr>
                          <a:rPr lang="en-US" altLang="zh-CN" sz="1600" b="0" i="1" smtClean="0">
                            <a:solidFill>
                              <a:schemeClr val="tx1"/>
                            </a:solidFill>
                            <a:latin typeface="Cambria Math" panose="02040503050406030204" pitchFamily="18" charset="0"/>
                            <a:ea typeface="Cambria Math" panose="02040503050406030204" pitchFamily="18" charset="0"/>
                          </a:rPr>
                        </m:ctrlPr>
                      </m:sSupPr>
                      <m:e>
                        <m:r>
                          <m:rPr>
                            <m:sty m:val="p"/>
                          </m:rPr>
                          <a:rPr lang="en-US" altLang="zh-CN" sz="1600" b="0" i="0" smtClean="0">
                            <a:solidFill>
                              <a:schemeClr val="tx1"/>
                            </a:solidFill>
                            <a:latin typeface="Cambria Math" panose="02040503050406030204" pitchFamily="18" charset="0"/>
                            <a:ea typeface="Cambria Math" panose="02040503050406030204" pitchFamily="18" charset="0"/>
                          </a:rPr>
                          <m:t>cm</m:t>
                        </m:r>
                      </m:e>
                      <m:sup>
                        <m:r>
                          <a:rPr lang="en-US" altLang="zh-CN" sz="1600" b="0" i="1" smtClean="0">
                            <a:solidFill>
                              <a:schemeClr val="tx1"/>
                            </a:solidFill>
                            <a:latin typeface="Cambria Math" panose="02040503050406030204" pitchFamily="18" charset="0"/>
                            <a:ea typeface="Cambria Math" panose="02040503050406030204" pitchFamily="18" charset="0"/>
                          </a:rPr>
                          <m:t>−2</m:t>
                        </m:r>
                      </m:sup>
                    </m:sSup>
                    <m:sSup>
                      <m:sSupPr>
                        <m:ctrlPr>
                          <a:rPr lang="en-US" altLang="zh-CN" sz="1600" b="0" i="1" smtClean="0">
                            <a:solidFill>
                              <a:schemeClr val="tx1"/>
                            </a:solidFill>
                            <a:latin typeface="Cambria Math" panose="02040503050406030204" pitchFamily="18" charset="0"/>
                            <a:ea typeface="Cambria Math" panose="02040503050406030204" pitchFamily="18" charset="0"/>
                          </a:rPr>
                        </m:ctrlPr>
                      </m:sSupPr>
                      <m:e>
                        <m:r>
                          <m:rPr>
                            <m:sty m:val="p"/>
                          </m:rPr>
                          <a:rPr lang="en-US" altLang="zh-CN" sz="1600" b="0" i="0" smtClean="0">
                            <a:solidFill>
                              <a:schemeClr val="tx1"/>
                            </a:solidFill>
                            <a:latin typeface="Cambria Math" panose="02040503050406030204" pitchFamily="18" charset="0"/>
                            <a:ea typeface="Cambria Math" panose="02040503050406030204" pitchFamily="18" charset="0"/>
                          </a:rPr>
                          <m:t>s</m:t>
                        </m:r>
                      </m:e>
                      <m:sup>
                        <m:r>
                          <a:rPr lang="en-US" altLang="zh-CN" sz="1600" b="0" i="1" smtClean="0">
                            <a:solidFill>
                              <a:schemeClr val="tx1"/>
                            </a:solidFill>
                            <a:latin typeface="Cambria Math" panose="02040503050406030204" pitchFamily="18" charset="0"/>
                            <a:ea typeface="Cambria Math" panose="02040503050406030204" pitchFamily="18" charset="0"/>
                          </a:rPr>
                          <m:t>−1</m:t>
                        </m:r>
                      </m:sup>
                    </m:sSup>
                  </m:oMath>
                </a14:m>
                <a:endParaRPr lang="en-US" altLang="zh-CN" sz="1100" dirty="0">
                  <a:solidFill>
                    <a:srgbClr val="FF0000"/>
                  </a:solidFill>
                </a:endParaRPr>
              </a:p>
              <a:p>
                <a:pPr>
                  <a:buFont typeface="Wingdings" panose="05000000000000000000" pitchFamily="2" charset="2"/>
                  <a:buChar char="Ø"/>
                </a:pPr>
                <a:endParaRPr lang="en-US" altLang="zh-CN" sz="18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altLang="zh-CN" sz="18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altLang="zh-CN" sz="1800" dirty="0">
                    <a:solidFill>
                      <a:srgbClr val="00B0F0"/>
                    </a:solidFill>
                    <a:latin typeface="Calibri" panose="020F0502020204030204" pitchFamily="34" charset="0"/>
                    <a:ea typeface="Calibri" panose="020F0502020204030204" pitchFamily="34" charset="0"/>
                    <a:cs typeface="Calibri" panose="020F0502020204030204" pitchFamily="34" charset="0"/>
                  </a:rPr>
                  <a:t>The scheme adding a higher harmonic RF cavity to lengthen bunch </a:t>
                </a:r>
                <a:r>
                  <a:rPr lang="en-US" altLang="zh-CN" sz="1800" dirty="0">
                    <a:latin typeface="Calibri" panose="020F0502020204030204" pitchFamily="34" charset="0"/>
                    <a:ea typeface="Calibri" panose="020F0502020204030204" pitchFamily="34" charset="0"/>
                    <a:cs typeface="Calibri" panose="020F0502020204030204" pitchFamily="34" charset="0"/>
                  </a:rPr>
                  <a:t>is not considered here, since it will decrease </a:t>
                </a:r>
                <a14:m>
                  <m:oMath xmlns:m="http://schemas.openxmlformats.org/officeDocument/2006/math">
                    <m:sSub>
                      <m:sSubPr>
                        <m:ctrlPr>
                          <a:rPr lang="zh-CN" altLang="en-US" sz="1800" i="1" smtClean="0">
                            <a:solidFill>
                              <a:srgbClr val="FF0000"/>
                            </a:solidFill>
                            <a:latin typeface="Cambria Math" panose="02040503050406030204" pitchFamily="18" charset="0"/>
                          </a:rPr>
                        </m:ctrlPr>
                      </m:sSubPr>
                      <m:e>
                        <m:r>
                          <a:rPr lang="zh-CN" altLang="en-US" sz="1800" i="1">
                            <a:solidFill>
                              <a:srgbClr val="FF0000"/>
                            </a:solidFill>
                            <a:latin typeface="Cambria Math" panose="02040503050406030204" pitchFamily="18" charset="0"/>
                          </a:rPr>
                          <m:t>𝜐</m:t>
                        </m:r>
                      </m:e>
                      <m:sub>
                        <m:r>
                          <a:rPr lang="en-US" altLang="zh-CN" sz="1800" i="1">
                            <a:solidFill>
                              <a:srgbClr val="FF0000"/>
                            </a:solidFill>
                            <a:latin typeface="Cambria Math" panose="02040503050406030204" pitchFamily="18" charset="0"/>
                          </a:rPr>
                          <m:t>𝑧</m:t>
                        </m:r>
                      </m:sub>
                    </m:sSub>
                  </m:oMath>
                </a14:m>
                <a:r>
                  <a:rPr lang="en-US" altLang="zh-CN" sz="1800" dirty="0">
                    <a:latin typeface="Calibri" panose="020F0502020204030204" pitchFamily="34" charset="0"/>
                    <a:ea typeface="Calibri" panose="020F0502020204030204" pitchFamily="34" charset="0"/>
                    <a:cs typeface="Calibri" panose="020F0502020204030204" pitchFamily="34" charset="0"/>
                  </a:rPr>
                  <a:t> while lengthening bunch</a:t>
                </a:r>
              </a:p>
              <a:p>
                <a:pPr lvl="1">
                  <a:buFont typeface="Symbol" panose="05050102010706020507" pitchFamily="18" charset="2"/>
                  <a:buChar char="®"/>
                </a:pPr>
                <a:r>
                  <a:rPr lang="en-US" altLang="zh-CN" sz="1600" dirty="0">
                    <a:latin typeface="Calibri" panose="020F0502020204030204" pitchFamily="34" charset="0"/>
                    <a:ea typeface="Calibri" panose="020F0502020204030204" pitchFamily="34" charset="0"/>
                    <a:cs typeface="Calibri" panose="020F0502020204030204" pitchFamily="34" charset="0"/>
                  </a:rPr>
                  <a:t>more difficult to meet </a:t>
                </a:r>
                <a14:m>
                  <m:oMath xmlns:m="http://schemas.openxmlformats.org/officeDocument/2006/math">
                    <m:sSub>
                      <m:sSubPr>
                        <m:ctrlPr>
                          <a:rPr lang="zh-CN" altLang="en-US" sz="1600" i="1" smtClean="0">
                            <a:solidFill>
                              <a:srgbClr val="FF0000"/>
                            </a:solidFill>
                            <a:latin typeface="Cambria Math" panose="02040503050406030204" pitchFamily="18" charset="0"/>
                          </a:rPr>
                        </m:ctrlPr>
                      </m:sSubPr>
                      <m:e>
                        <m:r>
                          <a:rPr lang="zh-CN" altLang="en-US" sz="1600" i="1">
                            <a:solidFill>
                              <a:srgbClr val="FF0000"/>
                            </a:solidFill>
                            <a:latin typeface="Cambria Math" panose="02040503050406030204" pitchFamily="18" charset="0"/>
                          </a:rPr>
                          <m:t>𝜐</m:t>
                        </m:r>
                      </m:e>
                      <m:sub>
                        <m:r>
                          <a:rPr lang="en-US" altLang="zh-CN" sz="1600" i="1">
                            <a:solidFill>
                              <a:srgbClr val="FF0000"/>
                            </a:solidFill>
                            <a:latin typeface="Cambria Math" panose="02040503050406030204" pitchFamily="18" charset="0"/>
                          </a:rPr>
                          <m:t>𝑧</m:t>
                        </m:r>
                      </m:sub>
                    </m:sSub>
                    <m:r>
                      <a:rPr lang="en-US" altLang="zh-CN" sz="1600" i="1" smtClean="0">
                        <a:solidFill>
                          <a:srgbClr val="FF0000"/>
                        </a:solidFill>
                        <a:latin typeface="Cambria Math" panose="02040503050406030204" pitchFamily="18" charset="0"/>
                        <a:ea typeface="Cambria Math" panose="02040503050406030204" pitchFamily="18" charset="0"/>
                      </a:rPr>
                      <m:t>≫</m:t>
                    </m:r>
                    <m:sSub>
                      <m:sSubPr>
                        <m:ctrlPr>
                          <a:rPr lang="en-US" altLang="zh-CN" sz="1600" i="1" smtClean="0">
                            <a:solidFill>
                              <a:srgbClr val="FF0000"/>
                            </a:solidFill>
                            <a:latin typeface="Cambria Math" panose="02040503050406030204" pitchFamily="18" charset="0"/>
                          </a:rPr>
                        </m:ctrlPr>
                      </m:sSubPr>
                      <m:e>
                        <m:r>
                          <a:rPr lang="zh-CN" altLang="en-US" sz="1600" i="1">
                            <a:solidFill>
                              <a:srgbClr val="FF0000"/>
                            </a:solidFill>
                            <a:latin typeface="Cambria Math" panose="02040503050406030204" pitchFamily="18" charset="0"/>
                          </a:rPr>
                          <m:t>𝜉</m:t>
                        </m:r>
                      </m:e>
                      <m:sub>
                        <m:r>
                          <a:rPr lang="en-US" altLang="zh-CN" sz="1600" i="1">
                            <a:solidFill>
                              <a:srgbClr val="FF0000"/>
                            </a:solidFill>
                            <a:latin typeface="Cambria Math" panose="02040503050406030204" pitchFamily="18" charset="0"/>
                          </a:rPr>
                          <m:t>𝑥</m:t>
                        </m:r>
                      </m:sub>
                    </m:sSub>
                  </m:oMath>
                </a14:m>
                <a:r>
                  <a:rPr lang="en-US" altLang="zh-CN" sz="1600" dirty="0">
                    <a:latin typeface="Calibri" panose="020F0502020204030204" pitchFamily="34" charset="0"/>
                    <a:ea typeface="Calibri" panose="020F0502020204030204" pitchFamily="34" charset="0"/>
                    <a:cs typeface="Calibri" panose="020F0502020204030204" pitchFamily="34" charset="0"/>
                  </a:rPr>
                  <a:t> </a:t>
                </a:r>
              </a:p>
            </p:txBody>
          </p:sp>
        </mc:Choice>
        <mc:Fallback xmlns="">
          <p:sp>
            <p:nvSpPr>
              <p:cNvPr id="3" name="内容占位符 2">
                <a:extLst>
                  <a:ext uri="{FF2B5EF4-FFF2-40B4-BE49-F238E27FC236}">
                    <a16:creationId xmlns:a16="http://schemas.microsoft.com/office/drawing/2014/main" id="{009D2D4C-C017-4876-938F-5381B37FEB2F}"/>
                  </a:ext>
                </a:extLst>
              </p:cNvPr>
              <p:cNvSpPr>
                <a:spLocks noGrp="1" noRot="1" noChangeAspect="1" noMove="1" noResize="1" noEditPoints="1" noAdjustHandles="1" noChangeArrowheads="1" noChangeShapeType="1" noTextEdit="1"/>
              </p:cNvSpPr>
              <p:nvPr>
                <p:ph idx="1"/>
              </p:nvPr>
            </p:nvSpPr>
            <p:spPr>
              <a:xfrm>
                <a:off x="492741" y="992474"/>
                <a:ext cx="7503395" cy="5379144"/>
              </a:xfrm>
              <a:blipFill>
                <a:blip r:embed="rId2"/>
                <a:stretch>
                  <a:fillRect l="-731" t="-1474"/>
                </a:stretch>
              </a:blipFill>
            </p:spPr>
            <p:txBody>
              <a:bodyPr/>
              <a:lstStyle/>
              <a:p>
                <a:r>
                  <a:rPr lang="zh-CN" altLang="en-US">
                    <a:noFill/>
                  </a:rPr>
                  <a:t> </a:t>
                </a:r>
              </a:p>
            </p:txBody>
          </p:sp>
        </mc:Fallback>
      </mc:AlternateContent>
      <p:pic>
        <p:nvPicPr>
          <p:cNvPr id="1028" name="Picture 4" descr="中国科学技术大学管理学院科研云平台">
            <a:extLst>
              <a:ext uri="{FF2B5EF4-FFF2-40B4-BE49-F238E27FC236}">
                <a16:creationId xmlns:a16="http://schemas.microsoft.com/office/drawing/2014/main" id="{3DE38950-88A5-4023-8B32-F586334EB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2" y="-69446"/>
            <a:ext cx="992221" cy="972766"/>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DABC3F16-F4A1-4678-96A4-64E30EB60488}"/>
              </a:ext>
            </a:extLst>
          </p:cNvPr>
          <p:cNvPicPr>
            <a:picLocks noChangeAspect="1"/>
          </p:cNvPicPr>
          <p:nvPr/>
        </p:nvPicPr>
        <p:blipFill>
          <a:blip r:embed="rId4"/>
          <a:stretch>
            <a:fillRect/>
          </a:stretch>
        </p:blipFill>
        <p:spPr>
          <a:xfrm>
            <a:off x="11236460" y="0"/>
            <a:ext cx="944748" cy="864000"/>
          </a:xfrm>
          <a:prstGeom prst="rect">
            <a:avLst/>
          </a:prstGeom>
        </p:spPr>
      </p:pic>
      <p:cxnSp>
        <p:nvCxnSpPr>
          <p:cNvPr id="7" name="直接连接符 6">
            <a:extLst>
              <a:ext uri="{FF2B5EF4-FFF2-40B4-BE49-F238E27FC236}">
                <a16:creationId xmlns:a16="http://schemas.microsoft.com/office/drawing/2014/main" id="{EFBC3746-6596-451F-87D5-27572D2AF67E}"/>
              </a:ext>
            </a:extLst>
          </p:cNvPr>
          <p:cNvCxnSpPr/>
          <p:nvPr/>
        </p:nvCxnSpPr>
        <p:spPr>
          <a:xfrm>
            <a:off x="0" y="864000"/>
            <a:ext cx="1218120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8" name="Table 3">
                <a:extLst>
                  <a:ext uri="{FF2B5EF4-FFF2-40B4-BE49-F238E27FC236}">
                    <a16:creationId xmlns:a16="http://schemas.microsoft.com/office/drawing/2014/main" id="{DAF6C933-77E7-4C2E-AC72-E1F6088EE660}"/>
                  </a:ext>
                </a:extLst>
              </p:cNvPr>
              <p:cNvGraphicFramePr>
                <a:graphicFrameLocks noGrp="1"/>
              </p:cNvGraphicFramePr>
              <p:nvPr>
                <p:extLst>
                  <p:ext uri="{D42A27DB-BD31-4B8C-83A1-F6EECF244321}">
                    <p14:modId xmlns:p14="http://schemas.microsoft.com/office/powerpoint/2010/main" val="1056037445"/>
                  </p:ext>
                </p:extLst>
              </p:nvPr>
            </p:nvGraphicFramePr>
            <p:xfrm>
              <a:off x="8211157" y="29397"/>
              <a:ext cx="3812229" cy="6497272"/>
            </p:xfrm>
            <a:graphic>
              <a:graphicData uri="http://schemas.openxmlformats.org/drawingml/2006/table">
                <a:tbl>
                  <a:tblPr>
                    <a:tableStyleId>{5C22544A-7EE6-4342-B048-85BDC9FD1C3A}</a:tableStyleId>
                  </a:tblPr>
                  <a:tblGrid>
                    <a:gridCol w="1728707">
                      <a:extLst>
                        <a:ext uri="{9D8B030D-6E8A-4147-A177-3AD203B41FA5}">
                          <a16:colId xmlns:a16="http://schemas.microsoft.com/office/drawing/2014/main" val="2973674812"/>
                        </a:ext>
                      </a:extLst>
                    </a:gridCol>
                    <a:gridCol w="462640">
                      <a:extLst>
                        <a:ext uri="{9D8B030D-6E8A-4147-A177-3AD203B41FA5}">
                          <a16:colId xmlns:a16="http://schemas.microsoft.com/office/drawing/2014/main" val="2844640155"/>
                        </a:ext>
                      </a:extLst>
                    </a:gridCol>
                    <a:gridCol w="810441">
                      <a:extLst>
                        <a:ext uri="{9D8B030D-6E8A-4147-A177-3AD203B41FA5}">
                          <a16:colId xmlns:a16="http://schemas.microsoft.com/office/drawing/2014/main" val="1555374557"/>
                        </a:ext>
                      </a:extLst>
                    </a:gridCol>
                    <a:gridCol w="810441">
                      <a:extLst>
                        <a:ext uri="{9D8B030D-6E8A-4147-A177-3AD203B41FA5}">
                          <a16:colId xmlns:a16="http://schemas.microsoft.com/office/drawing/2014/main" val="3080048748"/>
                        </a:ext>
                      </a:extLst>
                    </a:gridCol>
                  </a:tblGrid>
                  <a:tr h="108638">
                    <a:tc>
                      <a:txBody>
                        <a:bodyPr/>
                        <a:lstStyle/>
                        <a:p>
                          <a:pPr algn="ctr" fontAlgn="ctr"/>
                          <a:r>
                            <a:rPr lang="fr-CH" sz="1000" u="none" strike="noStrike" dirty="0">
                              <a:effectLst/>
                            </a:rPr>
                            <a:t>Parameters</a:t>
                          </a:r>
                          <a:endParaRPr lang="fr-CH" sz="1000" b="1"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dirty="0">
                              <a:effectLst/>
                            </a:rPr>
                            <a:t>Units</a:t>
                          </a:r>
                          <a:endParaRPr lang="fr-CH" sz="1000" b="1"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dirty="0">
                              <a:effectLst/>
                              <a:highlight>
                                <a:srgbClr val="00FF00"/>
                              </a:highlight>
                            </a:rPr>
                            <a:t>STCF </a:t>
                          </a:r>
                          <a:r>
                            <a:rPr lang="en-US" sz="1000" u="none" strike="noStrike" dirty="0">
                              <a:effectLst/>
                              <a:highlight>
                                <a:srgbClr val="00FF00"/>
                              </a:highlight>
                            </a:rPr>
                            <a:t>(</a:t>
                          </a:r>
                          <a:r>
                            <a:rPr lang="en-US" sz="1000" u="none" strike="noStrike" dirty="0" err="1">
                              <a:effectLst/>
                              <a:highlight>
                                <a:srgbClr val="00FF00"/>
                              </a:highlight>
                            </a:rPr>
                            <a:t>wiggler+IBS</a:t>
                          </a:r>
                          <a:r>
                            <a:rPr lang="en-US" sz="1000" u="none" strike="noStrike" dirty="0">
                              <a:effectLst/>
                              <a:highlight>
                                <a:srgbClr val="00FF00"/>
                              </a:highlight>
                            </a:rPr>
                            <a:t>)</a:t>
                          </a:r>
                          <a:endParaRPr lang="fr-CH" sz="1000" b="1" i="0" u="none" strike="noStrike" dirty="0">
                            <a:solidFill>
                              <a:srgbClr val="000000"/>
                            </a:solidFill>
                            <a:effectLst/>
                            <a:highlight>
                              <a:srgbClr val="00FF00"/>
                            </a:highlight>
                            <a:latin typeface="等线" panose="02010600030101010101" pitchFamily="2" charset="-122"/>
                            <a:ea typeface="等线" panose="02010600030101010101" pitchFamily="2" charset="-122"/>
                          </a:endParaRPr>
                        </a:p>
                      </a:txBody>
                      <a:tcPr marL="3484" marR="3484" marT="3484" marB="0" anchor="ctr">
                        <a:solidFill>
                          <a:srgbClr val="E9EBF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CH" altLang="zh-CN" sz="1000" u="none" strike="noStrike" dirty="0">
                              <a:effectLst/>
                              <a:highlight>
                                <a:srgbClr val="00FF00"/>
                              </a:highlight>
                            </a:rPr>
                            <a:t>STCF </a:t>
                          </a:r>
                          <a:r>
                            <a:rPr lang="en-US" altLang="zh-CN" sz="1000" u="none" strike="noStrike" dirty="0">
                              <a:effectLst/>
                              <a:highlight>
                                <a:srgbClr val="00FF00"/>
                              </a:highlight>
                            </a:rPr>
                            <a:t>(</a:t>
                          </a:r>
                          <a:r>
                            <a:rPr lang="en-US" altLang="zh-CN" sz="1000" u="none" strike="noStrike" dirty="0" err="1">
                              <a:effectLst/>
                              <a:highlight>
                                <a:srgbClr val="00FF00"/>
                              </a:highlight>
                            </a:rPr>
                            <a:t>wiggler+IBS</a:t>
                          </a:r>
                          <a:r>
                            <a:rPr lang="en-US" altLang="zh-CN" sz="1000" u="none" strike="noStrike" dirty="0">
                              <a:effectLst/>
                              <a:highlight>
                                <a:srgbClr val="00FF00"/>
                              </a:highlight>
                            </a:rPr>
                            <a:t>)</a:t>
                          </a:r>
                          <a:endParaRPr lang="fr-CH" altLang="zh-CN" sz="1000" b="1" i="0" u="none" strike="noStrike" dirty="0">
                            <a:solidFill>
                              <a:srgbClr val="000000"/>
                            </a:solidFill>
                            <a:effectLst/>
                            <a:highlight>
                              <a:srgbClr val="00FF00"/>
                            </a:highlight>
                            <a:latin typeface="等线" panose="02010600030101010101" pitchFamily="2" charset="-122"/>
                            <a:ea typeface="+mn-ea"/>
                          </a:endParaRPr>
                        </a:p>
                      </a:txBody>
                      <a:tcPr marL="3484" marR="3484" marT="3484" marB="0" anchor="ctr">
                        <a:solidFill>
                          <a:srgbClr val="E9EBF5"/>
                        </a:solidFill>
                      </a:tcPr>
                    </a:tc>
                    <a:extLst>
                      <a:ext uri="{0D108BD9-81ED-4DB2-BD59-A6C34878D82A}">
                        <a16:rowId xmlns:a16="http://schemas.microsoft.com/office/drawing/2014/main" val="706853914"/>
                      </a:ext>
                    </a:extLst>
                  </a:tr>
                  <a:tr h="108638">
                    <a:tc>
                      <a:txBody>
                        <a:bodyPr/>
                        <a:lstStyle/>
                        <a:p>
                          <a:pPr algn="l" fontAlgn="ctr"/>
                          <a:r>
                            <a:rPr lang="fr-CH" sz="1000" u="none" strike="noStrike" dirty="0">
                              <a:solidFill>
                                <a:srgbClr val="00B050"/>
                              </a:solidFill>
                              <a:effectLst/>
                            </a:rPr>
                            <a:t>Optimal beam energy, E</a:t>
                          </a:r>
                          <a:endParaRPr lang="fr-CH" sz="1000" b="0" i="0" u="none" strike="noStrike" dirty="0">
                            <a:solidFill>
                              <a:srgbClr val="00B05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solidFill>
                                <a:srgbClr val="00B050"/>
                              </a:solidFill>
                              <a:effectLst/>
                            </a:rPr>
                            <a:t>GeV</a:t>
                          </a:r>
                          <a:endParaRPr lang="fr-CH" sz="1000" b="0" i="0" u="none" strike="noStrike">
                            <a:solidFill>
                              <a:srgbClr val="00B05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solidFill>
                                <a:srgbClr val="00B050"/>
                              </a:solidFill>
                              <a:effectLst/>
                            </a:rPr>
                            <a:t>2</a:t>
                          </a:r>
                          <a:endParaRPr lang="en-US" altLang="zh-CN" sz="1000" b="0" i="0" u="none" strike="noStrike" dirty="0">
                            <a:solidFill>
                              <a:srgbClr val="00B05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solidFill>
                                <a:srgbClr val="00B050"/>
                              </a:solidFill>
                              <a:effectLst/>
                            </a:rPr>
                            <a:t>2</a:t>
                          </a:r>
                          <a:endParaRPr lang="en-US" altLang="zh-CN" sz="1000" b="0" i="0" u="none" strike="noStrike" dirty="0">
                            <a:solidFill>
                              <a:srgbClr val="00B050"/>
                            </a:solidFill>
                            <a:effectLst/>
                            <a:latin typeface="等线" panose="02010600030101010101" pitchFamily="2" charset="-122"/>
                            <a:ea typeface="等线" panose="02010600030101010101" pitchFamily="2" charset="-122"/>
                          </a:endParaRPr>
                        </a:p>
                      </a:txBody>
                      <a:tcPr marL="3484" marR="3484" marT="3484" marB="0" anchor="ctr"/>
                    </a:tc>
                    <a:extLst>
                      <a:ext uri="{0D108BD9-81ED-4DB2-BD59-A6C34878D82A}">
                        <a16:rowId xmlns:a16="http://schemas.microsoft.com/office/drawing/2014/main" val="1065319382"/>
                      </a:ext>
                    </a:extLst>
                  </a:tr>
                  <a:tr h="170285">
                    <a:tc>
                      <a:txBody>
                        <a:bodyPr/>
                        <a:lstStyle/>
                        <a:p>
                          <a:pPr algn="l" fontAlgn="ctr"/>
                          <a:r>
                            <a:rPr lang="fr-CH" sz="1000" u="none" strike="noStrike">
                              <a:solidFill>
                                <a:srgbClr val="00B050"/>
                              </a:solidFill>
                              <a:effectLst/>
                            </a:rPr>
                            <a:t>Circumference, C</a:t>
                          </a:r>
                          <a:endParaRPr lang="fr-CH" sz="1000" b="0" i="0" u="none" strike="noStrike">
                            <a:solidFill>
                              <a:srgbClr val="00B05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solidFill>
                                <a:srgbClr val="00B050"/>
                              </a:solidFill>
                              <a:effectLst/>
                            </a:rPr>
                            <a:t>m</a:t>
                          </a:r>
                          <a:endParaRPr lang="fr-CH" sz="1000" b="0" i="0" u="none" strike="noStrike">
                            <a:solidFill>
                              <a:srgbClr val="00B05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dirty="0">
                              <a:solidFill>
                                <a:srgbClr val="00B050"/>
                              </a:solidFill>
                              <a:effectLst/>
                              <a:latin typeface="+mn-lt"/>
                              <a:ea typeface="等线" panose="02010600030101010101" pitchFamily="2" charset="-122"/>
                            </a:rPr>
                            <a:t>616.76</a:t>
                          </a:r>
                        </a:p>
                      </a:txBody>
                      <a:tcPr marL="6350" marR="6350" marT="6350" marB="0" anchor="ctr"/>
                    </a:tc>
                    <a:tc>
                      <a:txBody>
                        <a:bodyPr/>
                        <a:lstStyle/>
                        <a:p>
                          <a:pPr algn="ctr" fontAlgn="ctr"/>
                          <a:r>
                            <a:rPr lang="en-US" altLang="zh-CN" sz="1000" b="0" i="0" u="none" strike="noStrike" dirty="0">
                              <a:solidFill>
                                <a:srgbClr val="00B050"/>
                              </a:solidFill>
                              <a:effectLst/>
                              <a:latin typeface="+mn-lt"/>
                              <a:ea typeface="等线" panose="02010600030101010101" pitchFamily="2" charset="-122"/>
                            </a:rPr>
                            <a:t>616.76</a:t>
                          </a:r>
                        </a:p>
                      </a:txBody>
                      <a:tcPr marL="6350" marR="6350" marT="6350" marB="0" anchor="ctr"/>
                    </a:tc>
                    <a:extLst>
                      <a:ext uri="{0D108BD9-81ED-4DB2-BD59-A6C34878D82A}">
                        <a16:rowId xmlns:a16="http://schemas.microsoft.com/office/drawing/2014/main" val="494751415"/>
                      </a:ext>
                    </a:extLst>
                  </a:tr>
                  <a:tr h="108638">
                    <a:tc>
                      <a:txBody>
                        <a:bodyPr/>
                        <a:lstStyle/>
                        <a:p>
                          <a:pPr algn="l" fontAlgn="ctr"/>
                          <a:r>
                            <a:rPr lang="fr-CH" sz="1000" u="none" strike="noStrike" dirty="0">
                              <a:solidFill>
                                <a:srgbClr val="00B050"/>
                              </a:solidFill>
                              <a:effectLst/>
                            </a:rPr>
                            <a:t>Crossing angle, 2</a:t>
                          </a:r>
                          <a:r>
                            <a:rPr lang="fr-CH" sz="1000" u="none" strike="noStrike" dirty="0">
                              <a:solidFill>
                                <a:srgbClr val="00B050"/>
                              </a:solidFill>
                              <a:effectLst/>
                              <a:sym typeface="Symbol" panose="05050102010706020507" pitchFamily="18" charset="2"/>
                            </a:rPr>
                            <a:t></a:t>
                          </a:r>
                          <a:endParaRPr lang="fr-CH" sz="1000" b="0" i="0" u="none" strike="noStrike" dirty="0">
                            <a:solidFill>
                              <a:srgbClr val="00B05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solidFill>
                                <a:srgbClr val="00B050"/>
                              </a:solidFill>
                              <a:effectLst/>
                            </a:rPr>
                            <a:t>mrad</a:t>
                          </a:r>
                          <a:endParaRPr lang="fr-CH" sz="1000" b="0" i="0" u="none" strike="noStrike">
                            <a:solidFill>
                              <a:srgbClr val="00B05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solidFill>
                                <a:srgbClr val="00B050"/>
                              </a:solidFill>
                              <a:effectLst/>
                            </a:rPr>
                            <a:t>60</a:t>
                          </a:r>
                          <a:endParaRPr lang="en-US" altLang="zh-CN" sz="1000" b="0" i="0" u="none" strike="noStrike" dirty="0">
                            <a:solidFill>
                              <a:srgbClr val="00B05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tc>
                      <a:txBody>
                        <a:bodyPr/>
                        <a:lstStyle/>
                        <a:p>
                          <a:pPr algn="ctr" fontAlgn="ctr"/>
                          <a:r>
                            <a:rPr lang="en-US" altLang="zh-CN" sz="1000" u="none" strike="noStrike" dirty="0">
                              <a:solidFill>
                                <a:srgbClr val="00B050"/>
                              </a:solidFill>
                              <a:effectLst/>
                            </a:rPr>
                            <a:t>60</a:t>
                          </a:r>
                          <a:endParaRPr lang="en-US" altLang="zh-CN" sz="1000" b="0" i="0" u="none" strike="noStrike" dirty="0">
                            <a:solidFill>
                              <a:srgbClr val="00B05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extLst>
                      <a:ext uri="{0D108BD9-81ED-4DB2-BD59-A6C34878D82A}">
                        <a16:rowId xmlns:a16="http://schemas.microsoft.com/office/drawing/2014/main" val="400122953"/>
                      </a:ext>
                    </a:extLst>
                  </a:tr>
                  <a:tr h="108638">
                    <a:tc>
                      <a:txBody>
                        <a:bodyPr/>
                        <a:lstStyle/>
                        <a:p>
                          <a:pPr algn="l" fontAlgn="ctr"/>
                          <a:r>
                            <a:rPr lang="fr-CH" sz="1000" u="none" strike="noStrike">
                              <a:effectLst/>
                            </a:rPr>
                            <a:t>Relative gamma</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3913.9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3913.9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extLst>
                      <a:ext uri="{0D108BD9-81ED-4DB2-BD59-A6C34878D82A}">
                        <a16:rowId xmlns:a16="http://schemas.microsoft.com/office/drawing/2014/main" val="3013508127"/>
                      </a:ext>
                    </a:extLst>
                  </a:tr>
                  <a:tr h="124157">
                    <a:tc>
                      <a:txBody>
                        <a:bodyPr/>
                        <a:lstStyle/>
                        <a:p>
                          <a:pPr algn="l" fontAlgn="ctr"/>
                          <a:r>
                            <a:rPr lang="fr-CH" sz="1000" u="none" strike="noStrike">
                              <a:effectLst/>
                            </a:rPr>
                            <a:t>Revolution period, T</a:t>
                          </a:r>
                          <a:r>
                            <a:rPr lang="fr-CH" sz="1000" u="none" strike="noStrike" baseline="-25000">
                              <a:effectLst/>
                            </a:rPr>
                            <a:t>0</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effectLst/>
                            </a:rPr>
                            <a:t>ms</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2.057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2.057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extLst>
                      <a:ext uri="{0D108BD9-81ED-4DB2-BD59-A6C34878D82A}">
                        <a16:rowId xmlns:a16="http://schemas.microsoft.com/office/drawing/2014/main" val="2721154430"/>
                      </a:ext>
                    </a:extLst>
                  </a:tr>
                  <a:tr h="124157">
                    <a:tc>
                      <a:txBody>
                        <a:bodyPr/>
                        <a:lstStyle/>
                        <a:p>
                          <a:pPr algn="l" fontAlgn="ctr"/>
                          <a:r>
                            <a:rPr lang="fr-CH" sz="1000" u="none" strike="noStrike">
                              <a:effectLst/>
                            </a:rPr>
                            <a:t>Revolution frequency, f</a:t>
                          </a:r>
                          <a:r>
                            <a:rPr lang="fr-CH" sz="1000" u="none" strike="noStrike" baseline="-25000">
                              <a:effectLst/>
                            </a:rPr>
                            <a:t>0</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effectLst/>
                            </a:rPr>
                            <a:t>kHz</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486.08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486.08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extLst>
                      <a:ext uri="{0D108BD9-81ED-4DB2-BD59-A6C34878D82A}">
                        <a16:rowId xmlns:a16="http://schemas.microsoft.com/office/drawing/2014/main" val="564063612"/>
                      </a:ext>
                    </a:extLst>
                  </a:tr>
                  <a:tr h="124157">
                    <a:tc>
                      <a:txBody>
                        <a:bodyPr/>
                        <a:lstStyle/>
                        <a:p>
                          <a:pPr algn="l" fontAlgn="ctr"/>
                          <a:r>
                            <a:rPr lang="fr-CH" sz="1000" u="none" strike="noStrike" dirty="0">
                              <a:solidFill>
                                <a:srgbClr val="00B0F0"/>
                              </a:solidFill>
                              <a:effectLst/>
                            </a:rPr>
                            <a:t>Horizontal emittance, </a:t>
                          </a:r>
                          <a:r>
                            <a:rPr lang="fr-CH" sz="1000" u="none" strike="noStrike" dirty="0">
                              <a:solidFill>
                                <a:srgbClr val="00B0F0"/>
                              </a:solidFill>
                              <a:effectLst/>
                              <a:sym typeface="Symbol" panose="05050102010706020507" pitchFamily="18" charset="2"/>
                            </a:rPr>
                            <a:t></a:t>
                          </a:r>
                          <a:r>
                            <a:rPr lang="fr-CH" sz="1000" u="none" strike="noStrike" baseline="-25000" dirty="0">
                              <a:solidFill>
                                <a:srgbClr val="00B0F0"/>
                              </a:solidFill>
                              <a:effectLst/>
                            </a:rPr>
                            <a:t>x</a:t>
                          </a:r>
                          <a:endParaRPr lang="fr-CH" sz="1000" b="0" i="0" u="none" strike="noStrike" dirty="0">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solidFill>
                                <a:srgbClr val="00B0F0"/>
                              </a:solidFill>
                              <a:effectLst/>
                            </a:rPr>
                            <a:t>nm</a:t>
                          </a:r>
                          <a:endParaRPr lang="fr-CH" sz="1000" b="0" i="0" u="none" strike="noStrike">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dirty="0">
                              <a:solidFill>
                                <a:srgbClr val="00B0F0"/>
                              </a:solidFill>
                              <a:effectLst/>
                              <a:latin typeface="等线" panose="02010600030101010101" pitchFamily="2" charset="-122"/>
                              <a:ea typeface="等线" panose="02010600030101010101" pitchFamily="2" charset="-122"/>
                            </a:rPr>
                            <a:t>5.77</a:t>
                          </a:r>
                        </a:p>
                      </a:txBody>
                      <a:tcPr marL="3484" marR="3484" marT="3484" marB="0" anchor="ctr">
                        <a:solidFill>
                          <a:srgbClr val="E9EBF5"/>
                        </a:solidFill>
                      </a:tcPr>
                    </a:tc>
                    <a:tc>
                      <a:txBody>
                        <a:bodyPr/>
                        <a:lstStyle/>
                        <a:p>
                          <a:pPr algn="ctr" fontAlgn="ctr"/>
                          <a:r>
                            <a:rPr lang="en-US" altLang="zh-CN" sz="1000" b="0" i="0" u="none" strike="noStrike" dirty="0">
                              <a:solidFill>
                                <a:srgbClr val="00B0F0"/>
                              </a:solidFill>
                              <a:effectLst/>
                              <a:latin typeface="等线" panose="02010600030101010101" pitchFamily="2" charset="-122"/>
                              <a:ea typeface="等线" panose="02010600030101010101" pitchFamily="2" charset="-122"/>
                            </a:rPr>
                            <a:t>5.66</a:t>
                          </a:r>
                        </a:p>
                      </a:txBody>
                      <a:tcPr marL="3484" marR="3484" marT="3484" marB="0" anchor="ctr">
                        <a:solidFill>
                          <a:srgbClr val="E9EBF5"/>
                        </a:solidFill>
                      </a:tcPr>
                    </a:tc>
                    <a:extLst>
                      <a:ext uri="{0D108BD9-81ED-4DB2-BD59-A6C34878D82A}">
                        <a16:rowId xmlns:a16="http://schemas.microsoft.com/office/drawing/2014/main" val="1022989307"/>
                      </a:ext>
                    </a:extLst>
                  </a:tr>
                  <a:tr h="108638">
                    <a:tc>
                      <a:txBody>
                        <a:bodyPr/>
                        <a:lstStyle/>
                        <a:p>
                          <a:pPr algn="l" fontAlgn="ctr"/>
                          <a:r>
                            <a:rPr lang="fr-CH" sz="1000" u="none" strike="noStrike">
                              <a:solidFill>
                                <a:srgbClr val="00B0F0"/>
                              </a:solidFill>
                              <a:effectLst/>
                            </a:rPr>
                            <a:t>Coupling, k</a:t>
                          </a:r>
                          <a:endParaRPr lang="fr-CH" sz="1000" b="0" i="0" u="none" strike="noStrike">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endParaRPr lang="zh-CN" altLang="en-US" sz="1000" b="0" i="0" u="none" strike="noStrike">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solidFill>
                                <a:srgbClr val="00B0F0"/>
                              </a:solidFill>
                              <a:effectLst/>
                            </a:rPr>
                            <a:t>0.50%</a:t>
                          </a:r>
                          <a:endParaRPr lang="en-US" altLang="zh-CN" sz="1000" b="0" i="0" u="none" strike="noStrike" dirty="0">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solidFill>
                                <a:srgbClr val="00B0F0"/>
                              </a:solidFill>
                              <a:effectLst/>
                            </a:rPr>
                            <a:t>0.50%</a:t>
                          </a:r>
                          <a:endParaRPr lang="en-US" altLang="zh-CN" sz="1000" b="0" i="0" u="none" strike="noStrike" dirty="0">
                            <a:solidFill>
                              <a:srgbClr val="00B0F0"/>
                            </a:solidFill>
                            <a:effectLst/>
                            <a:latin typeface="等线" panose="02010600030101010101" pitchFamily="2" charset="-122"/>
                            <a:ea typeface="等线" panose="02010600030101010101" pitchFamily="2" charset="-122"/>
                          </a:endParaRPr>
                        </a:p>
                      </a:txBody>
                      <a:tcPr marL="3484" marR="3484" marT="3484" marB="0" anchor="ctr"/>
                    </a:tc>
                    <a:extLst>
                      <a:ext uri="{0D108BD9-81ED-4DB2-BD59-A6C34878D82A}">
                        <a16:rowId xmlns:a16="http://schemas.microsoft.com/office/drawing/2014/main" val="2259889736"/>
                      </a:ext>
                    </a:extLst>
                  </a:tr>
                  <a:tr h="124157">
                    <a:tc>
                      <a:txBody>
                        <a:bodyPr/>
                        <a:lstStyle/>
                        <a:p>
                          <a:pPr algn="l" fontAlgn="ctr"/>
                          <a:r>
                            <a:rPr lang="fr-CH" sz="1000" u="none" strike="noStrike" dirty="0">
                              <a:effectLst/>
                            </a:rPr>
                            <a:t>Vertical emittance, </a:t>
                          </a:r>
                          <a:r>
                            <a:rPr lang="fr-CH" sz="1000" u="none" strike="noStrike" dirty="0">
                              <a:effectLst/>
                              <a:sym typeface="Symbol" panose="05050102010706020507" pitchFamily="18" charset="2"/>
                            </a:rPr>
                            <a:t></a:t>
                          </a:r>
                          <a:r>
                            <a:rPr lang="fr-CH" sz="1000" u="none" strike="noStrike" baseline="-25000" dirty="0">
                              <a:effectLst/>
                            </a:rPr>
                            <a:t>y</a:t>
                          </a:r>
                          <a:endParaRPr lang="fr-CH"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effectLst/>
                            </a:rPr>
                            <a:t>pm</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28.85</a:t>
                          </a:r>
                        </a:p>
                      </a:txBody>
                      <a:tcPr marL="9525" marR="9525" marT="9525" marB="0" anchor="ct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28.85</a:t>
                          </a:r>
                        </a:p>
                      </a:txBody>
                      <a:tcPr marL="9525" marR="9525" marT="9525" marB="0" anchor="ctr"/>
                    </a:tc>
                    <a:extLst>
                      <a:ext uri="{0D108BD9-81ED-4DB2-BD59-A6C34878D82A}">
                        <a16:rowId xmlns:a16="http://schemas.microsoft.com/office/drawing/2014/main" val="3610905199"/>
                      </a:ext>
                    </a:extLst>
                  </a:tr>
                  <a:tr h="124157">
                    <a:tc>
                      <a:txBody>
                        <a:bodyPr/>
                        <a:lstStyle/>
                        <a:p>
                          <a:pPr algn="l" fontAlgn="ctr"/>
                          <a:r>
                            <a:rPr lang="fr-CH" sz="1000" u="none" strike="noStrike" dirty="0">
                              <a:solidFill>
                                <a:srgbClr val="00B0F0"/>
                              </a:solidFill>
                              <a:effectLst/>
                            </a:rPr>
                            <a:t>Hor. beta function at IP, </a:t>
                          </a:r>
                          <a:r>
                            <a:rPr lang="fr-CH" sz="1000" u="none" strike="noStrike" dirty="0">
                              <a:solidFill>
                                <a:srgbClr val="00B0F0"/>
                              </a:solidFill>
                              <a:effectLst/>
                              <a:sym typeface="Symbol" panose="05050102010706020507" pitchFamily="18" charset="2"/>
                            </a:rPr>
                            <a:t></a:t>
                          </a:r>
                          <a:r>
                            <a:rPr lang="fr-CH" sz="1000" u="none" strike="noStrike" baseline="-25000" dirty="0">
                              <a:solidFill>
                                <a:srgbClr val="00B0F0"/>
                              </a:solidFill>
                              <a:effectLst/>
                            </a:rPr>
                            <a:t>x</a:t>
                          </a:r>
                          <a:endParaRPr lang="fr-CH" sz="1000" b="0" i="0" u="none" strike="noStrike" dirty="0">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solidFill>
                                <a:srgbClr val="00B0F0"/>
                              </a:solidFill>
                              <a:effectLst/>
                            </a:rPr>
                            <a:t>mm</a:t>
                          </a:r>
                          <a:endParaRPr lang="fr-CH" sz="1000" b="0" i="0" u="none" strike="noStrike">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dirty="0">
                              <a:solidFill>
                                <a:srgbClr val="00B0F0"/>
                              </a:solidFill>
                              <a:effectLst/>
                              <a:latin typeface="等线" panose="02010600030101010101" pitchFamily="2" charset="-122"/>
                              <a:ea typeface="等线" panose="02010600030101010101" pitchFamily="2" charset="-122"/>
                            </a:rPr>
                            <a:t>40</a:t>
                          </a:r>
                        </a:p>
                      </a:txBody>
                      <a:tcPr marL="9525" marR="9525" marT="9525" marB="0" anchor="ctr">
                        <a:solidFill>
                          <a:srgbClr val="E9EBF5"/>
                        </a:solidFill>
                      </a:tcPr>
                    </a:tc>
                    <a:tc>
                      <a:txBody>
                        <a:bodyPr/>
                        <a:lstStyle/>
                        <a:p>
                          <a:pPr algn="ctr" fontAlgn="ctr"/>
                          <a:r>
                            <a:rPr lang="en-US" altLang="zh-CN" sz="1000" b="0" i="0" u="none" strike="noStrike" dirty="0">
                              <a:solidFill>
                                <a:srgbClr val="00B0F0"/>
                              </a:solidFill>
                              <a:effectLst/>
                              <a:latin typeface="等线" panose="02010600030101010101" pitchFamily="2" charset="-122"/>
                              <a:ea typeface="等线" panose="02010600030101010101" pitchFamily="2" charset="-122"/>
                            </a:rPr>
                            <a:t>40</a:t>
                          </a:r>
                        </a:p>
                      </a:txBody>
                      <a:tcPr marL="9525" marR="9525" marT="9525" marB="0" anchor="ctr">
                        <a:solidFill>
                          <a:srgbClr val="E9EBF5"/>
                        </a:solidFill>
                      </a:tcPr>
                    </a:tc>
                    <a:extLst>
                      <a:ext uri="{0D108BD9-81ED-4DB2-BD59-A6C34878D82A}">
                        <a16:rowId xmlns:a16="http://schemas.microsoft.com/office/drawing/2014/main" val="3837228874"/>
                      </a:ext>
                    </a:extLst>
                  </a:tr>
                  <a:tr h="124157">
                    <a:tc>
                      <a:txBody>
                        <a:bodyPr/>
                        <a:lstStyle/>
                        <a:p>
                          <a:pPr algn="l" fontAlgn="ctr"/>
                          <a:r>
                            <a:rPr lang="en-US" sz="1000" u="none" strike="noStrike" dirty="0">
                              <a:solidFill>
                                <a:srgbClr val="00B0F0"/>
                              </a:solidFill>
                              <a:effectLst/>
                            </a:rPr>
                            <a:t>Ver. beta function at IP, </a:t>
                          </a:r>
                          <a:r>
                            <a:rPr lang="en-US" sz="1000" u="none" strike="noStrike" dirty="0">
                              <a:solidFill>
                                <a:srgbClr val="00B0F0"/>
                              </a:solidFill>
                              <a:effectLst/>
                              <a:sym typeface="Symbol" panose="05050102010706020507" pitchFamily="18" charset="2"/>
                            </a:rPr>
                            <a:t></a:t>
                          </a:r>
                          <a:r>
                            <a:rPr lang="en-US" sz="1000" u="none" strike="noStrike" baseline="-25000" dirty="0">
                              <a:solidFill>
                                <a:srgbClr val="00B0F0"/>
                              </a:solidFill>
                              <a:effectLst/>
                            </a:rPr>
                            <a:t>y</a:t>
                          </a:r>
                          <a:endParaRPr lang="en-US" sz="1000" b="0" i="0" u="none" strike="noStrike" dirty="0">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solidFill>
                                <a:srgbClr val="00B0F0"/>
                              </a:solidFill>
                              <a:effectLst/>
                            </a:rPr>
                            <a:t>mm</a:t>
                          </a:r>
                          <a:endParaRPr lang="fr-CH" sz="1000" b="0" i="0" u="none" strike="noStrike">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dirty="0">
                              <a:solidFill>
                                <a:srgbClr val="00B0F0"/>
                              </a:solidFill>
                              <a:effectLst/>
                              <a:latin typeface="等线" panose="02010600030101010101" pitchFamily="2" charset="-122"/>
                              <a:ea typeface="等线" panose="02010600030101010101" pitchFamily="2" charset="-122"/>
                            </a:rPr>
                            <a:t>0.6</a:t>
                          </a:r>
                        </a:p>
                      </a:txBody>
                      <a:tcPr marL="9525" marR="9525" marT="9525" marB="0" anchor="ctr"/>
                    </a:tc>
                    <a:tc>
                      <a:txBody>
                        <a:bodyPr/>
                        <a:lstStyle/>
                        <a:p>
                          <a:pPr algn="ctr" fontAlgn="ctr"/>
                          <a:r>
                            <a:rPr lang="en-US" altLang="zh-CN" sz="1000" b="0" i="0" u="none" strike="noStrike" dirty="0">
                              <a:solidFill>
                                <a:srgbClr val="00B0F0"/>
                              </a:solidFill>
                              <a:effectLst/>
                              <a:latin typeface="等线" panose="02010600030101010101" pitchFamily="2" charset="-122"/>
                              <a:ea typeface="等线" panose="02010600030101010101" pitchFamily="2" charset="-122"/>
                            </a:rPr>
                            <a:t>0.6</a:t>
                          </a:r>
                        </a:p>
                      </a:txBody>
                      <a:tcPr marL="9525" marR="9525" marT="9525" marB="0" anchor="ctr"/>
                    </a:tc>
                    <a:extLst>
                      <a:ext uri="{0D108BD9-81ED-4DB2-BD59-A6C34878D82A}">
                        <a16:rowId xmlns:a16="http://schemas.microsoft.com/office/drawing/2014/main" val="569963072"/>
                      </a:ext>
                    </a:extLst>
                  </a:tr>
                  <a:tr h="124157">
                    <a:tc>
                      <a:txBody>
                        <a:bodyPr/>
                        <a:lstStyle/>
                        <a:p>
                          <a:pPr algn="l" fontAlgn="ctr"/>
                          <a:r>
                            <a:rPr lang="en-US" sz="1000" u="none" strike="noStrike" dirty="0">
                              <a:effectLst/>
                            </a:rPr>
                            <a:t>Hor. beam size at IP, </a:t>
                          </a:r>
                          <a:r>
                            <a:rPr lang="en-US" sz="1000" u="none" strike="noStrike" dirty="0">
                              <a:effectLst/>
                              <a:sym typeface="Symbol" panose="05050102010706020507" pitchFamily="18" charset="2"/>
                            </a:rPr>
                            <a:t></a:t>
                          </a:r>
                          <a:r>
                            <a:rPr lang="en-US" sz="1000" u="none" strike="noStrike" baseline="-25000" dirty="0">
                              <a:effectLst/>
                            </a:rPr>
                            <a:t>x</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altLang="zh-CN" sz="1000" u="none" strike="noStrike" dirty="0">
                              <a:effectLst/>
                              <a:sym typeface="Symbol" panose="05050102010706020507" pitchFamily="18" charset="2"/>
                            </a:rPr>
                            <a:t></a:t>
                          </a:r>
                          <a:r>
                            <a:rPr lang="fr-CH" sz="1000" u="none" strike="noStrike" dirty="0">
                              <a:effectLst/>
                            </a:rPr>
                            <a:t>m</a:t>
                          </a:r>
                          <a:endParaRPr lang="fr-CH"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15.19 </a:t>
                          </a:r>
                        </a:p>
                      </a:txBody>
                      <a:tcPr marL="9525" marR="9525" marT="9525" marB="0" anchor="ct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15.05 </a:t>
                          </a:r>
                        </a:p>
                      </a:txBody>
                      <a:tcPr marL="9525" marR="9525" marT="9525" marB="0" anchor="ctr"/>
                    </a:tc>
                    <a:extLst>
                      <a:ext uri="{0D108BD9-81ED-4DB2-BD59-A6C34878D82A}">
                        <a16:rowId xmlns:a16="http://schemas.microsoft.com/office/drawing/2014/main" val="2451048619"/>
                      </a:ext>
                    </a:extLst>
                  </a:tr>
                  <a:tr h="124157">
                    <a:tc>
                      <a:txBody>
                        <a:bodyPr/>
                        <a:lstStyle/>
                        <a:p>
                          <a:pPr algn="l" fontAlgn="ctr"/>
                          <a:r>
                            <a:rPr lang="en-US" sz="1000" u="none" strike="noStrike" dirty="0">
                              <a:effectLst/>
                            </a:rPr>
                            <a:t>Ver. beam size at IP, </a:t>
                          </a:r>
                          <a:r>
                            <a:rPr lang="en-US" sz="1000" u="none" strike="noStrike" dirty="0">
                              <a:effectLst/>
                              <a:sym typeface="Symbol" panose="05050102010706020507" pitchFamily="18" charset="2"/>
                            </a:rPr>
                            <a:t></a:t>
                          </a:r>
                          <a:r>
                            <a:rPr lang="en-US" sz="1000" u="none" strike="noStrike" baseline="-25000" dirty="0">
                              <a:effectLst/>
                            </a:rPr>
                            <a:t>y</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altLang="zh-CN" sz="1000" u="none" strike="noStrike" dirty="0">
                              <a:effectLst/>
                              <a:sym typeface="Symbol" panose="05050102010706020507" pitchFamily="18" charset="2"/>
                            </a:rPr>
                            <a:t></a:t>
                          </a:r>
                          <a:r>
                            <a:rPr lang="fr-CH" sz="1000" u="none" strike="noStrike" dirty="0">
                              <a:effectLst/>
                            </a:rPr>
                            <a:t>m</a:t>
                          </a:r>
                          <a:endParaRPr lang="fr-CH"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0.132 </a:t>
                          </a:r>
                        </a:p>
                      </a:txBody>
                      <a:tcPr marL="9525" marR="9525" marT="9525" marB="0" anchor="ct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0.130 </a:t>
                          </a:r>
                        </a:p>
                      </a:txBody>
                      <a:tcPr marL="9525" marR="9525" marT="9525" marB="0" anchor="ctr"/>
                    </a:tc>
                    <a:extLst>
                      <a:ext uri="{0D108BD9-81ED-4DB2-BD59-A6C34878D82A}">
                        <a16:rowId xmlns:a16="http://schemas.microsoft.com/office/drawing/2014/main" val="2939919676"/>
                      </a:ext>
                    </a:extLst>
                  </a:tr>
                  <a:tr h="124157">
                    <a:tc>
                      <a:txBody>
                        <a:bodyPr/>
                        <a:lstStyle/>
                        <a:p>
                          <a:pPr algn="l" fontAlgn="ctr"/>
                          <a:r>
                            <a:rPr lang="fr-CH" sz="1000" u="none" strike="noStrike" dirty="0">
                              <a:effectLst/>
                            </a:rPr>
                            <a:t>Betatron tune, </a:t>
                          </a:r>
                          <a:r>
                            <a:rPr lang="fr-CH" sz="1000" u="none" strike="noStrike" dirty="0">
                              <a:effectLst/>
                              <a:sym typeface="Symbol" panose="05050102010706020507" pitchFamily="18" charset="2"/>
                            </a:rPr>
                            <a:t></a:t>
                          </a:r>
                          <a:r>
                            <a:rPr lang="fr-CH" sz="1000" u="none" strike="noStrike" baseline="-25000" dirty="0">
                              <a:effectLst/>
                            </a:rPr>
                            <a:t>x</a:t>
                          </a:r>
                          <a:r>
                            <a:rPr lang="fr-CH" sz="1000" u="none" strike="noStrike" dirty="0">
                              <a:effectLst/>
                            </a:rPr>
                            <a:t>/</a:t>
                          </a:r>
                          <a:r>
                            <a:rPr lang="fr-CH" sz="1000" u="none" strike="noStrike" dirty="0">
                              <a:effectLst/>
                              <a:sym typeface="Symbol" panose="05050102010706020507" pitchFamily="18" charset="2"/>
                            </a:rPr>
                            <a:t></a:t>
                          </a:r>
                          <a:r>
                            <a:rPr lang="fr-CH" sz="1000" u="none" strike="noStrike" baseline="-25000" dirty="0">
                              <a:effectLst/>
                            </a:rPr>
                            <a:t>y</a:t>
                          </a:r>
                          <a:endParaRPr lang="fr-CH" sz="1000" b="0" i="0" u="none" strike="noStrike" dirty="0">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endParaRPr lang="zh-CN" altLang="en-US" sz="1000" b="0" i="0" u="none" strike="noStrike">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31.552/24.572</a:t>
                          </a:r>
                          <a:endParaRPr lang="en-US" altLang="zh-CN" sz="1000" b="0" i="0" u="none" strike="noStrike" dirty="0">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31.552/24.572</a:t>
                          </a:r>
                          <a:endParaRPr lang="en-US" altLang="zh-CN" sz="1000" b="0" i="0" u="none" strike="noStrike" dirty="0">
                            <a:solidFill>
                              <a:srgbClr val="00B0F0"/>
                            </a:solidFill>
                            <a:effectLst/>
                            <a:latin typeface="等线" panose="02010600030101010101" pitchFamily="2" charset="-122"/>
                            <a:ea typeface="等线" panose="02010600030101010101" pitchFamily="2" charset="-122"/>
                          </a:endParaRPr>
                        </a:p>
                      </a:txBody>
                      <a:tcPr marL="3484" marR="3484" marT="3484" marB="0" anchor="ctr"/>
                    </a:tc>
                    <a:extLst>
                      <a:ext uri="{0D108BD9-81ED-4DB2-BD59-A6C34878D82A}">
                        <a16:rowId xmlns:a16="http://schemas.microsoft.com/office/drawing/2014/main" val="1901965694"/>
                      </a:ext>
                    </a:extLst>
                  </a:tr>
                  <a:tr h="128037">
                    <a:tc>
                      <a:txBody>
                        <a:bodyPr/>
                        <a:lstStyle/>
                        <a:p>
                          <a:pPr algn="l" fontAlgn="ctr"/>
                          <a:r>
                            <a:rPr lang="fr-CH" sz="1000" u="none" strike="noStrike" dirty="0">
                              <a:solidFill>
                                <a:srgbClr val="00B0F0"/>
                              </a:solidFill>
                              <a:effectLst/>
                            </a:rPr>
                            <a:t>Momentum compaction factor, </a:t>
                          </a:r>
                          <a:r>
                            <a:rPr lang="fr-CH" sz="1000" u="none" strike="noStrike" dirty="0">
                              <a:solidFill>
                                <a:srgbClr val="00B0F0"/>
                              </a:solidFill>
                              <a:effectLst/>
                              <a:sym typeface="Symbol" panose="05050102010706020507" pitchFamily="18" charset="2"/>
                            </a:rPr>
                            <a:t></a:t>
                          </a:r>
                          <a:r>
                            <a:rPr lang="fr-CH" sz="1000" u="none" strike="noStrike" baseline="-25000" dirty="0">
                              <a:solidFill>
                                <a:srgbClr val="00B0F0"/>
                              </a:solidFill>
                              <a:effectLst/>
                            </a:rPr>
                            <a:t>p</a:t>
                          </a:r>
                          <a:endParaRPr lang="fr-CH" sz="1000" b="0" i="0" u="none" strike="noStrike" dirty="0">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a:solidFill>
                                <a:srgbClr val="00B0F0"/>
                              </a:solidFill>
                              <a:effectLst/>
                            </a:rPr>
                            <a:t>10</a:t>
                          </a:r>
                          <a:r>
                            <a:rPr lang="en-US" altLang="zh-CN" sz="1000" u="none" strike="noStrike" baseline="30000">
                              <a:solidFill>
                                <a:srgbClr val="00B0F0"/>
                              </a:solidFill>
                              <a:effectLst/>
                            </a:rPr>
                            <a:t>-4</a:t>
                          </a:r>
                          <a:endParaRPr lang="zh-CN" altLang="en-US" sz="1000" b="0" i="0" u="none" strike="noStrike">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dirty="0">
                              <a:solidFill>
                                <a:srgbClr val="00B0F0"/>
                              </a:solidFill>
                              <a:effectLst/>
                              <a:latin typeface="等线" panose="02010600030101010101" pitchFamily="2" charset="-122"/>
                              <a:ea typeface="等线" panose="02010600030101010101" pitchFamily="2" charset="-122"/>
                            </a:rPr>
                            <a:t>9.71</a:t>
                          </a:r>
                        </a:p>
                      </a:txBody>
                      <a:tcPr marL="9525" marR="9525" marT="9525" marB="0" anchor="ctr">
                        <a:solidFill>
                          <a:srgbClr val="E9EBF5"/>
                        </a:solidFill>
                      </a:tcPr>
                    </a:tc>
                    <a:tc>
                      <a:txBody>
                        <a:bodyPr/>
                        <a:lstStyle/>
                        <a:p>
                          <a:pPr algn="ctr" fontAlgn="ctr"/>
                          <a:r>
                            <a:rPr lang="en-US" altLang="zh-CN" sz="1000" b="0" i="0" u="none" strike="noStrike" dirty="0">
                              <a:solidFill>
                                <a:srgbClr val="00B0F0"/>
                              </a:solidFill>
                              <a:effectLst/>
                              <a:latin typeface="等线" panose="02010600030101010101" pitchFamily="2" charset="-122"/>
                              <a:ea typeface="等线" panose="02010600030101010101" pitchFamily="2" charset="-122"/>
                            </a:rPr>
                            <a:t>9.71</a:t>
                          </a:r>
                        </a:p>
                      </a:txBody>
                      <a:tcPr marL="9525" marR="9525" marT="9525" marB="0" anchor="ctr">
                        <a:solidFill>
                          <a:srgbClr val="E9EBF5"/>
                        </a:solidFill>
                      </a:tcPr>
                    </a:tc>
                    <a:extLst>
                      <a:ext uri="{0D108BD9-81ED-4DB2-BD59-A6C34878D82A}">
                        <a16:rowId xmlns:a16="http://schemas.microsoft.com/office/drawing/2014/main" val="4102804118"/>
                      </a:ext>
                    </a:extLst>
                  </a:tr>
                  <a:tr h="131917">
                    <a:tc>
                      <a:txBody>
                        <a:bodyPr/>
                        <a:lstStyle/>
                        <a:p>
                          <a:pPr algn="l" fontAlgn="ctr"/>
                          <a:r>
                            <a:rPr lang="fr-CH" sz="1000" u="none" strike="noStrike" dirty="0">
                              <a:solidFill>
                                <a:srgbClr val="00B0F0"/>
                              </a:solidFill>
                              <a:effectLst/>
                            </a:rPr>
                            <a:t>Energy spread, </a:t>
                          </a:r>
                          <a:r>
                            <a:rPr lang="fr-CH" sz="1000" u="none" strike="noStrike" dirty="0">
                              <a:solidFill>
                                <a:srgbClr val="00B0F0"/>
                              </a:solidFill>
                              <a:effectLst/>
                              <a:sym typeface="Symbol" panose="05050102010706020507" pitchFamily="18" charset="2"/>
                            </a:rPr>
                            <a:t></a:t>
                          </a:r>
                          <a:r>
                            <a:rPr lang="fr-CH" sz="1000" u="none" strike="noStrike" baseline="-25000" dirty="0">
                              <a:solidFill>
                                <a:srgbClr val="00B0F0"/>
                              </a:solidFill>
                              <a:effectLst/>
                            </a:rPr>
                            <a:t>e</a:t>
                          </a:r>
                          <a:endParaRPr lang="fr-CH" sz="1000" b="0" i="0" u="none" strike="noStrike" dirty="0">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a:solidFill>
                                <a:srgbClr val="00B0F0"/>
                              </a:solidFill>
                              <a:effectLst/>
                            </a:rPr>
                            <a:t>10</a:t>
                          </a:r>
                          <a:r>
                            <a:rPr lang="en-US" altLang="zh-CN" sz="1000" u="none" strike="noStrike" baseline="30000">
                              <a:solidFill>
                                <a:srgbClr val="00B0F0"/>
                              </a:solidFill>
                              <a:effectLst/>
                            </a:rPr>
                            <a:t>-4</a:t>
                          </a:r>
                          <a:endParaRPr lang="zh-CN" altLang="en-US" sz="1000" b="0" i="0" u="none" strike="noStrike">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dirty="0">
                              <a:solidFill>
                                <a:srgbClr val="00B0F0"/>
                              </a:solidFill>
                              <a:effectLst/>
                              <a:latin typeface="等线" panose="02010600030101010101" pitchFamily="2" charset="-122"/>
                              <a:ea typeface="等线" panose="02010600030101010101" pitchFamily="2" charset="-122"/>
                            </a:rPr>
                            <a:t>8.26</a:t>
                          </a:r>
                        </a:p>
                      </a:txBody>
                      <a:tcPr marL="9525" marR="9525" marT="9525" marB="0" anchor="ctr">
                        <a:solidFill>
                          <a:srgbClr val="E9EBF5"/>
                        </a:solidFill>
                      </a:tcPr>
                    </a:tc>
                    <a:tc>
                      <a:txBody>
                        <a:bodyPr/>
                        <a:lstStyle/>
                        <a:p>
                          <a:pPr algn="ctr" fontAlgn="ctr"/>
                          <a:r>
                            <a:rPr lang="en-US" altLang="zh-CN" sz="1000" b="0" i="0" u="none" strike="noStrike" dirty="0">
                              <a:solidFill>
                                <a:srgbClr val="00B0F0"/>
                              </a:solidFill>
                              <a:effectLst/>
                              <a:latin typeface="等线" panose="02010600030101010101" pitchFamily="2" charset="-122"/>
                              <a:ea typeface="等线" panose="02010600030101010101" pitchFamily="2" charset="-122"/>
                            </a:rPr>
                            <a:t>8.26</a:t>
                          </a:r>
                        </a:p>
                      </a:txBody>
                      <a:tcPr marL="9525" marR="9525" marT="9525" marB="0" anchor="ctr">
                        <a:solidFill>
                          <a:srgbClr val="E9EBF5"/>
                        </a:solidFill>
                      </a:tcPr>
                    </a:tc>
                    <a:extLst>
                      <a:ext uri="{0D108BD9-81ED-4DB2-BD59-A6C34878D82A}">
                        <a16:rowId xmlns:a16="http://schemas.microsoft.com/office/drawing/2014/main" val="1333601435"/>
                      </a:ext>
                    </a:extLst>
                  </a:tr>
                  <a:tr h="108638">
                    <a:tc>
                      <a:txBody>
                        <a:bodyPr/>
                        <a:lstStyle/>
                        <a:p>
                          <a:pPr algn="l" fontAlgn="ctr"/>
                          <a:r>
                            <a:rPr lang="fr-CH" sz="1000" u="none" strike="noStrike" dirty="0">
                              <a:solidFill>
                                <a:srgbClr val="00B050"/>
                              </a:solidFill>
                              <a:effectLst/>
                            </a:rPr>
                            <a:t>Beam current, I</a:t>
                          </a:r>
                          <a:endParaRPr lang="fr-CH" sz="1000" b="0" i="0" u="none" strike="noStrike" dirty="0">
                            <a:solidFill>
                              <a:srgbClr val="00B05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dirty="0">
                              <a:solidFill>
                                <a:srgbClr val="00B050"/>
                              </a:solidFill>
                              <a:effectLst/>
                            </a:rPr>
                            <a:t>A</a:t>
                          </a:r>
                          <a:endParaRPr lang="fr-CH" sz="1000" b="0" i="0" u="none" strike="noStrike" dirty="0">
                            <a:solidFill>
                              <a:srgbClr val="00B05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dirty="0">
                              <a:solidFill>
                                <a:srgbClr val="00B050"/>
                              </a:solidFill>
                              <a:effectLst/>
                              <a:latin typeface="等线" panose="02010600030101010101" pitchFamily="2" charset="-122"/>
                              <a:ea typeface="等线" panose="02010600030101010101" pitchFamily="2" charset="-122"/>
                            </a:rPr>
                            <a:t>2</a:t>
                          </a:r>
                        </a:p>
                      </a:txBody>
                      <a:tcPr marL="9525" marR="9525" marT="9525" marB="0" anchor="ctr">
                        <a:solidFill>
                          <a:srgbClr val="E9EBF5"/>
                        </a:solidFill>
                      </a:tcPr>
                    </a:tc>
                    <a:tc>
                      <a:txBody>
                        <a:bodyPr/>
                        <a:lstStyle/>
                        <a:p>
                          <a:pPr algn="ctr" fontAlgn="ctr"/>
                          <a:r>
                            <a:rPr lang="en-US" altLang="zh-CN" sz="1000" b="0" i="0" u="none" strike="noStrike" dirty="0">
                              <a:solidFill>
                                <a:srgbClr val="00B050"/>
                              </a:solidFill>
                              <a:effectLst/>
                              <a:latin typeface="等线" panose="02010600030101010101" pitchFamily="2" charset="-122"/>
                              <a:ea typeface="等线" panose="02010600030101010101" pitchFamily="2" charset="-122"/>
                            </a:rPr>
                            <a:t>2</a:t>
                          </a:r>
                        </a:p>
                      </a:txBody>
                      <a:tcPr marL="9525" marR="9525" marT="9525" marB="0" anchor="ctr">
                        <a:solidFill>
                          <a:srgbClr val="E9EBF5"/>
                        </a:solidFill>
                      </a:tcPr>
                    </a:tc>
                    <a:extLst>
                      <a:ext uri="{0D108BD9-81ED-4DB2-BD59-A6C34878D82A}">
                        <a16:rowId xmlns:a16="http://schemas.microsoft.com/office/drawing/2014/main" val="3903946596"/>
                      </a:ext>
                    </a:extLst>
                  </a:tr>
                  <a:tr h="108638">
                    <a:tc>
                      <a:txBody>
                        <a:bodyPr/>
                        <a:lstStyle/>
                        <a:p>
                          <a:pPr algn="l" fontAlgn="ctr"/>
                          <a:r>
                            <a:rPr lang="en-US" altLang="zh-CN" sz="1000" b="0" i="0" u="none" strike="noStrike" dirty="0">
                              <a:solidFill>
                                <a:srgbClr val="00B050"/>
                              </a:solidFill>
                              <a:effectLst/>
                              <a:latin typeface="等线" panose="02010600030101010101" pitchFamily="2" charset="-122"/>
                              <a:ea typeface="等线" panose="02010600030101010101" pitchFamily="2" charset="-122"/>
                            </a:rPr>
                            <a:t>Bunch train gap</a:t>
                          </a:r>
                          <a:endParaRPr lang="fr-CH" sz="1000" b="0" i="0" u="none" strike="noStrike" dirty="0">
                            <a:solidFill>
                              <a:srgbClr val="00B05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endParaRPr lang="fr-CH" sz="1000" b="0" i="0" u="none" strike="noStrike" dirty="0">
                            <a:solidFill>
                              <a:srgbClr val="00B05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dirty="0">
                              <a:solidFill>
                                <a:srgbClr val="00B050"/>
                              </a:solidFill>
                              <a:effectLst/>
                              <a:latin typeface="等线" panose="02010600030101010101" pitchFamily="2" charset="-122"/>
                              <a:ea typeface="等线" panose="02010600030101010101" pitchFamily="2" charset="-122"/>
                            </a:rPr>
                            <a:t>0%</a:t>
                          </a:r>
                        </a:p>
                      </a:txBody>
                      <a:tcPr marL="9525" marR="9525" marT="9525" marB="0" anchor="ctr">
                        <a:solidFill>
                          <a:srgbClr val="E9EBF5"/>
                        </a:solidFill>
                      </a:tcPr>
                    </a:tc>
                    <a:tc>
                      <a:txBody>
                        <a:bodyPr/>
                        <a:lstStyle/>
                        <a:p>
                          <a:pPr algn="ctr" fontAlgn="ctr"/>
                          <a:r>
                            <a:rPr lang="en-US" altLang="zh-CN" sz="1000" b="0" i="0" u="none" strike="noStrike" dirty="0">
                              <a:solidFill>
                                <a:srgbClr val="00B050"/>
                              </a:solidFill>
                              <a:effectLst/>
                              <a:latin typeface="等线" panose="02010600030101010101" pitchFamily="2" charset="-122"/>
                              <a:ea typeface="等线" panose="02010600030101010101" pitchFamily="2" charset="-122"/>
                            </a:rPr>
                            <a:t>0%</a:t>
                          </a:r>
                        </a:p>
                      </a:txBody>
                      <a:tcPr marL="9525" marR="9525" marT="9525" marB="0" anchor="ctr">
                        <a:solidFill>
                          <a:srgbClr val="E9EBF5"/>
                        </a:solidFill>
                      </a:tcPr>
                    </a:tc>
                    <a:extLst>
                      <a:ext uri="{0D108BD9-81ED-4DB2-BD59-A6C34878D82A}">
                        <a16:rowId xmlns:a16="http://schemas.microsoft.com/office/drawing/2014/main" val="1715636416"/>
                      </a:ext>
                    </a:extLst>
                  </a:tr>
                  <a:tr h="124157">
                    <a:tc>
                      <a:txBody>
                        <a:bodyPr/>
                        <a:lstStyle/>
                        <a:p>
                          <a:pPr algn="l" fontAlgn="ctr"/>
                          <a:r>
                            <a:rPr lang="fr-CH" sz="1000" u="none" strike="noStrike">
                              <a:effectLst/>
                            </a:rPr>
                            <a:t>Number of bunches, n</a:t>
                          </a:r>
                          <a:r>
                            <a:rPr lang="fr-CH" sz="1000" u="none" strike="noStrike" baseline="-25000">
                              <a:effectLst/>
                            </a:rPr>
                            <a:t>b</a:t>
                          </a:r>
                          <a:endParaRPr lang="fr-CH" sz="1000" b="0" i="0" u="none" strike="noStrike">
                            <a:solidFill>
                              <a:srgbClr val="7030A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endParaRPr lang="zh-CN" altLang="en-US" sz="1000" b="0" i="0" u="none" strike="noStrike">
                            <a:solidFill>
                              <a:srgbClr val="7030A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514</a:t>
                          </a:r>
                          <a:endParaRPr lang="en-US" altLang="zh-CN" sz="1000" b="0" i="0" u="none" strike="noStrike" dirty="0">
                            <a:solidFill>
                              <a:srgbClr val="7030A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tc>
                      <a:txBody>
                        <a:bodyPr/>
                        <a:lstStyle/>
                        <a:p>
                          <a:pPr algn="ctr" fontAlgn="ctr"/>
                          <a:r>
                            <a:rPr lang="en-US" altLang="zh-CN" sz="1000" u="none" strike="noStrike" dirty="0">
                              <a:effectLst/>
                            </a:rPr>
                            <a:t>514</a:t>
                          </a:r>
                          <a:endParaRPr lang="en-US" altLang="zh-CN" sz="1000" b="0" i="0" u="none" strike="noStrike" dirty="0">
                            <a:solidFill>
                              <a:srgbClr val="7030A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extLst>
                      <a:ext uri="{0D108BD9-81ED-4DB2-BD59-A6C34878D82A}">
                        <a16:rowId xmlns:a16="http://schemas.microsoft.com/office/drawing/2014/main" val="3088207788"/>
                      </a:ext>
                    </a:extLst>
                  </a:tr>
                  <a:tr h="124157">
                    <a:tc>
                      <a:txBody>
                        <a:bodyPr/>
                        <a:lstStyle/>
                        <a:p>
                          <a:pPr algn="l" fontAlgn="ctr"/>
                          <a:r>
                            <a:rPr lang="fr-CH" sz="1000" u="none" strike="noStrike" dirty="0">
                              <a:effectLst/>
                            </a:rPr>
                            <a:t>Single-bunch current, I</a:t>
                          </a:r>
                          <a:r>
                            <a:rPr lang="fr-CH" sz="1000" u="none" strike="noStrike" baseline="-25000" dirty="0">
                              <a:effectLst/>
                            </a:rPr>
                            <a:t>b</a:t>
                          </a:r>
                          <a:endParaRPr lang="fr-CH"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effectLst/>
                            </a:rPr>
                            <a:t>mA</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3.89 </a:t>
                          </a:r>
                        </a:p>
                      </a:txBody>
                      <a:tcPr marL="9525" marR="9525" marT="9525" marB="0" anchor="ctr">
                        <a:solidFill>
                          <a:srgbClr val="E9EBF5"/>
                        </a:solidFill>
                      </a:tcP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3.89 </a:t>
                          </a:r>
                        </a:p>
                      </a:txBody>
                      <a:tcPr marL="9525" marR="9525" marT="9525" marB="0" anchor="ctr">
                        <a:solidFill>
                          <a:srgbClr val="E9EBF5"/>
                        </a:solidFill>
                      </a:tcPr>
                    </a:tc>
                    <a:extLst>
                      <a:ext uri="{0D108BD9-81ED-4DB2-BD59-A6C34878D82A}">
                        <a16:rowId xmlns:a16="http://schemas.microsoft.com/office/drawing/2014/main" val="1679253091"/>
                      </a:ext>
                    </a:extLst>
                  </a:tr>
                  <a:tr h="128037">
                    <a:tc>
                      <a:txBody>
                        <a:bodyPr/>
                        <a:lstStyle/>
                        <a:p>
                          <a:pPr algn="l" fontAlgn="ctr"/>
                          <a:r>
                            <a:rPr lang="fr-CH" sz="1000" u="none" strike="noStrike" dirty="0">
                              <a:effectLst/>
                            </a:rPr>
                            <a:t>Particles per bunch, N</a:t>
                          </a:r>
                          <a:r>
                            <a:rPr lang="fr-CH" sz="1000" u="none" strike="noStrike" baseline="-25000" dirty="0">
                              <a:effectLst/>
                            </a:rPr>
                            <a:t>b</a:t>
                          </a:r>
                          <a:endParaRPr lang="fr-CH"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a:effectLst/>
                            </a:rPr>
                            <a:t>10</a:t>
                          </a:r>
                          <a:r>
                            <a:rPr lang="en-US" altLang="zh-CN" sz="1000" u="none" strike="noStrike" baseline="30000">
                              <a:effectLst/>
                            </a:rPr>
                            <a:t>10</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5.00 </a:t>
                          </a:r>
                        </a:p>
                      </a:txBody>
                      <a:tcPr marL="9525" marR="9525" marT="9525" marB="0" anchor="ctr">
                        <a:solidFill>
                          <a:srgbClr val="E9EBF5"/>
                        </a:solidFill>
                      </a:tcP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5.00 </a:t>
                          </a:r>
                        </a:p>
                      </a:txBody>
                      <a:tcPr marL="9525" marR="9525" marT="9525" marB="0" anchor="ctr">
                        <a:solidFill>
                          <a:srgbClr val="E9EBF5"/>
                        </a:solidFill>
                      </a:tcPr>
                    </a:tc>
                    <a:extLst>
                      <a:ext uri="{0D108BD9-81ED-4DB2-BD59-A6C34878D82A}">
                        <a16:rowId xmlns:a16="http://schemas.microsoft.com/office/drawing/2014/main" val="3395502824"/>
                      </a:ext>
                    </a:extLst>
                  </a:tr>
                  <a:tr h="108638">
                    <a:tc>
                      <a:txBody>
                        <a:bodyPr/>
                        <a:lstStyle/>
                        <a:p>
                          <a:pPr algn="l" fontAlgn="ctr"/>
                          <a:r>
                            <a:rPr lang="fr-CH" sz="1000" u="none" strike="noStrike">
                              <a:effectLst/>
                            </a:rPr>
                            <a:t>Single-bunch charge</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effectLst/>
                            </a:rPr>
                            <a:t>nC</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0" i="0" u="none" strike="noStrike" dirty="0">
                              <a:solidFill>
                                <a:srgbClr val="000000"/>
                              </a:solidFill>
                              <a:effectLst/>
                              <a:latin typeface="等线" panose="02010600030101010101" pitchFamily="2" charset="-122"/>
                              <a:ea typeface="+mn-ea"/>
                            </a:rPr>
                            <a:t>8.01 </a:t>
                          </a:r>
                          <a:r>
                            <a:rPr lang="en-US" altLang="zh-CN" sz="1000" b="0" i="0" u="none" strike="noStrike" dirty="0">
                              <a:solidFill>
                                <a:srgbClr val="000000"/>
                              </a:solidFill>
                              <a:effectLst/>
                              <a:latin typeface="等线" panose="02010600030101010101" pitchFamily="2" charset="-122"/>
                              <a:ea typeface="等线" panose="02010600030101010101" pitchFamily="2" charset="-122"/>
                            </a:rPr>
                            <a:t> </a:t>
                          </a:r>
                        </a:p>
                      </a:txBody>
                      <a:tcPr marL="9525" marR="9525" marT="9525" marB="0" anchor="ctr">
                        <a:solidFill>
                          <a:srgbClr val="E9EBF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0" i="0" u="none" strike="noStrike" dirty="0">
                              <a:solidFill>
                                <a:srgbClr val="000000"/>
                              </a:solidFill>
                              <a:effectLst/>
                              <a:latin typeface="等线" panose="02010600030101010101" pitchFamily="2" charset="-122"/>
                              <a:ea typeface="+mn-ea"/>
                            </a:rPr>
                            <a:t>8.01 </a:t>
                          </a:r>
                          <a:r>
                            <a:rPr lang="en-US" altLang="zh-CN" sz="1000" b="0" i="0" u="none" strike="noStrike" dirty="0">
                              <a:solidFill>
                                <a:srgbClr val="000000"/>
                              </a:solidFill>
                              <a:effectLst/>
                              <a:latin typeface="等线" panose="02010600030101010101" pitchFamily="2" charset="-122"/>
                              <a:ea typeface="等线" panose="02010600030101010101" pitchFamily="2" charset="-122"/>
                            </a:rPr>
                            <a:t> </a:t>
                          </a:r>
                        </a:p>
                      </a:txBody>
                      <a:tcPr marL="9525" marR="9525" marT="9525" marB="0" anchor="ctr">
                        <a:solidFill>
                          <a:srgbClr val="E9EBF5"/>
                        </a:solidFill>
                      </a:tcPr>
                    </a:tc>
                    <a:extLst>
                      <a:ext uri="{0D108BD9-81ED-4DB2-BD59-A6C34878D82A}">
                        <a16:rowId xmlns:a16="http://schemas.microsoft.com/office/drawing/2014/main" val="3364267258"/>
                      </a:ext>
                    </a:extLst>
                  </a:tr>
                  <a:tr h="124157">
                    <a:tc>
                      <a:txBody>
                        <a:bodyPr/>
                        <a:lstStyle/>
                        <a:p>
                          <a:pPr algn="l" fontAlgn="ctr"/>
                          <a:r>
                            <a:rPr lang="en-US" sz="1000" u="none" strike="noStrike">
                              <a:solidFill>
                                <a:srgbClr val="00B0F0"/>
                              </a:solidFill>
                              <a:effectLst/>
                            </a:rPr>
                            <a:t>Energy loss per turn, U</a:t>
                          </a:r>
                          <a:r>
                            <a:rPr lang="en-US" sz="1000" u="none" strike="noStrike" baseline="-25000">
                              <a:solidFill>
                                <a:srgbClr val="00B0F0"/>
                              </a:solidFill>
                              <a:effectLst/>
                            </a:rPr>
                            <a:t>0</a:t>
                          </a:r>
                          <a:endParaRPr lang="en-US" sz="1000" b="0" i="0" u="none" strike="noStrike">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solidFill>
                                <a:srgbClr val="00B0F0"/>
                              </a:solidFill>
                              <a:effectLst/>
                            </a:rPr>
                            <a:t>keV</a:t>
                          </a:r>
                          <a:endParaRPr lang="fr-CH" sz="1000" b="0" i="0" u="none" strike="noStrike">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dirty="0">
                              <a:solidFill>
                                <a:srgbClr val="00B0F0"/>
                              </a:solidFill>
                              <a:effectLst/>
                              <a:latin typeface="等线" panose="02010600030101010101" pitchFamily="2" charset="-122"/>
                              <a:ea typeface="等线" panose="02010600030101010101" pitchFamily="2" charset="-122"/>
                            </a:rPr>
                            <a:t>286 </a:t>
                          </a:r>
                        </a:p>
                      </a:txBody>
                      <a:tcPr marL="9525" marR="9525" marT="9525" marB="0" anchor="ctr">
                        <a:solidFill>
                          <a:srgbClr val="E9EBF5"/>
                        </a:solidFill>
                      </a:tcPr>
                    </a:tc>
                    <a:tc>
                      <a:txBody>
                        <a:bodyPr/>
                        <a:lstStyle/>
                        <a:p>
                          <a:pPr algn="ctr" fontAlgn="ctr"/>
                          <a:r>
                            <a:rPr lang="en-US" altLang="zh-CN" sz="1000" b="0" i="0" u="none" strike="noStrike" dirty="0">
                              <a:solidFill>
                                <a:srgbClr val="00B0F0"/>
                              </a:solidFill>
                              <a:effectLst/>
                              <a:latin typeface="等线" panose="02010600030101010101" pitchFamily="2" charset="-122"/>
                              <a:ea typeface="等线" panose="02010600030101010101" pitchFamily="2" charset="-122"/>
                            </a:rPr>
                            <a:t>286 </a:t>
                          </a:r>
                        </a:p>
                      </a:txBody>
                      <a:tcPr marL="9525" marR="9525" marT="9525" marB="0" anchor="ctr">
                        <a:solidFill>
                          <a:srgbClr val="E9EBF5"/>
                        </a:solidFill>
                      </a:tcPr>
                    </a:tc>
                    <a:extLst>
                      <a:ext uri="{0D108BD9-81ED-4DB2-BD59-A6C34878D82A}">
                        <a16:rowId xmlns:a16="http://schemas.microsoft.com/office/drawing/2014/main" val="1333601394"/>
                      </a:ext>
                    </a:extLst>
                  </a:tr>
                  <a:tr h="124157">
                    <a:tc>
                      <a:txBody>
                        <a:bodyPr/>
                        <a:lstStyle/>
                        <a:p>
                          <a:pPr algn="l" fontAlgn="ctr"/>
                          <a:r>
                            <a:rPr lang="fr-CH" sz="1000" u="none" strike="noStrike" dirty="0">
                              <a:solidFill>
                                <a:srgbClr val="00B0F0"/>
                              </a:solidFill>
                              <a:effectLst/>
                            </a:rPr>
                            <a:t>damping time, </a:t>
                          </a:r>
                          <a:r>
                            <a:rPr lang="fr-CH" sz="1000" u="none" strike="noStrike" dirty="0">
                              <a:solidFill>
                                <a:srgbClr val="00B0F0"/>
                              </a:solidFill>
                              <a:effectLst/>
                              <a:sym typeface="Symbol" panose="05050102010706020507" pitchFamily="18" charset="2"/>
                            </a:rPr>
                            <a:t></a:t>
                          </a:r>
                          <a:r>
                            <a:rPr lang="fr-CH" sz="1000" u="none" strike="noStrike" baseline="-25000" dirty="0">
                              <a:solidFill>
                                <a:srgbClr val="00B0F0"/>
                              </a:solidFill>
                              <a:effectLst/>
                            </a:rPr>
                            <a:t>x</a:t>
                          </a:r>
                          <a:r>
                            <a:rPr lang="fr-CH" sz="1000" u="none" strike="noStrike" baseline="0" dirty="0">
                              <a:solidFill>
                                <a:srgbClr val="00B0F0"/>
                              </a:solidFill>
                              <a:effectLst/>
                            </a:rPr>
                            <a:t>/</a:t>
                          </a:r>
                          <a:r>
                            <a:rPr lang="fr-CH" altLang="zh-CN" sz="1000" u="none" strike="noStrike" dirty="0">
                              <a:solidFill>
                                <a:srgbClr val="00B0F0"/>
                              </a:solidFill>
                              <a:effectLst/>
                              <a:sym typeface="Symbol" panose="05050102010706020507" pitchFamily="18" charset="2"/>
                            </a:rPr>
                            <a:t></a:t>
                          </a:r>
                          <a:r>
                            <a:rPr lang="fr-CH" altLang="zh-CN" sz="1000" u="none" strike="noStrike" baseline="-25000" dirty="0">
                              <a:solidFill>
                                <a:srgbClr val="00B0F0"/>
                              </a:solidFill>
                              <a:effectLst/>
                            </a:rPr>
                            <a:t>y</a:t>
                          </a:r>
                          <a:r>
                            <a:rPr lang="fr-CH" sz="1000" u="none" strike="noStrike" baseline="0" dirty="0">
                              <a:solidFill>
                                <a:srgbClr val="00B0F0"/>
                              </a:solidFill>
                              <a:effectLst/>
                            </a:rPr>
                            <a:t>/</a:t>
                          </a:r>
                          <a:r>
                            <a:rPr lang="fr-CH" altLang="zh-CN" sz="1000" u="none" strike="noStrike" dirty="0">
                              <a:solidFill>
                                <a:srgbClr val="00B0F0"/>
                              </a:solidFill>
                              <a:effectLst/>
                              <a:sym typeface="Symbol" panose="05050102010706020507" pitchFamily="18" charset="2"/>
                            </a:rPr>
                            <a:t></a:t>
                          </a:r>
                          <a:r>
                            <a:rPr lang="fr-CH" altLang="zh-CN" sz="1000" u="none" strike="noStrike" baseline="-25000" dirty="0">
                              <a:solidFill>
                                <a:srgbClr val="00B0F0"/>
                              </a:solidFill>
                              <a:effectLst/>
                            </a:rPr>
                            <a:t>z</a:t>
                          </a:r>
                          <a:endParaRPr lang="fr-CH" sz="1000" b="0" i="0" u="none" strike="noStrike" dirty="0">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solidFill>
                                <a:srgbClr val="00B0F0"/>
                              </a:solidFill>
                              <a:effectLst/>
                            </a:rPr>
                            <a:t>ms</a:t>
                          </a:r>
                          <a:endParaRPr lang="fr-CH" sz="1000" b="0" i="0" u="none" strike="noStrike">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dirty="0">
                              <a:solidFill>
                                <a:srgbClr val="00B0F0"/>
                              </a:solidFill>
                              <a:effectLst/>
                              <a:latin typeface="等线" panose="02010600030101010101" pitchFamily="2" charset="-122"/>
                              <a:ea typeface="等线" panose="02010600030101010101" pitchFamily="2" charset="-122"/>
                            </a:rPr>
                            <a:t>28.6/28.8/14.4 </a:t>
                          </a:r>
                        </a:p>
                      </a:txBody>
                      <a:tcPr marL="9525" marR="9525" marT="9525" marB="0" anchor="ctr">
                        <a:solidFill>
                          <a:srgbClr val="E9EBF5"/>
                        </a:solidFill>
                      </a:tcPr>
                    </a:tc>
                    <a:tc>
                      <a:txBody>
                        <a:bodyPr/>
                        <a:lstStyle/>
                        <a:p>
                          <a:pPr algn="ctr" fontAlgn="ctr"/>
                          <a:r>
                            <a:rPr lang="en-US" altLang="zh-CN" sz="1000" b="0" i="0" u="none" strike="noStrike" dirty="0">
                              <a:solidFill>
                                <a:srgbClr val="00B0F0"/>
                              </a:solidFill>
                              <a:effectLst/>
                              <a:latin typeface="等线" panose="02010600030101010101" pitchFamily="2" charset="-122"/>
                              <a:ea typeface="等线" panose="02010600030101010101" pitchFamily="2" charset="-122"/>
                            </a:rPr>
                            <a:t>28.6/28.8/14.4 </a:t>
                          </a:r>
                        </a:p>
                      </a:txBody>
                      <a:tcPr marL="9525" marR="9525" marT="9525" marB="0" anchor="ctr">
                        <a:solidFill>
                          <a:srgbClr val="E9EBF5"/>
                        </a:solidFill>
                      </a:tcPr>
                    </a:tc>
                    <a:extLst>
                      <a:ext uri="{0D108BD9-81ED-4DB2-BD59-A6C34878D82A}">
                        <a16:rowId xmlns:a16="http://schemas.microsoft.com/office/drawing/2014/main" val="3467571541"/>
                      </a:ext>
                    </a:extLst>
                  </a:tr>
                  <a:tr h="124157">
                    <a:tc>
                      <a:txBody>
                        <a:bodyPr/>
                        <a:lstStyle/>
                        <a:p>
                          <a:pPr algn="l" fontAlgn="ctr"/>
                          <a:r>
                            <a:rPr lang="fr-CH" sz="1000" u="none" strike="noStrike">
                              <a:solidFill>
                                <a:srgbClr val="00B050"/>
                              </a:solidFill>
                              <a:effectLst/>
                            </a:rPr>
                            <a:t>RF frequency, f</a:t>
                          </a:r>
                          <a:r>
                            <a:rPr lang="fr-CH" sz="1000" u="none" strike="noStrike" baseline="-25000">
                              <a:solidFill>
                                <a:srgbClr val="00B050"/>
                              </a:solidFill>
                              <a:effectLst/>
                            </a:rPr>
                            <a:t>RF</a:t>
                          </a:r>
                          <a:endParaRPr lang="fr-CH" sz="1000" b="0" i="0" u="none" strike="noStrike">
                            <a:solidFill>
                              <a:srgbClr val="00B05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solidFill>
                                <a:srgbClr val="00B050"/>
                              </a:solidFill>
                              <a:effectLst/>
                            </a:rPr>
                            <a:t>MHz</a:t>
                          </a:r>
                          <a:endParaRPr lang="fr-CH" sz="1000" b="0" i="0" u="none" strike="noStrike">
                            <a:solidFill>
                              <a:srgbClr val="00B05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solidFill>
                                <a:srgbClr val="00B050"/>
                              </a:solidFill>
                              <a:effectLst/>
                            </a:rPr>
                            <a:t>499.7</a:t>
                          </a:r>
                          <a:endParaRPr lang="en-US" altLang="zh-CN" sz="1000" b="0" i="0" u="none" strike="noStrike" dirty="0">
                            <a:solidFill>
                              <a:srgbClr val="00B05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tc>
                      <a:txBody>
                        <a:bodyPr/>
                        <a:lstStyle/>
                        <a:p>
                          <a:pPr algn="ctr" fontAlgn="ctr"/>
                          <a:r>
                            <a:rPr lang="en-US" altLang="zh-CN" sz="1000" u="none" strike="noStrike" dirty="0">
                              <a:solidFill>
                                <a:srgbClr val="00B050"/>
                              </a:solidFill>
                              <a:effectLst/>
                            </a:rPr>
                            <a:t>499.7</a:t>
                          </a:r>
                          <a:endParaRPr lang="en-US" altLang="zh-CN" sz="1000" b="0" i="0" u="none" strike="noStrike" dirty="0">
                            <a:solidFill>
                              <a:srgbClr val="00B05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extLst>
                      <a:ext uri="{0D108BD9-81ED-4DB2-BD59-A6C34878D82A}">
                        <a16:rowId xmlns:a16="http://schemas.microsoft.com/office/drawing/2014/main" val="2804403022"/>
                      </a:ext>
                    </a:extLst>
                  </a:tr>
                  <a:tr h="108638">
                    <a:tc>
                      <a:txBody>
                        <a:bodyPr/>
                        <a:lstStyle/>
                        <a:p>
                          <a:pPr algn="l" fontAlgn="ctr"/>
                          <a:r>
                            <a:rPr lang="fr-CH" sz="1000" u="none" strike="noStrike">
                              <a:effectLst/>
                            </a:rPr>
                            <a:t>Harmonic number, h</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endParaRPr lang="zh-CN" altLang="en-US"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1028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tc>
                      <a:txBody>
                        <a:bodyPr/>
                        <a:lstStyle/>
                        <a:p>
                          <a:pPr algn="ctr" fontAlgn="ctr"/>
                          <a:r>
                            <a:rPr lang="en-US" altLang="zh-CN" sz="1000" u="none" strike="noStrike" dirty="0">
                              <a:effectLst/>
                            </a:rPr>
                            <a:t>1028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extLst>
                      <a:ext uri="{0D108BD9-81ED-4DB2-BD59-A6C34878D82A}">
                        <a16:rowId xmlns:a16="http://schemas.microsoft.com/office/drawing/2014/main" val="3493471676"/>
                      </a:ext>
                    </a:extLst>
                  </a:tr>
                  <a:tr h="124157">
                    <a:tc>
                      <a:txBody>
                        <a:bodyPr/>
                        <a:lstStyle/>
                        <a:p>
                          <a:pPr algn="l" fontAlgn="ctr"/>
                          <a:r>
                            <a:rPr lang="fr-CH" sz="1000" u="none" strike="noStrike">
                              <a:solidFill>
                                <a:srgbClr val="7030A0"/>
                              </a:solidFill>
                              <a:effectLst/>
                            </a:rPr>
                            <a:t>RF voltage, V</a:t>
                          </a:r>
                          <a:r>
                            <a:rPr lang="fr-CH" sz="1000" u="none" strike="noStrike" baseline="-25000">
                              <a:solidFill>
                                <a:srgbClr val="7030A0"/>
                              </a:solidFill>
                              <a:effectLst/>
                            </a:rPr>
                            <a:t>RF</a:t>
                          </a:r>
                          <a:endParaRPr lang="fr-CH" sz="1000" b="0" i="0" u="none" strike="noStrike">
                            <a:solidFill>
                              <a:srgbClr val="7030A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solidFill>
                                <a:srgbClr val="7030A0"/>
                              </a:solidFill>
                              <a:effectLst/>
                            </a:rPr>
                            <a:t>MV</a:t>
                          </a:r>
                          <a:endParaRPr lang="fr-CH" sz="1000" b="0" i="0" u="none" strike="noStrike">
                            <a:solidFill>
                              <a:srgbClr val="7030A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solidFill>
                                <a:srgbClr val="7030A0"/>
                              </a:solidFill>
                              <a:effectLst/>
                            </a:rPr>
                            <a:t>1.2</a:t>
                          </a:r>
                          <a:endParaRPr lang="en-US" altLang="zh-CN" sz="1000" b="0" i="0" u="none" strike="noStrike" dirty="0">
                            <a:solidFill>
                              <a:srgbClr val="7030A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tc>
                      <a:txBody>
                        <a:bodyPr/>
                        <a:lstStyle/>
                        <a:p>
                          <a:pPr algn="ctr" fontAlgn="ctr"/>
                          <a:r>
                            <a:rPr lang="en-US" altLang="zh-CN" sz="1000" u="none" strike="noStrike" dirty="0">
                              <a:solidFill>
                                <a:srgbClr val="7030A0"/>
                              </a:solidFill>
                              <a:effectLst/>
                            </a:rPr>
                            <a:t>0.85</a:t>
                          </a:r>
                          <a:endParaRPr lang="en-US" altLang="zh-CN" sz="1000" b="0" i="0" u="none" strike="noStrike" dirty="0">
                            <a:solidFill>
                              <a:srgbClr val="7030A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extLst>
                      <a:ext uri="{0D108BD9-81ED-4DB2-BD59-A6C34878D82A}">
                        <a16:rowId xmlns:a16="http://schemas.microsoft.com/office/drawing/2014/main" val="333368529"/>
                      </a:ext>
                    </a:extLst>
                  </a:tr>
                  <a:tr h="124157">
                    <a:tc>
                      <a:txBody>
                        <a:bodyPr/>
                        <a:lstStyle/>
                        <a:p>
                          <a:pPr algn="l" fontAlgn="ctr"/>
                          <a:r>
                            <a:rPr lang="fr-CH" sz="1000" u="none" strike="noStrike">
                              <a:effectLst/>
                            </a:rPr>
                            <a:t>Synchronous phase, f</a:t>
                          </a:r>
                          <a:r>
                            <a:rPr lang="fr-CH" sz="1000" u="none" strike="noStrike" baseline="-25000">
                              <a:effectLst/>
                            </a:rPr>
                            <a:t>s</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effectLst/>
                            </a:rPr>
                            <a:t>deg</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166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tc>
                      <a:txBody>
                        <a:bodyPr/>
                        <a:lstStyle/>
                        <a:p>
                          <a:pPr algn="ctr" fontAlgn="ctr"/>
                          <a:r>
                            <a:rPr lang="en-US" altLang="zh-CN" sz="1000" u="none" strike="noStrike" dirty="0">
                              <a:effectLst/>
                            </a:rPr>
                            <a:t>160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extLst>
                      <a:ext uri="{0D108BD9-81ED-4DB2-BD59-A6C34878D82A}">
                        <a16:rowId xmlns:a16="http://schemas.microsoft.com/office/drawing/2014/main" val="3929681259"/>
                      </a:ext>
                    </a:extLst>
                  </a:tr>
                  <a:tr h="105973">
                    <a:tc>
                      <a:txBody>
                        <a:bodyPr/>
                        <a:lstStyle/>
                        <a:p>
                          <a:pPr algn="l" fontAlgn="ctr"/>
                          <a:r>
                            <a:rPr lang="fr-CH" sz="1000" u="none" strike="noStrike" dirty="0">
                              <a:effectLst/>
                            </a:rPr>
                            <a:t>Synchrotron tune, </a:t>
                          </a:r>
                          <a:r>
                            <a:rPr lang="fr-CH" sz="1000" u="none" strike="noStrike" dirty="0">
                              <a:effectLst/>
                              <a:sym typeface="Symbol" panose="05050102010706020507" pitchFamily="18" charset="2"/>
                            </a:rPr>
                            <a:t></a:t>
                          </a:r>
                          <a:r>
                            <a:rPr lang="fr-CH" sz="1000" u="none" strike="noStrike" baseline="-25000" dirty="0">
                              <a:effectLst/>
                            </a:rPr>
                            <a:t>z</a:t>
                          </a:r>
                          <a:endParaRPr lang="fr-CH"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0.0096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tc>
                      <a:txBody>
                        <a:bodyPr/>
                        <a:lstStyle/>
                        <a:p>
                          <a:pPr algn="ctr" fontAlgn="ctr"/>
                          <a:r>
                            <a:rPr lang="en-US" altLang="zh-CN" sz="1000" u="none" strike="noStrike" dirty="0">
                              <a:effectLst/>
                            </a:rPr>
                            <a:t>0.0080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extLst>
                      <a:ext uri="{0D108BD9-81ED-4DB2-BD59-A6C34878D82A}">
                        <a16:rowId xmlns:a16="http://schemas.microsoft.com/office/drawing/2014/main" val="2540371807"/>
                      </a:ext>
                    </a:extLst>
                  </a:tr>
                  <a:tr h="124157">
                    <a:tc>
                      <a:txBody>
                        <a:bodyPr/>
                        <a:lstStyle/>
                        <a:p>
                          <a:pPr algn="l" fontAlgn="ctr"/>
                          <a:r>
                            <a:rPr lang="fr-CH" sz="1000" u="none" strike="noStrike" dirty="0">
                              <a:effectLst/>
                            </a:rPr>
                            <a:t>Natural bunch length, </a:t>
                          </a:r>
                          <a:r>
                            <a:rPr lang="fr-CH" sz="1000" u="none" strike="noStrike" dirty="0">
                              <a:effectLst/>
                              <a:sym typeface="Symbol" panose="05050102010706020507" pitchFamily="18" charset="2"/>
                            </a:rPr>
                            <a:t></a:t>
                          </a:r>
                          <a:r>
                            <a:rPr lang="fr-CH" sz="1000" u="none" strike="noStrike" baseline="-25000" dirty="0">
                              <a:effectLst/>
                            </a:rPr>
                            <a:t>z</a:t>
                          </a:r>
                          <a:endParaRPr lang="fr-CH"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effectLst/>
                            </a:rPr>
                            <a:t>mm</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solidFill>
                                <a:schemeClr val="tx1"/>
                              </a:solidFill>
                              <a:effectLst/>
                            </a:rPr>
                            <a:t>8.18</a:t>
                          </a:r>
                          <a:r>
                            <a:rPr lang="en-US" altLang="zh-CN" sz="1000" u="none" strike="noStrike" dirty="0">
                              <a:solidFill>
                                <a:srgbClr val="00B0F0"/>
                              </a:solidFill>
                              <a:effectLst/>
                            </a:rPr>
                            <a:t> </a:t>
                          </a:r>
                          <a:endParaRPr lang="en-US" altLang="zh-CN" sz="1000" b="0" i="0" u="none" strike="noStrike" dirty="0">
                            <a:solidFill>
                              <a:srgbClr val="00B0F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tc>
                      <a:txBody>
                        <a:bodyPr/>
                        <a:lstStyle/>
                        <a:p>
                          <a:pPr algn="ctr" fontAlgn="ctr"/>
                          <a:r>
                            <a:rPr lang="en-US" altLang="zh-CN" sz="1000" u="none" strike="noStrike" dirty="0">
                              <a:solidFill>
                                <a:schemeClr val="tx1"/>
                              </a:solidFill>
                              <a:effectLst/>
                            </a:rPr>
                            <a:t>9.81</a:t>
                          </a:r>
                          <a:r>
                            <a:rPr lang="en-US" altLang="zh-CN" sz="1000" u="none" strike="noStrike" dirty="0">
                              <a:solidFill>
                                <a:srgbClr val="00B0F0"/>
                              </a:solidFill>
                              <a:effectLst/>
                            </a:rPr>
                            <a:t> </a:t>
                          </a:r>
                          <a:endParaRPr lang="en-US" altLang="zh-CN" sz="1000" b="0" i="0" u="none" strike="noStrike" dirty="0">
                            <a:solidFill>
                              <a:srgbClr val="00B0F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extLst>
                      <a:ext uri="{0D108BD9-81ED-4DB2-BD59-A6C34878D82A}">
                        <a16:rowId xmlns:a16="http://schemas.microsoft.com/office/drawing/2014/main" val="2533436992"/>
                      </a:ext>
                    </a:extLst>
                  </a:tr>
                  <a:tr h="124157">
                    <a:tc>
                      <a:txBody>
                        <a:bodyPr/>
                        <a:lstStyle/>
                        <a:p>
                          <a:pPr algn="l" fontAlgn="ctr"/>
                          <a:r>
                            <a:rPr lang="de-DE" sz="1000" u="none" strike="noStrike" dirty="0">
                              <a:effectLst/>
                            </a:rPr>
                            <a:t>RF bucket height, (</a:t>
                          </a:r>
                          <a:r>
                            <a:rPr lang="de-DE" sz="1000" u="none" strike="noStrike" dirty="0">
                              <a:effectLst/>
                              <a:sym typeface="Symbol" panose="05050102010706020507" pitchFamily="18" charset="2"/>
                            </a:rPr>
                            <a:t></a:t>
                          </a:r>
                          <a:r>
                            <a:rPr lang="de-DE" sz="1000" u="none" strike="noStrike" dirty="0">
                              <a:effectLst/>
                            </a:rPr>
                            <a:t>E/E)</a:t>
                          </a:r>
                          <a:r>
                            <a:rPr lang="de-DE" sz="1000" u="none" strike="noStrike" baseline="-25000" dirty="0">
                              <a:effectLst/>
                            </a:rPr>
                            <a:t>max</a:t>
                          </a:r>
                          <a:endParaRPr lang="de-DE"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a:effectLst/>
                            </a:rPr>
                            <a:t>%</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1.58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tc>
                      <a:txBody>
                        <a:bodyPr/>
                        <a:lstStyle/>
                        <a:p>
                          <a:pPr algn="ctr" fontAlgn="ctr"/>
                          <a:r>
                            <a:rPr lang="en-US" altLang="zh-CN" sz="1000" u="none" strike="noStrike" dirty="0">
                              <a:effectLst/>
                            </a:rPr>
                            <a:t>1.20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extLst>
                      <a:ext uri="{0D108BD9-81ED-4DB2-BD59-A6C34878D82A}">
                        <a16:rowId xmlns:a16="http://schemas.microsoft.com/office/drawing/2014/main" val="697443666"/>
                      </a:ext>
                    </a:extLst>
                  </a:tr>
                  <a:tr h="124157">
                    <a:tc>
                      <a:txBody>
                        <a:bodyPr/>
                        <a:lstStyle/>
                        <a:p>
                          <a:pPr algn="l" fontAlgn="ctr"/>
                          <a:r>
                            <a:rPr lang="fr-CH" sz="1000" u="none" strike="noStrike" dirty="0">
                              <a:effectLst/>
                            </a:rPr>
                            <a:t>Piwinski angle, </a:t>
                          </a:r>
                          <a14:m>
                            <m:oMath xmlns:m="http://schemas.openxmlformats.org/officeDocument/2006/math">
                              <m:sSub>
                                <m:sSubPr>
                                  <m:ctrlPr>
                                    <a:rPr lang="fr-CH" altLang="zh-CN" sz="1000" i="1" u="none" strike="noStrike" smtClean="0">
                                      <a:effectLst/>
                                      <a:latin typeface="Cambria Math" panose="02040503050406030204" pitchFamily="18" charset="0"/>
                                    </a:rPr>
                                  </m:ctrlPr>
                                </m:sSubPr>
                                <m:e>
                                  <m:r>
                                    <a:rPr lang="zh-CN" altLang="fr-CH" sz="1000" i="1" u="none" strike="noStrike" smtClean="0">
                                      <a:effectLst/>
                                      <a:latin typeface="Cambria Math" panose="02040503050406030204" pitchFamily="18" charset="0"/>
                                    </a:rPr>
                                    <m:t>𝜙</m:t>
                                  </m:r>
                                </m:e>
                                <m:sub>
                                  <m:r>
                                    <m:rPr>
                                      <m:sty m:val="p"/>
                                    </m:rPr>
                                    <a:rPr lang="en-US" altLang="zh-CN" sz="1000" i="1" u="none" strike="noStrike" smtClean="0">
                                      <a:effectLst/>
                                      <a:latin typeface="Cambria Math" panose="02040503050406030204" pitchFamily="18" charset="0"/>
                                    </a:rPr>
                                    <m:t>P</m:t>
                                  </m:r>
                                  <m:r>
                                    <a:rPr lang="en-US" altLang="zh-CN" sz="1000" b="0" i="1" u="none" strike="noStrike" smtClean="0">
                                      <a:effectLst/>
                                      <a:latin typeface="Cambria Math" panose="02040503050406030204" pitchFamily="18" charset="0"/>
                                    </a:rPr>
                                    <m:t>𝑖𝑤</m:t>
                                  </m:r>
                                </m:sub>
                              </m:sSub>
                            </m:oMath>
                          </a14:m>
                          <a:endParaRPr lang="fr-CH"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dirty="0">
                              <a:effectLst/>
                            </a:rPr>
                            <a:t>rad</a:t>
                          </a:r>
                          <a:endParaRPr lang="fr-CH"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16.16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rgbClr val="E9EBF5"/>
                        </a:solidFill>
                      </a:tcPr>
                    </a:tc>
                    <a:tc>
                      <a:txBody>
                        <a:bodyPr/>
                        <a:lstStyle/>
                        <a:p>
                          <a:pPr algn="ctr" fontAlgn="ctr"/>
                          <a:r>
                            <a:rPr lang="en-US" altLang="zh-CN" sz="1000" u="none" strike="noStrike" dirty="0">
                              <a:effectLst/>
                            </a:rPr>
                            <a:t>19.57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rgbClr val="E9EBF5"/>
                        </a:solidFill>
                      </a:tcPr>
                    </a:tc>
                    <a:extLst>
                      <a:ext uri="{0D108BD9-81ED-4DB2-BD59-A6C34878D82A}">
                        <a16:rowId xmlns:a16="http://schemas.microsoft.com/office/drawing/2014/main" val="3233856621"/>
                      </a:ext>
                    </a:extLst>
                  </a:tr>
                  <a:tr h="124157">
                    <a:tc>
                      <a:txBody>
                        <a:bodyPr/>
                        <a:lstStyle/>
                        <a:p>
                          <a:pPr algn="l" fontAlgn="ctr"/>
                          <a:r>
                            <a:rPr lang="fr-CH" sz="1000" u="none" strike="noStrike">
                              <a:effectLst/>
                            </a:rPr>
                            <a:t>Hor. beam-beam parameter, </a:t>
                          </a:r>
                          <a:r>
                            <a:rPr lang="el-GR" sz="1000" u="none" strike="noStrike">
                              <a:effectLst/>
                            </a:rPr>
                            <a:t>ξ</a:t>
                          </a:r>
                          <a:r>
                            <a:rPr lang="fr-CH" sz="1000" u="none" strike="noStrike" baseline="-25000">
                              <a:effectLst/>
                            </a:rPr>
                            <a:t>x</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0.0038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rgbClr val="E9EBF5"/>
                        </a:solidFill>
                      </a:tcPr>
                    </a:tc>
                    <a:tc>
                      <a:txBody>
                        <a:bodyPr/>
                        <a:lstStyle/>
                        <a:p>
                          <a:pPr algn="ctr" fontAlgn="ctr"/>
                          <a:r>
                            <a:rPr lang="en-US" altLang="zh-CN" sz="1000" u="none" strike="noStrike" dirty="0">
                              <a:effectLst/>
                            </a:rPr>
                            <a:t>0.0026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rgbClr val="E9EBF5"/>
                        </a:solidFill>
                      </a:tcPr>
                    </a:tc>
                    <a:extLst>
                      <a:ext uri="{0D108BD9-81ED-4DB2-BD59-A6C34878D82A}">
                        <a16:rowId xmlns:a16="http://schemas.microsoft.com/office/drawing/2014/main" val="2263547813"/>
                      </a:ext>
                    </a:extLst>
                  </a:tr>
                  <a:tr h="124157">
                    <a:tc>
                      <a:txBody>
                        <a:bodyPr/>
                        <a:lstStyle/>
                        <a:p>
                          <a:pPr algn="l" fontAlgn="ctr"/>
                          <a:r>
                            <a:rPr lang="fr-CH" sz="1000" u="none" strike="noStrike">
                              <a:effectLst/>
                            </a:rPr>
                            <a:t>Ver. beam-beam parameter, </a:t>
                          </a:r>
                          <a:r>
                            <a:rPr lang="el-GR" sz="1000" u="none" strike="noStrike">
                              <a:effectLst/>
                            </a:rPr>
                            <a:t>ξ</a:t>
                          </a:r>
                          <a:r>
                            <a:rPr lang="fr-CH" sz="1000" u="none" strike="noStrike" baseline="-25000">
                              <a:effectLst/>
                            </a:rPr>
                            <a:t>y</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0.106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rgbClr val="E9EBF5"/>
                        </a:solidFill>
                      </a:tcPr>
                    </a:tc>
                    <a:tc>
                      <a:txBody>
                        <a:bodyPr/>
                        <a:lstStyle/>
                        <a:p>
                          <a:pPr algn="ctr" fontAlgn="ctr"/>
                          <a:r>
                            <a:rPr lang="en-US" altLang="zh-CN" sz="1000" u="none" strike="noStrike" dirty="0">
                              <a:effectLst/>
                            </a:rPr>
                            <a:t>0.09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rgbClr val="E9EBF5"/>
                        </a:solidFill>
                      </a:tcPr>
                    </a:tc>
                    <a:extLst>
                      <a:ext uri="{0D108BD9-81ED-4DB2-BD59-A6C34878D82A}">
                        <a16:rowId xmlns:a16="http://schemas.microsoft.com/office/drawing/2014/main" val="581511927"/>
                      </a:ext>
                    </a:extLst>
                  </a:tr>
                  <a:tr h="124157">
                    <a:tc>
                      <a:txBody>
                        <a:bodyPr/>
                        <a:lstStyle/>
                        <a:p>
                          <a:pPr algn="l" fontAlgn="ctr"/>
                          <a:r>
                            <a:rPr lang="en-US" sz="1000" u="none" strike="noStrike" dirty="0">
                              <a:effectLst/>
                            </a:rPr>
                            <a:t>Equivalent bunch length, </a:t>
                          </a:r>
                          <a:r>
                            <a:rPr lang="en-US" sz="1000" u="none" strike="noStrike" dirty="0">
                              <a:effectLst/>
                              <a:sym typeface="Symbol" panose="05050102010706020507" pitchFamily="18" charset="2"/>
                            </a:rPr>
                            <a:t></a:t>
                          </a:r>
                          <a:r>
                            <a:rPr lang="en-US" sz="1000" u="none" strike="noStrike" baseline="-25000" dirty="0" err="1">
                              <a:effectLst/>
                            </a:rPr>
                            <a:t>z_e</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effectLst/>
                            </a:rPr>
                            <a:t>mm</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0.51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rgbClr val="E9EBF5"/>
                        </a:solidFill>
                      </a:tcPr>
                    </a:tc>
                    <a:tc>
                      <a:txBody>
                        <a:bodyPr/>
                        <a:lstStyle/>
                        <a:p>
                          <a:pPr algn="ctr" fontAlgn="ctr"/>
                          <a:r>
                            <a:rPr lang="en-US" altLang="zh-CN" sz="1000" u="none" strike="noStrike" dirty="0">
                              <a:effectLst/>
                            </a:rPr>
                            <a:t>0.50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rgbClr val="E9EBF5"/>
                        </a:solidFill>
                      </a:tcPr>
                    </a:tc>
                    <a:extLst>
                      <a:ext uri="{0D108BD9-81ED-4DB2-BD59-A6C34878D82A}">
                        <a16:rowId xmlns:a16="http://schemas.microsoft.com/office/drawing/2014/main" val="1119104560"/>
                      </a:ext>
                    </a:extLst>
                  </a:tr>
                  <a:tr h="124157">
                    <a:tc>
                      <a:txBody>
                        <a:bodyPr/>
                        <a:lstStyle/>
                        <a:p>
                          <a:pPr algn="l" fontAlgn="ctr"/>
                          <a:r>
                            <a:rPr lang="fr-CH" sz="1000" u="none" strike="noStrike">
                              <a:effectLst/>
                            </a:rPr>
                            <a:t>Hour-glass factor, F</a:t>
                          </a:r>
                          <a:r>
                            <a:rPr lang="fr-CH" sz="1000" u="none" strike="noStrike" baseline="-25000">
                              <a:effectLst/>
                            </a:rPr>
                            <a:t>h</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0.8881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rgbClr val="E9EBF5"/>
                        </a:solidFill>
                      </a:tcPr>
                    </a:tc>
                    <a:tc>
                      <a:txBody>
                        <a:bodyPr/>
                        <a:lstStyle/>
                        <a:p>
                          <a:pPr algn="ctr" fontAlgn="ctr"/>
                          <a:r>
                            <a:rPr lang="en-US" altLang="zh-CN" sz="1000" u="none" strike="noStrike" dirty="0">
                              <a:effectLst/>
                            </a:rPr>
                            <a:t>0.8896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rgbClr val="E9EBF5"/>
                        </a:solidFill>
                      </a:tcPr>
                    </a:tc>
                    <a:extLst>
                      <a:ext uri="{0D108BD9-81ED-4DB2-BD59-A6C34878D82A}">
                        <a16:rowId xmlns:a16="http://schemas.microsoft.com/office/drawing/2014/main" val="1502109697"/>
                      </a:ext>
                    </a:extLst>
                  </a:tr>
                  <a:tr h="128037">
                    <a:tc>
                      <a:txBody>
                        <a:bodyPr/>
                        <a:lstStyle/>
                        <a:p>
                          <a:pPr algn="l" fontAlgn="ctr"/>
                          <a:r>
                            <a:rPr lang="fr-CH" sz="1000" u="none" strike="noStrike" dirty="0">
                              <a:effectLst/>
                            </a:rPr>
                            <a:t>Luminosity, L</a:t>
                          </a:r>
                          <a:endParaRPr lang="fr-CH"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effectLst/>
                            </a:rPr>
                            <a:t>cm</a:t>
                          </a:r>
                          <a:r>
                            <a:rPr lang="fr-CH" sz="1000" u="none" strike="noStrike" baseline="30000">
                              <a:effectLst/>
                            </a:rPr>
                            <a:t>-2</a:t>
                          </a:r>
                          <a:r>
                            <a:rPr lang="fr-CH" sz="1000" u="none" strike="noStrike">
                              <a:effectLst/>
                            </a:rPr>
                            <a:t>s</a:t>
                          </a:r>
                          <a:r>
                            <a:rPr lang="fr-CH" sz="1000" u="none" strike="noStrike" baseline="30000">
                              <a:effectLst/>
                            </a:rPr>
                            <a:t>-1</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dirty="0">
                              <a:effectLst/>
                            </a:rPr>
                            <a:t>1.37E+35</a:t>
                          </a:r>
                          <a:endParaRPr lang="fr-CH" sz="10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fr-CH" sz="1000" u="none" strike="noStrike" dirty="0">
                              <a:effectLst/>
                            </a:rPr>
                            <a:t>1.15E+35</a:t>
                          </a:r>
                          <a:endParaRPr lang="fr-CH" sz="10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2606901001"/>
                      </a:ext>
                    </a:extLst>
                  </a:tr>
                  <a:tr h="128037">
                    <a:tc>
                      <a:txBody>
                        <a:bodyPr/>
                        <a:lstStyle/>
                        <a:p>
                          <a:pPr algn="l" fontAlgn="ctr"/>
                          <a:r>
                            <a:rPr lang="fr-CH" sz="1000" b="0" i="0" u="none" strike="noStrike" dirty="0">
                              <a:solidFill>
                                <a:srgbClr val="000000"/>
                              </a:solidFill>
                              <a:effectLst/>
                              <a:latin typeface="等线" panose="02010600030101010101" pitchFamily="2" charset="-122"/>
                              <a:ea typeface="等线" panose="02010600030101010101" pitchFamily="2" charset="-122"/>
                            </a:rPr>
                            <a:t>Touschek lifetime</a:t>
                          </a:r>
                        </a:p>
                      </a:txBody>
                      <a:tcPr marL="3484" marR="3484" marT="3484" marB="0" anchor="ctr"/>
                    </a:tc>
                    <a:tc>
                      <a:txBody>
                        <a:bodyPr/>
                        <a:lstStyle/>
                        <a:p>
                          <a:pPr algn="ctr" fontAlgn="ctr"/>
                          <a:r>
                            <a:rPr lang="fr-CH" sz="1000" b="0" i="0" u="none" strike="noStrike" dirty="0">
                              <a:solidFill>
                                <a:srgbClr val="000000"/>
                              </a:solidFill>
                              <a:effectLst/>
                              <a:latin typeface="等线" panose="02010600030101010101" pitchFamily="2" charset="-122"/>
                              <a:ea typeface="等线" panose="02010600030101010101" pitchFamily="2" charset="-122"/>
                            </a:rPr>
                            <a:t>s</a:t>
                          </a:r>
                        </a:p>
                      </a:txBody>
                      <a:tcPr marL="3484" marR="3484" marT="3484" marB="0" anchor="ctr"/>
                    </a:tc>
                    <a:tc>
                      <a:txBody>
                        <a:bodyPr/>
                        <a:lstStyle/>
                        <a:p>
                          <a:pPr algn="ctr" fontAlgn="ctr"/>
                          <a:r>
                            <a:rPr lang="fr-CH" sz="1000" b="0" i="0" u="none" strike="noStrike" dirty="0">
                              <a:solidFill>
                                <a:srgbClr val="000000"/>
                              </a:solidFill>
                              <a:effectLst/>
                              <a:latin typeface="等线" panose="02010600030101010101" pitchFamily="2" charset="-122"/>
                              <a:ea typeface="等线" panose="02010600030101010101" pitchFamily="2" charset="-122"/>
                            </a:rPr>
                            <a:t>&gt;110</a:t>
                          </a:r>
                        </a:p>
                      </a:txBody>
                      <a:tcPr marL="6350" marR="6350" marT="6350" marB="0" anchor="ctr"/>
                    </a:tc>
                    <a:tc>
                      <a:txBody>
                        <a:bodyPr/>
                        <a:lstStyle/>
                        <a:p>
                          <a:pPr algn="ctr" fontAlgn="ctr"/>
                          <a:r>
                            <a:rPr lang="fr-CH" sz="1000" b="0" i="0" u="none" strike="noStrike" dirty="0">
                              <a:solidFill>
                                <a:srgbClr val="000000"/>
                              </a:solidFill>
                              <a:effectLst/>
                              <a:latin typeface="等线" panose="02010600030101010101" pitchFamily="2" charset="-122"/>
                              <a:ea typeface="等线" panose="02010600030101010101" pitchFamily="2" charset="-122"/>
                            </a:rPr>
                            <a:t>&gt;110</a:t>
                          </a:r>
                        </a:p>
                      </a:txBody>
                      <a:tcPr marL="6350" marR="6350" marT="6350" marB="0" anchor="ctr"/>
                    </a:tc>
                    <a:extLst>
                      <a:ext uri="{0D108BD9-81ED-4DB2-BD59-A6C34878D82A}">
                        <a16:rowId xmlns:a16="http://schemas.microsoft.com/office/drawing/2014/main" val="2867404898"/>
                      </a:ext>
                    </a:extLst>
                  </a:tr>
                </a:tbl>
              </a:graphicData>
            </a:graphic>
          </p:graphicFrame>
        </mc:Choice>
        <mc:Fallback xmlns="">
          <p:graphicFrame>
            <p:nvGraphicFramePr>
              <p:cNvPr id="8" name="Table 3">
                <a:extLst>
                  <a:ext uri="{FF2B5EF4-FFF2-40B4-BE49-F238E27FC236}">
                    <a16:creationId xmlns:a16="http://schemas.microsoft.com/office/drawing/2014/main" id="{DAF6C933-77E7-4C2E-AC72-E1F6088EE660}"/>
                  </a:ext>
                </a:extLst>
              </p:cNvPr>
              <p:cNvGraphicFramePr>
                <a:graphicFrameLocks noGrp="1"/>
              </p:cNvGraphicFramePr>
              <p:nvPr>
                <p:extLst>
                  <p:ext uri="{D42A27DB-BD31-4B8C-83A1-F6EECF244321}">
                    <p14:modId xmlns:p14="http://schemas.microsoft.com/office/powerpoint/2010/main" val="1056037445"/>
                  </p:ext>
                </p:extLst>
              </p:nvPr>
            </p:nvGraphicFramePr>
            <p:xfrm>
              <a:off x="8211157" y="29397"/>
              <a:ext cx="3812229" cy="6497272"/>
            </p:xfrm>
            <a:graphic>
              <a:graphicData uri="http://schemas.openxmlformats.org/drawingml/2006/table">
                <a:tbl>
                  <a:tblPr>
                    <a:tableStyleId>{5C22544A-7EE6-4342-B048-85BDC9FD1C3A}</a:tableStyleId>
                  </a:tblPr>
                  <a:tblGrid>
                    <a:gridCol w="1728707">
                      <a:extLst>
                        <a:ext uri="{9D8B030D-6E8A-4147-A177-3AD203B41FA5}">
                          <a16:colId xmlns:a16="http://schemas.microsoft.com/office/drawing/2014/main" val="2973674812"/>
                        </a:ext>
                      </a:extLst>
                    </a:gridCol>
                    <a:gridCol w="462640">
                      <a:extLst>
                        <a:ext uri="{9D8B030D-6E8A-4147-A177-3AD203B41FA5}">
                          <a16:colId xmlns:a16="http://schemas.microsoft.com/office/drawing/2014/main" val="2844640155"/>
                        </a:ext>
                      </a:extLst>
                    </a:gridCol>
                    <a:gridCol w="810441">
                      <a:extLst>
                        <a:ext uri="{9D8B030D-6E8A-4147-A177-3AD203B41FA5}">
                          <a16:colId xmlns:a16="http://schemas.microsoft.com/office/drawing/2014/main" val="1555374557"/>
                        </a:ext>
                      </a:extLst>
                    </a:gridCol>
                    <a:gridCol w="810441">
                      <a:extLst>
                        <a:ext uri="{9D8B030D-6E8A-4147-A177-3AD203B41FA5}">
                          <a16:colId xmlns:a16="http://schemas.microsoft.com/office/drawing/2014/main" val="3080048748"/>
                        </a:ext>
                      </a:extLst>
                    </a:gridCol>
                  </a:tblGrid>
                  <a:tr h="308284">
                    <a:tc>
                      <a:txBody>
                        <a:bodyPr/>
                        <a:lstStyle/>
                        <a:p>
                          <a:pPr algn="ctr" fontAlgn="ctr"/>
                          <a:r>
                            <a:rPr lang="fr-CH" sz="1000" u="none" strike="noStrike" dirty="0">
                              <a:effectLst/>
                            </a:rPr>
                            <a:t>Parameters</a:t>
                          </a:r>
                          <a:endParaRPr lang="fr-CH" sz="1000" b="1"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dirty="0">
                              <a:effectLst/>
                            </a:rPr>
                            <a:t>Units</a:t>
                          </a:r>
                          <a:endParaRPr lang="fr-CH" sz="1000" b="1"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dirty="0">
                              <a:effectLst/>
                              <a:highlight>
                                <a:srgbClr val="00FF00"/>
                              </a:highlight>
                            </a:rPr>
                            <a:t>STCF </a:t>
                          </a:r>
                          <a:r>
                            <a:rPr lang="en-US" sz="1000" u="none" strike="noStrike" dirty="0">
                              <a:effectLst/>
                              <a:highlight>
                                <a:srgbClr val="00FF00"/>
                              </a:highlight>
                            </a:rPr>
                            <a:t>(</a:t>
                          </a:r>
                          <a:r>
                            <a:rPr lang="en-US" sz="1000" u="none" strike="noStrike" dirty="0" err="1">
                              <a:effectLst/>
                              <a:highlight>
                                <a:srgbClr val="00FF00"/>
                              </a:highlight>
                            </a:rPr>
                            <a:t>wiggler+IBS</a:t>
                          </a:r>
                          <a:r>
                            <a:rPr lang="en-US" sz="1000" u="none" strike="noStrike" dirty="0">
                              <a:effectLst/>
                              <a:highlight>
                                <a:srgbClr val="00FF00"/>
                              </a:highlight>
                            </a:rPr>
                            <a:t>)</a:t>
                          </a:r>
                          <a:endParaRPr lang="fr-CH" sz="1000" b="1" i="0" u="none" strike="noStrike" dirty="0">
                            <a:solidFill>
                              <a:srgbClr val="000000"/>
                            </a:solidFill>
                            <a:effectLst/>
                            <a:highlight>
                              <a:srgbClr val="00FF00"/>
                            </a:highlight>
                            <a:latin typeface="等线" panose="02010600030101010101" pitchFamily="2" charset="-122"/>
                            <a:ea typeface="等线" panose="02010600030101010101" pitchFamily="2" charset="-122"/>
                          </a:endParaRPr>
                        </a:p>
                      </a:txBody>
                      <a:tcPr marL="3484" marR="3484" marT="3484" marB="0" anchor="ctr">
                        <a:solidFill>
                          <a:srgbClr val="E9EBF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CH" altLang="zh-CN" sz="1000" u="none" strike="noStrike" dirty="0">
                              <a:effectLst/>
                              <a:highlight>
                                <a:srgbClr val="00FF00"/>
                              </a:highlight>
                            </a:rPr>
                            <a:t>STCF </a:t>
                          </a:r>
                          <a:r>
                            <a:rPr lang="en-US" altLang="zh-CN" sz="1000" u="none" strike="noStrike" dirty="0">
                              <a:effectLst/>
                              <a:highlight>
                                <a:srgbClr val="00FF00"/>
                              </a:highlight>
                            </a:rPr>
                            <a:t>(</a:t>
                          </a:r>
                          <a:r>
                            <a:rPr lang="en-US" altLang="zh-CN" sz="1000" u="none" strike="noStrike" dirty="0" err="1">
                              <a:effectLst/>
                              <a:highlight>
                                <a:srgbClr val="00FF00"/>
                              </a:highlight>
                            </a:rPr>
                            <a:t>wiggler+IBS</a:t>
                          </a:r>
                          <a:r>
                            <a:rPr lang="en-US" altLang="zh-CN" sz="1000" u="none" strike="noStrike" dirty="0">
                              <a:effectLst/>
                              <a:highlight>
                                <a:srgbClr val="00FF00"/>
                              </a:highlight>
                            </a:rPr>
                            <a:t>)</a:t>
                          </a:r>
                          <a:endParaRPr lang="fr-CH" altLang="zh-CN" sz="1000" b="1" i="0" u="none" strike="noStrike" dirty="0">
                            <a:solidFill>
                              <a:srgbClr val="000000"/>
                            </a:solidFill>
                            <a:effectLst/>
                            <a:highlight>
                              <a:srgbClr val="00FF00"/>
                            </a:highlight>
                            <a:latin typeface="等线" panose="02010600030101010101" pitchFamily="2" charset="-122"/>
                            <a:ea typeface="+mn-ea"/>
                          </a:endParaRPr>
                        </a:p>
                      </a:txBody>
                      <a:tcPr marL="3484" marR="3484" marT="3484" marB="0" anchor="ctr">
                        <a:solidFill>
                          <a:srgbClr val="E9EBF5"/>
                        </a:solidFill>
                      </a:tcPr>
                    </a:tc>
                    <a:extLst>
                      <a:ext uri="{0D108BD9-81ED-4DB2-BD59-A6C34878D82A}">
                        <a16:rowId xmlns:a16="http://schemas.microsoft.com/office/drawing/2014/main" val="706853914"/>
                      </a:ext>
                    </a:extLst>
                  </a:tr>
                  <a:tr h="155884">
                    <a:tc>
                      <a:txBody>
                        <a:bodyPr/>
                        <a:lstStyle/>
                        <a:p>
                          <a:pPr algn="l" fontAlgn="ctr"/>
                          <a:r>
                            <a:rPr lang="fr-CH" sz="1000" u="none" strike="noStrike" dirty="0">
                              <a:solidFill>
                                <a:srgbClr val="00B050"/>
                              </a:solidFill>
                              <a:effectLst/>
                            </a:rPr>
                            <a:t>Optimal beam energy, E</a:t>
                          </a:r>
                          <a:endParaRPr lang="fr-CH" sz="1000" b="0" i="0" u="none" strike="noStrike" dirty="0">
                            <a:solidFill>
                              <a:srgbClr val="00B05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solidFill>
                                <a:srgbClr val="00B050"/>
                              </a:solidFill>
                              <a:effectLst/>
                            </a:rPr>
                            <a:t>GeV</a:t>
                          </a:r>
                          <a:endParaRPr lang="fr-CH" sz="1000" b="0" i="0" u="none" strike="noStrike">
                            <a:solidFill>
                              <a:srgbClr val="00B05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solidFill>
                                <a:srgbClr val="00B050"/>
                              </a:solidFill>
                              <a:effectLst/>
                            </a:rPr>
                            <a:t>2</a:t>
                          </a:r>
                          <a:endParaRPr lang="en-US" altLang="zh-CN" sz="1000" b="0" i="0" u="none" strike="noStrike" dirty="0">
                            <a:solidFill>
                              <a:srgbClr val="00B05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solidFill>
                                <a:srgbClr val="00B050"/>
                              </a:solidFill>
                              <a:effectLst/>
                            </a:rPr>
                            <a:t>2</a:t>
                          </a:r>
                          <a:endParaRPr lang="en-US" altLang="zh-CN" sz="1000" b="0" i="0" u="none" strike="noStrike" dirty="0">
                            <a:solidFill>
                              <a:srgbClr val="00B050"/>
                            </a:solidFill>
                            <a:effectLst/>
                            <a:latin typeface="等线" panose="02010600030101010101" pitchFamily="2" charset="-122"/>
                            <a:ea typeface="等线" panose="02010600030101010101" pitchFamily="2" charset="-122"/>
                          </a:endParaRPr>
                        </a:p>
                      </a:txBody>
                      <a:tcPr marL="3484" marR="3484" marT="3484" marB="0" anchor="ctr"/>
                    </a:tc>
                    <a:extLst>
                      <a:ext uri="{0D108BD9-81ED-4DB2-BD59-A6C34878D82A}">
                        <a16:rowId xmlns:a16="http://schemas.microsoft.com/office/drawing/2014/main" val="1065319382"/>
                      </a:ext>
                    </a:extLst>
                  </a:tr>
                  <a:tr h="170285">
                    <a:tc>
                      <a:txBody>
                        <a:bodyPr/>
                        <a:lstStyle/>
                        <a:p>
                          <a:pPr algn="l" fontAlgn="ctr"/>
                          <a:r>
                            <a:rPr lang="fr-CH" sz="1000" u="none" strike="noStrike">
                              <a:solidFill>
                                <a:srgbClr val="00B050"/>
                              </a:solidFill>
                              <a:effectLst/>
                            </a:rPr>
                            <a:t>Circumference, C</a:t>
                          </a:r>
                          <a:endParaRPr lang="fr-CH" sz="1000" b="0" i="0" u="none" strike="noStrike">
                            <a:solidFill>
                              <a:srgbClr val="00B05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solidFill>
                                <a:srgbClr val="00B050"/>
                              </a:solidFill>
                              <a:effectLst/>
                            </a:rPr>
                            <a:t>m</a:t>
                          </a:r>
                          <a:endParaRPr lang="fr-CH" sz="1000" b="0" i="0" u="none" strike="noStrike">
                            <a:solidFill>
                              <a:srgbClr val="00B05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dirty="0">
                              <a:solidFill>
                                <a:srgbClr val="00B050"/>
                              </a:solidFill>
                              <a:effectLst/>
                              <a:latin typeface="+mn-lt"/>
                              <a:ea typeface="等线" panose="02010600030101010101" pitchFamily="2" charset="-122"/>
                            </a:rPr>
                            <a:t>616.76</a:t>
                          </a:r>
                        </a:p>
                      </a:txBody>
                      <a:tcPr marL="6350" marR="6350" marT="6350" marB="0" anchor="ctr"/>
                    </a:tc>
                    <a:tc>
                      <a:txBody>
                        <a:bodyPr/>
                        <a:lstStyle/>
                        <a:p>
                          <a:pPr algn="ctr" fontAlgn="ctr"/>
                          <a:r>
                            <a:rPr lang="en-US" altLang="zh-CN" sz="1000" b="0" i="0" u="none" strike="noStrike" dirty="0">
                              <a:solidFill>
                                <a:srgbClr val="00B050"/>
                              </a:solidFill>
                              <a:effectLst/>
                              <a:latin typeface="+mn-lt"/>
                              <a:ea typeface="等线" panose="02010600030101010101" pitchFamily="2" charset="-122"/>
                            </a:rPr>
                            <a:t>616.76</a:t>
                          </a:r>
                        </a:p>
                      </a:txBody>
                      <a:tcPr marL="6350" marR="6350" marT="6350" marB="0" anchor="ctr"/>
                    </a:tc>
                    <a:extLst>
                      <a:ext uri="{0D108BD9-81ED-4DB2-BD59-A6C34878D82A}">
                        <a16:rowId xmlns:a16="http://schemas.microsoft.com/office/drawing/2014/main" val="494751415"/>
                      </a:ext>
                    </a:extLst>
                  </a:tr>
                  <a:tr h="155884">
                    <a:tc>
                      <a:txBody>
                        <a:bodyPr/>
                        <a:lstStyle/>
                        <a:p>
                          <a:pPr algn="l" fontAlgn="ctr"/>
                          <a:r>
                            <a:rPr lang="fr-CH" sz="1000" u="none" strike="noStrike" dirty="0">
                              <a:solidFill>
                                <a:srgbClr val="00B050"/>
                              </a:solidFill>
                              <a:effectLst/>
                            </a:rPr>
                            <a:t>Crossing angle, 2</a:t>
                          </a:r>
                          <a:r>
                            <a:rPr lang="fr-CH" sz="1000" u="none" strike="noStrike" dirty="0">
                              <a:solidFill>
                                <a:srgbClr val="00B050"/>
                              </a:solidFill>
                              <a:effectLst/>
                              <a:sym typeface="Symbol" panose="05050102010706020507" pitchFamily="18" charset="2"/>
                            </a:rPr>
                            <a:t></a:t>
                          </a:r>
                          <a:endParaRPr lang="fr-CH" sz="1000" b="0" i="0" u="none" strike="noStrike" dirty="0">
                            <a:solidFill>
                              <a:srgbClr val="00B05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solidFill>
                                <a:srgbClr val="00B050"/>
                              </a:solidFill>
                              <a:effectLst/>
                            </a:rPr>
                            <a:t>mrad</a:t>
                          </a:r>
                          <a:endParaRPr lang="fr-CH" sz="1000" b="0" i="0" u="none" strike="noStrike">
                            <a:solidFill>
                              <a:srgbClr val="00B05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solidFill>
                                <a:srgbClr val="00B050"/>
                              </a:solidFill>
                              <a:effectLst/>
                            </a:rPr>
                            <a:t>60</a:t>
                          </a:r>
                          <a:endParaRPr lang="en-US" altLang="zh-CN" sz="1000" b="0" i="0" u="none" strike="noStrike" dirty="0">
                            <a:solidFill>
                              <a:srgbClr val="00B05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tc>
                      <a:txBody>
                        <a:bodyPr/>
                        <a:lstStyle/>
                        <a:p>
                          <a:pPr algn="ctr" fontAlgn="ctr"/>
                          <a:r>
                            <a:rPr lang="en-US" altLang="zh-CN" sz="1000" u="none" strike="noStrike" dirty="0">
                              <a:solidFill>
                                <a:srgbClr val="00B050"/>
                              </a:solidFill>
                              <a:effectLst/>
                            </a:rPr>
                            <a:t>60</a:t>
                          </a:r>
                          <a:endParaRPr lang="en-US" altLang="zh-CN" sz="1000" b="0" i="0" u="none" strike="noStrike" dirty="0">
                            <a:solidFill>
                              <a:srgbClr val="00B05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extLst>
                      <a:ext uri="{0D108BD9-81ED-4DB2-BD59-A6C34878D82A}">
                        <a16:rowId xmlns:a16="http://schemas.microsoft.com/office/drawing/2014/main" val="400122953"/>
                      </a:ext>
                    </a:extLst>
                  </a:tr>
                  <a:tr h="155884">
                    <a:tc>
                      <a:txBody>
                        <a:bodyPr/>
                        <a:lstStyle/>
                        <a:p>
                          <a:pPr algn="l" fontAlgn="ctr"/>
                          <a:r>
                            <a:rPr lang="fr-CH" sz="1000" u="none" strike="noStrike">
                              <a:effectLst/>
                            </a:rPr>
                            <a:t>Relative gamma</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3913.9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3913.9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extLst>
                      <a:ext uri="{0D108BD9-81ED-4DB2-BD59-A6C34878D82A}">
                        <a16:rowId xmlns:a16="http://schemas.microsoft.com/office/drawing/2014/main" val="3013508127"/>
                      </a:ext>
                    </a:extLst>
                  </a:tr>
                  <a:tr h="155884">
                    <a:tc>
                      <a:txBody>
                        <a:bodyPr/>
                        <a:lstStyle/>
                        <a:p>
                          <a:pPr algn="l" fontAlgn="ctr"/>
                          <a:r>
                            <a:rPr lang="fr-CH" sz="1000" u="none" strike="noStrike">
                              <a:effectLst/>
                            </a:rPr>
                            <a:t>Revolution period, T</a:t>
                          </a:r>
                          <a:r>
                            <a:rPr lang="fr-CH" sz="1000" u="none" strike="noStrike" baseline="-25000">
                              <a:effectLst/>
                            </a:rPr>
                            <a:t>0</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effectLst/>
                            </a:rPr>
                            <a:t>ms</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2.057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2.057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extLst>
                      <a:ext uri="{0D108BD9-81ED-4DB2-BD59-A6C34878D82A}">
                        <a16:rowId xmlns:a16="http://schemas.microsoft.com/office/drawing/2014/main" val="2721154430"/>
                      </a:ext>
                    </a:extLst>
                  </a:tr>
                  <a:tr h="155884">
                    <a:tc>
                      <a:txBody>
                        <a:bodyPr/>
                        <a:lstStyle/>
                        <a:p>
                          <a:pPr algn="l" fontAlgn="ctr"/>
                          <a:r>
                            <a:rPr lang="fr-CH" sz="1000" u="none" strike="noStrike">
                              <a:effectLst/>
                            </a:rPr>
                            <a:t>Revolution frequency, f</a:t>
                          </a:r>
                          <a:r>
                            <a:rPr lang="fr-CH" sz="1000" u="none" strike="noStrike" baseline="-25000">
                              <a:effectLst/>
                            </a:rPr>
                            <a:t>0</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effectLst/>
                            </a:rPr>
                            <a:t>kHz</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486.08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486.08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extLst>
                      <a:ext uri="{0D108BD9-81ED-4DB2-BD59-A6C34878D82A}">
                        <a16:rowId xmlns:a16="http://schemas.microsoft.com/office/drawing/2014/main" val="564063612"/>
                      </a:ext>
                    </a:extLst>
                  </a:tr>
                  <a:tr h="155884">
                    <a:tc>
                      <a:txBody>
                        <a:bodyPr/>
                        <a:lstStyle/>
                        <a:p>
                          <a:pPr algn="l" fontAlgn="ctr"/>
                          <a:r>
                            <a:rPr lang="fr-CH" sz="1000" u="none" strike="noStrike" dirty="0">
                              <a:solidFill>
                                <a:srgbClr val="00B0F0"/>
                              </a:solidFill>
                              <a:effectLst/>
                            </a:rPr>
                            <a:t>Horizontal emittance, </a:t>
                          </a:r>
                          <a:r>
                            <a:rPr lang="fr-CH" sz="1000" u="none" strike="noStrike" dirty="0">
                              <a:solidFill>
                                <a:srgbClr val="00B0F0"/>
                              </a:solidFill>
                              <a:effectLst/>
                              <a:sym typeface="Symbol" panose="05050102010706020507" pitchFamily="18" charset="2"/>
                            </a:rPr>
                            <a:t></a:t>
                          </a:r>
                          <a:r>
                            <a:rPr lang="fr-CH" sz="1000" u="none" strike="noStrike" baseline="-25000" dirty="0">
                              <a:solidFill>
                                <a:srgbClr val="00B0F0"/>
                              </a:solidFill>
                              <a:effectLst/>
                            </a:rPr>
                            <a:t>x</a:t>
                          </a:r>
                          <a:endParaRPr lang="fr-CH" sz="1000" b="0" i="0" u="none" strike="noStrike" dirty="0">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solidFill>
                                <a:srgbClr val="00B0F0"/>
                              </a:solidFill>
                              <a:effectLst/>
                            </a:rPr>
                            <a:t>nm</a:t>
                          </a:r>
                          <a:endParaRPr lang="fr-CH" sz="1000" b="0" i="0" u="none" strike="noStrike">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dirty="0">
                              <a:solidFill>
                                <a:srgbClr val="00B0F0"/>
                              </a:solidFill>
                              <a:effectLst/>
                              <a:latin typeface="等线" panose="02010600030101010101" pitchFamily="2" charset="-122"/>
                              <a:ea typeface="等线" panose="02010600030101010101" pitchFamily="2" charset="-122"/>
                            </a:rPr>
                            <a:t>5.77</a:t>
                          </a:r>
                        </a:p>
                      </a:txBody>
                      <a:tcPr marL="3484" marR="3484" marT="3484" marB="0" anchor="ctr">
                        <a:solidFill>
                          <a:srgbClr val="E9EBF5"/>
                        </a:solidFill>
                      </a:tcPr>
                    </a:tc>
                    <a:tc>
                      <a:txBody>
                        <a:bodyPr/>
                        <a:lstStyle/>
                        <a:p>
                          <a:pPr algn="ctr" fontAlgn="ctr"/>
                          <a:r>
                            <a:rPr lang="en-US" altLang="zh-CN" sz="1000" b="0" i="0" u="none" strike="noStrike" dirty="0">
                              <a:solidFill>
                                <a:srgbClr val="00B0F0"/>
                              </a:solidFill>
                              <a:effectLst/>
                              <a:latin typeface="等线" panose="02010600030101010101" pitchFamily="2" charset="-122"/>
                              <a:ea typeface="等线" panose="02010600030101010101" pitchFamily="2" charset="-122"/>
                            </a:rPr>
                            <a:t>5.66</a:t>
                          </a:r>
                        </a:p>
                      </a:txBody>
                      <a:tcPr marL="3484" marR="3484" marT="3484" marB="0" anchor="ctr">
                        <a:solidFill>
                          <a:srgbClr val="E9EBF5"/>
                        </a:solidFill>
                      </a:tcPr>
                    </a:tc>
                    <a:extLst>
                      <a:ext uri="{0D108BD9-81ED-4DB2-BD59-A6C34878D82A}">
                        <a16:rowId xmlns:a16="http://schemas.microsoft.com/office/drawing/2014/main" val="1022989307"/>
                      </a:ext>
                    </a:extLst>
                  </a:tr>
                  <a:tr h="155884">
                    <a:tc>
                      <a:txBody>
                        <a:bodyPr/>
                        <a:lstStyle/>
                        <a:p>
                          <a:pPr algn="l" fontAlgn="ctr"/>
                          <a:r>
                            <a:rPr lang="fr-CH" sz="1000" u="none" strike="noStrike">
                              <a:solidFill>
                                <a:srgbClr val="00B0F0"/>
                              </a:solidFill>
                              <a:effectLst/>
                            </a:rPr>
                            <a:t>Coupling, k</a:t>
                          </a:r>
                          <a:endParaRPr lang="fr-CH" sz="1000" b="0" i="0" u="none" strike="noStrike">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endParaRPr lang="zh-CN" altLang="en-US" sz="1000" b="0" i="0" u="none" strike="noStrike">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solidFill>
                                <a:srgbClr val="00B0F0"/>
                              </a:solidFill>
                              <a:effectLst/>
                            </a:rPr>
                            <a:t>0.50%</a:t>
                          </a:r>
                          <a:endParaRPr lang="en-US" altLang="zh-CN" sz="1000" b="0" i="0" u="none" strike="noStrike" dirty="0">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solidFill>
                                <a:srgbClr val="00B0F0"/>
                              </a:solidFill>
                              <a:effectLst/>
                            </a:rPr>
                            <a:t>0.50%</a:t>
                          </a:r>
                          <a:endParaRPr lang="en-US" altLang="zh-CN" sz="1000" b="0" i="0" u="none" strike="noStrike" dirty="0">
                            <a:solidFill>
                              <a:srgbClr val="00B0F0"/>
                            </a:solidFill>
                            <a:effectLst/>
                            <a:latin typeface="等线" panose="02010600030101010101" pitchFamily="2" charset="-122"/>
                            <a:ea typeface="等线" panose="02010600030101010101" pitchFamily="2" charset="-122"/>
                          </a:endParaRPr>
                        </a:p>
                      </a:txBody>
                      <a:tcPr marL="3484" marR="3484" marT="3484" marB="0" anchor="ctr"/>
                    </a:tc>
                    <a:extLst>
                      <a:ext uri="{0D108BD9-81ED-4DB2-BD59-A6C34878D82A}">
                        <a16:rowId xmlns:a16="http://schemas.microsoft.com/office/drawing/2014/main" val="2259889736"/>
                      </a:ext>
                    </a:extLst>
                  </a:tr>
                  <a:tr h="161925">
                    <a:tc>
                      <a:txBody>
                        <a:bodyPr/>
                        <a:lstStyle/>
                        <a:p>
                          <a:pPr algn="l" fontAlgn="ctr"/>
                          <a:r>
                            <a:rPr lang="fr-CH" sz="1000" u="none" strike="noStrike" dirty="0">
                              <a:effectLst/>
                            </a:rPr>
                            <a:t>Vertical emittance, </a:t>
                          </a:r>
                          <a:r>
                            <a:rPr lang="fr-CH" sz="1000" u="none" strike="noStrike" dirty="0">
                              <a:effectLst/>
                              <a:sym typeface="Symbol" panose="05050102010706020507" pitchFamily="18" charset="2"/>
                            </a:rPr>
                            <a:t></a:t>
                          </a:r>
                          <a:r>
                            <a:rPr lang="fr-CH" sz="1000" u="none" strike="noStrike" baseline="-25000" dirty="0">
                              <a:effectLst/>
                            </a:rPr>
                            <a:t>y</a:t>
                          </a:r>
                          <a:endParaRPr lang="fr-CH"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effectLst/>
                            </a:rPr>
                            <a:t>pm</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28.85</a:t>
                          </a:r>
                        </a:p>
                      </a:txBody>
                      <a:tcPr marL="9525" marR="9525" marT="9525" marB="0" anchor="ct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28.85</a:t>
                          </a:r>
                        </a:p>
                      </a:txBody>
                      <a:tcPr marL="9525" marR="9525" marT="9525" marB="0" anchor="ctr"/>
                    </a:tc>
                    <a:extLst>
                      <a:ext uri="{0D108BD9-81ED-4DB2-BD59-A6C34878D82A}">
                        <a16:rowId xmlns:a16="http://schemas.microsoft.com/office/drawing/2014/main" val="3610905199"/>
                      </a:ext>
                    </a:extLst>
                  </a:tr>
                  <a:tr h="161925">
                    <a:tc>
                      <a:txBody>
                        <a:bodyPr/>
                        <a:lstStyle/>
                        <a:p>
                          <a:pPr algn="l" fontAlgn="ctr"/>
                          <a:r>
                            <a:rPr lang="fr-CH" sz="1000" u="none" strike="noStrike" dirty="0">
                              <a:solidFill>
                                <a:srgbClr val="00B0F0"/>
                              </a:solidFill>
                              <a:effectLst/>
                            </a:rPr>
                            <a:t>Hor. beta function at IP, </a:t>
                          </a:r>
                          <a:r>
                            <a:rPr lang="fr-CH" sz="1000" u="none" strike="noStrike" dirty="0">
                              <a:solidFill>
                                <a:srgbClr val="00B0F0"/>
                              </a:solidFill>
                              <a:effectLst/>
                              <a:sym typeface="Symbol" panose="05050102010706020507" pitchFamily="18" charset="2"/>
                            </a:rPr>
                            <a:t></a:t>
                          </a:r>
                          <a:r>
                            <a:rPr lang="fr-CH" sz="1000" u="none" strike="noStrike" baseline="-25000" dirty="0">
                              <a:solidFill>
                                <a:srgbClr val="00B0F0"/>
                              </a:solidFill>
                              <a:effectLst/>
                            </a:rPr>
                            <a:t>x</a:t>
                          </a:r>
                          <a:endParaRPr lang="fr-CH" sz="1000" b="0" i="0" u="none" strike="noStrike" dirty="0">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solidFill>
                                <a:srgbClr val="00B0F0"/>
                              </a:solidFill>
                              <a:effectLst/>
                            </a:rPr>
                            <a:t>mm</a:t>
                          </a:r>
                          <a:endParaRPr lang="fr-CH" sz="1000" b="0" i="0" u="none" strike="noStrike">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dirty="0">
                              <a:solidFill>
                                <a:srgbClr val="00B0F0"/>
                              </a:solidFill>
                              <a:effectLst/>
                              <a:latin typeface="等线" panose="02010600030101010101" pitchFamily="2" charset="-122"/>
                              <a:ea typeface="等线" panose="02010600030101010101" pitchFamily="2" charset="-122"/>
                            </a:rPr>
                            <a:t>40</a:t>
                          </a:r>
                        </a:p>
                      </a:txBody>
                      <a:tcPr marL="9525" marR="9525" marT="9525" marB="0" anchor="ctr">
                        <a:solidFill>
                          <a:srgbClr val="E9EBF5"/>
                        </a:solidFill>
                      </a:tcPr>
                    </a:tc>
                    <a:tc>
                      <a:txBody>
                        <a:bodyPr/>
                        <a:lstStyle/>
                        <a:p>
                          <a:pPr algn="ctr" fontAlgn="ctr"/>
                          <a:r>
                            <a:rPr lang="en-US" altLang="zh-CN" sz="1000" b="0" i="0" u="none" strike="noStrike" dirty="0">
                              <a:solidFill>
                                <a:srgbClr val="00B0F0"/>
                              </a:solidFill>
                              <a:effectLst/>
                              <a:latin typeface="等线" panose="02010600030101010101" pitchFamily="2" charset="-122"/>
                              <a:ea typeface="等线" panose="02010600030101010101" pitchFamily="2" charset="-122"/>
                            </a:rPr>
                            <a:t>40</a:t>
                          </a:r>
                        </a:p>
                      </a:txBody>
                      <a:tcPr marL="9525" marR="9525" marT="9525" marB="0" anchor="ctr">
                        <a:solidFill>
                          <a:srgbClr val="E9EBF5"/>
                        </a:solidFill>
                      </a:tcPr>
                    </a:tc>
                    <a:extLst>
                      <a:ext uri="{0D108BD9-81ED-4DB2-BD59-A6C34878D82A}">
                        <a16:rowId xmlns:a16="http://schemas.microsoft.com/office/drawing/2014/main" val="3837228874"/>
                      </a:ext>
                    </a:extLst>
                  </a:tr>
                  <a:tr h="161925">
                    <a:tc>
                      <a:txBody>
                        <a:bodyPr/>
                        <a:lstStyle/>
                        <a:p>
                          <a:pPr algn="l" fontAlgn="ctr"/>
                          <a:r>
                            <a:rPr lang="en-US" sz="1000" u="none" strike="noStrike" dirty="0">
                              <a:solidFill>
                                <a:srgbClr val="00B0F0"/>
                              </a:solidFill>
                              <a:effectLst/>
                            </a:rPr>
                            <a:t>Ver. beta function at IP, </a:t>
                          </a:r>
                          <a:r>
                            <a:rPr lang="en-US" sz="1000" u="none" strike="noStrike" dirty="0">
                              <a:solidFill>
                                <a:srgbClr val="00B0F0"/>
                              </a:solidFill>
                              <a:effectLst/>
                              <a:sym typeface="Symbol" panose="05050102010706020507" pitchFamily="18" charset="2"/>
                            </a:rPr>
                            <a:t></a:t>
                          </a:r>
                          <a:r>
                            <a:rPr lang="en-US" sz="1000" u="none" strike="noStrike" baseline="-25000" dirty="0">
                              <a:solidFill>
                                <a:srgbClr val="00B0F0"/>
                              </a:solidFill>
                              <a:effectLst/>
                            </a:rPr>
                            <a:t>y</a:t>
                          </a:r>
                          <a:endParaRPr lang="en-US" sz="1000" b="0" i="0" u="none" strike="noStrike" dirty="0">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solidFill>
                                <a:srgbClr val="00B0F0"/>
                              </a:solidFill>
                              <a:effectLst/>
                            </a:rPr>
                            <a:t>mm</a:t>
                          </a:r>
                          <a:endParaRPr lang="fr-CH" sz="1000" b="0" i="0" u="none" strike="noStrike">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dirty="0">
                              <a:solidFill>
                                <a:srgbClr val="00B0F0"/>
                              </a:solidFill>
                              <a:effectLst/>
                              <a:latin typeface="等线" panose="02010600030101010101" pitchFamily="2" charset="-122"/>
                              <a:ea typeface="等线" panose="02010600030101010101" pitchFamily="2" charset="-122"/>
                            </a:rPr>
                            <a:t>0.6</a:t>
                          </a:r>
                        </a:p>
                      </a:txBody>
                      <a:tcPr marL="9525" marR="9525" marT="9525" marB="0" anchor="ctr"/>
                    </a:tc>
                    <a:tc>
                      <a:txBody>
                        <a:bodyPr/>
                        <a:lstStyle/>
                        <a:p>
                          <a:pPr algn="ctr" fontAlgn="ctr"/>
                          <a:r>
                            <a:rPr lang="en-US" altLang="zh-CN" sz="1000" b="0" i="0" u="none" strike="noStrike" dirty="0">
                              <a:solidFill>
                                <a:srgbClr val="00B0F0"/>
                              </a:solidFill>
                              <a:effectLst/>
                              <a:latin typeface="等线" panose="02010600030101010101" pitchFamily="2" charset="-122"/>
                              <a:ea typeface="等线" panose="02010600030101010101" pitchFamily="2" charset="-122"/>
                            </a:rPr>
                            <a:t>0.6</a:t>
                          </a:r>
                        </a:p>
                      </a:txBody>
                      <a:tcPr marL="9525" marR="9525" marT="9525" marB="0" anchor="ctr"/>
                    </a:tc>
                    <a:extLst>
                      <a:ext uri="{0D108BD9-81ED-4DB2-BD59-A6C34878D82A}">
                        <a16:rowId xmlns:a16="http://schemas.microsoft.com/office/drawing/2014/main" val="569963072"/>
                      </a:ext>
                    </a:extLst>
                  </a:tr>
                  <a:tr h="161925">
                    <a:tc>
                      <a:txBody>
                        <a:bodyPr/>
                        <a:lstStyle/>
                        <a:p>
                          <a:pPr algn="l" fontAlgn="ctr"/>
                          <a:r>
                            <a:rPr lang="en-US" sz="1000" u="none" strike="noStrike" dirty="0">
                              <a:effectLst/>
                            </a:rPr>
                            <a:t>Hor. beam size at IP, </a:t>
                          </a:r>
                          <a:r>
                            <a:rPr lang="en-US" sz="1000" u="none" strike="noStrike" dirty="0">
                              <a:effectLst/>
                              <a:sym typeface="Symbol" panose="05050102010706020507" pitchFamily="18" charset="2"/>
                            </a:rPr>
                            <a:t></a:t>
                          </a:r>
                          <a:r>
                            <a:rPr lang="en-US" sz="1000" u="none" strike="noStrike" baseline="-25000" dirty="0">
                              <a:effectLst/>
                            </a:rPr>
                            <a:t>x</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altLang="zh-CN" sz="1000" u="none" strike="noStrike" dirty="0">
                              <a:effectLst/>
                              <a:sym typeface="Symbol" panose="05050102010706020507" pitchFamily="18" charset="2"/>
                            </a:rPr>
                            <a:t></a:t>
                          </a:r>
                          <a:r>
                            <a:rPr lang="fr-CH" sz="1000" u="none" strike="noStrike" dirty="0">
                              <a:effectLst/>
                            </a:rPr>
                            <a:t>m</a:t>
                          </a:r>
                          <a:endParaRPr lang="fr-CH"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15.19 </a:t>
                          </a:r>
                        </a:p>
                      </a:txBody>
                      <a:tcPr marL="9525" marR="9525" marT="9525" marB="0" anchor="ct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15.05 </a:t>
                          </a:r>
                        </a:p>
                      </a:txBody>
                      <a:tcPr marL="9525" marR="9525" marT="9525" marB="0" anchor="ctr"/>
                    </a:tc>
                    <a:extLst>
                      <a:ext uri="{0D108BD9-81ED-4DB2-BD59-A6C34878D82A}">
                        <a16:rowId xmlns:a16="http://schemas.microsoft.com/office/drawing/2014/main" val="2451048619"/>
                      </a:ext>
                    </a:extLst>
                  </a:tr>
                  <a:tr h="161925">
                    <a:tc>
                      <a:txBody>
                        <a:bodyPr/>
                        <a:lstStyle/>
                        <a:p>
                          <a:pPr algn="l" fontAlgn="ctr"/>
                          <a:r>
                            <a:rPr lang="en-US" sz="1000" u="none" strike="noStrike" dirty="0">
                              <a:effectLst/>
                            </a:rPr>
                            <a:t>Ver. beam size at IP, </a:t>
                          </a:r>
                          <a:r>
                            <a:rPr lang="en-US" sz="1000" u="none" strike="noStrike" dirty="0">
                              <a:effectLst/>
                              <a:sym typeface="Symbol" panose="05050102010706020507" pitchFamily="18" charset="2"/>
                            </a:rPr>
                            <a:t></a:t>
                          </a:r>
                          <a:r>
                            <a:rPr lang="en-US" sz="1000" u="none" strike="noStrike" baseline="-25000" dirty="0">
                              <a:effectLst/>
                            </a:rPr>
                            <a:t>y</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altLang="zh-CN" sz="1000" u="none" strike="noStrike" dirty="0">
                              <a:effectLst/>
                              <a:sym typeface="Symbol" panose="05050102010706020507" pitchFamily="18" charset="2"/>
                            </a:rPr>
                            <a:t></a:t>
                          </a:r>
                          <a:r>
                            <a:rPr lang="fr-CH" sz="1000" u="none" strike="noStrike" dirty="0">
                              <a:effectLst/>
                            </a:rPr>
                            <a:t>m</a:t>
                          </a:r>
                          <a:endParaRPr lang="fr-CH"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0.132 </a:t>
                          </a:r>
                        </a:p>
                      </a:txBody>
                      <a:tcPr marL="9525" marR="9525" marT="9525" marB="0" anchor="ct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0.130 </a:t>
                          </a:r>
                        </a:p>
                      </a:txBody>
                      <a:tcPr marL="9525" marR="9525" marT="9525" marB="0" anchor="ctr"/>
                    </a:tc>
                    <a:extLst>
                      <a:ext uri="{0D108BD9-81ED-4DB2-BD59-A6C34878D82A}">
                        <a16:rowId xmlns:a16="http://schemas.microsoft.com/office/drawing/2014/main" val="2939919676"/>
                      </a:ext>
                    </a:extLst>
                  </a:tr>
                  <a:tr h="155884">
                    <a:tc>
                      <a:txBody>
                        <a:bodyPr/>
                        <a:lstStyle/>
                        <a:p>
                          <a:pPr algn="l" fontAlgn="ctr"/>
                          <a:r>
                            <a:rPr lang="fr-CH" sz="1000" u="none" strike="noStrike" dirty="0">
                              <a:effectLst/>
                            </a:rPr>
                            <a:t>Betatron tune, </a:t>
                          </a:r>
                          <a:r>
                            <a:rPr lang="fr-CH" sz="1000" u="none" strike="noStrike" dirty="0">
                              <a:effectLst/>
                              <a:sym typeface="Symbol" panose="05050102010706020507" pitchFamily="18" charset="2"/>
                            </a:rPr>
                            <a:t></a:t>
                          </a:r>
                          <a:r>
                            <a:rPr lang="fr-CH" sz="1000" u="none" strike="noStrike" baseline="-25000" dirty="0">
                              <a:effectLst/>
                            </a:rPr>
                            <a:t>x</a:t>
                          </a:r>
                          <a:r>
                            <a:rPr lang="fr-CH" sz="1000" u="none" strike="noStrike" dirty="0">
                              <a:effectLst/>
                            </a:rPr>
                            <a:t>/</a:t>
                          </a:r>
                          <a:r>
                            <a:rPr lang="fr-CH" sz="1000" u="none" strike="noStrike" dirty="0">
                              <a:effectLst/>
                              <a:sym typeface="Symbol" panose="05050102010706020507" pitchFamily="18" charset="2"/>
                            </a:rPr>
                            <a:t></a:t>
                          </a:r>
                          <a:r>
                            <a:rPr lang="fr-CH" sz="1000" u="none" strike="noStrike" baseline="-25000" dirty="0">
                              <a:effectLst/>
                            </a:rPr>
                            <a:t>y</a:t>
                          </a:r>
                          <a:endParaRPr lang="fr-CH" sz="1000" b="0" i="0" u="none" strike="noStrike" dirty="0">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endParaRPr lang="zh-CN" altLang="en-US" sz="1000" b="0" i="0" u="none" strike="noStrike">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31.552/24.572</a:t>
                          </a:r>
                          <a:endParaRPr lang="en-US" altLang="zh-CN" sz="1000" b="0" i="0" u="none" strike="noStrike" dirty="0">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31.552/24.572</a:t>
                          </a:r>
                          <a:endParaRPr lang="en-US" altLang="zh-CN" sz="1000" b="0" i="0" u="none" strike="noStrike" dirty="0">
                            <a:solidFill>
                              <a:srgbClr val="00B0F0"/>
                            </a:solidFill>
                            <a:effectLst/>
                            <a:latin typeface="等线" panose="02010600030101010101" pitchFamily="2" charset="-122"/>
                            <a:ea typeface="等线" panose="02010600030101010101" pitchFamily="2" charset="-122"/>
                          </a:endParaRPr>
                        </a:p>
                      </a:txBody>
                      <a:tcPr marL="3484" marR="3484" marT="3484" marB="0" anchor="ctr"/>
                    </a:tc>
                    <a:extLst>
                      <a:ext uri="{0D108BD9-81ED-4DB2-BD59-A6C34878D82A}">
                        <a16:rowId xmlns:a16="http://schemas.microsoft.com/office/drawing/2014/main" val="1901965694"/>
                      </a:ext>
                    </a:extLst>
                  </a:tr>
                  <a:tr h="308284">
                    <a:tc>
                      <a:txBody>
                        <a:bodyPr/>
                        <a:lstStyle/>
                        <a:p>
                          <a:pPr algn="l" fontAlgn="ctr"/>
                          <a:r>
                            <a:rPr lang="fr-CH" sz="1000" u="none" strike="noStrike" dirty="0">
                              <a:solidFill>
                                <a:srgbClr val="00B0F0"/>
                              </a:solidFill>
                              <a:effectLst/>
                            </a:rPr>
                            <a:t>Momentum compaction factor, </a:t>
                          </a:r>
                          <a:r>
                            <a:rPr lang="fr-CH" sz="1000" u="none" strike="noStrike" dirty="0">
                              <a:solidFill>
                                <a:srgbClr val="00B0F0"/>
                              </a:solidFill>
                              <a:effectLst/>
                              <a:sym typeface="Symbol" panose="05050102010706020507" pitchFamily="18" charset="2"/>
                            </a:rPr>
                            <a:t></a:t>
                          </a:r>
                          <a:r>
                            <a:rPr lang="fr-CH" sz="1000" u="none" strike="noStrike" baseline="-25000" dirty="0">
                              <a:solidFill>
                                <a:srgbClr val="00B0F0"/>
                              </a:solidFill>
                              <a:effectLst/>
                            </a:rPr>
                            <a:t>p</a:t>
                          </a:r>
                          <a:endParaRPr lang="fr-CH" sz="1000" b="0" i="0" u="none" strike="noStrike" dirty="0">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a:solidFill>
                                <a:srgbClr val="00B0F0"/>
                              </a:solidFill>
                              <a:effectLst/>
                            </a:rPr>
                            <a:t>10</a:t>
                          </a:r>
                          <a:r>
                            <a:rPr lang="en-US" altLang="zh-CN" sz="1000" u="none" strike="noStrike" baseline="30000">
                              <a:solidFill>
                                <a:srgbClr val="00B0F0"/>
                              </a:solidFill>
                              <a:effectLst/>
                            </a:rPr>
                            <a:t>-4</a:t>
                          </a:r>
                          <a:endParaRPr lang="zh-CN" altLang="en-US" sz="1000" b="0" i="0" u="none" strike="noStrike">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dirty="0">
                              <a:solidFill>
                                <a:srgbClr val="00B0F0"/>
                              </a:solidFill>
                              <a:effectLst/>
                              <a:latin typeface="等线" panose="02010600030101010101" pitchFamily="2" charset="-122"/>
                              <a:ea typeface="等线" panose="02010600030101010101" pitchFamily="2" charset="-122"/>
                            </a:rPr>
                            <a:t>9.71</a:t>
                          </a:r>
                        </a:p>
                      </a:txBody>
                      <a:tcPr marL="9525" marR="9525" marT="9525" marB="0" anchor="ctr">
                        <a:solidFill>
                          <a:srgbClr val="E9EBF5"/>
                        </a:solidFill>
                      </a:tcPr>
                    </a:tc>
                    <a:tc>
                      <a:txBody>
                        <a:bodyPr/>
                        <a:lstStyle/>
                        <a:p>
                          <a:pPr algn="ctr" fontAlgn="ctr"/>
                          <a:r>
                            <a:rPr lang="en-US" altLang="zh-CN" sz="1000" b="0" i="0" u="none" strike="noStrike" dirty="0">
                              <a:solidFill>
                                <a:srgbClr val="00B0F0"/>
                              </a:solidFill>
                              <a:effectLst/>
                              <a:latin typeface="等线" panose="02010600030101010101" pitchFamily="2" charset="-122"/>
                              <a:ea typeface="等线" panose="02010600030101010101" pitchFamily="2" charset="-122"/>
                            </a:rPr>
                            <a:t>9.71</a:t>
                          </a:r>
                        </a:p>
                      </a:txBody>
                      <a:tcPr marL="9525" marR="9525" marT="9525" marB="0" anchor="ctr">
                        <a:solidFill>
                          <a:srgbClr val="E9EBF5"/>
                        </a:solidFill>
                      </a:tcPr>
                    </a:tc>
                    <a:extLst>
                      <a:ext uri="{0D108BD9-81ED-4DB2-BD59-A6C34878D82A}">
                        <a16:rowId xmlns:a16="http://schemas.microsoft.com/office/drawing/2014/main" val="4102804118"/>
                      </a:ext>
                    </a:extLst>
                  </a:tr>
                  <a:tr h="161925">
                    <a:tc>
                      <a:txBody>
                        <a:bodyPr/>
                        <a:lstStyle/>
                        <a:p>
                          <a:pPr algn="l" fontAlgn="ctr"/>
                          <a:r>
                            <a:rPr lang="fr-CH" sz="1000" u="none" strike="noStrike" dirty="0">
                              <a:solidFill>
                                <a:srgbClr val="00B0F0"/>
                              </a:solidFill>
                              <a:effectLst/>
                            </a:rPr>
                            <a:t>Energy spread, </a:t>
                          </a:r>
                          <a:r>
                            <a:rPr lang="fr-CH" sz="1000" u="none" strike="noStrike" dirty="0">
                              <a:solidFill>
                                <a:srgbClr val="00B0F0"/>
                              </a:solidFill>
                              <a:effectLst/>
                              <a:sym typeface="Symbol" panose="05050102010706020507" pitchFamily="18" charset="2"/>
                            </a:rPr>
                            <a:t></a:t>
                          </a:r>
                          <a:r>
                            <a:rPr lang="fr-CH" sz="1000" u="none" strike="noStrike" baseline="-25000" dirty="0">
                              <a:solidFill>
                                <a:srgbClr val="00B0F0"/>
                              </a:solidFill>
                              <a:effectLst/>
                            </a:rPr>
                            <a:t>e</a:t>
                          </a:r>
                          <a:endParaRPr lang="fr-CH" sz="1000" b="0" i="0" u="none" strike="noStrike" dirty="0">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a:solidFill>
                                <a:srgbClr val="00B0F0"/>
                              </a:solidFill>
                              <a:effectLst/>
                            </a:rPr>
                            <a:t>10</a:t>
                          </a:r>
                          <a:r>
                            <a:rPr lang="en-US" altLang="zh-CN" sz="1000" u="none" strike="noStrike" baseline="30000">
                              <a:solidFill>
                                <a:srgbClr val="00B0F0"/>
                              </a:solidFill>
                              <a:effectLst/>
                            </a:rPr>
                            <a:t>-4</a:t>
                          </a:r>
                          <a:endParaRPr lang="zh-CN" altLang="en-US" sz="1000" b="0" i="0" u="none" strike="noStrike">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dirty="0">
                              <a:solidFill>
                                <a:srgbClr val="00B0F0"/>
                              </a:solidFill>
                              <a:effectLst/>
                              <a:latin typeface="等线" panose="02010600030101010101" pitchFamily="2" charset="-122"/>
                              <a:ea typeface="等线" panose="02010600030101010101" pitchFamily="2" charset="-122"/>
                            </a:rPr>
                            <a:t>8.26</a:t>
                          </a:r>
                        </a:p>
                      </a:txBody>
                      <a:tcPr marL="9525" marR="9525" marT="9525" marB="0" anchor="ctr">
                        <a:solidFill>
                          <a:srgbClr val="E9EBF5"/>
                        </a:solidFill>
                      </a:tcPr>
                    </a:tc>
                    <a:tc>
                      <a:txBody>
                        <a:bodyPr/>
                        <a:lstStyle/>
                        <a:p>
                          <a:pPr algn="ctr" fontAlgn="ctr"/>
                          <a:r>
                            <a:rPr lang="en-US" altLang="zh-CN" sz="1000" b="0" i="0" u="none" strike="noStrike" dirty="0">
                              <a:solidFill>
                                <a:srgbClr val="00B0F0"/>
                              </a:solidFill>
                              <a:effectLst/>
                              <a:latin typeface="等线" panose="02010600030101010101" pitchFamily="2" charset="-122"/>
                              <a:ea typeface="等线" panose="02010600030101010101" pitchFamily="2" charset="-122"/>
                            </a:rPr>
                            <a:t>8.26</a:t>
                          </a:r>
                        </a:p>
                      </a:txBody>
                      <a:tcPr marL="9525" marR="9525" marT="9525" marB="0" anchor="ctr">
                        <a:solidFill>
                          <a:srgbClr val="E9EBF5"/>
                        </a:solidFill>
                      </a:tcPr>
                    </a:tc>
                    <a:extLst>
                      <a:ext uri="{0D108BD9-81ED-4DB2-BD59-A6C34878D82A}">
                        <a16:rowId xmlns:a16="http://schemas.microsoft.com/office/drawing/2014/main" val="1333601435"/>
                      </a:ext>
                    </a:extLst>
                  </a:tr>
                  <a:tr h="161925">
                    <a:tc>
                      <a:txBody>
                        <a:bodyPr/>
                        <a:lstStyle/>
                        <a:p>
                          <a:pPr algn="l" fontAlgn="ctr"/>
                          <a:r>
                            <a:rPr lang="fr-CH" sz="1000" u="none" strike="noStrike" dirty="0">
                              <a:solidFill>
                                <a:srgbClr val="00B050"/>
                              </a:solidFill>
                              <a:effectLst/>
                            </a:rPr>
                            <a:t>Beam current, I</a:t>
                          </a:r>
                          <a:endParaRPr lang="fr-CH" sz="1000" b="0" i="0" u="none" strike="noStrike" dirty="0">
                            <a:solidFill>
                              <a:srgbClr val="00B05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dirty="0">
                              <a:solidFill>
                                <a:srgbClr val="00B050"/>
                              </a:solidFill>
                              <a:effectLst/>
                            </a:rPr>
                            <a:t>A</a:t>
                          </a:r>
                          <a:endParaRPr lang="fr-CH" sz="1000" b="0" i="0" u="none" strike="noStrike" dirty="0">
                            <a:solidFill>
                              <a:srgbClr val="00B05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dirty="0">
                              <a:solidFill>
                                <a:srgbClr val="00B050"/>
                              </a:solidFill>
                              <a:effectLst/>
                              <a:latin typeface="等线" panose="02010600030101010101" pitchFamily="2" charset="-122"/>
                              <a:ea typeface="等线" panose="02010600030101010101" pitchFamily="2" charset="-122"/>
                            </a:rPr>
                            <a:t>2</a:t>
                          </a:r>
                        </a:p>
                      </a:txBody>
                      <a:tcPr marL="9525" marR="9525" marT="9525" marB="0" anchor="ctr">
                        <a:solidFill>
                          <a:srgbClr val="E9EBF5"/>
                        </a:solidFill>
                      </a:tcPr>
                    </a:tc>
                    <a:tc>
                      <a:txBody>
                        <a:bodyPr/>
                        <a:lstStyle/>
                        <a:p>
                          <a:pPr algn="ctr" fontAlgn="ctr"/>
                          <a:r>
                            <a:rPr lang="en-US" altLang="zh-CN" sz="1000" b="0" i="0" u="none" strike="noStrike" dirty="0">
                              <a:solidFill>
                                <a:srgbClr val="00B050"/>
                              </a:solidFill>
                              <a:effectLst/>
                              <a:latin typeface="等线" panose="02010600030101010101" pitchFamily="2" charset="-122"/>
                              <a:ea typeface="等线" panose="02010600030101010101" pitchFamily="2" charset="-122"/>
                            </a:rPr>
                            <a:t>2</a:t>
                          </a:r>
                        </a:p>
                      </a:txBody>
                      <a:tcPr marL="9525" marR="9525" marT="9525" marB="0" anchor="ctr">
                        <a:solidFill>
                          <a:srgbClr val="E9EBF5"/>
                        </a:solidFill>
                      </a:tcPr>
                    </a:tc>
                    <a:extLst>
                      <a:ext uri="{0D108BD9-81ED-4DB2-BD59-A6C34878D82A}">
                        <a16:rowId xmlns:a16="http://schemas.microsoft.com/office/drawing/2014/main" val="3903946596"/>
                      </a:ext>
                    </a:extLst>
                  </a:tr>
                  <a:tr h="161925">
                    <a:tc>
                      <a:txBody>
                        <a:bodyPr/>
                        <a:lstStyle/>
                        <a:p>
                          <a:pPr algn="l" fontAlgn="ctr"/>
                          <a:r>
                            <a:rPr lang="en-US" altLang="zh-CN" sz="1000" b="0" i="0" u="none" strike="noStrike" dirty="0">
                              <a:solidFill>
                                <a:srgbClr val="00B050"/>
                              </a:solidFill>
                              <a:effectLst/>
                              <a:latin typeface="等线" panose="02010600030101010101" pitchFamily="2" charset="-122"/>
                              <a:ea typeface="等线" panose="02010600030101010101" pitchFamily="2" charset="-122"/>
                            </a:rPr>
                            <a:t>Bunch train gap</a:t>
                          </a:r>
                          <a:endParaRPr lang="fr-CH" sz="1000" b="0" i="0" u="none" strike="noStrike" dirty="0">
                            <a:solidFill>
                              <a:srgbClr val="00B05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endParaRPr lang="fr-CH" sz="1000" b="0" i="0" u="none" strike="noStrike" dirty="0">
                            <a:solidFill>
                              <a:srgbClr val="00B05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dirty="0">
                              <a:solidFill>
                                <a:srgbClr val="00B050"/>
                              </a:solidFill>
                              <a:effectLst/>
                              <a:latin typeface="等线" panose="02010600030101010101" pitchFamily="2" charset="-122"/>
                              <a:ea typeface="等线" panose="02010600030101010101" pitchFamily="2" charset="-122"/>
                            </a:rPr>
                            <a:t>0%</a:t>
                          </a:r>
                        </a:p>
                      </a:txBody>
                      <a:tcPr marL="9525" marR="9525" marT="9525" marB="0" anchor="ctr">
                        <a:solidFill>
                          <a:srgbClr val="E9EBF5"/>
                        </a:solidFill>
                      </a:tcPr>
                    </a:tc>
                    <a:tc>
                      <a:txBody>
                        <a:bodyPr/>
                        <a:lstStyle/>
                        <a:p>
                          <a:pPr algn="ctr" fontAlgn="ctr"/>
                          <a:r>
                            <a:rPr lang="en-US" altLang="zh-CN" sz="1000" b="0" i="0" u="none" strike="noStrike" dirty="0">
                              <a:solidFill>
                                <a:srgbClr val="00B050"/>
                              </a:solidFill>
                              <a:effectLst/>
                              <a:latin typeface="等线" panose="02010600030101010101" pitchFamily="2" charset="-122"/>
                              <a:ea typeface="等线" panose="02010600030101010101" pitchFamily="2" charset="-122"/>
                            </a:rPr>
                            <a:t>0%</a:t>
                          </a:r>
                        </a:p>
                      </a:txBody>
                      <a:tcPr marL="9525" marR="9525" marT="9525" marB="0" anchor="ctr">
                        <a:solidFill>
                          <a:srgbClr val="E9EBF5"/>
                        </a:solidFill>
                      </a:tcPr>
                    </a:tc>
                    <a:extLst>
                      <a:ext uri="{0D108BD9-81ED-4DB2-BD59-A6C34878D82A}">
                        <a16:rowId xmlns:a16="http://schemas.microsoft.com/office/drawing/2014/main" val="1715636416"/>
                      </a:ext>
                    </a:extLst>
                  </a:tr>
                  <a:tr h="155884">
                    <a:tc>
                      <a:txBody>
                        <a:bodyPr/>
                        <a:lstStyle/>
                        <a:p>
                          <a:pPr algn="l" fontAlgn="ctr"/>
                          <a:r>
                            <a:rPr lang="fr-CH" sz="1000" u="none" strike="noStrike">
                              <a:effectLst/>
                            </a:rPr>
                            <a:t>Number of bunches, n</a:t>
                          </a:r>
                          <a:r>
                            <a:rPr lang="fr-CH" sz="1000" u="none" strike="noStrike" baseline="-25000">
                              <a:effectLst/>
                            </a:rPr>
                            <a:t>b</a:t>
                          </a:r>
                          <a:endParaRPr lang="fr-CH" sz="1000" b="0" i="0" u="none" strike="noStrike">
                            <a:solidFill>
                              <a:srgbClr val="7030A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endParaRPr lang="zh-CN" altLang="en-US" sz="1000" b="0" i="0" u="none" strike="noStrike">
                            <a:solidFill>
                              <a:srgbClr val="7030A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514</a:t>
                          </a:r>
                          <a:endParaRPr lang="en-US" altLang="zh-CN" sz="1000" b="0" i="0" u="none" strike="noStrike" dirty="0">
                            <a:solidFill>
                              <a:srgbClr val="7030A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tc>
                      <a:txBody>
                        <a:bodyPr/>
                        <a:lstStyle/>
                        <a:p>
                          <a:pPr algn="ctr" fontAlgn="ctr"/>
                          <a:r>
                            <a:rPr lang="en-US" altLang="zh-CN" sz="1000" u="none" strike="noStrike" dirty="0">
                              <a:effectLst/>
                            </a:rPr>
                            <a:t>514</a:t>
                          </a:r>
                          <a:endParaRPr lang="en-US" altLang="zh-CN" sz="1000" b="0" i="0" u="none" strike="noStrike" dirty="0">
                            <a:solidFill>
                              <a:srgbClr val="7030A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extLst>
                      <a:ext uri="{0D108BD9-81ED-4DB2-BD59-A6C34878D82A}">
                        <a16:rowId xmlns:a16="http://schemas.microsoft.com/office/drawing/2014/main" val="3088207788"/>
                      </a:ext>
                    </a:extLst>
                  </a:tr>
                  <a:tr h="161925">
                    <a:tc>
                      <a:txBody>
                        <a:bodyPr/>
                        <a:lstStyle/>
                        <a:p>
                          <a:pPr algn="l" fontAlgn="ctr"/>
                          <a:r>
                            <a:rPr lang="fr-CH" sz="1000" u="none" strike="noStrike" dirty="0">
                              <a:effectLst/>
                            </a:rPr>
                            <a:t>Single-bunch current, I</a:t>
                          </a:r>
                          <a:r>
                            <a:rPr lang="fr-CH" sz="1000" u="none" strike="noStrike" baseline="-25000" dirty="0">
                              <a:effectLst/>
                            </a:rPr>
                            <a:t>b</a:t>
                          </a:r>
                          <a:endParaRPr lang="fr-CH"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effectLst/>
                            </a:rPr>
                            <a:t>mA</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3.89 </a:t>
                          </a:r>
                        </a:p>
                      </a:txBody>
                      <a:tcPr marL="9525" marR="9525" marT="9525" marB="0" anchor="ctr">
                        <a:solidFill>
                          <a:srgbClr val="E9EBF5"/>
                        </a:solidFill>
                      </a:tcPr>
                    </a:tc>
                    <a:tc>
                      <a:txBody>
                        <a:bodyPr/>
                        <a:lstStyle/>
                        <a:p>
                          <a:pPr algn="ctr" fontAlgn="ctr"/>
                          <a:r>
                            <a:rPr lang="en-US" altLang="zh-CN" sz="1000" b="0" i="0" u="none" strike="noStrike" dirty="0">
                              <a:solidFill>
                                <a:srgbClr val="000000"/>
                              </a:solidFill>
                              <a:effectLst/>
                              <a:latin typeface="等线" panose="02010600030101010101" pitchFamily="2" charset="-122"/>
                              <a:ea typeface="等线" panose="02010600030101010101" pitchFamily="2" charset="-122"/>
                            </a:rPr>
                            <a:t>3.89 </a:t>
                          </a:r>
                        </a:p>
                      </a:txBody>
                      <a:tcPr marL="9525" marR="9525" marT="9525" marB="0" anchor="ctr">
                        <a:solidFill>
                          <a:srgbClr val="E9EBF5"/>
                        </a:solidFill>
                      </a:tcPr>
                    </a:tc>
                    <a:extLst>
                      <a:ext uri="{0D108BD9-81ED-4DB2-BD59-A6C34878D82A}">
                        <a16:rowId xmlns:a16="http://schemas.microsoft.com/office/drawing/2014/main" val="1679253091"/>
                      </a:ext>
                    </a:extLst>
                  </a:tr>
                  <a:tr h="161925">
                    <a:tc>
                      <a:txBody>
                        <a:bodyPr/>
                        <a:lstStyle/>
                        <a:p>
                          <a:pPr algn="l" fontAlgn="ctr"/>
                          <a:r>
                            <a:rPr lang="fr-CH" sz="1000" u="none" strike="noStrike" dirty="0">
                              <a:effectLst/>
                            </a:rPr>
                            <a:t>Particles per bunch, N</a:t>
                          </a:r>
                          <a:r>
                            <a:rPr lang="fr-CH" sz="1000" u="none" strike="noStrike" baseline="-25000" dirty="0">
                              <a:effectLst/>
                            </a:rPr>
                            <a:t>b</a:t>
                          </a:r>
                          <a:endParaRPr lang="fr-CH"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a:effectLst/>
                            </a:rPr>
                            <a:t>10</a:t>
                          </a:r>
                          <a:r>
                            <a:rPr lang="en-US" altLang="zh-CN" sz="1000" u="none" strike="noStrike" baseline="30000">
                              <a:effectLst/>
                            </a:rPr>
                            <a:t>10</a:t>
                          </a: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5.00 </a:t>
                          </a:r>
                        </a:p>
                      </a:txBody>
                      <a:tcPr marL="9525" marR="9525" marT="9525" marB="0" anchor="ctr">
                        <a:solidFill>
                          <a:srgbClr val="E9EBF5"/>
                        </a:solidFill>
                      </a:tcPr>
                    </a:tc>
                    <a:tc>
                      <a:txBody>
                        <a:bodyPr/>
                        <a:lstStyle/>
                        <a:p>
                          <a:pPr algn="ctr" fontAlgn="ctr"/>
                          <a:r>
                            <a:rPr lang="en-US" altLang="zh-CN" sz="1000" b="0" i="0" u="none" strike="noStrike">
                              <a:solidFill>
                                <a:srgbClr val="000000"/>
                              </a:solidFill>
                              <a:effectLst/>
                              <a:latin typeface="等线" panose="02010600030101010101" pitchFamily="2" charset="-122"/>
                              <a:ea typeface="等线" panose="02010600030101010101" pitchFamily="2" charset="-122"/>
                            </a:rPr>
                            <a:t>5.00 </a:t>
                          </a:r>
                        </a:p>
                      </a:txBody>
                      <a:tcPr marL="9525" marR="9525" marT="9525" marB="0" anchor="ctr">
                        <a:solidFill>
                          <a:srgbClr val="E9EBF5"/>
                        </a:solidFill>
                      </a:tcPr>
                    </a:tc>
                    <a:extLst>
                      <a:ext uri="{0D108BD9-81ED-4DB2-BD59-A6C34878D82A}">
                        <a16:rowId xmlns:a16="http://schemas.microsoft.com/office/drawing/2014/main" val="3395502824"/>
                      </a:ext>
                    </a:extLst>
                  </a:tr>
                  <a:tr h="161925">
                    <a:tc>
                      <a:txBody>
                        <a:bodyPr/>
                        <a:lstStyle/>
                        <a:p>
                          <a:pPr algn="l" fontAlgn="ctr"/>
                          <a:r>
                            <a:rPr lang="fr-CH" sz="1000" u="none" strike="noStrike">
                              <a:effectLst/>
                            </a:rPr>
                            <a:t>Single-bunch charge</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effectLst/>
                            </a:rPr>
                            <a:t>nC</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0" i="0" u="none" strike="noStrike" dirty="0">
                              <a:solidFill>
                                <a:srgbClr val="000000"/>
                              </a:solidFill>
                              <a:effectLst/>
                              <a:latin typeface="等线" panose="02010600030101010101" pitchFamily="2" charset="-122"/>
                              <a:ea typeface="+mn-ea"/>
                            </a:rPr>
                            <a:t>8.01 </a:t>
                          </a:r>
                          <a:r>
                            <a:rPr lang="en-US" altLang="zh-CN" sz="1000" b="0" i="0" u="none" strike="noStrike" dirty="0">
                              <a:solidFill>
                                <a:srgbClr val="000000"/>
                              </a:solidFill>
                              <a:effectLst/>
                              <a:latin typeface="等线" panose="02010600030101010101" pitchFamily="2" charset="-122"/>
                              <a:ea typeface="等线" panose="02010600030101010101" pitchFamily="2" charset="-122"/>
                            </a:rPr>
                            <a:t> </a:t>
                          </a:r>
                        </a:p>
                      </a:txBody>
                      <a:tcPr marL="9525" marR="9525" marT="9525" marB="0" anchor="ctr">
                        <a:solidFill>
                          <a:srgbClr val="E9EBF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0" i="0" u="none" strike="noStrike" dirty="0">
                              <a:solidFill>
                                <a:srgbClr val="000000"/>
                              </a:solidFill>
                              <a:effectLst/>
                              <a:latin typeface="等线" panose="02010600030101010101" pitchFamily="2" charset="-122"/>
                              <a:ea typeface="+mn-ea"/>
                            </a:rPr>
                            <a:t>8.01 </a:t>
                          </a:r>
                          <a:r>
                            <a:rPr lang="en-US" altLang="zh-CN" sz="1000" b="0" i="0" u="none" strike="noStrike" dirty="0">
                              <a:solidFill>
                                <a:srgbClr val="000000"/>
                              </a:solidFill>
                              <a:effectLst/>
                              <a:latin typeface="等线" panose="02010600030101010101" pitchFamily="2" charset="-122"/>
                              <a:ea typeface="等线" panose="02010600030101010101" pitchFamily="2" charset="-122"/>
                            </a:rPr>
                            <a:t> </a:t>
                          </a:r>
                        </a:p>
                      </a:txBody>
                      <a:tcPr marL="9525" marR="9525" marT="9525" marB="0" anchor="ctr">
                        <a:solidFill>
                          <a:srgbClr val="E9EBF5"/>
                        </a:solidFill>
                      </a:tcPr>
                    </a:tc>
                    <a:extLst>
                      <a:ext uri="{0D108BD9-81ED-4DB2-BD59-A6C34878D82A}">
                        <a16:rowId xmlns:a16="http://schemas.microsoft.com/office/drawing/2014/main" val="3364267258"/>
                      </a:ext>
                    </a:extLst>
                  </a:tr>
                  <a:tr h="161925">
                    <a:tc>
                      <a:txBody>
                        <a:bodyPr/>
                        <a:lstStyle/>
                        <a:p>
                          <a:pPr algn="l" fontAlgn="ctr"/>
                          <a:r>
                            <a:rPr lang="en-US" sz="1000" u="none" strike="noStrike">
                              <a:solidFill>
                                <a:srgbClr val="00B0F0"/>
                              </a:solidFill>
                              <a:effectLst/>
                            </a:rPr>
                            <a:t>Energy loss per turn, U</a:t>
                          </a:r>
                          <a:r>
                            <a:rPr lang="en-US" sz="1000" u="none" strike="noStrike" baseline="-25000">
                              <a:solidFill>
                                <a:srgbClr val="00B0F0"/>
                              </a:solidFill>
                              <a:effectLst/>
                            </a:rPr>
                            <a:t>0</a:t>
                          </a:r>
                          <a:endParaRPr lang="en-US" sz="1000" b="0" i="0" u="none" strike="noStrike">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solidFill>
                                <a:srgbClr val="00B0F0"/>
                              </a:solidFill>
                              <a:effectLst/>
                            </a:rPr>
                            <a:t>keV</a:t>
                          </a:r>
                          <a:endParaRPr lang="fr-CH" sz="1000" b="0" i="0" u="none" strike="noStrike">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dirty="0">
                              <a:solidFill>
                                <a:srgbClr val="00B0F0"/>
                              </a:solidFill>
                              <a:effectLst/>
                              <a:latin typeface="等线" panose="02010600030101010101" pitchFamily="2" charset="-122"/>
                              <a:ea typeface="等线" panose="02010600030101010101" pitchFamily="2" charset="-122"/>
                            </a:rPr>
                            <a:t>286 </a:t>
                          </a:r>
                        </a:p>
                      </a:txBody>
                      <a:tcPr marL="9525" marR="9525" marT="9525" marB="0" anchor="ctr">
                        <a:solidFill>
                          <a:srgbClr val="E9EBF5"/>
                        </a:solidFill>
                      </a:tcPr>
                    </a:tc>
                    <a:tc>
                      <a:txBody>
                        <a:bodyPr/>
                        <a:lstStyle/>
                        <a:p>
                          <a:pPr algn="ctr" fontAlgn="ctr"/>
                          <a:r>
                            <a:rPr lang="en-US" altLang="zh-CN" sz="1000" b="0" i="0" u="none" strike="noStrike" dirty="0">
                              <a:solidFill>
                                <a:srgbClr val="00B0F0"/>
                              </a:solidFill>
                              <a:effectLst/>
                              <a:latin typeface="等线" panose="02010600030101010101" pitchFamily="2" charset="-122"/>
                              <a:ea typeface="等线" panose="02010600030101010101" pitchFamily="2" charset="-122"/>
                            </a:rPr>
                            <a:t>286 </a:t>
                          </a:r>
                        </a:p>
                      </a:txBody>
                      <a:tcPr marL="9525" marR="9525" marT="9525" marB="0" anchor="ctr">
                        <a:solidFill>
                          <a:srgbClr val="E9EBF5"/>
                        </a:solidFill>
                      </a:tcPr>
                    </a:tc>
                    <a:extLst>
                      <a:ext uri="{0D108BD9-81ED-4DB2-BD59-A6C34878D82A}">
                        <a16:rowId xmlns:a16="http://schemas.microsoft.com/office/drawing/2014/main" val="1333601394"/>
                      </a:ext>
                    </a:extLst>
                  </a:tr>
                  <a:tr h="161925">
                    <a:tc>
                      <a:txBody>
                        <a:bodyPr/>
                        <a:lstStyle/>
                        <a:p>
                          <a:pPr algn="l" fontAlgn="ctr"/>
                          <a:r>
                            <a:rPr lang="fr-CH" sz="1000" u="none" strike="noStrike" dirty="0">
                              <a:solidFill>
                                <a:srgbClr val="00B0F0"/>
                              </a:solidFill>
                              <a:effectLst/>
                            </a:rPr>
                            <a:t>damping time, </a:t>
                          </a:r>
                          <a:r>
                            <a:rPr lang="fr-CH" sz="1000" u="none" strike="noStrike" dirty="0">
                              <a:solidFill>
                                <a:srgbClr val="00B0F0"/>
                              </a:solidFill>
                              <a:effectLst/>
                              <a:sym typeface="Symbol" panose="05050102010706020507" pitchFamily="18" charset="2"/>
                            </a:rPr>
                            <a:t></a:t>
                          </a:r>
                          <a:r>
                            <a:rPr lang="fr-CH" sz="1000" u="none" strike="noStrike" baseline="-25000" dirty="0">
                              <a:solidFill>
                                <a:srgbClr val="00B0F0"/>
                              </a:solidFill>
                              <a:effectLst/>
                            </a:rPr>
                            <a:t>x</a:t>
                          </a:r>
                          <a:r>
                            <a:rPr lang="fr-CH" sz="1000" u="none" strike="noStrike" baseline="0" dirty="0">
                              <a:solidFill>
                                <a:srgbClr val="00B0F0"/>
                              </a:solidFill>
                              <a:effectLst/>
                            </a:rPr>
                            <a:t>/</a:t>
                          </a:r>
                          <a:r>
                            <a:rPr lang="fr-CH" altLang="zh-CN" sz="1000" u="none" strike="noStrike" dirty="0">
                              <a:solidFill>
                                <a:srgbClr val="00B0F0"/>
                              </a:solidFill>
                              <a:effectLst/>
                              <a:sym typeface="Symbol" panose="05050102010706020507" pitchFamily="18" charset="2"/>
                            </a:rPr>
                            <a:t></a:t>
                          </a:r>
                          <a:r>
                            <a:rPr lang="fr-CH" altLang="zh-CN" sz="1000" u="none" strike="noStrike" baseline="-25000" dirty="0">
                              <a:solidFill>
                                <a:srgbClr val="00B0F0"/>
                              </a:solidFill>
                              <a:effectLst/>
                            </a:rPr>
                            <a:t>y</a:t>
                          </a:r>
                          <a:r>
                            <a:rPr lang="fr-CH" sz="1000" u="none" strike="noStrike" baseline="0" dirty="0">
                              <a:solidFill>
                                <a:srgbClr val="00B0F0"/>
                              </a:solidFill>
                              <a:effectLst/>
                            </a:rPr>
                            <a:t>/</a:t>
                          </a:r>
                          <a:r>
                            <a:rPr lang="fr-CH" altLang="zh-CN" sz="1000" u="none" strike="noStrike" dirty="0">
                              <a:solidFill>
                                <a:srgbClr val="00B0F0"/>
                              </a:solidFill>
                              <a:effectLst/>
                              <a:sym typeface="Symbol" panose="05050102010706020507" pitchFamily="18" charset="2"/>
                            </a:rPr>
                            <a:t></a:t>
                          </a:r>
                          <a:r>
                            <a:rPr lang="fr-CH" altLang="zh-CN" sz="1000" u="none" strike="noStrike" baseline="-25000" dirty="0">
                              <a:solidFill>
                                <a:srgbClr val="00B0F0"/>
                              </a:solidFill>
                              <a:effectLst/>
                            </a:rPr>
                            <a:t>z</a:t>
                          </a:r>
                          <a:endParaRPr lang="fr-CH" sz="1000" b="0" i="0" u="none" strike="noStrike" dirty="0">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solidFill>
                                <a:srgbClr val="00B0F0"/>
                              </a:solidFill>
                              <a:effectLst/>
                            </a:rPr>
                            <a:t>ms</a:t>
                          </a:r>
                          <a:endParaRPr lang="fr-CH" sz="1000" b="0" i="0" u="none" strike="noStrike">
                            <a:solidFill>
                              <a:srgbClr val="00B0F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b="0" i="0" u="none" strike="noStrike" dirty="0">
                              <a:solidFill>
                                <a:srgbClr val="00B0F0"/>
                              </a:solidFill>
                              <a:effectLst/>
                              <a:latin typeface="等线" panose="02010600030101010101" pitchFamily="2" charset="-122"/>
                              <a:ea typeface="等线" panose="02010600030101010101" pitchFamily="2" charset="-122"/>
                            </a:rPr>
                            <a:t>28.6/28.8/14.4 </a:t>
                          </a:r>
                        </a:p>
                      </a:txBody>
                      <a:tcPr marL="9525" marR="9525" marT="9525" marB="0" anchor="ctr">
                        <a:solidFill>
                          <a:srgbClr val="E9EBF5"/>
                        </a:solidFill>
                      </a:tcPr>
                    </a:tc>
                    <a:tc>
                      <a:txBody>
                        <a:bodyPr/>
                        <a:lstStyle/>
                        <a:p>
                          <a:pPr algn="ctr" fontAlgn="ctr"/>
                          <a:r>
                            <a:rPr lang="en-US" altLang="zh-CN" sz="1000" b="0" i="0" u="none" strike="noStrike" dirty="0">
                              <a:solidFill>
                                <a:srgbClr val="00B0F0"/>
                              </a:solidFill>
                              <a:effectLst/>
                              <a:latin typeface="等线" panose="02010600030101010101" pitchFamily="2" charset="-122"/>
                              <a:ea typeface="等线" panose="02010600030101010101" pitchFamily="2" charset="-122"/>
                            </a:rPr>
                            <a:t>28.6/28.8/14.4 </a:t>
                          </a:r>
                        </a:p>
                      </a:txBody>
                      <a:tcPr marL="9525" marR="9525" marT="9525" marB="0" anchor="ctr">
                        <a:solidFill>
                          <a:srgbClr val="E9EBF5"/>
                        </a:solidFill>
                      </a:tcPr>
                    </a:tc>
                    <a:extLst>
                      <a:ext uri="{0D108BD9-81ED-4DB2-BD59-A6C34878D82A}">
                        <a16:rowId xmlns:a16="http://schemas.microsoft.com/office/drawing/2014/main" val="3467571541"/>
                      </a:ext>
                    </a:extLst>
                  </a:tr>
                  <a:tr h="155884">
                    <a:tc>
                      <a:txBody>
                        <a:bodyPr/>
                        <a:lstStyle/>
                        <a:p>
                          <a:pPr algn="l" fontAlgn="ctr"/>
                          <a:r>
                            <a:rPr lang="fr-CH" sz="1000" u="none" strike="noStrike">
                              <a:solidFill>
                                <a:srgbClr val="00B050"/>
                              </a:solidFill>
                              <a:effectLst/>
                            </a:rPr>
                            <a:t>RF frequency, f</a:t>
                          </a:r>
                          <a:r>
                            <a:rPr lang="fr-CH" sz="1000" u="none" strike="noStrike" baseline="-25000">
                              <a:solidFill>
                                <a:srgbClr val="00B050"/>
                              </a:solidFill>
                              <a:effectLst/>
                            </a:rPr>
                            <a:t>RF</a:t>
                          </a:r>
                          <a:endParaRPr lang="fr-CH" sz="1000" b="0" i="0" u="none" strike="noStrike">
                            <a:solidFill>
                              <a:srgbClr val="00B05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solidFill>
                                <a:srgbClr val="00B050"/>
                              </a:solidFill>
                              <a:effectLst/>
                            </a:rPr>
                            <a:t>MHz</a:t>
                          </a:r>
                          <a:endParaRPr lang="fr-CH" sz="1000" b="0" i="0" u="none" strike="noStrike">
                            <a:solidFill>
                              <a:srgbClr val="00B05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solidFill>
                                <a:srgbClr val="00B050"/>
                              </a:solidFill>
                              <a:effectLst/>
                            </a:rPr>
                            <a:t>499.7</a:t>
                          </a:r>
                          <a:endParaRPr lang="en-US" altLang="zh-CN" sz="1000" b="0" i="0" u="none" strike="noStrike" dirty="0">
                            <a:solidFill>
                              <a:srgbClr val="00B05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tc>
                      <a:txBody>
                        <a:bodyPr/>
                        <a:lstStyle/>
                        <a:p>
                          <a:pPr algn="ctr" fontAlgn="ctr"/>
                          <a:r>
                            <a:rPr lang="en-US" altLang="zh-CN" sz="1000" u="none" strike="noStrike" dirty="0">
                              <a:solidFill>
                                <a:srgbClr val="00B050"/>
                              </a:solidFill>
                              <a:effectLst/>
                            </a:rPr>
                            <a:t>499.7</a:t>
                          </a:r>
                          <a:endParaRPr lang="en-US" altLang="zh-CN" sz="1000" b="0" i="0" u="none" strike="noStrike" dirty="0">
                            <a:solidFill>
                              <a:srgbClr val="00B05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extLst>
                      <a:ext uri="{0D108BD9-81ED-4DB2-BD59-A6C34878D82A}">
                        <a16:rowId xmlns:a16="http://schemas.microsoft.com/office/drawing/2014/main" val="2804403022"/>
                      </a:ext>
                    </a:extLst>
                  </a:tr>
                  <a:tr h="155884">
                    <a:tc>
                      <a:txBody>
                        <a:bodyPr/>
                        <a:lstStyle/>
                        <a:p>
                          <a:pPr algn="l" fontAlgn="ctr"/>
                          <a:r>
                            <a:rPr lang="fr-CH" sz="1000" u="none" strike="noStrike">
                              <a:effectLst/>
                            </a:rPr>
                            <a:t>Harmonic number, h</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endParaRPr lang="zh-CN" altLang="en-US"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1028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tc>
                      <a:txBody>
                        <a:bodyPr/>
                        <a:lstStyle/>
                        <a:p>
                          <a:pPr algn="ctr" fontAlgn="ctr"/>
                          <a:r>
                            <a:rPr lang="en-US" altLang="zh-CN" sz="1000" u="none" strike="noStrike" dirty="0">
                              <a:effectLst/>
                            </a:rPr>
                            <a:t>1028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extLst>
                      <a:ext uri="{0D108BD9-81ED-4DB2-BD59-A6C34878D82A}">
                        <a16:rowId xmlns:a16="http://schemas.microsoft.com/office/drawing/2014/main" val="3493471676"/>
                      </a:ext>
                    </a:extLst>
                  </a:tr>
                  <a:tr h="155884">
                    <a:tc>
                      <a:txBody>
                        <a:bodyPr/>
                        <a:lstStyle/>
                        <a:p>
                          <a:pPr algn="l" fontAlgn="ctr"/>
                          <a:r>
                            <a:rPr lang="fr-CH" sz="1000" u="none" strike="noStrike">
                              <a:solidFill>
                                <a:srgbClr val="7030A0"/>
                              </a:solidFill>
                              <a:effectLst/>
                            </a:rPr>
                            <a:t>RF voltage, V</a:t>
                          </a:r>
                          <a:r>
                            <a:rPr lang="fr-CH" sz="1000" u="none" strike="noStrike" baseline="-25000">
                              <a:solidFill>
                                <a:srgbClr val="7030A0"/>
                              </a:solidFill>
                              <a:effectLst/>
                            </a:rPr>
                            <a:t>RF</a:t>
                          </a:r>
                          <a:endParaRPr lang="fr-CH" sz="1000" b="0" i="0" u="none" strike="noStrike">
                            <a:solidFill>
                              <a:srgbClr val="7030A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solidFill>
                                <a:srgbClr val="7030A0"/>
                              </a:solidFill>
                              <a:effectLst/>
                            </a:rPr>
                            <a:t>MV</a:t>
                          </a:r>
                          <a:endParaRPr lang="fr-CH" sz="1000" b="0" i="0" u="none" strike="noStrike">
                            <a:solidFill>
                              <a:srgbClr val="7030A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solidFill>
                                <a:srgbClr val="7030A0"/>
                              </a:solidFill>
                              <a:effectLst/>
                            </a:rPr>
                            <a:t>1.2</a:t>
                          </a:r>
                          <a:endParaRPr lang="en-US" altLang="zh-CN" sz="1000" b="0" i="0" u="none" strike="noStrike" dirty="0">
                            <a:solidFill>
                              <a:srgbClr val="7030A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tc>
                      <a:txBody>
                        <a:bodyPr/>
                        <a:lstStyle/>
                        <a:p>
                          <a:pPr algn="ctr" fontAlgn="ctr"/>
                          <a:r>
                            <a:rPr lang="en-US" altLang="zh-CN" sz="1000" u="none" strike="noStrike" dirty="0">
                              <a:solidFill>
                                <a:srgbClr val="7030A0"/>
                              </a:solidFill>
                              <a:effectLst/>
                            </a:rPr>
                            <a:t>0.85</a:t>
                          </a:r>
                          <a:endParaRPr lang="en-US" altLang="zh-CN" sz="1000" b="0" i="0" u="none" strike="noStrike" dirty="0">
                            <a:solidFill>
                              <a:srgbClr val="7030A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extLst>
                      <a:ext uri="{0D108BD9-81ED-4DB2-BD59-A6C34878D82A}">
                        <a16:rowId xmlns:a16="http://schemas.microsoft.com/office/drawing/2014/main" val="333368529"/>
                      </a:ext>
                    </a:extLst>
                  </a:tr>
                  <a:tr h="155884">
                    <a:tc>
                      <a:txBody>
                        <a:bodyPr/>
                        <a:lstStyle/>
                        <a:p>
                          <a:pPr algn="l" fontAlgn="ctr"/>
                          <a:r>
                            <a:rPr lang="fr-CH" sz="1000" u="none" strike="noStrike">
                              <a:effectLst/>
                            </a:rPr>
                            <a:t>Synchronous phase, f</a:t>
                          </a:r>
                          <a:r>
                            <a:rPr lang="fr-CH" sz="1000" u="none" strike="noStrike" baseline="-25000">
                              <a:effectLst/>
                            </a:rPr>
                            <a:t>s</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effectLst/>
                            </a:rPr>
                            <a:t>deg</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166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tc>
                      <a:txBody>
                        <a:bodyPr/>
                        <a:lstStyle/>
                        <a:p>
                          <a:pPr algn="ctr" fontAlgn="ctr"/>
                          <a:r>
                            <a:rPr lang="en-US" altLang="zh-CN" sz="1000" u="none" strike="noStrike" dirty="0">
                              <a:effectLst/>
                            </a:rPr>
                            <a:t>160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extLst>
                      <a:ext uri="{0D108BD9-81ED-4DB2-BD59-A6C34878D82A}">
                        <a16:rowId xmlns:a16="http://schemas.microsoft.com/office/drawing/2014/main" val="3929681259"/>
                      </a:ext>
                    </a:extLst>
                  </a:tr>
                  <a:tr h="155884">
                    <a:tc>
                      <a:txBody>
                        <a:bodyPr/>
                        <a:lstStyle/>
                        <a:p>
                          <a:pPr algn="l" fontAlgn="ctr"/>
                          <a:r>
                            <a:rPr lang="fr-CH" sz="1000" u="none" strike="noStrike" dirty="0">
                              <a:effectLst/>
                            </a:rPr>
                            <a:t>Synchrotron tune, </a:t>
                          </a:r>
                          <a:r>
                            <a:rPr lang="fr-CH" sz="1000" u="none" strike="noStrike" dirty="0">
                              <a:effectLst/>
                              <a:sym typeface="Symbol" panose="05050102010706020507" pitchFamily="18" charset="2"/>
                            </a:rPr>
                            <a:t></a:t>
                          </a:r>
                          <a:r>
                            <a:rPr lang="fr-CH" sz="1000" u="none" strike="noStrike" baseline="-25000" dirty="0">
                              <a:effectLst/>
                            </a:rPr>
                            <a:t>z</a:t>
                          </a:r>
                          <a:endParaRPr lang="fr-CH"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0.0096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tc>
                      <a:txBody>
                        <a:bodyPr/>
                        <a:lstStyle/>
                        <a:p>
                          <a:pPr algn="ctr" fontAlgn="ctr"/>
                          <a:r>
                            <a:rPr lang="en-US" altLang="zh-CN" sz="1000" u="none" strike="noStrike" dirty="0">
                              <a:effectLst/>
                            </a:rPr>
                            <a:t>0.0080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extLst>
                      <a:ext uri="{0D108BD9-81ED-4DB2-BD59-A6C34878D82A}">
                        <a16:rowId xmlns:a16="http://schemas.microsoft.com/office/drawing/2014/main" val="2540371807"/>
                      </a:ext>
                    </a:extLst>
                  </a:tr>
                  <a:tr h="155884">
                    <a:tc>
                      <a:txBody>
                        <a:bodyPr/>
                        <a:lstStyle/>
                        <a:p>
                          <a:pPr algn="l" fontAlgn="ctr"/>
                          <a:r>
                            <a:rPr lang="fr-CH" sz="1000" u="none" strike="noStrike" dirty="0">
                              <a:effectLst/>
                            </a:rPr>
                            <a:t>Natural bunch length, </a:t>
                          </a:r>
                          <a:r>
                            <a:rPr lang="fr-CH" sz="1000" u="none" strike="noStrike" dirty="0">
                              <a:effectLst/>
                              <a:sym typeface="Symbol" panose="05050102010706020507" pitchFamily="18" charset="2"/>
                            </a:rPr>
                            <a:t></a:t>
                          </a:r>
                          <a:r>
                            <a:rPr lang="fr-CH" sz="1000" u="none" strike="noStrike" baseline="-25000" dirty="0">
                              <a:effectLst/>
                            </a:rPr>
                            <a:t>z</a:t>
                          </a:r>
                          <a:endParaRPr lang="fr-CH"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effectLst/>
                            </a:rPr>
                            <a:t>mm</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solidFill>
                                <a:schemeClr val="tx1"/>
                              </a:solidFill>
                              <a:effectLst/>
                            </a:rPr>
                            <a:t>8.18</a:t>
                          </a:r>
                          <a:r>
                            <a:rPr lang="en-US" altLang="zh-CN" sz="1000" u="none" strike="noStrike" dirty="0">
                              <a:solidFill>
                                <a:srgbClr val="00B0F0"/>
                              </a:solidFill>
                              <a:effectLst/>
                            </a:rPr>
                            <a:t> </a:t>
                          </a:r>
                          <a:endParaRPr lang="en-US" altLang="zh-CN" sz="1000" b="0" i="0" u="none" strike="noStrike" dirty="0">
                            <a:solidFill>
                              <a:srgbClr val="00B0F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tc>
                      <a:txBody>
                        <a:bodyPr/>
                        <a:lstStyle/>
                        <a:p>
                          <a:pPr algn="ctr" fontAlgn="ctr"/>
                          <a:r>
                            <a:rPr lang="en-US" altLang="zh-CN" sz="1000" u="none" strike="noStrike" dirty="0">
                              <a:solidFill>
                                <a:schemeClr val="tx1"/>
                              </a:solidFill>
                              <a:effectLst/>
                            </a:rPr>
                            <a:t>9.81</a:t>
                          </a:r>
                          <a:r>
                            <a:rPr lang="en-US" altLang="zh-CN" sz="1000" u="none" strike="noStrike" dirty="0">
                              <a:solidFill>
                                <a:srgbClr val="00B0F0"/>
                              </a:solidFill>
                              <a:effectLst/>
                            </a:rPr>
                            <a:t> </a:t>
                          </a:r>
                          <a:endParaRPr lang="en-US" altLang="zh-CN" sz="1000" b="0" i="0" u="none" strike="noStrike" dirty="0">
                            <a:solidFill>
                              <a:srgbClr val="00B0F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extLst>
                      <a:ext uri="{0D108BD9-81ED-4DB2-BD59-A6C34878D82A}">
                        <a16:rowId xmlns:a16="http://schemas.microsoft.com/office/drawing/2014/main" val="2533436992"/>
                      </a:ext>
                    </a:extLst>
                  </a:tr>
                  <a:tr h="155884">
                    <a:tc>
                      <a:txBody>
                        <a:bodyPr/>
                        <a:lstStyle/>
                        <a:p>
                          <a:pPr algn="l" fontAlgn="ctr"/>
                          <a:r>
                            <a:rPr lang="de-DE" sz="1000" u="none" strike="noStrike" dirty="0">
                              <a:effectLst/>
                            </a:rPr>
                            <a:t>RF bucket height, (</a:t>
                          </a:r>
                          <a:r>
                            <a:rPr lang="de-DE" sz="1000" u="none" strike="noStrike" dirty="0">
                              <a:effectLst/>
                              <a:sym typeface="Symbol" panose="05050102010706020507" pitchFamily="18" charset="2"/>
                            </a:rPr>
                            <a:t></a:t>
                          </a:r>
                          <a:r>
                            <a:rPr lang="de-DE" sz="1000" u="none" strike="noStrike" dirty="0">
                              <a:effectLst/>
                            </a:rPr>
                            <a:t>E/E)</a:t>
                          </a:r>
                          <a:r>
                            <a:rPr lang="de-DE" sz="1000" u="none" strike="noStrike" baseline="-25000" dirty="0">
                              <a:effectLst/>
                            </a:rPr>
                            <a:t>max</a:t>
                          </a:r>
                          <a:endParaRPr lang="de-DE"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a:effectLst/>
                            </a:rPr>
                            <a:t>%</a:t>
                          </a:r>
                          <a:endParaRPr lang="en-US" altLang="zh-CN"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1.58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tc>
                      <a:txBody>
                        <a:bodyPr/>
                        <a:lstStyle/>
                        <a:p>
                          <a:pPr algn="ctr" fontAlgn="ctr"/>
                          <a:r>
                            <a:rPr lang="en-US" altLang="zh-CN" sz="1000" u="none" strike="noStrike" dirty="0">
                              <a:effectLst/>
                            </a:rPr>
                            <a:t>1.20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solidFill>
                          <a:srgbClr val="E9EBF5"/>
                        </a:solidFill>
                      </a:tcPr>
                    </a:tc>
                    <a:extLst>
                      <a:ext uri="{0D108BD9-81ED-4DB2-BD59-A6C34878D82A}">
                        <a16:rowId xmlns:a16="http://schemas.microsoft.com/office/drawing/2014/main" val="697443666"/>
                      </a:ext>
                    </a:extLst>
                  </a:tr>
                  <a:tr h="158750">
                    <a:tc>
                      <a:txBody>
                        <a:bodyPr/>
                        <a:lstStyle/>
                        <a:p>
                          <a:endParaRPr lang="zh-CN"/>
                        </a:p>
                      </a:txBody>
                      <a:tcPr marL="3484" marR="3484" marT="3484" marB="0" anchor="ctr">
                        <a:blipFill>
                          <a:blip r:embed="rId5"/>
                          <a:stretch>
                            <a:fillRect l="-352" t="-3423077" r="-121479" b="-650000"/>
                          </a:stretch>
                        </a:blipFill>
                      </a:tcPr>
                    </a:tc>
                    <a:tc>
                      <a:txBody>
                        <a:bodyPr/>
                        <a:lstStyle/>
                        <a:p>
                          <a:pPr algn="ctr" fontAlgn="ctr"/>
                          <a:r>
                            <a:rPr lang="fr-CH" sz="1000" u="none" strike="noStrike" dirty="0">
                              <a:effectLst/>
                            </a:rPr>
                            <a:t>rad</a:t>
                          </a:r>
                          <a:endParaRPr lang="fr-CH"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16.16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rgbClr val="E9EBF5"/>
                        </a:solidFill>
                      </a:tcPr>
                    </a:tc>
                    <a:tc>
                      <a:txBody>
                        <a:bodyPr/>
                        <a:lstStyle/>
                        <a:p>
                          <a:pPr algn="ctr" fontAlgn="ctr"/>
                          <a:r>
                            <a:rPr lang="en-US" altLang="zh-CN" sz="1000" u="none" strike="noStrike" dirty="0">
                              <a:effectLst/>
                            </a:rPr>
                            <a:t>19.57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rgbClr val="E9EBF5"/>
                        </a:solidFill>
                      </a:tcPr>
                    </a:tc>
                    <a:extLst>
                      <a:ext uri="{0D108BD9-81ED-4DB2-BD59-A6C34878D82A}">
                        <a16:rowId xmlns:a16="http://schemas.microsoft.com/office/drawing/2014/main" val="3233856621"/>
                      </a:ext>
                    </a:extLst>
                  </a:tr>
                  <a:tr h="158750">
                    <a:tc>
                      <a:txBody>
                        <a:bodyPr/>
                        <a:lstStyle/>
                        <a:p>
                          <a:pPr algn="l" fontAlgn="ctr"/>
                          <a:r>
                            <a:rPr lang="fr-CH" sz="1000" u="none" strike="noStrike">
                              <a:effectLst/>
                            </a:rPr>
                            <a:t>Hor. beam-beam parameter, </a:t>
                          </a:r>
                          <a:r>
                            <a:rPr lang="el-GR" sz="1000" u="none" strike="noStrike">
                              <a:effectLst/>
                            </a:rPr>
                            <a:t>ξ</a:t>
                          </a:r>
                          <a:r>
                            <a:rPr lang="fr-CH" sz="1000" u="none" strike="noStrike" baseline="-25000">
                              <a:effectLst/>
                            </a:rPr>
                            <a:t>x</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0.0038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rgbClr val="E9EBF5"/>
                        </a:solidFill>
                      </a:tcPr>
                    </a:tc>
                    <a:tc>
                      <a:txBody>
                        <a:bodyPr/>
                        <a:lstStyle/>
                        <a:p>
                          <a:pPr algn="ctr" fontAlgn="ctr"/>
                          <a:r>
                            <a:rPr lang="en-US" altLang="zh-CN" sz="1000" u="none" strike="noStrike" dirty="0">
                              <a:effectLst/>
                            </a:rPr>
                            <a:t>0.0026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rgbClr val="E9EBF5"/>
                        </a:solidFill>
                      </a:tcPr>
                    </a:tc>
                    <a:extLst>
                      <a:ext uri="{0D108BD9-81ED-4DB2-BD59-A6C34878D82A}">
                        <a16:rowId xmlns:a16="http://schemas.microsoft.com/office/drawing/2014/main" val="2263547813"/>
                      </a:ext>
                    </a:extLst>
                  </a:tr>
                  <a:tr h="158750">
                    <a:tc>
                      <a:txBody>
                        <a:bodyPr/>
                        <a:lstStyle/>
                        <a:p>
                          <a:pPr algn="l" fontAlgn="ctr"/>
                          <a:r>
                            <a:rPr lang="fr-CH" sz="1000" u="none" strike="noStrike">
                              <a:effectLst/>
                            </a:rPr>
                            <a:t>Ver. beam-beam parameter, </a:t>
                          </a:r>
                          <a:r>
                            <a:rPr lang="el-GR" sz="1000" u="none" strike="noStrike">
                              <a:effectLst/>
                            </a:rPr>
                            <a:t>ξ</a:t>
                          </a:r>
                          <a:r>
                            <a:rPr lang="fr-CH" sz="1000" u="none" strike="noStrike" baseline="-25000">
                              <a:effectLst/>
                            </a:rPr>
                            <a:t>y</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0.106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rgbClr val="E9EBF5"/>
                        </a:solidFill>
                      </a:tcPr>
                    </a:tc>
                    <a:tc>
                      <a:txBody>
                        <a:bodyPr/>
                        <a:lstStyle/>
                        <a:p>
                          <a:pPr algn="ctr" fontAlgn="ctr"/>
                          <a:r>
                            <a:rPr lang="en-US" altLang="zh-CN" sz="1000" u="none" strike="noStrike" dirty="0">
                              <a:effectLst/>
                            </a:rPr>
                            <a:t>0.09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rgbClr val="E9EBF5"/>
                        </a:solidFill>
                      </a:tcPr>
                    </a:tc>
                    <a:extLst>
                      <a:ext uri="{0D108BD9-81ED-4DB2-BD59-A6C34878D82A}">
                        <a16:rowId xmlns:a16="http://schemas.microsoft.com/office/drawing/2014/main" val="581511927"/>
                      </a:ext>
                    </a:extLst>
                  </a:tr>
                  <a:tr h="158750">
                    <a:tc>
                      <a:txBody>
                        <a:bodyPr/>
                        <a:lstStyle/>
                        <a:p>
                          <a:pPr algn="l" fontAlgn="ctr"/>
                          <a:r>
                            <a:rPr lang="en-US" sz="1000" u="none" strike="noStrike" dirty="0">
                              <a:effectLst/>
                            </a:rPr>
                            <a:t>Equivalent bunch length, </a:t>
                          </a:r>
                          <a:r>
                            <a:rPr lang="en-US" sz="1000" u="none" strike="noStrike" dirty="0">
                              <a:effectLst/>
                              <a:sym typeface="Symbol" panose="05050102010706020507" pitchFamily="18" charset="2"/>
                            </a:rPr>
                            <a:t></a:t>
                          </a:r>
                          <a:r>
                            <a:rPr lang="en-US" sz="1000" u="none" strike="noStrike" baseline="-25000" dirty="0" err="1">
                              <a:effectLst/>
                            </a:rPr>
                            <a:t>z_e</a:t>
                          </a:r>
                          <a:endParaRPr lang="en-US"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effectLst/>
                            </a:rPr>
                            <a:t>mm</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0.51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rgbClr val="E9EBF5"/>
                        </a:solidFill>
                      </a:tcPr>
                    </a:tc>
                    <a:tc>
                      <a:txBody>
                        <a:bodyPr/>
                        <a:lstStyle/>
                        <a:p>
                          <a:pPr algn="ctr" fontAlgn="ctr"/>
                          <a:r>
                            <a:rPr lang="en-US" altLang="zh-CN" sz="1000" u="none" strike="noStrike" dirty="0">
                              <a:effectLst/>
                            </a:rPr>
                            <a:t>0.50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rgbClr val="E9EBF5"/>
                        </a:solidFill>
                      </a:tcPr>
                    </a:tc>
                    <a:extLst>
                      <a:ext uri="{0D108BD9-81ED-4DB2-BD59-A6C34878D82A}">
                        <a16:rowId xmlns:a16="http://schemas.microsoft.com/office/drawing/2014/main" val="1119104560"/>
                      </a:ext>
                    </a:extLst>
                  </a:tr>
                  <a:tr h="158750">
                    <a:tc>
                      <a:txBody>
                        <a:bodyPr/>
                        <a:lstStyle/>
                        <a:p>
                          <a:pPr algn="l" fontAlgn="ctr"/>
                          <a:r>
                            <a:rPr lang="fr-CH" sz="1000" u="none" strike="noStrike">
                              <a:effectLst/>
                            </a:rPr>
                            <a:t>Hour-glass factor, F</a:t>
                          </a:r>
                          <a:r>
                            <a:rPr lang="fr-CH" sz="1000" u="none" strike="noStrike" baseline="-25000">
                              <a:effectLst/>
                            </a:rPr>
                            <a:t>h</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endParaRPr lang="zh-CN" altLang="en-US"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en-US" altLang="zh-CN" sz="1000" u="none" strike="noStrike" dirty="0">
                              <a:effectLst/>
                            </a:rPr>
                            <a:t>0.8881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rgbClr val="E9EBF5"/>
                        </a:solidFill>
                      </a:tcPr>
                    </a:tc>
                    <a:tc>
                      <a:txBody>
                        <a:bodyPr/>
                        <a:lstStyle/>
                        <a:p>
                          <a:pPr algn="ctr" fontAlgn="ctr"/>
                          <a:r>
                            <a:rPr lang="en-US" altLang="zh-CN" sz="1000" u="none" strike="noStrike" dirty="0">
                              <a:effectLst/>
                            </a:rPr>
                            <a:t>0.8896 </a:t>
                          </a:r>
                          <a:endParaRPr lang="en-US" altLang="zh-CN" sz="10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rgbClr val="E9EBF5"/>
                        </a:solidFill>
                      </a:tcPr>
                    </a:tc>
                    <a:extLst>
                      <a:ext uri="{0D108BD9-81ED-4DB2-BD59-A6C34878D82A}">
                        <a16:rowId xmlns:a16="http://schemas.microsoft.com/office/drawing/2014/main" val="1502109697"/>
                      </a:ext>
                    </a:extLst>
                  </a:tr>
                  <a:tr h="158750">
                    <a:tc>
                      <a:txBody>
                        <a:bodyPr/>
                        <a:lstStyle/>
                        <a:p>
                          <a:pPr algn="l" fontAlgn="ctr"/>
                          <a:r>
                            <a:rPr lang="fr-CH" sz="1000" u="none" strike="noStrike" dirty="0">
                              <a:effectLst/>
                            </a:rPr>
                            <a:t>Luminosity, L</a:t>
                          </a:r>
                          <a:endParaRPr lang="fr-CH" sz="1000" b="0" i="0" u="none" strike="noStrike" dirty="0">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a:effectLst/>
                            </a:rPr>
                            <a:t>cm</a:t>
                          </a:r>
                          <a:r>
                            <a:rPr lang="fr-CH" sz="1000" u="none" strike="noStrike" baseline="30000">
                              <a:effectLst/>
                            </a:rPr>
                            <a:t>-2</a:t>
                          </a:r>
                          <a:r>
                            <a:rPr lang="fr-CH" sz="1000" u="none" strike="noStrike">
                              <a:effectLst/>
                            </a:rPr>
                            <a:t>s</a:t>
                          </a:r>
                          <a:r>
                            <a:rPr lang="fr-CH" sz="1000" u="none" strike="noStrike" baseline="30000">
                              <a:effectLst/>
                            </a:rPr>
                            <a:t>-1</a:t>
                          </a:r>
                          <a:endParaRPr lang="fr-CH" sz="1000" b="0" i="0" u="none" strike="noStrike">
                            <a:solidFill>
                              <a:srgbClr val="000000"/>
                            </a:solidFill>
                            <a:effectLst/>
                            <a:latin typeface="等线" panose="02010600030101010101" pitchFamily="2" charset="-122"/>
                            <a:ea typeface="等线" panose="02010600030101010101" pitchFamily="2" charset="-122"/>
                          </a:endParaRPr>
                        </a:p>
                      </a:txBody>
                      <a:tcPr marL="3484" marR="3484" marT="3484" marB="0" anchor="ctr"/>
                    </a:tc>
                    <a:tc>
                      <a:txBody>
                        <a:bodyPr/>
                        <a:lstStyle/>
                        <a:p>
                          <a:pPr algn="ctr" fontAlgn="ctr"/>
                          <a:r>
                            <a:rPr lang="fr-CH" sz="1000" u="none" strike="noStrike" dirty="0">
                              <a:effectLst/>
                            </a:rPr>
                            <a:t>1.37E+35</a:t>
                          </a:r>
                          <a:endParaRPr lang="fr-CH" sz="10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fr-CH" sz="1000" u="none" strike="noStrike" dirty="0">
                              <a:effectLst/>
                            </a:rPr>
                            <a:t>1.15E+35</a:t>
                          </a:r>
                          <a:endParaRPr lang="fr-CH" sz="10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2606901001"/>
                      </a:ext>
                    </a:extLst>
                  </a:tr>
                  <a:tr h="158750">
                    <a:tc>
                      <a:txBody>
                        <a:bodyPr/>
                        <a:lstStyle/>
                        <a:p>
                          <a:pPr algn="l" fontAlgn="ctr"/>
                          <a:r>
                            <a:rPr lang="fr-CH" sz="1000" b="0" i="0" u="none" strike="noStrike" dirty="0">
                              <a:solidFill>
                                <a:srgbClr val="000000"/>
                              </a:solidFill>
                              <a:effectLst/>
                              <a:latin typeface="等线" panose="02010600030101010101" pitchFamily="2" charset="-122"/>
                              <a:ea typeface="等线" panose="02010600030101010101" pitchFamily="2" charset="-122"/>
                            </a:rPr>
                            <a:t>Touschek lifetime</a:t>
                          </a:r>
                        </a:p>
                      </a:txBody>
                      <a:tcPr marL="3484" marR="3484" marT="3484" marB="0" anchor="ctr"/>
                    </a:tc>
                    <a:tc>
                      <a:txBody>
                        <a:bodyPr/>
                        <a:lstStyle/>
                        <a:p>
                          <a:pPr algn="ctr" fontAlgn="ctr"/>
                          <a:r>
                            <a:rPr lang="fr-CH" sz="1000" b="0" i="0" u="none" strike="noStrike" dirty="0">
                              <a:solidFill>
                                <a:srgbClr val="000000"/>
                              </a:solidFill>
                              <a:effectLst/>
                              <a:latin typeface="等线" panose="02010600030101010101" pitchFamily="2" charset="-122"/>
                              <a:ea typeface="等线" panose="02010600030101010101" pitchFamily="2" charset="-122"/>
                            </a:rPr>
                            <a:t>s</a:t>
                          </a:r>
                        </a:p>
                      </a:txBody>
                      <a:tcPr marL="3484" marR="3484" marT="3484" marB="0" anchor="ctr"/>
                    </a:tc>
                    <a:tc>
                      <a:txBody>
                        <a:bodyPr/>
                        <a:lstStyle/>
                        <a:p>
                          <a:pPr algn="ctr" fontAlgn="ctr"/>
                          <a:r>
                            <a:rPr lang="fr-CH" sz="1000" b="0" i="0" u="none" strike="noStrike" dirty="0">
                              <a:solidFill>
                                <a:srgbClr val="000000"/>
                              </a:solidFill>
                              <a:effectLst/>
                              <a:latin typeface="等线" panose="02010600030101010101" pitchFamily="2" charset="-122"/>
                              <a:ea typeface="等线" panose="02010600030101010101" pitchFamily="2" charset="-122"/>
                            </a:rPr>
                            <a:t>&gt;110</a:t>
                          </a:r>
                        </a:p>
                      </a:txBody>
                      <a:tcPr marL="6350" marR="6350" marT="6350" marB="0" anchor="ctr"/>
                    </a:tc>
                    <a:tc>
                      <a:txBody>
                        <a:bodyPr/>
                        <a:lstStyle/>
                        <a:p>
                          <a:pPr algn="ctr" fontAlgn="ctr"/>
                          <a:r>
                            <a:rPr lang="fr-CH" sz="1000" b="0" i="0" u="none" strike="noStrike" dirty="0">
                              <a:solidFill>
                                <a:srgbClr val="000000"/>
                              </a:solidFill>
                              <a:effectLst/>
                              <a:latin typeface="等线" panose="02010600030101010101" pitchFamily="2" charset="-122"/>
                              <a:ea typeface="等线" panose="02010600030101010101" pitchFamily="2" charset="-122"/>
                            </a:rPr>
                            <a:t>&gt;110</a:t>
                          </a:r>
                        </a:p>
                      </a:txBody>
                      <a:tcPr marL="6350" marR="6350" marT="6350" marB="0" anchor="ctr"/>
                    </a:tc>
                    <a:extLst>
                      <a:ext uri="{0D108BD9-81ED-4DB2-BD59-A6C34878D82A}">
                        <a16:rowId xmlns:a16="http://schemas.microsoft.com/office/drawing/2014/main" val="2867404898"/>
                      </a:ext>
                    </a:extLst>
                  </a:tr>
                </a:tbl>
              </a:graphicData>
            </a:graphic>
          </p:graphicFrame>
        </mc:Fallback>
      </mc:AlternateContent>
      <p:sp>
        <p:nvSpPr>
          <p:cNvPr id="11" name="文本框 10">
            <a:extLst>
              <a:ext uri="{FF2B5EF4-FFF2-40B4-BE49-F238E27FC236}">
                <a16:creationId xmlns:a16="http://schemas.microsoft.com/office/drawing/2014/main" id="{C1CB7F81-769A-434B-A125-7631D7475072}"/>
              </a:ext>
            </a:extLst>
          </p:cNvPr>
          <p:cNvSpPr txBox="1"/>
          <p:nvPr/>
        </p:nvSpPr>
        <p:spPr>
          <a:xfrm>
            <a:off x="719845" y="4612419"/>
            <a:ext cx="6848274" cy="369332"/>
          </a:xfrm>
          <a:prstGeom prst="rect">
            <a:avLst/>
          </a:prstGeom>
          <a:noFill/>
        </p:spPr>
        <p:txBody>
          <a:bodyPr wrap="square">
            <a:spAutoFit/>
          </a:bodyPr>
          <a:lstStyle/>
          <a:p>
            <a:pPr marL="285750" indent="-285750">
              <a:buFont typeface="Symbol" panose="05050102010706020507" pitchFamily="18" charset="2"/>
              <a:buChar char="Þ"/>
            </a:pPr>
            <a:r>
              <a:rPr lang="en-US" altLang="zh-CN" sz="1800" dirty="0">
                <a:solidFill>
                  <a:srgbClr val="7030A0"/>
                </a:solidFill>
                <a:latin typeface="Calibri" panose="020F0502020204030204" pitchFamily="34" charset="0"/>
                <a:ea typeface="Calibri" panose="020F0502020204030204" pitchFamily="34" charset="0"/>
                <a:cs typeface="Calibri" panose="020F0502020204030204" pitchFamily="34" charset="0"/>
              </a:rPr>
              <a:t>All these measures need to be checked by beam-beam simulations</a:t>
            </a:r>
            <a:endParaRPr lang="zh-CN" altLang="en-US" dirty="0">
              <a:solidFill>
                <a:srgbClr val="7030A0"/>
              </a:solidFill>
            </a:endParaRPr>
          </a:p>
        </p:txBody>
      </p:sp>
      <p:sp>
        <p:nvSpPr>
          <p:cNvPr id="10" name="矩形 9">
            <a:extLst>
              <a:ext uri="{FF2B5EF4-FFF2-40B4-BE49-F238E27FC236}">
                <a16:creationId xmlns:a16="http://schemas.microsoft.com/office/drawing/2014/main" id="{92360572-29C5-4729-BBD7-33E0E80E9F84}"/>
              </a:ext>
            </a:extLst>
          </p:cNvPr>
          <p:cNvSpPr/>
          <p:nvPr/>
        </p:nvSpPr>
        <p:spPr>
          <a:xfrm>
            <a:off x="11236460" y="29397"/>
            <a:ext cx="786926" cy="64972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49C06629-07DB-4D83-BC91-D25D1C32D3F8}"/>
              </a:ext>
            </a:extLst>
          </p:cNvPr>
          <p:cNvSpPr txBox="1"/>
          <p:nvPr/>
        </p:nvSpPr>
        <p:spPr>
          <a:xfrm>
            <a:off x="5486400" y="2490281"/>
            <a:ext cx="2344366" cy="276999"/>
          </a:xfrm>
          <a:prstGeom prst="rect">
            <a:avLst/>
          </a:prstGeom>
          <a:solidFill>
            <a:schemeClr val="bg1"/>
          </a:solidFill>
          <a:ln>
            <a:solidFill>
              <a:srgbClr val="FF0000"/>
            </a:solidFill>
          </a:ln>
        </p:spPr>
        <p:txBody>
          <a:bodyPr wrap="square" rtlCol="0">
            <a:spAutoFit/>
          </a:bodyPr>
          <a:lstStyle/>
          <a:p>
            <a:r>
              <a:rPr lang="en-US" altLang="zh-CN" sz="1200" dirty="0">
                <a:solidFill>
                  <a:srgbClr val="FF0000"/>
                </a:solidFill>
                <a:latin typeface="Calibri" panose="020F0502020204030204" pitchFamily="34" charset="0"/>
                <a:ea typeface="Calibri" panose="020F0502020204030204" pitchFamily="34" charset="0"/>
                <a:cs typeface="Calibri" panose="020F0502020204030204" pitchFamily="34" charset="0"/>
              </a:rPr>
              <a:t>Need to negotiate with MDI group</a:t>
            </a:r>
            <a:endParaRPr lang="zh-CN" altLang="en-US" sz="1200" dirty="0">
              <a:solidFill>
                <a:srgbClr val="FF0000"/>
              </a:solidFill>
              <a:latin typeface="Calibri" panose="020F0502020204030204" pitchFamily="34" charset="0"/>
              <a:cs typeface="Calibri" panose="020F0502020204030204" pitchFamily="34" charset="0"/>
            </a:endParaRPr>
          </a:p>
        </p:txBody>
      </p:sp>
      <p:cxnSp>
        <p:nvCxnSpPr>
          <p:cNvPr id="14" name="直接箭头连接符 13">
            <a:extLst>
              <a:ext uri="{FF2B5EF4-FFF2-40B4-BE49-F238E27FC236}">
                <a16:creationId xmlns:a16="http://schemas.microsoft.com/office/drawing/2014/main" id="{6B170FF3-A6F9-4AE2-8219-1AE2DE2D8383}"/>
              </a:ext>
            </a:extLst>
          </p:cNvPr>
          <p:cNvCxnSpPr>
            <a:endCxn id="12" idx="1"/>
          </p:cNvCxnSpPr>
          <p:nvPr/>
        </p:nvCxnSpPr>
        <p:spPr>
          <a:xfrm flipV="1">
            <a:off x="5126477" y="2607013"/>
            <a:ext cx="340468" cy="1556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灯片编号占位符 14">
            <a:extLst>
              <a:ext uri="{FF2B5EF4-FFF2-40B4-BE49-F238E27FC236}">
                <a16:creationId xmlns:a16="http://schemas.microsoft.com/office/drawing/2014/main" id="{ED7585AE-1C7E-43C5-BEF6-6D2DB19E6873}"/>
              </a:ext>
            </a:extLst>
          </p:cNvPr>
          <p:cNvSpPr>
            <a:spLocks noGrp="1"/>
          </p:cNvSpPr>
          <p:nvPr>
            <p:ph type="sldNum" sz="quarter" idx="12"/>
          </p:nvPr>
        </p:nvSpPr>
        <p:spPr>
          <a:xfrm>
            <a:off x="8610600" y="6473207"/>
            <a:ext cx="2743200" cy="365125"/>
          </a:xfrm>
        </p:spPr>
        <p:txBody>
          <a:bodyPr/>
          <a:lstStyle/>
          <a:p>
            <a:fld id="{E62026C1-861E-46D0-AFCA-F5AA35FDECD9}" type="slidenum">
              <a:rPr lang="zh-CN" altLang="en-US" smtClean="0"/>
              <a:t>11</a:t>
            </a:fld>
            <a:endParaRPr lang="zh-CN" altLang="en-US" dirty="0"/>
          </a:p>
        </p:txBody>
      </p:sp>
    </p:spTree>
    <p:extLst>
      <p:ext uri="{BB962C8B-B14F-4D97-AF65-F5344CB8AC3E}">
        <p14:creationId xmlns:p14="http://schemas.microsoft.com/office/powerpoint/2010/main" val="133710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FCFD2B-C33C-478D-9F4F-4D3F9E3742B9}"/>
              </a:ext>
            </a:extLst>
          </p:cNvPr>
          <p:cNvSpPr>
            <a:spLocks noGrp="1"/>
          </p:cNvSpPr>
          <p:nvPr>
            <p:ph type="title"/>
          </p:nvPr>
        </p:nvSpPr>
        <p:spPr>
          <a:xfrm>
            <a:off x="1274323" y="1"/>
            <a:ext cx="9747116" cy="913048"/>
          </a:xfrm>
        </p:spPr>
        <p:txBody>
          <a:bodyPr>
            <a:normAutofit/>
          </a:bodyPr>
          <a:lstStyle/>
          <a:p>
            <a:r>
              <a:rPr lang="en-US" altLang="zh-CN" sz="4000" dirty="0">
                <a:solidFill>
                  <a:srgbClr val="FF0000"/>
                </a:solidFill>
                <a:latin typeface="Calibri" panose="020F0502020204030204" pitchFamily="34" charset="0"/>
                <a:cs typeface="Calibri" panose="020F0502020204030204" pitchFamily="34" charset="0"/>
              </a:rPr>
              <a:t>Single-harmonic RF system considerations</a:t>
            </a:r>
          </a:p>
        </p:txBody>
      </p:sp>
      <p:sp>
        <p:nvSpPr>
          <p:cNvPr id="3" name="内容占位符 2">
            <a:extLst>
              <a:ext uri="{FF2B5EF4-FFF2-40B4-BE49-F238E27FC236}">
                <a16:creationId xmlns:a16="http://schemas.microsoft.com/office/drawing/2014/main" id="{009D2D4C-C017-4876-938F-5381B37FEB2F}"/>
              </a:ext>
            </a:extLst>
          </p:cNvPr>
          <p:cNvSpPr>
            <a:spLocks noGrp="1"/>
          </p:cNvSpPr>
          <p:nvPr>
            <p:ph idx="1"/>
          </p:nvPr>
        </p:nvSpPr>
        <p:spPr>
          <a:xfrm>
            <a:off x="707762" y="1128535"/>
            <a:ext cx="10671438" cy="4941524"/>
          </a:xfrm>
        </p:spPr>
        <p:txBody>
          <a:bodyPr>
            <a:noAutofit/>
          </a:bodyPr>
          <a:lstStyle/>
          <a:p>
            <a:pPr>
              <a:lnSpc>
                <a:spcPct val="100000"/>
              </a:lnSpc>
              <a:buFont typeface="Wingdings" panose="05000000000000000000" pitchFamily="2" charset="2"/>
              <a:buChar char="Ø"/>
            </a:pPr>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rPr>
              <a:t>Define the number of RF cavities from radiation power loss</a:t>
            </a:r>
          </a:p>
          <a:p>
            <a:pPr lvl="1">
              <a:lnSpc>
                <a:spcPct val="100000"/>
              </a:lnSpc>
            </a:pPr>
            <a:r>
              <a:rPr lang="en-US" altLang="zh-CN" sz="1800" dirty="0">
                <a:latin typeface="Calibri" panose="020F0502020204030204" pitchFamily="34" charset="0"/>
                <a:ea typeface="Calibri" panose="020F0502020204030204" pitchFamily="34" charset="0"/>
                <a:cs typeface="Calibri" panose="020F0502020204030204" pitchFamily="34" charset="0"/>
              </a:rPr>
              <a:t>Synchrotron radiation power loss at 2 GeV is approximately 572 kW </a:t>
            </a:r>
          </a:p>
          <a:p>
            <a:pPr lvl="1">
              <a:lnSpc>
                <a:spcPct val="100000"/>
              </a:lnSpc>
            </a:pPr>
            <a:r>
              <a:rPr lang="en-US" altLang="zh-CN" sz="1800" dirty="0">
                <a:latin typeface="Calibri" panose="020F0502020204030204" pitchFamily="34" charset="0"/>
                <a:ea typeface="Calibri" panose="020F0502020204030204" pitchFamily="34" charset="0"/>
                <a:cs typeface="Calibri" panose="020F0502020204030204" pitchFamily="34" charset="0"/>
              </a:rPr>
              <a:t>If BEPCII-type superconducting cavities are used, 2 cavities are required (</a:t>
            </a:r>
            <a:r>
              <a:rPr lang="en-US" altLang="zh-CN" sz="1800" dirty="0">
                <a:solidFill>
                  <a:schemeClr val="accent1"/>
                </a:solidFill>
                <a:latin typeface="Calibri" panose="020F0502020204030204" pitchFamily="34" charset="0"/>
                <a:ea typeface="Calibri" panose="020F0502020204030204" pitchFamily="34" charset="0"/>
                <a:cs typeface="Calibri" panose="020F0502020204030204" pitchFamily="34" charset="0"/>
              </a:rPr>
              <a:t>assuming the highest transmission power for input couplers is around 300 kW</a:t>
            </a:r>
            <a:r>
              <a:rPr lang="en-US" altLang="zh-CN" sz="1800" dirty="0">
                <a:latin typeface="Calibri" panose="020F0502020204030204" pitchFamily="34" charset="0"/>
                <a:ea typeface="Calibri" panose="020F0502020204030204" pitchFamily="34" charset="0"/>
                <a:cs typeface="Calibri" panose="020F0502020204030204" pitchFamily="34" charset="0"/>
              </a:rPr>
              <a:t>) </a:t>
            </a:r>
          </a:p>
          <a:p>
            <a:pPr lvl="1">
              <a:lnSpc>
                <a:spcPct val="100000"/>
              </a:lnSpc>
              <a:buFont typeface="Wingdings" panose="05000000000000000000" pitchFamily="2" charset="2"/>
              <a:buChar char="p"/>
            </a:pPr>
            <a:r>
              <a:rPr lang="en-US" altLang="zh-CN" sz="1800" dirty="0">
                <a:solidFill>
                  <a:srgbClr val="C00000"/>
                </a:solidFill>
                <a:latin typeface="Calibri" panose="020F0502020204030204" pitchFamily="34" charset="0"/>
                <a:ea typeface="Calibri" panose="020F0502020204030204" pitchFamily="34" charset="0"/>
                <a:cs typeface="Calibri" panose="020F0502020204030204" pitchFamily="34" charset="0"/>
              </a:rPr>
              <a:t>The number and power of BEPCII-type superconducting RF cavities required in the 1-3.5 GeV energy range need to be further determined after the completion of the parameter design in the entire energy range</a:t>
            </a:r>
          </a:p>
          <a:p>
            <a:pPr>
              <a:lnSpc>
                <a:spcPct val="100000"/>
              </a:lnSpc>
              <a:buFont typeface="Wingdings" panose="05000000000000000000" pitchFamily="2" charset="2"/>
              <a:buChar char="Ø"/>
            </a:pPr>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rPr>
              <a:t>RF voltage distribution: </a:t>
            </a:r>
          </a:p>
          <a:p>
            <a:pPr lvl="1">
              <a:lnSpc>
                <a:spcPct val="100000"/>
              </a:lnSpc>
            </a:pPr>
            <a:r>
              <a:rPr lang="en-US" altLang="zh-CN" sz="1800" dirty="0">
                <a:latin typeface="Calibri" panose="020F0502020204030204" pitchFamily="34" charset="0"/>
                <a:ea typeface="Calibri" panose="020F0502020204030204" pitchFamily="34" charset="0"/>
                <a:cs typeface="Calibri" panose="020F0502020204030204" pitchFamily="34" charset="0"/>
              </a:rPr>
              <a:t>At 2 GeV, the total RF voltage required for STCF is approximately 1.2 MV, so the voltage for a single cavity is around 0.6 MV</a:t>
            </a:r>
          </a:p>
          <a:p>
            <a:pPr lvl="1">
              <a:lnSpc>
                <a:spcPct val="100000"/>
              </a:lnSpc>
            </a:pPr>
            <a:r>
              <a:rPr lang="en-US" altLang="zh-CN" sz="1800" dirty="0">
                <a:latin typeface="Calibri" panose="020F0502020204030204" pitchFamily="34" charset="0"/>
                <a:ea typeface="Calibri" panose="020F0502020204030204" pitchFamily="34" charset="0"/>
                <a:cs typeface="Calibri" panose="020F0502020204030204" pitchFamily="34" charset="0"/>
              </a:rPr>
              <a:t>Since the maximum voltage for a single BEPCII-type superconducting cavity can reach up to 1.8 MV, the maximum voltage for </a:t>
            </a:r>
            <a:r>
              <a:rPr lang="en-US" altLang="zh-CN" sz="1800" dirty="0">
                <a:solidFill>
                  <a:srgbClr val="0070C0"/>
                </a:solidFill>
                <a:latin typeface="Calibri" panose="020F0502020204030204" pitchFamily="34" charset="0"/>
                <a:ea typeface="Calibri" panose="020F0502020204030204" pitchFamily="34" charset="0"/>
                <a:cs typeface="Calibri" panose="020F0502020204030204" pitchFamily="34" charset="0"/>
              </a:rPr>
              <a:t>the two cavities </a:t>
            </a:r>
            <a:r>
              <a:rPr lang="en-US" altLang="zh-CN" sz="1800" dirty="0">
                <a:latin typeface="Calibri" panose="020F0502020204030204" pitchFamily="34" charset="0"/>
                <a:ea typeface="Calibri" panose="020F0502020204030204" pitchFamily="34" charset="0"/>
                <a:cs typeface="Calibri" panose="020F0502020204030204" pitchFamily="34" charset="0"/>
              </a:rPr>
              <a:t>can reach 3.6 MV (currently only using 1.2 MV), </a:t>
            </a:r>
            <a:r>
              <a:rPr lang="en-US" altLang="zh-CN" sz="1800" dirty="0">
                <a:solidFill>
                  <a:srgbClr val="0070C0"/>
                </a:solidFill>
                <a:latin typeface="Calibri" panose="020F0502020204030204" pitchFamily="34" charset="0"/>
                <a:ea typeface="Calibri" panose="020F0502020204030204" pitchFamily="34" charset="0"/>
                <a:cs typeface="Calibri" panose="020F0502020204030204" pitchFamily="34" charset="0"/>
              </a:rPr>
              <a:t>providing sufficient voltage margin for bunch length adjustment</a:t>
            </a:r>
          </a:p>
          <a:p>
            <a:pPr>
              <a:lnSpc>
                <a:spcPct val="100000"/>
              </a:lnSpc>
              <a:buFont typeface="Symbol" panose="05050102010706020507" pitchFamily="18" charset="2"/>
              <a:buChar char="Þ"/>
            </a:pPr>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rPr>
              <a:t>RF characteristics for the STCF</a:t>
            </a:r>
            <a:r>
              <a:rPr lang="en-US" altLang="zh-CN" sz="2000" dirty="0">
                <a:latin typeface="Calibri" panose="020F0502020204030204" pitchFamily="34" charset="0"/>
                <a:ea typeface="Calibri" panose="020F0502020204030204" pitchFamily="34" charset="0"/>
                <a:cs typeface="Calibri" panose="020F0502020204030204" pitchFamily="34" charset="0"/>
              </a:rPr>
              <a:t>: </a:t>
            </a:r>
            <a:r>
              <a:rPr lang="en-US" altLang="zh-CN" sz="2000" dirty="0">
                <a:solidFill>
                  <a:srgbClr val="7030A0"/>
                </a:solidFill>
                <a:latin typeface="Calibri" panose="020F0502020204030204" pitchFamily="34" charset="0"/>
                <a:ea typeface="Calibri" panose="020F0502020204030204" pitchFamily="34" charset="0"/>
                <a:cs typeface="Calibri" panose="020F0502020204030204" pitchFamily="34" charset="0"/>
              </a:rPr>
              <a:t>high power requirement, but not high total voltage</a:t>
            </a: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marL="540000" lvl="1">
              <a:lnSpc>
                <a:spcPct val="100000"/>
              </a:lnSpc>
              <a:buFont typeface="Symbol" panose="05050102010706020507" pitchFamily="18" charset="2"/>
              <a:buChar char="®"/>
            </a:pPr>
            <a:r>
              <a:rPr lang="en-US" altLang="zh-CN" sz="1800" dirty="0">
                <a:latin typeface="Calibri" panose="020F0502020204030204" pitchFamily="34" charset="0"/>
                <a:ea typeface="Calibri" panose="020F0502020204030204" pitchFamily="34" charset="0"/>
                <a:cs typeface="Calibri" panose="020F0502020204030204" pitchFamily="34" charset="0"/>
              </a:rPr>
              <a:t> different from </a:t>
            </a:r>
            <a:r>
              <a:rPr lang="en-US" altLang="zh-CN" sz="1800" dirty="0" err="1">
                <a:latin typeface="Calibri" panose="020F0502020204030204" pitchFamily="34" charset="0"/>
                <a:ea typeface="Calibri" panose="020F0502020204030204" pitchFamily="34" charset="0"/>
                <a:cs typeface="Calibri" panose="020F0502020204030204" pitchFamily="34" charset="0"/>
              </a:rPr>
              <a:t>SuperKEKB</a:t>
            </a:r>
            <a:r>
              <a:rPr lang="en-US" altLang="zh-CN" sz="1800" dirty="0">
                <a:latin typeface="Calibri" panose="020F0502020204030204" pitchFamily="34" charset="0"/>
                <a:ea typeface="Calibri" panose="020F0502020204030204" pitchFamily="34" charset="0"/>
                <a:cs typeface="Calibri" panose="020F0502020204030204" pitchFamily="34" charset="0"/>
              </a:rPr>
              <a:t> RF system, which requires high power and high total RF voltage</a:t>
            </a:r>
          </a:p>
          <a:p>
            <a:pPr marL="311400" lvl="1" indent="0">
              <a:lnSpc>
                <a:spcPct val="100000"/>
              </a:lnSpc>
              <a:buNone/>
            </a:pPr>
            <a:endParaRPr lang="en-US" altLang="zh-CN" sz="1800" dirty="0">
              <a:latin typeface="Calibri" panose="020F0502020204030204" pitchFamily="34" charset="0"/>
              <a:ea typeface="Calibri" panose="020F0502020204030204" pitchFamily="34" charset="0"/>
              <a:cs typeface="Calibri" panose="020F0502020204030204" pitchFamily="34" charset="0"/>
            </a:endParaRPr>
          </a:p>
        </p:txBody>
      </p:sp>
      <p:pic>
        <p:nvPicPr>
          <p:cNvPr id="1028" name="Picture 4" descr="中国科学技术大学管理学院科研云平台">
            <a:extLst>
              <a:ext uri="{FF2B5EF4-FFF2-40B4-BE49-F238E27FC236}">
                <a16:creationId xmlns:a16="http://schemas.microsoft.com/office/drawing/2014/main" id="{3DE38950-88A5-4023-8B32-F586334EB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2" y="-69446"/>
            <a:ext cx="992221" cy="972766"/>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DABC3F16-F4A1-4678-96A4-64E30EB60488}"/>
              </a:ext>
            </a:extLst>
          </p:cNvPr>
          <p:cNvPicPr>
            <a:picLocks noChangeAspect="1"/>
          </p:cNvPicPr>
          <p:nvPr/>
        </p:nvPicPr>
        <p:blipFill>
          <a:blip r:embed="rId4"/>
          <a:stretch>
            <a:fillRect/>
          </a:stretch>
        </p:blipFill>
        <p:spPr>
          <a:xfrm>
            <a:off x="11236460" y="0"/>
            <a:ext cx="944748" cy="864000"/>
          </a:xfrm>
          <a:prstGeom prst="rect">
            <a:avLst/>
          </a:prstGeom>
        </p:spPr>
      </p:pic>
      <p:cxnSp>
        <p:nvCxnSpPr>
          <p:cNvPr id="7" name="直接连接符 6">
            <a:extLst>
              <a:ext uri="{FF2B5EF4-FFF2-40B4-BE49-F238E27FC236}">
                <a16:creationId xmlns:a16="http://schemas.microsoft.com/office/drawing/2014/main" id="{EFBC3746-6596-451F-87D5-27572D2AF67E}"/>
              </a:ext>
            </a:extLst>
          </p:cNvPr>
          <p:cNvCxnSpPr/>
          <p:nvPr/>
        </p:nvCxnSpPr>
        <p:spPr>
          <a:xfrm>
            <a:off x="0" y="864000"/>
            <a:ext cx="1218120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BF67C43-0127-4FC7-B5E6-81E3B8F6961B}"/>
              </a:ext>
            </a:extLst>
          </p:cNvPr>
          <p:cNvSpPr txBox="1"/>
          <p:nvPr/>
        </p:nvSpPr>
        <p:spPr>
          <a:xfrm>
            <a:off x="9936239" y="5291845"/>
            <a:ext cx="1760706" cy="307777"/>
          </a:xfrm>
          <a:prstGeom prst="rect">
            <a:avLst/>
          </a:prstGeom>
          <a:noFill/>
        </p:spPr>
        <p:txBody>
          <a:bodyPr wrap="square" rtlCol="0">
            <a:spAutoFit/>
          </a:bodyPr>
          <a:lstStyle/>
          <a:p>
            <a:r>
              <a:rPr lang="en-US" altLang="zh-CN" sz="1400" b="1" dirty="0">
                <a:solidFill>
                  <a:srgbClr val="FF0000"/>
                </a:solidFill>
                <a:latin typeface="Calibri" panose="020F0502020204030204" pitchFamily="34" charset="0"/>
                <a:ea typeface="Calibri" panose="020F0502020204030204" pitchFamily="34" charset="0"/>
                <a:cs typeface="Calibri" panose="020F0502020204030204" pitchFamily="34" charset="0"/>
              </a:rPr>
              <a:t>Heavy beam loading</a:t>
            </a:r>
            <a:endParaRPr lang="zh-CN" altLang="en-US" sz="1400" b="1" dirty="0">
              <a:solidFill>
                <a:srgbClr val="FF0000"/>
              </a:solidFill>
              <a:latin typeface="Calibri" panose="020F0502020204030204" pitchFamily="34" charset="0"/>
              <a:cs typeface="Calibri" panose="020F0502020204030204" pitchFamily="34" charset="0"/>
            </a:endParaRPr>
          </a:p>
        </p:txBody>
      </p:sp>
      <p:cxnSp>
        <p:nvCxnSpPr>
          <p:cNvPr id="9" name="直接箭头连接符 8">
            <a:extLst>
              <a:ext uri="{FF2B5EF4-FFF2-40B4-BE49-F238E27FC236}">
                <a16:creationId xmlns:a16="http://schemas.microsoft.com/office/drawing/2014/main" id="{F60BE134-96AF-4C4E-93A5-5C0B3F3E7C98}"/>
              </a:ext>
            </a:extLst>
          </p:cNvPr>
          <p:cNvCxnSpPr>
            <a:endCxn id="4" idx="1"/>
          </p:cNvCxnSpPr>
          <p:nvPr/>
        </p:nvCxnSpPr>
        <p:spPr>
          <a:xfrm flipV="1">
            <a:off x="9572017" y="5445734"/>
            <a:ext cx="364222" cy="795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灯片编号占位符 9">
            <a:extLst>
              <a:ext uri="{FF2B5EF4-FFF2-40B4-BE49-F238E27FC236}">
                <a16:creationId xmlns:a16="http://schemas.microsoft.com/office/drawing/2014/main" id="{527D15AE-0245-47AE-BA52-88AB8EAED495}"/>
              </a:ext>
            </a:extLst>
          </p:cNvPr>
          <p:cNvSpPr>
            <a:spLocks noGrp="1"/>
          </p:cNvSpPr>
          <p:nvPr>
            <p:ph type="sldNum" sz="quarter" idx="12"/>
          </p:nvPr>
        </p:nvSpPr>
        <p:spPr/>
        <p:txBody>
          <a:bodyPr/>
          <a:lstStyle/>
          <a:p>
            <a:fld id="{E62026C1-861E-46D0-AFCA-F5AA35FDECD9}" type="slidenum">
              <a:rPr lang="zh-CN" altLang="en-US" smtClean="0"/>
              <a:t>12</a:t>
            </a:fld>
            <a:endParaRPr lang="zh-CN" altLang="en-US"/>
          </a:p>
        </p:txBody>
      </p:sp>
    </p:spTree>
    <p:extLst>
      <p:ext uri="{BB962C8B-B14F-4D97-AF65-F5344CB8AC3E}">
        <p14:creationId xmlns:p14="http://schemas.microsoft.com/office/powerpoint/2010/main" val="2600638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8E648C-2D4F-47B7-A4EC-43252B491263}"/>
              </a:ext>
            </a:extLst>
          </p:cNvPr>
          <p:cNvPicPr>
            <a:picLocks noChangeAspect="1"/>
          </p:cNvPicPr>
          <p:nvPr/>
        </p:nvPicPr>
        <p:blipFill>
          <a:blip r:embed="rId3"/>
          <a:stretch>
            <a:fillRect/>
          </a:stretch>
        </p:blipFill>
        <p:spPr>
          <a:xfrm>
            <a:off x="950987" y="2962118"/>
            <a:ext cx="4204491" cy="2880000"/>
          </a:xfrm>
          <a:prstGeom prst="rect">
            <a:avLst/>
          </a:prstGeom>
        </p:spPr>
      </p:pic>
      <p:sp>
        <p:nvSpPr>
          <p:cNvPr id="2" name="标题 1">
            <a:extLst>
              <a:ext uri="{FF2B5EF4-FFF2-40B4-BE49-F238E27FC236}">
                <a16:creationId xmlns:a16="http://schemas.microsoft.com/office/drawing/2014/main" id="{6CFCFD2B-C33C-478D-9F4F-4D3F9E3742B9}"/>
              </a:ext>
            </a:extLst>
          </p:cNvPr>
          <p:cNvSpPr>
            <a:spLocks noGrp="1"/>
          </p:cNvSpPr>
          <p:nvPr>
            <p:ph type="title"/>
          </p:nvPr>
        </p:nvSpPr>
        <p:spPr>
          <a:xfrm>
            <a:off x="1274323" y="1"/>
            <a:ext cx="9747116" cy="913048"/>
          </a:xfrm>
        </p:spPr>
        <p:txBody>
          <a:bodyPr>
            <a:noAutofit/>
          </a:bodyPr>
          <a:lstStyle/>
          <a:p>
            <a:r>
              <a:rPr lang="en-US" altLang="zh-CN" sz="3600" dirty="0">
                <a:solidFill>
                  <a:srgbClr val="FF0000"/>
                </a:solidFill>
                <a:latin typeface="Calibri" panose="020F0502020204030204" pitchFamily="34" charset="0"/>
                <a:cs typeface="Calibri" panose="020F0502020204030204" pitchFamily="34" charset="0"/>
              </a:rPr>
              <a:t>Beam loading driven by RF accelerating mode</a:t>
            </a:r>
          </a:p>
        </p:txBody>
      </p:sp>
      <p:sp>
        <p:nvSpPr>
          <p:cNvPr id="3" name="内容占位符 2">
            <a:extLst>
              <a:ext uri="{FF2B5EF4-FFF2-40B4-BE49-F238E27FC236}">
                <a16:creationId xmlns:a16="http://schemas.microsoft.com/office/drawing/2014/main" id="{009D2D4C-C017-4876-938F-5381B37FEB2F}"/>
              </a:ext>
            </a:extLst>
          </p:cNvPr>
          <p:cNvSpPr>
            <a:spLocks noGrp="1"/>
          </p:cNvSpPr>
          <p:nvPr>
            <p:ph idx="1"/>
          </p:nvPr>
        </p:nvSpPr>
        <p:spPr>
          <a:xfrm>
            <a:off x="729573" y="992474"/>
            <a:ext cx="10797703" cy="5456964"/>
          </a:xfrm>
        </p:spPr>
        <p:txBody>
          <a:bodyPr>
            <a:normAutofit/>
          </a:bodyPr>
          <a:lstStyle/>
          <a:p>
            <a:pPr>
              <a:buFont typeface="Wingdings" panose="05000000000000000000" pitchFamily="2" charset="2"/>
              <a:buChar char="Ø"/>
            </a:pPr>
            <a:r>
              <a:rPr lang="en-US" altLang="zh-CN" sz="2000" dirty="0">
                <a:latin typeface="Calibri" panose="020F0502020204030204" pitchFamily="34" charset="0"/>
                <a:ea typeface="Calibri" panose="020F0502020204030204" pitchFamily="34" charset="0"/>
                <a:cs typeface="Calibri" panose="020F0502020204030204" pitchFamily="34" charset="0"/>
              </a:rPr>
              <a:t>In a storage ring, the </a:t>
            </a:r>
            <a:r>
              <a:rPr lang="en-US" altLang="zh-CN" sz="2000" dirty="0">
                <a:solidFill>
                  <a:schemeClr val="accent1"/>
                </a:solidFill>
                <a:latin typeface="Calibri" panose="020F0502020204030204" pitchFamily="34" charset="0"/>
                <a:ea typeface="Calibri" panose="020F0502020204030204" pitchFamily="34" charset="0"/>
                <a:cs typeface="Calibri" panose="020F0502020204030204" pitchFamily="34" charset="0"/>
              </a:rPr>
              <a:t>RF cavity needs to be detuned to compensate for the reactive component of beam loading</a:t>
            </a:r>
            <a:r>
              <a:rPr lang="en-US" altLang="zh-CN" sz="2000" dirty="0">
                <a:latin typeface="Calibri" panose="020F0502020204030204" pitchFamily="34" charset="0"/>
                <a:ea typeface="Calibri" panose="020F0502020204030204" pitchFamily="34" charset="0"/>
                <a:cs typeface="Calibri" panose="020F0502020204030204" pitchFamily="34" charset="0"/>
              </a:rPr>
              <a:t>, so that the power input from the transmitter to the cavity is minimized</a:t>
            </a:r>
          </a:p>
          <a:p>
            <a:pPr>
              <a:buFont typeface="Wingdings" panose="05000000000000000000" pitchFamily="2" charset="2"/>
              <a:buChar char="Ø"/>
            </a:pPr>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rPr>
              <a:t>The optimal cavity detuning</a:t>
            </a:r>
            <a:r>
              <a:rPr lang="en-US" altLang="zh-CN" sz="2000" dirty="0">
                <a:latin typeface="Calibri" panose="020F0502020204030204" pitchFamily="34" charset="0"/>
                <a:ea typeface="Calibri" panose="020F0502020204030204" pitchFamily="34" charset="0"/>
                <a:cs typeface="Calibri" panose="020F0502020204030204" pitchFamily="34" charset="0"/>
              </a:rPr>
              <a:t> is: </a:t>
            </a:r>
          </a:p>
        </p:txBody>
      </p:sp>
      <p:pic>
        <p:nvPicPr>
          <p:cNvPr id="1028" name="Picture 4" descr="中国科学技术大学管理学院科研云平台">
            <a:extLst>
              <a:ext uri="{FF2B5EF4-FFF2-40B4-BE49-F238E27FC236}">
                <a16:creationId xmlns:a16="http://schemas.microsoft.com/office/drawing/2014/main" id="{3DE38950-88A5-4023-8B32-F586334EB7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12" y="-69446"/>
            <a:ext cx="992221" cy="972766"/>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DABC3F16-F4A1-4678-96A4-64E30EB60488}"/>
              </a:ext>
            </a:extLst>
          </p:cNvPr>
          <p:cNvPicPr>
            <a:picLocks noChangeAspect="1"/>
          </p:cNvPicPr>
          <p:nvPr/>
        </p:nvPicPr>
        <p:blipFill>
          <a:blip r:embed="rId5"/>
          <a:stretch>
            <a:fillRect/>
          </a:stretch>
        </p:blipFill>
        <p:spPr>
          <a:xfrm>
            <a:off x="11236460" y="0"/>
            <a:ext cx="944748" cy="864000"/>
          </a:xfrm>
          <a:prstGeom prst="rect">
            <a:avLst/>
          </a:prstGeom>
        </p:spPr>
      </p:pic>
      <p:cxnSp>
        <p:nvCxnSpPr>
          <p:cNvPr id="7" name="直接连接符 6">
            <a:extLst>
              <a:ext uri="{FF2B5EF4-FFF2-40B4-BE49-F238E27FC236}">
                <a16:creationId xmlns:a16="http://schemas.microsoft.com/office/drawing/2014/main" id="{EFBC3746-6596-451F-87D5-27572D2AF67E}"/>
              </a:ext>
            </a:extLst>
          </p:cNvPr>
          <p:cNvCxnSpPr/>
          <p:nvPr/>
        </p:nvCxnSpPr>
        <p:spPr>
          <a:xfrm>
            <a:off x="0" y="864000"/>
            <a:ext cx="1218120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 name="Object 4">
            <a:extLst>
              <a:ext uri="{FF2B5EF4-FFF2-40B4-BE49-F238E27FC236}">
                <a16:creationId xmlns:a16="http://schemas.microsoft.com/office/drawing/2014/main" id="{04F91B0A-4644-46A8-A808-2901EB768897}"/>
              </a:ext>
            </a:extLst>
          </p:cNvPr>
          <p:cNvGraphicFramePr>
            <a:graphicFrameLocks noChangeAspect="1"/>
          </p:cNvGraphicFramePr>
          <p:nvPr>
            <p:extLst>
              <p:ext uri="{D42A27DB-BD31-4B8C-83A1-F6EECF244321}">
                <p14:modId xmlns:p14="http://schemas.microsoft.com/office/powerpoint/2010/main" val="2689626368"/>
              </p:ext>
            </p:extLst>
          </p:nvPr>
        </p:nvGraphicFramePr>
        <p:xfrm>
          <a:off x="4320737" y="1574110"/>
          <a:ext cx="1881187" cy="682625"/>
        </p:xfrm>
        <a:graphic>
          <a:graphicData uri="http://schemas.openxmlformats.org/presentationml/2006/ole">
            <mc:AlternateContent xmlns:mc="http://schemas.openxmlformats.org/markup-compatibility/2006">
              <mc:Choice xmlns:v="urn:schemas-microsoft-com:vml" Requires="v">
                <p:oleObj spid="_x0000_s1040" name="Equation" r:id="rId6" imgW="1117440" imgH="406080" progId="Equation.DSMT4">
                  <p:embed/>
                </p:oleObj>
              </mc:Choice>
              <mc:Fallback>
                <p:oleObj name="Equation" r:id="rId6" imgW="1117440" imgH="406080" progId="Equation.DSMT4">
                  <p:embed/>
                  <p:pic>
                    <p:nvPicPr>
                      <p:cNvPr id="5" name="Object 4">
                        <a:extLst>
                          <a:ext uri="{FF2B5EF4-FFF2-40B4-BE49-F238E27FC236}">
                            <a16:creationId xmlns:a16="http://schemas.microsoft.com/office/drawing/2014/main" id="{3A7C7AE8-4E5F-102D-757D-276240507409}"/>
                          </a:ext>
                        </a:extLst>
                      </p:cNvPr>
                      <p:cNvPicPr/>
                      <p:nvPr/>
                    </p:nvPicPr>
                    <p:blipFill>
                      <a:blip r:embed="rId7"/>
                      <a:stretch>
                        <a:fillRect/>
                      </a:stretch>
                    </p:blipFill>
                    <p:spPr>
                      <a:xfrm>
                        <a:off x="4320737" y="1574110"/>
                        <a:ext cx="1881187" cy="682625"/>
                      </a:xfrm>
                      <a:prstGeom prst="rect">
                        <a:avLst/>
                      </a:prstGeom>
                    </p:spPr>
                  </p:pic>
                </p:oleObj>
              </mc:Fallback>
            </mc:AlternateContent>
          </a:graphicData>
        </a:graphic>
      </p:graphicFrame>
      <p:graphicFrame>
        <p:nvGraphicFramePr>
          <p:cNvPr id="10" name="Table 33">
            <a:extLst>
              <a:ext uri="{FF2B5EF4-FFF2-40B4-BE49-F238E27FC236}">
                <a16:creationId xmlns:a16="http://schemas.microsoft.com/office/drawing/2014/main" id="{A8357E2A-47AE-4A5C-9365-2FFA1CD08048}"/>
              </a:ext>
            </a:extLst>
          </p:cNvPr>
          <p:cNvGraphicFramePr>
            <a:graphicFrameLocks noGrp="1"/>
          </p:cNvGraphicFramePr>
          <p:nvPr>
            <p:extLst>
              <p:ext uri="{D42A27DB-BD31-4B8C-83A1-F6EECF244321}">
                <p14:modId xmlns:p14="http://schemas.microsoft.com/office/powerpoint/2010/main" val="2190538345"/>
              </p:ext>
            </p:extLst>
          </p:nvPr>
        </p:nvGraphicFramePr>
        <p:xfrm>
          <a:off x="9111744" y="1881887"/>
          <a:ext cx="2495957" cy="1341120"/>
        </p:xfrm>
        <a:graphic>
          <a:graphicData uri="http://schemas.openxmlformats.org/drawingml/2006/table">
            <a:tbl>
              <a:tblPr firstRow="1" bandRow="1">
                <a:tableStyleId>{5C22544A-7EE6-4342-B048-85BDC9FD1C3A}</a:tableStyleId>
              </a:tblPr>
              <a:tblGrid>
                <a:gridCol w="737923">
                  <a:extLst>
                    <a:ext uri="{9D8B030D-6E8A-4147-A177-3AD203B41FA5}">
                      <a16:colId xmlns:a16="http://schemas.microsoft.com/office/drawing/2014/main" val="3858808790"/>
                    </a:ext>
                  </a:extLst>
                </a:gridCol>
                <a:gridCol w="879017">
                  <a:extLst>
                    <a:ext uri="{9D8B030D-6E8A-4147-A177-3AD203B41FA5}">
                      <a16:colId xmlns:a16="http://schemas.microsoft.com/office/drawing/2014/main" val="2429918355"/>
                    </a:ext>
                  </a:extLst>
                </a:gridCol>
                <a:gridCol w="879017">
                  <a:extLst>
                    <a:ext uri="{9D8B030D-6E8A-4147-A177-3AD203B41FA5}">
                      <a16:colId xmlns:a16="http://schemas.microsoft.com/office/drawing/2014/main" val="425664884"/>
                    </a:ext>
                  </a:extLst>
                </a:gridCol>
              </a:tblGrid>
              <a:tr h="310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R</a:t>
                      </a:r>
                      <a:r>
                        <a:rPr lang="en-US" altLang="zh-CN" sz="1600" baseline="-25000" dirty="0"/>
                        <a:t>s</a:t>
                      </a:r>
                      <a:r>
                        <a:rPr lang="en-US" altLang="zh-CN" sz="1600" dirty="0"/>
                        <a:t>/Q</a:t>
                      </a:r>
                      <a:r>
                        <a:rPr lang="en-US" altLang="zh-CN" sz="1600" baseline="-25000" dirty="0"/>
                        <a:t>0</a:t>
                      </a:r>
                      <a:endParaRPr lang="zh-CN" altLang="en-US" sz="1600" baseline="-25000" dirty="0"/>
                    </a:p>
                  </a:txBody>
                  <a:tcPr/>
                </a:tc>
                <a:tc>
                  <a:txBody>
                    <a:bodyPr/>
                    <a:lstStyle/>
                    <a:p>
                      <a:r>
                        <a:rPr lang="en-US" altLang="zh-CN" sz="1600" dirty="0"/>
                        <a:t>95.4</a:t>
                      </a:r>
                      <a:endParaRPr lang="zh-CN" altLang="en-US" sz="1600" dirty="0"/>
                    </a:p>
                  </a:txBody>
                  <a:tcPr/>
                </a:tc>
                <a:tc>
                  <a:txBody>
                    <a:bodyPr/>
                    <a:lstStyle/>
                    <a:p>
                      <a:r>
                        <a:rPr lang="zh-CN" altLang="en-US" sz="1600" dirty="0">
                          <a:sym typeface="Symbol" panose="05050102010706020507" pitchFamily="18" charset="2"/>
                        </a:rPr>
                        <a:t></a:t>
                      </a:r>
                      <a:endParaRPr lang="zh-CN" altLang="en-US" sz="1600" dirty="0"/>
                    </a:p>
                  </a:txBody>
                  <a:tcPr/>
                </a:tc>
                <a:extLst>
                  <a:ext uri="{0D108BD9-81ED-4DB2-BD59-A6C34878D82A}">
                    <a16:rowId xmlns:a16="http://schemas.microsoft.com/office/drawing/2014/main" val="4056224156"/>
                  </a:ext>
                </a:extLst>
              </a:tr>
              <a:tr h="310973">
                <a:tc>
                  <a:txBody>
                    <a:bodyPr/>
                    <a:lstStyle/>
                    <a:p>
                      <a:r>
                        <a:rPr lang="en-US" altLang="zh-CN" sz="1600" dirty="0"/>
                        <a:t>Q</a:t>
                      </a:r>
                      <a:r>
                        <a:rPr lang="en-US" altLang="zh-CN" sz="1600" baseline="-25000" dirty="0"/>
                        <a:t>0</a:t>
                      </a:r>
                      <a:endParaRPr lang="zh-CN" altLang="en-US" sz="1600" baseline="-25000" dirty="0"/>
                    </a:p>
                  </a:txBody>
                  <a:tcPr/>
                </a:tc>
                <a:tc>
                  <a:txBody>
                    <a:bodyPr/>
                    <a:lstStyle/>
                    <a:p>
                      <a:r>
                        <a:rPr lang="en-US" altLang="zh-CN" sz="1600" dirty="0"/>
                        <a:t>10</a:t>
                      </a:r>
                      <a:r>
                        <a:rPr lang="en-US" altLang="zh-CN" sz="1600" baseline="30000" dirty="0"/>
                        <a:t>9</a:t>
                      </a:r>
                      <a:endParaRPr lang="zh-CN" altLang="en-US" sz="1600" baseline="30000" dirty="0"/>
                    </a:p>
                  </a:txBody>
                  <a:tcPr/>
                </a:tc>
                <a:tc>
                  <a:txBody>
                    <a:bodyPr/>
                    <a:lstStyle/>
                    <a:p>
                      <a:endParaRPr lang="zh-CN" altLang="en-US" sz="1600" dirty="0"/>
                    </a:p>
                  </a:txBody>
                  <a:tcPr/>
                </a:tc>
                <a:extLst>
                  <a:ext uri="{0D108BD9-81ED-4DB2-BD59-A6C34878D82A}">
                    <a16:rowId xmlns:a16="http://schemas.microsoft.com/office/drawing/2014/main" val="3579868326"/>
                  </a:ext>
                </a:extLst>
              </a:tr>
              <a:tr h="310973">
                <a:tc>
                  <a:txBody>
                    <a:bodyPr/>
                    <a:lstStyle/>
                    <a:p>
                      <a:r>
                        <a:rPr lang="en-US" altLang="zh-CN" sz="1600" dirty="0" err="1"/>
                        <a:t>f</a:t>
                      </a:r>
                      <a:r>
                        <a:rPr lang="en-US" altLang="zh-CN" sz="1600" baseline="-25000" dirty="0" err="1"/>
                        <a:t>r</a:t>
                      </a:r>
                      <a:endParaRPr lang="zh-CN" altLang="en-US" sz="1600" baseline="-25000" dirty="0"/>
                    </a:p>
                  </a:txBody>
                  <a:tcPr/>
                </a:tc>
                <a:tc>
                  <a:txBody>
                    <a:bodyPr/>
                    <a:lstStyle/>
                    <a:p>
                      <a:r>
                        <a:rPr lang="en-US" altLang="zh-CN" sz="1600" dirty="0"/>
                        <a:t>499.7</a:t>
                      </a:r>
                      <a:endParaRPr lang="zh-CN" altLang="en-US" sz="1600" dirty="0"/>
                    </a:p>
                  </a:txBody>
                  <a:tcPr/>
                </a:tc>
                <a:tc>
                  <a:txBody>
                    <a:bodyPr/>
                    <a:lstStyle/>
                    <a:p>
                      <a:r>
                        <a:rPr lang="en-US" altLang="zh-CN" sz="1600" dirty="0"/>
                        <a:t>MHz</a:t>
                      </a:r>
                      <a:endParaRPr lang="zh-CN" altLang="en-US" sz="1600" dirty="0"/>
                    </a:p>
                  </a:txBody>
                  <a:tcPr/>
                </a:tc>
                <a:extLst>
                  <a:ext uri="{0D108BD9-81ED-4DB2-BD59-A6C34878D82A}">
                    <a16:rowId xmlns:a16="http://schemas.microsoft.com/office/drawing/2014/main" val="355994677"/>
                  </a:ext>
                </a:extLst>
              </a:tr>
              <a:tr h="310973">
                <a:tc>
                  <a:txBody>
                    <a:bodyPr/>
                    <a:lstStyle/>
                    <a:p>
                      <a:r>
                        <a:rPr lang="en-US" altLang="zh-CN" sz="1600" baseline="0" dirty="0" err="1"/>
                        <a:t>V</a:t>
                      </a:r>
                      <a:r>
                        <a:rPr lang="en-US" altLang="zh-CN" sz="1600" baseline="-25000" dirty="0" err="1"/>
                        <a:t>c</a:t>
                      </a:r>
                      <a:endParaRPr lang="zh-CN" altLang="en-US" sz="1600" baseline="-25000" dirty="0"/>
                    </a:p>
                  </a:txBody>
                  <a:tcPr/>
                </a:tc>
                <a:tc>
                  <a:txBody>
                    <a:bodyPr/>
                    <a:lstStyle/>
                    <a:p>
                      <a:r>
                        <a:rPr lang="en-US" altLang="zh-CN" sz="1600" dirty="0"/>
                        <a:t>0.6</a:t>
                      </a:r>
                      <a:endParaRPr lang="zh-CN" altLang="en-US" sz="1600" dirty="0"/>
                    </a:p>
                  </a:txBody>
                  <a:tcPr/>
                </a:tc>
                <a:tc>
                  <a:txBody>
                    <a:bodyPr/>
                    <a:lstStyle/>
                    <a:p>
                      <a:r>
                        <a:rPr lang="en-US" altLang="zh-CN" sz="1600" dirty="0"/>
                        <a:t>MV</a:t>
                      </a:r>
                      <a:endParaRPr lang="zh-CN" altLang="en-US" sz="1600" dirty="0"/>
                    </a:p>
                  </a:txBody>
                  <a:tcPr/>
                </a:tc>
                <a:extLst>
                  <a:ext uri="{0D108BD9-81ED-4DB2-BD59-A6C34878D82A}">
                    <a16:rowId xmlns:a16="http://schemas.microsoft.com/office/drawing/2014/main" val="2725672185"/>
                  </a:ext>
                </a:extLst>
              </a:tr>
            </a:tbl>
          </a:graphicData>
        </a:graphic>
      </p:graphicFrame>
      <p:sp>
        <p:nvSpPr>
          <p:cNvPr id="11" name="文本框 10">
            <a:extLst>
              <a:ext uri="{FF2B5EF4-FFF2-40B4-BE49-F238E27FC236}">
                <a16:creationId xmlns:a16="http://schemas.microsoft.com/office/drawing/2014/main" id="{B7247302-D544-438B-BA8F-44F496C2EAEE}"/>
              </a:ext>
            </a:extLst>
          </p:cNvPr>
          <p:cNvSpPr txBox="1"/>
          <p:nvPr/>
        </p:nvSpPr>
        <p:spPr>
          <a:xfrm>
            <a:off x="8773881" y="1574110"/>
            <a:ext cx="3171685" cy="307777"/>
          </a:xfrm>
          <a:prstGeom prst="rect">
            <a:avLst/>
          </a:prstGeom>
          <a:noFill/>
        </p:spPr>
        <p:txBody>
          <a:bodyPr wrap="square" rtlCol="0">
            <a:spAutoFit/>
          </a:bodyPr>
          <a:lstStyle/>
          <a:p>
            <a:r>
              <a:rPr lang="en-US" altLang="zh-CN" sz="1400" dirty="0">
                <a:solidFill>
                  <a:schemeClr val="accent1"/>
                </a:solidFill>
              </a:rPr>
              <a:t>Refer to BEPCII superconducting cavity</a:t>
            </a:r>
            <a:endParaRPr lang="zh-CN" altLang="en-US" sz="1400" dirty="0">
              <a:solidFill>
                <a:schemeClr val="accent1"/>
              </a:solidFill>
            </a:endParaRPr>
          </a:p>
        </p:txBody>
      </p:sp>
      <p:sp>
        <p:nvSpPr>
          <p:cNvPr id="12" name="TextBox 5">
            <a:extLst>
              <a:ext uri="{FF2B5EF4-FFF2-40B4-BE49-F238E27FC236}">
                <a16:creationId xmlns:a16="http://schemas.microsoft.com/office/drawing/2014/main" id="{42D287D0-B980-4DD6-9250-35BA6507BBDB}"/>
              </a:ext>
            </a:extLst>
          </p:cNvPr>
          <p:cNvSpPr txBox="1"/>
          <p:nvPr/>
        </p:nvSpPr>
        <p:spPr>
          <a:xfrm>
            <a:off x="969353" y="2237822"/>
            <a:ext cx="6005379" cy="64633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For STCF</a:t>
            </a:r>
            <a:r>
              <a:rPr lang="zh-CN" altLang="en-US" dirty="0">
                <a:solidFill>
                  <a:srgbClr val="0070C0"/>
                </a:solidFill>
                <a:latin typeface="Calibri" panose="020F0502020204030204" pitchFamily="34" charset="0"/>
                <a:cs typeface="Calibri" panose="020F0502020204030204" pitchFamily="34" charset="0"/>
              </a:rPr>
              <a:t> </a:t>
            </a: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at 2GeV,</a:t>
            </a:r>
            <a:r>
              <a:rPr lang="zh-CN" altLang="en-US" dirty="0">
                <a:solidFill>
                  <a:srgbClr val="0070C0"/>
                </a:solidFill>
                <a:latin typeface="Calibri" panose="020F0502020204030204" pitchFamily="34" charset="0"/>
                <a:cs typeface="Calibri" panose="020F0502020204030204" pitchFamily="34" charset="0"/>
              </a:rPr>
              <a:t> </a:t>
            </a: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the</a:t>
            </a:r>
            <a:r>
              <a:rPr lang="zh-CN" altLang="en-US" dirty="0">
                <a:solidFill>
                  <a:srgbClr val="0070C0"/>
                </a:solidFill>
                <a:latin typeface="Calibri" panose="020F0502020204030204" pitchFamily="34" charset="0"/>
                <a:cs typeface="Calibri" panose="020F0502020204030204" pitchFamily="34" charset="0"/>
              </a:rPr>
              <a:t> </a:t>
            </a: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optimal</a:t>
            </a:r>
            <a:r>
              <a:rPr lang="zh-CN" altLang="en-US" dirty="0">
                <a:solidFill>
                  <a:srgbClr val="0070C0"/>
                </a:solidFill>
                <a:latin typeface="Calibri" panose="020F0502020204030204" pitchFamily="34" charset="0"/>
                <a:cs typeface="Calibri" panose="020F0502020204030204" pitchFamily="34" charset="0"/>
              </a:rPr>
              <a:t> </a:t>
            </a: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cavity</a:t>
            </a:r>
            <a:r>
              <a:rPr lang="zh-CN" altLang="en-US" dirty="0">
                <a:solidFill>
                  <a:srgbClr val="0070C0"/>
                </a:solidFill>
                <a:latin typeface="Calibri" panose="020F0502020204030204" pitchFamily="34" charset="0"/>
                <a:cs typeface="Calibri" panose="020F0502020204030204" pitchFamily="34" charset="0"/>
              </a:rPr>
              <a:t> </a:t>
            </a: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detuning</a:t>
            </a:r>
            <a:r>
              <a:rPr lang="zh-CN" altLang="en-US" dirty="0">
                <a:solidFill>
                  <a:srgbClr val="0070C0"/>
                </a:solidFill>
                <a:latin typeface="Calibri" panose="020F0502020204030204" pitchFamily="34" charset="0"/>
                <a:cs typeface="Calibri" panose="020F0502020204030204" pitchFamily="34" charset="0"/>
              </a:rPr>
              <a:t> </a:t>
            </a: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is</a:t>
            </a:r>
            <a:r>
              <a:rPr lang="zh-CN" altLang="en-US" dirty="0">
                <a:solidFill>
                  <a:srgbClr val="0070C0"/>
                </a:solidFill>
                <a:latin typeface="Calibri" panose="020F0502020204030204" pitchFamily="34" charset="0"/>
                <a:cs typeface="Calibri" panose="020F0502020204030204" pitchFamily="34" charset="0"/>
              </a:rPr>
              <a:t> </a:t>
            </a: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-154.2kHz</a:t>
            </a:r>
            <a:r>
              <a:rPr lang="zh-CN" altLang="en-US" dirty="0">
                <a:solidFill>
                  <a:srgbClr val="0070C0"/>
                </a:solidFill>
                <a:latin typeface="Calibri" panose="020F0502020204030204" pitchFamily="34" charset="0"/>
                <a:cs typeface="Calibri" panose="020F0502020204030204" pitchFamily="34" charset="0"/>
                <a:sym typeface="Symbol" panose="05050102010706020507" pitchFamily="18" charset="2"/>
              </a:rPr>
              <a:t>，</a:t>
            </a: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about 32% of revolution frequency </a:t>
            </a:r>
            <a:r>
              <a:rPr lang="en-US" altLang="zh-CN" b="0" i="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f</a:t>
            </a:r>
            <a:r>
              <a:rPr lang="en-US" altLang="zh-CN" baseline="-25000" dirty="0">
                <a:solidFill>
                  <a:srgbClr val="0070C0"/>
                </a:solidFill>
                <a:latin typeface="Calibri" panose="020F0502020204030204" pitchFamily="34" charset="0"/>
                <a:ea typeface="Calibri" panose="020F0502020204030204" pitchFamily="34" charset="0"/>
                <a:cs typeface="Calibri" panose="020F0502020204030204" pitchFamily="34" charset="0"/>
              </a:rPr>
              <a:t>0</a:t>
            </a: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(480.08kHz)</a:t>
            </a:r>
            <a:endParaRPr lang="en-US" altLang="zh-CN"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endParaRPr>
          </a:p>
        </p:txBody>
      </p:sp>
      <p:sp>
        <p:nvSpPr>
          <p:cNvPr id="13" name="TextBox 20">
            <a:extLst>
              <a:ext uri="{FF2B5EF4-FFF2-40B4-BE49-F238E27FC236}">
                <a16:creationId xmlns:a16="http://schemas.microsoft.com/office/drawing/2014/main" id="{BADB8C86-8776-4421-847B-B71859A9DF1A}"/>
              </a:ext>
            </a:extLst>
          </p:cNvPr>
          <p:cNvSpPr txBox="1"/>
          <p:nvPr/>
        </p:nvSpPr>
        <p:spPr>
          <a:xfrm>
            <a:off x="1214203" y="5870244"/>
            <a:ext cx="9828441" cy="646331"/>
          </a:xfrm>
          <a:prstGeom prst="rect">
            <a:avLst/>
          </a:prstGeom>
          <a:noFill/>
        </p:spPr>
        <p:txBody>
          <a:bodyPr wrap="square">
            <a:spAutoFit/>
          </a:bodyPr>
          <a:lstStyle/>
          <a:p>
            <a:pPr marL="285750" indent="-285750">
              <a:buFont typeface="Arial" panose="020B0604020202020204" pitchFamily="34" charset="0"/>
              <a:buChar char="•"/>
            </a:pP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The cavity detuning for B factories is equal to or even greater than revolution frequency </a:t>
            </a:r>
            <a:r>
              <a:rPr lang="en-US" altLang="zh-CN" b="0" i="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f</a:t>
            </a:r>
            <a:r>
              <a:rPr lang="en-US" altLang="zh-CN" baseline="-25000" dirty="0">
                <a:solidFill>
                  <a:srgbClr val="0070C0"/>
                </a:solidFill>
                <a:latin typeface="Calibri" panose="020F0502020204030204" pitchFamily="34" charset="0"/>
                <a:ea typeface="Calibri" panose="020F0502020204030204" pitchFamily="34" charset="0"/>
                <a:cs typeface="Calibri" panose="020F0502020204030204" pitchFamily="34" charset="0"/>
              </a:rPr>
              <a:t>0</a:t>
            </a:r>
            <a:r>
              <a:rPr lang="en-US" altLang="zh-CN" b="0" i="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thus,</a:t>
            </a:r>
            <a:r>
              <a:rPr lang="zh-CN" altLang="en-US" b="0" i="0" dirty="0">
                <a:solidFill>
                  <a:srgbClr val="0070C0"/>
                </a:solidFill>
                <a:effectLst/>
                <a:latin typeface="Calibri" panose="020F0502020204030204" pitchFamily="34" charset="0"/>
                <a:cs typeface="Calibri" panose="020F0502020204030204" pitchFamily="34" charset="0"/>
              </a:rPr>
              <a:t> </a:t>
            </a:r>
            <a:r>
              <a:rPr lang="en-US" altLang="zh-CN" b="0" i="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longitudinal CBI caused by </a:t>
            </a: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-1 mode is much severe than STCF</a:t>
            </a:r>
            <a:endParaRPr lang="zh-CN" altLang="en-US" dirty="0">
              <a:solidFill>
                <a:srgbClr val="0070C0"/>
              </a:solidFill>
              <a:latin typeface="Calibri" panose="020F0502020204030204" pitchFamily="34" charset="0"/>
              <a:cs typeface="Calibri" panose="020F0502020204030204" pitchFamily="34" charset="0"/>
            </a:endParaRPr>
          </a:p>
        </p:txBody>
      </p:sp>
      <p:graphicFrame>
        <p:nvGraphicFramePr>
          <p:cNvPr id="14" name="Object 9">
            <a:extLst>
              <a:ext uri="{FF2B5EF4-FFF2-40B4-BE49-F238E27FC236}">
                <a16:creationId xmlns:a16="http://schemas.microsoft.com/office/drawing/2014/main" id="{DAEE3D21-903A-4584-B807-7ED9635A1A99}"/>
              </a:ext>
            </a:extLst>
          </p:cNvPr>
          <p:cNvGraphicFramePr>
            <a:graphicFrameLocks noChangeAspect="1"/>
          </p:cNvGraphicFramePr>
          <p:nvPr>
            <p:extLst>
              <p:ext uri="{D42A27DB-BD31-4B8C-83A1-F6EECF244321}">
                <p14:modId xmlns:p14="http://schemas.microsoft.com/office/powerpoint/2010/main" val="86431224"/>
              </p:ext>
            </p:extLst>
          </p:nvPr>
        </p:nvGraphicFramePr>
        <p:xfrm>
          <a:off x="5345042" y="3415304"/>
          <a:ext cx="3382963" cy="576263"/>
        </p:xfrm>
        <a:graphic>
          <a:graphicData uri="http://schemas.openxmlformats.org/presentationml/2006/ole">
            <mc:AlternateContent xmlns:mc="http://schemas.openxmlformats.org/markup-compatibility/2006">
              <mc:Choice xmlns:v="urn:schemas-microsoft-com:vml" Requires="v">
                <p:oleObj spid="_x0000_s1041" name="Equation" r:id="rId8" imgW="3383532" imgH="576381" progId="Equation.DSMT4">
                  <p:embed/>
                </p:oleObj>
              </mc:Choice>
              <mc:Fallback>
                <p:oleObj name="Equation" r:id="rId8" imgW="3383532" imgH="576381" progId="Equation.DSMT4">
                  <p:embed/>
                  <p:pic>
                    <p:nvPicPr>
                      <p:cNvPr id="10" name="Object 9">
                        <a:extLst>
                          <a:ext uri="{FF2B5EF4-FFF2-40B4-BE49-F238E27FC236}">
                            <a16:creationId xmlns:a16="http://schemas.microsoft.com/office/drawing/2014/main" id="{858A3C71-E3B9-F400-0E8C-3AC2EA7E2012}"/>
                          </a:ext>
                        </a:extLst>
                      </p:cNvPr>
                      <p:cNvPicPr/>
                      <p:nvPr/>
                    </p:nvPicPr>
                    <p:blipFill>
                      <a:blip r:embed="rId9"/>
                      <a:stretch>
                        <a:fillRect/>
                      </a:stretch>
                    </p:blipFill>
                    <p:spPr>
                      <a:xfrm>
                        <a:off x="5345042" y="3415304"/>
                        <a:ext cx="3382963" cy="57626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5" name="TextBox 11">
                <a:extLst>
                  <a:ext uri="{FF2B5EF4-FFF2-40B4-BE49-F238E27FC236}">
                    <a16:creationId xmlns:a16="http://schemas.microsoft.com/office/drawing/2014/main" id="{AFD36D2B-AD89-490E-84C4-DEABC1807B26}"/>
                  </a:ext>
                </a:extLst>
              </p:cNvPr>
              <p:cNvSpPr txBox="1"/>
              <p:nvPr/>
            </p:nvSpPr>
            <p:spPr>
              <a:xfrm>
                <a:off x="8958477" y="3413992"/>
                <a:ext cx="1846859"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𝑓</m:t>
                          </m:r>
                        </m:e>
                        <m:sub>
                          <m:r>
                            <a:rPr lang="en-US" altLang="zh-CN" sz="1400" b="0" i="1" smtClean="0">
                              <a:latin typeface="Cambria Math" panose="02040503050406030204" pitchFamily="18" charset="0"/>
                            </a:rPr>
                            <m:t>+</m:t>
                          </m:r>
                        </m:sub>
                      </m:sSub>
                      <m:r>
                        <a:rPr lang="en-US" altLang="zh-CN" sz="1400" b="0" i="1" smtClean="0">
                          <a:latin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𝑓</m:t>
                          </m:r>
                        </m:e>
                        <m:sub>
                          <m:r>
                            <a:rPr lang="en-US" altLang="zh-CN" sz="1400" b="0" i="1" smtClean="0">
                              <a:latin typeface="Cambria Math" panose="02040503050406030204" pitchFamily="18" charset="0"/>
                            </a:rPr>
                            <m:t>𝑅𝐹</m:t>
                          </m:r>
                        </m:sub>
                      </m:sSub>
                      <m:r>
                        <a:rPr lang="en-US" altLang="zh-CN" sz="1400" b="0" i="1" smtClean="0">
                          <a:latin typeface="Cambria Math" panose="02040503050406030204" pitchFamily="18" charset="0"/>
                        </a:rPr>
                        <m:t>+</m:t>
                      </m:r>
                      <m:r>
                        <a:rPr lang="en-US" altLang="zh-CN" sz="1400" b="0" i="1" smtClean="0">
                          <a:solidFill>
                            <a:schemeClr val="accent2"/>
                          </a:solidFill>
                          <a:latin typeface="Cambria Math" panose="02040503050406030204" pitchFamily="18" charset="0"/>
                        </a:rPr>
                        <m:t>𝑛</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𝑓</m:t>
                          </m:r>
                        </m:e>
                        <m:sub>
                          <m:r>
                            <a:rPr lang="en-US" altLang="zh-CN" sz="1400" b="0" i="1" smtClean="0">
                              <a:latin typeface="Cambria Math" panose="02040503050406030204" pitchFamily="18" charset="0"/>
                            </a:rPr>
                            <m:t>0</m:t>
                          </m:r>
                        </m:sub>
                      </m:sSub>
                      <m:r>
                        <a:rPr lang="en-US" altLang="zh-CN" sz="1400" b="0" i="1" smtClean="0">
                          <a:latin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𝑓</m:t>
                          </m:r>
                        </m:e>
                        <m:sub>
                          <m:r>
                            <a:rPr lang="en-US" altLang="zh-CN" sz="1400" b="0" i="1" smtClean="0">
                              <a:latin typeface="Cambria Math" panose="02040503050406030204" pitchFamily="18" charset="0"/>
                            </a:rPr>
                            <m:t>𝑠</m:t>
                          </m:r>
                        </m:sub>
                      </m:sSub>
                    </m:oMath>
                  </m:oMathPara>
                </a14:m>
                <a:endParaRPr lang="zh-CN" altLang="en-US" sz="1400" dirty="0"/>
              </a:p>
            </p:txBody>
          </p:sp>
        </mc:Choice>
        <mc:Fallback xmlns="">
          <p:sp>
            <p:nvSpPr>
              <p:cNvPr id="15" name="TextBox 11">
                <a:extLst>
                  <a:ext uri="{FF2B5EF4-FFF2-40B4-BE49-F238E27FC236}">
                    <a16:creationId xmlns:a16="http://schemas.microsoft.com/office/drawing/2014/main" id="{AFD36D2B-AD89-490E-84C4-DEABC1807B26}"/>
                  </a:ext>
                </a:extLst>
              </p:cNvPr>
              <p:cNvSpPr txBox="1">
                <a:spLocks noRot="1" noChangeAspect="1" noMove="1" noResize="1" noEditPoints="1" noAdjustHandles="1" noChangeArrowheads="1" noChangeShapeType="1" noTextEdit="1"/>
              </p:cNvSpPr>
              <p:nvPr/>
            </p:nvSpPr>
            <p:spPr>
              <a:xfrm>
                <a:off x="8958477" y="3413992"/>
                <a:ext cx="1846859" cy="307777"/>
              </a:xfrm>
              <a:prstGeom prst="rect">
                <a:avLst/>
              </a:prstGeom>
              <a:blipFill>
                <a:blip r:embed="rId10"/>
                <a:stretch>
                  <a:fillRect b="-58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TextBox 13">
                <a:extLst>
                  <a:ext uri="{FF2B5EF4-FFF2-40B4-BE49-F238E27FC236}">
                    <a16:creationId xmlns:a16="http://schemas.microsoft.com/office/drawing/2014/main" id="{F9B1FD13-EAD3-48BC-806B-250BA3FCD633}"/>
                  </a:ext>
                </a:extLst>
              </p:cNvPr>
              <p:cNvSpPr txBox="1"/>
              <p:nvPr/>
            </p:nvSpPr>
            <p:spPr>
              <a:xfrm>
                <a:off x="8958477" y="3683790"/>
                <a:ext cx="1846859"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i="1">
                              <a:latin typeface="Cambria Math" panose="02040503050406030204" pitchFamily="18" charset="0"/>
                            </a:rPr>
                            <m:t>𝑓</m:t>
                          </m:r>
                        </m:e>
                        <m:sub>
                          <m:r>
                            <a:rPr lang="en-US" altLang="zh-CN" sz="1400" b="0" i="1" smtClean="0">
                              <a:latin typeface="Cambria Math" panose="02040503050406030204" pitchFamily="18" charset="0"/>
                            </a:rPr>
                            <m:t>−</m:t>
                          </m:r>
                        </m:sub>
                      </m:sSub>
                      <m:r>
                        <a:rPr lang="en-US" altLang="zh-CN" sz="1400" i="1">
                          <a:latin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𝑓</m:t>
                          </m:r>
                        </m:e>
                        <m:sub>
                          <m:r>
                            <a:rPr lang="en-US" altLang="zh-CN" sz="1400" i="1">
                              <a:latin typeface="Cambria Math" panose="02040503050406030204" pitchFamily="18" charset="0"/>
                            </a:rPr>
                            <m:t>𝑅𝐹</m:t>
                          </m:r>
                        </m:sub>
                      </m:sSub>
                      <m:r>
                        <a:rPr lang="en-US" altLang="zh-CN" sz="1400" b="0" i="1" smtClean="0">
                          <a:latin typeface="Cambria Math" panose="02040503050406030204" pitchFamily="18" charset="0"/>
                        </a:rPr>
                        <m:t>−</m:t>
                      </m:r>
                      <m:r>
                        <a:rPr lang="en-US" altLang="zh-CN" sz="1400" i="1" smtClean="0">
                          <a:solidFill>
                            <a:schemeClr val="accent2"/>
                          </a:solidFill>
                          <a:latin typeface="Cambria Math" panose="02040503050406030204" pitchFamily="18" charset="0"/>
                        </a:rPr>
                        <m:t>𝑛</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𝑓</m:t>
                          </m:r>
                        </m:e>
                        <m:sub>
                          <m:r>
                            <a:rPr lang="en-US" altLang="zh-CN" sz="1400" i="1">
                              <a:latin typeface="Cambria Math" panose="02040503050406030204" pitchFamily="18" charset="0"/>
                            </a:rPr>
                            <m:t>0</m:t>
                          </m:r>
                        </m:sub>
                      </m:sSub>
                      <m:r>
                        <a:rPr lang="en-US" altLang="zh-CN" sz="1400" b="0" i="1" smtClean="0">
                          <a:latin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𝑓</m:t>
                          </m:r>
                        </m:e>
                        <m:sub>
                          <m:r>
                            <a:rPr lang="en-US" altLang="zh-CN" sz="1400" i="1">
                              <a:latin typeface="Cambria Math" panose="02040503050406030204" pitchFamily="18" charset="0"/>
                            </a:rPr>
                            <m:t>𝑠</m:t>
                          </m:r>
                        </m:sub>
                      </m:sSub>
                      <m:r>
                        <a:rPr lang="en-US" altLang="zh-CN" sz="1400" i="1">
                          <a:latin typeface="Cambria Math" panose="02040503050406030204" pitchFamily="18" charset="0"/>
                        </a:rPr>
                        <m:t> </m:t>
                      </m:r>
                    </m:oMath>
                  </m:oMathPara>
                </a14:m>
                <a:endParaRPr lang="zh-CN" altLang="en-US" sz="1400" dirty="0"/>
              </a:p>
            </p:txBody>
          </p:sp>
        </mc:Choice>
        <mc:Fallback xmlns="">
          <p:sp>
            <p:nvSpPr>
              <p:cNvPr id="16" name="TextBox 13">
                <a:extLst>
                  <a:ext uri="{FF2B5EF4-FFF2-40B4-BE49-F238E27FC236}">
                    <a16:creationId xmlns:a16="http://schemas.microsoft.com/office/drawing/2014/main" id="{F9B1FD13-EAD3-48BC-806B-250BA3FCD633}"/>
                  </a:ext>
                </a:extLst>
              </p:cNvPr>
              <p:cNvSpPr txBox="1">
                <a:spLocks noRot="1" noChangeAspect="1" noMove="1" noResize="1" noEditPoints="1" noAdjustHandles="1" noChangeArrowheads="1" noChangeShapeType="1" noTextEdit="1"/>
              </p:cNvSpPr>
              <p:nvPr/>
            </p:nvSpPr>
            <p:spPr>
              <a:xfrm>
                <a:off x="8958477" y="3683790"/>
                <a:ext cx="1846859" cy="307777"/>
              </a:xfrm>
              <a:prstGeom prst="rect">
                <a:avLst/>
              </a:prstGeom>
              <a:blipFill>
                <a:blip r:embed="rId11"/>
                <a:stretch>
                  <a:fillRect b="-5882"/>
                </a:stretch>
              </a:blipFill>
            </p:spPr>
            <p:txBody>
              <a:bodyPr/>
              <a:lstStyle/>
              <a:p>
                <a:r>
                  <a:rPr lang="zh-CN" altLang="en-US">
                    <a:noFill/>
                  </a:rPr>
                  <a:t> </a:t>
                </a:r>
              </a:p>
            </p:txBody>
          </p:sp>
        </mc:Fallback>
      </mc:AlternateContent>
      <p:sp>
        <p:nvSpPr>
          <p:cNvPr id="17" name="TextBox 16">
            <a:extLst>
              <a:ext uri="{FF2B5EF4-FFF2-40B4-BE49-F238E27FC236}">
                <a16:creationId xmlns:a16="http://schemas.microsoft.com/office/drawing/2014/main" id="{0DD7FEDD-DA7C-41A3-8DD0-E8D199C3AFE8}"/>
              </a:ext>
            </a:extLst>
          </p:cNvPr>
          <p:cNvSpPr txBox="1"/>
          <p:nvPr/>
        </p:nvSpPr>
        <p:spPr>
          <a:xfrm>
            <a:off x="5256895" y="4062607"/>
            <a:ext cx="6350806" cy="163121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For n=-1 coupled bunch mode</a:t>
            </a:r>
            <a:r>
              <a:rPr lang="zh-CN" altLang="en-US" dirty="0">
                <a:solidFill>
                  <a:srgbClr val="FF0000"/>
                </a:solidFill>
                <a:latin typeface="Calibri" panose="020F0502020204030204" pitchFamily="34" charset="0"/>
                <a:cs typeface="Calibri" panose="020F0502020204030204" pitchFamily="34" charset="0"/>
              </a:rPr>
              <a:t>，</a:t>
            </a:r>
            <a:r>
              <a:rPr lang="zh-CN" altLang="en-US" dirty="0">
                <a:solidFill>
                  <a:srgbClr val="FF0000"/>
                </a:solidFill>
                <a:latin typeface="Calibri" panose="020F0502020204030204" pitchFamily="34" charset="0"/>
                <a:cs typeface="Calibri" panose="020F0502020204030204" pitchFamily="34" charset="0"/>
                <a:sym typeface="Symbol" panose="05050102010706020507" pitchFamily="18" charset="2"/>
              </a:rPr>
              <a:t></a:t>
            </a:r>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=3.6ms</a:t>
            </a:r>
            <a:r>
              <a:rPr lang="zh-CN" altLang="en-US" dirty="0">
                <a:solidFill>
                  <a:srgbClr val="FF0000"/>
                </a:solidFill>
                <a:latin typeface="Calibri" panose="020F0502020204030204" pitchFamily="34" charset="0"/>
                <a:cs typeface="Calibri" panose="020F0502020204030204" pitchFamily="34" charset="0"/>
                <a:sym typeface="Symbol" panose="05050102010706020507" pitchFamily="18" charset="2"/>
              </a:rPr>
              <a:t>，</a:t>
            </a:r>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shorter than longitudinal radiation damping time 15ms</a:t>
            </a:r>
          </a:p>
          <a:p>
            <a:pPr marL="576000" lvl="1" indent="-285750">
              <a:spcBef>
                <a:spcPts val="600"/>
              </a:spcBef>
              <a:buFont typeface="Symbol" panose="05050102010706020507" pitchFamily="18" charset="2"/>
              <a:buChar char="®"/>
            </a:pPr>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Longitudinal couple bunch instability driven by RF accelerating mode (-1 mode) for STCF requires RF feedback</a:t>
            </a:r>
            <a:endParaRPr lang="en-US" altLang="zh-CN" dirty="0">
              <a:latin typeface="Calibri" panose="020F0502020204030204" pitchFamily="34" charset="0"/>
              <a:ea typeface="Calibri" panose="020F0502020204030204" pitchFamily="34" charset="0"/>
              <a:cs typeface="Calibri" panose="020F0502020204030204" pitchFamily="34" charset="0"/>
            </a:endParaRPr>
          </a:p>
          <a:p>
            <a:pPr marL="576000" lvl="1" indent="-285750">
              <a:spcBef>
                <a:spcPts val="600"/>
              </a:spcBef>
              <a:buFont typeface="Symbol" panose="05050102010706020507" pitchFamily="18" charset="2"/>
              <a:buChar char="®"/>
            </a:pPr>
            <a:r>
              <a:rPr lang="en-US" altLang="zh-CN" dirty="0">
                <a:solidFill>
                  <a:srgbClr val="7030A0"/>
                </a:solidFill>
                <a:latin typeface="Calibri" panose="020F0502020204030204" pitchFamily="34" charset="0"/>
                <a:ea typeface="Calibri" panose="020F0502020204030204" pitchFamily="34" charset="0"/>
                <a:cs typeface="Calibri" panose="020F0502020204030204" pitchFamily="34" charset="0"/>
              </a:rPr>
              <a:t>-1 mode feedback system could refer to </a:t>
            </a:r>
            <a:r>
              <a:rPr lang="en-US" altLang="zh-CN" dirty="0" err="1">
                <a:solidFill>
                  <a:srgbClr val="7030A0"/>
                </a:solidFill>
                <a:latin typeface="Calibri" panose="020F0502020204030204" pitchFamily="34" charset="0"/>
                <a:ea typeface="Calibri" panose="020F0502020204030204" pitchFamily="34" charset="0"/>
                <a:cs typeface="Calibri" panose="020F0502020204030204" pitchFamily="34" charset="0"/>
              </a:rPr>
              <a:t>SuperKEKB</a:t>
            </a:r>
            <a:r>
              <a:rPr lang="zh-CN" altLang="en-US" dirty="0">
                <a:solidFill>
                  <a:srgbClr val="7030A0"/>
                </a:solidFill>
                <a:latin typeface="Calibri" panose="020F0502020204030204" pitchFamily="34" charset="0"/>
                <a:cs typeface="Calibri" panose="020F0502020204030204" pitchFamily="34" charset="0"/>
              </a:rPr>
              <a:t> </a:t>
            </a:r>
            <a:r>
              <a:rPr lang="en-US" altLang="zh-CN" dirty="0">
                <a:solidFill>
                  <a:srgbClr val="7030A0"/>
                </a:solidFill>
                <a:latin typeface="Calibri" panose="020F0502020204030204" pitchFamily="34" charset="0"/>
                <a:ea typeface="Calibri" panose="020F0502020204030204" pitchFamily="34" charset="0"/>
                <a:cs typeface="Calibri" panose="020F0502020204030204" pitchFamily="34" charset="0"/>
              </a:rPr>
              <a:t>or PEP-II</a:t>
            </a:r>
            <a:endPar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Oval 12">
            <a:extLst>
              <a:ext uri="{FF2B5EF4-FFF2-40B4-BE49-F238E27FC236}">
                <a16:creationId xmlns:a16="http://schemas.microsoft.com/office/drawing/2014/main" id="{B3A71314-4530-4BA9-87B5-B9DC5E35F62D}"/>
              </a:ext>
            </a:extLst>
          </p:cNvPr>
          <p:cNvSpPr/>
          <p:nvPr/>
        </p:nvSpPr>
        <p:spPr>
          <a:xfrm>
            <a:off x="2425775" y="4146154"/>
            <a:ext cx="312516" cy="141528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Straight Arrow Connector 17">
            <a:extLst>
              <a:ext uri="{FF2B5EF4-FFF2-40B4-BE49-F238E27FC236}">
                <a16:creationId xmlns:a16="http://schemas.microsoft.com/office/drawing/2014/main" id="{042CC290-F2EB-4BBA-B3F5-E46BF8A683CA}"/>
              </a:ext>
            </a:extLst>
          </p:cNvPr>
          <p:cNvCxnSpPr>
            <a:cxnSpLocks/>
          </p:cNvCxnSpPr>
          <p:nvPr/>
        </p:nvCxnSpPr>
        <p:spPr>
          <a:xfrm flipV="1">
            <a:off x="2681914" y="4163119"/>
            <a:ext cx="2663128" cy="1604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2">
            <a:extLst>
              <a:ext uri="{FF2B5EF4-FFF2-40B4-BE49-F238E27FC236}">
                <a16:creationId xmlns:a16="http://schemas.microsoft.com/office/drawing/2014/main" id="{05A60E9F-BC52-4285-A2ED-3C778B79CCFC}"/>
              </a:ext>
            </a:extLst>
          </p:cNvPr>
          <p:cNvSpPr txBox="1"/>
          <p:nvPr/>
        </p:nvSpPr>
        <p:spPr>
          <a:xfrm>
            <a:off x="1795802" y="3568803"/>
            <a:ext cx="883923" cy="461665"/>
          </a:xfrm>
          <a:prstGeom prst="rect">
            <a:avLst/>
          </a:prstGeom>
          <a:noFill/>
        </p:spPr>
        <p:txBody>
          <a:bodyPr wrap="square" rtlCol="0">
            <a:spAutoFit/>
          </a:bodyPr>
          <a:lstStyle/>
          <a:p>
            <a:pPr algn="ctr"/>
            <a:r>
              <a:rPr lang="en-US" altLang="zh-CN" sz="1200" dirty="0">
                <a:latin typeface="Calibri" panose="020F0502020204030204" pitchFamily="34" charset="0"/>
                <a:ea typeface="Calibri" panose="020F0502020204030204" pitchFamily="34" charset="0"/>
                <a:cs typeface="Calibri" panose="020F0502020204030204" pitchFamily="34" charset="0"/>
              </a:rPr>
              <a:t>excitation mode</a:t>
            </a:r>
            <a:endParaRPr lang="zh-CN" altLang="en-US" sz="12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BD80162-CC2D-435C-AFF4-4173043E58B1}"/>
              </a:ext>
            </a:extLst>
          </p:cNvPr>
          <p:cNvSpPr txBox="1"/>
          <p:nvPr/>
        </p:nvSpPr>
        <p:spPr>
          <a:xfrm>
            <a:off x="3528157" y="3600942"/>
            <a:ext cx="883923" cy="461665"/>
          </a:xfrm>
          <a:prstGeom prst="rect">
            <a:avLst/>
          </a:prstGeom>
          <a:noFill/>
        </p:spPr>
        <p:txBody>
          <a:bodyPr wrap="square" rtlCol="0">
            <a:spAutoFit/>
          </a:bodyPr>
          <a:lstStyle/>
          <a:p>
            <a:pPr algn="ctr"/>
            <a:r>
              <a:rPr lang="en-US" altLang="zh-CN" sz="1200" dirty="0">
                <a:latin typeface="Calibri" panose="020F0502020204030204" pitchFamily="34" charset="0"/>
                <a:ea typeface="Calibri" panose="020F0502020204030204" pitchFamily="34" charset="0"/>
                <a:cs typeface="Calibri" panose="020F0502020204030204" pitchFamily="34" charset="0"/>
              </a:rPr>
              <a:t>damping mode</a:t>
            </a:r>
            <a:endParaRPr lang="zh-CN" altLang="en-US" sz="1200" dirty="0">
              <a:latin typeface="Calibri" panose="020F0502020204030204" pitchFamily="34" charset="0"/>
              <a:cs typeface="Calibri" panose="020F0502020204030204" pitchFamily="34" charset="0"/>
            </a:endParaRPr>
          </a:p>
        </p:txBody>
      </p:sp>
      <p:sp>
        <p:nvSpPr>
          <p:cNvPr id="5" name="文本框 4">
            <a:extLst>
              <a:ext uri="{FF2B5EF4-FFF2-40B4-BE49-F238E27FC236}">
                <a16:creationId xmlns:a16="http://schemas.microsoft.com/office/drawing/2014/main" id="{3E8F22F9-374F-4780-8BC8-4DB7168D1955}"/>
              </a:ext>
            </a:extLst>
          </p:cNvPr>
          <p:cNvSpPr txBox="1"/>
          <p:nvPr/>
        </p:nvSpPr>
        <p:spPr>
          <a:xfrm>
            <a:off x="5256895" y="3018427"/>
            <a:ext cx="3774423"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Coupled bunch instability growth rate: </a:t>
            </a:r>
            <a:endParaRPr lang="zh-CN" altLang="en-US" dirty="0">
              <a:latin typeface="Calibri" panose="020F0502020204030204" pitchFamily="34" charset="0"/>
              <a:cs typeface="Calibri" panose="020F0502020204030204" pitchFamily="34" charset="0"/>
            </a:endParaRPr>
          </a:p>
        </p:txBody>
      </p:sp>
      <p:sp>
        <p:nvSpPr>
          <p:cNvPr id="25" name="灯片编号占位符 24">
            <a:extLst>
              <a:ext uri="{FF2B5EF4-FFF2-40B4-BE49-F238E27FC236}">
                <a16:creationId xmlns:a16="http://schemas.microsoft.com/office/drawing/2014/main" id="{8DC0D147-5FA1-415F-BD71-F2AFD76134E9}"/>
              </a:ext>
            </a:extLst>
          </p:cNvPr>
          <p:cNvSpPr>
            <a:spLocks noGrp="1"/>
          </p:cNvSpPr>
          <p:nvPr>
            <p:ph type="sldNum" sz="quarter" idx="12"/>
          </p:nvPr>
        </p:nvSpPr>
        <p:spPr/>
        <p:txBody>
          <a:bodyPr/>
          <a:lstStyle/>
          <a:p>
            <a:fld id="{E62026C1-861E-46D0-AFCA-F5AA35FDECD9}" type="slidenum">
              <a:rPr lang="zh-CN" altLang="en-US" smtClean="0"/>
              <a:t>13</a:t>
            </a:fld>
            <a:endParaRPr lang="zh-CN" altLang="en-US"/>
          </a:p>
        </p:txBody>
      </p:sp>
    </p:spTree>
    <p:extLst>
      <p:ext uri="{BB962C8B-B14F-4D97-AF65-F5344CB8AC3E}">
        <p14:creationId xmlns:p14="http://schemas.microsoft.com/office/powerpoint/2010/main" val="876555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FCFD2B-C33C-478D-9F4F-4D3F9E3742B9}"/>
              </a:ext>
            </a:extLst>
          </p:cNvPr>
          <p:cNvSpPr>
            <a:spLocks noGrp="1"/>
          </p:cNvSpPr>
          <p:nvPr>
            <p:ph type="title"/>
          </p:nvPr>
        </p:nvSpPr>
        <p:spPr>
          <a:xfrm>
            <a:off x="1274323" y="1"/>
            <a:ext cx="9747116" cy="913048"/>
          </a:xfrm>
        </p:spPr>
        <p:txBody>
          <a:bodyPr>
            <a:normAutofit/>
          </a:bodyPr>
          <a:lstStyle/>
          <a:p>
            <a:r>
              <a:rPr lang="en-US" altLang="zh-CN" dirty="0">
                <a:solidFill>
                  <a:srgbClr val="FF0000"/>
                </a:solidFill>
                <a:latin typeface="Calibri" panose="020F0502020204030204" pitchFamily="34" charset="0"/>
                <a:cs typeface="Calibri" panose="020F0502020204030204" pitchFamily="34" charset="0"/>
              </a:rPr>
              <a:t>Contents</a:t>
            </a:r>
            <a:endParaRPr lang="zh-CN" altLang="en-US" dirty="0">
              <a:solidFill>
                <a:srgbClr val="FF0000"/>
              </a:solidFill>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009D2D4C-C017-4876-938F-5381B37FEB2F}"/>
              </a:ext>
            </a:extLst>
          </p:cNvPr>
          <p:cNvSpPr>
            <a:spLocks noGrp="1"/>
          </p:cNvSpPr>
          <p:nvPr>
            <p:ph idx="1"/>
          </p:nvPr>
        </p:nvSpPr>
        <p:spPr>
          <a:xfrm>
            <a:off x="838200" y="1274323"/>
            <a:ext cx="10515600" cy="4902640"/>
          </a:xfrm>
        </p:spPr>
        <p:txBody>
          <a:bodyPr/>
          <a:lstStyle/>
          <a:p>
            <a:r>
              <a:rPr lang="en-US" altLang="zh-CN" dirty="0">
                <a:latin typeface="Calibri" panose="020F0502020204030204" pitchFamily="34" charset="0"/>
                <a:ea typeface="Calibri" panose="020F0502020204030204" pitchFamily="34" charset="0"/>
                <a:cs typeface="Calibri" panose="020F0502020204030204" pitchFamily="34" charset="0"/>
              </a:rPr>
              <a:t>Introduction</a:t>
            </a:r>
          </a:p>
          <a:p>
            <a:r>
              <a:rPr lang="en-US" altLang="zh-CN" dirty="0">
                <a:latin typeface="Calibri" panose="020F0502020204030204" pitchFamily="34" charset="0"/>
                <a:ea typeface="Calibri" panose="020F0502020204030204" pitchFamily="34" charset="0"/>
                <a:cs typeface="Calibri" panose="020F0502020204030204" pitchFamily="34" charset="0"/>
              </a:rPr>
              <a:t>Longitudinal beam dynamics</a:t>
            </a:r>
          </a:p>
          <a:p>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Collective effects estimation</a:t>
            </a:r>
          </a:p>
          <a:p>
            <a:r>
              <a:rPr lang="en-US" altLang="zh-CN" dirty="0">
                <a:latin typeface="Calibri" panose="020F0502020204030204" pitchFamily="34" charset="0"/>
                <a:ea typeface="Calibri" panose="020F0502020204030204" pitchFamily="34" charset="0"/>
                <a:cs typeface="Calibri" panose="020F0502020204030204" pitchFamily="34" charset="0"/>
              </a:rPr>
              <a:t>Summary</a:t>
            </a:r>
            <a:endParaRPr lang="zh-CN" altLang="en-US" dirty="0">
              <a:latin typeface="Calibri" panose="020F0502020204030204" pitchFamily="34" charset="0"/>
              <a:cs typeface="Calibri" panose="020F0502020204030204" pitchFamily="34" charset="0"/>
            </a:endParaRPr>
          </a:p>
        </p:txBody>
      </p:sp>
      <p:pic>
        <p:nvPicPr>
          <p:cNvPr id="1028" name="Picture 4" descr="中国科学技术大学管理学院科研云平台">
            <a:extLst>
              <a:ext uri="{FF2B5EF4-FFF2-40B4-BE49-F238E27FC236}">
                <a16:creationId xmlns:a16="http://schemas.microsoft.com/office/drawing/2014/main" id="{3DE38950-88A5-4023-8B32-F586334EB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12" y="-69446"/>
            <a:ext cx="992221" cy="972766"/>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DABC3F16-F4A1-4678-96A4-64E30EB60488}"/>
              </a:ext>
            </a:extLst>
          </p:cNvPr>
          <p:cNvPicPr>
            <a:picLocks noChangeAspect="1"/>
          </p:cNvPicPr>
          <p:nvPr/>
        </p:nvPicPr>
        <p:blipFill>
          <a:blip r:embed="rId3"/>
          <a:stretch>
            <a:fillRect/>
          </a:stretch>
        </p:blipFill>
        <p:spPr>
          <a:xfrm>
            <a:off x="11236460" y="0"/>
            <a:ext cx="944748" cy="864000"/>
          </a:xfrm>
          <a:prstGeom prst="rect">
            <a:avLst/>
          </a:prstGeom>
        </p:spPr>
      </p:pic>
      <p:cxnSp>
        <p:nvCxnSpPr>
          <p:cNvPr id="7" name="直接连接符 6">
            <a:extLst>
              <a:ext uri="{FF2B5EF4-FFF2-40B4-BE49-F238E27FC236}">
                <a16:creationId xmlns:a16="http://schemas.microsoft.com/office/drawing/2014/main" id="{EFBC3746-6596-451F-87D5-27572D2AF67E}"/>
              </a:ext>
            </a:extLst>
          </p:cNvPr>
          <p:cNvCxnSpPr/>
          <p:nvPr/>
        </p:nvCxnSpPr>
        <p:spPr>
          <a:xfrm>
            <a:off x="0" y="864000"/>
            <a:ext cx="1218120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灯片编号占位符 3">
            <a:extLst>
              <a:ext uri="{FF2B5EF4-FFF2-40B4-BE49-F238E27FC236}">
                <a16:creationId xmlns:a16="http://schemas.microsoft.com/office/drawing/2014/main" id="{4D5AB961-E5DC-4D66-93A2-233258D135E3}"/>
              </a:ext>
            </a:extLst>
          </p:cNvPr>
          <p:cNvSpPr>
            <a:spLocks noGrp="1"/>
          </p:cNvSpPr>
          <p:nvPr>
            <p:ph type="sldNum" sz="quarter" idx="12"/>
          </p:nvPr>
        </p:nvSpPr>
        <p:spPr/>
        <p:txBody>
          <a:bodyPr/>
          <a:lstStyle/>
          <a:p>
            <a:fld id="{E62026C1-861E-46D0-AFCA-F5AA35FDECD9}" type="slidenum">
              <a:rPr lang="zh-CN" altLang="en-US" smtClean="0"/>
              <a:t>14</a:t>
            </a:fld>
            <a:endParaRPr lang="zh-CN" altLang="en-US"/>
          </a:p>
        </p:txBody>
      </p:sp>
    </p:spTree>
    <p:extLst>
      <p:ext uri="{BB962C8B-B14F-4D97-AF65-F5344CB8AC3E}">
        <p14:creationId xmlns:p14="http://schemas.microsoft.com/office/powerpoint/2010/main" val="3876933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FCFD2B-C33C-478D-9F4F-4D3F9E3742B9}"/>
              </a:ext>
            </a:extLst>
          </p:cNvPr>
          <p:cNvSpPr>
            <a:spLocks noGrp="1"/>
          </p:cNvSpPr>
          <p:nvPr>
            <p:ph type="title"/>
          </p:nvPr>
        </p:nvSpPr>
        <p:spPr>
          <a:xfrm>
            <a:off x="1274323" y="1"/>
            <a:ext cx="9747116" cy="913048"/>
          </a:xfrm>
        </p:spPr>
        <p:txBody>
          <a:bodyPr>
            <a:noAutofit/>
          </a:bodyPr>
          <a:lstStyle/>
          <a:p>
            <a:r>
              <a:rPr lang="en-US" altLang="zh-CN" sz="3600" dirty="0">
                <a:solidFill>
                  <a:srgbClr val="FF0000"/>
                </a:solidFill>
                <a:latin typeface="Calibri" panose="020F0502020204030204" pitchFamily="34" charset="0"/>
                <a:cs typeface="Calibri" panose="020F0502020204030204" pitchFamily="34" charset="0"/>
              </a:rPr>
              <a:t>Impedance-induced single-bunch collective effects</a:t>
            </a:r>
          </a:p>
        </p:txBody>
      </p:sp>
      <p:sp>
        <p:nvSpPr>
          <p:cNvPr id="3" name="内容占位符 2">
            <a:extLst>
              <a:ext uri="{FF2B5EF4-FFF2-40B4-BE49-F238E27FC236}">
                <a16:creationId xmlns:a16="http://schemas.microsoft.com/office/drawing/2014/main" id="{009D2D4C-C017-4876-938F-5381B37FEB2F}"/>
              </a:ext>
            </a:extLst>
          </p:cNvPr>
          <p:cNvSpPr>
            <a:spLocks noGrp="1"/>
          </p:cNvSpPr>
          <p:nvPr>
            <p:ph idx="1"/>
          </p:nvPr>
        </p:nvSpPr>
        <p:spPr>
          <a:xfrm>
            <a:off x="784571" y="992475"/>
            <a:ext cx="10820527" cy="5359688"/>
          </a:xfrm>
        </p:spPr>
        <p:txBody>
          <a:bodyPr>
            <a:normAutofit/>
          </a:bodyPr>
          <a:lstStyle/>
          <a:p>
            <a:pPr>
              <a:buFont typeface="Wingdings" panose="05000000000000000000" pitchFamily="2" charset="2"/>
              <a:buChar char="Ø"/>
            </a:pPr>
            <a:r>
              <a:rPr lang="en-US" altLang="zh-CN" sz="2000" b="1" dirty="0">
                <a:latin typeface="Calibri" panose="020F0502020204030204" pitchFamily="34" charset="0"/>
                <a:ea typeface="Calibri" panose="020F0502020204030204" pitchFamily="34" charset="0"/>
                <a:cs typeface="Calibri" panose="020F0502020204030204" pitchFamily="34" charset="0"/>
              </a:rPr>
              <a:t>Bunch lengthening due to potential well distortion (PWD)</a:t>
            </a: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altLang="zh-CN" sz="2000" b="1" dirty="0">
                <a:latin typeface="Calibri" panose="020F0502020204030204" pitchFamily="34" charset="0"/>
                <a:ea typeface="Calibri" panose="020F0502020204030204" pitchFamily="34" charset="0"/>
                <a:cs typeface="Calibri" panose="020F0502020204030204" pitchFamily="34" charset="0"/>
              </a:rPr>
              <a:t>Longitudinal microwave instability (LMWI)</a:t>
            </a: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p:txBody>
      </p:sp>
      <p:pic>
        <p:nvPicPr>
          <p:cNvPr id="1028" name="Picture 4" descr="中国科学技术大学管理学院科研云平台">
            <a:extLst>
              <a:ext uri="{FF2B5EF4-FFF2-40B4-BE49-F238E27FC236}">
                <a16:creationId xmlns:a16="http://schemas.microsoft.com/office/drawing/2014/main" id="{3DE38950-88A5-4023-8B32-F586334EB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2" y="-69446"/>
            <a:ext cx="992221" cy="972766"/>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DABC3F16-F4A1-4678-96A4-64E30EB60488}"/>
              </a:ext>
            </a:extLst>
          </p:cNvPr>
          <p:cNvPicPr>
            <a:picLocks noChangeAspect="1"/>
          </p:cNvPicPr>
          <p:nvPr/>
        </p:nvPicPr>
        <p:blipFill>
          <a:blip r:embed="rId4"/>
          <a:stretch>
            <a:fillRect/>
          </a:stretch>
        </p:blipFill>
        <p:spPr>
          <a:xfrm>
            <a:off x="11236460" y="0"/>
            <a:ext cx="944748" cy="864000"/>
          </a:xfrm>
          <a:prstGeom prst="rect">
            <a:avLst/>
          </a:prstGeom>
        </p:spPr>
      </p:pic>
      <p:cxnSp>
        <p:nvCxnSpPr>
          <p:cNvPr id="7" name="直接连接符 6">
            <a:extLst>
              <a:ext uri="{FF2B5EF4-FFF2-40B4-BE49-F238E27FC236}">
                <a16:creationId xmlns:a16="http://schemas.microsoft.com/office/drawing/2014/main" id="{EFBC3746-6596-451F-87D5-27572D2AF67E}"/>
              </a:ext>
            </a:extLst>
          </p:cNvPr>
          <p:cNvCxnSpPr/>
          <p:nvPr/>
        </p:nvCxnSpPr>
        <p:spPr>
          <a:xfrm>
            <a:off x="0" y="864000"/>
            <a:ext cx="1218120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5">
                <a:extLst>
                  <a:ext uri="{FF2B5EF4-FFF2-40B4-BE49-F238E27FC236}">
                    <a16:creationId xmlns:a16="http://schemas.microsoft.com/office/drawing/2014/main" id="{08E347EA-D804-4AB2-BCE4-719EFE324343}"/>
                  </a:ext>
                </a:extLst>
              </p:cNvPr>
              <p:cNvSpPr txBox="1"/>
              <p:nvPr/>
            </p:nvSpPr>
            <p:spPr>
              <a:xfrm>
                <a:off x="953309" y="1510308"/>
                <a:ext cx="3803517" cy="5334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400" i="1" smtClean="0">
                              <a:latin typeface="Cambria Math" panose="02040503050406030204" pitchFamily="18" charset="0"/>
                            </a:rPr>
                          </m:ctrlPr>
                        </m:sSupPr>
                        <m:e>
                          <m:d>
                            <m:dPr>
                              <m:ctrlPr>
                                <a:rPr lang="en-US" altLang="zh-CN" sz="1400" i="1" smtClean="0">
                                  <a:latin typeface="Cambria Math" panose="02040503050406030204" pitchFamily="18" charset="0"/>
                                </a:rPr>
                              </m:ctrlPr>
                            </m:dPr>
                            <m:e>
                              <m:f>
                                <m:fPr>
                                  <m:ctrlPr>
                                    <a:rPr lang="en-US" altLang="zh-CN" sz="1400" i="1" smtClean="0">
                                      <a:solidFill>
                                        <a:srgbClr val="FF0000"/>
                                      </a:solidFill>
                                      <a:latin typeface="Cambria Math" panose="02040503050406030204" pitchFamily="18" charset="0"/>
                                    </a:rPr>
                                  </m:ctrlPr>
                                </m:fPr>
                                <m:num>
                                  <m:sSub>
                                    <m:sSubPr>
                                      <m:ctrlPr>
                                        <a:rPr lang="en-US" altLang="zh-CN" sz="1400" i="1" smtClean="0">
                                          <a:solidFill>
                                            <a:srgbClr val="FF0000"/>
                                          </a:solidFill>
                                          <a:latin typeface="Cambria Math" panose="02040503050406030204" pitchFamily="18" charset="0"/>
                                        </a:rPr>
                                      </m:ctrlPr>
                                    </m:sSubPr>
                                    <m:e>
                                      <m:r>
                                        <a:rPr lang="zh-CN" altLang="en-US" sz="1400" i="1" smtClean="0">
                                          <a:solidFill>
                                            <a:srgbClr val="FF0000"/>
                                          </a:solidFill>
                                          <a:latin typeface="Cambria Math" panose="02040503050406030204" pitchFamily="18" charset="0"/>
                                        </a:rPr>
                                        <m:t>𝜎</m:t>
                                      </m:r>
                                    </m:e>
                                    <m:sub>
                                      <m:r>
                                        <a:rPr lang="en-US" altLang="zh-CN" sz="1400" b="0" i="1" smtClean="0">
                                          <a:solidFill>
                                            <a:srgbClr val="FF0000"/>
                                          </a:solidFill>
                                          <a:latin typeface="Cambria Math" panose="02040503050406030204" pitchFamily="18" charset="0"/>
                                        </a:rPr>
                                        <m:t>𝑧</m:t>
                                      </m:r>
                                    </m:sub>
                                  </m:sSub>
                                </m:num>
                                <m:den>
                                  <m:sSub>
                                    <m:sSubPr>
                                      <m:ctrlPr>
                                        <a:rPr lang="en-US" altLang="zh-CN" sz="1400" i="1" smtClean="0">
                                          <a:solidFill>
                                            <a:srgbClr val="FF0000"/>
                                          </a:solidFill>
                                          <a:latin typeface="Cambria Math" panose="02040503050406030204" pitchFamily="18" charset="0"/>
                                        </a:rPr>
                                      </m:ctrlPr>
                                    </m:sSubPr>
                                    <m:e>
                                      <m:r>
                                        <a:rPr lang="zh-CN" altLang="en-US" sz="1400" i="1" smtClean="0">
                                          <a:solidFill>
                                            <a:srgbClr val="FF0000"/>
                                          </a:solidFill>
                                          <a:latin typeface="Cambria Math" panose="02040503050406030204" pitchFamily="18" charset="0"/>
                                        </a:rPr>
                                        <m:t>𝜎</m:t>
                                      </m:r>
                                    </m:e>
                                    <m:sub>
                                      <m:r>
                                        <m:rPr>
                                          <m:sty m:val="p"/>
                                        </m:rPr>
                                        <a:rPr lang="en-US" altLang="zh-CN" sz="1400" i="1">
                                          <a:solidFill>
                                            <a:srgbClr val="FF0000"/>
                                          </a:solidFill>
                                          <a:latin typeface="Cambria Math" panose="02040503050406030204" pitchFamily="18" charset="0"/>
                                        </a:rPr>
                                        <m:t>z</m:t>
                                      </m:r>
                                      <m:r>
                                        <a:rPr lang="en-US" altLang="zh-CN" sz="1400" b="0" i="1" smtClean="0">
                                          <a:solidFill>
                                            <a:srgbClr val="FF0000"/>
                                          </a:solidFill>
                                          <a:latin typeface="Cambria Math" panose="02040503050406030204" pitchFamily="18" charset="0"/>
                                        </a:rPr>
                                        <m:t>0</m:t>
                                      </m:r>
                                    </m:sub>
                                  </m:sSub>
                                </m:den>
                              </m:f>
                            </m:e>
                          </m:d>
                        </m:e>
                        <m:sup>
                          <m:r>
                            <a:rPr lang="en-US" altLang="zh-CN" sz="1400" b="0" i="1" smtClean="0">
                              <a:latin typeface="Cambria Math" panose="02040503050406030204" pitchFamily="18" charset="0"/>
                            </a:rPr>
                            <m:t>3</m:t>
                          </m:r>
                        </m:sup>
                      </m:sSup>
                      <m:r>
                        <a:rPr lang="en-US" altLang="zh-CN" sz="1400" b="0" i="1" smtClean="0">
                          <a:latin typeface="Cambria Math" panose="02040503050406030204" pitchFamily="18" charset="0"/>
                        </a:rPr>
                        <m:t>−</m:t>
                      </m:r>
                      <m:f>
                        <m:fPr>
                          <m:ctrlPr>
                            <a:rPr lang="en-US" altLang="zh-CN" sz="1400" i="1" smtClean="0">
                              <a:solidFill>
                                <a:srgbClr val="FF0000"/>
                              </a:solidFill>
                              <a:latin typeface="Cambria Math" panose="02040503050406030204" pitchFamily="18" charset="0"/>
                            </a:rPr>
                          </m:ctrlPr>
                        </m:fPr>
                        <m:num>
                          <m:sSub>
                            <m:sSubPr>
                              <m:ctrlPr>
                                <a:rPr lang="en-US" altLang="zh-CN" sz="1400" i="1">
                                  <a:solidFill>
                                    <a:srgbClr val="FF0000"/>
                                  </a:solidFill>
                                  <a:latin typeface="Cambria Math" panose="02040503050406030204" pitchFamily="18" charset="0"/>
                                </a:rPr>
                              </m:ctrlPr>
                            </m:sSubPr>
                            <m:e>
                              <m:r>
                                <a:rPr lang="zh-CN" altLang="en-US" sz="1400" i="1">
                                  <a:solidFill>
                                    <a:srgbClr val="FF0000"/>
                                  </a:solidFill>
                                  <a:latin typeface="Cambria Math" panose="02040503050406030204" pitchFamily="18" charset="0"/>
                                </a:rPr>
                                <m:t>𝜎</m:t>
                              </m:r>
                            </m:e>
                            <m:sub>
                              <m:r>
                                <a:rPr lang="en-US" altLang="zh-CN" sz="1400" i="1">
                                  <a:solidFill>
                                    <a:srgbClr val="FF0000"/>
                                  </a:solidFill>
                                  <a:latin typeface="Cambria Math" panose="02040503050406030204" pitchFamily="18" charset="0"/>
                                </a:rPr>
                                <m:t>𝑧</m:t>
                              </m:r>
                            </m:sub>
                          </m:sSub>
                        </m:num>
                        <m:den>
                          <m:sSub>
                            <m:sSubPr>
                              <m:ctrlPr>
                                <a:rPr lang="en-US" altLang="zh-CN" sz="1400" i="1">
                                  <a:solidFill>
                                    <a:srgbClr val="FF0000"/>
                                  </a:solidFill>
                                  <a:latin typeface="Cambria Math" panose="02040503050406030204" pitchFamily="18" charset="0"/>
                                </a:rPr>
                              </m:ctrlPr>
                            </m:sSubPr>
                            <m:e>
                              <m:r>
                                <a:rPr lang="zh-CN" altLang="en-US" sz="1400" i="1">
                                  <a:solidFill>
                                    <a:srgbClr val="FF0000"/>
                                  </a:solidFill>
                                  <a:latin typeface="Cambria Math" panose="02040503050406030204" pitchFamily="18" charset="0"/>
                                </a:rPr>
                                <m:t>𝜎</m:t>
                              </m:r>
                            </m:e>
                            <m:sub>
                              <m:r>
                                <m:rPr>
                                  <m:sty m:val="p"/>
                                </m:rPr>
                                <a:rPr lang="en-US" altLang="zh-CN" sz="1400" i="1">
                                  <a:solidFill>
                                    <a:srgbClr val="FF0000"/>
                                  </a:solidFill>
                                  <a:latin typeface="Cambria Math" panose="02040503050406030204" pitchFamily="18" charset="0"/>
                                </a:rPr>
                                <m:t>z</m:t>
                              </m:r>
                              <m:r>
                                <a:rPr lang="en-US" altLang="zh-CN" sz="1400" i="1">
                                  <a:solidFill>
                                    <a:srgbClr val="FF0000"/>
                                  </a:solidFill>
                                  <a:latin typeface="Cambria Math" panose="02040503050406030204" pitchFamily="18" charset="0"/>
                                </a:rPr>
                                <m:t>0</m:t>
                              </m:r>
                            </m:sub>
                          </m:sSub>
                        </m:den>
                      </m:f>
                      <m:r>
                        <a:rPr lang="en-US" altLang="zh-CN" sz="1400" b="0" i="1" smtClean="0">
                          <a:latin typeface="Cambria Math" panose="02040503050406030204" pitchFamily="18" charset="0"/>
                        </a:rPr>
                        <m:t>=</m:t>
                      </m:r>
                      <m:f>
                        <m:fPr>
                          <m:ctrlPr>
                            <a:rPr lang="en-US" altLang="zh-CN" sz="1400" b="0" i="1" smtClean="0">
                              <a:latin typeface="Cambria Math" panose="02040503050406030204" pitchFamily="18" charset="0"/>
                            </a:rPr>
                          </m:ctrlPr>
                        </m:fPr>
                        <m:num>
                          <m:sSub>
                            <m:sSubPr>
                              <m:ctrlPr>
                                <a:rPr lang="en-US" altLang="zh-CN" sz="1400" b="0" i="1" smtClean="0">
                                  <a:solidFill>
                                    <a:srgbClr val="00B050"/>
                                  </a:solidFill>
                                  <a:latin typeface="Cambria Math" panose="02040503050406030204" pitchFamily="18" charset="0"/>
                                </a:rPr>
                              </m:ctrlPr>
                            </m:sSubPr>
                            <m:e>
                              <m:r>
                                <a:rPr lang="en-US" altLang="zh-CN" sz="1400" b="0" i="1" smtClean="0">
                                  <a:solidFill>
                                    <a:srgbClr val="00B050"/>
                                  </a:solidFill>
                                  <a:latin typeface="Cambria Math" panose="02040503050406030204" pitchFamily="18" charset="0"/>
                                </a:rPr>
                                <m:t>𝐼</m:t>
                              </m:r>
                            </m:e>
                            <m:sub>
                              <m:r>
                                <a:rPr lang="en-US" altLang="zh-CN" sz="1400" b="0" i="1" smtClean="0">
                                  <a:solidFill>
                                    <a:srgbClr val="00B050"/>
                                  </a:solidFill>
                                  <a:latin typeface="Cambria Math" panose="02040503050406030204" pitchFamily="18" charset="0"/>
                                </a:rPr>
                                <m:t>𝑏</m:t>
                              </m:r>
                            </m:sub>
                          </m:sSub>
                          <m:sSub>
                            <m:sSubPr>
                              <m:ctrlPr>
                                <a:rPr lang="en-US" altLang="zh-CN" sz="1400" b="0" i="1" smtClean="0">
                                  <a:solidFill>
                                    <a:srgbClr val="7030A0"/>
                                  </a:solidFill>
                                  <a:latin typeface="Cambria Math" panose="02040503050406030204" pitchFamily="18" charset="0"/>
                                </a:rPr>
                              </m:ctrlPr>
                            </m:sSubPr>
                            <m:e>
                              <m:r>
                                <a:rPr lang="zh-CN" altLang="en-US" sz="1400" b="0" i="1" smtClean="0">
                                  <a:solidFill>
                                    <a:srgbClr val="7030A0"/>
                                  </a:solidFill>
                                  <a:latin typeface="Cambria Math" panose="02040503050406030204" pitchFamily="18" charset="0"/>
                                </a:rPr>
                                <m:t>𝛼</m:t>
                              </m:r>
                            </m:e>
                            <m:sub>
                              <m:r>
                                <a:rPr lang="en-US" altLang="zh-CN" sz="1400" b="0" i="1" smtClean="0">
                                  <a:solidFill>
                                    <a:srgbClr val="7030A0"/>
                                  </a:solidFill>
                                  <a:latin typeface="Cambria Math" panose="02040503050406030204" pitchFamily="18" charset="0"/>
                                </a:rPr>
                                <m:t>𝑝</m:t>
                              </m:r>
                            </m:sub>
                          </m:sSub>
                        </m:num>
                        <m:den>
                          <m:r>
                            <a:rPr lang="en-US" altLang="zh-CN" sz="1400" b="1" i="1" smtClean="0">
                              <a:solidFill>
                                <a:srgbClr val="00B0F0"/>
                              </a:solidFill>
                              <a:latin typeface="Cambria Math" panose="02040503050406030204" pitchFamily="18" charset="0"/>
                            </a:rPr>
                            <m:t>𝟒</m:t>
                          </m:r>
                          <m:rad>
                            <m:radPr>
                              <m:degHide m:val="on"/>
                              <m:ctrlPr>
                                <a:rPr lang="en-US" altLang="zh-CN" sz="1400" b="1" i="1" smtClean="0">
                                  <a:solidFill>
                                    <a:srgbClr val="00B0F0"/>
                                  </a:solidFill>
                                  <a:latin typeface="Cambria Math" panose="02040503050406030204" pitchFamily="18" charset="0"/>
                                </a:rPr>
                              </m:ctrlPr>
                            </m:radPr>
                            <m:deg/>
                            <m:e>
                              <m:r>
                                <a:rPr lang="zh-CN" altLang="en-US" sz="1400" b="1" i="1" smtClean="0">
                                  <a:solidFill>
                                    <a:srgbClr val="00B0F0"/>
                                  </a:solidFill>
                                  <a:latin typeface="Cambria Math" panose="02040503050406030204" pitchFamily="18" charset="0"/>
                                </a:rPr>
                                <m:t>𝝅</m:t>
                              </m:r>
                            </m:e>
                          </m:rad>
                          <m:sSubSup>
                            <m:sSubSupPr>
                              <m:ctrlPr>
                                <a:rPr lang="en-US" altLang="zh-CN" sz="1400" b="0" i="1" smtClean="0">
                                  <a:latin typeface="Cambria Math" panose="02040503050406030204" pitchFamily="18" charset="0"/>
                                </a:rPr>
                              </m:ctrlPr>
                            </m:sSubSupPr>
                            <m:e>
                              <m:r>
                                <a:rPr lang="zh-CN" altLang="en-US" sz="1400" b="0" i="1" smtClean="0">
                                  <a:solidFill>
                                    <a:srgbClr val="FF0000"/>
                                  </a:solidFill>
                                  <a:latin typeface="Cambria Math" panose="02040503050406030204" pitchFamily="18" charset="0"/>
                                </a:rPr>
                                <m:t>𝜈</m:t>
                              </m:r>
                            </m:e>
                            <m:sub>
                              <m:r>
                                <a:rPr lang="en-US" altLang="zh-CN" sz="1400" b="0" i="1" smtClean="0">
                                  <a:solidFill>
                                    <a:srgbClr val="FF0000"/>
                                  </a:solidFill>
                                  <a:latin typeface="Cambria Math" panose="02040503050406030204" pitchFamily="18" charset="0"/>
                                </a:rPr>
                                <m:t>𝑧</m:t>
                              </m:r>
                            </m:sub>
                            <m:sup>
                              <m:r>
                                <a:rPr lang="en-US" altLang="zh-CN" sz="1400" b="0" i="1" smtClean="0">
                                  <a:solidFill>
                                    <a:srgbClr val="FF0000"/>
                                  </a:solidFill>
                                  <a:latin typeface="Cambria Math" panose="02040503050406030204" pitchFamily="18" charset="0"/>
                                </a:rPr>
                                <m:t>2</m:t>
                              </m:r>
                            </m:sup>
                          </m:sSubSup>
                          <m:r>
                            <a:rPr lang="en-US" altLang="zh-CN" sz="1400" b="0" i="1" smtClean="0">
                              <a:solidFill>
                                <a:schemeClr val="accent2"/>
                              </a:solidFill>
                              <a:latin typeface="Cambria Math" panose="02040503050406030204" pitchFamily="18" charset="0"/>
                            </a:rPr>
                            <m:t>𝐸</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𝑒</m:t>
                          </m:r>
                        </m:den>
                      </m:f>
                      <m:sSup>
                        <m:sSupPr>
                          <m:ctrlPr>
                            <a:rPr lang="en-US" altLang="zh-CN" sz="1400" i="1">
                              <a:latin typeface="Cambria Math" panose="02040503050406030204" pitchFamily="18" charset="0"/>
                            </a:rPr>
                          </m:ctrlPr>
                        </m:sSupPr>
                        <m:e>
                          <m:d>
                            <m:dPr>
                              <m:ctrlPr>
                                <a:rPr lang="en-US" altLang="zh-CN" sz="1400" i="1">
                                  <a:latin typeface="Cambria Math" panose="02040503050406030204" pitchFamily="18" charset="0"/>
                                </a:rPr>
                              </m:ctrlPr>
                            </m:dPr>
                            <m:e>
                              <m:f>
                                <m:fPr>
                                  <m:ctrlPr>
                                    <a:rPr lang="en-US" altLang="zh-CN" sz="1400" i="1">
                                      <a:latin typeface="Cambria Math" panose="02040503050406030204" pitchFamily="18" charset="0"/>
                                    </a:rPr>
                                  </m:ctrlPr>
                                </m:fPr>
                                <m:num>
                                  <m:r>
                                    <a:rPr lang="en-US" altLang="zh-CN" sz="1400" b="0" i="1" smtClean="0">
                                      <a:latin typeface="Cambria Math" panose="02040503050406030204" pitchFamily="18" charset="0"/>
                                    </a:rPr>
                                    <m:t>𝑅</m:t>
                                  </m:r>
                                </m:num>
                                <m:den>
                                  <m:sSub>
                                    <m:sSubPr>
                                      <m:ctrlPr>
                                        <a:rPr lang="en-US" altLang="zh-CN" sz="1400" i="1" smtClean="0">
                                          <a:solidFill>
                                            <a:schemeClr val="accent1"/>
                                          </a:solidFill>
                                          <a:latin typeface="Cambria Math" panose="02040503050406030204" pitchFamily="18" charset="0"/>
                                        </a:rPr>
                                      </m:ctrlPr>
                                    </m:sSubPr>
                                    <m:e>
                                      <m:r>
                                        <a:rPr lang="zh-CN" altLang="en-US" sz="1400" i="1">
                                          <a:solidFill>
                                            <a:schemeClr val="accent1"/>
                                          </a:solidFill>
                                          <a:latin typeface="Cambria Math" panose="02040503050406030204" pitchFamily="18" charset="0"/>
                                        </a:rPr>
                                        <m:t>𝜎</m:t>
                                      </m:r>
                                    </m:e>
                                    <m:sub>
                                      <m:r>
                                        <m:rPr>
                                          <m:sty m:val="p"/>
                                        </m:rPr>
                                        <a:rPr lang="en-US" altLang="zh-CN" sz="1400" i="1">
                                          <a:solidFill>
                                            <a:schemeClr val="accent1"/>
                                          </a:solidFill>
                                          <a:latin typeface="Cambria Math" panose="02040503050406030204" pitchFamily="18" charset="0"/>
                                        </a:rPr>
                                        <m:t>z</m:t>
                                      </m:r>
                                      <m:r>
                                        <a:rPr lang="en-US" altLang="zh-CN" sz="1400" i="1">
                                          <a:solidFill>
                                            <a:schemeClr val="accent1"/>
                                          </a:solidFill>
                                          <a:latin typeface="Cambria Math" panose="02040503050406030204" pitchFamily="18" charset="0"/>
                                        </a:rPr>
                                        <m:t>0</m:t>
                                      </m:r>
                                    </m:sub>
                                  </m:sSub>
                                </m:den>
                              </m:f>
                            </m:e>
                          </m:d>
                        </m:e>
                        <m:sup>
                          <m:r>
                            <a:rPr lang="en-US" altLang="zh-CN" sz="1400" i="1">
                              <a:latin typeface="Cambria Math" panose="02040503050406030204" pitchFamily="18" charset="0"/>
                            </a:rPr>
                            <m:t>3</m:t>
                          </m:r>
                        </m:sup>
                      </m:sSup>
                      <m:r>
                        <m:rPr>
                          <m:sty m:val="p"/>
                        </m:rPr>
                        <a:rPr lang="en-US" altLang="zh-CN" sz="1400" b="0" i="0" smtClean="0">
                          <a:latin typeface="Cambria Math" panose="02040503050406030204" pitchFamily="18" charset="0"/>
                        </a:rPr>
                        <m:t>Im</m:t>
                      </m:r>
                      <m:sSub>
                        <m:sSubPr>
                          <m:ctrlPr>
                            <a:rPr lang="en-US" altLang="zh-CN" sz="1400" b="0" i="1" smtClean="0">
                              <a:latin typeface="Cambria Math" panose="02040503050406030204" pitchFamily="18" charset="0"/>
                            </a:rPr>
                          </m:ctrlPr>
                        </m:sSubPr>
                        <m:e>
                          <m:d>
                            <m:dPr>
                              <m:ctrlPr>
                                <a:rPr lang="en-US" altLang="zh-CN" sz="1400" b="0" i="1" smtClean="0">
                                  <a:latin typeface="Cambria Math" panose="02040503050406030204" pitchFamily="18" charset="0"/>
                                </a:rPr>
                              </m:ctrlPr>
                            </m:dPr>
                            <m:e>
                              <m:f>
                                <m:fPr>
                                  <m:ctrlPr>
                                    <a:rPr lang="en-US" altLang="zh-CN" sz="1400" b="0" i="1" smtClean="0">
                                      <a:latin typeface="Cambria Math" panose="02040503050406030204" pitchFamily="18" charset="0"/>
                                    </a:rPr>
                                  </m:ctrlPr>
                                </m:fPr>
                                <m:num>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𝑍</m:t>
                                      </m:r>
                                    </m:e>
                                    <m:sub>
                                      <m:r>
                                        <a:rPr lang="en-US" altLang="zh-CN" sz="1400" b="0" i="1" smtClean="0">
                                          <a:latin typeface="Cambria Math" panose="02040503050406030204" pitchFamily="18" charset="0"/>
                                          <a:ea typeface="Cambria Math" panose="02040503050406030204" pitchFamily="18" charset="0"/>
                                        </a:rPr>
                                        <m:t>∥</m:t>
                                      </m:r>
                                    </m:sub>
                                  </m:sSub>
                                </m:num>
                                <m:den>
                                  <m:r>
                                    <a:rPr lang="en-US" altLang="zh-CN" sz="1400" b="0" i="1" smtClean="0">
                                      <a:latin typeface="Cambria Math" panose="02040503050406030204" pitchFamily="18" charset="0"/>
                                    </a:rPr>
                                    <m:t>𝑛</m:t>
                                  </m:r>
                                </m:den>
                              </m:f>
                            </m:e>
                          </m:d>
                        </m:e>
                        <m:sub>
                          <m:r>
                            <m:rPr>
                              <m:sty m:val="p"/>
                            </m:rPr>
                            <a:rPr lang="en-US" altLang="zh-CN" sz="1400" b="0" i="0" smtClean="0">
                              <a:latin typeface="Cambria Math" panose="02040503050406030204" pitchFamily="18" charset="0"/>
                            </a:rPr>
                            <m:t>eff</m:t>
                          </m:r>
                        </m:sub>
                      </m:sSub>
                    </m:oMath>
                  </m:oMathPara>
                </a14:m>
                <a:endParaRPr lang="zh-CN" altLang="en-US" sz="1400" dirty="0"/>
              </a:p>
            </p:txBody>
          </p:sp>
        </mc:Choice>
        <mc:Fallback xmlns="">
          <p:sp>
            <p:nvSpPr>
              <p:cNvPr id="8" name="TextBox 5">
                <a:extLst>
                  <a:ext uri="{FF2B5EF4-FFF2-40B4-BE49-F238E27FC236}">
                    <a16:creationId xmlns:a16="http://schemas.microsoft.com/office/drawing/2014/main" id="{08E347EA-D804-4AB2-BCE4-719EFE324343}"/>
                  </a:ext>
                </a:extLst>
              </p:cNvPr>
              <p:cNvSpPr txBox="1">
                <a:spLocks noRot="1" noChangeAspect="1" noMove="1" noResize="1" noEditPoints="1" noAdjustHandles="1" noChangeArrowheads="1" noChangeShapeType="1" noTextEdit="1"/>
              </p:cNvSpPr>
              <p:nvPr/>
            </p:nvSpPr>
            <p:spPr>
              <a:xfrm>
                <a:off x="953309" y="1510308"/>
                <a:ext cx="3803517" cy="533479"/>
              </a:xfrm>
              <a:prstGeom prst="rect">
                <a:avLst/>
              </a:prstGeom>
              <a:blipFill>
                <a:blip r:embed="rId5"/>
                <a:stretch>
                  <a:fillRect/>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A3858097-DEE4-41A7-8889-7E8F0ED6EFA1}"/>
              </a:ext>
            </a:extLst>
          </p:cNvPr>
          <p:cNvPicPr>
            <a:picLocks noChangeAspect="1"/>
          </p:cNvPicPr>
          <p:nvPr/>
        </p:nvPicPr>
        <p:blipFill>
          <a:blip r:embed="rId6"/>
          <a:stretch>
            <a:fillRect/>
          </a:stretch>
        </p:blipFill>
        <p:spPr>
          <a:xfrm>
            <a:off x="4849912" y="1340469"/>
            <a:ext cx="1707727" cy="2024114"/>
          </a:xfrm>
          <a:prstGeom prst="rect">
            <a:avLst/>
          </a:prstGeom>
        </p:spPr>
      </p:pic>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738EAB64-62E4-4537-9892-E1B68005285A}"/>
                  </a:ext>
                </a:extLst>
              </p:cNvPr>
              <p:cNvSpPr txBox="1"/>
              <p:nvPr/>
            </p:nvSpPr>
            <p:spPr>
              <a:xfrm>
                <a:off x="1087812" y="2241354"/>
                <a:ext cx="3601350" cy="369332"/>
              </a:xfrm>
              <a:prstGeom prst="rect">
                <a:avLst/>
              </a:prstGeom>
              <a:noFill/>
              <a:ln>
                <a:solidFill>
                  <a:srgbClr val="FF0000"/>
                </a:solidFill>
              </a:ln>
            </p:spPr>
            <p:txBody>
              <a:bodyPr wrap="square" rtlCol="0">
                <a:spAutoFit/>
              </a:bodyPr>
              <a:lstStyle/>
              <a:p>
                <a:r>
                  <a:rPr lang="en-US" altLang="zh-CN" dirty="0">
                    <a:solidFill>
                      <a:srgbClr val="00B0F0"/>
                    </a:solidFill>
                    <a:latin typeface="Calibri" panose="020F0502020204030204" pitchFamily="34" charset="0"/>
                    <a:ea typeface="Calibri" panose="020F0502020204030204" pitchFamily="34" charset="0"/>
                    <a:cs typeface="Calibri" panose="020F0502020204030204" pitchFamily="34" charset="0"/>
                  </a:rPr>
                  <a:t>Note: coefficient is </a:t>
                </a:r>
                <a14:m>
                  <m:oMath xmlns:m="http://schemas.openxmlformats.org/officeDocument/2006/math">
                    <m:r>
                      <a:rPr lang="en-US" altLang="zh-CN" sz="1600" b="0" i="1" smtClean="0">
                        <a:solidFill>
                          <a:srgbClr val="00B0F0"/>
                        </a:solidFill>
                        <a:latin typeface="Cambria Math" panose="02040503050406030204" pitchFamily="18" charset="0"/>
                      </a:rPr>
                      <m:t>4</m:t>
                    </m:r>
                    <m:rad>
                      <m:radPr>
                        <m:degHide m:val="on"/>
                        <m:ctrlPr>
                          <a:rPr lang="en-US" altLang="zh-CN" sz="1600" b="0" i="1" smtClean="0">
                            <a:solidFill>
                              <a:srgbClr val="00B0F0"/>
                            </a:solidFill>
                            <a:latin typeface="Cambria Math" panose="02040503050406030204" pitchFamily="18" charset="0"/>
                          </a:rPr>
                        </m:ctrlPr>
                      </m:radPr>
                      <m:deg/>
                      <m:e>
                        <m:r>
                          <a:rPr lang="zh-CN" altLang="en-US" sz="1600" b="0" i="1" smtClean="0">
                            <a:solidFill>
                              <a:srgbClr val="00B0F0"/>
                            </a:solidFill>
                            <a:latin typeface="Cambria Math" panose="02040503050406030204" pitchFamily="18" charset="0"/>
                          </a:rPr>
                          <m:t>𝜋</m:t>
                        </m:r>
                      </m:e>
                    </m:rad>
                  </m:oMath>
                </a14:m>
                <a:r>
                  <a:rPr lang="en-US" altLang="zh-CN" dirty="0">
                    <a:solidFill>
                      <a:srgbClr val="00B0F0"/>
                    </a:solidFill>
                    <a:latin typeface="Calibri" panose="020F0502020204030204" pitchFamily="34" charset="0"/>
                    <a:ea typeface="Calibri" panose="020F0502020204030204" pitchFamily="34" charset="0"/>
                    <a:cs typeface="Calibri" panose="020F0502020204030204" pitchFamily="34" charset="0"/>
                  </a:rPr>
                  <a:t>, not </a:t>
                </a:r>
                <a14:m>
                  <m:oMath xmlns:m="http://schemas.openxmlformats.org/officeDocument/2006/math">
                    <m:rad>
                      <m:radPr>
                        <m:degHide m:val="on"/>
                        <m:ctrlPr>
                          <a:rPr lang="en-US" altLang="zh-CN" sz="1600" b="0" i="1" smtClean="0">
                            <a:solidFill>
                              <a:srgbClr val="00B0F0"/>
                            </a:solidFill>
                            <a:latin typeface="Cambria Math" panose="02040503050406030204" pitchFamily="18" charset="0"/>
                          </a:rPr>
                        </m:ctrlPr>
                      </m:radPr>
                      <m:deg/>
                      <m:e>
                        <m:r>
                          <a:rPr lang="en-US" altLang="zh-CN" sz="1600" b="0" i="1" smtClean="0">
                            <a:solidFill>
                              <a:srgbClr val="00B0F0"/>
                            </a:solidFill>
                            <a:latin typeface="Cambria Math" panose="02040503050406030204" pitchFamily="18" charset="0"/>
                          </a:rPr>
                          <m:t>2</m:t>
                        </m:r>
                        <m:r>
                          <a:rPr lang="zh-CN" altLang="en-US" sz="1600" b="0" i="1" smtClean="0">
                            <a:solidFill>
                              <a:srgbClr val="00B0F0"/>
                            </a:solidFill>
                            <a:latin typeface="Cambria Math" panose="02040503050406030204" pitchFamily="18" charset="0"/>
                          </a:rPr>
                          <m:t>𝜋</m:t>
                        </m:r>
                      </m:e>
                    </m:rad>
                  </m:oMath>
                </a14:m>
                <a:r>
                  <a:rPr lang="en-US" altLang="zh-CN" dirty="0">
                    <a:solidFill>
                      <a:srgbClr val="00B0F0"/>
                    </a:solidFill>
                    <a:latin typeface="Calibri" panose="020F0502020204030204" pitchFamily="34" charset="0"/>
                    <a:ea typeface="Calibri" panose="020F0502020204030204" pitchFamily="34" charset="0"/>
                    <a:cs typeface="Calibri" panose="020F0502020204030204" pitchFamily="34" charset="0"/>
                  </a:rPr>
                  <a:t> </a:t>
                </a:r>
                <a:r>
                  <a:rPr lang="en-US" altLang="zh-CN" sz="1100" dirty="0">
                    <a:solidFill>
                      <a:srgbClr val="00B0F0"/>
                    </a:solidFill>
                    <a:latin typeface="Calibri" panose="020F0502020204030204" pitchFamily="34" charset="0"/>
                    <a:ea typeface="Calibri" panose="020F0502020204030204" pitchFamily="34" charset="0"/>
                    <a:cs typeface="Calibri" panose="020F0502020204030204" pitchFamily="34" charset="0"/>
                  </a:rPr>
                  <a:t>[1,2]</a:t>
                </a:r>
                <a:endParaRPr lang="zh-CN" altLang="en-US" dirty="0">
                  <a:solidFill>
                    <a:srgbClr val="00B0F0"/>
                  </a:solidFill>
                  <a:latin typeface="Calibri" panose="020F0502020204030204" pitchFamily="34" charset="0"/>
                  <a:cs typeface="Calibri" panose="020F0502020204030204" pitchFamily="34" charset="0"/>
                </a:endParaRPr>
              </a:p>
            </p:txBody>
          </p:sp>
        </mc:Choice>
        <mc:Fallback>
          <p:sp>
            <p:nvSpPr>
              <p:cNvPr id="4" name="文本框 3">
                <a:extLst>
                  <a:ext uri="{FF2B5EF4-FFF2-40B4-BE49-F238E27FC236}">
                    <a16:creationId xmlns:a16="http://schemas.microsoft.com/office/drawing/2014/main" id="{738EAB64-62E4-4537-9892-E1B68005285A}"/>
                  </a:ext>
                </a:extLst>
              </p:cNvPr>
              <p:cNvSpPr txBox="1">
                <a:spLocks noRot="1" noChangeAspect="1" noMove="1" noResize="1" noEditPoints="1" noAdjustHandles="1" noChangeArrowheads="1" noChangeShapeType="1" noTextEdit="1"/>
              </p:cNvSpPr>
              <p:nvPr/>
            </p:nvSpPr>
            <p:spPr>
              <a:xfrm>
                <a:off x="1087812" y="2241354"/>
                <a:ext cx="3601350" cy="369332"/>
              </a:xfrm>
              <a:prstGeom prst="rect">
                <a:avLst/>
              </a:prstGeom>
              <a:blipFill>
                <a:blip r:embed="rId7"/>
                <a:stretch>
                  <a:fillRect l="-1180" t="-8065" b="-24194"/>
                </a:stretch>
              </a:blipFill>
              <a:ln>
                <a:solidFill>
                  <a:srgbClr val="FF0000"/>
                </a:solidFill>
              </a:ln>
            </p:spPr>
            <p:txBody>
              <a:bodyPr/>
              <a:lstStyle/>
              <a:p>
                <a:r>
                  <a:rPr lang="zh-CN" altLang="en-US">
                    <a:noFill/>
                  </a:rPr>
                  <a:t> </a:t>
                </a:r>
              </a:p>
            </p:txBody>
          </p:sp>
        </mc:Fallback>
      </mc:AlternateContent>
      <p:cxnSp>
        <p:nvCxnSpPr>
          <p:cNvPr id="10" name="直接箭头连接符 9">
            <a:extLst>
              <a:ext uri="{FF2B5EF4-FFF2-40B4-BE49-F238E27FC236}">
                <a16:creationId xmlns:a16="http://schemas.microsoft.com/office/drawing/2014/main" id="{C8075690-6623-42F4-804B-E513882C2D42}"/>
              </a:ext>
            </a:extLst>
          </p:cNvPr>
          <p:cNvCxnSpPr/>
          <p:nvPr/>
        </p:nvCxnSpPr>
        <p:spPr>
          <a:xfrm flipH="1">
            <a:off x="2305455" y="2043787"/>
            <a:ext cx="233464" cy="197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A1765440-923F-4FC8-9C69-224A36FF5BBE}"/>
                  </a:ext>
                </a:extLst>
              </p:cNvPr>
              <p:cNvSpPr txBox="1"/>
              <p:nvPr/>
            </p:nvSpPr>
            <p:spPr>
              <a:xfrm>
                <a:off x="6718389" y="1454446"/>
                <a:ext cx="4725959" cy="1082476"/>
              </a:xfrm>
              <a:prstGeom prst="rect">
                <a:avLst/>
              </a:prstGeom>
              <a:noFill/>
            </p:spPr>
            <p:txBody>
              <a:bodyPr wrap="square">
                <a:spAutoFit/>
              </a:bodyPr>
              <a:lstStyle/>
              <a:p>
                <a:pPr marL="285750" indent="-285750">
                  <a:buFont typeface="Arial" panose="020B0604020202020204" pitchFamily="34" charset="0"/>
                  <a:buChar char="•"/>
                </a:pPr>
                <a:r>
                  <a:rPr lang="en-US" altLang="zh-CN" sz="1600" dirty="0">
                    <a:solidFill>
                      <a:srgbClr val="00B050"/>
                    </a:solidFill>
                    <a:latin typeface="Calibri" panose="020F0502020204030204" pitchFamily="34" charset="0"/>
                    <a:ea typeface="Calibri" panose="020F0502020204030204" pitchFamily="34" charset="0"/>
                    <a:cs typeface="Calibri" panose="020F0502020204030204" pitchFamily="34" charset="0"/>
                  </a:rPr>
                  <a:t>Assuming </a:t>
                </a:r>
                <a14:m>
                  <m:oMath xmlns:m="http://schemas.openxmlformats.org/officeDocument/2006/math">
                    <m:r>
                      <m:rPr>
                        <m:sty m:val="p"/>
                      </m:rPr>
                      <a:rPr lang="en-US" altLang="zh-CN" sz="1600">
                        <a:solidFill>
                          <a:srgbClr val="00B050"/>
                        </a:solidFill>
                        <a:latin typeface="Cambria Math" panose="02040503050406030204" pitchFamily="18" charset="0"/>
                      </a:rPr>
                      <m:t>Im</m:t>
                    </m:r>
                    <m:sSub>
                      <m:sSubPr>
                        <m:ctrlPr>
                          <a:rPr lang="en-US" altLang="zh-CN" sz="1600" i="1">
                            <a:solidFill>
                              <a:srgbClr val="00B050"/>
                            </a:solidFill>
                            <a:latin typeface="Cambria Math" panose="02040503050406030204" pitchFamily="18" charset="0"/>
                          </a:rPr>
                        </m:ctrlPr>
                      </m:sSubPr>
                      <m:e>
                        <m:d>
                          <m:dPr>
                            <m:ctrlPr>
                              <a:rPr lang="en-US" altLang="zh-CN" sz="1600" i="1">
                                <a:solidFill>
                                  <a:srgbClr val="00B050"/>
                                </a:solidFill>
                                <a:latin typeface="Cambria Math" panose="02040503050406030204" pitchFamily="18" charset="0"/>
                              </a:rPr>
                            </m:ctrlPr>
                          </m:dPr>
                          <m:e>
                            <m:f>
                              <m:fPr>
                                <m:type m:val="lin"/>
                                <m:ctrlPr>
                                  <a:rPr lang="en-US" altLang="zh-CN" sz="1600" i="1" smtClean="0">
                                    <a:solidFill>
                                      <a:srgbClr val="00B050"/>
                                    </a:solidFill>
                                    <a:latin typeface="Cambria Math" panose="02040503050406030204" pitchFamily="18" charset="0"/>
                                  </a:rPr>
                                </m:ctrlPr>
                              </m:fPr>
                              <m:num>
                                <m:sSub>
                                  <m:sSubPr>
                                    <m:ctrlPr>
                                      <a:rPr lang="en-US" altLang="zh-CN" sz="1600" i="1" smtClean="0">
                                        <a:solidFill>
                                          <a:srgbClr val="00B050"/>
                                        </a:solidFill>
                                        <a:latin typeface="Cambria Math" panose="02040503050406030204" pitchFamily="18" charset="0"/>
                                      </a:rPr>
                                    </m:ctrlPr>
                                  </m:sSubPr>
                                  <m:e>
                                    <m:r>
                                      <a:rPr lang="en-US" altLang="zh-CN" sz="1600" i="1">
                                        <a:solidFill>
                                          <a:srgbClr val="00B050"/>
                                        </a:solidFill>
                                        <a:latin typeface="Cambria Math" panose="02040503050406030204" pitchFamily="18" charset="0"/>
                                      </a:rPr>
                                      <m:t>𝑍</m:t>
                                    </m:r>
                                  </m:e>
                                  <m:sub>
                                    <m:r>
                                      <a:rPr lang="en-US" altLang="zh-CN" sz="1600" i="1">
                                        <a:solidFill>
                                          <a:srgbClr val="00B050"/>
                                        </a:solidFill>
                                        <a:latin typeface="Cambria Math" panose="02040503050406030204" pitchFamily="18" charset="0"/>
                                        <a:ea typeface="Cambria Math" panose="02040503050406030204" pitchFamily="18" charset="0"/>
                                      </a:rPr>
                                      <m:t>∥</m:t>
                                    </m:r>
                                  </m:sub>
                                </m:sSub>
                              </m:num>
                              <m:den>
                                <m:r>
                                  <a:rPr lang="en-US" altLang="zh-CN" sz="1600" b="0" i="1" smtClean="0">
                                    <a:solidFill>
                                      <a:srgbClr val="00B050"/>
                                    </a:solidFill>
                                    <a:latin typeface="Cambria Math" panose="02040503050406030204" pitchFamily="18" charset="0"/>
                                  </a:rPr>
                                  <m:t>𝑛</m:t>
                                </m:r>
                              </m:den>
                            </m:f>
                          </m:e>
                        </m:d>
                      </m:e>
                      <m:sub>
                        <m:r>
                          <m:rPr>
                            <m:sty m:val="p"/>
                          </m:rPr>
                          <a:rPr lang="en-US" altLang="zh-CN" sz="1600">
                            <a:solidFill>
                              <a:srgbClr val="00B050"/>
                            </a:solidFill>
                            <a:latin typeface="Cambria Math" panose="02040503050406030204" pitchFamily="18" charset="0"/>
                          </a:rPr>
                          <m:t>eff</m:t>
                        </m:r>
                      </m:sub>
                    </m:sSub>
                  </m:oMath>
                </a14:m>
                <a:r>
                  <a:rPr lang="en-US" altLang="zh-CN" sz="1600" dirty="0">
                    <a:solidFill>
                      <a:srgbClr val="00B050"/>
                    </a:solidFill>
                    <a:latin typeface="Calibri" panose="020F0502020204030204" pitchFamily="34" charset="0"/>
                    <a:ea typeface="Calibri" panose="020F0502020204030204" pitchFamily="34" charset="0"/>
                    <a:cs typeface="Calibri" panose="020F0502020204030204" pitchFamily="34" charset="0"/>
                  </a:rPr>
                  <a:t> =0.1 </a:t>
                </a:r>
                <a:r>
                  <a:rPr lang="en-US" altLang="zh-CN" sz="1600" dirty="0">
                    <a:solidFill>
                      <a:srgbClr val="00B050"/>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a:t>
                </a:r>
                <a:r>
                  <a:rPr lang="en-US" altLang="zh-CN" sz="1600" dirty="0">
                    <a:solidFill>
                      <a:schemeClr val="accent2"/>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 typical value for modern storage rings</a:t>
                </a:r>
                <a:r>
                  <a:rPr lang="en-US" altLang="zh-CN" sz="1600" dirty="0">
                    <a:solidFill>
                      <a:srgbClr val="00B050"/>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zh-CN" altLang="en-US" sz="1600" dirty="0">
                    <a:solidFill>
                      <a:srgbClr val="00B0F0"/>
                    </a:solidFill>
                    <a:latin typeface="Calibri" panose="020F0502020204030204" pitchFamily="34" charset="0"/>
                    <a:cs typeface="Calibri" panose="020F0502020204030204" pitchFamily="34" charset="0"/>
                    <a:sym typeface="Symbol" panose="05050102010706020507" pitchFamily="18" charset="2"/>
                  </a:rPr>
                  <a:t>，</a:t>
                </a:r>
                <a:r>
                  <a:rPr lang="en-US" altLang="zh-CN" sz="1600" dirty="0">
                    <a:solidFill>
                      <a:srgbClr val="00B0F0"/>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then </a:t>
                </a:r>
                <a14:m>
                  <m:oMath xmlns:m="http://schemas.openxmlformats.org/officeDocument/2006/math">
                    <m:sSub>
                      <m:sSubPr>
                        <m:ctrlPr>
                          <a:rPr lang="en-US" altLang="zh-CN" sz="1600" i="1" smtClean="0">
                            <a:solidFill>
                              <a:srgbClr val="00B0F0"/>
                            </a:solidFill>
                            <a:latin typeface="Cambria Math" panose="02040503050406030204" pitchFamily="18" charset="0"/>
                          </a:rPr>
                        </m:ctrlPr>
                      </m:sSubPr>
                      <m:e>
                        <m:r>
                          <a:rPr lang="zh-CN" altLang="en-US" sz="1600" i="1" smtClean="0">
                            <a:solidFill>
                              <a:srgbClr val="00B0F0"/>
                            </a:solidFill>
                            <a:latin typeface="Cambria Math" panose="02040503050406030204" pitchFamily="18" charset="0"/>
                          </a:rPr>
                          <m:t>𝜎</m:t>
                        </m:r>
                      </m:e>
                      <m:sub>
                        <m:r>
                          <a:rPr lang="en-US" altLang="zh-CN" sz="1600" b="0" i="1" smtClean="0">
                            <a:solidFill>
                              <a:srgbClr val="00B0F0"/>
                            </a:solidFill>
                            <a:latin typeface="Cambria Math" panose="02040503050406030204" pitchFamily="18" charset="0"/>
                          </a:rPr>
                          <m:t>𝑧</m:t>
                        </m:r>
                      </m:sub>
                    </m:sSub>
                    <m:r>
                      <a:rPr lang="en-US" altLang="zh-CN" sz="1600" b="0" i="1" smtClean="0">
                        <a:solidFill>
                          <a:srgbClr val="00B0F0"/>
                        </a:solidFill>
                        <a:latin typeface="Cambria Math" panose="02040503050406030204" pitchFamily="18" charset="0"/>
                      </a:rPr>
                      <m:t>=8.20</m:t>
                    </m:r>
                    <m:r>
                      <m:rPr>
                        <m:sty m:val="p"/>
                      </m:rPr>
                      <a:rPr lang="en-US" altLang="zh-CN" sz="1600" i="1">
                        <a:solidFill>
                          <a:srgbClr val="00B0F0"/>
                        </a:solidFill>
                        <a:latin typeface="Cambria Math" panose="02040503050406030204" pitchFamily="18" charset="0"/>
                      </a:rPr>
                      <m:t>mm</m:t>
                    </m:r>
                    <m:r>
                      <a:rPr lang="en-US" altLang="zh-CN" sz="1600" b="0" i="1" smtClean="0">
                        <a:solidFill>
                          <a:srgbClr val="00B0F0"/>
                        </a:solidFill>
                        <a:latin typeface="Cambria Math" panose="02040503050406030204" pitchFamily="18" charset="0"/>
                        <a:ea typeface="Cambria Math" panose="02040503050406030204" pitchFamily="18" charset="0"/>
                      </a:rPr>
                      <m:t>→9.76</m:t>
                    </m:r>
                    <m:r>
                      <m:rPr>
                        <m:sty m:val="p"/>
                      </m:rPr>
                      <a:rPr lang="en-US" altLang="zh-CN" sz="1600" i="1">
                        <a:solidFill>
                          <a:srgbClr val="00B0F0"/>
                        </a:solidFill>
                        <a:latin typeface="Cambria Math" panose="02040503050406030204" pitchFamily="18" charset="0"/>
                        <a:ea typeface="Cambria Math" panose="02040503050406030204" pitchFamily="18" charset="0"/>
                      </a:rPr>
                      <m:t>mm</m:t>
                    </m:r>
                  </m:oMath>
                </a14:m>
                <a:endParaRPr lang="en-US" altLang="zh-CN" sz="1600" dirty="0">
                  <a:latin typeface="Calibri" panose="020F0502020204030204" pitchFamily="34" charset="0"/>
                  <a:ea typeface="Calibri" panose="020F0502020204030204" pitchFamily="34" charset="0"/>
                  <a:cs typeface="Calibri" panose="020F0502020204030204" pitchFamily="34" charset="0"/>
                </a:endParaRPr>
              </a:p>
              <a:p>
                <a:pPr marL="576000" lvl="1" indent="-285750">
                  <a:buFont typeface="Wingdings" panose="05000000000000000000" pitchFamily="2" charset="2"/>
                  <a:buChar char="ü"/>
                </a:pPr>
                <a:r>
                  <a:rPr lang="en-US" altLang="zh-CN" sz="1600" dirty="0">
                    <a:latin typeface="Calibri" panose="020F0502020204030204" pitchFamily="34" charset="0"/>
                    <a:ea typeface="Calibri" panose="020F0502020204030204" pitchFamily="34" charset="0"/>
                    <a:cs typeface="Calibri" panose="020F0502020204030204" pitchFamily="34" charset="0"/>
                  </a:rPr>
                  <a:t>Beneficial to </a:t>
                </a:r>
                <a:r>
                  <a:rPr lang="zh-CN" altLang="en-US" sz="1600" dirty="0">
                    <a:latin typeface="Calibri" panose="020F0502020204030204" pitchFamily="34" charset="0"/>
                    <a:ea typeface="Calibri" panose="020F0502020204030204" pitchFamily="34" charset="0"/>
                    <a:cs typeface="Calibri" panose="020F0502020204030204" pitchFamily="34" charset="0"/>
                  </a:rPr>
                  <a:t>𝜉</a:t>
                </a:r>
                <a:r>
                  <a:rPr lang="en-US" altLang="zh-CN" sz="1600" baseline="-25000" dirty="0">
                    <a:latin typeface="Calibri" panose="020F0502020204030204" pitchFamily="34" charset="0"/>
                    <a:ea typeface="Calibri" panose="020F0502020204030204" pitchFamily="34" charset="0"/>
                    <a:cs typeface="Calibri" panose="020F0502020204030204" pitchFamily="34" charset="0"/>
                  </a:rPr>
                  <a:t>x</a:t>
                </a:r>
                <a:r>
                  <a:rPr lang="en-US" altLang="zh-CN" sz="1600" dirty="0">
                    <a:latin typeface="Calibri" panose="020F0502020204030204" pitchFamily="34" charset="0"/>
                    <a:ea typeface="Calibri" panose="020F0502020204030204" pitchFamily="34" charset="0"/>
                    <a:cs typeface="Calibri" panose="020F0502020204030204" pitchFamily="34" charset="0"/>
                  </a:rPr>
                  <a:t> ≪ </a:t>
                </a:r>
                <a:r>
                  <a:rPr lang="zh-CN" altLang="en-US" sz="1600" dirty="0">
                    <a:latin typeface="Calibri" panose="020F0502020204030204" pitchFamily="34" charset="0"/>
                    <a:ea typeface="Calibri" panose="020F0502020204030204" pitchFamily="34" charset="0"/>
                    <a:cs typeface="Calibri" panose="020F0502020204030204" pitchFamily="34" charset="0"/>
                  </a:rPr>
                  <a:t>𝜈</a:t>
                </a:r>
                <a:r>
                  <a:rPr lang="en-US" altLang="zh-CN" sz="1600" baseline="-25000" dirty="0">
                    <a:latin typeface="Calibri" panose="020F0502020204030204" pitchFamily="34" charset="0"/>
                    <a:ea typeface="Calibri" panose="020F0502020204030204" pitchFamily="34" charset="0"/>
                    <a:cs typeface="Calibri" panose="020F0502020204030204" pitchFamily="34" charset="0"/>
                  </a:rPr>
                  <a:t>z</a:t>
                </a:r>
                <a:r>
                  <a:rPr lang="en-US" altLang="zh-CN" sz="1600" dirty="0">
                    <a:latin typeface="Calibri" panose="020F0502020204030204" pitchFamily="34" charset="0"/>
                    <a:ea typeface="Calibri" panose="020F0502020204030204" pitchFamily="34" charset="0"/>
                    <a:cs typeface="Calibri" panose="020F0502020204030204" pitchFamily="34" charset="0"/>
                  </a:rPr>
                  <a:t> </a:t>
                </a:r>
                <a:endParaRPr lang="zh-CN" altLang="en-US" sz="1600" dirty="0">
                  <a:latin typeface="Calibri" panose="020F0502020204030204" pitchFamily="34" charset="0"/>
                  <a:cs typeface="Calibri" panose="020F0502020204030204" pitchFamily="34" charset="0"/>
                </a:endParaRPr>
              </a:p>
            </p:txBody>
          </p:sp>
        </mc:Choice>
        <mc:Fallback xmlns="">
          <p:sp>
            <p:nvSpPr>
              <p:cNvPr id="13" name="文本框 12">
                <a:extLst>
                  <a:ext uri="{FF2B5EF4-FFF2-40B4-BE49-F238E27FC236}">
                    <a16:creationId xmlns:a16="http://schemas.microsoft.com/office/drawing/2014/main" id="{A1765440-923F-4FC8-9C69-224A36FF5BBE}"/>
                  </a:ext>
                </a:extLst>
              </p:cNvPr>
              <p:cNvSpPr txBox="1">
                <a:spLocks noRot="1" noChangeAspect="1" noMove="1" noResize="1" noEditPoints="1" noAdjustHandles="1" noChangeArrowheads="1" noChangeShapeType="1" noTextEdit="1"/>
              </p:cNvSpPr>
              <p:nvPr/>
            </p:nvSpPr>
            <p:spPr>
              <a:xfrm>
                <a:off x="6718389" y="1454446"/>
                <a:ext cx="4725959" cy="1082476"/>
              </a:xfrm>
              <a:prstGeom prst="rect">
                <a:avLst/>
              </a:prstGeom>
              <a:blipFill>
                <a:blip r:embed="rId8"/>
                <a:stretch>
                  <a:fillRect l="-516" t="-31638" b="-678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8">
                <a:extLst>
                  <a:ext uri="{FF2B5EF4-FFF2-40B4-BE49-F238E27FC236}">
                    <a16:creationId xmlns:a16="http://schemas.microsoft.com/office/drawing/2014/main" id="{2382F5D5-D63D-47BA-AF41-4EC69F7DF62C}"/>
                  </a:ext>
                </a:extLst>
              </p:cNvPr>
              <p:cNvSpPr txBox="1"/>
              <p:nvPr/>
            </p:nvSpPr>
            <p:spPr>
              <a:xfrm>
                <a:off x="7600034" y="2514848"/>
                <a:ext cx="960104" cy="4411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050" i="1" smtClean="0">
                              <a:solidFill>
                                <a:srgbClr val="7030A0"/>
                              </a:solidFill>
                              <a:latin typeface="Cambria Math" panose="02040503050406030204" pitchFamily="18" charset="0"/>
                            </a:rPr>
                          </m:ctrlPr>
                        </m:sSubPr>
                        <m:e>
                          <m:r>
                            <a:rPr lang="zh-CN" altLang="en-US" sz="1050" i="1">
                              <a:solidFill>
                                <a:srgbClr val="7030A0"/>
                              </a:solidFill>
                              <a:latin typeface="Cambria Math" panose="02040503050406030204" pitchFamily="18" charset="0"/>
                            </a:rPr>
                            <m:t>𝜐</m:t>
                          </m:r>
                        </m:e>
                        <m:sub>
                          <m:r>
                            <m:rPr>
                              <m:sty m:val="p"/>
                            </m:rPr>
                            <a:rPr lang="en-US" altLang="zh-CN" sz="1050" i="1">
                              <a:solidFill>
                                <a:srgbClr val="7030A0"/>
                              </a:solidFill>
                              <a:latin typeface="Cambria Math" panose="02040503050406030204" pitchFamily="18" charset="0"/>
                            </a:rPr>
                            <m:t>z</m:t>
                          </m:r>
                        </m:sub>
                      </m:sSub>
                      <m:r>
                        <a:rPr lang="en-US" altLang="zh-CN" sz="1050" b="0" i="1" smtClean="0">
                          <a:solidFill>
                            <a:srgbClr val="7030A0"/>
                          </a:solidFill>
                          <a:latin typeface="Cambria Math" panose="02040503050406030204" pitchFamily="18" charset="0"/>
                        </a:rPr>
                        <m:t>=</m:t>
                      </m:r>
                      <m:f>
                        <m:fPr>
                          <m:ctrlPr>
                            <a:rPr lang="en-US" altLang="zh-CN" sz="1050" b="0" i="1" smtClean="0">
                              <a:solidFill>
                                <a:srgbClr val="7030A0"/>
                              </a:solidFill>
                              <a:latin typeface="Cambria Math" panose="02040503050406030204" pitchFamily="18" charset="0"/>
                            </a:rPr>
                          </m:ctrlPr>
                        </m:fPr>
                        <m:num>
                          <m:sSub>
                            <m:sSubPr>
                              <m:ctrlPr>
                                <a:rPr lang="zh-CN" altLang="en-US" sz="1050" i="1">
                                  <a:solidFill>
                                    <a:srgbClr val="7030A0"/>
                                  </a:solidFill>
                                  <a:latin typeface="Cambria Math" panose="02040503050406030204" pitchFamily="18" charset="0"/>
                                </a:rPr>
                              </m:ctrlPr>
                            </m:sSubPr>
                            <m:e>
                              <m:r>
                                <a:rPr lang="zh-CN" altLang="en-US" sz="1050" i="1">
                                  <a:solidFill>
                                    <a:srgbClr val="7030A0"/>
                                  </a:solidFill>
                                  <a:latin typeface="Cambria Math" panose="02040503050406030204" pitchFamily="18" charset="0"/>
                                </a:rPr>
                                <m:t>𝛼</m:t>
                              </m:r>
                            </m:e>
                            <m:sub>
                              <m:r>
                                <a:rPr lang="zh-CN" altLang="en-US" sz="1050" i="1">
                                  <a:solidFill>
                                    <a:srgbClr val="7030A0"/>
                                  </a:solidFill>
                                  <a:latin typeface="Cambria Math" panose="02040503050406030204" pitchFamily="18" charset="0"/>
                                </a:rPr>
                                <m:t>𝑝</m:t>
                              </m:r>
                            </m:sub>
                          </m:sSub>
                          <m:r>
                            <a:rPr lang="en-US" altLang="zh-CN" sz="1050" b="0" i="1" smtClean="0">
                              <a:solidFill>
                                <a:srgbClr val="7030A0"/>
                              </a:solidFill>
                              <a:latin typeface="Cambria Math" panose="02040503050406030204" pitchFamily="18" charset="0"/>
                            </a:rPr>
                            <m:t>𝑅</m:t>
                          </m:r>
                        </m:num>
                        <m:den>
                          <m:sSub>
                            <m:sSubPr>
                              <m:ctrlPr>
                                <a:rPr lang="en-US" altLang="zh-CN" sz="1050" i="1">
                                  <a:solidFill>
                                    <a:srgbClr val="7030A0"/>
                                  </a:solidFill>
                                  <a:latin typeface="Cambria Math" panose="02040503050406030204" pitchFamily="18" charset="0"/>
                                </a:rPr>
                              </m:ctrlPr>
                            </m:sSubPr>
                            <m:e>
                              <m:r>
                                <a:rPr lang="zh-CN" altLang="en-US" sz="1050" i="1">
                                  <a:solidFill>
                                    <a:srgbClr val="7030A0"/>
                                  </a:solidFill>
                                  <a:latin typeface="Cambria Math" panose="02040503050406030204" pitchFamily="18" charset="0"/>
                                </a:rPr>
                                <m:t>𝜎</m:t>
                              </m:r>
                            </m:e>
                            <m:sub>
                              <m:r>
                                <m:rPr>
                                  <m:sty m:val="p"/>
                                </m:rPr>
                                <a:rPr lang="en-US" altLang="zh-CN" sz="1050" i="1">
                                  <a:solidFill>
                                    <a:srgbClr val="7030A0"/>
                                  </a:solidFill>
                                  <a:latin typeface="Cambria Math" panose="02040503050406030204" pitchFamily="18" charset="0"/>
                                </a:rPr>
                                <m:t>z</m:t>
                              </m:r>
                            </m:sub>
                          </m:sSub>
                        </m:den>
                      </m:f>
                      <m:sSub>
                        <m:sSubPr>
                          <m:ctrlPr>
                            <a:rPr lang="en-US" altLang="zh-CN" sz="1050" i="1">
                              <a:solidFill>
                                <a:srgbClr val="7030A0"/>
                              </a:solidFill>
                              <a:latin typeface="Cambria Math" panose="02040503050406030204" pitchFamily="18" charset="0"/>
                            </a:rPr>
                          </m:ctrlPr>
                        </m:sSubPr>
                        <m:e>
                          <m:r>
                            <a:rPr lang="zh-CN" altLang="en-US" sz="1050" i="1">
                              <a:solidFill>
                                <a:srgbClr val="7030A0"/>
                              </a:solidFill>
                              <a:latin typeface="Cambria Math" panose="02040503050406030204" pitchFamily="18" charset="0"/>
                            </a:rPr>
                            <m:t>𝜎</m:t>
                          </m:r>
                        </m:e>
                        <m:sub>
                          <m:r>
                            <a:rPr lang="en-US" altLang="zh-CN" sz="1050" i="1">
                              <a:solidFill>
                                <a:srgbClr val="7030A0"/>
                              </a:solidFill>
                              <a:latin typeface="Cambria Math" panose="02040503050406030204" pitchFamily="18" charset="0"/>
                              <a:ea typeface="Cambria Math" panose="02040503050406030204" pitchFamily="18" charset="0"/>
                            </a:rPr>
                            <m:t>𝜀</m:t>
                          </m:r>
                        </m:sub>
                      </m:sSub>
                    </m:oMath>
                  </m:oMathPara>
                </a14:m>
                <a:endParaRPr lang="zh-CN" altLang="en-US" sz="1050" dirty="0"/>
              </a:p>
            </p:txBody>
          </p:sp>
        </mc:Choice>
        <mc:Fallback xmlns="">
          <p:sp>
            <p:nvSpPr>
              <p:cNvPr id="14" name="TextBox 18">
                <a:extLst>
                  <a:ext uri="{FF2B5EF4-FFF2-40B4-BE49-F238E27FC236}">
                    <a16:creationId xmlns:a16="http://schemas.microsoft.com/office/drawing/2014/main" id="{2382F5D5-D63D-47BA-AF41-4EC69F7DF62C}"/>
                  </a:ext>
                </a:extLst>
              </p:cNvPr>
              <p:cNvSpPr txBox="1">
                <a:spLocks noRot="1" noChangeAspect="1" noMove="1" noResize="1" noEditPoints="1" noAdjustHandles="1" noChangeArrowheads="1" noChangeShapeType="1" noTextEdit="1"/>
              </p:cNvSpPr>
              <p:nvPr/>
            </p:nvSpPr>
            <p:spPr>
              <a:xfrm>
                <a:off x="7600034" y="2514848"/>
                <a:ext cx="960104" cy="441146"/>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20">
                <a:extLst>
                  <a:ext uri="{FF2B5EF4-FFF2-40B4-BE49-F238E27FC236}">
                    <a16:creationId xmlns:a16="http://schemas.microsoft.com/office/drawing/2014/main" id="{8F98F513-FA8C-4586-8BC3-36BADC8F478C}"/>
                  </a:ext>
                </a:extLst>
              </p:cNvPr>
              <p:cNvSpPr txBox="1"/>
              <p:nvPr/>
            </p:nvSpPr>
            <p:spPr>
              <a:xfrm>
                <a:off x="9231201" y="2467722"/>
                <a:ext cx="1243747" cy="4430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050" i="1" smtClean="0">
                              <a:solidFill>
                                <a:srgbClr val="7030A0"/>
                              </a:solidFill>
                              <a:latin typeface="Cambria Math" panose="02040503050406030204" pitchFamily="18" charset="0"/>
                            </a:rPr>
                          </m:ctrlPr>
                        </m:sSubPr>
                        <m:e>
                          <m:r>
                            <a:rPr lang="zh-CN" altLang="en-US" sz="1050" i="1" smtClean="0">
                              <a:solidFill>
                                <a:srgbClr val="7030A0"/>
                              </a:solidFill>
                              <a:latin typeface="Cambria Math" panose="02040503050406030204" pitchFamily="18" charset="0"/>
                            </a:rPr>
                            <m:t>𝜉</m:t>
                          </m:r>
                        </m:e>
                        <m:sub>
                          <m:r>
                            <a:rPr lang="en-US" altLang="zh-CN" sz="1050" b="0" i="1" smtClean="0">
                              <a:solidFill>
                                <a:srgbClr val="7030A0"/>
                              </a:solidFill>
                              <a:latin typeface="Cambria Math" panose="02040503050406030204" pitchFamily="18" charset="0"/>
                            </a:rPr>
                            <m:t>𝑥</m:t>
                          </m:r>
                        </m:sub>
                      </m:sSub>
                      <m:r>
                        <a:rPr lang="en-US" altLang="zh-CN" sz="1050" b="0" i="1" smtClean="0">
                          <a:solidFill>
                            <a:srgbClr val="7030A0"/>
                          </a:solidFill>
                          <a:latin typeface="Cambria Math" panose="02040503050406030204" pitchFamily="18" charset="0"/>
                          <a:ea typeface="Cambria Math" panose="02040503050406030204" pitchFamily="18" charset="0"/>
                        </a:rPr>
                        <m:t>≈</m:t>
                      </m:r>
                      <m:f>
                        <m:fPr>
                          <m:ctrlPr>
                            <a:rPr lang="en-US" altLang="zh-CN" sz="1050" i="1">
                              <a:solidFill>
                                <a:srgbClr val="7030A0"/>
                              </a:solidFill>
                              <a:latin typeface="Cambria Math" panose="02040503050406030204" pitchFamily="18" charset="0"/>
                            </a:rPr>
                          </m:ctrlPr>
                        </m:fPr>
                        <m:num>
                          <m:sSub>
                            <m:sSubPr>
                              <m:ctrlPr>
                                <a:rPr lang="en-US" altLang="zh-CN" sz="1050" i="1">
                                  <a:solidFill>
                                    <a:srgbClr val="7030A0"/>
                                  </a:solidFill>
                                  <a:latin typeface="Cambria Math" panose="02040503050406030204" pitchFamily="18" charset="0"/>
                                </a:rPr>
                              </m:ctrlPr>
                            </m:sSubPr>
                            <m:e>
                              <m:r>
                                <a:rPr lang="en-US" altLang="zh-CN" sz="1050" i="1">
                                  <a:solidFill>
                                    <a:srgbClr val="7030A0"/>
                                  </a:solidFill>
                                  <a:latin typeface="Cambria Math" panose="02040503050406030204" pitchFamily="18" charset="0"/>
                                </a:rPr>
                                <m:t>𝑟</m:t>
                              </m:r>
                            </m:e>
                            <m:sub>
                              <m:r>
                                <a:rPr lang="en-US" altLang="zh-CN" sz="1050" b="0" i="1" smtClean="0">
                                  <a:solidFill>
                                    <a:srgbClr val="7030A0"/>
                                  </a:solidFill>
                                  <a:latin typeface="Cambria Math" panose="02040503050406030204" pitchFamily="18" charset="0"/>
                                </a:rPr>
                                <m:t>𝑒</m:t>
                              </m:r>
                            </m:sub>
                          </m:sSub>
                          <m:sSub>
                            <m:sSubPr>
                              <m:ctrlPr>
                                <a:rPr lang="en-US" altLang="zh-CN" sz="1050" i="1">
                                  <a:solidFill>
                                    <a:srgbClr val="7030A0"/>
                                  </a:solidFill>
                                  <a:latin typeface="Cambria Math" panose="02040503050406030204" pitchFamily="18" charset="0"/>
                                </a:rPr>
                              </m:ctrlPr>
                            </m:sSubPr>
                            <m:e>
                              <m:r>
                                <a:rPr lang="en-US" altLang="zh-CN" sz="1050" i="1">
                                  <a:solidFill>
                                    <a:srgbClr val="7030A0"/>
                                  </a:solidFill>
                                  <a:latin typeface="Cambria Math" panose="02040503050406030204" pitchFamily="18" charset="0"/>
                                </a:rPr>
                                <m:t>𝑁</m:t>
                              </m:r>
                            </m:e>
                            <m:sub>
                              <m:r>
                                <a:rPr lang="en-US" altLang="zh-CN" sz="1050" i="1">
                                  <a:solidFill>
                                    <a:srgbClr val="7030A0"/>
                                  </a:solidFill>
                                  <a:latin typeface="Cambria Math" panose="02040503050406030204" pitchFamily="18" charset="0"/>
                                </a:rPr>
                                <m:t>𝑏</m:t>
                              </m:r>
                            </m:sub>
                          </m:sSub>
                        </m:num>
                        <m:den>
                          <m:r>
                            <a:rPr lang="en-US" altLang="zh-CN" sz="1050" i="1">
                              <a:solidFill>
                                <a:srgbClr val="7030A0"/>
                              </a:solidFill>
                              <a:latin typeface="Cambria Math" panose="02040503050406030204" pitchFamily="18" charset="0"/>
                            </a:rPr>
                            <m:t>2</m:t>
                          </m:r>
                          <m:r>
                            <a:rPr lang="zh-CN" altLang="en-US" sz="1050" i="1">
                              <a:solidFill>
                                <a:srgbClr val="7030A0"/>
                              </a:solidFill>
                              <a:latin typeface="Cambria Math" panose="02040503050406030204" pitchFamily="18" charset="0"/>
                            </a:rPr>
                            <m:t>𝜋</m:t>
                          </m:r>
                          <m:r>
                            <a:rPr lang="zh-CN" altLang="en-US" sz="1050" i="1">
                              <a:solidFill>
                                <a:srgbClr val="7030A0"/>
                              </a:solidFill>
                              <a:latin typeface="Cambria Math" panose="02040503050406030204" pitchFamily="18" charset="0"/>
                              <a:sym typeface="Symbol" panose="05050102010706020507" pitchFamily="18" charset="2"/>
                            </a:rPr>
                            <m:t>𝛾</m:t>
                          </m:r>
                        </m:den>
                      </m:f>
                      <m:r>
                        <a:rPr lang="en-US" altLang="zh-CN" sz="1050" i="1">
                          <a:solidFill>
                            <a:srgbClr val="7030A0"/>
                          </a:solidFill>
                          <a:latin typeface="Cambria Math" panose="02040503050406030204" pitchFamily="18" charset="0"/>
                          <a:ea typeface="Cambria Math" panose="02040503050406030204" pitchFamily="18" charset="0"/>
                        </a:rPr>
                        <m:t>∙</m:t>
                      </m:r>
                      <m:f>
                        <m:fPr>
                          <m:ctrlPr>
                            <a:rPr lang="en-US" altLang="zh-CN" sz="1050" i="1">
                              <a:solidFill>
                                <a:srgbClr val="7030A0"/>
                              </a:solidFill>
                              <a:latin typeface="Cambria Math" panose="02040503050406030204" pitchFamily="18" charset="0"/>
                              <a:ea typeface="Cambria Math" panose="02040503050406030204" pitchFamily="18" charset="0"/>
                            </a:rPr>
                          </m:ctrlPr>
                        </m:fPr>
                        <m:num>
                          <m:sSubSup>
                            <m:sSubSupPr>
                              <m:ctrlPr>
                                <a:rPr lang="en-US" altLang="zh-CN" sz="1050" i="1">
                                  <a:solidFill>
                                    <a:srgbClr val="7030A0"/>
                                  </a:solidFill>
                                  <a:latin typeface="Cambria Math" panose="02040503050406030204" pitchFamily="18" charset="0"/>
                                </a:rPr>
                              </m:ctrlPr>
                            </m:sSubSupPr>
                            <m:e>
                              <m:r>
                                <a:rPr lang="zh-CN" altLang="en-US" sz="1050" i="1">
                                  <a:solidFill>
                                    <a:srgbClr val="7030A0"/>
                                  </a:solidFill>
                                  <a:latin typeface="Cambria Math" panose="02040503050406030204" pitchFamily="18" charset="0"/>
                                </a:rPr>
                                <m:t>𝛽</m:t>
                              </m:r>
                            </m:e>
                            <m:sub>
                              <m:r>
                                <a:rPr lang="en-US" altLang="zh-CN" sz="1050" b="0" i="1" smtClean="0">
                                  <a:solidFill>
                                    <a:srgbClr val="7030A0"/>
                                  </a:solidFill>
                                  <a:latin typeface="Cambria Math" panose="02040503050406030204" pitchFamily="18" charset="0"/>
                                </a:rPr>
                                <m:t>𝑥</m:t>
                              </m:r>
                            </m:sub>
                            <m:sup>
                              <m:r>
                                <a:rPr lang="en-US" altLang="zh-CN" sz="1050" i="1">
                                  <a:solidFill>
                                    <a:srgbClr val="7030A0"/>
                                  </a:solidFill>
                                  <a:latin typeface="Cambria Math" panose="02040503050406030204" pitchFamily="18" charset="0"/>
                                </a:rPr>
                                <m:t>∗</m:t>
                              </m:r>
                            </m:sup>
                          </m:sSubSup>
                        </m:num>
                        <m:den>
                          <m:sSup>
                            <m:sSupPr>
                              <m:ctrlPr>
                                <a:rPr lang="en-US" altLang="zh-CN" sz="1050" i="1" smtClean="0">
                                  <a:solidFill>
                                    <a:srgbClr val="7030A0"/>
                                  </a:solidFill>
                                  <a:latin typeface="Cambria Math" panose="02040503050406030204" pitchFamily="18" charset="0"/>
                                </a:rPr>
                              </m:ctrlPr>
                            </m:sSupPr>
                            <m:e>
                              <m:d>
                                <m:dPr>
                                  <m:ctrlPr>
                                    <a:rPr lang="en-US" altLang="zh-CN" sz="1050" i="1" smtClean="0">
                                      <a:solidFill>
                                        <a:srgbClr val="7030A0"/>
                                      </a:solidFill>
                                      <a:latin typeface="Cambria Math" panose="02040503050406030204" pitchFamily="18" charset="0"/>
                                    </a:rPr>
                                  </m:ctrlPr>
                                </m:dPr>
                                <m:e>
                                  <m:sSub>
                                    <m:sSubPr>
                                      <m:ctrlPr>
                                        <a:rPr lang="en-US" altLang="zh-CN" sz="1050" i="1">
                                          <a:solidFill>
                                            <a:srgbClr val="7030A0"/>
                                          </a:solidFill>
                                          <a:latin typeface="Cambria Math" panose="02040503050406030204" pitchFamily="18" charset="0"/>
                                        </a:rPr>
                                      </m:ctrlPr>
                                    </m:sSubPr>
                                    <m:e>
                                      <m:r>
                                        <a:rPr lang="zh-CN" altLang="en-US" sz="1050" i="1">
                                          <a:solidFill>
                                            <a:srgbClr val="7030A0"/>
                                          </a:solidFill>
                                          <a:latin typeface="Cambria Math" panose="02040503050406030204" pitchFamily="18" charset="0"/>
                                        </a:rPr>
                                        <m:t>𝜎</m:t>
                                      </m:r>
                                    </m:e>
                                    <m:sub>
                                      <m:r>
                                        <a:rPr lang="en-US" altLang="zh-CN" sz="1050" i="1">
                                          <a:solidFill>
                                            <a:srgbClr val="7030A0"/>
                                          </a:solidFill>
                                          <a:latin typeface="Cambria Math" panose="02040503050406030204" pitchFamily="18" charset="0"/>
                                        </a:rPr>
                                        <m:t>𝑧</m:t>
                                      </m:r>
                                    </m:sub>
                                  </m:sSub>
                                  <m:r>
                                    <a:rPr lang="zh-CN" altLang="en-US" sz="1050" i="1" smtClean="0">
                                      <a:solidFill>
                                        <a:srgbClr val="7030A0"/>
                                      </a:solidFill>
                                      <a:latin typeface="Cambria Math" panose="02040503050406030204" pitchFamily="18" charset="0"/>
                                    </a:rPr>
                                    <m:t>𝜃</m:t>
                                  </m:r>
                                </m:e>
                              </m:d>
                            </m:e>
                            <m:sup>
                              <m:r>
                                <a:rPr lang="en-US" altLang="zh-CN" sz="1050" b="0" i="1" smtClean="0">
                                  <a:solidFill>
                                    <a:srgbClr val="7030A0"/>
                                  </a:solidFill>
                                  <a:latin typeface="Cambria Math" panose="02040503050406030204" pitchFamily="18" charset="0"/>
                                </a:rPr>
                                <m:t>2</m:t>
                              </m:r>
                            </m:sup>
                          </m:sSup>
                        </m:den>
                      </m:f>
                    </m:oMath>
                  </m:oMathPara>
                </a14:m>
                <a:endParaRPr lang="zh-CN" altLang="en-US" sz="1050" dirty="0"/>
              </a:p>
            </p:txBody>
          </p:sp>
        </mc:Choice>
        <mc:Fallback xmlns="">
          <p:sp>
            <p:nvSpPr>
              <p:cNvPr id="15" name="TextBox 20">
                <a:extLst>
                  <a:ext uri="{FF2B5EF4-FFF2-40B4-BE49-F238E27FC236}">
                    <a16:creationId xmlns:a16="http://schemas.microsoft.com/office/drawing/2014/main" id="{8F98F513-FA8C-4586-8BC3-36BADC8F478C}"/>
                  </a:ext>
                </a:extLst>
              </p:cNvPr>
              <p:cNvSpPr txBox="1">
                <a:spLocks noRot="1" noChangeAspect="1" noMove="1" noResize="1" noEditPoints="1" noAdjustHandles="1" noChangeArrowheads="1" noChangeShapeType="1" noTextEdit="1"/>
              </p:cNvSpPr>
              <p:nvPr/>
            </p:nvSpPr>
            <p:spPr>
              <a:xfrm>
                <a:off x="9231201" y="2467722"/>
                <a:ext cx="1243747" cy="443006"/>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TextBox 5">
                <a:extLst>
                  <a:ext uri="{FF2B5EF4-FFF2-40B4-BE49-F238E27FC236}">
                    <a16:creationId xmlns:a16="http://schemas.microsoft.com/office/drawing/2014/main" id="{C1D12F8D-9C7E-48F4-832C-19C9F793E485}"/>
                  </a:ext>
                </a:extLst>
              </p:cNvPr>
              <p:cNvSpPr txBox="1"/>
              <p:nvPr/>
            </p:nvSpPr>
            <p:spPr>
              <a:xfrm>
                <a:off x="1528583" y="3748975"/>
                <a:ext cx="2257774" cy="6528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CN" sz="1400" i="1" smtClean="0">
                              <a:latin typeface="Cambria Math" panose="02040503050406030204" pitchFamily="18" charset="0"/>
                            </a:rPr>
                          </m:ctrlPr>
                        </m:sSubSupPr>
                        <m:e>
                          <m:r>
                            <a:rPr lang="en-US" altLang="zh-CN" sz="1400" b="0" i="1" smtClean="0">
                              <a:latin typeface="Cambria Math" panose="02040503050406030204" pitchFamily="18" charset="0"/>
                            </a:rPr>
                            <m:t>𝐼</m:t>
                          </m:r>
                        </m:e>
                        <m:sub>
                          <m:r>
                            <a:rPr lang="en-US" altLang="zh-CN" sz="1400" b="0" i="1" smtClean="0">
                              <a:latin typeface="Cambria Math" panose="02040503050406030204" pitchFamily="18" charset="0"/>
                            </a:rPr>
                            <m:t>𝑏</m:t>
                          </m:r>
                        </m:sub>
                        <m:sup>
                          <m:r>
                            <m:rPr>
                              <m:sty m:val="p"/>
                            </m:rPr>
                            <a:rPr lang="en-US" altLang="zh-CN" sz="1400" i="1">
                              <a:latin typeface="Cambria Math" panose="02040503050406030204" pitchFamily="18" charset="0"/>
                            </a:rPr>
                            <m:t>lmw</m:t>
                          </m:r>
                          <m:r>
                            <m:rPr>
                              <m:sty m:val="p"/>
                            </m:rPr>
                            <a:rPr lang="en-US" altLang="zh-CN" sz="1400" i="1" smtClean="0">
                              <a:latin typeface="Cambria Math" panose="02040503050406030204" pitchFamily="18" charset="0"/>
                            </a:rPr>
                            <m:t>i</m:t>
                          </m:r>
                        </m:sup>
                      </m:sSubSup>
                      <m:r>
                        <a:rPr lang="en-US" altLang="zh-CN" sz="1400" b="0" i="1" smtClean="0">
                          <a:latin typeface="Cambria Math" panose="02040503050406030204" pitchFamily="18" charset="0"/>
                        </a:rPr>
                        <m:t>=</m:t>
                      </m:r>
                      <m:f>
                        <m:fPr>
                          <m:ctrlPr>
                            <a:rPr lang="en-US" altLang="zh-CN" sz="1400" b="0" i="1" smtClean="0">
                              <a:latin typeface="Cambria Math" panose="02040503050406030204" pitchFamily="18" charset="0"/>
                            </a:rPr>
                          </m:ctrlPr>
                        </m:fPr>
                        <m:num>
                          <m:sSub>
                            <m:sSubPr>
                              <m:ctrlPr>
                                <a:rPr lang="en-US" altLang="zh-CN" sz="1400" b="0" i="1" smtClean="0">
                                  <a:solidFill>
                                    <a:srgbClr val="00B0F0"/>
                                  </a:solidFill>
                                  <a:latin typeface="Cambria Math" panose="02040503050406030204" pitchFamily="18" charset="0"/>
                                </a:rPr>
                              </m:ctrlPr>
                            </m:sSubPr>
                            <m:e>
                              <m:r>
                                <a:rPr lang="zh-CN" altLang="en-US" sz="1400" b="0" i="1" smtClean="0">
                                  <a:solidFill>
                                    <a:srgbClr val="00B0F0"/>
                                  </a:solidFill>
                                  <a:latin typeface="Cambria Math" panose="02040503050406030204" pitchFamily="18" charset="0"/>
                                </a:rPr>
                                <m:t>𝜎</m:t>
                              </m:r>
                            </m:e>
                            <m:sub>
                              <m:r>
                                <a:rPr lang="en-US" altLang="zh-CN" sz="1400" b="0" i="1" smtClean="0">
                                  <a:solidFill>
                                    <a:srgbClr val="00B0F0"/>
                                  </a:solidFill>
                                  <a:latin typeface="Cambria Math" panose="02040503050406030204" pitchFamily="18" charset="0"/>
                                </a:rPr>
                                <m:t>𝑧</m:t>
                              </m:r>
                            </m:sub>
                          </m:sSub>
                        </m:num>
                        <m:den>
                          <m:r>
                            <a:rPr lang="en-US" altLang="zh-CN" sz="1400" b="0" i="1" smtClean="0">
                              <a:latin typeface="Cambria Math" panose="02040503050406030204" pitchFamily="18" charset="0"/>
                            </a:rPr>
                            <m:t>𝑅</m:t>
                          </m:r>
                        </m:den>
                      </m:f>
                      <m:f>
                        <m:fPr>
                          <m:ctrlPr>
                            <a:rPr lang="en-US" altLang="zh-CN" sz="1400" b="0" i="1" smtClean="0">
                              <a:latin typeface="Cambria Math" panose="02040503050406030204" pitchFamily="18" charset="0"/>
                            </a:rPr>
                          </m:ctrlPr>
                        </m:fPr>
                        <m:num>
                          <m:rad>
                            <m:radPr>
                              <m:degHide m:val="on"/>
                              <m:ctrlPr>
                                <a:rPr lang="en-US" altLang="zh-CN" sz="1400" i="1">
                                  <a:latin typeface="Cambria Math" panose="02040503050406030204" pitchFamily="18" charset="0"/>
                                </a:rPr>
                              </m:ctrlPr>
                            </m:radPr>
                            <m:deg/>
                            <m:e>
                              <m:r>
                                <a:rPr lang="en-US" altLang="zh-CN" sz="1400" i="1">
                                  <a:latin typeface="Cambria Math" panose="02040503050406030204" pitchFamily="18" charset="0"/>
                                </a:rPr>
                                <m:t>2</m:t>
                              </m:r>
                              <m:r>
                                <a:rPr lang="zh-CN" altLang="en-US" sz="1400" i="1">
                                  <a:latin typeface="Cambria Math" panose="02040503050406030204" pitchFamily="18" charset="0"/>
                                </a:rPr>
                                <m:t>𝜋</m:t>
                              </m:r>
                            </m:e>
                          </m:rad>
                          <m:sSub>
                            <m:sSubPr>
                              <m:ctrlPr>
                                <a:rPr lang="en-US" altLang="zh-CN" sz="1400" i="1" smtClean="0">
                                  <a:solidFill>
                                    <a:srgbClr val="7030A0"/>
                                  </a:solidFill>
                                  <a:latin typeface="Cambria Math" panose="02040503050406030204" pitchFamily="18" charset="0"/>
                                </a:rPr>
                              </m:ctrlPr>
                            </m:sSubPr>
                            <m:e>
                              <m:r>
                                <a:rPr lang="zh-CN" altLang="en-US" sz="1400" i="1">
                                  <a:solidFill>
                                    <a:srgbClr val="7030A0"/>
                                  </a:solidFill>
                                  <a:latin typeface="Cambria Math" panose="02040503050406030204" pitchFamily="18" charset="0"/>
                                </a:rPr>
                                <m:t>𝛼</m:t>
                              </m:r>
                            </m:e>
                            <m:sub>
                              <m:r>
                                <a:rPr lang="en-US" altLang="zh-CN" sz="1400" i="1">
                                  <a:solidFill>
                                    <a:srgbClr val="7030A0"/>
                                  </a:solidFill>
                                  <a:latin typeface="Cambria Math" panose="02040503050406030204" pitchFamily="18" charset="0"/>
                                </a:rPr>
                                <m:t>𝑝</m:t>
                              </m:r>
                            </m:sub>
                          </m:sSub>
                          <m:r>
                            <a:rPr lang="en-US" altLang="zh-CN" sz="1400" i="1" smtClean="0">
                              <a:solidFill>
                                <a:srgbClr val="FF0000"/>
                              </a:solidFill>
                              <a:latin typeface="Cambria Math" panose="02040503050406030204" pitchFamily="18" charset="0"/>
                            </a:rPr>
                            <m:t>𝐸</m:t>
                          </m:r>
                          <m:r>
                            <a:rPr lang="en-US" altLang="zh-CN" sz="1400" i="1">
                              <a:latin typeface="Cambria Math" panose="02040503050406030204" pitchFamily="18" charset="0"/>
                            </a:rPr>
                            <m:t>/</m:t>
                          </m:r>
                          <m:r>
                            <a:rPr lang="en-US" altLang="zh-CN" sz="1400" b="0" i="1" smtClean="0">
                              <a:latin typeface="Cambria Math" panose="02040503050406030204" pitchFamily="18" charset="0"/>
                            </a:rPr>
                            <m:t>𝑒</m:t>
                          </m:r>
                        </m:num>
                        <m:den>
                          <m:sSub>
                            <m:sSubPr>
                              <m:ctrlPr>
                                <a:rPr lang="en-US" altLang="zh-CN" sz="1400" i="1" smtClean="0">
                                  <a:latin typeface="Cambria Math" panose="02040503050406030204" pitchFamily="18" charset="0"/>
                                </a:rPr>
                              </m:ctrlPr>
                            </m:sSubPr>
                            <m:e>
                              <m:d>
                                <m:dPr>
                                  <m:begChr m:val="|"/>
                                  <m:endChr m:val="|"/>
                                  <m:ctrlPr>
                                    <a:rPr lang="en-US" altLang="zh-CN" sz="1400" i="1" smtClean="0">
                                      <a:latin typeface="Cambria Math" panose="02040503050406030204" pitchFamily="18" charset="0"/>
                                    </a:rPr>
                                  </m:ctrlPr>
                                </m:dPr>
                                <m:e>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𝑍</m:t>
                                      </m:r>
                                    </m:e>
                                    <m:sub>
                                      <m:r>
                                        <a:rPr lang="en-US" altLang="zh-CN" sz="1400" i="1">
                                          <a:latin typeface="Cambria Math" panose="02040503050406030204" pitchFamily="18" charset="0"/>
                                          <a:ea typeface="Cambria Math" panose="02040503050406030204" pitchFamily="18" charset="0"/>
                                        </a:rPr>
                                        <m:t>∥</m:t>
                                      </m:r>
                                    </m:sub>
                                  </m:sSub>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𝑛</m:t>
                                  </m:r>
                                </m:e>
                              </m:d>
                            </m:e>
                            <m:sub>
                              <m:r>
                                <m:rPr>
                                  <m:sty m:val="p"/>
                                </m:rPr>
                                <a:rPr lang="en-US" altLang="zh-CN" sz="1400" i="1">
                                  <a:latin typeface="Cambria Math" panose="02040503050406030204" pitchFamily="18" charset="0"/>
                                </a:rPr>
                                <m:t>eff</m:t>
                              </m:r>
                            </m:sub>
                          </m:sSub>
                        </m:den>
                      </m:f>
                      <m:sSubSup>
                        <m:sSubSupPr>
                          <m:ctrlPr>
                            <a:rPr lang="en-US" altLang="zh-CN" sz="1400" i="1" smtClean="0">
                              <a:solidFill>
                                <a:srgbClr val="7030A0"/>
                              </a:solidFill>
                              <a:latin typeface="Cambria Math" panose="02040503050406030204" pitchFamily="18" charset="0"/>
                            </a:rPr>
                          </m:ctrlPr>
                        </m:sSubSupPr>
                        <m:e>
                          <m:r>
                            <a:rPr lang="zh-CN" altLang="en-US" sz="1400" i="1" smtClean="0">
                              <a:solidFill>
                                <a:srgbClr val="7030A0"/>
                              </a:solidFill>
                              <a:latin typeface="Cambria Math" panose="02040503050406030204" pitchFamily="18" charset="0"/>
                            </a:rPr>
                            <m:t>𝜎</m:t>
                          </m:r>
                        </m:e>
                        <m:sub>
                          <m:r>
                            <a:rPr lang="zh-CN" altLang="en-US" sz="1400" i="1" smtClean="0">
                              <a:solidFill>
                                <a:srgbClr val="7030A0"/>
                              </a:solidFill>
                              <a:latin typeface="Cambria Math" panose="02040503050406030204" pitchFamily="18" charset="0"/>
                            </a:rPr>
                            <m:t>𝛿</m:t>
                          </m:r>
                        </m:sub>
                        <m:sup>
                          <m:r>
                            <a:rPr lang="en-US" altLang="zh-CN" sz="1400" b="0" i="1" smtClean="0">
                              <a:solidFill>
                                <a:srgbClr val="7030A0"/>
                              </a:solidFill>
                              <a:latin typeface="Cambria Math" panose="02040503050406030204" pitchFamily="18" charset="0"/>
                            </a:rPr>
                            <m:t>2</m:t>
                          </m:r>
                        </m:sup>
                      </m:sSubSup>
                    </m:oMath>
                  </m:oMathPara>
                </a14:m>
                <a:endParaRPr lang="zh-CN" altLang="en-US" sz="1400" dirty="0"/>
              </a:p>
            </p:txBody>
          </p:sp>
        </mc:Choice>
        <mc:Fallback xmlns="">
          <p:sp>
            <p:nvSpPr>
              <p:cNvPr id="16" name="TextBox 5">
                <a:extLst>
                  <a:ext uri="{FF2B5EF4-FFF2-40B4-BE49-F238E27FC236}">
                    <a16:creationId xmlns:a16="http://schemas.microsoft.com/office/drawing/2014/main" id="{C1D12F8D-9C7E-48F4-832C-19C9F793E485}"/>
                  </a:ext>
                </a:extLst>
              </p:cNvPr>
              <p:cNvSpPr txBox="1">
                <a:spLocks noRot="1" noChangeAspect="1" noMove="1" noResize="1" noEditPoints="1" noAdjustHandles="1" noChangeArrowheads="1" noChangeShapeType="1" noTextEdit="1"/>
              </p:cNvSpPr>
              <p:nvPr/>
            </p:nvSpPr>
            <p:spPr>
              <a:xfrm>
                <a:off x="1528583" y="3748975"/>
                <a:ext cx="2257774" cy="652871"/>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TextBox 17">
                <a:extLst>
                  <a:ext uri="{FF2B5EF4-FFF2-40B4-BE49-F238E27FC236}">
                    <a16:creationId xmlns:a16="http://schemas.microsoft.com/office/drawing/2014/main" id="{F4AF776C-2691-4484-AF64-ED1CA0DB68D5}"/>
                  </a:ext>
                </a:extLst>
              </p:cNvPr>
              <p:cNvSpPr txBox="1"/>
              <p:nvPr/>
            </p:nvSpPr>
            <p:spPr>
              <a:xfrm>
                <a:off x="947193" y="4530320"/>
                <a:ext cx="4649329" cy="1634743"/>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a:solidFill>
                      <a:srgbClr val="00B0F0"/>
                    </a:solidFill>
                    <a:latin typeface="Calibri" panose="020F0502020204030204" pitchFamily="34" charset="0"/>
                    <a:ea typeface="Calibri" panose="020F0502020204030204" pitchFamily="34" charset="0"/>
                    <a:cs typeface="Calibri" panose="020F0502020204030204" pitchFamily="34" charset="0"/>
                  </a:rPr>
                  <a:t>Assuming the imaginary part of the raw impedance dominates the effective impedance, i.e.,</a:t>
                </a:r>
                <a:r>
                  <a:rPr lang="zh-CN" altLang="en-US" sz="1600" dirty="0">
                    <a:solidFill>
                      <a:srgbClr val="00B0F0"/>
                    </a:solidFill>
                    <a:latin typeface="Calibri" panose="020F0502020204030204" pitchFamily="34" charset="0"/>
                    <a:cs typeface="Calibri" panose="020F0502020204030204" pitchFamily="34" charset="0"/>
                  </a:rPr>
                  <a:t> </a:t>
                </a:r>
                <a14:m>
                  <m:oMath xmlns:m="http://schemas.openxmlformats.org/officeDocument/2006/math">
                    <m:sSub>
                      <m:sSubPr>
                        <m:ctrlPr>
                          <a:rPr lang="en-US" altLang="zh-CN" sz="1600" i="1" smtClean="0">
                            <a:solidFill>
                              <a:srgbClr val="00B050"/>
                            </a:solidFill>
                            <a:latin typeface="Cambria Math" panose="02040503050406030204" pitchFamily="18" charset="0"/>
                          </a:rPr>
                        </m:ctrlPr>
                      </m:sSubPr>
                      <m:e>
                        <m:d>
                          <m:dPr>
                            <m:begChr m:val="|"/>
                            <m:endChr m:val="|"/>
                            <m:ctrlPr>
                              <a:rPr lang="en-US" altLang="zh-CN" sz="1600" b="0" i="1" smtClean="0">
                                <a:solidFill>
                                  <a:srgbClr val="00B050"/>
                                </a:solidFill>
                                <a:latin typeface="Cambria Math" panose="02040503050406030204" pitchFamily="18" charset="0"/>
                              </a:rPr>
                            </m:ctrlPr>
                          </m:dPr>
                          <m:e>
                            <m:f>
                              <m:fPr>
                                <m:type m:val="lin"/>
                                <m:ctrlPr>
                                  <a:rPr lang="en-US" altLang="zh-CN" sz="1600" i="1" smtClean="0">
                                    <a:solidFill>
                                      <a:srgbClr val="00B050"/>
                                    </a:solidFill>
                                    <a:latin typeface="Cambria Math" panose="02040503050406030204" pitchFamily="18" charset="0"/>
                                  </a:rPr>
                                </m:ctrlPr>
                              </m:fPr>
                              <m:num>
                                <m:sSub>
                                  <m:sSubPr>
                                    <m:ctrlPr>
                                      <a:rPr lang="en-US" altLang="zh-CN" sz="1600" i="1" smtClean="0">
                                        <a:solidFill>
                                          <a:srgbClr val="00B050"/>
                                        </a:solidFill>
                                        <a:latin typeface="Cambria Math" panose="02040503050406030204" pitchFamily="18" charset="0"/>
                                      </a:rPr>
                                    </m:ctrlPr>
                                  </m:sSubPr>
                                  <m:e>
                                    <m:r>
                                      <a:rPr lang="en-US" altLang="zh-CN" sz="1600" i="1">
                                        <a:solidFill>
                                          <a:srgbClr val="00B050"/>
                                        </a:solidFill>
                                        <a:latin typeface="Cambria Math" panose="02040503050406030204" pitchFamily="18" charset="0"/>
                                      </a:rPr>
                                      <m:t>𝑍</m:t>
                                    </m:r>
                                  </m:e>
                                  <m:sub>
                                    <m:r>
                                      <a:rPr lang="en-US" altLang="zh-CN" sz="1600" i="1">
                                        <a:solidFill>
                                          <a:srgbClr val="00B050"/>
                                        </a:solidFill>
                                        <a:latin typeface="Cambria Math" panose="02040503050406030204" pitchFamily="18" charset="0"/>
                                        <a:ea typeface="Cambria Math" panose="02040503050406030204" pitchFamily="18" charset="0"/>
                                      </a:rPr>
                                      <m:t>∥</m:t>
                                    </m:r>
                                  </m:sub>
                                </m:sSub>
                              </m:num>
                              <m:den>
                                <m:r>
                                  <a:rPr lang="en-US" altLang="zh-CN" sz="1600" b="0" i="1" smtClean="0">
                                    <a:solidFill>
                                      <a:srgbClr val="00B050"/>
                                    </a:solidFill>
                                    <a:latin typeface="Cambria Math" panose="02040503050406030204" pitchFamily="18" charset="0"/>
                                  </a:rPr>
                                  <m:t>𝑛</m:t>
                                </m:r>
                              </m:den>
                            </m:f>
                          </m:e>
                        </m:d>
                      </m:e>
                      <m:sub>
                        <m:r>
                          <m:rPr>
                            <m:sty m:val="p"/>
                          </m:rPr>
                          <a:rPr lang="en-US" altLang="zh-CN" sz="1600">
                            <a:solidFill>
                              <a:srgbClr val="00B050"/>
                            </a:solidFill>
                            <a:latin typeface="Cambria Math" panose="02040503050406030204" pitchFamily="18" charset="0"/>
                          </a:rPr>
                          <m:t>eff</m:t>
                        </m:r>
                      </m:sub>
                    </m:sSub>
                  </m:oMath>
                </a14:m>
                <a:r>
                  <a:rPr lang="en-US" altLang="zh-CN" sz="1600" dirty="0">
                    <a:solidFill>
                      <a:srgbClr val="00B050"/>
                    </a:solidFill>
                    <a:latin typeface="Calibri" panose="020F0502020204030204" pitchFamily="34" charset="0"/>
                    <a:ea typeface="Calibri" panose="020F0502020204030204" pitchFamily="34" charset="0"/>
                    <a:cs typeface="Calibri" panose="020F0502020204030204" pitchFamily="34" charset="0"/>
                  </a:rPr>
                  <a:t> = 0.1 </a:t>
                </a:r>
                <a:r>
                  <a:rPr lang="en-US" altLang="zh-CN" sz="1600" dirty="0">
                    <a:solidFill>
                      <a:srgbClr val="00B050"/>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US" altLang="zh-CN" sz="1600" dirty="0">
                    <a:solidFill>
                      <a:srgbClr val="00B0F0"/>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a:t>
                </a:r>
                <a:r>
                  <a:rPr lang="en-US" altLang="zh-CN" sz="1600" dirty="0">
                    <a:solidFill>
                      <a:srgbClr val="FF0000"/>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then </a:t>
                </a:r>
                <a14:m>
                  <m:oMath xmlns:m="http://schemas.openxmlformats.org/officeDocument/2006/math">
                    <m:sSubSup>
                      <m:sSubSupPr>
                        <m:ctrlPr>
                          <a:rPr lang="en-US" altLang="zh-CN" sz="160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𝐼</m:t>
                        </m:r>
                      </m:e>
                      <m:sub>
                        <m:r>
                          <a:rPr lang="en-US" altLang="zh-CN" sz="1600" b="0" i="1" smtClean="0">
                            <a:solidFill>
                              <a:srgbClr val="FF0000"/>
                            </a:solidFill>
                            <a:latin typeface="Cambria Math" panose="02040503050406030204" pitchFamily="18" charset="0"/>
                          </a:rPr>
                          <m:t>𝑏</m:t>
                        </m:r>
                      </m:sub>
                      <m:sup>
                        <m:r>
                          <m:rPr>
                            <m:sty m:val="p"/>
                          </m:rPr>
                          <a:rPr lang="en-US" altLang="zh-CN" sz="1600" i="1">
                            <a:solidFill>
                              <a:srgbClr val="FF0000"/>
                            </a:solidFill>
                            <a:latin typeface="Cambria Math" panose="02040503050406030204" pitchFamily="18" charset="0"/>
                          </a:rPr>
                          <m:t>mwi</m:t>
                        </m:r>
                      </m:sup>
                    </m:sSubSup>
                    <m:r>
                      <a:rPr lang="en-US" altLang="zh-CN" sz="1600" b="0" i="1" smtClean="0">
                        <a:solidFill>
                          <a:srgbClr val="FF0000"/>
                        </a:solidFill>
                        <a:latin typeface="Cambria Math" panose="02040503050406030204" pitchFamily="18" charset="0"/>
                      </a:rPr>
                      <m:t>=3.3 </m:t>
                    </m:r>
                    <m:r>
                      <m:rPr>
                        <m:sty m:val="p"/>
                      </m:rPr>
                      <a:rPr lang="en-US" altLang="zh-CN" sz="1600" i="1">
                        <a:solidFill>
                          <a:srgbClr val="FF0000"/>
                        </a:solidFill>
                        <a:latin typeface="Cambria Math" panose="02040503050406030204" pitchFamily="18" charset="0"/>
                      </a:rPr>
                      <m:t>mA</m:t>
                    </m:r>
                  </m:oMath>
                </a14:m>
                <a:r>
                  <a:rPr lang="zh-CN" altLang="en-US" sz="1600" dirty="0">
                    <a:latin typeface="Calibri" panose="020F0502020204030204" pitchFamily="34" charset="0"/>
                    <a:cs typeface="Calibri" panose="020F0502020204030204" pitchFamily="34" charset="0"/>
                  </a:rPr>
                  <a:t>，</a:t>
                </a:r>
                <a:endParaRPr lang="en-US" altLang="zh-CN" sz="16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Symbol" panose="05050102010706020507" pitchFamily="18" charset="2"/>
                  <a:buChar char="®"/>
                </a:pPr>
                <a:r>
                  <a:rPr lang="en-US" altLang="zh-CN" sz="1600" dirty="0">
                    <a:solidFill>
                      <a:srgbClr val="FF0000"/>
                    </a:solidFill>
                    <a:latin typeface="Calibri" panose="020F0502020204030204" pitchFamily="34" charset="0"/>
                    <a:ea typeface="Calibri" panose="020F0502020204030204" pitchFamily="34" charset="0"/>
                    <a:cs typeface="Calibri" panose="020F0502020204030204" pitchFamily="34" charset="0"/>
                  </a:rPr>
                  <a:t>Lower than the design single-bunch current 3.9mA</a:t>
                </a:r>
                <a:r>
                  <a:rPr lang="zh-CN" altLang="en-US" sz="1600" dirty="0">
                    <a:solidFill>
                      <a:srgbClr val="FF0000"/>
                    </a:solidFill>
                    <a:latin typeface="Calibri" panose="020F0502020204030204" pitchFamily="34" charset="0"/>
                    <a:cs typeface="Calibri" panose="020F0502020204030204" pitchFamily="34" charset="0"/>
                  </a:rPr>
                  <a:t>！</a:t>
                </a:r>
                <a:endParaRPr lang="en-US" altLang="zh-CN" sz="16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Symbol" panose="05050102010706020507" pitchFamily="18" charset="2"/>
                  <a:buChar char="®"/>
                </a:pPr>
                <a:r>
                  <a:rPr lang="en-US" altLang="zh-CN" sz="1600" dirty="0">
                    <a:solidFill>
                      <a:srgbClr val="FF0000"/>
                    </a:solidFill>
                    <a:latin typeface="Calibri" panose="020F0502020204030204" pitchFamily="34" charset="0"/>
                    <a:ea typeface="Calibri" panose="020F0502020204030204" pitchFamily="34" charset="0"/>
                    <a:cs typeface="Calibri" panose="020F0502020204030204" pitchFamily="34" charset="0"/>
                  </a:rPr>
                  <a:t>Impedance optimization is a must! </a:t>
                </a:r>
              </a:p>
              <a:p>
                <a:pPr marL="285750" indent="-285750">
                  <a:buFont typeface="Symbol" panose="05050102010706020507" pitchFamily="18" charset="2"/>
                  <a:buChar char="®"/>
                </a:pPr>
                <a:r>
                  <a:rPr lang="en-US" altLang="zh-CN" sz="1600" dirty="0">
                    <a:solidFill>
                      <a:srgbClr val="FF0000"/>
                    </a:solidFill>
                    <a:latin typeface="Calibri" panose="020F0502020204030204" pitchFamily="34" charset="0"/>
                    <a:ea typeface="Calibri" panose="020F0502020204030204" pitchFamily="34" charset="0"/>
                    <a:cs typeface="Calibri" panose="020F0502020204030204" pitchFamily="34" charset="0"/>
                  </a:rPr>
                  <a:t>Further parameter optimization is also necessary</a:t>
                </a:r>
                <a:endParaRPr lang="zh-CN" altLang="en-US" sz="1600" dirty="0">
                  <a:solidFill>
                    <a:srgbClr val="FF0000"/>
                  </a:solidFill>
                  <a:latin typeface="Calibri" panose="020F0502020204030204" pitchFamily="34" charset="0"/>
                  <a:cs typeface="Calibri" panose="020F0502020204030204" pitchFamily="34" charset="0"/>
                </a:endParaRPr>
              </a:p>
            </p:txBody>
          </p:sp>
        </mc:Choice>
        <mc:Fallback xmlns="">
          <p:sp>
            <p:nvSpPr>
              <p:cNvPr id="17" name="TextBox 17">
                <a:extLst>
                  <a:ext uri="{FF2B5EF4-FFF2-40B4-BE49-F238E27FC236}">
                    <a16:creationId xmlns:a16="http://schemas.microsoft.com/office/drawing/2014/main" id="{F4AF776C-2691-4484-AF64-ED1CA0DB68D5}"/>
                  </a:ext>
                </a:extLst>
              </p:cNvPr>
              <p:cNvSpPr txBox="1">
                <a:spLocks noRot="1" noChangeAspect="1" noMove="1" noResize="1" noEditPoints="1" noAdjustHandles="1" noChangeArrowheads="1" noChangeShapeType="1" noTextEdit="1"/>
              </p:cNvSpPr>
              <p:nvPr/>
            </p:nvSpPr>
            <p:spPr>
              <a:xfrm>
                <a:off x="947193" y="4530320"/>
                <a:ext cx="4649329" cy="1634743"/>
              </a:xfrm>
              <a:prstGeom prst="rect">
                <a:avLst/>
              </a:prstGeom>
              <a:blipFill>
                <a:blip r:embed="rId12"/>
                <a:stretch>
                  <a:fillRect l="-655" t="-1119" r="-4849" b="-4104"/>
                </a:stretch>
              </a:blipFill>
            </p:spPr>
            <p:txBody>
              <a:bodyPr/>
              <a:lstStyle/>
              <a:p>
                <a:r>
                  <a:rPr lang="zh-CN" altLang="en-US">
                    <a:noFill/>
                  </a:rPr>
                  <a:t> </a:t>
                </a:r>
              </a:p>
            </p:txBody>
          </p:sp>
        </mc:Fallback>
      </mc:AlternateContent>
      <p:pic>
        <p:nvPicPr>
          <p:cNvPr id="18" name="Picture 6">
            <a:extLst>
              <a:ext uri="{FF2B5EF4-FFF2-40B4-BE49-F238E27FC236}">
                <a16:creationId xmlns:a16="http://schemas.microsoft.com/office/drawing/2014/main" id="{30212EC4-C5EE-4649-9627-B4ED4220A507}"/>
              </a:ext>
            </a:extLst>
          </p:cNvPr>
          <p:cNvPicPr>
            <a:picLocks noChangeAspect="1"/>
          </p:cNvPicPr>
          <p:nvPr/>
        </p:nvPicPr>
        <p:blipFill>
          <a:blip r:embed="rId13"/>
          <a:stretch>
            <a:fillRect/>
          </a:stretch>
        </p:blipFill>
        <p:spPr>
          <a:xfrm>
            <a:off x="7474521" y="3808403"/>
            <a:ext cx="1715105" cy="504000"/>
          </a:xfrm>
          <a:prstGeom prst="rect">
            <a:avLst/>
          </a:prstGeom>
        </p:spPr>
      </p:pic>
      <mc:AlternateContent xmlns:mc="http://schemas.openxmlformats.org/markup-compatibility/2006" xmlns:a14="http://schemas.microsoft.com/office/drawing/2010/main">
        <mc:Choice Requires="a14">
          <p:sp>
            <p:nvSpPr>
              <p:cNvPr id="19" name="TextBox 12">
                <a:extLst>
                  <a:ext uri="{FF2B5EF4-FFF2-40B4-BE49-F238E27FC236}">
                    <a16:creationId xmlns:a16="http://schemas.microsoft.com/office/drawing/2014/main" id="{138A8E12-804C-4A17-B0CB-F4E8373563BB}"/>
                  </a:ext>
                </a:extLst>
              </p:cNvPr>
              <p:cNvSpPr txBox="1"/>
              <p:nvPr/>
            </p:nvSpPr>
            <p:spPr>
              <a:xfrm>
                <a:off x="5869136" y="4440877"/>
                <a:ext cx="6008576" cy="1761188"/>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r>
                      <m:rPr>
                        <m:sty m:val="p"/>
                      </m:rPr>
                      <a:rPr lang="en-US" altLang="zh-CN" sz="1600" i="1" smtClean="0">
                        <a:latin typeface="Cambria Math" panose="02040503050406030204" pitchFamily="18" charset="0"/>
                      </a:rPr>
                      <m:t>I</m:t>
                    </m:r>
                    <m:r>
                      <m:rPr>
                        <m:sty m:val="p"/>
                      </m:rPr>
                      <a:rPr lang="en-US" altLang="zh-CN" sz="1600" i="1">
                        <a:latin typeface="Cambria Math" panose="02040503050406030204" pitchFamily="18" charset="0"/>
                      </a:rPr>
                      <m:t>m</m:t>
                    </m:r>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𝑍</m:t>
                        </m:r>
                      </m:e>
                      <m:sub>
                        <m:r>
                          <a:rPr lang="en-US" altLang="zh-CN" sz="1600" i="1" smtClean="0">
                            <a:latin typeface="Cambria Math" panose="02040503050406030204" pitchFamily="18" charset="0"/>
                            <a:ea typeface="Cambria Math" panose="02040503050406030204" pitchFamily="18" charset="0"/>
                          </a:rPr>
                          <m:t>⊥</m:t>
                        </m:r>
                      </m:sub>
                      <m:sup>
                        <m:r>
                          <m:rPr>
                            <m:sty m:val="p"/>
                          </m:rPr>
                          <a:rPr lang="en-US" altLang="zh-CN" sz="1600" i="1">
                            <a:latin typeface="Cambria Math" panose="02040503050406030204" pitchFamily="18" charset="0"/>
                          </a:rPr>
                          <m:t>eff</m:t>
                        </m:r>
                      </m:sup>
                    </m:sSubSup>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2</m:t>
                        </m:r>
                        <m:r>
                          <a:rPr lang="en-US" altLang="zh-CN" sz="1600" b="0" i="1" smtClean="0">
                            <a:latin typeface="Cambria Math" panose="02040503050406030204" pitchFamily="18" charset="0"/>
                          </a:rPr>
                          <m:t>𝑅</m:t>
                        </m:r>
                      </m:num>
                      <m:den>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𝑏</m:t>
                            </m:r>
                          </m:e>
                          <m:sup>
                            <m:r>
                              <a:rPr lang="en-US" altLang="zh-CN" sz="1600" b="0" i="1" smtClean="0">
                                <a:latin typeface="Cambria Math" panose="02040503050406030204" pitchFamily="18" charset="0"/>
                              </a:rPr>
                              <m:t>2</m:t>
                            </m:r>
                          </m:sup>
                        </m:sSup>
                      </m:den>
                    </m:f>
                    <m:r>
                      <m:rPr>
                        <m:sty m:val="p"/>
                      </m:rPr>
                      <a:rPr lang="en-US" altLang="zh-CN" sz="1600">
                        <a:latin typeface="Cambria Math" panose="02040503050406030204" pitchFamily="18" charset="0"/>
                      </a:rPr>
                      <m:t>Im</m:t>
                    </m:r>
                    <m:sSub>
                      <m:sSubPr>
                        <m:ctrlPr>
                          <a:rPr lang="en-US" altLang="zh-CN" sz="1600" i="1">
                            <a:latin typeface="Cambria Math" panose="02040503050406030204" pitchFamily="18" charset="0"/>
                          </a:rPr>
                        </m:ctrlPr>
                      </m:sSubPr>
                      <m:e>
                        <m:d>
                          <m:dPr>
                            <m:ctrlPr>
                              <a:rPr lang="en-US" altLang="zh-CN" sz="1600" i="1">
                                <a:latin typeface="Cambria Math" panose="02040503050406030204" pitchFamily="18" charset="0"/>
                              </a:rPr>
                            </m:ctrlPr>
                          </m:dPr>
                          <m:e>
                            <m:f>
                              <m:fPr>
                                <m:ctrlPr>
                                  <a:rPr lang="en-US" altLang="zh-CN" sz="1600" i="1">
                                    <a:latin typeface="Cambria Math" panose="02040503050406030204" pitchFamily="18" charset="0"/>
                                  </a:rPr>
                                </m:ctrlPr>
                              </m:fPr>
                              <m:num>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𝑍</m:t>
                                    </m:r>
                                  </m:e>
                                  <m:sub>
                                    <m:r>
                                      <a:rPr lang="en-US" altLang="zh-CN" sz="1600" i="1">
                                        <a:latin typeface="Cambria Math" panose="02040503050406030204" pitchFamily="18" charset="0"/>
                                        <a:ea typeface="Cambria Math" panose="02040503050406030204" pitchFamily="18" charset="0"/>
                                      </a:rPr>
                                      <m:t>∥</m:t>
                                    </m:r>
                                  </m:sub>
                                </m:sSub>
                              </m:num>
                              <m:den>
                                <m:r>
                                  <a:rPr lang="en-US" altLang="zh-CN" sz="1600" i="1">
                                    <a:latin typeface="Cambria Math" panose="02040503050406030204" pitchFamily="18" charset="0"/>
                                  </a:rPr>
                                  <m:t>𝑛</m:t>
                                </m:r>
                              </m:den>
                            </m:f>
                          </m:e>
                        </m:d>
                      </m:e>
                      <m:sub>
                        <m:r>
                          <m:rPr>
                            <m:sty m:val="p"/>
                          </m:rPr>
                          <a:rPr lang="en-US" altLang="zh-CN" sz="1600">
                            <a:latin typeface="Cambria Math" panose="02040503050406030204" pitchFamily="18" charset="0"/>
                          </a:rPr>
                          <m:t>eff</m:t>
                        </m:r>
                      </m:sub>
                    </m:sSub>
                    <m:r>
                      <a:rPr lang="en-US" altLang="zh-CN" sz="1600" b="0" i="1" smtClean="0">
                        <a:latin typeface="Cambria Math" panose="02040503050406030204" pitchFamily="18" charset="0"/>
                      </a:rPr>
                      <m:t>=13.96 </m:t>
                    </m:r>
                    <m:r>
                      <m:rPr>
                        <m:sty m:val="p"/>
                      </m:rPr>
                      <a:rPr lang="en-US" altLang="zh-CN" sz="1600" b="0" i="0" smtClean="0">
                        <a:latin typeface="Cambria Math" panose="02040503050406030204" pitchFamily="18" charset="0"/>
                      </a:rPr>
                      <m:t>k</m:t>
                    </m:r>
                    <m:r>
                      <m:rPr>
                        <m:sty m:val="p"/>
                      </m:rPr>
                      <a:rPr lang="el-GR" altLang="zh-CN" sz="1600" b="0" i="0" smtClean="0">
                        <a:latin typeface="Cambria Math" panose="02040503050406030204" pitchFamily="18" charset="0"/>
                        <a:ea typeface="Cambria Math" panose="02040503050406030204" pitchFamily="18" charset="0"/>
                      </a:rPr>
                      <m:t>Ω</m:t>
                    </m:r>
                    <m:r>
                      <a:rPr lang="en-US" altLang="zh-CN" sz="1600" b="0" i="0" smtClean="0">
                        <a:latin typeface="Cambria Math" panose="02040503050406030204" pitchFamily="18" charset="0"/>
                        <a:ea typeface="Cambria Math" panose="02040503050406030204" pitchFamily="18" charset="0"/>
                      </a:rPr>
                      <m:t>/</m:t>
                    </m:r>
                    <m:r>
                      <m:rPr>
                        <m:sty m:val="p"/>
                      </m:rPr>
                      <a:rPr lang="en-US" altLang="zh-CN" sz="1600" b="0" i="0" smtClean="0">
                        <a:latin typeface="Cambria Math" panose="02040503050406030204" pitchFamily="18" charset="0"/>
                        <a:ea typeface="Cambria Math" panose="02040503050406030204" pitchFamily="18" charset="0"/>
                      </a:rPr>
                      <m:t>m</m:t>
                    </m:r>
                  </m:oMath>
                </a14:m>
                <a:r>
                  <a:rPr lang="en-US" altLang="zh-CN" sz="1600" dirty="0">
                    <a:latin typeface="Calibri" panose="020F0502020204030204" pitchFamily="34" charset="0"/>
                    <a:ea typeface="Calibri" panose="020F0502020204030204" pitchFamily="34" charset="0"/>
                    <a:cs typeface="Calibri" panose="020F0502020204030204" pitchFamily="34" charset="0"/>
                  </a:rPr>
                  <a:t> (Panofsky-Wenzel theorem) with </a:t>
                </a:r>
                <a:r>
                  <a:rPr lang="en-US" altLang="zh-CN" sz="1600" i="1" dirty="0">
                    <a:latin typeface="Calibri" panose="020F0502020204030204" pitchFamily="34" charset="0"/>
                    <a:ea typeface="Calibri" panose="020F0502020204030204" pitchFamily="34" charset="0"/>
                    <a:cs typeface="Calibri" panose="020F0502020204030204" pitchFamily="34" charset="0"/>
                  </a:rPr>
                  <a:t>b </a:t>
                </a:r>
                <a:r>
                  <a:rPr lang="en-US" altLang="zh-CN" sz="1600" dirty="0">
                    <a:latin typeface="Calibri" panose="020F0502020204030204" pitchFamily="34" charset="0"/>
                    <a:ea typeface="Calibri" panose="020F0502020204030204" pitchFamily="34" charset="0"/>
                    <a:cs typeface="Calibri" panose="020F0502020204030204" pitchFamily="34" charset="0"/>
                  </a:rPr>
                  <a:t>=37.5 mm, </a:t>
                </a:r>
                <a14:m>
                  <m:oMath xmlns:m="http://schemas.openxmlformats.org/officeDocument/2006/math">
                    <m:d>
                      <m:dPr>
                        <m:begChr m:val="⟨"/>
                        <m:endChr m:val="⟩"/>
                        <m:ctrlPr>
                          <a:rPr lang="en-US" altLang="zh-CN" sz="1600" i="1" smtClean="0">
                            <a:solidFill>
                              <a:srgbClr val="FF0000"/>
                            </a:solidFill>
                            <a:latin typeface="Cambria Math" panose="02040503050406030204" pitchFamily="18" charset="0"/>
                          </a:rPr>
                        </m:ctrlPr>
                      </m:dPr>
                      <m:e>
                        <m:sSub>
                          <m:sSubPr>
                            <m:ctrlPr>
                              <a:rPr lang="en-US" altLang="zh-CN" sz="1600" i="1" smtClean="0">
                                <a:solidFill>
                                  <a:srgbClr val="FF0000"/>
                                </a:solidFill>
                                <a:latin typeface="Cambria Math" panose="02040503050406030204" pitchFamily="18" charset="0"/>
                              </a:rPr>
                            </m:ctrlPr>
                          </m:sSubPr>
                          <m:e>
                            <m:r>
                              <a:rPr lang="zh-CN" altLang="en-US" sz="1600" i="1" smtClean="0">
                                <a:solidFill>
                                  <a:srgbClr val="FF0000"/>
                                </a:solidFill>
                                <a:latin typeface="Cambria Math" panose="02040503050406030204" pitchFamily="18" charset="0"/>
                              </a:rPr>
                              <m:t>𝛽</m:t>
                            </m:r>
                          </m:e>
                          <m:sub>
                            <m:r>
                              <a:rPr lang="en-US" altLang="zh-CN" sz="1600" b="0" i="1" smtClean="0">
                                <a:solidFill>
                                  <a:srgbClr val="FF0000"/>
                                </a:solidFill>
                                <a:latin typeface="Cambria Math" panose="02040503050406030204" pitchFamily="18" charset="0"/>
                              </a:rPr>
                              <m:t>𝑦</m:t>
                            </m:r>
                          </m:sub>
                        </m:sSub>
                      </m:e>
                    </m:d>
                    <m:r>
                      <a:rPr lang="en-US" altLang="zh-CN" sz="1600" b="0" i="1" smtClean="0">
                        <a:solidFill>
                          <a:srgbClr val="FF0000"/>
                        </a:solidFill>
                        <a:latin typeface="Cambria Math" panose="02040503050406030204" pitchFamily="18" charset="0"/>
                      </a:rPr>
                      <m:t>=42.5 </m:t>
                    </m:r>
                    <m:r>
                      <m:rPr>
                        <m:sty m:val="p"/>
                      </m:rPr>
                      <a:rPr lang="en-US" altLang="zh-CN" sz="1600" b="0" i="0" smtClean="0">
                        <a:solidFill>
                          <a:srgbClr val="FF0000"/>
                        </a:solidFill>
                        <a:latin typeface="Cambria Math" panose="02040503050406030204" pitchFamily="18" charset="0"/>
                      </a:rPr>
                      <m:t>m</m:t>
                    </m:r>
                  </m:oMath>
                </a14:m>
                <a:r>
                  <a:rPr lang="en-US" altLang="zh-CN" sz="1600" dirty="0">
                    <a:latin typeface="Calibri" panose="020F0502020204030204" pitchFamily="34" charset="0"/>
                    <a:ea typeface="Calibri" panose="020F0502020204030204" pitchFamily="34" charset="0"/>
                    <a:cs typeface="Calibri" panose="020F0502020204030204" pitchFamily="34" charset="0"/>
                  </a:rPr>
                  <a:t>,  </a:t>
                </a:r>
                <a:r>
                  <a:rPr lang="en-US" altLang="zh-CN" sz="1600" dirty="0">
                    <a:solidFill>
                      <a:srgbClr val="00B0F0"/>
                    </a:solidFill>
                    <a:latin typeface="Calibri" panose="020F0502020204030204" pitchFamily="34" charset="0"/>
                    <a:ea typeface="Calibri" panose="020F0502020204030204" pitchFamily="34" charset="0"/>
                    <a:cs typeface="Calibri" panose="020F0502020204030204" pitchFamily="34" charset="0"/>
                  </a:rPr>
                  <a:t>then </a:t>
                </a:r>
                <a14:m>
                  <m:oMath xmlns:m="http://schemas.openxmlformats.org/officeDocument/2006/math">
                    <m:sSubSup>
                      <m:sSubSupPr>
                        <m:ctrlPr>
                          <a:rPr lang="en-US" altLang="zh-CN" sz="1600" i="1" smtClean="0">
                            <a:solidFill>
                              <a:srgbClr val="00B0F0"/>
                            </a:solidFill>
                            <a:latin typeface="Cambria Math" panose="02040503050406030204" pitchFamily="18" charset="0"/>
                          </a:rPr>
                        </m:ctrlPr>
                      </m:sSubSupPr>
                      <m:e>
                        <m:r>
                          <a:rPr lang="en-US" altLang="zh-CN" sz="1600" b="0" i="1" smtClean="0">
                            <a:solidFill>
                              <a:srgbClr val="00B0F0"/>
                            </a:solidFill>
                            <a:latin typeface="Cambria Math" panose="02040503050406030204" pitchFamily="18" charset="0"/>
                          </a:rPr>
                          <m:t>𝐼</m:t>
                        </m:r>
                      </m:e>
                      <m:sub>
                        <m:r>
                          <a:rPr lang="en-US" altLang="zh-CN" sz="1600" b="0" i="1" smtClean="0">
                            <a:solidFill>
                              <a:srgbClr val="00B0F0"/>
                            </a:solidFill>
                            <a:latin typeface="Cambria Math" panose="02040503050406030204" pitchFamily="18" charset="0"/>
                          </a:rPr>
                          <m:t>𝑏</m:t>
                        </m:r>
                      </m:sub>
                      <m:sup>
                        <m:r>
                          <m:rPr>
                            <m:sty m:val="p"/>
                          </m:rPr>
                          <a:rPr lang="en-US" altLang="zh-CN" sz="1600" i="1">
                            <a:solidFill>
                              <a:srgbClr val="00B0F0"/>
                            </a:solidFill>
                            <a:latin typeface="Cambria Math" panose="02040503050406030204" pitchFamily="18" charset="0"/>
                          </a:rPr>
                          <m:t>tmci</m:t>
                        </m:r>
                      </m:sup>
                    </m:sSubSup>
                    <m:r>
                      <a:rPr lang="en-US" altLang="zh-CN" sz="1600" b="0" i="1" smtClean="0">
                        <a:solidFill>
                          <a:srgbClr val="00B0F0"/>
                        </a:solidFill>
                        <a:latin typeface="Cambria Math" panose="02040503050406030204" pitchFamily="18" charset="0"/>
                      </a:rPr>
                      <m:t>=22.8 </m:t>
                    </m:r>
                    <m:r>
                      <m:rPr>
                        <m:sty m:val="p"/>
                      </m:rPr>
                      <a:rPr lang="en-US" altLang="zh-CN" sz="1600" i="1">
                        <a:solidFill>
                          <a:srgbClr val="00B0F0"/>
                        </a:solidFill>
                        <a:latin typeface="Cambria Math" panose="02040503050406030204" pitchFamily="18" charset="0"/>
                      </a:rPr>
                      <m:t>mA</m:t>
                    </m:r>
                  </m:oMath>
                </a14:m>
                <a:r>
                  <a:rPr lang="en-US" altLang="zh-CN" sz="1600" dirty="0">
                    <a:solidFill>
                      <a:srgbClr val="00B0F0"/>
                    </a:solidFill>
                    <a:latin typeface="Calibri" panose="020F0502020204030204" pitchFamily="34" charset="0"/>
                    <a:ea typeface="Calibri" panose="020F0502020204030204" pitchFamily="34" charset="0"/>
                    <a:cs typeface="Calibri" panose="020F0502020204030204" pitchFamily="34" charset="0"/>
                  </a:rPr>
                  <a:t>, </a:t>
                </a:r>
                <a:r>
                  <a:rPr lang="en-US" altLang="zh-CN" sz="1600" dirty="0">
                    <a:latin typeface="Calibri" panose="020F0502020204030204" pitchFamily="34" charset="0"/>
                    <a:ea typeface="Calibri" panose="020F0502020204030204" pitchFamily="34" charset="0"/>
                    <a:cs typeface="Calibri" panose="020F0502020204030204" pitchFamily="34" charset="0"/>
                  </a:rPr>
                  <a:t>higher than the design single-bunch current 3.9mA</a:t>
                </a:r>
              </a:p>
              <a:p>
                <a:pPr marL="285750" indent="-285750">
                  <a:buFont typeface="Symbol" panose="05050102010706020507" pitchFamily="18" charset="2"/>
                  <a:buChar char="®"/>
                </a:pPr>
                <a:r>
                  <a:rPr lang="en-US" altLang="zh-CN" sz="1600" dirty="0">
                    <a:solidFill>
                      <a:srgbClr val="00B0F0"/>
                    </a:solidFill>
                    <a:latin typeface="Calibri" panose="020F0502020204030204" pitchFamily="34" charset="0"/>
                    <a:cs typeface="Calibri" panose="020F0502020204030204" pitchFamily="34" charset="0"/>
                  </a:rPr>
                  <a:t>Ordinary vacuum chamber impedance will not cause TMCI</a:t>
                </a:r>
              </a:p>
              <a:p>
                <a:pPr marL="285750" indent="-285750">
                  <a:buFont typeface="Symbol" panose="05050102010706020507" pitchFamily="18" charset="2"/>
                  <a:buChar char="®"/>
                </a:pPr>
                <a:r>
                  <a:rPr lang="en-US" altLang="zh-CN" sz="1600" dirty="0">
                    <a:solidFill>
                      <a:srgbClr val="FF0000"/>
                    </a:solidFill>
                    <a:latin typeface="Calibri" panose="020F0502020204030204" pitchFamily="34" charset="0"/>
                    <a:cs typeface="Calibri" panose="020F0502020204030204" pitchFamily="34" charset="0"/>
                  </a:rPr>
                  <a:t>However, further study is needed to determine if the addition of special components, especially collimators, will induce TMCI.</a:t>
                </a:r>
                <a:endParaRPr lang="zh-CN" altLang="en-US" sz="1600" dirty="0">
                  <a:solidFill>
                    <a:srgbClr val="FF0000"/>
                  </a:solidFill>
                  <a:latin typeface="Calibri" panose="020F0502020204030204" pitchFamily="34" charset="0"/>
                  <a:cs typeface="Calibri" panose="020F0502020204030204" pitchFamily="34" charset="0"/>
                </a:endParaRPr>
              </a:p>
            </p:txBody>
          </p:sp>
        </mc:Choice>
        <mc:Fallback xmlns="">
          <p:sp>
            <p:nvSpPr>
              <p:cNvPr id="19" name="TextBox 12">
                <a:extLst>
                  <a:ext uri="{FF2B5EF4-FFF2-40B4-BE49-F238E27FC236}">
                    <a16:creationId xmlns:a16="http://schemas.microsoft.com/office/drawing/2014/main" id="{138A8E12-804C-4A17-B0CB-F4E8373563BB}"/>
                  </a:ext>
                </a:extLst>
              </p:cNvPr>
              <p:cNvSpPr txBox="1">
                <a:spLocks noRot="1" noChangeAspect="1" noMove="1" noResize="1" noEditPoints="1" noAdjustHandles="1" noChangeArrowheads="1" noChangeShapeType="1" noTextEdit="1"/>
              </p:cNvSpPr>
              <p:nvPr/>
            </p:nvSpPr>
            <p:spPr>
              <a:xfrm>
                <a:off x="5869136" y="4440877"/>
                <a:ext cx="6008576" cy="1761188"/>
              </a:xfrm>
              <a:prstGeom prst="rect">
                <a:avLst/>
              </a:prstGeom>
              <a:blipFill>
                <a:blip r:embed="rId14"/>
                <a:stretch>
                  <a:fillRect l="-609" r="-914" b="-3460"/>
                </a:stretch>
              </a:blipFill>
            </p:spPr>
            <p:txBody>
              <a:bodyPr/>
              <a:lstStyle/>
              <a:p>
                <a:r>
                  <a:rPr lang="zh-CN" altLang="en-US">
                    <a:noFill/>
                  </a:rPr>
                  <a:t> </a:t>
                </a:r>
              </a:p>
            </p:txBody>
          </p:sp>
        </mc:Fallback>
      </mc:AlternateContent>
      <p:sp>
        <p:nvSpPr>
          <p:cNvPr id="21" name="文本框 20">
            <a:extLst>
              <a:ext uri="{FF2B5EF4-FFF2-40B4-BE49-F238E27FC236}">
                <a16:creationId xmlns:a16="http://schemas.microsoft.com/office/drawing/2014/main" id="{B398A84E-5A8D-4B48-9FD3-6389F99A6AB6}"/>
              </a:ext>
            </a:extLst>
          </p:cNvPr>
          <p:cNvSpPr txBox="1"/>
          <p:nvPr/>
        </p:nvSpPr>
        <p:spPr>
          <a:xfrm>
            <a:off x="6022019" y="3364583"/>
            <a:ext cx="5676165" cy="400110"/>
          </a:xfrm>
          <a:prstGeom prst="rect">
            <a:avLst/>
          </a:prstGeom>
          <a:noFill/>
        </p:spPr>
        <p:txBody>
          <a:bodyPr wrap="square">
            <a:spAutoFit/>
          </a:bodyPr>
          <a:lstStyle/>
          <a:p>
            <a:pPr>
              <a:buFont typeface="Wingdings" panose="05000000000000000000" pitchFamily="2" charset="2"/>
              <a:buChar char="Ø"/>
            </a:pPr>
            <a:r>
              <a:rPr lang="fr-FR" altLang="zh-CN" sz="2000" b="1" dirty="0">
                <a:latin typeface="Calibri" panose="020F0502020204030204" pitchFamily="34" charset="0"/>
                <a:ea typeface="Calibri" panose="020F0502020204030204" pitchFamily="34" charset="0"/>
                <a:cs typeface="Calibri" panose="020F0502020204030204" pitchFamily="34" charset="0"/>
              </a:rPr>
              <a:t> Transverse mode coupling instability (TMCI)</a:t>
            </a:r>
            <a:endParaRPr lang="en-US" altLang="zh-CN" sz="2000" b="1" dirty="0">
              <a:latin typeface="Calibri" panose="020F0502020204030204" pitchFamily="34" charset="0"/>
              <a:ea typeface="Calibri" panose="020F0502020204030204" pitchFamily="34" charset="0"/>
              <a:cs typeface="Calibri" panose="020F0502020204030204" pitchFamily="34" charset="0"/>
            </a:endParaRPr>
          </a:p>
        </p:txBody>
      </p:sp>
      <p:sp>
        <p:nvSpPr>
          <p:cNvPr id="20" name="灯片编号占位符 19">
            <a:extLst>
              <a:ext uri="{FF2B5EF4-FFF2-40B4-BE49-F238E27FC236}">
                <a16:creationId xmlns:a16="http://schemas.microsoft.com/office/drawing/2014/main" id="{B4D6ACCD-4538-4856-8972-1F9168F03290}"/>
              </a:ext>
            </a:extLst>
          </p:cNvPr>
          <p:cNvSpPr>
            <a:spLocks noGrp="1"/>
          </p:cNvSpPr>
          <p:nvPr>
            <p:ph type="sldNum" sz="quarter" idx="12"/>
          </p:nvPr>
        </p:nvSpPr>
        <p:spPr/>
        <p:txBody>
          <a:bodyPr/>
          <a:lstStyle/>
          <a:p>
            <a:fld id="{E62026C1-861E-46D0-AFCA-F5AA35FDECD9}" type="slidenum">
              <a:rPr lang="zh-CN" altLang="en-US" smtClean="0"/>
              <a:t>15</a:t>
            </a:fld>
            <a:endParaRPr lang="zh-CN" altLang="en-US"/>
          </a:p>
        </p:txBody>
      </p:sp>
      <p:sp>
        <p:nvSpPr>
          <p:cNvPr id="5" name="文本框 4">
            <a:extLst>
              <a:ext uri="{FF2B5EF4-FFF2-40B4-BE49-F238E27FC236}">
                <a16:creationId xmlns:a16="http://schemas.microsoft.com/office/drawing/2014/main" id="{74DE021D-D997-49C4-96D7-F02557924398}"/>
              </a:ext>
            </a:extLst>
          </p:cNvPr>
          <p:cNvSpPr txBox="1"/>
          <p:nvPr/>
        </p:nvSpPr>
        <p:spPr>
          <a:xfrm>
            <a:off x="932488" y="2832683"/>
            <a:ext cx="3968835" cy="400110"/>
          </a:xfrm>
          <a:prstGeom prst="rect">
            <a:avLst/>
          </a:prstGeom>
          <a:noFill/>
        </p:spPr>
        <p:txBody>
          <a:bodyPr wrap="square" rtlCol="0">
            <a:spAutoFit/>
          </a:bodyPr>
          <a:lstStyle/>
          <a:p>
            <a:r>
              <a:rPr lang="en-US" altLang="zh-CN" sz="1000" dirty="0">
                <a:latin typeface="Calibri" panose="020F0502020204030204" pitchFamily="34" charset="0"/>
                <a:ea typeface="Calibri" panose="020F0502020204030204" pitchFamily="34" charset="0"/>
                <a:cs typeface="Calibri" panose="020F0502020204030204" pitchFamily="34" charset="0"/>
              </a:rPr>
              <a:t>[1] V. </a:t>
            </a:r>
            <a:r>
              <a:rPr lang="en-US" altLang="zh-CN" sz="1000" dirty="0" err="1">
                <a:latin typeface="Calibri" panose="020F0502020204030204" pitchFamily="34" charset="0"/>
                <a:ea typeface="Calibri" panose="020F0502020204030204" pitchFamily="34" charset="0"/>
                <a:cs typeface="Calibri" panose="020F0502020204030204" pitchFamily="34" charset="0"/>
              </a:rPr>
              <a:t>Smaluk</a:t>
            </a:r>
            <a:r>
              <a:rPr lang="en-US" altLang="zh-CN" sz="1000" dirty="0">
                <a:latin typeface="Calibri" panose="020F0502020204030204" pitchFamily="34" charset="0"/>
                <a:ea typeface="Calibri" panose="020F0502020204030204" pitchFamily="34" charset="0"/>
                <a:cs typeface="Calibri" panose="020F0502020204030204" pitchFamily="34" charset="0"/>
              </a:rPr>
              <a:t>, NIMA888, 22 (2018) </a:t>
            </a:r>
          </a:p>
          <a:p>
            <a:r>
              <a:rPr lang="en-US" altLang="zh-CN" sz="1000" dirty="0">
                <a:latin typeface="Calibri" panose="020F0502020204030204" pitchFamily="34" charset="0"/>
                <a:cs typeface="Calibri" panose="020F0502020204030204" pitchFamily="34" charset="0"/>
              </a:rPr>
              <a:t>[2] D. Zhou, G. </a:t>
            </a:r>
            <a:r>
              <a:rPr lang="en-US" altLang="zh-CN" sz="1000" dirty="0" err="1">
                <a:latin typeface="Calibri" panose="020F0502020204030204" pitchFamily="34" charset="0"/>
                <a:cs typeface="Calibri" panose="020F0502020204030204" pitchFamily="34" charset="0"/>
              </a:rPr>
              <a:t>Mitsuka</a:t>
            </a:r>
            <a:r>
              <a:rPr lang="en-US" altLang="zh-CN" sz="1000" dirty="0">
                <a:latin typeface="Calibri" panose="020F0502020204030204" pitchFamily="34" charset="0"/>
                <a:cs typeface="Calibri" panose="020F0502020204030204" pitchFamily="34" charset="0"/>
              </a:rPr>
              <a:t>, T. Ishibashi, and K. Bane, arXiv:2309.00808 (2023) </a:t>
            </a:r>
            <a:endParaRPr lang="zh-CN" alt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467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FCFD2B-C33C-478D-9F4F-4D3F9E3742B9}"/>
              </a:ext>
            </a:extLst>
          </p:cNvPr>
          <p:cNvSpPr>
            <a:spLocks noGrp="1"/>
          </p:cNvSpPr>
          <p:nvPr>
            <p:ph type="title"/>
          </p:nvPr>
        </p:nvSpPr>
        <p:spPr>
          <a:xfrm>
            <a:off x="1274323" y="1"/>
            <a:ext cx="9747116" cy="913048"/>
          </a:xfrm>
        </p:spPr>
        <p:txBody>
          <a:bodyPr>
            <a:noAutofit/>
          </a:bodyPr>
          <a:lstStyle/>
          <a:p>
            <a:r>
              <a:rPr lang="en-US" altLang="zh-CN" sz="3600" dirty="0">
                <a:solidFill>
                  <a:srgbClr val="FF0000"/>
                </a:solidFill>
                <a:latin typeface="Calibri" panose="020F0502020204030204" pitchFamily="34" charset="0"/>
                <a:cs typeface="Calibri" panose="020F0502020204030204" pitchFamily="34" charset="0"/>
              </a:rPr>
              <a:t>Impedance-induced coupled bunch instabilities</a:t>
            </a:r>
          </a:p>
        </p:txBody>
      </p:sp>
      <p:sp>
        <p:nvSpPr>
          <p:cNvPr id="3" name="内容占位符 2">
            <a:extLst>
              <a:ext uri="{FF2B5EF4-FFF2-40B4-BE49-F238E27FC236}">
                <a16:creationId xmlns:a16="http://schemas.microsoft.com/office/drawing/2014/main" id="{009D2D4C-C017-4876-938F-5381B37FEB2F}"/>
              </a:ext>
            </a:extLst>
          </p:cNvPr>
          <p:cNvSpPr>
            <a:spLocks noGrp="1"/>
          </p:cNvSpPr>
          <p:nvPr>
            <p:ph idx="1"/>
          </p:nvPr>
        </p:nvSpPr>
        <p:spPr>
          <a:xfrm>
            <a:off x="784571" y="992475"/>
            <a:ext cx="10820527" cy="5359688"/>
          </a:xfrm>
        </p:spPr>
        <p:txBody>
          <a:bodyPr>
            <a:normAutofit/>
          </a:bodyPr>
          <a:lstStyle/>
          <a:p>
            <a:pPr>
              <a:buFont typeface="Wingdings" panose="05000000000000000000" pitchFamily="2" charset="2"/>
              <a:buChar char="Ø"/>
            </a:pPr>
            <a:r>
              <a:rPr lang="en-US" altLang="zh-CN" sz="2000" b="1" dirty="0">
                <a:latin typeface="Calibri" panose="020F0502020204030204" pitchFamily="34" charset="0"/>
                <a:ea typeface="Calibri" panose="020F0502020204030204" pitchFamily="34" charset="0"/>
                <a:cs typeface="Calibri" panose="020F0502020204030204" pitchFamily="34" charset="0"/>
              </a:rPr>
              <a:t>Longitudinal and transverse coupled-bunch instabilities induced by RF high order mode (HOM)</a:t>
            </a:r>
          </a:p>
          <a:p>
            <a:endParaRPr lang="en-US" altLang="zh-CN" sz="1800"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endParaRPr lang="en-US" altLang="zh-CN" sz="1800"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marL="540000" lvl="1"/>
            <a:r>
              <a:rPr lang="en-US" altLang="zh-CN" sz="1800" dirty="0">
                <a:solidFill>
                  <a:schemeClr val="accent2"/>
                </a:solidFill>
                <a:latin typeface="Calibri" panose="020F0502020204030204" pitchFamily="34" charset="0"/>
                <a:ea typeface="Calibri" panose="020F0502020204030204" pitchFamily="34" charset="0"/>
                <a:cs typeface="Calibri" panose="020F0502020204030204" pitchFamily="34" charset="0"/>
              </a:rPr>
              <a:t>Assume that STCF</a:t>
            </a:r>
            <a:r>
              <a:rPr lang="zh-CN" altLang="en-US" sz="1800" dirty="0">
                <a:solidFill>
                  <a:schemeClr val="accent2"/>
                </a:solidFill>
                <a:latin typeface="Calibri" panose="020F0502020204030204" pitchFamily="34" charset="0"/>
                <a:cs typeface="Calibri" panose="020F0502020204030204" pitchFamily="34" charset="0"/>
              </a:rPr>
              <a:t> </a:t>
            </a:r>
            <a:r>
              <a:rPr lang="en-US" altLang="zh-CN" sz="1800" dirty="0">
                <a:solidFill>
                  <a:schemeClr val="accent2"/>
                </a:solidFill>
                <a:latin typeface="Calibri" panose="020F0502020204030204" pitchFamily="34" charset="0"/>
                <a:ea typeface="Calibri" panose="020F0502020204030204" pitchFamily="34" charset="0"/>
                <a:cs typeface="Calibri" panose="020F0502020204030204" pitchFamily="34" charset="0"/>
              </a:rPr>
              <a:t>adopts BEPCII</a:t>
            </a:r>
            <a:r>
              <a:rPr lang="zh-CN" altLang="en-US" sz="1800" dirty="0">
                <a:solidFill>
                  <a:schemeClr val="accent2"/>
                </a:solidFill>
                <a:latin typeface="Calibri" panose="020F0502020204030204" pitchFamily="34" charset="0"/>
                <a:cs typeface="Calibri" panose="020F0502020204030204" pitchFamily="34" charset="0"/>
              </a:rPr>
              <a:t> </a:t>
            </a:r>
            <a:r>
              <a:rPr lang="en-US" altLang="zh-CN" sz="1800" dirty="0">
                <a:solidFill>
                  <a:schemeClr val="accent2"/>
                </a:solidFill>
                <a:latin typeface="Calibri" panose="020F0502020204030204" pitchFamily="34" charset="0"/>
                <a:ea typeface="Calibri" panose="020F0502020204030204" pitchFamily="34" charset="0"/>
                <a:cs typeface="Calibri" panose="020F0502020204030204" pitchFamily="34" charset="0"/>
              </a:rPr>
              <a:t>superconducting cavity</a:t>
            </a:r>
            <a:r>
              <a:rPr lang="zh-CN" altLang="en-US" sz="1800" dirty="0">
                <a:solidFill>
                  <a:schemeClr val="accent2"/>
                </a:solidFill>
                <a:latin typeface="Calibri" panose="020F0502020204030204" pitchFamily="34" charset="0"/>
                <a:cs typeface="Calibri" panose="020F0502020204030204" pitchFamily="34" charset="0"/>
              </a:rPr>
              <a:t>，</a:t>
            </a:r>
            <a:r>
              <a:rPr lang="en-US" altLang="zh-CN" sz="1800" dirty="0">
                <a:solidFill>
                  <a:schemeClr val="accent2"/>
                </a:solidFill>
                <a:latin typeface="Calibri" panose="020F0502020204030204" pitchFamily="34" charset="0"/>
                <a:ea typeface="Calibri" panose="020F0502020204030204" pitchFamily="34" charset="0"/>
                <a:cs typeface="Calibri" panose="020F0502020204030204" pitchFamily="34" charset="0"/>
              </a:rPr>
              <a:t>the main </a:t>
            </a:r>
            <a:r>
              <a:rPr lang="en-US" altLang="zh-CN" sz="1800" dirty="0">
                <a:solidFill>
                  <a:srgbClr val="00B0F0"/>
                </a:solidFill>
                <a:latin typeface="Calibri" panose="020F0502020204030204" pitchFamily="34" charset="0"/>
                <a:ea typeface="Calibri" panose="020F0502020204030204" pitchFamily="34" charset="0"/>
                <a:cs typeface="Calibri" panose="020F0502020204030204" pitchFamily="34" charset="0"/>
              </a:rPr>
              <a:t>longitudinal HOM </a:t>
            </a:r>
            <a:r>
              <a:rPr lang="en-US" altLang="zh-CN" sz="1800" dirty="0">
                <a:solidFill>
                  <a:schemeClr val="accent2"/>
                </a:solidFill>
                <a:latin typeface="Calibri" panose="020F0502020204030204" pitchFamily="34" charset="0"/>
                <a:ea typeface="Calibri" panose="020F0502020204030204" pitchFamily="34" charset="0"/>
                <a:cs typeface="Calibri" panose="020F0502020204030204" pitchFamily="34" charset="0"/>
              </a:rPr>
              <a:t>and </a:t>
            </a:r>
            <a:r>
              <a:rPr lang="en-US" altLang="zh-CN" sz="1800" dirty="0">
                <a:solidFill>
                  <a:srgbClr val="00B0F0"/>
                </a:solidFill>
                <a:latin typeface="Calibri" panose="020F0502020204030204" pitchFamily="34" charset="0"/>
                <a:ea typeface="Calibri" panose="020F0502020204030204" pitchFamily="34" charset="0"/>
                <a:cs typeface="Calibri" panose="020F0502020204030204" pitchFamily="34" charset="0"/>
              </a:rPr>
              <a:t>transverse HOM </a:t>
            </a:r>
            <a:r>
              <a:rPr lang="en-US" altLang="zh-CN" sz="1800" dirty="0">
                <a:solidFill>
                  <a:schemeClr val="accent2"/>
                </a:solidFill>
                <a:latin typeface="Calibri" panose="020F0502020204030204" pitchFamily="34" charset="0"/>
                <a:ea typeface="Calibri" panose="020F0502020204030204" pitchFamily="34" charset="0"/>
                <a:cs typeface="Calibri" panose="020F0502020204030204" pitchFamily="34" charset="0"/>
              </a:rPr>
              <a:t>(refers to KEKB SC) are assessed below:</a:t>
            </a:r>
            <a:endParaRPr lang="en-US" altLang="zh-CN" sz="18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p:txBody>
      </p:sp>
      <p:pic>
        <p:nvPicPr>
          <p:cNvPr id="1028" name="Picture 4" descr="中国科学技术大学管理学院科研云平台">
            <a:extLst>
              <a:ext uri="{FF2B5EF4-FFF2-40B4-BE49-F238E27FC236}">
                <a16:creationId xmlns:a16="http://schemas.microsoft.com/office/drawing/2014/main" id="{3DE38950-88A5-4023-8B32-F586334EB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12" y="-69446"/>
            <a:ext cx="992221" cy="972766"/>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DABC3F16-F4A1-4678-96A4-64E30EB60488}"/>
              </a:ext>
            </a:extLst>
          </p:cNvPr>
          <p:cNvPicPr>
            <a:picLocks noChangeAspect="1"/>
          </p:cNvPicPr>
          <p:nvPr/>
        </p:nvPicPr>
        <p:blipFill>
          <a:blip r:embed="rId3"/>
          <a:stretch>
            <a:fillRect/>
          </a:stretch>
        </p:blipFill>
        <p:spPr>
          <a:xfrm>
            <a:off x="11236460" y="0"/>
            <a:ext cx="944748" cy="864000"/>
          </a:xfrm>
          <a:prstGeom prst="rect">
            <a:avLst/>
          </a:prstGeom>
        </p:spPr>
      </p:pic>
      <p:cxnSp>
        <p:nvCxnSpPr>
          <p:cNvPr id="7" name="直接连接符 6">
            <a:extLst>
              <a:ext uri="{FF2B5EF4-FFF2-40B4-BE49-F238E27FC236}">
                <a16:creationId xmlns:a16="http://schemas.microsoft.com/office/drawing/2014/main" id="{EFBC3746-6596-451F-87D5-27572D2AF67E}"/>
              </a:ext>
            </a:extLst>
          </p:cNvPr>
          <p:cNvCxnSpPr/>
          <p:nvPr/>
        </p:nvCxnSpPr>
        <p:spPr>
          <a:xfrm>
            <a:off x="0" y="864000"/>
            <a:ext cx="1218120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10">
            <a:extLst>
              <a:ext uri="{FF2B5EF4-FFF2-40B4-BE49-F238E27FC236}">
                <a16:creationId xmlns:a16="http://schemas.microsoft.com/office/drawing/2014/main" id="{8662893B-CABE-40E4-8456-ACF3004B5610}"/>
              </a:ext>
            </a:extLst>
          </p:cNvPr>
          <p:cNvPicPr>
            <a:picLocks noChangeAspect="1"/>
          </p:cNvPicPr>
          <p:nvPr/>
        </p:nvPicPr>
        <p:blipFill>
          <a:blip r:embed="rId4"/>
          <a:stretch>
            <a:fillRect/>
          </a:stretch>
        </p:blipFill>
        <p:spPr>
          <a:xfrm>
            <a:off x="1177046" y="3043821"/>
            <a:ext cx="3318171" cy="1643695"/>
          </a:xfrm>
          <a:prstGeom prst="rect">
            <a:avLst/>
          </a:prstGeom>
        </p:spPr>
      </p:pic>
      <p:graphicFrame>
        <p:nvGraphicFramePr>
          <p:cNvPr id="9" name="Table 12">
            <a:extLst>
              <a:ext uri="{FF2B5EF4-FFF2-40B4-BE49-F238E27FC236}">
                <a16:creationId xmlns:a16="http://schemas.microsoft.com/office/drawing/2014/main" id="{CA5B07A7-6CA3-400D-ABD0-81B5CC651CF4}"/>
              </a:ext>
            </a:extLst>
          </p:cNvPr>
          <p:cNvGraphicFramePr>
            <a:graphicFrameLocks noGrp="1"/>
          </p:cNvGraphicFramePr>
          <p:nvPr>
            <p:extLst>
              <p:ext uri="{D42A27DB-BD31-4B8C-83A1-F6EECF244321}">
                <p14:modId xmlns:p14="http://schemas.microsoft.com/office/powerpoint/2010/main" val="3776568219"/>
              </p:ext>
            </p:extLst>
          </p:nvPr>
        </p:nvGraphicFramePr>
        <p:xfrm>
          <a:off x="4427589" y="3307227"/>
          <a:ext cx="1078548" cy="1343262"/>
        </p:xfrm>
        <a:graphic>
          <a:graphicData uri="http://schemas.openxmlformats.org/drawingml/2006/table">
            <a:tbl>
              <a:tblPr firstRow="1" bandRow="1">
                <a:tableStyleId>{5C22544A-7EE6-4342-B048-85BDC9FD1C3A}</a:tableStyleId>
              </a:tblPr>
              <a:tblGrid>
                <a:gridCol w="505055">
                  <a:extLst>
                    <a:ext uri="{9D8B030D-6E8A-4147-A177-3AD203B41FA5}">
                      <a16:colId xmlns:a16="http://schemas.microsoft.com/office/drawing/2014/main" val="3207506138"/>
                    </a:ext>
                  </a:extLst>
                </a:gridCol>
                <a:gridCol w="573493">
                  <a:extLst>
                    <a:ext uri="{9D8B030D-6E8A-4147-A177-3AD203B41FA5}">
                      <a16:colId xmlns:a16="http://schemas.microsoft.com/office/drawing/2014/main" val="3500068760"/>
                    </a:ext>
                  </a:extLst>
                </a:gridCol>
              </a:tblGrid>
              <a:tr h="223877">
                <a:tc>
                  <a:txBody>
                    <a:bodyPr/>
                    <a:lstStyle/>
                    <a:p>
                      <a:pPr algn="ctr"/>
                      <a:r>
                        <a:rPr lang="en-US" altLang="zh-CN" sz="1100" dirty="0"/>
                        <a:t>R (</a:t>
                      </a:r>
                      <a:r>
                        <a:rPr lang="en-US" altLang="zh-CN" sz="1100" dirty="0">
                          <a:sym typeface="Symbol" panose="05050102010706020507" pitchFamily="18" charset="2"/>
                        </a:rPr>
                        <a:t></a:t>
                      </a:r>
                      <a:r>
                        <a:rPr lang="en-US" altLang="zh-CN" sz="1100" dirty="0"/>
                        <a:t>)</a:t>
                      </a:r>
                      <a:endParaRPr lang="zh-CN" altLang="en-US" sz="1100" dirty="0"/>
                    </a:p>
                  </a:txBody>
                  <a:tcPr marL="36000" marR="0" marT="0" marB="0" anchor="ctr"/>
                </a:tc>
                <a:tc>
                  <a:txBody>
                    <a:bodyPr/>
                    <a:lstStyle/>
                    <a:p>
                      <a:pPr algn="ctr"/>
                      <a:r>
                        <a:rPr lang="zh-CN" altLang="en-US" sz="1100" i="1" dirty="0">
                          <a:solidFill>
                            <a:schemeClr val="accent2"/>
                          </a:solidFill>
                          <a:sym typeface="Symbol" panose="05050102010706020507" pitchFamily="18" charset="2"/>
                        </a:rPr>
                        <a:t>  </a:t>
                      </a:r>
                      <a:r>
                        <a:rPr lang="en-US" altLang="zh-CN" sz="1100" i="0" dirty="0">
                          <a:solidFill>
                            <a:schemeClr val="accent2"/>
                          </a:solidFill>
                          <a:sym typeface="Symbol" panose="05050102010706020507" pitchFamily="18" charset="2"/>
                        </a:rPr>
                        <a:t>(</a:t>
                      </a:r>
                      <a:r>
                        <a:rPr lang="en-US" altLang="zh-CN" sz="1100" i="0" dirty="0" err="1">
                          <a:solidFill>
                            <a:schemeClr val="accent2"/>
                          </a:solidFill>
                          <a:sym typeface="Symbol" panose="05050102010706020507" pitchFamily="18" charset="2"/>
                        </a:rPr>
                        <a:t>ms</a:t>
                      </a:r>
                      <a:r>
                        <a:rPr lang="en-US" altLang="zh-CN" sz="1100" i="0" dirty="0">
                          <a:solidFill>
                            <a:schemeClr val="accent2"/>
                          </a:solidFill>
                          <a:sym typeface="Symbol" panose="05050102010706020507" pitchFamily="18" charset="2"/>
                        </a:rPr>
                        <a:t>)</a:t>
                      </a:r>
                      <a:r>
                        <a:rPr lang="zh-CN" altLang="en-US" sz="1100" i="0" dirty="0">
                          <a:solidFill>
                            <a:schemeClr val="accent2"/>
                          </a:solidFill>
                          <a:sym typeface="Symbol" panose="05050102010706020507" pitchFamily="18" charset="2"/>
                        </a:rPr>
                        <a:t> </a:t>
                      </a:r>
                      <a:endParaRPr lang="zh-CN" altLang="en-US" sz="1100" i="0" dirty="0">
                        <a:solidFill>
                          <a:schemeClr val="accent2"/>
                        </a:solidFill>
                      </a:endParaRPr>
                    </a:p>
                  </a:txBody>
                  <a:tcPr marL="36000" marR="0" marT="0" marB="0" anchor="ctr"/>
                </a:tc>
                <a:extLst>
                  <a:ext uri="{0D108BD9-81ED-4DB2-BD59-A6C34878D82A}">
                    <a16:rowId xmlns:a16="http://schemas.microsoft.com/office/drawing/2014/main" val="4016200585"/>
                  </a:ext>
                </a:extLst>
              </a:tr>
              <a:tr h="223877">
                <a:tc>
                  <a:txBody>
                    <a:bodyPr/>
                    <a:lstStyle/>
                    <a:p>
                      <a:pPr algn="ctr"/>
                      <a:r>
                        <a:rPr lang="en-US" altLang="zh-CN" sz="1100" dirty="0"/>
                        <a:t>697</a:t>
                      </a:r>
                      <a:endParaRPr lang="zh-CN" altLang="en-US" sz="1100" dirty="0"/>
                    </a:p>
                  </a:txBody>
                  <a:tcPr marL="36000" marR="0" marT="0" marB="0" anchor="ctr"/>
                </a:tc>
                <a:tc>
                  <a:txBody>
                    <a:bodyPr/>
                    <a:lstStyle/>
                    <a:p>
                      <a:pPr algn="ctr"/>
                      <a:r>
                        <a:rPr lang="en-US" altLang="zh-CN" sz="1100" dirty="0">
                          <a:solidFill>
                            <a:schemeClr val="accent2"/>
                          </a:solidFill>
                        </a:rPr>
                        <a:t>15.0</a:t>
                      </a:r>
                      <a:endParaRPr lang="zh-CN" altLang="en-US" sz="1100" dirty="0">
                        <a:solidFill>
                          <a:schemeClr val="accent2"/>
                        </a:solidFill>
                      </a:endParaRPr>
                    </a:p>
                  </a:txBody>
                  <a:tcPr marL="36000" marR="0" marT="0" marB="0" anchor="ctr"/>
                </a:tc>
                <a:extLst>
                  <a:ext uri="{0D108BD9-81ED-4DB2-BD59-A6C34878D82A}">
                    <a16:rowId xmlns:a16="http://schemas.microsoft.com/office/drawing/2014/main" val="1987443855"/>
                  </a:ext>
                </a:extLst>
              </a:tr>
              <a:tr h="223877">
                <a:tc>
                  <a:txBody>
                    <a:bodyPr/>
                    <a:lstStyle/>
                    <a:p>
                      <a:pPr algn="ctr"/>
                      <a:r>
                        <a:rPr lang="en-US" altLang="zh-CN" sz="1100" dirty="0"/>
                        <a:t>127</a:t>
                      </a:r>
                      <a:endParaRPr lang="zh-CN" altLang="en-US" sz="1100" dirty="0"/>
                    </a:p>
                  </a:txBody>
                  <a:tcPr marL="36000" marR="0" marT="0" marB="0" anchor="ctr"/>
                </a:tc>
                <a:tc>
                  <a:txBody>
                    <a:bodyPr/>
                    <a:lstStyle/>
                    <a:p>
                      <a:pPr algn="ctr"/>
                      <a:r>
                        <a:rPr lang="en-US" altLang="zh-CN" sz="1100" dirty="0">
                          <a:solidFill>
                            <a:schemeClr val="accent2"/>
                          </a:solidFill>
                        </a:rPr>
                        <a:t>75.8</a:t>
                      </a:r>
                      <a:endParaRPr lang="zh-CN" altLang="en-US" sz="1100" dirty="0">
                        <a:solidFill>
                          <a:schemeClr val="accent2"/>
                        </a:solidFill>
                      </a:endParaRPr>
                    </a:p>
                  </a:txBody>
                  <a:tcPr marL="36000" marR="0" marT="0" marB="0" anchor="ctr"/>
                </a:tc>
                <a:extLst>
                  <a:ext uri="{0D108BD9-81ED-4DB2-BD59-A6C34878D82A}">
                    <a16:rowId xmlns:a16="http://schemas.microsoft.com/office/drawing/2014/main" val="1634837552"/>
                  </a:ext>
                </a:extLst>
              </a:tr>
              <a:tr h="223877">
                <a:tc>
                  <a:txBody>
                    <a:bodyPr/>
                    <a:lstStyle/>
                    <a:p>
                      <a:pPr algn="ctr"/>
                      <a:r>
                        <a:rPr lang="en-US" altLang="zh-CN" sz="1100" dirty="0"/>
                        <a:t>157</a:t>
                      </a:r>
                      <a:endParaRPr lang="zh-CN" altLang="en-US" sz="1100" dirty="0"/>
                    </a:p>
                  </a:txBody>
                  <a:tcPr marL="36000" marR="0" marT="0" marB="0" anchor="ctr"/>
                </a:tc>
                <a:tc>
                  <a:txBody>
                    <a:bodyPr/>
                    <a:lstStyle/>
                    <a:p>
                      <a:pPr algn="ctr"/>
                      <a:r>
                        <a:rPr lang="en-US" altLang="zh-CN" sz="1100" dirty="0">
                          <a:solidFill>
                            <a:schemeClr val="accent2"/>
                          </a:solidFill>
                        </a:rPr>
                        <a:t>53.6</a:t>
                      </a:r>
                      <a:endParaRPr lang="zh-CN" altLang="en-US" sz="1100" dirty="0">
                        <a:solidFill>
                          <a:schemeClr val="accent2"/>
                        </a:solidFill>
                      </a:endParaRPr>
                    </a:p>
                  </a:txBody>
                  <a:tcPr marL="36000" marR="0" marT="0" marB="0" anchor="ctr"/>
                </a:tc>
                <a:extLst>
                  <a:ext uri="{0D108BD9-81ED-4DB2-BD59-A6C34878D82A}">
                    <a16:rowId xmlns:a16="http://schemas.microsoft.com/office/drawing/2014/main" val="1188343673"/>
                  </a:ext>
                </a:extLst>
              </a:tr>
              <a:tr h="223877">
                <a:tc>
                  <a:txBody>
                    <a:bodyPr/>
                    <a:lstStyle/>
                    <a:p>
                      <a:pPr algn="ctr"/>
                      <a:r>
                        <a:rPr lang="en-US" altLang="zh-CN" sz="1100" dirty="0"/>
                        <a:t>111</a:t>
                      </a:r>
                      <a:endParaRPr lang="zh-CN" altLang="en-US" sz="1100" dirty="0"/>
                    </a:p>
                  </a:txBody>
                  <a:tcPr marL="36000" marR="0" marT="0" marB="0" anchor="ctr"/>
                </a:tc>
                <a:tc>
                  <a:txBody>
                    <a:bodyPr/>
                    <a:lstStyle/>
                    <a:p>
                      <a:pPr algn="ctr"/>
                      <a:r>
                        <a:rPr lang="en-US" altLang="zh-CN" sz="1100" dirty="0">
                          <a:solidFill>
                            <a:schemeClr val="accent2"/>
                          </a:solidFill>
                        </a:rPr>
                        <a:t>73.2</a:t>
                      </a:r>
                      <a:endParaRPr lang="zh-CN" altLang="en-US" sz="1100" dirty="0">
                        <a:solidFill>
                          <a:schemeClr val="accent2"/>
                        </a:solidFill>
                      </a:endParaRPr>
                    </a:p>
                  </a:txBody>
                  <a:tcPr marL="36000" marR="0" marT="0" marB="0" anchor="ctr"/>
                </a:tc>
                <a:extLst>
                  <a:ext uri="{0D108BD9-81ED-4DB2-BD59-A6C34878D82A}">
                    <a16:rowId xmlns:a16="http://schemas.microsoft.com/office/drawing/2014/main" val="1594325851"/>
                  </a:ext>
                </a:extLst>
              </a:tr>
              <a:tr h="223877">
                <a:tc>
                  <a:txBody>
                    <a:bodyPr/>
                    <a:lstStyle/>
                    <a:p>
                      <a:pPr algn="ctr"/>
                      <a:r>
                        <a:rPr lang="en-US" altLang="zh-CN" sz="1100" dirty="0"/>
                        <a:t>141</a:t>
                      </a:r>
                      <a:endParaRPr lang="zh-CN" altLang="en-US" sz="1100" dirty="0"/>
                    </a:p>
                  </a:txBody>
                  <a:tcPr marL="36000" marR="0" marT="0" marB="0" anchor="ctr"/>
                </a:tc>
                <a:tc>
                  <a:txBody>
                    <a:bodyPr/>
                    <a:lstStyle/>
                    <a:p>
                      <a:pPr algn="ctr"/>
                      <a:r>
                        <a:rPr lang="en-US" altLang="zh-CN" sz="1100" dirty="0">
                          <a:solidFill>
                            <a:schemeClr val="accent2"/>
                          </a:solidFill>
                        </a:rPr>
                        <a:t>46.8</a:t>
                      </a:r>
                      <a:endParaRPr lang="zh-CN" altLang="en-US" sz="1100" dirty="0">
                        <a:solidFill>
                          <a:schemeClr val="accent2"/>
                        </a:solidFill>
                      </a:endParaRPr>
                    </a:p>
                  </a:txBody>
                  <a:tcPr marL="36000" marR="0" marT="0" marB="0" anchor="ctr"/>
                </a:tc>
                <a:extLst>
                  <a:ext uri="{0D108BD9-81ED-4DB2-BD59-A6C34878D82A}">
                    <a16:rowId xmlns:a16="http://schemas.microsoft.com/office/drawing/2014/main" val="3998789890"/>
                  </a:ext>
                </a:extLst>
              </a:tr>
            </a:tbl>
          </a:graphicData>
        </a:graphic>
      </p:graphicFrame>
      <p:sp>
        <p:nvSpPr>
          <p:cNvPr id="10" name="TextBox 12">
            <a:extLst>
              <a:ext uri="{FF2B5EF4-FFF2-40B4-BE49-F238E27FC236}">
                <a16:creationId xmlns:a16="http://schemas.microsoft.com/office/drawing/2014/main" id="{E26697CB-1FCE-4CEE-B13A-8A76C0FB5362}"/>
              </a:ext>
            </a:extLst>
          </p:cNvPr>
          <p:cNvSpPr txBox="1"/>
          <p:nvPr/>
        </p:nvSpPr>
        <p:spPr>
          <a:xfrm>
            <a:off x="1234835" y="4769465"/>
            <a:ext cx="4795283" cy="83099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sz="1600" dirty="0">
                <a:solidFill>
                  <a:srgbClr val="00B0F0"/>
                </a:solidFill>
                <a:latin typeface="Calibri" panose="020F0502020204030204" pitchFamily="34" charset="0"/>
                <a:ea typeface="Calibri" panose="020F0502020204030204" pitchFamily="34" charset="0"/>
                <a:cs typeface="Calibri" panose="020F0502020204030204" pitchFamily="34" charset="0"/>
              </a:rPr>
              <a:t>Longitudinal damping time 15ms </a:t>
            </a:r>
          </a:p>
          <a:p>
            <a:r>
              <a:rPr lang="zh-CN" altLang="en-US" sz="1600" dirty="0">
                <a:solidFill>
                  <a:srgbClr val="00B0F0"/>
                </a:solidFill>
                <a:latin typeface="Calibri" panose="020F0502020204030204" pitchFamily="34" charset="0"/>
                <a:cs typeface="Calibri" panose="020F0502020204030204" pitchFamily="34" charset="0"/>
                <a:sym typeface="Symbol" panose="05050102010706020507" pitchFamily="18" charset="2"/>
              </a:rPr>
              <a:t> </a:t>
            </a:r>
            <a:r>
              <a:rPr lang="en-US" altLang="zh-CN" sz="1600" dirty="0">
                <a:solidFill>
                  <a:srgbClr val="00B0F0"/>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Synchrotron radiation can damp longitudinal CBI driven by RF HOM.</a:t>
            </a:r>
            <a:endParaRPr lang="zh-CN" altLang="en-US" sz="1600" dirty="0">
              <a:solidFill>
                <a:srgbClr val="00B0F0"/>
              </a:solidFill>
              <a:latin typeface="Calibri" panose="020F0502020204030204" pitchFamily="34" charset="0"/>
              <a:cs typeface="Calibri" panose="020F0502020204030204" pitchFamily="34" charset="0"/>
            </a:endParaRPr>
          </a:p>
        </p:txBody>
      </p:sp>
      <p:pic>
        <p:nvPicPr>
          <p:cNvPr id="11" name="Picture 13">
            <a:extLst>
              <a:ext uri="{FF2B5EF4-FFF2-40B4-BE49-F238E27FC236}">
                <a16:creationId xmlns:a16="http://schemas.microsoft.com/office/drawing/2014/main" id="{43181068-96D4-4621-AE74-B027710E176E}"/>
              </a:ext>
            </a:extLst>
          </p:cNvPr>
          <p:cNvPicPr>
            <a:picLocks noChangeAspect="1"/>
          </p:cNvPicPr>
          <p:nvPr/>
        </p:nvPicPr>
        <p:blipFill>
          <a:blip r:embed="rId5"/>
          <a:stretch>
            <a:fillRect/>
          </a:stretch>
        </p:blipFill>
        <p:spPr>
          <a:xfrm>
            <a:off x="6787929" y="3006793"/>
            <a:ext cx="2936366" cy="1643696"/>
          </a:xfrm>
          <a:prstGeom prst="rect">
            <a:avLst/>
          </a:prstGeom>
        </p:spPr>
      </p:pic>
      <p:graphicFrame>
        <p:nvGraphicFramePr>
          <p:cNvPr id="12" name="Table 39">
            <a:extLst>
              <a:ext uri="{FF2B5EF4-FFF2-40B4-BE49-F238E27FC236}">
                <a16:creationId xmlns:a16="http://schemas.microsoft.com/office/drawing/2014/main" id="{EF837AE5-BEC2-4D15-8635-74F047BE4599}"/>
              </a:ext>
            </a:extLst>
          </p:cNvPr>
          <p:cNvGraphicFramePr>
            <a:graphicFrameLocks noGrp="1"/>
          </p:cNvGraphicFramePr>
          <p:nvPr>
            <p:extLst>
              <p:ext uri="{D42A27DB-BD31-4B8C-83A1-F6EECF244321}">
                <p14:modId xmlns:p14="http://schemas.microsoft.com/office/powerpoint/2010/main" val="2665980536"/>
              </p:ext>
            </p:extLst>
          </p:nvPr>
        </p:nvGraphicFramePr>
        <p:xfrm>
          <a:off x="9698797" y="3254154"/>
          <a:ext cx="1110701" cy="1375353"/>
        </p:xfrm>
        <a:graphic>
          <a:graphicData uri="http://schemas.openxmlformats.org/drawingml/2006/table">
            <a:tbl>
              <a:tblPr firstRow="1" bandRow="1">
                <a:tableStyleId>{5C22544A-7EE6-4342-B048-85BDC9FD1C3A}</a:tableStyleId>
              </a:tblPr>
              <a:tblGrid>
                <a:gridCol w="500143">
                  <a:extLst>
                    <a:ext uri="{9D8B030D-6E8A-4147-A177-3AD203B41FA5}">
                      <a16:colId xmlns:a16="http://schemas.microsoft.com/office/drawing/2014/main" val="1650742302"/>
                    </a:ext>
                  </a:extLst>
                </a:gridCol>
                <a:gridCol w="610558">
                  <a:extLst>
                    <a:ext uri="{9D8B030D-6E8A-4147-A177-3AD203B41FA5}">
                      <a16:colId xmlns:a16="http://schemas.microsoft.com/office/drawing/2014/main" val="201138443"/>
                    </a:ext>
                  </a:extLst>
                </a:gridCol>
              </a:tblGrid>
              <a:tr h="196479">
                <a:tc>
                  <a:txBody>
                    <a:bodyPr/>
                    <a:lstStyle/>
                    <a:p>
                      <a:pPr algn="ctr"/>
                      <a:r>
                        <a:rPr lang="en-US" altLang="zh-CN" sz="1100" dirty="0"/>
                        <a:t>R (</a:t>
                      </a:r>
                      <a:r>
                        <a:rPr lang="en-US" altLang="zh-CN" sz="1100" dirty="0">
                          <a:sym typeface="Symbol" panose="05050102010706020507" pitchFamily="18" charset="2"/>
                        </a:rPr>
                        <a:t>/m</a:t>
                      </a:r>
                      <a:r>
                        <a:rPr lang="en-US" altLang="zh-CN" sz="1100" dirty="0"/>
                        <a:t>)</a:t>
                      </a:r>
                      <a:endParaRPr lang="zh-CN" altLang="en-US" sz="1100" dirty="0"/>
                    </a:p>
                  </a:txBody>
                  <a:tcPr marL="0" marR="0" marT="0" marB="0" anchor="ctr"/>
                </a:tc>
                <a:tc>
                  <a:txBody>
                    <a:bodyPr/>
                    <a:lstStyle/>
                    <a:p>
                      <a:pPr algn="ctr"/>
                      <a:r>
                        <a:rPr lang="zh-CN" altLang="en-US" sz="1100" i="1" dirty="0">
                          <a:solidFill>
                            <a:schemeClr val="accent2"/>
                          </a:solidFill>
                          <a:sym typeface="Symbol" panose="05050102010706020507" pitchFamily="18" charset="2"/>
                        </a:rPr>
                        <a:t></a:t>
                      </a:r>
                      <a:r>
                        <a:rPr lang="en-US" altLang="zh-CN" sz="1100" i="1" baseline="-25000" dirty="0">
                          <a:solidFill>
                            <a:schemeClr val="accent2"/>
                          </a:solidFill>
                          <a:sym typeface="Symbol" panose="05050102010706020507" pitchFamily="18" charset="2"/>
                        </a:rPr>
                        <a:t>y</a:t>
                      </a:r>
                      <a:r>
                        <a:rPr lang="zh-CN" altLang="en-US" sz="1100" i="1" dirty="0">
                          <a:solidFill>
                            <a:schemeClr val="accent2"/>
                          </a:solidFill>
                          <a:sym typeface="Symbol" panose="05050102010706020507" pitchFamily="18" charset="2"/>
                        </a:rPr>
                        <a:t>  </a:t>
                      </a:r>
                      <a:r>
                        <a:rPr lang="en-US" altLang="zh-CN" sz="1100" i="0" dirty="0">
                          <a:solidFill>
                            <a:schemeClr val="accent2"/>
                          </a:solidFill>
                          <a:sym typeface="Symbol" panose="05050102010706020507" pitchFamily="18" charset="2"/>
                        </a:rPr>
                        <a:t>(</a:t>
                      </a:r>
                      <a:r>
                        <a:rPr lang="en-US" altLang="zh-CN" sz="1100" i="0" dirty="0" err="1">
                          <a:solidFill>
                            <a:schemeClr val="accent2"/>
                          </a:solidFill>
                          <a:sym typeface="Symbol" panose="05050102010706020507" pitchFamily="18" charset="2"/>
                        </a:rPr>
                        <a:t>ms</a:t>
                      </a:r>
                      <a:r>
                        <a:rPr lang="en-US" altLang="zh-CN" sz="1100" i="0" dirty="0">
                          <a:solidFill>
                            <a:schemeClr val="accent2"/>
                          </a:solidFill>
                          <a:sym typeface="Symbol" panose="05050102010706020507" pitchFamily="18" charset="2"/>
                        </a:rPr>
                        <a:t>)</a:t>
                      </a:r>
                      <a:r>
                        <a:rPr lang="zh-CN" altLang="en-US" sz="1100" i="0" dirty="0">
                          <a:solidFill>
                            <a:schemeClr val="accent2"/>
                          </a:solidFill>
                          <a:sym typeface="Symbol" panose="05050102010706020507" pitchFamily="18" charset="2"/>
                        </a:rPr>
                        <a:t> </a:t>
                      </a:r>
                      <a:endParaRPr lang="zh-CN" altLang="en-US" sz="1100" i="0" dirty="0">
                        <a:solidFill>
                          <a:schemeClr val="accent2"/>
                        </a:solidFill>
                      </a:endParaRPr>
                    </a:p>
                  </a:txBody>
                  <a:tcPr marL="0" marR="0" marT="0" marB="0" anchor="ctr"/>
                </a:tc>
                <a:extLst>
                  <a:ext uri="{0D108BD9-81ED-4DB2-BD59-A6C34878D82A}">
                    <a16:rowId xmlns:a16="http://schemas.microsoft.com/office/drawing/2014/main" val="3882197461"/>
                  </a:ext>
                </a:extLst>
              </a:tr>
              <a:tr h="196479">
                <a:tc>
                  <a:txBody>
                    <a:bodyPr/>
                    <a:lstStyle/>
                    <a:p>
                      <a:pPr algn="ctr"/>
                      <a:r>
                        <a:rPr lang="en-US" altLang="zh-CN" sz="1100" dirty="0"/>
                        <a:t>175</a:t>
                      </a:r>
                      <a:endParaRPr lang="zh-CN" altLang="en-US" sz="1100" dirty="0"/>
                    </a:p>
                  </a:txBody>
                  <a:tcPr marL="0" marR="0" marT="0" marB="0" anchor="ctr"/>
                </a:tc>
                <a:tc>
                  <a:txBody>
                    <a:bodyPr/>
                    <a:lstStyle/>
                    <a:p>
                      <a:pPr algn="ctr"/>
                      <a:r>
                        <a:rPr lang="en-US" altLang="zh-CN" sz="1100" dirty="0">
                          <a:solidFill>
                            <a:schemeClr val="accent2"/>
                          </a:solidFill>
                        </a:rPr>
                        <a:t>275.9</a:t>
                      </a:r>
                      <a:endParaRPr lang="zh-CN" altLang="en-US" sz="1100" dirty="0">
                        <a:solidFill>
                          <a:schemeClr val="accent2"/>
                        </a:solidFill>
                      </a:endParaRPr>
                    </a:p>
                  </a:txBody>
                  <a:tcPr marL="0" marR="0" marT="0" marB="0" anchor="ctr"/>
                </a:tc>
                <a:extLst>
                  <a:ext uri="{0D108BD9-81ED-4DB2-BD59-A6C34878D82A}">
                    <a16:rowId xmlns:a16="http://schemas.microsoft.com/office/drawing/2014/main" val="1547987507"/>
                  </a:ext>
                </a:extLst>
              </a:tr>
              <a:tr h="196479">
                <a:tc>
                  <a:txBody>
                    <a:bodyPr/>
                    <a:lstStyle/>
                    <a:p>
                      <a:pPr algn="ctr"/>
                      <a:r>
                        <a:rPr lang="en-US" altLang="zh-CN" sz="1100" dirty="0">
                          <a:solidFill>
                            <a:srgbClr val="FF0000"/>
                          </a:solidFill>
                        </a:rPr>
                        <a:t>4823</a:t>
                      </a:r>
                      <a:endParaRPr lang="zh-CN" altLang="en-US" sz="1100" dirty="0">
                        <a:solidFill>
                          <a:srgbClr val="FF0000"/>
                        </a:solidFill>
                      </a:endParaRPr>
                    </a:p>
                  </a:txBody>
                  <a:tcPr marL="0" marR="0" marT="0" marB="0" anchor="ctr"/>
                </a:tc>
                <a:tc>
                  <a:txBody>
                    <a:bodyPr/>
                    <a:lstStyle/>
                    <a:p>
                      <a:pPr algn="ctr"/>
                      <a:r>
                        <a:rPr lang="en-US" altLang="zh-CN" sz="1100" dirty="0">
                          <a:solidFill>
                            <a:srgbClr val="FF0000"/>
                          </a:solidFill>
                        </a:rPr>
                        <a:t>10.0</a:t>
                      </a:r>
                      <a:endParaRPr lang="zh-CN" altLang="en-US" sz="1100" dirty="0">
                        <a:solidFill>
                          <a:srgbClr val="FF0000"/>
                        </a:solidFill>
                      </a:endParaRPr>
                    </a:p>
                  </a:txBody>
                  <a:tcPr marL="0" marR="0" marT="0" marB="0" anchor="ctr"/>
                </a:tc>
                <a:extLst>
                  <a:ext uri="{0D108BD9-81ED-4DB2-BD59-A6C34878D82A}">
                    <a16:rowId xmlns:a16="http://schemas.microsoft.com/office/drawing/2014/main" val="1084798225"/>
                  </a:ext>
                </a:extLst>
              </a:tr>
              <a:tr h="196479">
                <a:tc>
                  <a:txBody>
                    <a:bodyPr/>
                    <a:lstStyle/>
                    <a:p>
                      <a:pPr algn="ctr"/>
                      <a:r>
                        <a:rPr lang="en-US" altLang="zh-CN" sz="1100" dirty="0">
                          <a:solidFill>
                            <a:srgbClr val="FF0000"/>
                          </a:solidFill>
                        </a:rPr>
                        <a:t>24708</a:t>
                      </a:r>
                      <a:endParaRPr lang="zh-CN" altLang="en-US" sz="1100" dirty="0">
                        <a:solidFill>
                          <a:srgbClr val="FF0000"/>
                        </a:solidFill>
                      </a:endParaRPr>
                    </a:p>
                  </a:txBody>
                  <a:tcPr marL="0" marR="0" marT="0" marB="0" anchor="ctr"/>
                </a:tc>
                <a:tc>
                  <a:txBody>
                    <a:bodyPr/>
                    <a:lstStyle/>
                    <a:p>
                      <a:pPr algn="ctr"/>
                      <a:r>
                        <a:rPr lang="en-US" altLang="zh-CN" sz="1100" dirty="0">
                          <a:solidFill>
                            <a:srgbClr val="FF0000"/>
                          </a:solidFill>
                        </a:rPr>
                        <a:t>1.95</a:t>
                      </a:r>
                      <a:endParaRPr lang="zh-CN" altLang="en-US" sz="1100" dirty="0">
                        <a:solidFill>
                          <a:srgbClr val="FF0000"/>
                        </a:solidFill>
                      </a:endParaRPr>
                    </a:p>
                  </a:txBody>
                  <a:tcPr marL="0" marR="0" marT="0" marB="0" anchor="ctr"/>
                </a:tc>
                <a:extLst>
                  <a:ext uri="{0D108BD9-81ED-4DB2-BD59-A6C34878D82A}">
                    <a16:rowId xmlns:a16="http://schemas.microsoft.com/office/drawing/2014/main" val="2874334126"/>
                  </a:ext>
                </a:extLst>
              </a:tr>
              <a:tr h="196479">
                <a:tc>
                  <a:txBody>
                    <a:bodyPr/>
                    <a:lstStyle/>
                    <a:p>
                      <a:pPr algn="ctr"/>
                      <a:r>
                        <a:rPr lang="en-US" altLang="zh-CN" sz="1100" dirty="0">
                          <a:solidFill>
                            <a:srgbClr val="FF0000"/>
                          </a:solidFill>
                        </a:rPr>
                        <a:t>21366</a:t>
                      </a:r>
                      <a:endParaRPr lang="zh-CN" altLang="en-US" sz="1100" dirty="0">
                        <a:solidFill>
                          <a:srgbClr val="FF0000"/>
                        </a:solidFill>
                      </a:endParaRPr>
                    </a:p>
                  </a:txBody>
                  <a:tcPr marL="0" marR="0" marT="0" marB="0" anchor="ctr"/>
                </a:tc>
                <a:tc>
                  <a:txBody>
                    <a:bodyPr/>
                    <a:lstStyle/>
                    <a:p>
                      <a:pPr algn="ctr"/>
                      <a:r>
                        <a:rPr lang="en-US" altLang="zh-CN" sz="1100" dirty="0">
                          <a:solidFill>
                            <a:srgbClr val="FF0000"/>
                          </a:solidFill>
                        </a:rPr>
                        <a:t>4.5</a:t>
                      </a:r>
                      <a:endParaRPr lang="zh-CN" altLang="en-US" sz="1100" dirty="0">
                        <a:solidFill>
                          <a:srgbClr val="FF0000"/>
                        </a:solidFill>
                      </a:endParaRPr>
                    </a:p>
                  </a:txBody>
                  <a:tcPr marL="0" marR="0" marT="0" marB="0" anchor="ctr"/>
                </a:tc>
                <a:extLst>
                  <a:ext uri="{0D108BD9-81ED-4DB2-BD59-A6C34878D82A}">
                    <a16:rowId xmlns:a16="http://schemas.microsoft.com/office/drawing/2014/main" val="3977200209"/>
                  </a:ext>
                </a:extLst>
              </a:tr>
              <a:tr h="196479">
                <a:tc>
                  <a:txBody>
                    <a:bodyPr/>
                    <a:lstStyle/>
                    <a:p>
                      <a:pPr algn="ctr"/>
                      <a:r>
                        <a:rPr lang="en-US" altLang="zh-CN" sz="1100" dirty="0"/>
                        <a:t>370</a:t>
                      </a:r>
                      <a:endParaRPr lang="zh-CN" altLang="en-US" sz="1100" dirty="0"/>
                    </a:p>
                  </a:txBody>
                  <a:tcPr marL="0" marR="0" marT="0" marB="0" anchor="ctr"/>
                </a:tc>
                <a:tc>
                  <a:txBody>
                    <a:bodyPr/>
                    <a:lstStyle/>
                    <a:p>
                      <a:pPr algn="ctr"/>
                      <a:r>
                        <a:rPr lang="en-US" altLang="zh-CN" sz="1100" dirty="0">
                          <a:solidFill>
                            <a:schemeClr val="accent2"/>
                          </a:solidFill>
                        </a:rPr>
                        <a:t>130.5</a:t>
                      </a:r>
                      <a:endParaRPr lang="zh-CN" altLang="en-US" sz="1100" dirty="0">
                        <a:solidFill>
                          <a:schemeClr val="accent2"/>
                        </a:solidFill>
                      </a:endParaRPr>
                    </a:p>
                  </a:txBody>
                  <a:tcPr marL="0" marR="0" marT="0" marB="0" anchor="ctr"/>
                </a:tc>
                <a:extLst>
                  <a:ext uri="{0D108BD9-81ED-4DB2-BD59-A6C34878D82A}">
                    <a16:rowId xmlns:a16="http://schemas.microsoft.com/office/drawing/2014/main" val="3788912246"/>
                  </a:ext>
                </a:extLst>
              </a:tr>
              <a:tr h="196479">
                <a:tc>
                  <a:txBody>
                    <a:bodyPr/>
                    <a:lstStyle/>
                    <a:p>
                      <a:pPr algn="ctr"/>
                      <a:r>
                        <a:rPr lang="en-US" altLang="zh-CN" sz="1100" dirty="0"/>
                        <a:t>341</a:t>
                      </a:r>
                      <a:endParaRPr lang="zh-CN" altLang="en-US" sz="1100" dirty="0"/>
                    </a:p>
                  </a:txBody>
                  <a:tcPr marL="0" marR="0" marT="0" marB="0" anchor="ctr"/>
                </a:tc>
                <a:tc>
                  <a:txBody>
                    <a:bodyPr/>
                    <a:lstStyle/>
                    <a:p>
                      <a:pPr algn="ctr"/>
                      <a:r>
                        <a:rPr lang="en-US" altLang="zh-CN" sz="1100" dirty="0">
                          <a:solidFill>
                            <a:schemeClr val="accent2"/>
                          </a:solidFill>
                        </a:rPr>
                        <a:t>142.0</a:t>
                      </a:r>
                      <a:endParaRPr lang="zh-CN" altLang="en-US" sz="1100" dirty="0">
                        <a:solidFill>
                          <a:schemeClr val="accent2"/>
                        </a:solidFill>
                      </a:endParaRPr>
                    </a:p>
                  </a:txBody>
                  <a:tcPr marL="0" marR="0" marT="0" marB="0" anchor="ctr"/>
                </a:tc>
                <a:extLst>
                  <a:ext uri="{0D108BD9-81ED-4DB2-BD59-A6C34878D82A}">
                    <a16:rowId xmlns:a16="http://schemas.microsoft.com/office/drawing/2014/main" val="1119542934"/>
                  </a:ext>
                </a:extLst>
              </a:tr>
            </a:tbl>
          </a:graphicData>
        </a:graphic>
      </p:graphicFrame>
      <p:sp>
        <p:nvSpPr>
          <p:cNvPr id="13" name="TextBox 15">
            <a:extLst>
              <a:ext uri="{FF2B5EF4-FFF2-40B4-BE49-F238E27FC236}">
                <a16:creationId xmlns:a16="http://schemas.microsoft.com/office/drawing/2014/main" id="{E6AD49C6-35D9-425A-AFEE-E36BC2C4472A}"/>
              </a:ext>
            </a:extLst>
          </p:cNvPr>
          <p:cNvSpPr txBox="1"/>
          <p:nvPr/>
        </p:nvSpPr>
        <p:spPr>
          <a:xfrm>
            <a:off x="6787929" y="4664868"/>
            <a:ext cx="4318598" cy="1323439"/>
          </a:xfrm>
          <a:prstGeom prst="rect">
            <a:avLst/>
          </a:prstGeom>
          <a:noFill/>
          <a:ln>
            <a:solidFill>
              <a:schemeClr val="accent2">
                <a:lumMod val="75000"/>
              </a:schemeClr>
            </a:solidFill>
          </a:ln>
        </p:spPr>
        <p:txBody>
          <a:bodyPr wrap="square">
            <a:spAutoFit/>
          </a:bodyPr>
          <a:lstStyle/>
          <a:p>
            <a:r>
              <a:rPr lang="en-US" altLang="zh-CN" sz="1600" dirty="0">
                <a:solidFill>
                  <a:srgbClr val="00B0F0"/>
                </a:solidFill>
                <a:latin typeface="Calibri" panose="020F0502020204030204" pitchFamily="34" charset="0"/>
                <a:ea typeface="Calibri" panose="020F0502020204030204" pitchFamily="34" charset="0"/>
                <a:cs typeface="Calibri" panose="020F0502020204030204" pitchFamily="34" charset="0"/>
              </a:rPr>
              <a:t>Transverse damping time 30 </a:t>
            </a:r>
            <a:r>
              <a:rPr lang="en-US" altLang="zh-CN" sz="1600" dirty="0" err="1">
                <a:solidFill>
                  <a:srgbClr val="00B0F0"/>
                </a:solidFill>
                <a:latin typeface="Calibri" panose="020F0502020204030204" pitchFamily="34" charset="0"/>
                <a:ea typeface="Calibri" panose="020F0502020204030204" pitchFamily="34" charset="0"/>
                <a:cs typeface="Calibri" panose="020F0502020204030204" pitchFamily="34" charset="0"/>
              </a:rPr>
              <a:t>ms</a:t>
            </a:r>
            <a:endParaRPr lang="en-US" altLang="zh-CN" sz="1600" dirty="0">
              <a:solidFill>
                <a:srgbClr val="00B0F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Symbol" panose="05050102010706020507" pitchFamily="18" charset="2"/>
              <a:buChar char="®"/>
            </a:pPr>
            <a:r>
              <a:rPr lang="en-US" altLang="zh-CN" sz="1600" dirty="0">
                <a:solidFill>
                  <a:srgbClr val="FF0000"/>
                </a:solidFill>
                <a:latin typeface="Calibri" panose="020F0502020204030204" pitchFamily="34" charset="0"/>
                <a:ea typeface="Calibri" panose="020F0502020204030204" pitchFamily="34" charset="0"/>
                <a:cs typeface="Calibri" panose="020F0502020204030204" pitchFamily="34" charset="0"/>
              </a:rPr>
              <a:t>Synchrotron radiation cannot damp transverse CBI driven by RF HOM.</a:t>
            </a:r>
            <a:r>
              <a:rPr lang="zh-CN" altLang="en-US" sz="1600" dirty="0">
                <a:solidFill>
                  <a:srgbClr val="00B0F0"/>
                </a:solidFill>
                <a:latin typeface="Calibri" panose="020F0502020204030204" pitchFamily="34" charset="0"/>
                <a:cs typeface="Calibri" panose="020F0502020204030204" pitchFamily="34" charset="0"/>
              </a:rPr>
              <a:t>，</a:t>
            </a:r>
            <a:endParaRPr lang="en-US" altLang="zh-CN" sz="1600" dirty="0">
              <a:solidFill>
                <a:srgbClr val="00B0F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Symbol" panose="05050102010706020507" pitchFamily="18" charset="2"/>
              <a:buChar char="®"/>
            </a:pPr>
            <a:r>
              <a:rPr lang="en-US" altLang="zh-CN" sz="1600" dirty="0">
                <a:solidFill>
                  <a:srgbClr val="FF0000"/>
                </a:solidFill>
                <a:latin typeface="Calibri" panose="020F0502020204030204" pitchFamily="34" charset="0"/>
                <a:ea typeface="Calibri" panose="020F0502020204030204" pitchFamily="34" charset="0"/>
                <a:cs typeface="Calibri" panose="020F0502020204030204" pitchFamily="34" charset="0"/>
              </a:rPr>
              <a:t>Transverse bunch-by-bunch feedback system is required</a:t>
            </a:r>
            <a:endParaRPr lang="zh-CN" altLang="en-US" sz="1600" dirty="0">
              <a:solidFill>
                <a:srgbClr val="FF0000"/>
              </a:solidFill>
              <a:latin typeface="Calibri" panose="020F0502020204030204" pitchFamily="34" charset="0"/>
              <a:cs typeface="Calibri" panose="020F0502020204030204" pitchFamily="34" charset="0"/>
            </a:endParaRPr>
          </a:p>
        </p:txBody>
      </p:sp>
      <p:sp>
        <p:nvSpPr>
          <p:cNvPr id="14" name="文本框 13">
            <a:extLst>
              <a:ext uri="{FF2B5EF4-FFF2-40B4-BE49-F238E27FC236}">
                <a16:creationId xmlns:a16="http://schemas.microsoft.com/office/drawing/2014/main" id="{0B6AF7E9-74D6-4593-A403-12A26CEEC3D4}"/>
              </a:ext>
            </a:extLst>
          </p:cNvPr>
          <p:cNvSpPr txBox="1"/>
          <p:nvPr/>
        </p:nvSpPr>
        <p:spPr>
          <a:xfrm>
            <a:off x="5573245" y="2836970"/>
            <a:ext cx="963742" cy="338554"/>
          </a:xfrm>
          <a:prstGeom prst="rect">
            <a:avLst/>
          </a:prstGeom>
          <a:noFill/>
          <a:ln>
            <a:solidFill>
              <a:srgbClr val="FF0000"/>
            </a:solidFill>
          </a:ln>
        </p:spPr>
        <p:txBody>
          <a:bodyPr wrap="square" rtlCol="0">
            <a:spAutoFit/>
          </a:bodyPr>
          <a:lstStyle/>
          <a:p>
            <a:r>
              <a:rPr lang="en-US" altLang="zh-CN" sz="1600" dirty="0">
                <a:solidFill>
                  <a:srgbClr val="FF0000"/>
                </a:solidFill>
                <a:latin typeface="Calibri" panose="020F0502020204030204" pitchFamily="34" charset="0"/>
                <a:ea typeface="Calibri" panose="020F0502020204030204" pitchFamily="34" charset="0"/>
                <a:cs typeface="Calibri" panose="020F0502020204030204" pitchFamily="34" charset="0"/>
              </a:rPr>
              <a:t>2 cavities</a:t>
            </a:r>
            <a:endParaRPr lang="zh-CN" altLang="en-US" sz="1600" dirty="0">
              <a:solidFill>
                <a:srgbClr val="FF000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5" name="TextBox 1">
                <a:extLst>
                  <a:ext uri="{FF2B5EF4-FFF2-40B4-BE49-F238E27FC236}">
                    <a16:creationId xmlns:a16="http://schemas.microsoft.com/office/drawing/2014/main" id="{FEB4B7A8-C604-4975-A661-42051173600C}"/>
                  </a:ext>
                </a:extLst>
              </p:cNvPr>
              <p:cNvSpPr txBox="1"/>
              <p:nvPr/>
            </p:nvSpPr>
            <p:spPr>
              <a:xfrm>
                <a:off x="3014777" y="1482743"/>
                <a:ext cx="1528282" cy="456792"/>
              </a:xfrm>
              <a:prstGeom prst="rect">
                <a:avLst/>
              </a:prstGeom>
              <a:noFill/>
              <a:ln>
                <a:solidFill>
                  <a:schemeClr val="accent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sz="1400" i="1" smtClean="0">
                              <a:latin typeface="Cambria Math" panose="02040503050406030204" pitchFamily="18" charset="0"/>
                            </a:rPr>
                          </m:ctrlPr>
                        </m:fPr>
                        <m:num>
                          <m:r>
                            <a:rPr lang="en-US" altLang="zh-CN" sz="1400" b="0" i="1" smtClean="0">
                              <a:latin typeface="Cambria Math" panose="02040503050406030204" pitchFamily="18" charset="0"/>
                            </a:rPr>
                            <m:t>1</m:t>
                          </m:r>
                        </m:num>
                        <m:den>
                          <m:sSub>
                            <m:sSubPr>
                              <m:ctrlPr>
                                <a:rPr lang="en-US" altLang="zh-CN" sz="1400" i="1" smtClean="0">
                                  <a:latin typeface="Cambria Math" panose="02040503050406030204" pitchFamily="18" charset="0"/>
                                </a:rPr>
                              </m:ctrlPr>
                            </m:sSubPr>
                            <m:e>
                              <m:r>
                                <a:rPr lang="zh-CN" altLang="en-US" sz="1400" i="1" smtClean="0">
                                  <a:latin typeface="Cambria Math" panose="02040503050406030204" pitchFamily="18" charset="0"/>
                                </a:rPr>
                                <m:t>𝜏</m:t>
                              </m:r>
                            </m:e>
                            <m:sub>
                              <m:r>
                                <a:rPr lang="en-US" altLang="zh-CN" sz="1400" i="1" smtClean="0">
                                  <a:latin typeface="Cambria Math" panose="02040503050406030204" pitchFamily="18" charset="0"/>
                                  <a:ea typeface="Cambria Math" panose="02040503050406030204" pitchFamily="18" charset="0"/>
                                </a:rPr>
                                <m:t>∥</m:t>
                              </m:r>
                            </m:sub>
                          </m:sSub>
                        </m:den>
                      </m:f>
                      <m:r>
                        <a:rPr lang="en-US" altLang="zh-CN" sz="1400" b="0" i="1" smtClean="0">
                          <a:latin typeface="Cambria Math" panose="02040503050406030204" pitchFamily="18" charset="0"/>
                        </a:rPr>
                        <m:t>=</m:t>
                      </m:r>
                      <m:f>
                        <m:fPr>
                          <m:ctrlPr>
                            <a:rPr lang="en-US" altLang="zh-CN" sz="1400" b="0" i="1" smtClean="0">
                              <a:latin typeface="Cambria Math" panose="02040503050406030204" pitchFamily="18" charset="0"/>
                            </a:rPr>
                          </m:ctrlPr>
                        </m:fPr>
                        <m:num>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𝑛</m:t>
                              </m:r>
                            </m:e>
                            <m:sub>
                              <m:r>
                                <a:rPr lang="en-US" altLang="zh-CN" sz="1400" b="0" i="1" smtClean="0">
                                  <a:latin typeface="Cambria Math" panose="02040503050406030204" pitchFamily="18" charset="0"/>
                                </a:rPr>
                                <m:t>𝑏</m:t>
                              </m:r>
                            </m:sub>
                          </m:sSub>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𝐼</m:t>
                              </m:r>
                            </m:e>
                            <m:sub>
                              <m:r>
                                <a:rPr lang="en-US" altLang="zh-CN" sz="1400" b="0" i="1" smtClean="0">
                                  <a:latin typeface="Cambria Math" panose="02040503050406030204" pitchFamily="18" charset="0"/>
                                </a:rPr>
                                <m:t>𝑏</m:t>
                              </m:r>
                            </m:sub>
                          </m:sSub>
                          <m:sSub>
                            <m:sSubPr>
                              <m:ctrlPr>
                                <a:rPr lang="en-US" altLang="zh-CN" sz="1400" b="0" i="1" smtClean="0">
                                  <a:latin typeface="Cambria Math" panose="02040503050406030204" pitchFamily="18" charset="0"/>
                                </a:rPr>
                              </m:ctrlPr>
                            </m:sSubPr>
                            <m:e>
                              <m:r>
                                <a:rPr lang="zh-CN" altLang="en-US" sz="1400" b="0" i="1" smtClean="0">
                                  <a:latin typeface="Cambria Math" panose="02040503050406030204" pitchFamily="18" charset="0"/>
                                </a:rPr>
                                <m:t>𝛼</m:t>
                              </m:r>
                            </m:e>
                            <m:sub>
                              <m:r>
                                <a:rPr lang="en-US" altLang="zh-CN" sz="1400" b="0" i="1" smtClean="0">
                                  <a:latin typeface="Cambria Math" panose="02040503050406030204" pitchFamily="18" charset="0"/>
                                </a:rPr>
                                <m:t>𝑝</m:t>
                              </m:r>
                            </m:sub>
                          </m:sSub>
                        </m:num>
                        <m:den>
                          <m:r>
                            <a:rPr lang="en-US" altLang="zh-CN" sz="1400" b="0" i="1" smtClean="0">
                              <a:latin typeface="Cambria Math" panose="02040503050406030204" pitchFamily="18" charset="0"/>
                            </a:rPr>
                            <m:t>2(</m:t>
                          </m:r>
                          <m:r>
                            <a:rPr lang="en-US" altLang="zh-CN" sz="1400" b="0" i="1" smtClean="0">
                              <a:latin typeface="Cambria Math" panose="02040503050406030204" pitchFamily="18" charset="0"/>
                            </a:rPr>
                            <m:t>𝐸</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𝑒</m:t>
                          </m:r>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zh-CN" altLang="en-US" sz="1400" b="0" i="1" smtClean="0">
                                  <a:latin typeface="Cambria Math" panose="02040503050406030204" pitchFamily="18" charset="0"/>
                                </a:rPr>
                                <m:t>𝜈</m:t>
                              </m:r>
                            </m:e>
                            <m:sub>
                              <m:r>
                                <a:rPr lang="en-US" altLang="zh-CN" sz="1400" b="0" i="1" smtClean="0">
                                  <a:latin typeface="Cambria Math" panose="02040503050406030204" pitchFamily="18" charset="0"/>
                                </a:rPr>
                                <m:t>𝑧</m:t>
                              </m:r>
                            </m:sub>
                          </m:sSub>
                        </m:den>
                      </m:f>
                      <m:r>
                        <a:rPr lang="en-US" altLang="zh-CN" sz="1400" b="0" i="1" smtClean="0">
                          <a:latin typeface="Cambria Math" panose="02040503050406030204" pitchFamily="18" charset="0"/>
                        </a:rPr>
                        <m:t>𝑓</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𝑅</m:t>
                          </m:r>
                        </m:e>
                        <m:sub>
                          <m:r>
                            <a:rPr lang="en-US" altLang="zh-CN" sz="1400" b="0" i="1" smtClean="0">
                              <a:latin typeface="Cambria Math" panose="02040503050406030204" pitchFamily="18" charset="0"/>
                            </a:rPr>
                            <m:t>𝑠</m:t>
                          </m:r>
                        </m:sub>
                      </m:sSub>
                    </m:oMath>
                  </m:oMathPara>
                </a14:m>
                <a:endParaRPr lang="zh-CN" altLang="en-US" sz="1400" dirty="0"/>
              </a:p>
            </p:txBody>
          </p:sp>
        </mc:Choice>
        <mc:Fallback xmlns="">
          <p:sp>
            <p:nvSpPr>
              <p:cNvPr id="15" name="TextBox 1">
                <a:extLst>
                  <a:ext uri="{FF2B5EF4-FFF2-40B4-BE49-F238E27FC236}">
                    <a16:creationId xmlns:a16="http://schemas.microsoft.com/office/drawing/2014/main" id="{FEB4B7A8-C604-4975-A661-42051173600C}"/>
                  </a:ext>
                </a:extLst>
              </p:cNvPr>
              <p:cNvSpPr txBox="1">
                <a:spLocks noRot="1" noChangeAspect="1" noMove="1" noResize="1" noEditPoints="1" noAdjustHandles="1" noChangeArrowheads="1" noChangeShapeType="1" noTextEdit="1"/>
              </p:cNvSpPr>
              <p:nvPr/>
            </p:nvSpPr>
            <p:spPr>
              <a:xfrm>
                <a:off x="3014777" y="1482743"/>
                <a:ext cx="1528282" cy="456792"/>
              </a:xfrm>
              <a:prstGeom prst="rect">
                <a:avLst/>
              </a:prstGeom>
              <a:blipFill>
                <a:blip r:embed="rId6"/>
                <a:stretch>
                  <a:fillRect b="-12987"/>
                </a:stretch>
              </a:blipFill>
              <a:ln>
                <a:solidFill>
                  <a:schemeClr val="accent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TextBox 2">
                <a:extLst>
                  <a:ext uri="{FF2B5EF4-FFF2-40B4-BE49-F238E27FC236}">
                    <a16:creationId xmlns:a16="http://schemas.microsoft.com/office/drawing/2014/main" id="{D1177BCF-80B1-49B4-8E2D-B6454A75313B}"/>
                  </a:ext>
                </a:extLst>
              </p:cNvPr>
              <p:cNvSpPr txBox="1"/>
              <p:nvPr/>
            </p:nvSpPr>
            <p:spPr>
              <a:xfrm>
                <a:off x="6659967" y="1482743"/>
                <a:ext cx="1772369" cy="453266"/>
              </a:xfrm>
              <a:prstGeom prst="rect">
                <a:avLst/>
              </a:prstGeom>
              <a:noFill/>
              <a:ln>
                <a:solidFill>
                  <a:schemeClr val="accent1"/>
                </a:solidFill>
              </a:ln>
            </p:spPr>
            <p:txBody>
              <a:bodyPr wrap="square" lIns="72000" tIns="0" rIns="72000" bIns="0">
                <a:spAutoFit/>
              </a:bodyPr>
              <a:lstStyle/>
              <a:p>
                <a:pPr/>
                <a14:m>
                  <m:oMathPara xmlns:m="http://schemas.openxmlformats.org/officeDocument/2006/math">
                    <m:oMathParaPr>
                      <m:jc m:val="centerGroup"/>
                    </m:oMathParaPr>
                    <m:oMath xmlns:m="http://schemas.openxmlformats.org/officeDocument/2006/math">
                      <m:f>
                        <m:fPr>
                          <m:ctrlPr>
                            <a:rPr lang="en-US" altLang="zh-CN" sz="1400" i="1" smtClean="0">
                              <a:latin typeface="Cambria Math" panose="02040503050406030204" pitchFamily="18" charset="0"/>
                            </a:rPr>
                          </m:ctrlPr>
                        </m:fPr>
                        <m:num>
                          <m:r>
                            <a:rPr lang="en-US" altLang="zh-CN" sz="1400" i="1">
                              <a:latin typeface="Cambria Math" panose="02040503050406030204" pitchFamily="18" charset="0"/>
                            </a:rPr>
                            <m:t>1</m:t>
                          </m:r>
                        </m:num>
                        <m:den>
                          <m:sSub>
                            <m:sSubPr>
                              <m:ctrlPr>
                                <a:rPr lang="en-US" altLang="zh-CN" sz="1400" i="1">
                                  <a:latin typeface="Cambria Math" panose="02040503050406030204" pitchFamily="18" charset="0"/>
                                </a:rPr>
                              </m:ctrlPr>
                            </m:sSubPr>
                            <m:e>
                              <m:r>
                                <a:rPr lang="zh-CN" altLang="en-US" sz="1400" i="1">
                                  <a:latin typeface="Cambria Math" panose="02040503050406030204" pitchFamily="18" charset="0"/>
                                </a:rPr>
                                <m:t>𝜏</m:t>
                              </m:r>
                            </m:e>
                            <m:sub>
                              <m:r>
                                <a:rPr lang="en-US" altLang="zh-CN" sz="1400" i="1">
                                  <a:latin typeface="Cambria Math" panose="02040503050406030204" pitchFamily="18" charset="0"/>
                                  <a:ea typeface="Cambria Math" panose="02040503050406030204" pitchFamily="18" charset="0"/>
                                </a:rPr>
                                <m:t>⊥</m:t>
                              </m:r>
                            </m:sub>
                          </m:sSub>
                        </m:den>
                      </m:f>
                      <m:r>
                        <a:rPr lang="en-US" altLang="zh-CN" sz="1400" b="0" i="1" smtClean="0">
                          <a:latin typeface="Cambria Math" panose="02040503050406030204" pitchFamily="18" charset="0"/>
                          <a:ea typeface="Cambria Math" panose="02040503050406030204" pitchFamily="18" charset="0"/>
                        </a:rPr>
                        <m:t>=</m:t>
                      </m:r>
                      <m:f>
                        <m:fPr>
                          <m:ctrlPr>
                            <a:rPr lang="en-US" altLang="zh-CN" sz="1400" i="1">
                              <a:latin typeface="Cambria Math" panose="02040503050406030204" pitchFamily="18" charset="0"/>
                            </a:rPr>
                          </m:ctrlPr>
                        </m:fPr>
                        <m:num>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𝑛</m:t>
                              </m:r>
                            </m:e>
                            <m:sub>
                              <m:r>
                                <a:rPr lang="en-US" altLang="zh-CN" sz="1400" i="1">
                                  <a:latin typeface="Cambria Math" panose="02040503050406030204" pitchFamily="18" charset="0"/>
                                </a:rPr>
                                <m:t>𝑏</m:t>
                              </m:r>
                            </m:sub>
                          </m:sSub>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𝐼</m:t>
                              </m:r>
                            </m:e>
                            <m:sub>
                              <m:r>
                                <a:rPr lang="en-US" altLang="zh-CN" sz="1400" i="1">
                                  <a:latin typeface="Cambria Math" panose="02040503050406030204" pitchFamily="18" charset="0"/>
                                </a:rPr>
                                <m:t>𝑏</m:t>
                              </m:r>
                            </m:sub>
                          </m:sSub>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𝑓</m:t>
                              </m:r>
                            </m:e>
                            <m:sub>
                              <m:r>
                                <a:rPr lang="en-US" altLang="zh-CN" sz="1400" i="1">
                                  <a:latin typeface="Cambria Math" panose="02040503050406030204" pitchFamily="18" charset="0"/>
                                </a:rPr>
                                <m:t>0</m:t>
                              </m:r>
                            </m:sub>
                          </m:sSub>
                          <m:d>
                            <m:dPr>
                              <m:begChr m:val="⟨"/>
                              <m:endChr m:val="⟩"/>
                              <m:ctrlPr>
                                <a:rPr lang="en-US" altLang="zh-CN" sz="1400" i="1" smtClean="0">
                                  <a:solidFill>
                                    <a:srgbClr val="00B0F0"/>
                                  </a:solidFill>
                                  <a:latin typeface="Cambria Math" panose="02040503050406030204" pitchFamily="18" charset="0"/>
                                </a:rPr>
                              </m:ctrlPr>
                            </m:dPr>
                            <m:e>
                              <m:r>
                                <a:rPr lang="zh-CN" altLang="en-US" sz="1400" i="1">
                                  <a:solidFill>
                                    <a:srgbClr val="00B0F0"/>
                                  </a:solidFill>
                                  <a:latin typeface="Cambria Math" panose="02040503050406030204" pitchFamily="18" charset="0"/>
                                </a:rPr>
                                <m:t>𝛽</m:t>
                              </m:r>
                            </m:e>
                          </m:d>
                        </m:num>
                        <m:den>
                          <m:r>
                            <a:rPr lang="en-US" altLang="zh-CN" sz="1400" b="0" i="1" smtClean="0">
                              <a:latin typeface="Cambria Math" panose="02040503050406030204" pitchFamily="18" charset="0"/>
                            </a:rPr>
                            <m:t>2</m:t>
                          </m:r>
                          <m:r>
                            <a:rPr lang="en-US" altLang="zh-CN" sz="1400" i="1">
                              <a:latin typeface="Cambria Math" panose="02040503050406030204" pitchFamily="18" charset="0"/>
                            </a:rPr>
                            <m:t>𝐸</m:t>
                          </m:r>
                          <m:r>
                            <a:rPr lang="en-US" altLang="zh-CN" sz="1400" i="1">
                              <a:latin typeface="Cambria Math" panose="02040503050406030204" pitchFamily="18" charset="0"/>
                            </a:rPr>
                            <m:t>/</m:t>
                          </m:r>
                          <m:r>
                            <a:rPr lang="en-US" altLang="zh-CN" sz="1400" i="1">
                              <a:latin typeface="Cambria Math" panose="02040503050406030204" pitchFamily="18" charset="0"/>
                            </a:rPr>
                            <m:t>𝑒</m:t>
                          </m:r>
                        </m:den>
                      </m:f>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𝑅</m:t>
                          </m:r>
                        </m:e>
                        <m:sub>
                          <m:r>
                            <m:rPr>
                              <m:sty m:val="p"/>
                            </m:rPr>
                            <a:rPr lang="en-US" altLang="zh-CN" sz="1400" i="1">
                              <a:latin typeface="Cambria Math" panose="02040503050406030204" pitchFamily="18" charset="0"/>
                            </a:rPr>
                            <m:t>s</m:t>
                          </m:r>
                        </m:sub>
                      </m:sSub>
                    </m:oMath>
                  </m:oMathPara>
                </a14:m>
                <a:endParaRPr lang="zh-CN" altLang="en-US" sz="1400" dirty="0"/>
              </a:p>
            </p:txBody>
          </p:sp>
        </mc:Choice>
        <mc:Fallback xmlns="">
          <p:sp>
            <p:nvSpPr>
              <p:cNvPr id="16" name="TextBox 2">
                <a:extLst>
                  <a:ext uri="{FF2B5EF4-FFF2-40B4-BE49-F238E27FC236}">
                    <a16:creationId xmlns:a16="http://schemas.microsoft.com/office/drawing/2014/main" id="{D1177BCF-80B1-49B4-8E2D-B6454A75313B}"/>
                  </a:ext>
                </a:extLst>
              </p:cNvPr>
              <p:cNvSpPr txBox="1">
                <a:spLocks noRot="1" noChangeAspect="1" noMove="1" noResize="1" noEditPoints="1" noAdjustHandles="1" noChangeArrowheads="1" noChangeShapeType="1" noTextEdit="1"/>
              </p:cNvSpPr>
              <p:nvPr/>
            </p:nvSpPr>
            <p:spPr>
              <a:xfrm>
                <a:off x="6659967" y="1482743"/>
                <a:ext cx="1772369" cy="453266"/>
              </a:xfrm>
              <a:prstGeom prst="rect">
                <a:avLst/>
              </a:prstGeom>
              <a:blipFill>
                <a:blip r:embed="rId7"/>
                <a:stretch>
                  <a:fillRect b="-14286"/>
                </a:stretch>
              </a:blipFill>
              <a:ln>
                <a:solidFill>
                  <a:schemeClr val="accent1"/>
                </a:solidFill>
              </a:ln>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9022681E-F214-4308-A451-D467FE69D49A}"/>
              </a:ext>
            </a:extLst>
          </p:cNvPr>
          <p:cNvSpPr txBox="1"/>
          <p:nvPr/>
        </p:nvSpPr>
        <p:spPr>
          <a:xfrm>
            <a:off x="1274323" y="1543334"/>
            <a:ext cx="1371600"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Growth rate: </a:t>
            </a:r>
            <a:endParaRPr lang="zh-CN" altLang="en-US" dirty="0">
              <a:latin typeface="Calibri" panose="020F0502020204030204" pitchFamily="34" charset="0"/>
              <a:cs typeface="Calibri" panose="020F0502020204030204" pitchFamily="34" charset="0"/>
            </a:endParaRPr>
          </a:p>
        </p:txBody>
      </p:sp>
      <p:sp>
        <p:nvSpPr>
          <p:cNvPr id="5" name="灯片编号占位符 4">
            <a:extLst>
              <a:ext uri="{FF2B5EF4-FFF2-40B4-BE49-F238E27FC236}">
                <a16:creationId xmlns:a16="http://schemas.microsoft.com/office/drawing/2014/main" id="{64D55ECD-9CCC-49D1-A9A1-29757ACD9F2F}"/>
              </a:ext>
            </a:extLst>
          </p:cNvPr>
          <p:cNvSpPr>
            <a:spLocks noGrp="1"/>
          </p:cNvSpPr>
          <p:nvPr>
            <p:ph type="sldNum" sz="quarter" idx="12"/>
          </p:nvPr>
        </p:nvSpPr>
        <p:spPr/>
        <p:txBody>
          <a:bodyPr/>
          <a:lstStyle/>
          <a:p>
            <a:fld id="{E62026C1-861E-46D0-AFCA-F5AA35FDECD9}" type="slidenum">
              <a:rPr lang="zh-CN" altLang="en-US" smtClean="0"/>
              <a:t>16</a:t>
            </a:fld>
            <a:endParaRPr lang="zh-CN" altLang="en-US"/>
          </a:p>
        </p:txBody>
      </p:sp>
      <p:cxnSp>
        <p:nvCxnSpPr>
          <p:cNvPr id="18" name="直接箭头连接符 17">
            <a:extLst>
              <a:ext uri="{FF2B5EF4-FFF2-40B4-BE49-F238E27FC236}">
                <a16:creationId xmlns:a16="http://schemas.microsoft.com/office/drawing/2014/main" id="{97F68D1B-9DCC-4324-9225-68455703C059}"/>
              </a:ext>
            </a:extLst>
          </p:cNvPr>
          <p:cNvCxnSpPr>
            <a:cxnSpLocks/>
          </p:cNvCxnSpPr>
          <p:nvPr/>
        </p:nvCxnSpPr>
        <p:spPr>
          <a:xfrm flipH="1">
            <a:off x="4241260" y="2339343"/>
            <a:ext cx="3579778" cy="704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C12155B6-6AFE-40C6-9A83-FBFB9CF0645E}"/>
              </a:ext>
            </a:extLst>
          </p:cNvPr>
          <p:cNvCxnSpPr/>
          <p:nvPr/>
        </p:nvCxnSpPr>
        <p:spPr>
          <a:xfrm flipH="1">
            <a:off x="9724295" y="2303851"/>
            <a:ext cx="875661" cy="789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803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FCFD2B-C33C-478D-9F4F-4D3F9E3742B9}"/>
              </a:ext>
            </a:extLst>
          </p:cNvPr>
          <p:cNvSpPr>
            <a:spLocks noGrp="1"/>
          </p:cNvSpPr>
          <p:nvPr>
            <p:ph type="title"/>
          </p:nvPr>
        </p:nvSpPr>
        <p:spPr>
          <a:xfrm>
            <a:off x="1274323" y="1"/>
            <a:ext cx="9747116" cy="913048"/>
          </a:xfrm>
        </p:spPr>
        <p:txBody>
          <a:bodyPr>
            <a:noAutofit/>
          </a:bodyPr>
          <a:lstStyle/>
          <a:p>
            <a:r>
              <a:rPr lang="en-US" altLang="zh-CN" sz="3600" dirty="0">
                <a:solidFill>
                  <a:srgbClr val="FF0000"/>
                </a:solidFill>
                <a:latin typeface="Calibri" panose="020F0502020204030204" pitchFamily="34" charset="0"/>
                <a:cs typeface="Calibri" panose="020F0502020204030204" pitchFamily="34" charset="0"/>
              </a:rPr>
              <a:t>Impedance-induced coupled bunch instabilities</a:t>
            </a:r>
          </a:p>
        </p:txBody>
      </p:sp>
      <p:sp>
        <p:nvSpPr>
          <p:cNvPr id="3" name="内容占位符 2">
            <a:extLst>
              <a:ext uri="{FF2B5EF4-FFF2-40B4-BE49-F238E27FC236}">
                <a16:creationId xmlns:a16="http://schemas.microsoft.com/office/drawing/2014/main" id="{009D2D4C-C017-4876-938F-5381B37FEB2F}"/>
              </a:ext>
            </a:extLst>
          </p:cNvPr>
          <p:cNvSpPr>
            <a:spLocks noGrp="1"/>
          </p:cNvSpPr>
          <p:nvPr>
            <p:ph idx="1"/>
          </p:nvPr>
        </p:nvSpPr>
        <p:spPr>
          <a:xfrm>
            <a:off x="784571" y="992475"/>
            <a:ext cx="10820527" cy="5359688"/>
          </a:xfrm>
        </p:spPr>
        <p:txBody>
          <a:bodyPr>
            <a:normAutofit/>
          </a:bodyPr>
          <a:lstStyle/>
          <a:p>
            <a:pPr>
              <a:buFont typeface="Wingdings" panose="05000000000000000000" pitchFamily="2" charset="2"/>
              <a:buChar char="Ø"/>
            </a:pPr>
            <a:r>
              <a:rPr lang="en-US" altLang="zh-CN" sz="2000" b="1" dirty="0">
                <a:latin typeface="Calibri" panose="020F0502020204030204" pitchFamily="34" charset="0"/>
                <a:ea typeface="Calibri" panose="020F0502020204030204" pitchFamily="34" charset="0"/>
                <a:cs typeface="Calibri" panose="020F0502020204030204" pitchFamily="34" charset="0"/>
              </a:rPr>
              <a:t>Transverse coupled-bunch instabilities induced by resistive-wall impedance</a:t>
            </a:r>
          </a:p>
          <a:p>
            <a:pPr>
              <a:spcBef>
                <a:spcPts val="600"/>
              </a:spcBef>
            </a:pPr>
            <a:r>
              <a:rPr lang="en-US" altLang="zh-CN" sz="2000" dirty="0">
                <a:latin typeface="Calibri" panose="020F0502020204030204" pitchFamily="34" charset="0"/>
                <a:ea typeface="Calibri" panose="020F0502020204030204" pitchFamily="34" charset="0"/>
                <a:cs typeface="Calibri" panose="020F0502020204030204" pitchFamily="34" charset="0"/>
              </a:rPr>
              <a:t> </a:t>
            </a:r>
            <a:r>
              <a:rPr lang="en-US" altLang="zh-CN" sz="1800" dirty="0">
                <a:latin typeface="Calibri" panose="020F0502020204030204" pitchFamily="34" charset="0"/>
                <a:ea typeface="Calibri" panose="020F0502020204030204" pitchFamily="34" charset="0"/>
                <a:cs typeface="Calibri" panose="020F0502020204030204" pitchFamily="34" charset="0"/>
              </a:rPr>
              <a:t>The image current induced by the relativistic beam on the walls of vacuum chamber with finite conductivity excites electromagnetic fields, acting on subsequent bunches, which can lead to development of instability </a:t>
            </a:r>
          </a:p>
          <a:p>
            <a:pPr marL="540000" lvl="1">
              <a:buFont typeface="Symbol" panose="05050102010706020507" pitchFamily="18" charset="2"/>
              <a:buChar char="®"/>
            </a:pPr>
            <a:r>
              <a:rPr lang="en-US" altLang="zh-CN" sz="1800" dirty="0">
                <a:latin typeface="Calibri" panose="020F0502020204030204" pitchFamily="34" charset="0"/>
                <a:ea typeface="Calibri" panose="020F0502020204030204" pitchFamily="34" charset="0"/>
                <a:cs typeface="Calibri" panose="020F0502020204030204" pitchFamily="34" charset="0"/>
              </a:rPr>
              <a:t> mainly caused by resonant peaks in the transverse wall impedance </a:t>
            </a:r>
            <a:r>
              <a:rPr lang="en-US" altLang="zh-CN" sz="1800" dirty="0">
                <a:solidFill>
                  <a:srgbClr val="00B0F0"/>
                </a:solidFill>
                <a:latin typeface="Calibri" panose="020F0502020204030204" pitchFamily="34" charset="0"/>
                <a:ea typeface="Calibri" panose="020F0502020204030204" pitchFamily="34" charset="0"/>
                <a:cs typeface="Calibri" panose="020F0502020204030204" pitchFamily="34" charset="0"/>
              </a:rPr>
              <a:t>at low frequencies</a:t>
            </a: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p:txBody>
      </p:sp>
      <p:pic>
        <p:nvPicPr>
          <p:cNvPr id="1028" name="Picture 4" descr="中国科学技术大学管理学院科研云平台">
            <a:extLst>
              <a:ext uri="{FF2B5EF4-FFF2-40B4-BE49-F238E27FC236}">
                <a16:creationId xmlns:a16="http://schemas.microsoft.com/office/drawing/2014/main" id="{3DE38950-88A5-4023-8B32-F586334EB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2" y="-69446"/>
            <a:ext cx="992221" cy="972766"/>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DABC3F16-F4A1-4678-96A4-64E30EB60488}"/>
              </a:ext>
            </a:extLst>
          </p:cNvPr>
          <p:cNvPicPr>
            <a:picLocks noChangeAspect="1"/>
          </p:cNvPicPr>
          <p:nvPr/>
        </p:nvPicPr>
        <p:blipFill>
          <a:blip r:embed="rId4"/>
          <a:stretch>
            <a:fillRect/>
          </a:stretch>
        </p:blipFill>
        <p:spPr>
          <a:xfrm>
            <a:off x="11236460" y="0"/>
            <a:ext cx="944748" cy="864000"/>
          </a:xfrm>
          <a:prstGeom prst="rect">
            <a:avLst/>
          </a:prstGeom>
        </p:spPr>
      </p:pic>
      <p:cxnSp>
        <p:nvCxnSpPr>
          <p:cNvPr id="7" name="直接连接符 6">
            <a:extLst>
              <a:ext uri="{FF2B5EF4-FFF2-40B4-BE49-F238E27FC236}">
                <a16:creationId xmlns:a16="http://schemas.microsoft.com/office/drawing/2014/main" id="{EFBC3746-6596-451F-87D5-27572D2AF67E}"/>
              </a:ext>
            </a:extLst>
          </p:cNvPr>
          <p:cNvCxnSpPr/>
          <p:nvPr/>
        </p:nvCxnSpPr>
        <p:spPr>
          <a:xfrm>
            <a:off x="0" y="864000"/>
            <a:ext cx="1218120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10CE89A9-D1A4-4020-AE65-9A4F7AF358B8}"/>
                  </a:ext>
                </a:extLst>
              </p:cNvPr>
              <p:cNvSpPr txBox="1"/>
              <p:nvPr/>
            </p:nvSpPr>
            <p:spPr>
              <a:xfrm>
                <a:off x="1274323" y="2606156"/>
                <a:ext cx="3555459" cy="5702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𝑍</m:t>
                          </m:r>
                        </m:e>
                        <m:sub>
                          <m:r>
                            <a:rPr lang="en-US" altLang="zh-CN" sz="1600" i="1" smtClean="0">
                              <a:latin typeface="Cambria Math" panose="02040503050406030204" pitchFamily="18" charset="0"/>
                              <a:ea typeface="Cambria Math" panose="02040503050406030204" pitchFamily="18" charset="0"/>
                            </a:rPr>
                            <m:t>⊥</m:t>
                          </m:r>
                          <m:r>
                            <m:rPr>
                              <m:sty m:val="p"/>
                            </m:rPr>
                            <a:rPr lang="en-US" altLang="zh-CN" sz="1600" i="1">
                              <a:latin typeface="Cambria Math" panose="02040503050406030204" pitchFamily="18" charset="0"/>
                              <a:ea typeface="Cambria Math" panose="02040503050406030204" pitchFamily="18" charset="0"/>
                            </a:rPr>
                            <m:t>rw</m:t>
                          </m:r>
                        </m:sub>
                      </m:sSub>
                      <m:d>
                        <m:dPr>
                          <m:ctrlPr>
                            <a:rPr lang="en-US" altLang="zh-CN" sz="1600" b="0" i="1" smtClean="0">
                              <a:latin typeface="Cambria Math" panose="02040503050406030204" pitchFamily="18" charset="0"/>
                            </a:rPr>
                          </m:ctrlPr>
                        </m:dPr>
                        <m:e>
                          <m:r>
                            <a:rPr lang="zh-CN" altLang="en-US" sz="1600" b="0" i="1" smtClean="0">
                              <a:latin typeface="Cambria Math" panose="02040503050406030204" pitchFamily="18" charset="0"/>
                            </a:rPr>
                            <m:t>𝜔</m:t>
                          </m:r>
                        </m:e>
                      </m:d>
                      <m:r>
                        <a:rPr lang="en-US" altLang="zh-CN" sz="1600" b="0" i="1" smtClean="0">
                          <a:latin typeface="Cambria Math" panose="02040503050406030204" pitchFamily="18" charset="0"/>
                        </a:rPr>
                        <m:t>=(</m:t>
                      </m:r>
                      <m:func>
                        <m:funcPr>
                          <m:ctrlPr>
                            <a:rPr lang="en-US" altLang="zh-CN" sz="1600" b="0" i="1" smtClean="0">
                              <a:latin typeface="Cambria Math" panose="02040503050406030204" pitchFamily="18" charset="0"/>
                            </a:rPr>
                          </m:ctrlPr>
                        </m:funcPr>
                        <m:fName>
                          <m:r>
                            <m:rPr>
                              <m:sty m:val="p"/>
                            </m:rPr>
                            <a:rPr lang="en-US" altLang="zh-CN" sz="1600" b="0" i="0" smtClean="0">
                              <a:latin typeface="Cambria Math" panose="02040503050406030204" pitchFamily="18" charset="0"/>
                            </a:rPr>
                            <m:t>sgn</m:t>
                          </m:r>
                        </m:fName>
                        <m:e>
                          <m:d>
                            <m:dPr>
                              <m:ctrlPr>
                                <a:rPr lang="en-US" altLang="zh-CN" sz="1600" b="0" i="1" smtClean="0">
                                  <a:latin typeface="Cambria Math" panose="02040503050406030204" pitchFamily="18" charset="0"/>
                                </a:rPr>
                              </m:ctrlPr>
                            </m:dPr>
                            <m:e>
                              <m:r>
                                <a:rPr lang="zh-CN" altLang="en-US" sz="1600" b="0" i="1" smtClean="0">
                                  <a:latin typeface="Cambria Math" panose="02040503050406030204" pitchFamily="18" charset="0"/>
                                </a:rPr>
                                <m:t>𝜔</m:t>
                              </m:r>
                            </m:e>
                          </m:d>
                        </m:e>
                      </m:func>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𝐿</m:t>
                          </m:r>
                        </m:num>
                        <m:den>
                          <m:r>
                            <a:rPr lang="en-US" altLang="zh-CN" sz="1600" b="0" i="1" smtClean="0">
                              <a:latin typeface="Cambria Math" panose="02040503050406030204" pitchFamily="18" charset="0"/>
                            </a:rPr>
                            <m:t>2</m:t>
                          </m:r>
                          <m:r>
                            <a:rPr lang="zh-CN" altLang="en-US" sz="1600" b="0" i="1" smtClean="0">
                              <a:latin typeface="Cambria Math" panose="02040503050406030204" pitchFamily="18" charset="0"/>
                            </a:rPr>
                            <m:t>𝜋</m:t>
                          </m:r>
                        </m:den>
                      </m:f>
                      <m:f>
                        <m:fPr>
                          <m:ctrlPr>
                            <a:rPr lang="en-US" altLang="zh-CN" sz="1600" b="0" i="1" smtClean="0">
                              <a:latin typeface="Cambria Math" panose="02040503050406030204" pitchFamily="18" charset="0"/>
                            </a:rPr>
                          </m:ctrlPr>
                        </m:fPr>
                        <m:num>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𝑍</m:t>
                              </m:r>
                            </m:e>
                            <m:sub>
                              <m:r>
                                <a:rPr lang="en-US" altLang="zh-CN" sz="1600" b="0" i="1" smtClean="0">
                                  <a:latin typeface="Cambria Math" panose="02040503050406030204" pitchFamily="18" charset="0"/>
                                </a:rPr>
                                <m:t>0</m:t>
                              </m:r>
                            </m:sub>
                          </m:sSub>
                          <m:sSub>
                            <m:sSubPr>
                              <m:ctrlPr>
                                <a:rPr lang="en-US" altLang="zh-CN" sz="1600" b="0" i="1" smtClean="0">
                                  <a:latin typeface="Cambria Math" panose="02040503050406030204" pitchFamily="18" charset="0"/>
                                </a:rPr>
                              </m:ctrlPr>
                            </m:sSubPr>
                            <m:e>
                              <m:r>
                                <a:rPr lang="zh-CN" altLang="en-US" sz="1600" b="0" i="1" smtClean="0">
                                  <a:latin typeface="Cambria Math" panose="02040503050406030204" pitchFamily="18" charset="0"/>
                                </a:rPr>
                                <m:t>𝛿</m:t>
                              </m:r>
                            </m:e>
                            <m:sub>
                              <m:r>
                                <a:rPr lang="en-US" altLang="zh-CN" sz="1600" b="0" i="1" smtClean="0">
                                  <a:latin typeface="Cambria Math" panose="02040503050406030204" pitchFamily="18" charset="0"/>
                                </a:rPr>
                                <m:t>𝑧</m:t>
                              </m:r>
                            </m:sub>
                          </m:sSub>
                          <m:d>
                            <m:dPr>
                              <m:ctrlPr>
                                <a:rPr lang="en-US" altLang="zh-CN" sz="1600" i="1">
                                  <a:latin typeface="Cambria Math" panose="02040503050406030204" pitchFamily="18" charset="0"/>
                                </a:rPr>
                              </m:ctrlPr>
                            </m:dPr>
                            <m:e>
                              <m:r>
                                <a:rPr lang="zh-CN" altLang="en-US" sz="1600" i="1">
                                  <a:latin typeface="Cambria Math" panose="02040503050406030204" pitchFamily="18" charset="0"/>
                                </a:rPr>
                                <m:t>𝜔</m:t>
                              </m:r>
                            </m:e>
                          </m:d>
                        </m:num>
                        <m:den>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𝑏</m:t>
                              </m:r>
                            </m:e>
                            <m:sup>
                              <m:r>
                                <a:rPr lang="en-US" altLang="zh-CN" sz="1600" b="0" i="1" smtClean="0">
                                  <a:latin typeface="Cambria Math" panose="02040503050406030204" pitchFamily="18" charset="0"/>
                                </a:rPr>
                                <m:t>3</m:t>
                              </m:r>
                            </m:sup>
                          </m:sSup>
                        </m:den>
                      </m:f>
                    </m:oMath>
                  </m:oMathPara>
                </a14:m>
                <a:endParaRPr lang="zh-CN" altLang="en-US" sz="1600" dirty="0"/>
              </a:p>
            </p:txBody>
          </p:sp>
        </mc:Choice>
        <mc:Fallback xmlns="">
          <p:sp>
            <p:nvSpPr>
              <p:cNvPr id="8" name="文本框 7">
                <a:extLst>
                  <a:ext uri="{FF2B5EF4-FFF2-40B4-BE49-F238E27FC236}">
                    <a16:creationId xmlns:a16="http://schemas.microsoft.com/office/drawing/2014/main" id="{10CE89A9-D1A4-4020-AE65-9A4F7AF358B8}"/>
                  </a:ext>
                </a:extLst>
              </p:cNvPr>
              <p:cNvSpPr txBox="1">
                <a:spLocks noRot="1" noChangeAspect="1" noMove="1" noResize="1" noEditPoints="1" noAdjustHandles="1" noChangeArrowheads="1" noChangeShapeType="1" noTextEdit="1"/>
              </p:cNvSpPr>
              <p:nvPr/>
            </p:nvSpPr>
            <p:spPr>
              <a:xfrm>
                <a:off x="1274323" y="2606156"/>
                <a:ext cx="3555459" cy="570221"/>
              </a:xfrm>
              <a:prstGeom prst="rect">
                <a:avLst/>
              </a:prstGeom>
              <a:blipFill>
                <a:blip r:embed="rId5"/>
                <a:stretch>
                  <a:fillRect/>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3976E09F-30AC-4334-A5DA-FFB0FFD0B6CA}"/>
              </a:ext>
            </a:extLst>
          </p:cNvPr>
          <p:cNvSpPr txBox="1"/>
          <p:nvPr/>
        </p:nvSpPr>
        <p:spPr>
          <a:xfrm>
            <a:off x="1228646" y="2267602"/>
            <a:ext cx="3253901" cy="338554"/>
          </a:xfrm>
          <a:prstGeom prst="rect">
            <a:avLst/>
          </a:prstGeom>
          <a:noFill/>
        </p:spPr>
        <p:txBody>
          <a:bodyPr wrap="square" rtlCol="0">
            <a:spAutoFit/>
          </a:bodyPr>
          <a:lstStyle/>
          <a:p>
            <a:r>
              <a:rPr lang="en-US" altLang="zh-CN" sz="1600" dirty="0">
                <a:solidFill>
                  <a:srgbClr val="00B0F0"/>
                </a:solidFill>
                <a:latin typeface="Calibri" panose="020F0502020204030204" pitchFamily="34" charset="0"/>
                <a:ea typeface="Calibri" panose="020F0502020204030204" pitchFamily="34" charset="0"/>
                <a:cs typeface="Calibri" panose="020F0502020204030204" pitchFamily="34" charset="0"/>
              </a:rPr>
              <a:t>Simple impedance model:</a:t>
            </a:r>
            <a:endParaRPr lang="zh-CN" altLang="en-US" sz="1600" dirty="0">
              <a:solidFill>
                <a:srgbClr val="00B0F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0" name="TextBox 21">
                <a:extLst>
                  <a:ext uri="{FF2B5EF4-FFF2-40B4-BE49-F238E27FC236}">
                    <a16:creationId xmlns:a16="http://schemas.microsoft.com/office/drawing/2014/main" id="{AC65CDD3-177C-4A0F-A6D2-DF2CDBC4508B}"/>
                  </a:ext>
                </a:extLst>
              </p:cNvPr>
              <p:cNvSpPr txBox="1"/>
              <p:nvPr/>
            </p:nvSpPr>
            <p:spPr>
              <a:xfrm>
                <a:off x="7503270" y="2455547"/>
                <a:ext cx="3460084" cy="698396"/>
              </a:xfrm>
              <a:prstGeom prst="rect">
                <a:avLst/>
              </a:prstGeom>
              <a:noFill/>
              <a:ln>
                <a:solidFill>
                  <a:schemeClr val="accent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1</m:t>
                          </m:r>
                        </m:num>
                        <m:den>
                          <m:sSub>
                            <m:sSubPr>
                              <m:ctrlPr>
                                <a:rPr lang="en-US" altLang="zh-CN" sz="1600" i="1" smtClean="0">
                                  <a:latin typeface="Cambria Math" panose="02040503050406030204" pitchFamily="18" charset="0"/>
                                </a:rPr>
                              </m:ctrlPr>
                            </m:sSubPr>
                            <m:e>
                              <m:r>
                                <a:rPr lang="zh-CN" altLang="en-US" sz="1600" i="1" smtClean="0">
                                  <a:latin typeface="Cambria Math" panose="02040503050406030204" pitchFamily="18" charset="0"/>
                                </a:rPr>
                                <m:t>𝜏</m:t>
                              </m:r>
                            </m:e>
                            <m:sub>
                              <m:r>
                                <a:rPr lang="en-US" altLang="zh-CN" sz="1600" i="1" smtClean="0">
                                  <a:latin typeface="Cambria Math" panose="02040503050406030204" pitchFamily="18" charset="0"/>
                                  <a:ea typeface="Cambria Math" panose="02040503050406030204" pitchFamily="18" charset="0"/>
                                </a:rPr>
                                <m:t>⊥</m:t>
                              </m:r>
                            </m:sub>
                          </m:sSub>
                        </m:den>
                      </m:f>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d>
                            <m:dPr>
                              <m:begChr m:val="⟨"/>
                              <m:endChr m:val="⟩"/>
                              <m:ctrlPr>
                                <a:rPr lang="en-US" altLang="zh-CN" sz="1600" i="1">
                                  <a:latin typeface="Cambria Math" panose="02040503050406030204" pitchFamily="18" charset="0"/>
                                </a:rPr>
                              </m:ctrlPr>
                            </m:dPr>
                            <m:e>
                              <m:r>
                                <a:rPr lang="zh-CN" altLang="en-US" sz="1600" i="1">
                                  <a:latin typeface="Cambria Math" panose="02040503050406030204" pitchFamily="18" charset="0"/>
                                </a:rPr>
                                <m:t>𝛽</m:t>
                              </m:r>
                            </m:e>
                          </m:d>
                          <m:sSub>
                            <m:sSubPr>
                              <m:ctrlPr>
                                <a:rPr lang="en-US" altLang="zh-CN" sz="1600" i="1">
                                  <a:latin typeface="Cambria Math" panose="02040503050406030204" pitchFamily="18" charset="0"/>
                                </a:rPr>
                              </m:ctrlPr>
                            </m:sSubPr>
                            <m:e>
                              <m:r>
                                <a:rPr lang="zh-CN" altLang="en-US" sz="1600" i="1">
                                  <a:latin typeface="Cambria Math" panose="02040503050406030204" pitchFamily="18" charset="0"/>
                                </a:rPr>
                                <m:t>𝜔</m:t>
                              </m:r>
                            </m:e>
                            <m:sub>
                              <m:r>
                                <a:rPr lang="en-US" altLang="zh-CN" sz="1600" i="1">
                                  <a:latin typeface="Cambria Math" panose="02040503050406030204" pitchFamily="18" charset="0"/>
                                </a:rPr>
                                <m:t>0</m:t>
                              </m:r>
                            </m:sub>
                          </m:sSub>
                          <m:sSub>
                            <m:sSubPr>
                              <m:ctrlPr>
                                <a:rPr lang="en-US" altLang="zh-CN" sz="1600" i="1" smtClean="0">
                                  <a:solidFill>
                                    <a:srgbClr val="FF0000"/>
                                  </a:solidFill>
                                  <a:latin typeface="Cambria Math" panose="02040503050406030204" pitchFamily="18" charset="0"/>
                                </a:rPr>
                              </m:ctrlPr>
                            </m:sSubPr>
                            <m:e>
                              <m:r>
                                <a:rPr lang="en-US" altLang="zh-CN" sz="1600" b="0" i="1" smtClean="0">
                                  <a:solidFill>
                                    <a:srgbClr val="FF0000"/>
                                  </a:solidFill>
                                  <a:latin typeface="Cambria Math" panose="02040503050406030204" pitchFamily="18" charset="0"/>
                                </a:rPr>
                                <m:t>𝑛</m:t>
                              </m:r>
                            </m:e>
                            <m:sub>
                              <m:r>
                                <a:rPr lang="en-US" altLang="zh-CN" sz="1600" b="0" i="1" smtClean="0">
                                  <a:solidFill>
                                    <a:srgbClr val="FF0000"/>
                                  </a:solidFill>
                                  <a:latin typeface="Cambria Math" panose="02040503050406030204" pitchFamily="18" charset="0"/>
                                </a:rPr>
                                <m:t>𝑏</m:t>
                              </m:r>
                            </m:sub>
                          </m:sSub>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𝑏</m:t>
                              </m:r>
                            </m:sub>
                          </m:sSub>
                        </m:num>
                        <m:den>
                          <m:r>
                            <a:rPr lang="en-US" altLang="zh-CN" sz="1600" i="1">
                              <a:latin typeface="Cambria Math" panose="02040503050406030204" pitchFamily="18" charset="0"/>
                            </a:rPr>
                            <m:t>4</m:t>
                          </m:r>
                          <m:r>
                            <a:rPr lang="zh-CN" altLang="en-US" sz="1600" i="1">
                              <a:latin typeface="Cambria Math" panose="02040503050406030204" pitchFamily="18" charset="0"/>
                            </a:rPr>
                            <m:t>𝜋</m:t>
                          </m:r>
                          <m:r>
                            <a:rPr lang="en-US" altLang="zh-CN" sz="1600" i="1">
                              <a:latin typeface="Cambria Math" panose="02040503050406030204" pitchFamily="18" charset="0"/>
                            </a:rPr>
                            <m:t>𝐸</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𝑒</m:t>
                          </m:r>
                        </m:den>
                      </m:f>
                      <m:nary>
                        <m:naryPr>
                          <m:chr m:val="∑"/>
                          <m:ctrlPr>
                            <a:rPr lang="en-US" altLang="zh-CN" sz="1600" b="0" i="1" smtClean="0">
                              <a:latin typeface="Cambria Math" panose="02040503050406030204" pitchFamily="18" charset="0"/>
                            </a:rPr>
                          </m:ctrlPr>
                        </m:naryPr>
                        <m:sub>
                          <m:r>
                            <m:rPr>
                              <m:brk m:alnAt="23"/>
                            </m:rPr>
                            <a:rPr lang="en-US" altLang="zh-CN" sz="1600" b="0" i="1" smtClean="0">
                              <a:latin typeface="Cambria Math" panose="02040503050406030204" pitchFamily="18" charset="0"/>
                            </a:rPr>
                            <m:t>𝑝</m:t>
                          </m:r>
                          <m:r>
                            <a:rPr lang="en-US" altLang="zh-CN" sz="1600" b="0" i="1" smtClean="0">
                              <a:latin typeface="Cambria Math" panose="02040503050406030204" pitchFamily="18" charset="0"/>
                            </a:rPr>
                            <m:t>=−∞</m:t>
                          </m:r>
                        </m:sub>
                        <m:sup>
                          <m:r>
                            <a:rPr lang="en-US" altLang="zh-CN" sz="1600" b="0" i="1" smtClean="0">
                              <a:latin typeface="Cambria Math" panose="02040503050406030204" pitchFamily="18" charset="0"/>
                              <a:ea typeface="Cambria Math" panose="02040503050406030204" pitchFamily="18" charset="0"/>
                            </a:rPr>
                            <m:t>∞</m:t>
                          </m:r>
                        </m:sup>
                        <m:e>
                          <m:r>
                            <m:rPr>
                              <m:sty m:val="p"/>
                            </m:rPr>
                            <a:rPr lang="en-US" altLang="zh-CN" sz="1600" b="0" i="0" smtClean="0">
                              <a:latin typeface="Cambria Math" panose="02040503050406030204" pitchFamily="18" charset="0"/>
                            </a:rPr>
                            <m:t>Re</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𝑍</m:t>
                              </m:r>
                            </m:e>
                            <m:sub>
                              <m:r>
                                <a:rPr lang="en-US" altLang="zh-CN" sz="1600" i="0" smtClean="0">
                                  <a:latin typeface="Cambria Math" panose="02040503050406030204" pitchFamily="18" charset="0"/>
                                  <a:ea typeface="Cambria Math" panose="02040503050406030204" pitchFamily="18" charset="0"/>
                                </a:rPr>
                                <m:t>⊥</m:t>
                              </m:r>
                              <m:r>
                                <m:rPr>
                                  <m:sty m:val="p"/>
                                </m:rPr>
                                <a:rPr lang="en-US" altLang="zh-CN" sz="1600" b="0" i="0" smtClean="0">
                                  <a:latin typeface="Cambria Math" panose="02040503050406030204" pitchFamily="18" charset="0"/>
                                  <a:ea typeface="Cambria Math" panose="02040503050406030204" pitchFamily="18" charset="0"/>
                                </a:rPr>
                                <m:t>rw</m:t>
                              </m:r>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zh-CN" altLang="en-US" sz="1600" i="1">
                                  <a:latin typeface="Cambria Math" panose="02040503050406030204" pitchFamily="18" charset="0"/>
                                </a:rPr>
                                <m:t>𝜔</m:t>
                              </m:r>
                            </m:e>
                            <m:sub>
                              <m:r>
                                <a:rPr lang="en-US" altLang="zh-CN" sz="1600" i="1">
                                  <a:latin typeface="Cambria Math" panose="02040503050406030204" pitchFamily="18" charset="0"/>
                                </a:rPr>
                                <m:t>𝑝𝑛</m:t>
                              </m:r>
                            </m:sub>
                          </m:sSub>
                          <m:r>
                            <a:rPr lang="en-US" altLang="zh-CN" sz="1600" b="0" i="1" smtClean="0">
                              <a:latin typeface="Cambria Math" panose="02040503050406030204" pitchFamily="18" charset="0"/>
                            </a:rPr>
                            <m:t>)</m:t>
                          </m:r>
                        </m:e>
                      </m:nary>
                    </m:oMath>
                  </m:oMathPara>
                </a14:m>
                <a:endParaRPr lang="zh-CN" altLang="en-US" dirty="0"/>
              </a:p>
            </p:txBody>
          </p:sp>
        </mc:Choice>
        <mc:Fallback xmlns="">
          <p:sp>
            <p:nvSpPr>
              <p:cNvPr id="10" name="TextBox 21">
                <a:extLst>
                  <a:ext uri="{FF2B5EF4-FFF2-40B4-BE49-F238E27FC236}">
                    <a16:creationId xmlns:a16="http://schemas.microsoft.com/office/drawing/2014/main" id="{AC65CDD3-177C-4A0F-A6D2-DF2CDBC4508B}"/>
                  </a:ext>
                </a:extLst>
              </p:cNvPr>
              <p:cNvSpPr txBox="1">
                <a:spLocks noRot="1" noChangeAspect="1" noMove="1" noResize="1" noEditPoints="1" noAdjustHandles="1" noChangeArrowheads="1" noChangeShapeType="1" noTextEdit="1"/>
              </p:cNvSpPr>
              <p:nvPr/>
            </p:nvSpPr>
            <p:spPr>
              <a:xfrm>
                <a:off x="7503270" y="2455547"/>
                <a:ext cx="3460084" cy="698396"/>
              </a:xfrm>
              <a:prstGeom prst="rect">
                <a:avLst/>
              </a:prstGeom>
              <a:blipFill>
                <a:blip r:embed="rId6"/>
                <a:stretch>
                  <a:fillRect/>
                </a:stretch>
              </a:blipFill>
              <a:ln>
                <a:solidFill>
                  <a:schemeClr val="accent1"/>
                </a:solidFill>
              </a:ln>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3116F924-C110-4729-A282-3BD05293145A}"/>
              </a:ext>
            </a:extLst>
          </p:cNvPr>
          <p:cNvSpPr txBox="1"/>
          <p:nvPr/>
        </p:nvSpPr>
        <p:spPr>
          <a:xfrm>
            <a:off x="6089515" y="2681162"/>
            <a:ext cx="1371600"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Growth rate: </a:t>
            </a:r>
            <a:endParaRPr lang="zh-CN" altLang="en-US" dirty="0">
              <a:latin typeface="Calibri" panose="020F0502020204030204" pitchFamily="34" charset="0"/>
              <a:cs typeface="Calibri" panose="020F0502020204030204" pitchFamily="34" charset="0"/>
            </a:endParaRPr>
          </a:p>
        </p:txBody>
      </p:sp>
      <p:pic>
        <p:nvPicPr>
          <p:cNvPr id="13" name="Picture 2">
            <a:extLst>
              <a:ext uri="{FF2B5EF4-FFF2-40B4-BE49-F238E27FC236}">
                <a16:creationId xmlns:a16="http://schemas.microsoft.com/office/drawing/2014/main" id="{80098F78-D001-4228-AE78-C5B4EC61F3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2864" y="3176377"/>
            <a:ext cx="3958644" cy="26437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a:extLst>
              <a:ext uri="{FF2B5EF4-FFF2-40B4-BE49-F238E27FC236}">
                <a16:creationId xmlns:a16="http://schemas.microsoft.com/office/drawing/2014/main" id="{9967FFD1-04ED-41D8-94F8-57CEED5681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3309" y="3215982"/>
            <a:ext cx="3958644" cy="2609722"/>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5">
            <a:extLst>
              <a:ext uri="{FF2B5EF4-FFF2-40B4-BE49-F238E27FC236}">
                <a16:creationId xmlns:a16="http://schemas.microsoft.com/office/drawing/2014/main" id="{8FFED591-6DA6-45F3-ABF7-5486A154B8AD}"/>
              </a:ext>
            </a:extLst>
          </p:cNvPr>
          <p:cNvSpPr txBox="1"/>
          <p:nvPr/>
        </p:nvSpPr>
        <p:spPr>
          <a:xfrm>
            <a:off x="3454132" y="2329157"/>
            <a:ext cx="1950394" cy="276999"/>
          </a:xfrm>
          <a:prstGeom prst="rect">
            <a:avLst/>
          </a:prstGeom>
          <a:noFill/>
        </p:spPr>
        <p:txBody>
          <a:bodyPr wrap="square">
            <a:spAutoFit/>
          </a:bodyPr>
          <a:lstStyle/>
          <a:p>
            <a:r>
              <a:rPr lang="en-US" altLang="zh-CN" sz="1200" b="0" i="0" dirty="0">
                <a:solidFill>
                  <a:srgbClr val="000000"/>
                </a:solidFill>
                <a:effectLst/>
                <a:latin typeface="F16"/>
              </a:rPr>
              <a:t>cylindrical vacuum chamber</a:t>
            </a:r>
            <a:r>
              <a:rPr lang="en-US" altLang="zh-CN" sz="1200" dirty="0"/>
              <a:t> </a:t>
            </a:r>
            <a:endParaRPr lang="zh-CN" altLang="en-US" sz="1200" dirty="0"/>
          </a:p>
        </p:txBody>
      </p:sp>
      <p:sp>
        <p:nvSpPr>
          <p:cNvPr id="18" name="文本框 17">
            <a:extLst>
              <a:ext uri="{FF2B5EF4-FFF2-40B4-BE49-F238E27FC236}">
                <a16:creationId xmlns:a16="http://schemas.microsoft.com/office/drawing/2014/main" id="{ACAE4346-0ED5-456B-9754-ED51E7514370}"/>
              </a:ext>
            </a:extLst>
          </p:cNvPr>
          <p:cNvSpPr txBox="1"/>
          <p:nvPr/>
        </p:nvSpPr>
        <p:spPr>
          <a:xfrm>
            <a:off x="1228646" y="5831715"/>
            <a:ext cx="9193746" cy="646331"/>
          </a:xfrm>
          <a:prstGeom prst="rect">
            <a:avLst/>
          </a:prstGeom>
          <a:noFill/>
        </p:spPr>
        <p:txBody>
          <a:bodyPr wrap="square">
            <a:spAutoFit/>
          </a:bodyPr>
          <a:lstStyle/>
          <a:p>
            <a:pPr marL="285750" indent="-285750">
              <a:buFont typeface="Arial" panose="020B0604020202020204" pitchFamily="34" charset="0"/>
              <a:buChar char="•"/>
            </a:pPr>
            <a:r>
              <a:rPr lang="zh-CN" altLang="en-US" dirty="0">
                <a:solidFill>
                  <a:schemeClr val="accent2"/>
                </a:solidFill>
                <a:latin typeface="Calibri" panose="020F0502020204030204" pitchFamily="34" charset="0"/>
                <a:cs typeface="Calibri" panose="020F0502020204030204" pitchFamily="34" charset="0"/>
              </a:rPr>
              <a:t>The most dangerous mode is n=487, corresponding to an unstable growth time of 0.94 ms</a:t>
            </a:r>
            <a:endParaRPr lang="en-US" altLang="zh-CN" dirty="0">
              <a:solidFill>
                <a:schemeClr val="accent2"/>
              </a:solidFill>
              <a:latin typeface="Calibri" panose="020F0502020204030204" pitchFamily="34" charset="0"/>
              <a:cs typeface="Calibri" panose="020F0502020204030204" pitchFamily="34" charset="0"/>
            </a:endParaRPr>
          </a:p>
          <a:p>
            <a:pPr marL="612000" lvl="1" indent="-285750">
              <a:buFont typeface="Symbol" panose="05050102010706020507" pitchFamily="18" charset="2"/>
              <a:buChar char="Þ"/>
            </a:pPr>
            <a:r>
              <a:rPr lang="en-US" altLang="zh-CN" dirty="0">
                <a:solidFill>
                  <a:srgbClr val="FF0000"/>
                </a:solidFill>
                <a:latin typeface="Calibri" panose="020F0502020204030204" pitchFamily="34" charset="0"/>
                <a:cs typeface="Calibri" panose="020F0502020204030204" pitchFamily="34" charset="0"/>
              </a:rPr>
              <a:t>Transverse bunch-by-bunch </a:t>
            </a:r>
            <a:r>
              <a:rPr lang="zh-CN" altLang="en-US" dirty="0">
                <a:solidFill>
                  <a:srgbClr val="FF0000"/>
                </a:solidFill>
                <a:latin typeface="Calibri" panose="020F0502020204030204" pitchFamily="34" charset="0"/>
                <a:cs typeface="Calibri" panose="020F0502020204030204" pitchFamily="34" charset="0"/>
              </a:rPr>
              <a:t>feedback system </a:t>
            </a:r>
            <a:r>
              <a:rPr lang="en-US" altLang="zh-CN" dirty="0">
                <a:solidFill>
                  <a:srgbClr val="FF0000"/>
                </a:solidFill>
                <a:latin typeface="Calibri" panose="020F0502020204030204" pitchFamily="34" charset="0"/>
                <a:cs typeface="Calibri" panose="020F0502020204030204" pitchFamily="34" charset="0"/>
              </a:rPr>
              <a:t>is required</a:t>
            </a:r>
            <a:endParaRPr lang="zh-CN" altLang="en-US" dirty="0">
              <a:solidFill>
                <a:srgbClr val="FF0000"/>
              </a:solidFill>
              <a:latin typeface="Calibri" panose="020F0502020204030204" pitchFamily="34" charset="0"/>
              <a:cs typeface="Calibri" panose="020F0502020204030204" pitchFamily="34" charset="0"/>
            </a:endParaRPr>
          </a:p>
        </p:txBody>
      </p:sp>
      <p:sp>
        <p:nvSpPr>
          <p:cNvPr id="17" name="灯片编号占位符 16">
            <a:extLst>
              <a:ext uri="{FF2B5EF4-FFF2-40B4-BE49-F238E27FC236}">
                <a16:creationId xmlns:a16="http://schemas.microsoft.com/office/drawing/2014/main" id="{EF13CA49-D213-45E8-AEF0-C467A1119AAF}"/>
              </a:ext>
            </a:extLst>
          </p:cNvPr>
          <p:cNvSpPr>
            <a:spLocks noGrp="1"/>
          </p:cNvSpPr>
          <p:nvPr>
            <p:ph type="sldNum" sz="quarter" idx="12"/>
          </p:nvPr>
        </p:nvSpPr>
        <p:spPr/>
        <p:txBody>
          <a:bodyPr/>
          <a:lstStyle/>
          <a:p>
            <a:fld id="{E62026C1-861E-46D0-AFCA-F5AA35FDECD9}" type="slidenum">
              <a:rPr lang="zh-CN" altLang="en-US" smtClean="0"/>
              <a:t>17</a:t>
            </a:fld>
            <a:endParaRPr lang="zh-CN" altLang="en-US"/>
          </a:p>
        </p:txBody>
      </p:sp>
    </p:spTree>
    <p:extLst>
      <p:ext uri="{BB962C8B-B14F-4D97-AF65-F5344CB8AC3E}">
        <p14:creationId xmlns:p14="http://schemas.microsoft.com/office/powerpoint/2010/main" val="3100096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FCFD2B-C33C-478D-9F4F-4D3F9E3742B9}"/>
              </a:ext>
            </a:extLst>
          </p:cNvPr>
          <p:cNvSpPr>
            <a:spLocks noGrp="1"/>
          </p:cNvSpPr>
          <p:nvPr>
            <p:ph type="title"/>
          </p:nvPr>
        </p:nvSpPr>
        <p:spPr>
          <a:xfrm>
            <a:off x="1274323" y="1"/>
            <a:ext cx="9747116" cy="913048"/>
          </a:xfrm>
        </p:spPr>
        <p:txBody>
          <a:bodyPr>
            <a:noAutofit/>
          </a:bodyPr>
          <a:lstStyle/>
          <a:p>
            <a:pPr algn="ctr"/>
            <a:r>
              <a:rPr lang="en-US" altLang="zh-CN" sz="3600" dirty="0">
                <a:solidFill>
                  <a:srgbClr val="FF0000"/>
                </a:solidFill>
                <a:latin typeface="Calibri" panose="020F0502020204030204" pitchFamily="34" charset="0"/>
                <a:cs typeface="Calibri" panose="020F0502020204030204" pitchFamily="34" charset="0"/>
              </a:rPr>
              <a:t>Two-beam collective instabilities</a:t>
            </a:r>
          </a:p>
        </p:txBody>
      </p:sp>
      <p:sp>
        <p:nvSpPr>
          <p:cNvPr id="3" name="内容占位符 2">
            <a:extLst>
              <a:ext uri="{FF2B5EF4-FFF2-40B4-BE49-F238E27FC236}">
                <a16:creationId xmlns:a16="http://schemas.microsoft.com/office/drawing/2014/main" id="{009D2D4C-C017-4876-938F-5381B37FEB2F}"/>
              </a:ext>
            </a:extLst>
          </p:cNvPr>
          <p:cNvSpPr>
            <a:spLocks noGrp="1"/>
          </p:cNvSpPr>
          <p:nvPr>
            <p:ph idx="1"/>
          </p:nvPr>
        </p:nvSpPr>
        <p:spPr>
          <a:xfrm>
            <a:off x="508259" y="932214"/>
            <a:ext cx="10820527" cy="5359688"/>
          </a:xfrm>
        </p:spPr>
        <p:txBody>
          <a:bodyPr>
            <a:normAutofit/>
          </a:bodyPr>
          <a:lstStyle/>
          <a:p>
            <a:pPr>
              <a:buFont typeface="Wingdings" panose="05000000000000000000" pitchFamily="2" charset="2"/>
              <a:buChar char="Ø"/>
            </a:pPr>
            <a:r>
              <a:rPr lang="en-US" altLang="zh-CN" sz="2000" b="1" dirty="0">
                <a:latin typeface="Calibri" panose="020F0502020204030204" pitchFamily="34" charset="0"/>
                <a:ea typeface="Calibri" panose="020F0502020204030204" pitchFamily="34" charset="0"/>
                <a:cs typeface="Calibri" panose="020F0502020204030204" pitchFamily="34" charset="0"/>
              </a:rPr>
              <a:t>Fast beam instability (</a:t>
            </a:r>
            <a:r>
              <a:rPr lang="en-US"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electron storage ring</a:t>
            </a:r>
            <a:r>
              <a:rPr lang="en-US" altLang="zh-CN" sz="2000" b="1" dirty="0">
                <a:latin typeface="Calibri" panose="020F0502020204030204" pitchFamily="34" charset="0"/>
                <a:ea typeface="Calibri" panose="020F0502020204030204" pitchFamily="34" charset="0"/>
                <a:cs typeface="Calibri" panose="020F0502020204030204" pitchFamily="34" charset="0"/>
              </a:rPr>
              <a:t>)</a:t>
            </a: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altLang="zh-CN" sz="2000" b="1" dirty="0">
                <a:latin typeface="Calibri" panose="020F0502020204030204" pitchFamily="34" charset="0"/>
                <a:ea typeface="Calibri" panose="020F0502020204030204" pitchFamily="34" charset="0"/>
                <a:cs typeface="Calibri" panose="020F0502020204030204" pitchFamily="34" charset="0"/>
              </a:rPr>
              <a:t>Electron cloud effects (</a:t>
            </a:r>
            <a:r>
              <a:rPr lang="en-US"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positron storage ring</a:t>
            </a:r>
            <a:r>
              <a:rPr lang="en-US" altLang="zh-CN" sz="2000" b="1" dirty="0">
                <a:latin typeface="Calibri" panose="020F0502020204030204" pitchFamily="34" charset="0"/>
                <a:ea typeface="Calibri" panose="020F0502020204030204" pitchFamily="34" charset="0"/>
                <a:cs typeface="Calibri" panose="020F0502020204030204" pitchFamily="34" charset="0"/>
              </a:rPr>
              <a:t>)</a:t>
            </a: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altLang="zh-CN" sz="2000" dirty="0">
              <a:latin typeface="Calibri" panose="020F0502020204030204" pitchFamily="34" charset="0"/>
              <a:ea typeface="Calibri" panose="020F0502020204030204" pitchFamily="34" charset="0"/>
              <a:cs typeface="Calibri" panose="020F0502020204030204" pitchFamily="34" charset="0"/>
            </a:endParaRPr>
          </a:p>
        </p:txBody>
      </p:sp>
      <p:pic>
        <p:nvPicPr>
          <p:cNvPr id="1028" name="Picture 4" descr="中国科学技术大学管理学院科研云平台">
            <a:extLst>
              <a:ext uri="{FF2B5EF4-FFF2-40B4-BE49-F238E27FC236}">
                <a16:creationId xmlns:a16="http://schemas.microsoft.com/office/drawing/2014/main" id="{3DE38950-88A5-4023-8B32-F586334EB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2" y="-69446"/>
            <a:ext cx="992221" cy="972766"/>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DABC3F16-F4A1-4678-96A4-64E30EB60488}"/>
              </a:ext>
            </a:extLst>
          </p:cNvPr>
          <p:cNvPicPr>
            <a:picLocks noChangeAspect="1"/>
          </p:cNvPicPr>
          <p:nvPr/>
        </p:nvPicPr>
        <p:blipFill>
          <a:blip r:embed="rId4"/>
          <a:stretch>
            <a:fillRect/>
          </a:stretch>
        </p:blipFill>
        <p:spPr>
          <a:xfrm>
            <a:off x="11236460" y="0"/>
            <a:ext cx="944748" cy="864000"/>
          </a:xfrm>
          <a:prstGeom prst="rect">
            <a:avLst/>
          </a:prstGeom>
        </p:spPr>
      </p:pic>
      <p:cxnSp>
        <p:nvCxnSpPr>
          <p:cNvPr id="7" name="直接连接符 6">
            <a:extLst>
              <a:ext uri="{FF2B5EF4-FFF2-40B4-BE49-F238E27FC236}">
                <a16:creationId xmlns:a16="http://schemas.microsoft.com/office/drawing/2014/main" id="{EFBC3746-6596-451F-87D5-27572D2AF67E}"/>
              </a:ext>
            </a:extLst>
          </p:cNvPr>
          <p:cNvCxnSpPr/>
          <p:nvPr/>
        </p:nvCxnSpPr>
        <p:spPr>
          <a:xfrm>
            <a:off x="0" y="864000"/>
            <a:ext cx="1218120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6">
            <a:extLst>
              <a:ext uri="{FF2B5EF4-FFF2-40B4-BE49-F238E27FC236}">
                <a16:creationId xmlns:a16="http://schemas.microsoft.com/office/drawing/2014/main" id="{9CF3B5F7-6503-405D-84D3-787AAD8F92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8320" y="1336151"/>
            <a:ext cx="3334943" cy="224877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TextBox 1">
                <a:extLst>
                  <a:ext uri="{FF2B5EF4-FFF2-40B4-BE49-F238E27FC236}">
                    <a16:creationId xmlns:a16="http://schemas.microsoft.com/office/drawing/2014/main" id="{E1D039F0-89F5-4D7D-AE6F-E3303965C6C5}"/>
                  </a:ext>
                </a:extLst>
              </p:cNvPr>
              <p:cNvSpPr txBox="1"/>
              <p:nvPr/>
            </p:nvSpPr>
            <p:spPr>
              <a:xfrm>
                <a:off x="8167826" y="883166"/>
                <a:ext cx="2610421" cy="492314"/>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sz="1100" i="1" smtClean="0">
                              <a:latin typeface="Cambria Math" panose="02040503050406030204" pitchFamily="18" charset="0"/>
                            </a:rPr>
                          </m:ctrlPr>
                        </m:fPr>
                        <m:num>
                          <m:r>
                            <a:rPr lang="en-US" altLang="zh-CN" sz="1100" b="0" i="1" smtClean="0">
                              <a:latin typeface="Cambria Math" panose="02040503050406030204" pitchFamily="18" charset="0"/>
                            </a:rPr>
                            <m:t>1</m:t>
                          </m:r>
                        </m:num>
                        <m:den>
                          <m:sSub>
                            <m:sSubPr>
                              <m:ctrlPr>
                                <a:rPr lang="en-US" altLang="zh-CN" sz="1100" i="1" smtClean="0">
                                  <a:latin typeface="Cambria Math" panose="02040503050406030204" pitchFamily="18" charset="0"/>
                                </a:rPr>
                              </m:ctrlPr>
                            </m:sSubPr>
                            <m:e>
                              <m:r>
                                <a:rPr lang="zh-CN" altLang="en-US" sz="1100" i="1" smtClean="0">
                                  <a:latin typeface="Cambria Math" panose="02040503050406030204" pitchFamily="18" charset="0"/>
                                </a:rPr>
                                <m:t>𝜏</m:t>
                              </m:r>
                            </m:e>
                            <m:sub>
                              <m:r>
                                <a:rPr lang="en-US" altLang="zh-CN" sz="1100" b="0" i="1" smtClean="0">
                                  <a:latin typeface="Cambria Math" panose="02040503050406030204" pitchFamily="18" charset="0"/>
                                </a:rPr>
                                <m:t>𝑐</m:t>
                              </m:r>
                            </m:sub>
                          </m:sSub>
                        </m:den>
                      </m:f>
                      <m:r>
                        <a:rPr lang="en-US" altLang="zh-CN" sz="1100" b="0" i="1" smtClean="0">
                          <a:latin typeface="Cambria Math" panose="02040503050406030204" pitchFamily="18" charset="0"/>
                        </a:rPr>
                        <m:t>=</m:t>
                      </m:r>
                      <m:r>
                        <a:rPr lang="en-US" altLang="zh-CN" sz="1100" i="1">
                          <a:latin typeface="Cambria Math" panose="02040503050406030204" pitchFamily="18" charset="0"/>
                        </a:rPr>
                        <m:t>5</m:t>
                      </m:r>
                      <m:sSub>
                        <m:sSubPr>
                          <m:ctrlPr>
                            <a:rPr lang="en-US" altLang="zh-CN" sz="1100" i="1">
                              <a:solidFill>
                                <a:srgbClr val="00B0F0"/>
                              </a:solidFill>
                              <a:latin typeface="Cambria Math" panose="02040503050406030204" pitchFamily="18" charset="0"/>
                            </a:rPr>
                          </m:ctrlPr>
                        </m:sSubPr>
                        <m:e>
                          <m:r>
                            <a:rPr lang="en-US" altLang="zh-CN" sz="1100" i="1">
                              <a:solidFill>
                                <a:srgbClr val="00B0F0"/>
                              </a:solidFill>
                              <a:latin typeface="Cambria Math" panose="02040503050406030204" pitchFamily="18" charset="0"/>
                            </a:rPr>
                            <m:t>𝑃</m:t>
                          </m:r>
                        </m:e>
                        <m:sub>
                          <m:r>
                            <a:rPr lang="en-US" altLang="zh-CN" sz="1100" i="1">
                              <a:solidFill>
                                <a:srgbClr val="00B0F0"/>
                              </a:solidFill>
                              <a:latin typeface="Cambria Math" panose="02040503050406030204" pitchFamily="18" charset="0"/>
                            </a:rPr>
                            <m:t>𝑔𝑎𝑠</m:t>
                          </m:r>
                        </m:sub>
                      </m:sSub>
                      <m:r>
                        <a:rPr lang="en-US" altLang="zh-CN" sz="1100" i="1">
                          <a:solidFill>
                            <a:srgbClr val="00B0F0"/>
                          </a:solidFill>
                          <a:latin typeface="Cambria Math" panose="02040503050406030204" pitchFamily="18" charset="0"/>
                        </a:rPr>
                        <m:t>(</m:t>
                      </m:r>
                      <m:r>
                        <m:rPr>
                          <m:sty m:val="p"/>
                        </m:rPr>
                        <a:rPr lang="en-US" altLang="zh-CN" sz="1100">
                          <a:solidFill>
                            <a:srgbClr val="00B0F0"/>
                          </a:solidFill>
                          <a:latin typeface="Cambria Math" panose="02040503050406030204" pitchFamily="18" charset="0"/>
                        </a:rPr>
                        <m:t>Torr</m:t>
                      </m:r>
                      <m:r>
                        <a:rPr lang="en-US" altLang="zh-CN" sz="1100" i="1">
                          <a:solidFill>
                            <a:srgbClr val="00B0F0"/>
                          </a:solidFill>
                          <a:latin typeface="Cambria Math" panose="02040503050406030204" pitchFamily="18" charset="0"/>
                        </a:rPr>
                        <m:t>)</m:t>
                      </m:r>
                      <m:f>
                        <m:fPr>
                          <m:ctrlPr>
                            <a:rPr lang="en-US" altLang="zh-CN" sz="1100" b="0" i="1" smtClean="0">
                              <a:latin typeface="Cambria Math" panose="02040503050406030204" pitchFamily="18" charset="0"/>
                            </a:rPr>
                          </m:ctrlPr>
                        </m:fPr>
                        <m:num>
                          <m:d>
                            <m:dPr>
                              <m:begChr m:val="⟨"/>
                              <m:endChr m:val="⟩"/>
                              <m:ctrlPr>
                                <a:rPr lang="en-US" altLang="zh-CN" sz="1100" i="1">
                                  <a:latin typeface="Cambria Math" panose="02040503050406030204" pitchFamily="18" charset="0"/>
                                </a:rPr>
                              </m:ctrlPr>
                            </m:dPr>
                            <m:e>
                              <m:sSub>
                                <m:sSubPr>
                                  <m:ctrlPr>
                                    <a:rPr lang="en-US" altLang="zh-CN" sz="1100" i="1">
                                      <a:latin typeface="Cambria Math" panose="02040503050406030204" pitchFamily="18" charset="0"/>
                                    </a:rPr>
                                  </m:ctrlPr>
                                </m:sSubPr>
                                <m:e>
                                  <m:r>
                                    <a:rPr lang="zh-CN" altLang="en-US" sz="1100" i="1">
                                      <a:latin typeface="Cambria Math" panose="02040503050406030204" pitchFamily="18" charset="0"/>
                                    </a:rPr>
                                    <m:t>𝛽</m:t>
                                  </m:r>
                                </m:e>
                                <m:sub>
                                  <m:r>
                                    <a:rPr lang="en-US" altLang="zh-CN" sz="1100" i="1">
                                      <a:latin typeface="Cambria Math" panose="02040503050406030204" pitchFamily="18" charset="0"/>
                                    </a:rPr>
                                    <m:t>𝑦</m:t>
                                  </m:r>
                                </m:sub>
                              </m:sSub>
                            </m:e>
                          </m:d>
                          <m:sSubSup>
                            <m:sSubSupPr>
                              <m:ctrlPr>
                                <a:rPr lang="en-US" altLang="zh-CN" sz="1100" b="0" i="1" smtClean="0">
                                  <a:latin typeface="Cambria Math" panose="02040503050406030204" pitchFamily="18" charset="0"/>
                                </a:rPr>
                              </m:ctrlPr>
                            </m:sSubSupPr>
                            <m:e>
                              <m:r>
                                <a:rPr lang="en-US" altLang="zh-CN" sz="1100" b="0" i="1" smtClean="0">
                                  <a:latin typeface="Cambria Math" panose="02040503050406030204" pitchFamily="18" charset="0"/>
                                </a:rPr>
                                <m:t>𝑁</m:t>
                              </m:r>
                            </m:e>
                            <m:sub>
                              <m:r>
                                <a:rPr lang="en-US" altLang="zh-CN" sz="1100" b="0" i="1" smtClean="0">
                                  <a:latin typeface="Cambria Math" panose="02040503050406030204" pitchFamily="18" charset="0"/>
                                </a:rPr>
                                <m:t>𝑏</m:t>
                              </m:r>
                            </m:sub>
                            <m:sup>
                              <m:r>
                                <a:rPr lang="en-US" altLang="zh-CN" sz="1100" b="0" i="1" smtClean="0">
                                  <a:latin typeface="Cambria Math" panose="02040503050406030204" pitchFamily="18" charset="0"/>
                                </a:rPr>
                                <m:t>3/2</m:t>
                              </m:r>
                            </m:sup>
                          </m:sSubSup>
                          <m:sSubSup>
                            <m:sSubSupPr>
                              <m:ctrlPr>
                                <a:rPr lang="en-US" altLang="zh-CN" sz="1100" b="0" i="1" smtClean="0">
                                  <a:latin typeface="Cambria Math" panose="02040503050406030204" pitchFamily="18" charset="0"/>
                                </a:rPr>
                              </m:ctrlPr>
                            </m:sSubSupPr>
                            <m:e>
                              <m:r>
                                <a:rPr lang="en-US" altLang="zh-CN" sz="1100" b="0" i="1" smtClean="0">
                                  <a:latin typeface="Cambria Math" panose="02040503050406030204" pitchFamily="18" charset="0"/>
                                </a:rPr>
                                <m:t>𝑛</m:t>
                              </m:r>
                            </m:e>
                            <m:sub>
                              <m:r>
                                <a:rPr lang="en-US" altLang="zh-CN" sz="1100" b="0" i="1" smtClean="0">
                                  <a:latin typeface="Cambria Math" panose="02040503050406030204" pitchFamily="18" charset="0"/>
                                </a:rPr>
                                <m:t>𝑏</m:t>
                              </m:r>
                            </m:sub>
                            <m:sup>
                              <m:r>
                                <a:rPr lang="en-US" altLang="zh-CN" sz="1100" b="0" i="1" smtClean="0">
                                  <a:latin typeface="Cambria Math" panose="02040503050406030204" pitchFamily="18" charset="0"/>
                                </a:rPr>
                                <m:t>2</m:t>
                              </m:r>
                            </m:sup>
                          </m:sSubSup>
                          <m:sSub>
                            <m:sSubPr>
                              <m:ctrlPr>
                                <a:rPr lang="en-US" altLang="zh-CN" sz="1100" b="0" i="1" smtClean="0">
                                  <a:latin typeface="Cambria Math" panose="02040503050406030204" pitchFamily="18" charset="0"/>
                                </a:rPr>
                              </m:ctrlPr>
                            </m:sSubPr>
                            <m:e>
                              <m:r>
                                <a:rPr lang="en-US" altLang="zh-CN" sz="1100" b="0" i="1" smtClean="0">
                                  <a:latin typeface="Cambria Math" panose="02040503050406030204" pitchFamily="18" charset="0"/>
                                </a:rPr>
                                <m:t>𝑟</m:t>
                              </m:r>
                            </m:e>
                            <m:sub>
                              <m:r>
                                <a:rPr lang="en-US" altLang="zh-CN" sz="1100" b="0" i="1" smtClean="0">
                                  <a:latin typeface="Cambria Math" panose="02040503050406030204" pitchFamily="18" charset="0"/>
                                </a:rPr>
                                <m:t>𝑒</m:t>
                              </m:r>
                            </m:sub>
                          </m:sSub>
                          <m:sSubSup>
                            <m:sSubSupPr>
                              <m:ctrlPr>
                                <a:rPr lang="en-US" altLang="zh-CN" sz="1100" b="0" i="1" smtClean="0">
                                  <a:latin typeface="Cambria Math" panose="02040503050406030204" pitchFamily="18" charset="0"/>
                                </a:rPr>
                              </m:ctrlPr>
                            </m:sSubSupPr>
                            <m:e>
                              <m:r>
                                <a:rPr lang="en-US" altLang="zh-CN" sz="1100" b="0" i="1" smtClean="0">
                                  <a:latin typeface="Cambria Math" panose="02040503050406030204" pitchFamily="18" charset="0"/>
                                </a:rPr>
                                <m:t>𝑟</m:t>
                              </m:r>
                            </m:e>
                            <m:sub>
                              <m:r>
                                <a:rPr lang="en-US" altLang="zh-CN" sz="1100" b="0" i="1" smtClean="0">
                                  <a:latin typeface="Cambria Math" panose="02040503050406030204" pitchFamily="18" charset="0"/>
                                </a:rPr>
                                <m:t>𝑝</m:t>
                              </m:r>
                            </m:sub>
                            <m:sup>
                              <m:r>
                                <a:rPr lang="en-US" altLang="zh-CN" sz="1100" b="0" i="1" smtClean="0">
                                  <a:latin typeface="Cambria Math" panose="02040503050406030204" pitchFamily="18" charset="0"/>
                                </a:rPr>
                                <m:t>1/2</m:t>
                              </m:r>
                            </m:sup>
                          </m:sSubSup>
                          <m:sSubSup>
                            <m:sSubSupPr>
                              <m:ctrlPr>
                                <a:rPr lang="en-US" altLang="zh-CN" sz="1100" b="0" i="1" smtClean="0">
                                  <a:latin typeface="Cambria Math" panose="02040503050406030204" pitchFamily="18" charset="0"/>
                                </a:rPr>
                              </m:ctrlPr>
                            </m:sSubSupPr>
                            <m:e>
                              <m:r>
                                <a:rPr lang="en-US" altLang="zh-CN" sz="1100" b="0" i="1" smtClean="0">
                                  <a:latin typeface="Cambria Math" panose="02040503050406030204" pitchFamily="18" charset="0"/>
                                </a:rPr>
                                <m:t>𝐿</m:t>
                              </m:r>
                            </m:e>
                            <m:sub>
                              <m:r>
                                <a:rPr lang="en-US" altLang="zh-CN" sz="1100" b="0" i="1" smtClean="0">
                                  <a:latin typeface="Cambria Math" panose="02040503050406030204" pitchFamily="18" charset="0"/>
                                </a:rPr>
                                <m:t>𝑠𝑒𝑝</m:t>
                              </m:r>
                            </m:sub>
                            <m:sup>
                              <m:r>
                                <a:rPr lang="en-US" altLang="zh-CN" sz="1100" b="0" i="1" smtClean="0">
                                  <a:latin typeface="Cambria Math" panose="02040503050406030204" pitchFamily="18" charset="0"/>
                                </a:rPr>
                                <m:t>1/2</m:t>
                              </m:r>
                            </m:sup>
                          </m:sSubSup>
                          <m:r>
                            <a:rPr lang="en-US" altLang="zh-CN" sz="1100" b="0" i="1" smtClean="0">
                              <a:latin typeface="Cambria Math" panose="02040503050406030204" pitchFamily="18" charset="0"/>
                            </a:rPr>
                            <m:t>𝑐</m:t>
                          </m:r>
                        </m:num>
                        <m:den>
                          <m:r>
                            <a:rPr lang="zh-CN" altLang="en-US" sz="1100" b="0" i="1" smtClean="0">
                              <a:latin typeface="Cambria Math" panose="02040503050406030204" pitchFamily="18" charset="0"/>
                            </a:rPr>
                            <m:t>𝛾</m:t>
                          </m:r>
                          <m:sSubSup>
                            <m:sSubSupPr>
                              <m:ctrlPr>
                                <a:rPr lang="en-US" altLang="zh-CN" sz="1100" b="0" i="1" smtClean="0">
                                  <a:latin typeface="Cambria Math" panose="02040503050406030204" pitchFamily="18" charset="0"/>
                                </a:rPr>
                              </m:ctrlPr>
                            </m:sSubSupPr>
                            <m:e>
                              <m:r>
                                <a:rPr lang="zh-CN" altLang="en-US" sz="1100" b="0" i="1" smtClean="0">
                                  <a:latin typeface="Cambria Math" panose="02040503050406030204" pitchFamily="18" charset="0"/>
                                </a:rPr>
                                <m:t>𝜎</m:t>
                              </m:r>
                            </m:e>
                            <m:sub>
                              <m:r>
                                <a:rPr lang="en-US" altLang="zh-CN" sz="1100" b="0" i="1" smtClean="0">
                                  <a:latin typeface="Cambria Math" panose="02040503050406030204" pitchFamily="18" charset="0"/>
                                </a:rPr>
                                <m:t>𝑦</m:t>
                              </m:r>
                            </m:sub>
                            <m:sup>
                              <m:r>
                                <a:rPr lang="en-US" altLang="zh-CN" sz="1100" b="0" i="1" smtClean="0">
                                  <a:latin typeface="Cambria Math" panose="02040503050406030204" pitchFamily="18" charset="0"/>
                                </a:rPr>
                                <m:t>3/2</m:t>
                              </m:r>
                            </m:sup>
                          </m:sSubSup>
                          <m:sSup>
                            <m:sSupPr>
                              <m:ctrlPr>
                                <a:rPr lang="en-US" altLang="zh-CN" sz="1100" b="0" i="1" smtClean="0">
                                  <a:latin typeface="Cambria Math" panose="02040503050406030204" pitchFamily="18" charset="0"/>
                                </a:rPr>
                              </m:ctrlPr>
                            </m:sSupPr>
                            <m:e>
                              <m:d>
                                <m:dPr>
                                  <m:ctrlPr>
                                    <a:rPr lang="en-US" altLang="zh-CN" sz="1100" i="1">
                                      <a:latin typeface="Cambria Math" panose="02040503050406030204" pitchFamily="18" charset="0"/>
                                    </a:rPr>
                                  </m:ctrlPr>
                                </m:dPr>
                                <m:e>
                                  <m:sSub>
                                    <m:sSubPr>
                                      <m:ctrlPr>
                                        <a:rPr lang="en-US" altLang="zh-CN" sz="1100" i="1">
                                          <a:latin typeface="Cambria Math" panose="02040503050406030204" pitchFamily="18" charset="0"/>
                                        </a:rPr>
                                      </m:ctrlPr>
                                    </m:sSubPr>
                                    <m:e>
                                      <m:r>
                                        <a:rPr lang="zh-CN" altLang="en-US" sz="1100" i="1" smtClean="0">
                                          <a:latin typeface="Cambria Math" panose="02040503050406030204" pitchFamily="18" charset="0"/>
                                        </a:rPr>
                                        <m:t>𝜎</m:t>
                                      </m:r>
                                    </m:e>
                                    <m:sub>
                                      <m:r>
                                        <a:rPr lang="en-US" altLang="zh-CN" sz="1100" b="0" i="1" smtClean="0">
                                          <a:latin typeface="Cambria Math" panose="02040503050406030204" pitchFamily="18" charset="0"/>
                                        </a:rPr>
                                        <m:t>𝑥</m:t>
                                      </m:r>
                                    </m:sub>
                                  </m:sSub>
                                  <m:r>
                                    <a:rPr lang="en-US" altLang="zh-CN" sz="1100" i="1">
                                      <a:latin typeface="Cambria Math" panose="02040503050406030204" pitchFamily="18" charset="0"/>
                                    </a:rPr>
                                    <m:t>+</m:t>
                                  </m:r>
                                  <m:sSub>
                                    <m:sSubPr>
                                      <m:ctrlPr>
                                        <a:rPr lang="en-US" altLang="zh-CN" sz="1100" i="1">
                                          <a:latin typeface="Cambria Math" panose="02040503050406030204" pitchFamily="18" charset="0"/>
                                        </a:rPr>
                                      </m:ctrlPr>
                                    </m:sSubPr>
                                    <m:e>
                                      <m:r>
                                        <a:rPr lang="zh-CN" altLang="en-US" sz="1100" i="1" smtClean="0">
                                          <a:latin typeface="Cambria Math" panose="02040503050406030204" pitchFamily="18" charset="0"/>
                                        </a:rPr>
                                        <m:t>𝜎</m:t>
                                      </m:r>
                                    </m:e>
                                    <m:sub>
                                      <m:r>
                                        <a:rPr lang="en-US" altLang="zh-CN" sz="1100" b="0" i="1" smtClean="0">
                                          <a:latin typeface="Cambria Math" panose="02040503050406030204" pitchFamily="18" charset="0"/>
                                        </a:rPr>
                                        <m:t>𝑦</m:t>
                                      </m:r>
                                    </m:sub>
                                  </m:sSub>
                                </m:e>
                              </m:d>
                            </m:e>
                            <m:sup>
                              <m:r>
                                <a:rPr lang="en-US" altLang="zh-CN" sz="1100" b="0" i="1" smtClean="0">
                                  <a:latin typeface="Cambria Math" panose="02040503050406030204" pitchFamily="18" charset="0"/>
                                </a:rPr>
                                <m:t>3/2</m:t>
                              </m:r>
                            </m:sup>
                          </m:sSup>
                          <m:sSubSup>
                            <m:sSubSupPr>
                              <m:ctrlPr>
                                <a:rPr lang="en-US" altLang="zh-CN" sz="1100" b="0" i="1" smtClean="0">
                                  <a:latin typeface="Cambria Math" panose="02040503050406030204" pitchFamily="18" charset="0"/>
                                </a:rPr>
                              </m:ctrlPr>
                            </m:sSubSupPr>
                            <m:e>
                              <m:r>
                                <a:rPr lang="en-US" altLang="zh-CN" sz="1100" b="0" i="1" smtClean="0">
                                  <a:latin typeface="Cambria Math" panose="02040503050406030204" pitchFamily="18" charset="0"/>
                                </a:rPr>
                                <m:t>𝐴</m:t>
                              </m:r>
                            </m:e>
                            <m:sub>
                              <m:r>
                                <a:rPr lang="en-US" altLang="zh-CN" sz="1100" b="0" i="1" smtClean="0">
                                  <a:latin typeface="Cambria Math" panose="02040503050406030204" pitchFamily="18" charset="0"/>
                                </a:rPr>
                                <m:t>𝑖</m:t>
                              </m:r>
                            </m:sub>
                            <m:sup>
                              <m:r>
                                <a:rPr lang="en-US" altLang="zh-CN" sz="1100" b="0" i="1" smtClean="0">
                                  <a:latin typeface="Cambria Math" panose="02040503050406030204" pitchFamily="18" charset="0"/>
                                </a:rPr>
                                <m:t>1/2</m:t>
                              </m:r>
                            </m:sup>
                          </m:sSubSup>
                        </m:den>
                      </m:f>
                    </m:oMath>
                  </m:oMathPara>
                </a14:m>
                <a:endParaRPr lang="zh-CN" altLang="en-US" sz="1100" dirty="0"/>
              </a:p>
            </p:txBody>
          </p:sp>
        </mc:Choice>
        <mc:Fallback xmlns="">
          <p:sp>
            <p:nvSpPr>
              <p:cNvPr id="9" name="TextBox 1">
                <a:extLst>
                  <a:ext uri="{FF2B5EF4-FFF2-40B4-BE49-F238E27FC236}">
                    <a16:creationId xmlns:a16="http://schemas.microsoft.com/office/drawing/2014/main" id="{E1D039F0-89F5-4D7D-AE6F-E3303965C6C5}"/>
                  </a:ext>
                </a:extLst>
              </p:cNvPr>
              <p:cNvSpPr txBox="1">
                <a:spLocks noRot="1" noChangeAspect="1" noMove="1" noResize="1" noEditPoints="1" noAdjustHandles="1" noChangeArrowheads="1" noChangeShapeType="1" noTextEdit="1"/>
              </p:cNvSpPr>
              <p:nvPr/>
            </p:nvSpPr>
            <p:spPr>
              <a:xfrm>
                <a:off x="8167826" y="883166"/>
                <a:ext cx="2610421" cy="492314"/>
              </a:xfrm>
              <a:prstGeom prst="rect">
                <a:avLst/>
              </a:prstGeom>
              <a:blipFill>
                <a:blip r:embed="rId6"/>
                <a:stretch>
                  <a:fillRect t="-3704" b="-6173"/>
                </a:stretch>
              </a:blipFill>
              <a:ln>
                <a:noFill/>
              </a:ln>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31743BE5-5620-44F2-A113-BD68C4C6C7C4}"/>
              </a:ext>
            </a:extLst>
          </p:cNvPr>
          <p:cNvSpPr txBox="1"/>
          <p:nvPr/>
        </p:nvSpPr>
        <p:spPr>
          <a:xfrm>
            <a:off x="697580" y="1261791"/>
            <a:ext cx="6841914" cy="1923604"/>
          </a:xfrm>
          <a:prstGeom prst="rect">
            <a:avLst/>
          </a:prstGeom>
          <a:noFill/>
        </p:spPr>
        <p:txBody>
          <a:bodyPr wrap="square">
            <a:spAutoFit/>
          </a:bodyPr>
          <a:lstStyle/>
          <a:p>
            <a:pPr marL="285750" indent="-285750">
              <a:buFont typeface="Arial" panose="020B0604020202020204" pitchFamily="34" charset="0"/>
              <a:buChar char="•"/>
            </a:pPr>
            <a:r>
              <a:rPr lang="en-US" altLang="zh-CN" sz="1700" dirty="0">
                <a:solidFill>
                  <a:srgbClr val="00B0F0"/>
                </a:solidFill>
                <a:latin typeface="Calibri" panose="020F0502020204030204" pitchFamily="34" charset="0"/>
                <a:ea typeface="Calibri" panose="020F0502020204030204" pitchFamily="34" charset="0"/>
                <a:cs typeface="Calibri" panose="020F0502020204030204" pitchFamily="34" charset="0"/>
              </a:rPr>
              <a:t>Particle factory type accelerators (with high current and small size)</a:t>
            </a:r>
            <a:r>
              <a:rPr lang="en-US" altLang="zh-CN" sz="1700" dirty="0">
                <a:latin typeface="Calibri" panose="020F0502020204030204" pitchFamily="34" charset="0"/>
                <a:ea typeface="Calibri" panose="020F0502020204030204" pitchFamily="34" charset="0"/>
                <a:cs typeface="Calibri" panose="020F0502020204030204" pitchFamily="34" charset="0"/>
              </a:rPr>
              <a:t> have high ion yield and oscillation frequency due to </a:t>
            </a:r>
            <a:r>
              <a:rPr lang="en-US" altLang="zh-CN" sz="1700" dirty="0">
                <a:solidFill>
                  <a:srgbClr val="00B0F0"/>
                </a:solidFill>
                <a:latin typeface="Calibri" panose="020F0502020204030204" pitchFamily="34" charset="0"/>
                <a:ea typeface="Calibri" panose="020F0502020204030204" pitchFamily="34" charset="0"/>
                <a:cs typeface="Calibri" panose="020F0502020204030204" pitchFamily="34" charset="0"/>
              </a:rPr>
              <a:t>the beam-gas interaction</a:t>
            </a:r>
            <a:r>
              <a:rPr lang="en-US" altLang="zh-CN" sz="1700" dirty="0">
                <a:latin typeface="Calibri" panose="020F0502020204030204" pitchFamily="34" charset="0"/>
                <a:ea typeface="Calibri" panose="020F0502020204030204" pitchFamily="34" charset="0"/>
                <a:cs typeface="Calibri" panose="020F0502020204030204" pitchFamily="34" charset="0"/>
              </a:rPr>
              <a:t>, resulting in instability occurring in a </a:t>
            </a:r>
            <a:r>
              <a:rPr lang="en-US" altLang="zh-CN" sz="1700" dirty="0">
                <a:solidFill>
                  <a:srgbClr val="00B0F0"/>
                </a:solidFill>
                <a:latin typeface="Calibri" panose="020F0502020204030204" pitchFamily="34" charset="0"/>
                <a:ea typeface="Calibri" panose="020F0502020204030204" pitchFamily="34" charset="0"/>
                <a:cs typeface="Calibri" panose="020F0502020204030204" pitchFamily="34" charset="0"/>
              </a:rPr>
              <a:t>single turn</a:t>
            </a:r>
          </a:p>
          <a:p>
            <a:pPr marL="285750" indent="-285750">
              <a:buFont typeface="Arial" panose="020B0604020202020204" pitchFamily="34" charset="0"/>
              <a:buChar char="•"/>
            </a:pPr>
            <a:r>
              <a:rPr lang="en-US" altLang="zh-CN" sz="1700" dirty="0">
                <a:latin typeface="Calibri" panose="020F0502020204030204" pitchFamily="34" charset="0"/>
                <a:ea typeface="Calibri" panose="020F0502020204030204" pitchFamily="34" charset="0"/>
                <a:cs typeface="Calibri" panose="020F0502020204030204" pitchFamily="34" charset="0"/>
              </a:rPr>
              <a:t>Considering the spread of ion oscillation frequency, </a:t>
            </a:r>
            <a:r>
              <a:rPr lang="en-US" altLang="zh-CN" sz="1700" dirty="0">
                <a:solidFill>
                  <a:srgbClr val="FF0000"/>
                </a:solidFill>
                <a:latin typeface="Calibri" panose="020F0502020204030204" pitchFamily="34" charset="0"/>
                <a:ea typeface="Calibri" panose="020F0502020204030204" pitchFamily="34" charset="0"/>
                <a:cs typeface="Calibri" panose="020F0502020204030204" pitchFamily="34" charset="0"/>
              </a:rPr>
              <a:t>when the vacuum degree </a:t>
            </a:r>
            <a:r>
              <a:rPr lang="en-US" altLang="zh-CN" sz="1700" dirty="0" err="1">
                <a:solidFill>
                  <a:srgbClr val="FF0000"/>
                </a:solidFill>
                <a:latin typeface="Calibri" panose="020F0502020204030204" pitchFamily="34" charset="0"/>
                <a:ea typeface="Calibri" panose="020F0502020204030204" pitchFamily="34" charset="0"/>
                <a:cs typeface="Calibri" panose="020F0502020204030204" pitchFamily="34" charset="0"/>
              </a:rPr>
              <a:t>P</a:t>
            </a:r>
            <a:r>
              <a:rPr lang="en-US" altLang="zh-CN" sz="1700" baseline="-25000" dirty="0" err="1">
                <a:solidFill>
                  <a:srgbClr val="FF0000"/>
                </a:solidFill>
                <a:latin typeface="Calibri" panose="020F0502020204030204" pitchFamily="34" charset="0"/>
                <a:ea typeface="Calibri" panose="020F0502020204030204" pitchFamily="34" charset="0"/>
                <a:cs typeface="Calibri" panose="020F0502020204030204" pitchFamily="34" charset="0"/>
              </a:rPr>
              <a:t>gas</a:t>
            </a:r>
            <a:r>
              <a:rPr lang="en-US" altLang="zh-CN" sz="1700" dirty="0">
                <a:solidFill>
                  <a:srgbClr val="FF0000"/>
                </a:solidFill>
                <a:latin typeface="Calibri" panose="020F0502020204030204" pitchFamily="34" charset="0"/>
                <a:ea typeface="Calibri" panose="020F0502020204030204" pitchFamily="34" charset="0"/>
                <a:cs typeface="Calibri" panose="020F0502020204030204" pitchFamily="34" charset="0"/>
              </a:rPr>
              <a:t> is 10</a:t>
            </a:r>
            <a:r>
              <a:rPr lang="en-US" altLang="zh-CN" sz="1700"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-10</a:t>
            </a:r>
            <a:r>
              <a:rPr lang="en-US" altLang="zh-CN" sz="1700" dirty="0">
                <a:solidFill>
                  <a:srgbClr val="FF0000"/>
                </a:solidFill>
                <a:latin typeface="Calibri" panose="020F0502020204030204" pitchFamily="34" charset="0"/>
                <a:ea typeface="Calibri" panose="020F0502020204030204" pitchFamily="34" charset="0"/>
                <a:cs typeface="Calibri" panose="020F0502020204030204" pitchFamily="34" charset="0"/>
              </a:rPr>
              <a:t> Torr, the instability growth time is about 0.2 </a:t>
            </a:r>
            <a:r>
              <a:rPr lang="en-US" altLang="zh-CN" sz="1700" dirty="0" err="1">
                <a:solidFill>
                  <a:srgbClr val="FF0000"/>
                </a:solidFill>
                <a:latin typeface="Calibri" panose="020F0502020204030204" pitchFamily="34" charset="0"/>
                <a:ea typeface="Calibri" panose="020F0502020204030204" pitchFamily="34" charset="0"/>
                <a:cs typeface="Calibri" panose="020F0502020204030204" pitchFamily="34" charset="0"/>
              </a:rPr>
              <a:t>ms</a:t>
            </a:r>
            <a:r>
              <a:rPr lang="en-US" altLang="zh-CN" sz="1700" dirty="0">
                <a:latin typeface="Calibri" panose="020F0502020204030204" pitchFamily="34" charset="0"/>
                <a:ea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altLang="zh-CN" sz="1700" dirty="0">
                <a:solidFill>
                  <a:schemeClr val="accent2"/>
                </a:solidFill>
                <a:latin typeface="Calibri" panose="020F0502020204030204" pitchFamily="34" charset="0"/>
                <a:ea typeface="Calibri" panose="020F0502020204030204" pitchFamily="34" charset="0"/>
                <a:cs typeface="Calibri" panose="020F0502020204030204" pitchFamily="34" charset="0"/>
              </a:rPr>
              <a:t>Mitigation methods:</a:t>
            </a:r>
          </a:p>
          <a:p>
            <a:r>
              <a:rPr lang="en-US" altLang="zh-CN" sz="1700" dirty="0">
                <a:latin typeface="Calibri" panose="020F0502020204030204" pitchFamily="34" charset="0"/>
                <a:ea typeface="Calibri" panose="020F0502020204030204" pitchFamily="34" charset="0"/>
                <a:cs typeface="Calibri" panose="020F0502020204030204" pitchFamily="34" charset="0"/>
              </a:rPr>
              <a:t>     1) Transverse bunch-by-bunch feedback; 2) Large chromaticity</a:t>
            </a:r>
          </a:p>
        </p:txBody>
      </p:sp>
      <p:sp>
        <p:nvSpPr>
          <p:cNvPr id="12" name="文本框 11">
            <a:extLst>
              <a:ext uri="{FF2B5EF4-FFF2-40B4-BE49-F238E27FC236}">
                <a16:creationId xmlns:a16="http://schemas.microsoft.com/office/drawing/2014/main" id="{E90234C0-0692-4F62-803E-CB5126DE7E43}"/>
              </a:ext>
            </a:extLst>
          </p:cNvPr>
          <p:cNvSpPr txBox="1"/>
          <p:nvPr/>
        </p:nvSpPr>
        <p:spPr>
          <a:xfrm>
            <a:off x="783076" y="3672606"/>
            <a:ext cx="7384750" cy="369332"/>
          </a:xfrm>
          <a:prstGeom prst="rect">
            <a:avLst/>
          </a:prstGeom>
          <a:noFill/>
        </p:spPr>
        <p:txBody>
          <a:bodyPr wrap="square">
            <a:spAutoFit/>
          </a:bodyPr>
          <a:lstStyle/>
          <a:p>
            <a:pPr marL="285750" indent="-285750">
              <a:buFont typeface="Arial" panose="020B0604020202020204" pitchFamily="34" charset="0"/>
              <a:buChar char="•"/>
            </a:pPr>
            <a:r>
              <a:rPr lang="en-US" altLang="zh-CN" dirty="0">
                <a:latin typeface="Calibri" panose="020F0502020204030204" pitchFamily="34" charset="0"/>
                <a:ea typeface="Calibri" panose="020F0502020204030204" pitchFamily="34" charset="0"/>
                <a:cs typeface="Calibri" panose="020F0502020204030204" pitchFamily="34" charset="0"/>
              </a:rPr>
              <a:t>can cause </a:t>
            </a:r>
            <a:r>
              <a:rPr lang="en-US" altLang="zh-CN" dirty="0">
                <a:solidFill>
                  <a:schemeClr val="accent1"/>
                </a:solidFill>
                <a:latin typeface="Calibri" panose="020F0502020204030204" pitchFamily="34" charset="0"/>
                <a:ea typeface="Calibri" panose="020F0502020204030204" pitchFamily="34" charset="0"/>
                <a:cs typeface="Calibri" panose="020F0502020204030204" pitchFamily="34" charset="0"/>
              </a:rPr>
              <a:t>coupled-bunch instability </a:t>
            </a:r>
            <a:r>
              <a:rPr lang="en-US" altLang="zh-CN" dirty="0">
                <a:latin typeface="Calibri" panose="020F0502020204030204" pitchFamily="34" charset="0"/>
                <a:ea typeface="Calibri" panose="020F0502020204030204" pitchFamily="34" charset="0"/>
                <a:cs typeface="Calibri" panose="020F0502020204030204" pitchFamily="34" charset="0"/>
              </a:rPr>
              <a:t>and </a:t>
            </a:r>
            <a:r>
              <a:rPr lang="en-US" altLang="zh-CN" dirty="0">
                <a:solidFill>
                  <a:schemeClr val="accent1"/>
                </a:solidFill>
                <a:latin typeface="Calibri" panose="020F0502020204030204" pitchFamily="34" charset="0"/>
                <a:ea typeface="Calibri" panose="020F0502020204030204" pitchFamily="34" charset="0"/>
                <a:cs typeface="Calibri" panose="020F0502020204030204" pitchFamily="34" charset="0"/>
              </a:rPr>
              <a:t>single-bunch head tail instability</a:t>
            </a:r>
            <a:endParaRPr lang="zh-CN" altLang="en-US" dirty="0">
              <a:solidFill>
                <a:schemeClr val="accent1"/>
              </a:solidFill>
              <a:latin typeface="Calibri" panose="020F0502020204030204" pitchFamily="34" charset="0"/>
              <a:cs typeface="Calibri" panose="020F0502020204030204" pitchFamily="34" charset="0"/>
            </a:endParaRPr>
          </a:p>
        </p:txBody>
      </p:sp>
      <p:pic>
        <p:nvPicPr>
          <p:cNvPr id="13" name="图片 12">
            <a:extLst>
              <a:ext uri="{FF2B5EF4-FFF2-40B4-BE49-F238E27FC236}">
                <a16:creationId xmlns:a16="http://schemas.microsoft.com/office/drawing/2014/main" id="{9BE7944E-627F-4734-B5F3-D67BF7DFD72E}"/>
              </a:ext>
            </a:extLst>
          </p:cNvPr>
          <p:cNvPicPr>
            <a:picLocks noChangeAspect="1"/>
          </p:cNvPicPr>
          <p:nvPr/>
        </p:nvPicPr>
        <p:blipFill>
          <a:blip r:embed="rId7"/>
          <a:stretch>
            <a:fillRect/>
          </a:stretch>
        </p:blipFill>
        <p:spPr>
          <a:xfrm>
            <a:off x="8734885" y="3624450"/>
            <a:ext cx="2440852" cy="2627925"/>
          </a:xfrm>
          <a:prstGeom prst="rect">
            <a:avLst/>
          </a:prstGeom>
        </p:spPr>
      </p:pic>
      <p:pic>
        <p:nvPicPr>
          <p:cNvPr id="15" name="Picture 16">
            <a:extLst>
              <a:ext uri="{FF2B5EF4-FFF2-40B4-BE49-F238E27FC236}">
                <a16:creationId xmlns:a16="http://schemas.microsoft.com/office/drawing/2014/main" id="{943A03AE-67AA-4872-BE39-A011D99838CF}"/>
              </a:ext>
            </a:extLst>
          </p:cNvPr>
          <p:cNvPicPr>
            <a:picLocks noChangeAspect="1"/>
          </p:cNvPicPr>
          <p:nvPr/>
        </p:nvPicPr>
        <p:blipFill>
          <a:blip r:embed="rId8"/>
          <a:stretch>
            <a:fillRect/>
          </a:stretch>
        </p:blipFill>
        <p:spPr>
          <a:xfrm>
            <a:off x="1037908" y="4071064"/>
            <a:ext cx="5013362" cy="1030068"/>
          </a:xfrm>
          <a:prstGeom prst="rect">
            <a:avLst/>
          </a:prstGeom>
        </p:spPr>
      </p:pic>
      <p:graphicFrame>
        <p:nvGraphicFramePr>
          <p:cNvPr id="16" name="Table 18">
            <a:extLst>
              <a:ext uri="{FF2B5EF4-FFF2-40B4-BE49-F238E27FC236}">
                <a16:creationId xmlns:a16="http://schemas.microsoft.com/office/drawing/2014/main" id="{6EFD7BF3-55F7-4A12-9D68-0E859FCADEBC}"/>
              </a:ext>
            </a:extLst>
          </p:cNvPr>
          <p:cNvGraphicFramePr>
            <a:graphicFrameLocks noGrp="1"/>
          </p:cNvGraphicFramePr>
          <p:nvPr>
            <p:extLst>
              <p:ext uri="{D42A27DB-BD31-4B8C-83A1-F6EECF244321}">
                <p14:modId xmlns:p14="http://schemas.microsoft.com/office/powerpoint/2010/main" val="306911217"/>
              </p:ext>
            </p:extLst>
          </p:nvPr>
        </p:nvGraphicFramePr>
        <p:xfrm>
          <a:off x="5997292" y="4276499"/>
          <a:ext cx="1065116" cy="802641"/>
        </p:xfrm>
        <a:graphic>
          <a:graphicData uri="http://schemas.openxmlformats.org/drawingml/2006/table">
            <a:tbl>
              <a:tblPr firstRow="1" bandRow="1">
                <a:tableStyleId>{5C22544A-7EE6-4342-B048-85BDC9FD1C3A}</a:tableStyleId>
              </a:tblPr>
              <a:tblGrid>
                <a:gridCol w="1065116">
                  <a:extLst>
                    <a:ext uri="{9D8B030D-6E8A-4147-A177-3AD203B41FA5}">
                      <a16:colId xmlns:a16="http://schemas.microsoft.com/office/drawing/2014/main" val="59529955"/>
                    </a:ext>
                  </a:extLst>
                </a:gridCol>
              </a:tblGrid>
              <a:tr h="267547">
                <a:tc>
                  <a:txBody>
                    <a:bodyPr/>
                    <a:lstStyle/>
                    <a:p>
                      <a:pPr algn="ctr"/>
                      <a:r>
                        <a:rPr lang="en-US" altLang="zh-CN" sz="1200" dirty="0"/>
                        <a:t>STCF(2GeV)</a:t>
                      </a:r>
                      <a:endParaRPr lang="zh-CN" altLang="en-US" sz="1200" dirty="0"/>
                    </a:p>
                  </a:txBody>
                  <a:tcPr marL="0" marR="0" marT="0" marB="0" anchor="ctr"/>
                </a:tc>
                <a:extLst>
                  <a:ext uri="{0D108BD9-81ED-4DB2-BD59-A6C34878D82A}">
                    <a16:rowId xmlns:a16="http://schemas.microsoft.com/office/drawing/2014/main" val="3137636019"/>
                  </a:ext>
                </a:extLst>
              </a:tr>
              <a:tr h="267547">
                <a:tc>
                  <a:txBody>
                    <a:bodyPr/>
                    <a:lstStyle/>
                    <a:p>
                      <a:pPr algn="ctr"/>
                      <a:r>
                        <a:rPr lang="en-US" altLang="zh-CN" sz="1200" dirty="0"/>
                        <a:t>0.02</a:t>
                      </a:r>
                      <a:endParaRPr lang="zh-CN" altLang="en-US" sz="1200" dirty="0"/>
                    </a:p>
                  </a:txBody>
                  <a:tcPr marL="0" marR="0" marT="0" marB="0" anchor="ctr"/>
                </a:tc>
                <a:extLst>
                  <a:ext uri="{0D108BD9-81ED-4DB2-BD59-A6C34878D82A}">
                    <a16:rowId xmlns:a16="http://schemas.microsoft.com/office/drawing/2014/main" val="3598738803"/>
                  </a:ext>
                </a:extLst>
              </a:tr>
              <a:tr h="267547">
                <a:tc>
                  <a:txBody>
                    <a:bodyPr/>
                    <a:lstStyle/>
                    <a:p>
                      <a:pPr algn="ctr"/>
                      <a:r>
                        <a:rPr lang="en-US" altLang="zh-CN" sz="1200" dirty="0">
                          <a:solidFill>
                            <a:srgbClr val="FF0000"/>
                          </a:solidFill>
                        </a:rPr>
                        <a:t>0.33</a:t>
                      </a:r>
                      <a:endParaRPr lang="zh-CN" altLang="en-US" sz="1200" dirty="0">
                        <a:solidFill>
                          <a:srgbClr val="FF0000"/>
                        </a:solidFill>
                      </a:endParaRPr>
                    </a:p>
                  </a:txBody>
                  <a:tcPr marL="0" marR="0" marT="0" marB="0" anchor="ctr"/>
                </a:tc>
                <a:extLst>
                  <a:ext uri="{0D108BD9-81ED-4DB2-BD59-A6C34878D82A}">
                    <a16:rowId xmlns:a16="http://schemas.microsoft.com/office/drawing/2014/main" val="2467640741"/>
                  </a:ext>
                </a:extLst>
              </a:tr>
            </a:tbl>
          </a:graphicData>
        </a:graphic>
      </p:graphicFrame>
      <p:sp>
        <p:nvSpPr>
          <p:cNvPr id="17" name="TextBox 18">
            <a:extLst>
              <a:ext uri="{FF2B5EF4-FFF2-40B4-BE49-F238E27FC236}">
                <a16:creationId xmlns:a16="http://schemas.microsoft.com/office/drawing/2014/main" id="{7201DA1D-FA20-4C04-A479-DD52A9A19555}"/>
              </a:ext>
            </a:extLst>
          </p:cNvPr>
          <p:cNvSpPr txBox="1"/>
          <p:nvPr/>
        </p:nvSpPr>
        <p:spPr>
          <a:xfrm>
            <a:off x="1037908" y="5101132"/>
            <a:ext cx="6044523" cy="338554"/>
          </a:xfrm>
          <a:prstGeom prst="rect">
            <a:avLst/>
          </a:prstGeom>
          <a:noFill/>
        </p:spPr>
        <p:txBody>
          <a:bodyPr wrap="square" rtlCol="0">
            <a:spAutoFit/>
          </a:bodyPr>
          <a:lstStyle/>
          <a:p>
            <a:r>
              <a:rPr lang="en-US" altLang="zh-CN" sz="1600" dirty="0">
                <a:solidFill>
                  <a:srgbClr val="FF0000"/>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Electron clouds at </a:t>
            </a:r>
            <a:r>
              <a:rPr lang="en-US" altLang="zh-CN" sz="1600" dirty="0">
                <a:solidFill>
                  <a:srgbClr val="FF0000"/>
                </a:solidFill>
                <a:latin typeface="Calibri" panose="020F0502020204030204" pitchFamily="34" charset="0"/>
                <a:ea typeface="Calibri" panose="020F0502020204030204" pitchFamily="34" charset="0"/>
                <a:cs typeface="Calibri" panose="020F0502020204030204" pitchFamily="34" charset="0"/>
              </a:rPr>
              <a:t>STCF are more serious than BEPCII, PEPII, KEKB</a:t>
            </a:r>
            <a:endParaRPr lang="zh-CN" altLang="en-US" sz="1600" dirty="0">
              <a:solidFill>
                <a:srgbClr val="FF0000"/>
              </a:solidFill>
              <a:latin typeface="Calibri" panose="020F0502020204030204" pitchFamily="34" charset="0"/>
              <a:cs typeface="Calibri" panose="020F0502020204030204" pitchFamily="34" charset="0"/>
            </a:endParaRPr>
          </a:p>
        </p:txBody>
      </p:sp>
      <p:sp>
        <p:nvSpPr>
          <p:cNvPr id="18" name="TextBox 19">
            <a:extLst>
              <a:ext uri="{FF2B5EF4-FFF2-40B4-BE49-F238E27FC236}">
                <a16:creationId xmlns:a16="http://schemas.microsoft.com/office/drawing/2014/main" id="{C2773302-9E7F-4F5A-93BA-AF092CEC0986}"/>
              </a:ext>
            </a:extLst>
          </p:cNvPr>
          <p:cNvSpPr txBox="1"/>
          <p:nvPr/>
        </p:nvSpPr>
        <p:spPr>
          <a:xfrm>
            <a:off x="697580" y="5413420"/>
            <a:ext cx="6675986" cy="938719"/>
          </a:xfrm>
          <a:prstGeom prst="rect">
            <a:avLst/>
          </a:prstGeom>
          <a:noFill/>
        </p:spPr>
        <p:txBody>
          <a:bodyPr wrap="square">
            <a:spAutoFit/>
          </a:bodyPr>
          <a:lstStyle/>
          <a:p>
            <a:pPr marL="285750" lvl="1" indent="-285750">
              <a:spcBef>
                <a:spcPts val="300"/>
              </a:spcBef>
              <a:buFont typeface="Arial" panose="020B0604020202020204" pitchFamily="34" charset="0"/>
              <a:buChar char="•"/>
            </a:pPr>
            <a:r>
              <a:rPr lang="en-US" altLang="zh-CN" dirty="0">
                <a:solidFill>
                  <a:schemeClr val="accent2"/>
                </a:solidFill>
                <a:latin typeface="Calibri" panose="020F0502020204030204" pitchFamily="34" charset="0"/>
                <a:ea typeface="Calibri" panose="020F0502020204030204" pitchFamily="34" charset="0"/>
                <a:cs typeface="Calibri" panose="020F0502020204030204" pitchFamily="34" charset="0"/>
              </a:rPr>
              <a:t>Mitigation methods:</a:t>
            </a:r>
          </a:p>
          <a:p>
            <a:pPr marL="0" lvl="1">
              <a:spcBef>
                <a:spcPts val="300"/>
              </a:spcBef>
            </a:pPr>
            <a:r>
              <a:rPr lang="en-US" altLang="zh-CN" sz="1600" dirty="0">
                <a:solidFill>
                  <a:srgbClr val="7030A0"/>
                </a:solidFill>
                <a:latin typeface="Calibri" panose="020F0502020204030204" pitchFamily="34" charset="0"/>
                <a:ea typeface="Calibri" panose="020F0502020204030204" pitchFamily="34" charset="0"/>
                <a:cs typeface="Calibri" panose="020F0502020204030204" pitchFamily="34" charset="0"/>
              </a:rPr>
              <a:t>     1) Antechamber beam pipe;      2) </a:t>
            </a:r>
            <a:r>
              <a:rPr lang="en-US" altLang="zh-CN" sz="1600" dirty="0" err="1">
                <a:solidFill>
                  <a:srgbClr val="7030A0"/>
                </a:solidFill>
                <a:latin typeface="Calibri" panose="020F0502020204030204" pitchFamily="34" charset="0"/>
                <a:ea typeface="Calibri" panose="020F0502020204030204" pitchFamily="34" charset="0"/>
                <a:cs typeface="Calibri" panose="020F0502020204030204" pitchFamily="34" charset="0"/>
              </a:rPr>
              <a:t>TiN</a:t>
            </a:r>
            <a:r>
              <a:rPr lang="en-US" altLang="zh-CN" sz="1600" dirty="0">
                <a:solidFill>
                  <a:srgbClr val="7030A0"/>
                </a:solidFill>
                <a:latin typeface="Calibri" panose="020F0502020204030204" pitchFamily="34" charset="0"/>
                <a:ea typeface="Calibri" panose="020F0502020204030204" pitchFamily="34" charset="0"/>
                <a:cs typeface="Calibri" panose="020F0502020204030204" pitchFamily="34" charset="0"/>
              </a:rPr>
              <a:t> coatings in vacuum chambers;     </a:t>
            </a:r>
          </a:p>
          <a:p>
            <a:pPr marL="0" lvl="1">
              <a:spcBef>
                <a:spcPts val="300"/>
              </a:spcBef>
            </a:pPr>
            <a:r>
              <a:rPr lang="en-US" altLang="zh-CN" sz="16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     3) Solenoid fields in straight sections</a:t>
            </a:r>
            <a:r>
              <a:rPr lang="zh-CN" altLang="en-US" sz="1600" dirty="0">
                <a:solidFill>
                  <a:schemeClr val="accent5">
                    <a:lumMod val="50000"/>
                  </a:schemeClr>
                </a:solidFill>
                <a:latin typeface="Calibri" panose="020F0502020204030204" pitchFamily="34" charset="0"/>
                <a:cs typeface="Calibri" panose="020F0502020204030204" pitchFamily="34" charset="0"/>
              </a:rPr>
              <a:t>；</a:t>
            </a:r>
            <a:r>
              <a:rPr lang="en-US" altLang="zh-CN" sz="16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  4)</a:t>
            </a:r>
            <a:r>
              <a:rPr lang="zh-CN" altLang="en-US" sz="1600" dirty="0">
                <a:solidFill>
                  <a:schemeClr val="accent5">
                    <a:lumMod val="50000"/>
                  </a:schemeClr>
                </a:solidFill>
                <a:latin typeface="Calibri" panose="020F0502020204030204" pitchFamily="34" charset="0"/>
                <a:cs typeface="Calibri" panose="020F0502020204030204" pitchFamily="34" charset="0"/>
              </a:rPr>
              <a:t> </a:t>
            </a:r>
            <a:r>
              <a:rPr lang="en-US" altLang="zh-CN" sz="16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Clear electrode in beam pipe</a:t>
            </a:r>
            <a:endParaRPr lang="zh-CN" altLang="en-US" sz="1600" dirty="0">
              <a:solidFill>
                <a:schemeClr val="accent5">
                  <a:lumMod val="50000"/>
                </a:schemeClr>
              </a:solidFill>
              <a:latin typeface="Calibri" panose="020F0502020204030204" pitchFamily="34" charset="0"/>
              <a:cs typeface="Calibri" panose="020F0502020204030204" pitchFamily="34" charset="0"/>
            </a:endParaRPr>
          </a:p>
        </p:txBody>
      </p:sp>
      <p:pic>
        <p:nvPicPr>
          <p:cNvPr id="19" name="Picture 2">
            <a:extLst>
              <a:ext uri="{FF2B5EF4-FFF2-40B4-BE49-F238E27FC236}">
                <a16:creationId xmlns:a16="http://schemas.microsoft.com/office/drawing/2014/main" id="{C5E4D7D9-6158-4AC0-A54D-D7110AD84C5D}"/>
              </a:ext>
            </a:extLst>
          </p:cNvPr>
          <p:cNvPicPr>
            <a:picLocks noChangeAspect="1"/>
          </p:cNvPicPr>
          <p:nvPr/>
        </p:nvPicPr>
        <p:blipFill>
          <a:blip r:embed="rId9"/>
          <a:stretch>
            <a:fillRect/>
          </a:stretch>
        </p:blipFill>
        <p:spPr>
          <a:xfrm>
            <a:off x="7242156" y="4668760"/>
            <a:ext cx="1053734" cy="488486"/>
          </a:xfrm>
          <a:prstGeom prst="rect">
            <a:avLst/>
          </a:prstGeom>
        </p:spPr>
      </p:pic>
      <p:pic>
        <p:nvPicPr>
          <p:cNvPr id="20" name="Picture 5">
            <a:extLst>
              <a:ext uri="{FF2B5EF4-FFF2-40B4-BE49-F238E27FC236}">
                <a16:creationId xmlns:a16="http://schemas.microsoft.com/office/drawing/2014/main" id="{ADDC6C9E-C390-4E4F-8507-02BCCC77AD20}"/>
              </a:ext>
            </a:extLst>
          </p:cNvPr>
          <p:cNvPicPr>
            <a:picLocks noChangeAspect="1"/>
          </p:cNvPicPr>
          <p:nvPr/>
        </p:nvPicPr>
        <p:blipFill>
          <a:blip r:embed="rId10"/>
          <a:stretch>
            <a:fillRect/>
          </a:stretch>
        </p:blipFill>
        <p:spPr>
          <a:xfrm>
            <a:off x="7242156" y="4118778"/>
            <a:ext cx="1339680" cy="501733"/>
          </a:xfrm>
          <a:prstGeom prst="rect">
            <a:avLst/>
          </a:prstGeom>
        </p:spPr>
      </p:pic>
      <p:sp>
        <p:nvSpPr>
          <p:cNvPr id="14" name="灯片编号占位符 13">
            <a:extLst>
              <a:ext uri="{FF2B5EF4-FFF2-40B4-BE49-F238E27FC236}">
                <a16:creationId xmlns:a16="http://schemas.microsoft.com/office/drawing/2014/main" id="{0FCF871D-88B2-439D-9FCB-8E7F1C2A4C6C}"/>
              </a:ext>
            </a:extLst>
          </p:cNvPr>
          <p:cNvSpPr>
            <a:spLocks noGrp="1"/>
          </p:cNvSpPr>
          <p:nvPr>
            <p:ph type="sldNum" sz="quarter" idx="12"/>
          </p:nvPr>
        </p:nvSpPr>
        <p:spPr/>
        <p:txBody>
          <a:bodyPr/>
          <a:lstStyle/>
          <a:p>
            <a:fld id="{E62026C1-861E-46D0-AFCA-F5AA35FDECD9}" type="slidenum">
              <a:rPr lang="zh-CN" altLang="en-US" smtClean="0"/>
              <a:t>18</a:t>
            </a:fld>
            <a:endParaRPr lang="zh-CN" altLang="en-US"/>
          </a:p>
        </p:txBody>
      </p:sp>
    </p:spTree>
    <p:extLst>
      <p:ext uri="{BB962C8B-B14F-4D97-AF65-F5344CB8AC3E}">
        <p14:creationId xmlns:p14="http://schemas.microsoft.com/office/powerpoint/2010/main" val="4184037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FCFD2B-C33C-478D-9F4F-4D3F9E3742B9}"/>
              </a:ext>
            </a:extLst>
          </p:cNvPr>
          <p:cNvSpPr>
            <a:spLocks noGrp="1"/>
          </p:cNvSpPr>
          <p:nvPr>
            <p:ph type="title"/>
          </p:nvPr>
        </p:nvSpPr>
        <p:spPr>
          <a:xfrm>
            <a:off x="1274323" y="1"/>
            <a:ext cx="9747116" cy="913048"/>
          </a:xfrm>
        </p:spPr>
        <p:txBody>
          <a:bodyPr>
            <a:noAutofit/>
          </a:bodyPr>
          <a:lstStyle/>
          <a:p>
            <a:pPr algn="ctr"/>
            <a:r>
              <a:rPr lang="en-US" altLang="zh-CN" sz="3600" dirty="0">
                <a:solidFill>
                  <a:srgbClr val="FF0000"/>
                </a:solidFill>
                <a:latin typeface="Calibri" panose="020F0502020204030204" pitchFamily="34" charset="0"/>
                <a:cs typeface="Calibri" panose="020F0502020204030204" pitchFamily="34" charset="0"/>
              </a:rPr>
              <a:t>Summary</a:t>
            </a:r>
          </a:p>
        </p:txBody>
      </p:sp>
      <p:sp>
        <p:nvSpPr>
          <p:cNvPr id="3" name="内容占位符 2">
            <a:extLst>
              <a:ext uri="{FF2B5EF4-FFF2-40B4-BE49-F238E27FC236}">
                <a16:creationId xmlns:a16="http://schemas.microsoft.com/office/drawing/2014/main" id="{009D2D4C-C017-4876-938F-5381B37FEB2F}"/>
              </a:ext>
            </a:extLst>
          </p:cNvPr>
          <p:cNvSpPr>
            <a:spLocks noGrp="1"/>
          </p:cNvSpPr>
          <p:nvPr>
            <p:ph idx="1"/>
          </p:nvPr>
        </p:nvSpPr>
        <p:spPr>
          <a:xfrm>
            <a:off x="784571" y="992475"/>
            <a:ext cx="10820527" cy="5359688"/>
          </a:xfrm>
        </p:spPr>
        <p:txBody>
          <a:bodyPr>
            <a:normAutofit/>
          </a:bodyPr>
          <a:lstStyle/>
          <a:p>
            <a:pPr>
              <a:buFont typeface="Wingdings" panose="05000000000000000000" pitchFamily="2" charset="2"/>
              <a:buChar char="Ø"/>
            </a:pPr>
            <a:r>
              <a:rPr lang="en-US" altLang="zh-CN" sz="2000" dirty="0">
                <a:latin typeface="Calibri" panose="020F0502020204030204" pitchFamily="34" charset="0"/>
                <a:ea typeface="Calibri" panose="020F0502020204030204" pitchFamily="34" charset="0"/>
                <a:cs typeface="Calibri" panose="020F0502020204030204" pitchFamily="34" charset="0"/>
              </a:rPr>
              <a:t>STCF longitudinal dynamics at 2 GeV has been designed considering transverse dynamics, beam-beam effects and collective effects</a:t>
            </a:r>
          </a:p>
          <a:p>
            <a:pPr lvl="1"/>
            <a:r>
              <a:rPr lang="en-US" altLang="zh-CN" sz="1800" dirty="0">
                <a:latin typeface="Calibri" panose="020F0502020204030204" pitchFamily="34" charset="0"/>
                <a:ea typeface="Calibri" panose="020F0502020204030204" pitchFamily="34" charset="0"/>
                <a:cs typeface="Calibri" panose="020F0502020204030204" pitchFamily="34" charset="0"/>
              </a:rPr>
              <a:t>Single harmonic RF with total voltage 1.2MV (or less) basically enough</a:t>
            </a:r>
          </a:p>
          <a:p>
            <a:pPr lvl="1"/>
            <a:r>
              <a:rPr lang="en-US" altLang="zh-CN" sz="1800" dirty="0">
                <a:latin typeface="Calibri" panose="020F0502020204030204" pitchFamily="34" charset="0"/>
                <a:ea typeface="Calibri" panose="020F0502020204030204" pitchFamily="34" charset="0"/>
                <a:cs typeface="Calibri" panose="020F0502020204030204" pitchFamily="34" charset="0"/>
              </a:rPr>
              <a:t>Further iterative optimization is still needed, following the beam-beam simulations</a:t>
            </a:r>
          </a:p>
          <a:p>
            <a:pPr>
              <a:buFont typeface="Wingdings" panose="05000000000000000000" pitchFamily="2" charset="2"/>
              <a:buChar char="Ø"/>
            </a:pPr>
            <a:r>
              <a:rPr lang="en-US" altLang="zh-CN" sz="2000" dirty="0">
                <a:latin typeface="Calibri" panose="020F0502020204030204" pitchFamily="34" charset="0"/>
                <a:ea typeface="Calibri" panose="020F0502020204030204" pitchFamily="34" charset="0"/>
                <a:cs typeface="Calibri" panose="020F0502020204030204" pitchFamily="34" charset="0"/>
              </a:rPr>
              <a:t>Main collective effects for STCF at 2 GeV was preliminarily estimated without impedance model (or with simplest impedance model) based on the ideal theoretical formula</a:t>
            </a:r>
          </a:p>
          <a:p>
            <a:pPr lvl="1"/>
            <a:r>
              <a:rPr lang="en-US" altLang="zh-CN" sz="1800" dirty="0">
                <a:latin typeface="Calibri" panose="020F0502020204030204" pitchFamily="34" charset="0"/>
                <a:ea typeface="Calibri" panose="020F0502020204030204" pitchFamily="34" charset="0"/>
                <a:cs typeface="Calibri" panose="020F0502020204030204" pitchFamily="34" charset="0"/>
              </a:rPr>
              <a:t>Detailed impedance models (or impedance budget) should be constructed</a:t>
            </a:r>
          </a:p>
          <a:p>
            <a:pPr lvl="1"/>
            <a:r>
              <a:rPr lang="en-US" altLang="zh-CN" sz="1800" dirty="0">
                <a:latin typeface="Calibri" panose="020F0502020204030204" pitchFamily="34" charset="0"/>
                <a:ea typeface="Calibri" panose="020F0502020204030204" pitchFamily="34" charset="0"/>
                <a:cs typeface="Calibri" panose="020F0502020204030204" pitchFamily="34" charset="0"/>
              </a:rPr>
              <a:t>Further simulations with impedance models are needed to study the collective instabilities </a:t>
            </a:r>
          </a:p>
        </p:txBody>
      </p:sp>
      <p:pic>
        <p:nvPicPr>
          <p:cNvPr id="1028" name="Picture 4" descr="中国科学技术大学管理学院科研云平台">
            <a:extLst>
              <a:ext uri="{FF2B5EF4-FFF2-40B4-BE49-F238E27FC236}">
                <a16:creationId xmlns:a16="http://schemas.microsoft.com/office/drawing/2014/main" id="{3DE38950-88A5-4023-8B32-F586334EB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12" y="-69446"/>
            <a:ext cx="992221" cy="972766"/>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DABC3F16-F4A1-4678-96A4-64E30EB60488}"/>
              </a:ext>
            </a:extLst>
          </p:cNvPr>
          <p:cNvPicPr>
            <a:picLocks noChangeAspect="1"/>
          </p:cNvPicPr>
          <p:nvPr/>
        </p:nvPicPr>
        <p:blipFill>
          <a:blip r:embed="rId3"/>
          <a:stretch>
            <a:fillRect/>
          </a:stretch>
        </p:blipFill>
        <p:spPr>
          <a:xfrm>
            <a:off x="11236460" y="0"/>
            <a:ext cx="944748" cy="864000"/>
          </a:xfrm>
          <a:prstGeom prst="rect">
            <a:avLst/>
          </a:prstGeom>
        </p:spPr>
      </p:pic>
      <p:cxnSp>
        <p:nvCxnSpPr>
          <p:cNvPr id="7" name="直接连接符 6">
            <a:extLst>
              <a:ext uri="{FF2B5EF4-FFF2-40B4-BE49-F238E27FC236}">
                <a16:creationId xmlns:a16="http://schemas.microsoft.com/office/drawing/2014/main" id="{EFBC3746-6596-451F-87D5-27572D2AF67E}"/>
              </a:ext>
            </a:extLst>
          </p:cNvPr>
          <p:cNvCxnSpPr/>
          <p:nvPr/>
        </p:nvCxnSpPr>
        <p:spPr>
          <a:xfrm>
            <a:off x="0" y="864000"/>
            <a:ext cx="1218120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1F6F6567-91E3-4D60-AEC7-7DA7600F2566}"/>
              </a:ext>
            </a:extLst>
          </p:cNvPr>
          <p:cNvSpPr/>
          <p:nvPr/>
        </p:nvSpPr>
        <p:spPr>
          <a:xfrm>
            <a:off x="2210745" y="4368118"/>
            <a:ext cx="7874271" cy="923330"/>
          </a:xfrm>
          <a:prstGeom prst="rect">
            <a:avLst/>
          </a:prstGeom>
          <a:noFill/>
        </p:spPr>
        <p:txBody>
          <a:bodyPr wrap="none" lIns="91440" tIns="45720" rIns="91440" bIns="45720">
            <a:spAutoFit/>
          </a:bodyPr>
          <a:lstStyle/>
          <a:p>
            <a:pPr algn="ctr"/>
            <a:r>
              <a:rPr lang="en-US" altLang="zh-CN" sz="5400" b="0" cap="none" spc="0" dirty="0">
                <a:ln w="0"/>
                <a:solidFill>
                  <a:schemeClr val="accent1"/>
                </a:solidFill>
                <a:effectLst>
                  <a:outerShdw blurRad="38100" dist="25400" dir="5400000" algn="ctr" rotWithShape="0">
                    <a:srgbClr val="6E747A">
                      <a:alpha val="43000"/>
                    </a:srgbClr>
                  </a:outerShdw>
                </a:effectLst>
              </a:rPr>
              <a:t>Thanks for your attention!</a:t>
            </a:r>
            <a:endParaRPr lang="zh-CN" alt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5" name="灯片编号占位符 4">
            <a:extLst>
              <a:ext uri="{FF2B5EF4-FFF2-40B4-BE49-F238E27FC236}">
                <a16:creationId xmlns:a16="http://schemas.microsoft.com/office/drawing/2014/main" id="{62CC795B-02AC-423E-BC98-E03696B37C2E}"/>
              </a:ext>
            </a:extLst>
          </p:cNvPr>
          <p:cNvSpPr>
            <a:spLocks noGrp="1"/>
          </p:cNvSpPr>
          <p:nvPr>
            <p:ph type="sldNum" sz="quarter" idx="12"/>
          </p:nvPr>
        </p:nvSpPr>
        <p:spPr/>
        <p:txBody>
          <a:bodyPr/>
          <a:lstStyle/>
          <a:p>
            <a:fld id="{E62026C1-861E-46D0-AFCA-F5AA35FDECD9}" type="slidenum">
              <a:rPr lang="zh-CN" altLang="en-US" smtClean="0"/>
              <a:t>19</a:t>
            </a:fld>
            <a:endParaRPr lang="zh-CN" altLang="en-US"/>
          </a:p>
        </p:txBody>
      </p:sp>
    </p:spTree>
    <p:extLst>
      <p:ext uri="{BB962C8B-B14F-4D97-AF65-F5344CB8AC3E}">
        <p14:creationId xmlns:p14="http://schemas.microsoft.com/office/powerpoint/2010/main" val="260760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FCFD2B-C33C-478D-9F4F-4D3F9E3742B9}"/>
              </a:ext>
            </a:extLst>
          </p:cNvPr>
          <p:cNvSpPr>
            <a:spLocks noGrp="1"/>
          </p:cNvSpPr>
          <p:nvPr>
            <p:ph type="title"/>
          </p:nvPr>
        </p:nvSpPr>
        <p:spPr>
          <a:xfrm>
            <a:off x="1274323" y="1"/>
            <a:ext cx="9747116" cy="913048"/>
          </a:xfrm>
        </p:spPr>
        <p:txBody>
          <a:bodyPr>
            <a:normAutofit/>
          </a:bodyPr>
          <a:lstStyle/>
          <a:p>
            <a:r>
              <a:rPr lang="en-US" altLang="zh-CN" dirty="0">
                <a:solidFill>
                  <a:srgbClr val="FF0000"/>
                </a:solidFill>
                <a:latin typeface="Calibri" panose="020F0502020204030204" pitchFamily="34" charset="0"/>
                <a:cs typeface="Calibri" panose="020F0502020204030204" pitchFamily="34" charset="0"/>
              </a:rPr>
              <a:t>Contents</a:t>
            </a:r>
            <a:endParaRPr lang="zh-CN" altLang="en-US" dirty="0">
              <a:solidFill>
                <a:srgbClr val="FF0000"/>
              </a:solidFill>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009D2D4C-C017-4876-938F-5381B37FEB2F}"/>
              </a:ext>
            </a:extLst>
          </p:cNvPr>
          <p:cNvSpPr>
            <a:spLocks noGrp="1"/>
          </p:cNvSpPr>
          <p:nvPr>
            <p:ph idx="1"/>
          </p:nvPr>
        </p:nvSpPr>
        <p:spPr>
          <a:xfrm>
            <a:off x="838200" y="1274323"/>
            <a:ext cx="10515600" cy="4902640"/>
          </a:xfrm>
        </p:spPr>
        <p:txBody>
          <a:bodyPr/>
          <a:lstStyle/>
          <a:p>
            <a:r>
              <a:rPr lang="en-US" altLang="zh-CN" dirty="0">
                <a:latin typeface="Calibri" panose="020F0502020204030204" pitchFamily="34" charset="0"/>
                <a:ea typeface="Calibri" panose="020F0502020204030204" pitchFamily="34" charset="0"/>
                <a:cs typeface="Calibri" panose="020F0502020204030204" pitchFamily="34" charset="0"/>
              </a:rPr>
              <a:t>Introduction</a:t>
            </a:r>
          </a:p>
          <a:p>
            <a:r>
              <a:rPr lang="en-US" altLang="zh-CN" dirty="0">
                <a:latin typeface="Calibri" panose="020F0502020204030204" pitchFamily="34" charset="0"/>
                <a:ea typeface="Calibri" panose="020F0502020204030204" pitchFamily="34" charset="0"/>
                <a:cs typeface="Calibri" panose="020F0502020204030204" pitchFamily="34" charset="0"/>
              </a:rPr>
              <a:t>Longitudinal beam dynamics</a:t>
            </a:r>
          </a:p>
          <a:p>
            <a:r>
              <a:rPr lang="en-US" altLang="zh-CN" dirty="0">
                <a:latin typeface="Calibri" panose="020F0502020204030204" pitchFamily="34" charset="0"/>
                <a:ea typeface="Calibri" panose="020F0502020204030204" pitchFamily="34" charset="0"/>
                <a:cs typeface="Calibri" panose="020F0502020204030204" pitchFamily="34" charset="0"/>
              </a:rPr>
              <a:t>Collective effects estimation</a:t>
            </a:r>
          </a:p>
          <a:p>
            <a:r>
              <a:rPr lang="en-US" altLang="zh-CN" dirty="0">
                <a:latin typeface="Calibri" panose="020F0502020204030204" pitchFamily="34" charset="0"/>
                <a:ea typeface="Calibri" panose="020F0502020204030204" pitchFamily="34" charset="0"/>
                <a:cs typeface="Calibri" panose="020F0502020204030204" pitchFamily="34" charset="0"/>
              </a:rPr>
              <a:t>Summary</a:t>
            </a:r>
            <a:endParaRPr lang="zh-CN" altLang="en-US" dirty="0">
              <a:latin typeface="Calibri" panose="020F0502020204030204" pitchFamily="34" charset="0"/>
              <a:cs typeface="Calibri" panose="020F0502020204030204" pitchFamily="34" charset="0"/>
            </a:endParaRPr>
          </a:p>
        </p:txBody>
      </p:sp>
      <p:pic>
        <p:nvPicPr>
          <p:cNvPr id="1028" name="Picture 4" descr="中国科学技术大学管理学院科研云平台">
            <a:extLst>
              <a:ext uri="{FF2B5EF4-FFF2-40B4-BE49-F238E27FC236}">
                <a16:creationId xmlns:a16="http://schemas.microsoft.com/office/drawing/2014/main" id="{3DE38950-88A5-4023-8B32-F586334EB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12" y="-69446"/>
            <a:ext cx="992221" cy="972766"/>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DABC3F16-F4A1-4678-96A4-64E30EB60488}"/>
              </a:ext>
            </a:extLst>
          </p:cNvPr>
          <p:cNvPicPr>
            <a:picLocks noChangeAspect="1"/>
          </p:cNvPicPr>
          <p:nvPr/>
        </p:nvPicPr>
        <p:blipFill>
          <a:blip r:embed="rId3"/>
          <a:stretch>
            <a:fillRect/>
          </a:stretch>
        </p:blipFill>
        <p:spPr>
          <a:xfrm>
            <a:off x="11236460" y="0"/>
            <a:ext cx="944748" cy="864000"/>
          </a:xfrm>
          <a:prstGeom prst="rect">
            <a:avLst/>
          </a:prstGeom>
        </p:spPr>
      </p:pic>
      <p:cxnSp>
        <p:nvCxnSpPr>
          <p:cNvPr id="7" name="直接连接符 6">
            <a:extLst>
              <a:ext uri="{FF2B5EF4-FFF2-40B4-BE49-F238E27FC236}">
                <a16:creationId xmlns:a16="http://schemas.microsoft.com/office/drawing/2014/main" id="{EFBC3746-6596-451F-87D5-27572D2AF67E}"/>
              </a:ext>
            </a:extLst>
          </p:cNvPr>
          <p:cNvCxnSpPr/>
          <p:nvPr/>
        </p:nvCxnSpPr>
        <p:spPr>
          <a:xfrm>
            <a:off x="0" y="864000"/>
            <a:ext cx="1218120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灯片编号占位符 7">
            <a:extLst>
              <a:ext uri="{FF2B5EF4-FFF2-40B4-BE49-F238E27FC236}">
                <a16:creationId xmlns:a16="http://schemas.microsoft.com/office/drawing/2014/main" id="{4C423627-17EC-4948-85F0-336C884188BB}"/>
              </a:ext>
            </a:extLst>
          </p:cNvPr>
          <p:cNvSpPr>
            <a:spLocks noGrp="1"/>
          </p:cNvSpPr>
          <p:nvPr>
            <p:ph type="sldNum" sz="quarter" idx="12"/>
          </p:nvPr>
        </p:nvSpPr>
        <p:spPr/>
        <p:txBody>
          <a:bodyPr/>
          <a:lstStyle/>
          <a:p>
            <a:fld id="{E62026C1-861E-46D0-AFCA-F5AA35FDECD9}" type="slidenum">
              <a:rPr lang="zh-CN" altLang="en-US" smtClean="0"/>
              <a:t>2</a:t>
            </a:fld>
            <a:endParaRPr lang="zh-CN" altLang="en-US"/>
          </a:p>
        </p:txBody>
      </p:sp>
    </p:spTree>
    <p:extLst>
      <p:ext uri="{BB962C8B-B14F-4D97-AF65-F5344CB8AC3E}">
        <p14:creationId xmlns:p14="http://schemas.microsoft.com/office/powerpoint/2010/main" val="974072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FCFD2B-C33C-478D-9F4F-4D3F9E3742B9}"/>
              </a:ext>
            </a:extLst>
          </p:cNvPr>
          <p:cNvSpPr>
            <a:spLocks noGrp="1"/>
          </p:cNvSpPr>
          <p:nvPr>
            <p:ph type="title"/>
          </p:nvPr>
        </p:nvSpPr>
        <p:spPr>
          <a:xfrm>
            <a:off x="1274323" y="1"/>
            <a:ext cx="9747116" cy="913048"/>
          </a:xfrm>
        </p:spPr>
        <p:txBody>
          <a:bodyPr>
            <a:normAutofit/>
          </a:bodyPr>
          <a:lstStyle/>
          <a:p>
            <a:r>
              <a:rPr lang="en-US" altLang="zh-CN" dirty="0">
                <a:solidFill>
                  <a:srgbClr val="FF0000"/>
                </a:solidFill>
                <a:latin typeface="Calibri" panose="020F0502020204030204" pitchFamily="34" charset="0"/>
                <a:cs typeface="Calibri" panose="020F0502020204030204" pitchFamily="34" charset="0"/>
              </a:rPr>
              <a:t>Introduction</a:t>
            </a:r>
          </a:p>
        </p:txBody>
      </p:sp>
      <p:sp>
        <p:nvSpPr>
          <p:cNvPr id="3" name="内容占位符 2">
            <a:extLst>
              <a:ext uri="{FF2B5EF4-FFF2-40B4-BE49-F238E27FC236}">
                <a16:creationId xmlns:a16="http://schemas.microsoft.com/office/drawing/2014/main" id="{009D2D4C-C017-4876-938F-5381B37FEB2F}"/>
              </a:ext>
            </a:extLst>
          </p:cNvPr>
          <p:cNvSpPr>
            <a:spLocks noGrp="1"/>
          </p:cNvSpPr>
          <p:nvPr>
            <p:ph idx="1"/>
          </p:nvPr>
        </p:nvSpPr>
        <p:spPr>
          <a:xfrm>
            <a:off x="516377" y="1091359"/>
            <a:ext cx="6536176" cy="2196585"/>
          </a:xfrm>
        </p:spPr>
        <p:txBody>
          <a:bodyPr>
            <a:normAutofit fontScale="85000" lnSpcReduction="10000"/>
          </a:bodyPr>
          <a:lstStyle/>
          <a:p>
            <a:pPr>
              <a:buFont typeface="Wingdings" panose="05000000000000000000" pitchFamily="2" charset="2"/>
              <a:buChar char="Ø"/>
            </a:pPr>
            <a:r>
              <a:rPr lang="en-US" altLang="zh-CN" dirty="0">
                <a:solidFill>
                  <a:srgbClr val="00B0F0"/>
                </a:solidFill>
                <a:latin typeface="Calibri" panose="020F0502020204030204" pitchFamily="34" charset="0"/>
                <a:ea typeface="Calibri" panose="020F0502020204030204" pitchFamily="34" charset="0"/>
                <a:cs typeface="Calibri" panose="020F0502020204030204" pitchFamily="34" charset="0"/>
              </a:rPr>
              <a:t>STCF</a:t>
            </a:r>
            <a:r>
              <a:rPr lang="en-US" altLang="zh-CN" dirty="0">
                <a:latin typeface="Calibri" panose="020F0502020204030204" pitchFamily="34" charset="0"/>
                <a:ea typeface="Calibri" panose="020F0502020204030204" pitchFamily="34" charset="0"/>
                <a:cs typeface="Calibri" panose="020F0502020204030204" pitchFamily="34" charset="0"/>
              </a:rPr>
              <a:t> (Super Tau-Charm Facility), proposed in China, is </a:t>
            </a:r>
            <a:r>
              <a:rPr lang="en-US" altLang="zh-CN" dirty="0">
                <a:solidFill>
                  <a:srgbClr val="00B0F0"/>
                </a:solidFill>
                <a:latin typeface="Calibri" panose="020F0502020204030204" pitchFamily="34" charset="0"/>
                <a:ea typeface="Calibri" panose="020F0502020204030204" pitchFamily="34" charset="0"/>
                <a:cs typeface="Calibri" panose="020F0502020204030204" pitchFamily="34" charset="0"/>
              </a:rPr>
              <a:t>a new-generation super high luminosity e+/e- collider in the low-energy region</a:t>
            </a:r>
          </a:p>
          <a:p>
            <a:pPr lvl="1"/>
            <a:r>
              <a:rPr lang="en-US" altLang="zh-CN" dirty="0">
                <a:solidFill>
                  <a:schemeClr val="accent2"/>
                </a:solidFill>
                <a:latin typeface="Calibri" panose="020F0502020204030204" pitchFamily="34" charset="0"/>
                <a:ea typeface="Calibri" panose="020F0502020204030204" pitchFamily="34" charset="0"/>
                <a:cs typeface="Calibri" panose="020F0502020204030204" pitchFamily="34" charset="0"/>
              </a:rPr>
              <a:t>Beam energy range 1—3.5 GeV </a:t>
            </a:r>
            <a:r>
              <a:rPr lang="en-US" altLang="zh-CN" dirty="0">
                <a:latin typeface="Calibri" panose="020F0502020204030204" pitchFamily="34" charset="0"/>
                <a:ea typeface="Calibri" panose="020F0502020204030204" pitchFamily="34" charset="0"/>
                <a:cs typeface="Calibri" panose="020F0502020204030204" pitchFamily="34" charset="0"/>
              </a:rPr>
              <a:t>(</a:t>
            </a:r>
            <a:r>
              <a:rPr lang="en-US" altLang="zh-CN" dirty="0" err="1">
                <a:latin typeface="Calibri" panose="020F0502020204030204" pitchFamily="34" charset="0"/>
                <a:ea typeface="Calibri" panose="020F0502020204030204" pitchFamily="34" charset="0"/>
                <a:cs typeface="Calibri" panose="020F0502020204030204" pitchFamily="34" charset="0"/>
              </a:rPr>
              <a:t>C.o.M</a:t>
            </a:r>
            <a:r>
              <a:rPr lang="en-US" altLang="zh-CN" dirty="0">
                <a:latin typeface="Calibri" panose="020F0502020204030204" pitchFamily="34" charset="0"/>
                <a:ea typeface="Calibri" panose="020F0502020204030204" pitchFamily="34" charset="0"/>
                <a:cs typeface="Calibri" panose="020F0502020204030204" pitchFamily="34" charset="0"/>
              </a:rPr>
              <a:t> energy 2—7 GeV) with </a:t>
            </a:r>
            <a:r>
              <a:rPr lang="en-US" altLang="zh-CN" dirty="0">
                <a:solidFill>
                  <a:schemeClr val="accent2"/>
                </a:solidFill>
                <a:latin typeface="Calibri" panose="020F0502020204030204" pitchFamily="34" charset="0"/>
                <a:ea typeface="Calibri" panose="020F0502020204030204" pitchFamily="34" charset="0"/>
                <a:cs typeface="Calibri" panose="020F0502020204030204" pitchFamily="34" charset="0"/>
              </a:rPr>
              <a:t>optimum energy of 2 GeV</a:t>
            </a:r>
          </a:p>
          <a:p>
            <a:pPr lvl="1"/>
            <a:r>
              <a:rPr lang="en-US" altLang="zh-CN" dirty="0">
                <a:solidFill>
                  <a:schemeClr val="accent2"/>
                </a:solidFill>
                <a:latin typeface="Calibri" panose="020F0502020204030204" pitchFamily="34" charset="0"/>
                <a:ea typeface="Calibri" panose="020F0502020204030204" pitchFamily="34" charset="0"/>
                <a:cs typeface="Calibri" panose="020F0502020204030204" pitchFamily="34" charset="0"/>
              </a:rPr>
              <a:t>Luminosity aims at 5</a:t>
            </a:r>
            <a:r>
              <a:rPr lang="en-US" altLang="zh-CN" dirty="0">
                <a:solidFill>
                  <a:schemeClr val="accent2"/>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10</a:t>
            </a:r>
            <a:r>
              <a:rPr lang="en-US" altLang="zh-CN" baseline="30000" dirty="0">
                <a:solidFill>
                  <a:schemeClr val="accent2"/>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34</a:t>
            </a:r>
            <a:r>
              <a:rPr lang="en-US" altLang="zh-CN" dirty="0">
                <a:solidFill>
                  <a:schemeClr val="accent2"/>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cm</a:t>
            </a:r>
            <a:r>
              <a:rPr lang="en-US" altLang="zh-CN" baseline="30000" dirty="0">
                <a:solidFill>
                  <a:schemeClr val="accent2"/>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-2</a:t>
            </a:r>
            <a:r>
              <a:rPr lang="en-US" altLang="zh-CN" dirty="0">
                <a:solidFill>
                  <a:schemeClr val="accent2"/>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s</a:t>
            </a:r>
            <a:r>
              <a:rPr lang="en-US" altLang="zh-CN" baseline="30000" dirty="0">
                <a:solidFill>
                  <a:schemeClr val="accent2"/>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-1</a:t>
            </a:r>
            <a:r>
              <a:rPr lang="en-US" altLang="zh-CN" dirty="0">
                <a:solidFill>
                  <a:schemeClr val="accent2"/>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@2 GeV</a:t>
            </a:r>
          </a:p>
          <a:p>
            <a:pPr marL="900000" lvl="2">
              <a:buFont typeface="Symbol" panose="05050102010706020507" pitchFamily="18" charset="2"/>
              <a:buChar char=""/>
            </a:pPr>
            <a:r>
              <a:rPr lang="en-US" altLang="zh-CN" dirty="0">
                <a:solidFill>
                  <a:schemeClr val="accent2"/>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a:t>
            </a:r>
            <a:r>
              <a:rPr lang="en-US" altLang="zh-CN" sz="2100" dirty="0">
                <a:solidFill>
                  <a:schemeClr val="accent2"/>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50 times higher than BEPCII</a:t>
            </a:r>
            <a:endParaRPr lang="en-US" altLang="zh-CN"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pic>
        <p:nvPicPr>
          <p:cNvPr id="1028" name="Picture 4" descr="中国科学技术大学管理学院科研云平台">
            <a:extLst>
              <a:ext uri="{FF2B5EF4-FFF2-40B4-BE49-F238E27FC236}">
                <a16:creationId xmlns:a16="http://schemas.microsoft.com/office/drawing/2014/main" id="{3DE38950-88A5-4023-8B32-F586334EB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12" y="-69446"/>
            <a:ext cx="992221" cy="972766"/>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DABC3F16-F4A1-4678-96A4-64E30EB60488}"/>
              </a:ext>
            </a:extLst>
          </p:cNvPr>
          <p:cNvPicPr>
            <a:picLocks noChangeAspect="1"/>
          </p:cNvPicPr>
          <p:nvPr/>
        </p:nvPicPr>
        <p:blipFill>
          <a:blip r:embed="rId3"/>
          <a:stretch>
            <a:fillRect/>
          </a:stretch>
        </p:blipFill>
        <p:spPr>
          <a:xfrm>
            <a:off x="11236460" y="0"/>
            <a:ext cx="944748" cy="864000"/>
          </a:xfrm>
          <a:prstGeom prst="rect">
            <a:avLst/>
          </a:prstGeom>
        </p:spPr>
      </p:pic>
      <p:cxnSp>
        <p:nvCxnSpPr>
          <p:cNvPr id="7" name="直接连接符 6">
            <a:extLst>
              <a:ext uri="{FF2B5EF4-FFF2-40B4-BE49-F238E27FC236}">
                <a16:creationId xmlns:a16="http://schemas.microsoft.com/office/drawing/2014/main" id="{EFBC3746-6596-451F-87D5-27572D2AF67E}"/>
              </a:ext>
            </a:extLst>
          </p:cNvPr>
          <p:cNvCxnSpPr/>
          <p:nvPr/>
        </p:nvCxnSpPr>
        <p:spPr>
          <a:xfrm>
            <a:off x="0" y="864000"/>
            <a:ext cx="1218120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图片 7">
            <a:extLst>
              <a:ext uri="{FF2B5EF4-FFF2-40B4-BE49-F238E27FC236}">
                <a16:creationId xmlns:a16="http://schemas.microsoft.com/office/drawing/2014/main" id="{D8B0EB4D-1618-4B6A-8ACC-EB213E16FF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958" r="14906"/>
          <a:stretch/>
        </p:blipFill>
        <p:spPr bwMode="auto">
          <a:xfrm>
            <a:off x="8155709" y="940698"/>
            <a:ext cx="3841737" cy="2488302"/>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9" name="表格 9">
                <a:extLst>
                  <a:ext uri="{FF2B5EF4-FFF2-40B4-BE49-F238E27FC236}">
                    <a16:creationId xmlns:a16="http://schemas.microsoft.com/office/drawing/2014/main" id="{94816B0F-99AA-41D3-93DF-0307A666728C}"/>
                  </a:ext>
                </a:extLst>
              </p:cNvPr>
              <p:cNvGraphicFramePr>
                <a:graphicFrameLocks noGrp="1"/>
              </p:cNvGraphicFramePr>
              <p:nvPr>
                <p:extLst>
                  <p:ext uri="{D42A27DB-BD31-4B8C-83A1-F6EECF244321}">
                    <p14:modId xmlns:p14="http://schemas.microsoft.com/office/powerpoint/2010/main" val="2205102433"/>
                  </p:ext>
                </p:extLst>
              </p:nvPr>
            </p:nvGraphicFramePr>
            <p:xfrm>
              <a:off x="7092277" y="994575"/>
              <a:ext cx="5012987" cy="2380547"/>
            </p:xfrm>
            <a:graphic>
              <a:graphicData uri="http://schemas.openxmlformats.org/drawingml/2006/table">
                <a:tbl>
                  <a:tblPr firstRow="1" bandRow="1">
                    <a:tableStyleId>{5C22544A-7EE6-4342-B048-85BDC9FD1C3A}</a:tableStyleId>
                  </a:tblPr>
                  <a:tblGrid>
                    <a:gridCol w="1790954">
                      <a:extLst>
                        <a:ext uri="{9D8B030D-6E8A-4147-A177-3AD203B41FA5}">
                          <a16:colId xmlns:a16="http://schemas.microsoft.com/office/drawing/2014/main" val="3501326374"/>
                        </a:ext>
                      </a:extLst>
                    </a:gridCol>
                    <a:gridCol w="3222033">
                      <a:extLst>
                        <a:ext uri="{9D8B030D-6E8A-4147-A177-3AD203B41FA5}">
                          <a16:colId xmlns:a16="http://schemas.microsoft.com/office/drawing/2014/main" val="1233623152"/>
                        </a:ext>
                      </a:extLst>
                    </a:gridCol>
                  </a:tblGrid>
                  <a:tr h="337671">
                    <a:tc>
                      <a:txBody>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Key parameters</a:t>
                          </a:r>
                          <a:endParaRPr lang="zh-CN" altLang="en-US" sz="1600" dirty="0">
                            <a:latin typeface="Calibri" panose="020F0502020204030204" pitchFamily="34" charset="0"/>
                            <a:cs typeface="Calibri" panose="020F0502020204030204" pitchFamily="34" charset="0"/>
                          </a:endParaRPr>
                        </a:p>
                      </a:txBody>
                      <a:tcPr/>
                    </a:tc>
                    <a:tc>
                      <a:txBody>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Requirements</a:t>
                          </a:r>
                          <a:endParaRPr lang="zh-CN" alt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16854254"/>
                      </a:ext>
                    </a:extLst>
                  </a:tr>
                  <a:tr h="337671">
                    <a:tc>
                      <a:txBody>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Beam energy</a:t>
                          </a:r>
                          <a:endParaRPr lang="zh-CN" altLang="en-US" sz="1600" dirty="0">
                            <a:latin typeface="Calibri" panose="020F0502020204030204" pitchFamily="34" charset="0"/>
                            <a:cs typeface="Calibri" panose="020F0502020204030204" pitchFamily="34" charset="0"/>
                          </a:endParaRPr>
                        </a:p>
                      </a:txBody>
                      <a:tcPr/>
                    </a:tc>
                    <a:tc>
                      <a:txBody>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1—3.5 GeV (Optimum energy 2 GeV)</a:t>
                          </a:r>
                          <a:endParaRPr lang="zh-CN" alt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3047443"/>
                      </a:ext>
                    </a:extLst>
                  </a:tr>
                  <a:tr h="337671">
                    <a:tc>
                      <a:txBody>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Luminosity </a:t>
                          </a:r>
                          <a:endParaRPr lang="zh-CN" altLang="en-US" sz="1600" dirty="0">
                            <a:latin typeface="Calibri" panose="020F0502020204030204" pitchFamily="34" charset="0"/>
                            <a:cs typeface="Calibri" panose="020F0502020204030204" pitchFamily="34" charset="0"/>
                          </a:endParaRPr>
                        </a:p>
                      </a:txBody>
                      <a:tcPr/>
                    </a:tc>
                    <a:tc>
                      <a:txBody>
                        <a:bodyPr/>
                        <a:lstStyle/>
                        <a:p>
                          <a:r>
                            <a:rPr lang="en-US" altLang="zh-CN" sz="16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a:t>
                          </a:r>
                          <a:r>
                            <a:rPr lang="en-US" altLang="zh-CN" sz="1600" dirty="0">
                              <a:latin typeface="Calibri" panose="020F0502020204030204" pitchFamily="34" charset="0"/>
                              <a:ea typeface="Calibri" panose="020F0502020204030204" pitchFamily="34" charset="0"/>
                              <a:cs typeface="Calibri" panose="020F0502020204030204" pitchFamily="34" charset="0"/>
                            </a:rPr>
                            <a:t>5</a:t>
                          </a:r>
                          <a:r>
                            <a:rPr lang="en-US" altLang="zh-CN" sz="16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10</a:t>
                          </a:r>
                          <a:r>
                            <a:rPr lang="en-US" altLang="zh-CN" sz="1600" baseline="300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34</a:t>
                          </a:r>
                          <a:r>
                            <a:rPr lang="en-US" altLang="zh-CN" sz="16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cm</a:t>
                          </a:r>
                          <a:r>
                            <a:rPr lang="en-US" altLang="zh-CN" sz="1600" baseline="300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-2</a:t>
                          </a:r>
                          <a:r>
                            <a:rPr lang="en-US" altLang="zh-CN" sz="16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s</a:t>
                          </a:r>
                          <a:r>
                            <a:rPr lang="en-US" altLang="zh-CN" sz="1600" baseline="300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-1</a:t>
                          </a:r>
                          <a:r>
                            <a:rPr lang="en-US" altLang="zh-CN" sz="16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@2 GeV </a:t>
                          </a:r>
                          <a:endParaRPr lang="zh-CN" alt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96996799"/>
                      </a:ext>
                    </a:extLst>
                  </a:tr>
                  <a:tr h="337671">
                    <a:tc>
                      <a:txBody>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Ring circumference </a:t>
                          </a:r>
                          <a:endParaRPr lang="zh-CN" altLang="en-US" sz="1600" dirty="0">
                            <a:latin typeface="Calibri" panose="020F0502020204030204" pitchFamily="34" charset="0"/>
                            <a:cs typeface="Calibri" panose="020F0502020204030204" pitchFamily="34" charset="0"/>
                          </a:endParaRPr>
                        </a:p>
                      </a:txBody>
                      <a:tcPr/>
                    </a:tc>
                    <a:tc>
                      <a:txBody>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600—1000 m</a:t>
                          </a:r>
                          <a:endParaRPr lang="zh-CN" alt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86108123"/>
                      </a:ext>
                    </a:extLst>
                  </a:tr>
                  <a:tr h="337671">
                    <a:tc>
                      <a:txBody>
                        <a:bodyPr/>
                        <a:lstStyle/>
                        <a:p>
                          <a14:m>
                            <m:oMath xmlns:m="http://schemas.openxmlformats.org/officeDocument/2006/math">
                              <m:sSubSup>
                                <m:sSubSupPr>
                                  <m:ctrlPr>
                                    <a:rPr lang="en-US" altLang="zh-CN" sz="1600" i="1" dirty="0" smtClean="0">
                                      <a:latin typeface="Cambria Math" panose="02040503050406030204" pitchFamily="18" charset="0"/>
                                      <a:sym typeface="Symbol" panose="05050102010706020507" pitchFamily="18" charset="2"/>
                                    </a:rPr>
                                  </m:ctrlPr>
                                </m:sSubSupPr>
                                <m:e>
                                  <m:r>
                                    <a:rPr lang="zh-CN" altLang="en-US" sz="1600" i="1" dirty="0" smtClean="0">
                                      <a:latin typeface="Cambria Math" panose="02040503050406030204" pitchFamily="18" charset="0"/>
                                      <a:sym typeface="Symbol" panose="05050102010706020507" pitchFamily="18" charset="2"/>
                                    </a:rPr>
                                    <m:t>𝛽</m:t>
                                  </m:r>
                                </m:e>
                                <m:sub>
                                  <m:r>
                                    <a:rPr lang="en-US" altLang="zh-CN" sz="1600" b="0" i="1" dirty="0" smtClean="0">
                                      <a:latin typeface="Cambria Math" panose="02040503050406030204" pitchFamily="18" charset="0"/>
                                      <a:sym typeface="Symbol" panose="05050102010706020507" pitchFamily="18" charset="2"/>
                                    </a:rPr>
                                    <m:t>𝑦</m:t>
                                  </m:r>
                                </m:sub>
                                <m:sup>
                                  <m:r>
                                    <a:rPr lang="en-US" altLang="zh-CN" sz="1600" b="0" i="1" dirty="0" smtClean="0">
                                      <a:latin typeface="Cambria Math" panose="02040503050406030204" pitchFamily="18" charset="0"/>
                                      <a:sym typeface="Symbol" panose="05050102010706020507" pitchFamily="18" charset="2"/>
                                    </a:rPr>
                                    <m:t>∗</m:t>
                                  </m:r>
                                </m:sup>
                              </m:sSubSup>
                            </m:oMath>
                          </a14:m>
                          <a:r>
                            <a:rPr lang="zh-CN" altLang="en-US" sz="1600" dirty="0">
                              <a:latin typeface="Calibri" panose="020F0502020204030204" pitchFamily="34" charset="0"/>
                              <a:cs typeface="Calibri" panose="020F0502020204030204" pitchFamily="34" charset="0"/>
                            </a:rPr>
                            <a:t> </a:t>
                          </a:r>
                          <a:r>
                            <a:rPr lang="en-US" altLang="zh-CN" sz="1600" dirty="0">
                              <a:latin typeface="Calibri" panose="020F0502020204030204" pitchFamily="34" charset="0"/>
                              <a:ea typeface="Calibri" panose="020F0502020204030204" pitchFamily="34" charset="0"/>
                              <a:cs typeface="Calibri" panose="020F0502020204030204" pitchFamily="34" charset="0"/>
                            </a:rPr>
                            <a:t>at IP</a:t>
                          </a:r>
                          <a:endParaRPr lang="zh-CN" altLang="en-US" sz="1600" dirty="0">
                            <a:latin typeface="Calibri" panose="020F0502020204030204" pitchFamily="34" charset="0"/>
                            <a:cs typeface="Calibri" panose="020F0502020204030204" pitchFamily="34" charset="0"/>
                          </a:endParaRPr>
                        </a:p>
                      </a:txBody>
                      <a:tcPr/>
                    </a:tc>
                    <a:tc>
                      <a:txBody>
                        <a:bodyPr/>
                        <a:lstStyle/>
                        <a:p>
                          <a:r>
                            <a:rPr lang="en-US" altLang="zh-CN" sz="16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a:t>
                          </a:r>
                          <a:r>
                            <a:rPr lang="en-US" altLang="zh-CN" sz="1600" dirty="0">
                              <a:latin typeface="Calibri" panose="020F0502020204030204" pitchFamily="34" charset="0"/>
                              <a:ea typeface="Calibri" panose="020F0502020204030204" pitchFamily="34" charset="0"/>
                              <a:cs typeface="Calibri" panose="020F0502020204030204" pitchFamily="34" charset="0"/>
                            </a:rPr>
                            <a:t>1 mm</a:t>
                          </a:r>
                          <a:endParaRPr lang="zh-CN" alt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43268581"/>
                      </a:ext>
                    </a:extLst>
                  </a:tr>
                  <a:tr h="337671">
                    <a:tc>
                      <a:txBody>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Crossing angle 2</a:t>
                          </a:r>
                          <a:r>
                            <a:rPr lang="en-US" altLang="zh-CN" sz="16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endParaRPr lang="zh-CN" altLang="en-US" sz="1600" dirty="0">
                            <a:latin typeface="Calibri" panose="020F0502020204030204" pitchFamily="34" charset="0"/>
                            <a:cs typeface="Calibri" panose="020F0502020204030204" pitchFamily="34" charset="0"/>
                          </a:endParaRPr>
                        </a:p>
                      </a:txBody>
                      <a:tcPr/>
                    </a:tc>
                    <a:tc>
                      <a:txBody>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~60 </a:t>
                          </a:r>
                          <a:r>
                            <a:rPr lang="en-US" altLang="zh-CN" sz="1600" dirty="0" err="1">
                              <a:latin typeface="Calibri" panose="020F0502020204030204" pitchFamily="34" charset="0"/>
                              <a:ea typeface="Calibri" panose="020F0502020204030204" pitchFamily="34" charset="0"/>
                              <a:cs typeface="Calibri" panose="020F0502020204030204" pitchFamily="34" charset="0"/>
                            </a:rPr>
                            <a:t>mrad</a:t>
                          </a:r>
                          <a:endParaRPr lang="zh-CN" alt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94841459"/>
                      </a:ext>
                    </a:extLst>
                  </a:tr>
                  <a:tr h="337671">
                    <a:tc>
                      <a:txBody>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Beam lifetime </a:t>
                          </a:r>
                          <a:endParaRPr lang="zh-CN" altLang="en-US" sz="1600" dirty="0">
                            <a:latin typeface="Calibri" panose="020F0502020204030204" pitchFamily="34" charset="0"/>
                            <a:cs typeface="Calibri" panose="020F0502020204030204" pitchFamily="34" charset="0"/>
                          </a:endParaRPr>
                        </a:p>
                      </a:txBody>
                      <a:tcPr/>
                    </a:tc>
                    <a:tc>
                      <a:txBody>
                        <a:bodyPr/>
                        <a:lstStyle/>
                        <a:p>
                          <a:r>
                            <a:rPr lang="en-US" altLang="zh-CN" sz="16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a:t>
                          </a:r>
                          <a:r>
                            <a:rPr lang="en-US" altLang="zh-CN" sz="1600" dirty="0">
                              <a:latin typeface="Calibri" panose="020F0502020204030204" pitchFamily="34" charset="0"/>
                              <a:ea typeface="Calibri" panose="020F0502020204030204" pitchFamily="34" charset="0"/>
                              <a:cs typeface="Calibri" panose="020F0502020204030204" pitchFamily="34" charset="0"/>
                            </a:rPr>
                            <a:t>300 s</a:t>
                          </a:r>
                          <a:endParaRPr lang="zh-CN" alt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63340837"/>
                      </a:ext>
                    </a:extLst>
                  </a:tr>
                </a:tbl>
              </a:graphicData>
            </a:graphic>
          </p:graphicFrame>
        </mc:Choice>
        <mc:Fallback xmlns="">
          <p:graphicFrame>
            <p:nvGraphicFramePr>
              <p:cNvPr id="9" name="表格 9">
                <a:extLst>
                  <a:ext uri="{FF2B5EF4-FFF2-40B4-BE49-F238E27FC236}">
                    <a16:creationId xmlns:a16="http://schemas.microsoft.com/office/drawing/2014/main" id="{94816B0F-99AA-41D3-93DF-0307A666728C}"/>
                  </a:ext>
                </a:extLst>
              </p:cNvPr>
              <p:cNvGraphicFramePr>
                <a:graphicFrameLocks noGrp="1"/>
              </p:cNvGraphicFramePr>
              <p:nvPr>
                <p:extLst>
                  <p:ext uri="{D42A27DB-BD31-4B8C-83A1-F6EECF244321}">
                    <p14:modId xmlns:p14="http://schemas.microsoft.com/office/powerpoint/2010/main" val="2205102433"/>
                  </p:ext>
                </p:extLst>
              </p:nvPr>
            </p:nvGraphicFramePr>
            <p:xfrm>
              <a:off x="7092277" y="994575"/>
              <a:ext cx="5012987" cy="2380547"/>
            </p:xfrm>
            <a:graphic>
              <a:graphicData uri="http://schemas.openxmlformats.org/drawingml/2006/table">
                <a:tbl>
                  <a:tblPr firstRow="1" bandRow="1">
                    <a:tableStyleId>{5C22544A-7EE6-4342-B048-85BDC9FD1C3A}</a:tableStyleId>
                  </a:tblPr>
                  <a:tblGrid>
                    <a:gridCol w="1790954">
                      <a:extLst>
                        <a:ext uri="{9D8B030D-6E8A-4147-A177-3AD203B41FA5}">
                          <a16:colId xmlns:a16="http://schemas.microsoft.com/office/drawing/2014/main" val="3501326374"/>
                        </a:ext>
                      </a:extLst>
                    </a:gridCol>
                    <a:gridCol w="3222033">
                      <a:extLst>
                        <a:ext uri="{9D8B030D-6E8A-4147-A177-3AD203B41FA5}">
                          <a16:colId xmlns:a16="http://schemas.microsoft.com/office/drawing/2014/main" val="1233623152"/>
                        </a:ext>
                      </a:extLst>
                    </a:gridCol>
                  </a:tblGrid>
                  <a:tr h="337671">
                    <a:tc>
                      <a:txBody>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Key parameters</a:t>
                          </a:r>
                          <a:endParaRPr lang="zh-CN" altLang="en-US" sz="1600" dirty="0">
                            <a:latin typeface="Calibri" panose="020F0502020204030204" pitchFamily="34" charset="0"/>
                            <a:cs typeface="Calibri" panose="020F0502020204030204" pitchFamily="34" charset="0"/>
                          </a:endParaRPr>
                        </a:p>
                      </a:txBody>
                      <a:tcPr/>
                    </a:tc>
                    <a:tc>
                      <a:txBody>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Requirements</a:t>
                          </a:r>
                          <a:endParaRPr lang="zh-CN" alt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16854254"/>
                      </a:ext>
                    </a:extLst>
                  </a:tr>
                  <a:tr h="337671">
                    <a:tc>
                      <a:txBody>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Beam energy</a:t>
                          </a:r>
                          <a:endParaRPr lang="zh-CN" altLang="en-US" sz="1600" dirty="0">
                            <a:latin typeface="Calibri" panose="020F0502020204030204" pitchFamily="34" charset="0"/>
                            <a:cs typeface="Calibri" panose="020F0502020204030204" pitchFamily="34" charset="0"/>
                          </a:endParaRPr>
                        </a:p>
                      </a:txBody>
                      <a:tcPr/>
                    </a:tc>
                    <a:tc>
                      <a:txBody>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1—3.5 GeV (Optimum energy 2 GeV)</a:t>
                          </a:r>
                          <a:endParaRPr lang="zh-CN" alt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3047443"/>
                      </a:ext>
                    </a:extLst>
                  </a:tr>
                  <a:tr h="337671">
                    <a:tc>
                      <a:txBody>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Luminosity </a:t>
                          </a:r>
                          <a:endParaRPr lang="zh-CN" altLang="en-US" sz="1600" dirty="0">
                            <a:latin typeface="Calibri" panose="020F0502020204030204" pitchFamily="34" charset="0"/>
                            <a:cs typeface="Calibri" panose="020F0502020204030204" pitchFamily="34" charset="0"/>
                          </a:endParaRPr>
                        </a:p>
                      </a:txBody>
                      <a:tcPr/>
                    </a:tc>
                    <a:tc>
                      <a:txBody>
                        <a:bodyPr/>
                        <a:lstStyle/>
                        <a:p>
                          <a:r>
                            <a:rPr lang="en-US" altLang="zh-CN" sz="16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a:t>
                          </a:r>
                          <a:r>
                            <a:rPr lang="en-US" altLang="zh-CN" sz="1600" dirty="0">
                              <a:latin typeface="Calibri" panose="020F0502020204030204" pitchFamily="34" charset="0"/>
                              <a:ea typeface="Calibri" panose="020F0502020204030204" pitchFamily="34" charset="0"/>
                              <a:cs typeface="Calibri" panose="020F0502020204030204" pitchFamily="34" charset="0"/>
                            </a:rPr>
                            <a:t>5</a:t>
                          </a:r>
                          <a:r>
                            <a:rPr lang="en-US" altLang="zh-CN" sz="16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10</a:t>
                          </a:r>
                          <a:r>
                            <a:rPr lang="en-US" altLang="zh-CN" sz="1600" baseline="300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34</a:t>
                          </a:r>
                          <a:r>
                            <a:rPr lang="en-US" altLang="zh-CN" sz="16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cm</a:t>
                          </a:r>
                          <a:r>
                            <a:rPr lang="en-US" altLang="zh-CN" sz="1600" baseline="300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-2</a:t>
                          </a:r>
                          <a:r>
                            <a:rPr lang="en-US" altLang="zh-CN" sz="16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s</a:t>
                          </a:r>
                          <a:r>
                            <a:rPr lang="en-US" altLang="zh-CN" sz="1600" baseline="300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-1</a:t>
                          </a:r>
                          <a:r>
                            <a:rPr lang="en-US" altLang="zh-CN" sz="16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@2 GeV </a:t>
                          </a:r>
                          <a:endParaRPr lang="zh-CN" alt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96996799"/>
                      </a:ext>
                    </a:extLst>
                  </a:tr>
                  <a:tr h="337671">
                    <a:tc>
                      <a:txBody>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Ring circumference </a:t>
                          </a:r>
                          <a:endParaRPr lang="zh-CN" altLang="en-US" sz="1600" dirty="0">
                            <a:latin typeface="Calibri" panose="020F0502020204030204" pitchFamily="34" charset="0"/>
                            <a:cs typeface="Calibri" panose="020F0502020204030204" pitchFamily="34" charset="0"/>
                          </a:endParaRPr>
                        </a:p>
                      </a:txBody>
                      <a:tcPr/>
                    </a:tc>
                    <a:tc>
                      <a:txBody>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600—1000 m</a:t>
                          </a:r>
                          <a:endParaRPr lang="zh-CN" alt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86108123"/>
                      </a:ext>
                    </a:extLst>
                  </a:tr>
                  <a:tr h="354521">
                    <a:tc>
                      <a:txBody>
                        <a:bodyPr/>
                        <a:lstStyle/>
                        <a:p>
                          <a:endParaRPr lang="zh-CN"/>
                        </a:p>
                      </a:txBody>
                      <a:tcPr>
                        <a:blipFill>
                          <a:blip r:embed="rId5"/>
                          <a:stretch>
                            <a:fillRect l="-340" t="-387931" r="-181293" b="-213793"/>
                          </a:stretch>
                        </a:blipFill>
                      </a:tcPr>
                    </a:tc>
                    <a:tc>
                      <a:txBody>
                        <a:bodyPr/>
                        <a:lstStyle/>
                        <a:p>
                          <a:r>
                            <a:rPr lang="en-US" altLang="zh-CN" sz="16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a:t>
                          </a:r>
                          <a:r>
                            <a:rPr lang="en-US" altLang="zh-CN" sz="1600" dirty="0">
                              <a:latin typeface="Calibri" panose="020F0502020204030204" pitchFamily="34" charset="0"/>
                              <a:ea typeface="Calibri" panose="020F0502020204030204" pitchFamily="34" charset="0"/>
                              <a:cs typeface="Calibri" panose="020F0502020204030204" pitchFamily="34" charset="0"/>
                            </a:rPr>
                            <a:t>1 mm</a:t>
                          </a:r>
                          <a:endParaRPr lang="zh-CN" alt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43268581"/>
                      </a:ext>
                    </a:extLst>
                  </a:tr>
                  <a:tr h="337671">
                    <a:tc>
                      <a:txBody>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Crossing angle 2</a:t>
                          </a:r>
                          <a:r>
                            <a:rPr lang="en-US" altLang="zh-CN" sz="16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endParaRPr lang="zh-CN" altLang="en-US" sz="1600" dirty="0">
                            <a:latin typeface="Calibri" panose="020F0502020204030204" pitchFamily="34" charset="0"/>
                            <a:cs typeface="Calibri" panose="020F0502020204030204" pitchFamily="34" charset="0"/>
                          </a:endParaRPr>
                        </a:p>
                      </a:txBody>
                      <a:tcPr/>
                    </a:tc>
                    <a:tc>
                      <a:txBody>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~60 </a:t>
                          </a:r>
                          <a:r>
                            <a:rPr lang="en-US" altLang="zh-CN" sz="1600" dirty="0" err="1">
                              <a:latin typeface="Calibri" panose="020F0502020204030204" pitchFamily="34" charset="0"/>
                              <a:ea typeface="Calibri" panose="020F0502020204030204" pitchFamily="34" charset="0"/>
                              <a:cs typeface="Calibri" panose="020F0502020204030204" pitchFamily="34" charset="0"/>
                            </a:rPr>
                            <a:t>mrad</a:t>
                          </a:r>
                          <a:endParaRPr lang="zh-CN" alt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94841459"/>
                      </a:ext>
                    </a:extLst>
                  </a:tr>
                  <a:tr h="337671">
                    <a:tc>
                      <a:txBody>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Beam lifetime </a:t>
                          </a:r>
                          <a:endParaRPr lang="zh-CN" altLang="en-US" sz="1600" dirty="0">
                            <a:latin typeface="Calibri" panose="020F0502020204030204" pitchFamily="34" charset="0"/>
                            <a:cs typeface="Calibri" panose="020F0502020204030204" pitchFamily="34" charset="0"/>
                          </a:endParaRPr>
                        </a:p>
                      </a:txBody>
                      <a:tcPr/>
                    </a:tc>
                    <a:tc>
                      <a:txBody>
                        <a:bodyPr/>
                        <a:lstStyle/>
                        <a:p>
                          <a:r>
                            <a:rPr lang="en-US" altLang="zh-CN" sz="16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a:t>
                          </a:r>
                          <a:r>
                            <a:rPr lang="en-US" altLang="zh-CN" sz="1600" dirty="0">
                              <a:latin typeface="Calibri" panose="020F0502020204030204" pitchFamily="34" charset="0"/>
                              <a:ea typeface="Calibri" panose="020F0502020204030204" pitchFamily="34" charset="0"/>
                              <a:cs typeface="Calibri" panose="020F0502020204030204" pitchFamily="34" charset="0"/>
                            </a:rPr>
                            <a:t>300 s</a:t>
                          </a:r>
                          <a:endParaRPr lang="zh-CN" alt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63340837"/>
                      </a:ext>
                    </a:extLst>
                  </a:tr>
                </a:tbl>
              </a:graphicData>
            </a:graphic>
          </p:graphicFrame>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32260155-51BA-4F7E-962A-0B7107BE2D5D}"/>
                  </a:ext>
                </a:extLst>
              </p:cNvPr>
              <p:cNvSpPr txBox="1"/>
              <p:nvPr/>
            </p:nvSpPr>
            <p:spPr>
              <a:xfrm>
                <a:off x="516377" y="3400966"/>
                <a:ext cx="7208198" cy="2991973"/>
              </a:xfrm>
              <a:prstGeom prst="rect">
                <a:avLst/>
              </a:prstGeom>
              <a:noFill/>
            </p:spPr>
            <p:txBody>
              <a:bodyPr wrap="square">
                <a:spAutoFit/>
              </a:bodyPr>
              <a:lstStyle/>
              <a:p>
                <a:pPr>
                  <a:spcAft>
                    <a:spcPts val="600"/>
                  </a:spcAft>
                  <a:buFont typeface="Wingdings" panose="05000000000000000000" pitchFamily="2" charset="2"/>
                  <a:buChar char="Ø"/>
                </a:pPr>
                <a:r>
                  <a:rPr lang="en-US" altLang="zh-CN" sz="2400" b="1" dirty="0">
                    <a:solidFill>
                      <a:srgbClr val="0000FF"/>
                    </a:solidFill>
                    <a:latin typeface="Calibri" panose="020F0502020204030204" pitchFamily="34" charset="0"/>
                    <a:ea typeface="Calibri" panose="020F0502020204030204" pitchFamily="34" charset="0"/>
                    <a:cs typeface="Calibri" panose="020F0502020204030204" pitchFamily="34" charset="0"/>
                  </a:rPr>
                  <a:t>Collision scheme </a:t>
                </a:r>
                <a:r>
                  <a:rPr lang="en-US" altLang="zh-CN" sz="1400" b="1" dirty="0">
                    <a:solidFill>
                      <a:srgbClr val="0000FF"/>
                    </a:solidFill>
                    <a:latin typeface="Calibri" panose="020F0502020204030204" pitchFamily="34" charset="0"/>
                    <a:ea typeface="Calibri" panose="020F0502020204030204" pitchFamily="34" charset="0"/>
                    <a:cs typeface="Calibri" panose="020F0502020204030204" pitchFamily="34" charset="0"/>
                  </a:rPr>
                  <a:t>[1]</a:t>
                </a:r>
              </a:p>
              <a:p>
                <a:pPr marL="540000" indent="-342900">
                  <a:buFont typeface="Wingdings" panose="05000000000000000000" pitchFamily="2" charset="2"/>
                  <a:buChar char="p"/>
                </a:pPr>
                <a:r>
                  <a:rPr lang="en-US" altLang="zh-CN" sz="2000" dirty="0">
                    <a:latin typeface="Calibri" panose="020F0502020204030204" pitchFamily="34" charset="0"/>
                    <a:ea typeface="Calibri" panose="020F0502020204030204" pitchFamily="34" charset="0"/>
                    <a:cs typeface="Calibri" panose="020F0502020204030204" pitchFamily="34" charset="0"/>
                  </a:rPr>
                  <a:t>To achieve such high luminosity, a </a:t>
                </a:r>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rPr>
                  <a:t>large </a:t>
                </a:r>
                <a:r>
                  <a:rPr lang="en-US" altLang="zh-CN" sz="2000" dirty="0" err="1">
                    <a:solidFill>
                      <a:srgbClr val="00B0F0"/>
                    </a:solidFill>
                    <a:latin typeface="Calibri" panose="020F0502020204030204" pitchFamily="34" charset="0"/>
                    <a:ea typeface="Calibri" panose="020F0502020204030204" pitchFamily="34" charset="0"/>
                    <a:cs typeface="Calibri" panose="020F0502020204030204" pitchFamily="34" charset="0"/>
                  </a:rPr>
                  <a:t>Piwinski</a:t>
                </a:r>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rPr>
                  <a:t> angle </a:t>
                </a:r>
                <a:r>
                  <a:rPr lang="en-US" altLang="zh-CN" sz="2000" i="1" dirty="0">
                    <a:solidFill>
                      <a:srgbClr val="00B0F0"/>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a:t>
                </a:r>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rPr>
                  <a:t>combined with the crab-waist</a:t>
                </a:r>
                <a:r>
                  <a:rPr lang="en-US" altLang="zh-CN" sz="2000" dirty="0">
                    <a:latin typeface="Calibri" panose="020F0502020204030204" pitchFamily="34" charset="0"/>
                    <a:ea typeface="Calibri" panose="020F0502020204030204" pitchFamily="34" charset="0"/>
                    <a:cs typeface="Calibri" panose="020F0502020204030204" pitchFamily="34" charset="0"/>
                  </a:rPr>
                  <a:t> </a:t>
                </a:r>
                <a:r>
                  <a:rPr lang="en-US" altLang="zh-CN" sz="2000" dirty="0">
                    <a:solidFill>
                      <a:srgbClr val="0000FF"/>
                    </a:solidFill>
                    <a:latin typeface="Calibri" panose="020F0502020204030204" pitchFamily="34" charset="0"/>
                    <a:ea typeface="Calibri" panose="020F0502020204030204" pitchFamily="34" charset="0"/>
                    <a:cs typeface="Calibri" panose="020F0502020204030204" pitchFamily="34" charset="0"/>
                  </a:rPr>
                  <a:t>collision scheme </a:t>
                </a:r>
                <a:r>
                  <a:rPr lang="en-US" altLang="zh-CN" sz="2000" dirty="0">
                    <a:latin typeface="Calibri" panose="020F0502020204030204" pitchFamily="34" charset="0"/>
                    <a:ea typeface="Calibri" panose="020F0502020204030204" pitchFamily="34" charset="0"/>
                    <a:cs typeface="Calibri" panose="020F0502020204030204" pitchFamily="34" charset="0"/>
                  </a:rPr>
                  <a:t>is adopted </a:t>
                </a:r>
              </a:p>
              <a:p>
                <a:pPr marL="864000" lvl="1" indent="-288000">
                  <a:buFont typeface="Arial" panose="020B0604020202020204" pitchFamily="34" charset="0"/>
                  <a:buChar char="•"/>
                </a:pPr>
                <a:r>
                  <a:rPr lang="en-US" altLang="zh-CN" sz="2000" dirty="0">
                    <a:solidFill>
                      <a:schemeClr val="accent2"/>
                    </a:solidFill>
                    <a:latin typeface="Calibri" panose="020F0502020204030204" pitchFamily="34" charset="0"/>
                    <a:ea typeface="Calibri" panose="020F0502020204030204" pitchFamily="34" charset="0"/>
                    <a:cs typeface="Calibri" panose="020F0502020204030204" pitchFamily="34" charset="0"/>
                  </a:rPr>
                  <a:t>Large </a:t>
                </a:r>
                <a:r>
                  <a:rPr lang="en-US" altLang="zh-CN" sz="2000" i="1" dirty="0">
                    <a:solidFill>
                      <a:schemeClr val="accent2"/>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US" altLang="zh-CN" sz="2000" dirty="0">
                    <a:solidFill>
                      <a:schemeClr val="accent2"/>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makes interaction area length </a:t>
                </a:r>
                <a14:m>
                  <m:oMath xmlns:m="http://schemas.openxmlformats.org/officeDocument/2006/math">
                    <m:sSub>
                      <m:sSubPr>
                        <m:ctrlPr>
                          <a:rPr lang="en-US" altLang="zh-CN" sz="2000" i="1" smtClean="0">
                            <a:solidFill>
                              <a:schemeClr val="accent2"/>
                            </a:solidFill>
                            <a:latin typeface="Cambria Math" panose="02040503050406030204" pitchFamily="18" charset="0"/>
                            <a:ea typeface="Calibri" panose="020F0502020204030204" pitchFamily="34" charset="0"/>
                            <a:cs typeface="Calibri" panose="020F0502020204030204" pitchFamily="34" charset="0"/>
                            <a:sym typeface="Symbol" panose="05050102010706020507" pitchFamily="18" charset="2"/>
                          </a:rPr>
                        </m:ctrlPr>
                      </m:sSubPr>
                      <m:e>
                        <m:r>
                          <a:rPr lang="en-US" altLang="zh-CN" sz="2000" b="0" i="1" smtClean="0">
                            <a:solidFill>
                              <a:schemeClr val="accent2"/>
                            </a:solidFill>
                            <a:latin typeface="Cambria Math" panose="02040503050406030204" pitchFamily="18" charset="0"/>
                            <a:ea typeface="Calibri" panose="020F0502020204030204" pitchFamily="34" charset="0"/>
                            <a:cs typeface="Calibri" panose="020F0502020204030204" pitchFamily="34" charset="0"/>
                            <a:sym typeface="Symbol" panose="05050102010706020507" pitchFamily="18" charset="2"/>
                          </a:rPr>
                          <m:t>𝐿</m:t>
                        </m:r>
                      </m:e>
                      <m:sub>
                        <m:r>
                          <a:rPr lang="en-US" altLang="zh-CN" sz="2000" b="0" i="1" smtClean="0">
                            <a:solidFill>
                              <a:schemeClr val="accent2"/>
                            </a:solidFill>
                            <a:latin typeface="Cambria Math" panose="02040503050406030204" pitchFamily="18" charset="0"/>
                            <a:ea typeface="Calibri" panose="020F0502020204030204" pitchFamily="34" charset="0"/>
                            <a:cs typeface="Calibri" panose="020F0502020204030204" pitchFamily="34" charset="0"/>
                            <a:sym typeface="Symbol" panose="05050102010706020507" pitchFamily="18" charset="2"/>
                          </a:rPr>
                          <m:t>𝑖</m:t>
                        </m:r>
                      </m:sub>
                    </m:sSub>
                    <m:r>
                      <a:rPr lang="en-US" altLang="zh-CN" sz="2000" b="0" i="1" smtClean="0">
                        <a:latin typeface="Cambria Math" panose="02040503050406030204" pitchFamily="18" charset="0"/>
                        <a:ea typeface="Calibri" panose="020F0502020204030204" pitchFamily="34" charset="0"/>
                        <a:cs typeface="Calibri" panose="020F0502020204030204" pitchFamily="34" charset="0"/>
                        <a:sym typeface="Symbol" panose="05050102010706020507" pitchFamily="18" charset="2"/>
                      </a:rPr>
                      <m:t>~</m:t>
                    </m:r>
                    <m:f>
                      <m:fPr>
                        <m:type m:val="lin"/>
                        <m:ctrlPr>
                          <a:rPr lang="en-US" altLang="zh-CN" sz="2000" b="0" i="1" smtClean="0">
                            <a:latin typeface="Cambria Math" panose="02040503050406030204" pitchFamily="18" charset="0"/>
                            <a:ea typeface="Calibri" panose="020F0502020204030204" pitchFamily="34" charset="0"/>
                            <a:cs typeface="Calibri" panose="020F0502020204030204" pitchFamily="34" charset="0"/>
                            <a:sym typeface="Symbol" panose="05050102010706020507" pitchFamily="18" charset="2"/>
                          </a:rPr>
                        </m:ctrlPr>
                      </m:fPr>
                      <m:num>
                        <m:sSub>
                          <m:sSubPr>
                            <m:ctrlPr>
                              <a:rPr lang="en-US" altLang="zh-CN" sz="2000" b="0" i="1" smtClean="0">
                                <a:solidFill>
                                  <a:schemeClr val="accent1"/>
                                </a:solidFill>
                                <a:latin typeface="Cambria Math" panose="02040503050406030204" pitchFamily="18" charset="0"/>
                              </a:rPr>
                            </m:ctrlPr>
                          </m:sSubPr>
                          <m:e>
                            <m:r>
                              <a:rPr lang="zh-CN" altLang="en-US" sz="2000" b="0" i="1" smtClean="0">
                                <a:solidFill>
                                  <a:schemeClr val="accent1"/>
                                </a:solidFill>
                                <a:latin typeface="Cambria Math" panose="02040503050406030204" pitchFamily="18" charset="0"/>
                              </a:rPr>
                              <m:t>𝜎</m:t>
                            </m:r>
                          </m:e>
                          <m:sub>
                            <m:r>
                              <a:rPr lang="en-US" altLang="zh-CN" sz="2000" b="0" i="1" smtClean="0">
                                <a:solidFill>
                                  <a:schemeClr val="accent1"/>
                                </a:solidFill>
                                <a:latin typeface="Cambria Math" panose="02040503050406030204" pitchFamily="18" charset="0"/>
                              </a:rPr>
                              <m:t>𝑥</m:t>
                            </m:r>
                          </m:sub>
                        </m:sSub>
                      </m:num>
                      <m:den>
                        <m:r>
                          <a:rPr lang="zh-CN" altLang="en-US" sz="2000" b="0" i="1" smtClean="0">
                            <a:latin typeface="Cambria Math" panose="02040503050406030204" pitchFamily="18" charset="0"/>
                            <a:ea typeface="Calibri" panose="020F0502020204030204" pitchFamily="34" charset="0"/>
                            <a:cs typeface="Calibri" panose="020F0502020204030204" pitchFamily="34" charset="0"/>
                            <a:sym typeface="Symbol" panose="05050102010706020507" pitchFamily="18" charset="2"/>
                          </a:rPr>
                          <m:t>𝜃</m:t>
                        </m:r>
                      </m:den>
                    </m:f>
                    <m:r>
                      <a:rPr lang="en-US" altLang="zh-CN" sz="2000" b="0" i="1" smtClean="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f>
                      <m:fPr>
                        <m:type m:val="lin"/>
                        <m:ctrlPr>
                          <a:rPr lang="en-US" altLang="zh-CN" sz="2000" b="0" i="1" smtClean="0">
                            <a:latin typeface="Cambria Math" panose="02040503050406030204" pitchFamily="18" charset="0"/>
                            <a:ea typeface="Calibri" panose="020F0502020204030204" pitchFamily="34" charset="0"/>
                            <a:cs typeface="Calibri" panose="020F0502020204030204" pitchFamily="34" charset="0"/>
                            <a:sym typeface="Symbol" panose="05050102010706020507" pitchFamily="18" charset="2"/>
                          </a:rPr>
                        </m:ctrlPr>
                      </m:fPr>
                      <m:num>
                        <m:sSub>
                          <m:sSubPr>
                            <m:ctrlPr>
                              <a:rPr lang="en-US" altLang="zh-CN" sz="2000" b="0" i="1" smtClean="0">
                                <a:solidFill>
                                  <a:schemeClr val="accent1"/>
                                </a:solidFill>
                                <a:latin typeface="Cambria Math" panose="02040503050406030204" pitchFamily="18" charset="0"/>
                              </a:rPr>
                            </m:ctrlPr>
                          </m:sSubPr>
                          <m:e>
                            <m:r>
                              <a:rPr lang="zh-CN" altLang="en-US" sz="2000" b="0" i="1" smtClean="0">
                                <a:solidFill>
                                  <a:schemeClr val="accent1"/>
                                </a:solidFill>
                                <a:latin typeface="Cambria Math" panose="02040503050406030204" pitchFamily="18" charset="0"/>
                              </a:rPr>
                              <m:t>𝜎</m:t>
                            </m:r>
                          </m:e>
                          <m:sub>
                            <m:r>
                              <a:rPr lang="en-US" altLang="zh-CN" sz="2000" b="0" i="1" smtClean="0">
                                <a:solidFill>
                                  <a:schemeClr val="accent1"/>
                                </a:solidFill>
                                <a:latin typeface="Cambria Math" panose="02040503050406030204" pitchFamily="18" charset="0"/>
                              </a:rPr>
                              <m:t>𝑧</m:t>
                            </m:r>
                          </m:sub>
                        </m:sSub>
                      </m:num>
                      <m:den>
                        <m:r>
                          <a:rPr lang="zh-CN" altLang="en-US" sz="2000" i="1" smtClean="0">
                            <a:solidFill>
                              <a:schemeClr val="accent1"/>
                            </a:solidFill>
                            <a:latin typeface="Cambria Math" panose="02040503050406030204" pitchFamily="18" charset="0"/>
                          </a:rPr>
                          <m:t>𝜙</m:t>
                        </m:r>
                      </m:den>
                    </m:f>
                  </m:oMath>
                </a14:m>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marL="1257300" lvl="2" indent="-342900">
                  <a:buFont typeface="Symbol" panose="05050102010706020507" pitchFamily="18" charset="2"/>
                  <a:buChar char="®"/>
                </a:pPr>
                <a14:m>
                  <m:oMath xmlns:m="http://schemas.openxmlformats.org/officeDocument/2006/math">
                    <m:sSubSup>
                      <m:sSubSupPr>
                        <m:ctrlPr>
                          <a:rPr lang="en-US" altLang="zh-CN" i="1" dirty="0" smtClean="0">
                            <a:latin typeface="Cambria Math" panose="02040503050406030204" pitchFamily="18" charset="0"/>
                            <a:sym typeface="Symbol" panose="05050102010706020507" pitchFamily="18" charset="2"/>
                          </a:rPr>
                        </m:ctrlPr>
                      </m:sSubSupPr>
                      <m:e>
                        <m:r>
                          <a:rPr lang="zh-CN" altLang="en-US" i="1" dirty="0" smtClean="0">
                            <a:latin typeface="Cambria Math" panose="02040503050406030204" pitchFamily="18" charset="0"/>
                            <a:sym typeface="Symbol" panose="05050102010706020507" pitchFamily="18" charset="2"/>
                          </a:rPr>
                          <m:t>𝛽</m:t>
                        </m:r>
                      </m:e>
                      <m:sub>
                        <m:r>
                          <a:rPr lang="en-US" altLang="zh-CN" b="0" i="1" dirty="0" smtClean="0">
                            <a:latin typeface="Cambria Math" panose="02040503050406030204" pitchFamily="18" charset="0"/>
                            <a:sym typeface="Symbol" panose="05050102010706020507" pitchFamily="18" charset="2"/>
                          </a:rPr>
                          <m:t>𝑦</m:t>
                        </m:r>
                      </m:sub>
                      <m:sup>
                        <m:r>
                          <a:rPr lang="en-US" altLang="zh-CN" b="0" i="1" dirty="0" smtClean="0">
                            <a:latin typeface="Cambria Math" panose="02040503050406030204" pitchFamily="18" charset="0"/>
                            <a:sym typeface="Symbol" panose="05050102010706020507" pitchFamily="18" charset="2"/>
                          </a:rPr>
                          <m:t>∗</m:t>
                        </m:r>
                      </m:sup>
                    </m:sSubSup>
                    <m:r>
                      <a:rPr lang="en-US" altLang="zh-CN" b="0" i="1" dirty="0" smtClean="0">
                        <a:latin typeface="Cambria Math" panose="02040503050406030204" pitchFamily="18" charset="0"/>
                        <a:ea typeface="Cambria Math" panose="02040503050406030204" pitchFamily="18" charset="0"/>
                        <a:sym typeface="Symbol" panose="05050102010706020507" pitchFamily="18" charset="2"/>
                      </a:rPr>
                      <m:t>~</m:t>
                    </m:r>
                    <m:f>
                      <m:fPr>
                        <m:type m:val="lin"/>
                        <m:ctrlPr>
                          <a:rPr lang="en-US" altLang="zh-CN" b="0" i="1" smtClean="0">
                            <a:latin typeface="Cambria Math" panose="02040503050406030204" pitchFamily="18" charset="0"/>
                            <a:ea typeface="Calibri" panose="020F0502020204030204" pitchFamily="34" charset="0"/>
                            <a:cs typeface="Calibri" panose="020F0502020204030204" pitchFamily="34" charset="0"/>
                            <a:sym typeface="Symbol" panose="05050102010706020507" pitchFamily="18" charset="2"/>
                          </a:rPr>
                        </m:ctrlPr>
                      </m:fPr>
                      <m:num>
                        <m:sSub>
                          <m:sSubPr>
                            <m:ctrlPr>
                              <a:rPr lang="en-US" altLang="zh-CN" b="0" i="1" smtClean="0">
                                <a:solidFill>
                                  <a:schemeClr val="accent1"/>
                                </a:solidFill>
                                <a:latin typeface="Cambria Math" panose="02040503050406030204" pitchFamily="18" charset="0"/>
                              </a:rPr>
                            </m:ctrlPr>
                          </m:sSubPr>
                          <m:e>
                            <m:r>
                              <a:rPr lang="zh-CN" altLang="en-US" b="0" i="1" smtClean="0">
                                <a:solidFill>
                                  <a:schemeClr val="accent1"/>
                                </a:solidFill>
                                <a:latin typeface="Cambria Math" panose="02040503050406030204" pitchFamily="18" charset="0"/>
                              </a:rPr>
                              <m:t>𝜎</m:t>
                            </m:r>
                          </m:e>
                          <m:sub>
                            <m:r>
                              <a:rPr lang="en-US" altLang="zh-CN" b="0" i="1" smtClean="0">
                                <a:solidFill>
                                  <a:schemeClr val="accent1"/>
                                </a:solidFill>
                                <a:latin typeface="Cambria Math" panose="02040503050406030204" pitchFamily="18" charset="0"/>
                              </a:rPr>
                              <m:t>𝑥</m:t>
                            </m:r>
                          </m:sub>
                        </m:sSub>
                      </m:num>
                      <m:den>
                        <m:r>
                          <a:rPr lang="zh-CN" altLang="en-US" b="0" i="1" smtClean="0">
                            <a:latin typeface="Cambria Math" panose="02040503050406030204" pitchFamily="18" charset="0"/>
                            <a:ea typeface="Calibri" panose="020F0502020204030204" pitchFamily="34" charset="0"/>
                            <a:cs typeface="Calibri" panose="020F0502020204030204" pitchFamily="34" charset="0"/>
                            <a:sym typeface="Symbol" panose="05050102010706020507" pitchFamily="18" charset="2"/>
                          </a:rPr>
                          <m:t>𝜃</m:t>
                        </m:r>
                      </m:den>
                    </m:f>
                  </m:oMath>
                </a14:m>
                <a:r>
                  <a:rPr lang="en-US" altLang="zh-CN" dirty="0">
                    <a:latin typeface="Calibri" panose="020F0502020204030204" pitchFamily="34" charset="0"/>
                    <a:ea typeface="Calibri" panose="020F0502020204030204" pitchFamily="34" charset="0"/>
                    <a:cs typeface="Calibri" panose="020F0502020204030204" pitchFamily="34" charset="0"/>
                  </a:rPr>
                  <a:t> without hourglass effect</a:t>
                </a:r>
              </a:p>
              <a:p>
                <a:pPr marL="864000" lvl="1" indent="-288000">
                  <a:buFont typeface="Arial" panose="020B0604020202020204" pitchFamily="34" charset="0"/>
                  <a:buChar char="•"/>
                </a:pPr>
                <a:r>
                  <a:rPr lang="en-US" altLang="zh-CN" sz="2000" dirty="0">
                    <a:solidFill>
                      <a:schemeClr val="accent2"/>
                    </a:solidFill>
                    <a:latin typeface="Calibri" panose="020F0502020204030204" pitchFamily="34" charset="0"/>
                    <a:ea typeface="Calibri" panose="020F0502020204030204" pitchFamily="34" charset="0"/>
                    <a:cs typeface="Calibri" panose="020F0502020204030204" pitchFamily="34" charset="0"/>
                  </a:rPr>
                  <a:t>However, large </a:t>
                </a:r>
                <a:r>
                  <a:rPr lang="en-US" altLang="zh-CN" sz="2000" i="1" dirty="0">
                    <a:solidFill>
                      <a:schemeClr val="accent2"/>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US" altLang="zh-CN" sz="2000" dirty="0">
                    <a:solidFill>
                      <a:schemeClr val="accent2"/>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introduces unwanted </a:t>
                </a:r>
                <a:r>
                  <a:rPr lang="en-US" altLang="zh-CN" sz="2000" dirty="0" err="1">
                    <a:solidFill>
                      <a:schemeClr val="accent2"/>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betatron</a:t>
                </a:r>
                <a:r>
                  <a:rPr lang="en-US" altLang="zh-CN" sz="2000" dirty="0">
                    <a:solidFill>
                      <a:schemeClr val="accent2"/>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and </a:t>
                </a:r>
                <a:r>
                  <a:rPr lang="en-US" altLang="zh-CN" sz="2000" dirty="0" err="1">
                    <a:solidFill>
                      <a:schemeClr val="accent2"/>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sychro-betatron</a:t>
                </a:r>
                <a:r>
                  <a:rPr lang="en-US" altLang="zh-CN" sz="2000" dirty="0">
                    <a:solidFill>
                      <a:schemeClr val="accent2"/>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beam-beam resonance</a:t>
                </a:r>
              </a:p>
              <a:p>
                <a:pPr marL="864000" lvl="1" indent="-288000">
                  <a:buFont typeface="Arial" panose="020B0604020202020204" pitchFamily="34" charset="0"/>
                  <a:buChar char="•"/>
                </a:pPr>
                <a:r>
                  <a:rPr lang="en-US" altLang="zh-CN" sz="2000" dirty="0">
                    <a:solidFill>
                      <a:schemeClr val="accent2"/>
                    </a:solidFill>
                    <a:latin typeface="Calibri" panose="020F0502020204030204" pitchFamily="34" charset="0"/>
                    <a:ea typeface="Calibri" panose="020F0502020204030204" pitchFamily="34" charset="0"/>
                    <a:cs typeface="Calibri" panose="020F0502020204030204" pitchFamily="34" charset="0"/>
                  </a:rPr>
                  <a:t>CRAB </a:t>
                </a:r>
                <a:r>
                  <a:rPr lang="en-US" altLang="zh-CN" sz="2000" dirty="0" err="1">
                    <a:solidFill>
                      <a:schemeClr val="accent2"/>
                    </a:solidFill>
                    <a:latin typeface="Calibri" panose="020F0502020204030204" pitchFamily="34" charset="0"/>
                    <a:ea typeface="Calibri" panose="020F0502020204030204" pitchFamily="34" charset="0"/>
                    <a:cs typeface="Calibri" panose="020F0502020204030204" pitchFamily="34" charset="0"/>
                  </a:rPr>
                  <a:t>sextupole</a:t>
                </a:r>
                <a:r>
                  <a:rPr lang="en-US" altLang="zh-CN" sz="2000" dirty="0">
                    <a:solidFill>
                      <a:schemeClr val="accent2"/>
                    </a:solidFill>
                    <a:latin typeface="Calibri" panose="020F0502020204030204" pitchFamily="34" charset="0"/>
                    <a:ea typeface="Calibri" panose="020F0502020204030204" pitchFamily="34" charset="0"/>
                    <a:cs typeface="Calibri" panose="020F0502020204030204" pitchFamily="34" charset="0"/>
                  </a:rPr>
                  <a:t> pairs with special phase advance and strength</a:t>
                </a:r>
                <a:r>
                  <a:rPr lang="en-US" altLang="zh-CN" sz="2000" dirty="0">
                    <a:latin typeface="Calibri" panose="020F0502020204030204" pitchFamily="34" charset="0"/>
                    <a:ea typeface="Calibri" panose="020F0502020204030204" pitchFamily="34" charset="0"/>
                    <a:cs typeface="Calibri" panose="020F0502020204030204" pitchFamily="34" charset="0"/>
                  </a:rPr>
                  <a:t> are innovatively used to suppress these resonance</a:t>
                </a:r>
              </a:p>
            </p:txBody>
          </p:sp>
        </mc:Choice>
        <mc:Fallback xmlns="">
          <p:sp>
            <p:nvSpPr>
              <p:cNvPr id="13" name="文本框 12">
                <a:extLst>
                  <a:ext uri="{FF2B5EF4-FFF2-40B4-BE49-F238E27FC236}">
                    <a16:creationId xmlns:a16="http://schemas.microsoft.com/office/drawing/2014/main" id="{32260155-51BA-4F7E-962A-0B7107BE2D5D}"/>
                  </a:ext>
                </a:extLst>
              </p:cNvPr>
              <p:cNvSpPr txBox="1">
                <a:spLocks noRot="1" noChangeAspect="1" noMove="1" noResize="1" noEditPoints="1" noAdjustHandles="1" noChangeArrowheads="1" noChangeShapeType="1" noTextEdit="1"/>
              </p:cNvSpPr>
              <p:nvPr/>
            </p:nvSpPr>
            <p:spPr>
              <a:xfrm>
                <a:off x="516377" y="3400966"/>
                <a:ext cx="7208198" cy="2991973"/>
              </a:xfrm>
              <a:prstGeom prst="rect">
                <a:avLst/>
              </a:prstGeom>
              <a:blipFill>
                <a:blip r:embed="rId6"/>
                <a:stretch>
                  <a:fillRect l="-1184" t="-1629" r="-2453" b="-2648"/>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FF710017-ED04-4374-BF07-91EE6D3294B8}"/>
              </a:ext>
            </a:extLst>
          </p:cNvPr>
          <p:cNvPicPr>
            <a:picLocks noChangeAspect="1"/>
          </p:cNvPicPr>
          <p:nvPr/>
        </p:nvPicPr>
        <p:blipFill>
          <a:blip r:embed="rId7"/>
          <a:stretch>
            <a:fillRect/>
          </a:stretch>
        </p:blipFill>
        <p:spPr>
          <a:xfrm>
            <a:off x="7724575" y="3456648"/>
            <a:ext cx="4012393" cy="2821021"/>
          </a:xfrm>
          <a:prstGeom prst="rect">
            <a:avLst/>
          </a:prstGeom>
        </p:spPr>
      </p:pic>
      <mc:AlternateContent xmlns:mc="http://schemas.openxmlformats.org/markup-compatibility/2006" xmlns:a14="http://schemas.microsoft.com/office/drawing/2010/main">
        <mc:Choice Requires="a14">
          <p:sp>
            <p:nvSpPr>
              <p:cNvPr id="16" name="文本框 6">
                <a:extLst>
                  <a:ext uri="{FF2B5EF4-FFF2-40B4-BE49-F238E27FC236}">
                    <a16:creationId xmlns:a16="http://schemas.microsoft.com/office/drawing/2014/main" id="{A61408C2-C4CD-4DFE-B6BA-87307CEF5B8B}"/>
                  </a:ext>
                </a:extLst>
              </p:cNvPr>
              <p:cNvSpPr txBox="1"/>
              <p:nvPr/>
            </p:nvSpPr>
            <p:spPr>
              <a:xfrm>
                <a:off x="5424524" y="3570057"/>
                <a:ext cx="1332160" cy="346185"/>
              </a:xfrm>
              <a:prstGeom prst="rect">
                <a:avLst/>
              </a:prstGeom>
              <a:solidFill>
                <a:schemeClr val="accent4">
                  <a:lumMod val="20000"/>
                  <a:lumOff val="8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1200" i="1" smtClean="0">
                          <a:solidFill>
                            <a:schemeClr val="accent1"/>
                          </a:solidFill>
                          <a:latin typeface="Cambria Math" panose="02040503050406030204" pitchFamily="18" charset="0"/>
                        </a:rPr>
                        <m:t>𝜙</m:t>
                      </m:r>
                      <m:r>
                        <a:rPr lang="en-US" altLang="zh-CN" sz="1200" b="0" i="1" smtClean="0">
                          <a:solidFill>
                            <a:schemeClr val="accent1"/>
                          </a:solidFill>
                          <a:latin typeface="Cambria Math" panose="02040503050406030204" pitchFamily="18" charset="0"/>
                        </a:rPr>
                        <m:t>=</m:t>
                      </m:r>
                      <m:f>
                        <m:fPr>
                          <m:ctrlPr>
                            <a:rPr lang="en-US" altLang="zh-CN" sz="1200" b="0" i="1" smtClean="0">
                              <a:solidFill>
                                <a:schemeClr val="accent1"/>
                              </a:solidFill>
                              <a:latin typeface="Cambria Math" panose="02040503050406030204" pitchFamily="18" charset="0"/>
                            </a:rPr>
                          </m:ctrlPr>
                        </m:fPr>
                        <m:num>
                          <m:sSub>
                            <m:sSubPr>
                              <m:ctrlPr>
                                <a:rPr lang="en-US" altLang="zh-CN" sz="1200" b="0" i="1" smtClean="0">
                                  <a:solidFill>
                                    <a:schemeClr val="accent1"/>
                                  </a:solidFill>
                                  <a:latin typeface="Cambria Math" panose="02040503050406030204" pitchFamily="18" charset="0"/>
                                </a:rPr>
                              </m:ctrlPr>
                            </m:sSubPr>
                            <m:e>
                              <m:r>
                                <a:rPr lang="zh-CN" altLang="en-US" sz="1200" b="0" i="1" smtClean="0">
                                  <a:solidFill>
                                    <a:schemeClr val="accent1"/>
                                  </a:solidFill>
                                  <a:latin typeface="Cambria Math" panose="02040503050406030204" pitchFamily="18" charset="0"/>
                                </a:rPr>
                                <m:t>𝜎</m:t>
                              </m:r>
                            </m:e>
                            <m:sub>
                              <m:r>
                                <a:rPr lang="en-US" altLang="zh-CN" sz="1200" b="0" i="1" smtClean="0">
                                  <a:solidFill>
                                    <a:schemeClr val="accent1"/>
                                  </a:solidFill>
                                  <a:latin typeface="Cambria Math" panose="02040503050406030204" pitchFamily="18" charset="0"/>
                                </a:rPr>
                                <m:t>𝑧</m:t>
                              </m:r>
                            </m:sub>
                          </m:sSub>
                        </m:num>
                        <m:den>
                          <m:sSub>
                            <m:sSubPr>
                              <m:ctrlPr>
                                <a:rPr lang="en-US" altLang="zh-CN" sz="1200" b="0" i="1" smtClean="0">
                                  <a:solidFill>
                                    <a:schemeClr val="accent1"/>
                                  </a:solidFill>
                                  <a:latin typeface="Cambria Math" panose="02040503050406030204" pitchFamily="18" charset="0"/>
                                </a:rPr>
                              </m:ctrlPr>
                            </m:sSubPr>
                            <m:e>
                              <m:r>
                                <a:rPr lang="zh-CN" altLang="en-US" sz="1200" b="0" i="1" smtClean="0">
                                  <a:solidFill>
                                    <a:schemeClr val="accent1"/>
                                  </a:solidFill>
                                  <a:latin typeface="Cambria Math" panose="02040503050406030204" pitchFamily="18" charset="0"/>
                                </a:rPr>
                                <m:t>𝜎</m:t>
                              </m:r>
                            </m:e>
                            <m:sub>
                              <m:r>
                                <a:rPr lang="en-US" altLang="zh-CN" sz="1200" b="0" i="1" smtClean="0">
                                  <a:solidFill>
                                    <a:schemeClr val="accent1"/>
                                  </a:solidFill>
                                  <a:latin typeface="Cambria Math" panose="02040503050406030204" pitchFamily="18" charset="0"/>
                                </a:rPr>
                                <m:t>𝑥</m:t>
                              </m:r>
                            </m:sub>
                          </m:sSub>
                        </m:den>
                      </m:f>
                      <m:r>
                        <m:rPr>
                          <m:sty m:val="p"/>
                        </m:rPr>
                        <a:rPr lang="en-US" altLang="zh-CN" sz="1200" b="0" i="0" smtClean="0">
                          <a:solidFill>
                            <a:schemeClr val="accent1"/>
                          </a:solidFill>
                          <a:latin typeface="Cambria Math" panose="02040503050406030204" pitchFamily="18" charset="0"/>
                        </a:rPr>
                        <m:t>tan</m:t>
                      </m:r>
                      <m:r>
                        <a:rPr lang="en-US" altLang="zh-CN" sz="1200" b="0" i="1" smtClean="0">
                          <a:solidFill>
                            <a:schemeClr val="accent1"/>
                          </a:solidFill>
                          <a:latin typeface="Cambria Math" panose="02040503050406030204" pitchFamily="18" charset="0"/>
                        </a:rPr>
                        <m:t>⁡</m:t>
                      </m:r>
                      <m:r>
                        <a:rPr lang="zh-CN" altLang="en-US" sz="1200" i="1">
                          <a:solidFill>
                            <a:schemeClr val="accent1"/>
                          </a:solidFill>
                          <a:latin typeface="Cambria Math" panose="02040503050406030204" pitchFamily="18" charset="0"/>
                        </a:rPr>
                        <m:t>𝜃</m:t>
                      </m:r>
                      <m:r>
                        <a:rPr lang="en-US" altLang="zh-CN" sz="1200" b="0" i="1" smtClean="0">
                          <a:solidFill>
                            <a:schemeClr val="accent1"/>
                          </a:solidFill>
                          <a:latin typeface="Cambria Math" panose="02040503050406030204" pitchFamily="18" charset="0"/>
                          <a:ea typeface="Cambria Math" panose="02040503050406030204" pitchFamily="18" charset="0"/>
                        </a:rPr>
                        <m:t>≈</m:t>
                      </m:r>
                      <m:f>
                        <m:fPr>
                          <m:ctrlPr>
                            <a:rPr lang="en-US" altLang="zh-CN" sz="1200" b="0" i="1" smtClean="0">
                              <a:solidFill>
                                <a:schemeClr val="accent1"/>
                              </a:solidFill>
                              <a:latin typeface="Cambria Math" panose="02040503050406030204" pitchFamily="18" charset="0"/>
                            </a:rPr>
                          </m:ctrlPr>
                        </m:fPr>
                        <m:num>
                          <m:sSub>
                            <m:sSubPr>
                              <m:ctrlPr>
                                <a:rPr lang="en-US" altLang="zh-CN" sz="1200" b="0" i="1" smtClean="0">
                                  <a:solidFill>
                                    <a:schemeClr val="accent1"/>
                                  </a:solidFill>
                                  <a:latin typeface="Cambria Math" panose="02040503050406030204" pitchFamily="18" charset="0"/>
                                </a:rPr>
                              </m:ctrlPr>
                            </m:sSubPr>
                            <m:e>
                              <m:r>
                                <a:rPr lang="zh-CN" altLang="en-US" sz="1200" b="0" i="1" smtClean="0">
                                  <a:solidFill>
                                    <a:schemeClr val="accent1"/>
                                  </a:solidFill>
                                  <a:latin typeface="Cambria Math" panose="02040503050406030204" pitchFamily="18" charset="0"/>
                                </a:rPr>
                                <m:t>𝜎</m:t>
                              </m:r>
                            </m:e>
                            <m:sub>
                              <m:r>
                                <a:rPr lang="en-US" altLang="zh-CN" sz="1200" b="0" i="1" smtClean="0">
                                  <a:solidFill>
                                    <a:schemeClr val="accent1"/>
                                  </a:solidFill>
                                  <a:latin typeface="Cambria Math" panose="02040503050406030204" pitchFamily="18" charset="0"/>
                                </a:rPr>
                                <m:t>𝑧</m:t>
                              </m:r>
                            </m:sub>
                          </m:sSub>
                        </m:num>
                        <m:den>
                          <m:sSub>
                            <m:sSubPr>
                              <m:ctrlPr>
                                <a:rPr lang="en-US" altLang="zh-CN" sz="1200" b="0" i="1" smtClean="0">
                                  <a:solidFill>
                                    <a:schemeClr val="accent1"/>
                                  </a:solidFill>
                                  <a:latin typeface="Cambria Math" panose="02040503050406030204" pitchFamily="18" charset="0"/>
                                </a:rPr>
                              </m:ctrlPr>
                            </m:sSubPr>
                            <m:e>
                              <m:r>
                                <a:rPr lang="zh-CN" altLang="en-US" sz="1200" b="0" i="1" smtClean="0">
                                  <a:solidFill>
                                    <a:schemeClr val="accent1"/>
                                  </a:solidFill>
                                  <a:latin typeface="Cambria Math" panose="02040503050406030204" pitchFamily="18" charset="0"/>
                                </a:rPr>
                                <m:t>𝜎</m:t>
                              </m:r>
                            </m:e>
                            <m:sub>
                              <m:r>
                                <a:rPr lang="en-US" altLang="zh-CN" sz="1200" b="0" i="1" smtClean="0">
                                  <a:solidFill>
                                    <a:schemeClr val="accent1"/>
                                  </a:solidFill>
                                  <a:latin typeface="Cambria Math" panose="02040503050406030204" pitchFamily="18" charset="0"/>
                                </a:rPr>
                                <m:t>𝑥</m:t>
                              </m:r>
                            </m:sub>
                          </m:sSub>
                        </m:den>
                      </m:f>
                      <m:r>
                        <a:rPr lang="zh-CN" altLang="en-US" sz="1200" i="1">
                          <a:solidFill>
                            <a:schemeClr val="accent1"/>
                          </a:solidFill>
                          <a:latin typeface="Cambria Math" panose="02040503050406030204" pitchFamily="18" charset="0"/>
                        </a:rPr>
                        <m:t>𝜃</m:t>
                      </m:r>
                    </m:oMath>
                  </m:oMathPara>
                </a14:m>
                <a:endParaRPr lang="zh-CN" altLang="en-US" sz="1200" dirty="0">
                  <a:solidFill>
                    <a:schemeClr val="accent1"/>
                  </a:solidFill>
                </a:endParaRPr>
              </a:p>
            </p:txBody>
          </p:sp>
        </mc:Choice>
        <mc:Fallback xmlns="">
          <p:sp>
            <p:nvSpPr>
              <p:cNvPr id="16" name="文本框 6">
                <a:extLst>
                  <a:ext uri="{FF2B5EF4-FFF2-40B4-BE49-F238E27FC236}">
                    <a16:creationId xmlns:a16="http://schemas.microsoft.com/office/drawing/2014/main" id="{A61408C2-C4CD-4DFE-B6BA-87307CEF5B8B}"/>
                  </a:ext>
                </a:extLst>
              </p:cNvPr>
              <p:cNvSpPr txBox="1">
                <a:spLocks noRot="1" noChangeAspect="1" noMove="1" noResize="1" noEditPoints="1" noAdjustHandles="1" noChangeArrowheads="1" noChangeShapeType="1" noTextEdit="1"/>
              </p:cNvSpPr>
              <p:nvPr/>
            </p:nvSpPr>
            <p:spPr>
              <a:xfrm>
                <a:off x="5424524" y="3570057"/>
                <a:ext cx="1332160" cy="346185"/>
              </a:xfrm>
              <a:prstGeom prst="rect">
                <a:avLst/>
              </a:prstGeom>
              <a:blipFill>
                <a:blip r:embed="rId8"/>
                <a:stretch>
                  <a:fillRect l="-3670" t="-1786" r="-1835"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AE775A88-6D6B-4F78-8185-11365D338CDF}"/>
                  </a:ext>
                </a:extLst>
              </p:cNvPr>
              <p:cNvSpPr txBox="1"/>
              <p:nvPr/>
            </p:nvSpPr>
            <p:spPr>
              <a:xfrm>
                <a:off x="8030539" y="5142261"/>
                <a:ext cx="1443062" cy="501548"/>
              </a:xfrm>
              <a:prstGeom prst="rect">
                <a:avLst/>
              </a:prstGeom>
              <a:noFill/>
            </p:spPr>
            <p:txBody>
              <a:bodyPr wrap="square">
                <a:spAutoFit/>
              </a:bodyPr>
              <a:lstStyle/>
              <a:p>
                <a:pPr marL="0" lvl="1"/>
                <a14:m>
                  <m:oMathPara xmlns:m="http://schemas.openxmlformats.org/officeDocument/2006/math">
                    <m:oMathParaPr>
                      <m:jc m:val="centerGroup"/>
                    </m:oMathParaPr>
                    <m:oMath xmlns:m="http://schemas.openxmlformats.org/officeDocument/2006/math">
                      <m:r>
                        <a:rPr lang="en-US" altLang="zh-CN" sz="900" i="1" smtClean="0">
                          <a:solidFill>
                            <a:schemeClr val="accent2"/>
                          </a:solidFill>
                          <a:latin typeface="Cambria Math" panose="02040503050406030204" pitchFamily="18" charset="0"/>
                        </a:rPr>
                        <m:t>𝐾</m:t>
                      </m:r>
                      <m:r>
                        <a:rPr lang="en-US" altLang="zh-CN" sz="900" i="1" baseline="-25000" smtClean="0">
                          <a:solidFill>
                            <a:schemeClr val="accent2"/>
                          </a:solidFill>
                          <a:latin typeface="Cambria Math" panose="02040503050406030204" pitchFamily="18" charset="0"/>
                        </a:rPr>
                        <m:t>2</m:t>
                      </m:r>
                      <m:r>
                        <a:rPr lang="en-US" altLang="zh-CN" sz="900" i="1" smtClean="0">
                          <a:solidFill>
                            <a:schemeClr val="accent2"/>
                          </a:solidFill>
                          <a:latin typeface="Cambria Math" panose="02040503050406030204" pitchFamily="18" charset="0"/>
                        </a:rPr>
                        <m:t>𝐿</m:t>
                      </m:r>
                      <m:r>
                        <a:rPr lang="en-US" altLang="zh-CN" sz="900" i="1" smtClean="0">
                          <a:solidFill>
                            <a:schemeClr val="accent2"/>
                          </a:solidFill>
                          <a:latin typeface="Cambria Math" panose="02040503050406030204" pitchFamily="18" charset="0"/>
                        </a:rPr>
                        <m:t>=±</m:t>
                      </m:r>
                      <m:f>
                        <m:fPr>
                          <m:ctrlPr>
                            <a:rPr lang="en-US" altLang="zh-CN" sz="900" i="1">
                              <a:solidFill>
                                <a:schemeClr val="accent2"/>
                              </a:solidFill>
                              <a:latin typeface="Cambria Math" panose="02040503050406030204" pitchFamily="18" charset="0"/>
                            </a:rPr>
                          </m:ctrlPr>
                        </m:fPr>
                        <m:num>
                          <m:r>
                            <a:rPr lang="en-US" altLang="zh-CN" sz="900" i="1">
                              <a:solidFill>
                                <a:schemeClr val="accent2"/>
                              </a:solidFill>
                              <a:latin typeface="Cambria Math" panose="02040503050406030204" pitchFamily="18" charset="0"/>
                            </a:rPr>
                            <m:t>1</m:t>
                          </m:r>
                        </m:num>
                        <m:den>
                          <m:sSubSup>
                            <m:sSubSupPr>
                              <m:ctrlPr>
                                <a:rPr lang="en-US" altLang="zh-CN" sz="900" i="1">
                                  <a:solidFill>
                                    <a:schemeClr val="accent2"/>
                                  </a:solidFill>
                                  <a:latin typeface="Cambria Math" panose="02040503050406030204" pitchFamily="18" charset="0"/>
                                </a:rPr>
                              </m:ctrlPr>
                            </m:sSubSupPr>
                            <m:e>
                              <m:r>
                                <a:rPr lang="en-US" altLang="zh-CN" sz="900" i="1">
                                  <a:solidFill>
                                    <a:schemeClr val="accent2"/>
                                  </a:solidFill>
                                  <a:latin typeface="Cambria Math" panose="02040503050406030204" pitchFamily="18" charset="0"/>
                                </a:rPr>
                                <m:t>𝜃𝛽</m:t>
                              </m:r>
                            </m:e>
                            <m:sub>
                              <m:r>
                                <a:rPr lang="en-US" altLang="zh-CN" sz="900" i="1">
                                  <a:solidFill>
                                    <a:schemeClr val="accent2"/>
                                  </a:solidFill>
                                  <a:latin typeface="Cambria Math" panose="02040503050406030204" pitchFamily="18" charset="0"/>
                                </a:rPr>
                                <m:t>𝑦</m:t>
                              </m:r>
                            </m:sub>
                            <m:sup>
                              <m:r>
                                <a:rPr lang="en-US" altLang="zh-CN" sz="900" i="1">
                                  <a:solidFill>
                                    <a:schemeClr val="accent2"/>
                                  </a:solidFill>
                                  <a:latin typeface="Cambria Math" panose="02040503050406030204" pitchFamily="18" charset="0"/>
                                </a:rPr>
                                <m:t>∗</m:t>
                              </m:r>
                            </m:sup>
                          </m:sSubSup>
                          <m:sSub>
                            <m:sSubPr>
                              <m:ctrlPr>
                                <a:rPr lang="en-US" altLang="zh-CN" sz="900" i="1">
                                  <a:solidFill>
                                    <a:schemeClr val="accent2"/>
                                  </a:solidFill>
                                  <a:latin typeface="Cambria Math" panose="02040503050406030204" pitchFamily="18" charset="0"/>
                                </a:rPr>
                              </m:ctrlPr>
                            </m:sSubPr>
                            <m:e>
                              <m:r>
                                <a:rPr lang="en-US" altLang="zh-CN" sz="900" i="1">
                                  <a:solidFill>
                                    <a:schemeClr val="accent2"/>
                                  </a:solidFill>
                                  <a:latin typeface="Cambria Math" panose="02040503050406030204" pitchFamily="18" charset="0"/>
                                </a:rPr>
                                <m:t>𝛽</m:t>
                              </m:r>
                            </m:e>
                            <m:sub>
                              <m:r>
                                <a:rPr lang="en-US" altLang="zh-CN" sz="900" i="1">
                                  <a:solidFill>
                                    <a:schemeClr val="accent2"/>
                                  </a:solidFill>
                                  <a:latin typeface="Cambria Math" panose="02040503050406030204" pitchFamily="18" charset="0"/>
                                </a:rPr>
                                <m:t>𝑦</m:t>
                              </m:r>
                            </m:sub>
                          </m:sSub>
                        </m:den>
                      </m:f>
                      <m:rad>
                        <m:radPr>
                          <m:degHide m:val="on"/>
                          <m:ctrlPr>
                            <a:rPr lang="en-US" altLang="zh-CN" sz="900" i="1">
                              <a:solidFill>
                                <a:schemeClr val="accent2"/>
                              </a:solidFill>
                              <a:latin typeface="Cambria Math" panose="02040503050406030204" pitchFamily="18" charset="0"/>
                            </a:rPr>
                          </m:ctrlPr>
                        </m:radPr>
                        <m:deg/>
                        <m:e>
                          <m:f>
                            <m:fPr>
                              <m:ctrlPr>
                                <a:rPr lang="en-US" altLang="zh-CN" sz="900" i="1">
                                  <a:solidFill>
                                    <a:schemeClr val="accent2"/>
                                  </a:solidFill>
                                  <a:latin typeface="Cambria Math" panose="02040503050406030204" pitchFamily="18" charset="0"/>
                                </a:rPr>
                              </m:ctrlPr>
                            </m:fPr>
                            <m:num>
                              <m:sSubSup>
                                <m:sSubSupPr>
                                  <m:ctrlPr>
                                    <a:rPr lang="en-US" altLang="zh-CN" sz="900" i="1">
                                      <a:solidFill>
                                        <a:schemeClr val="accent2"/>
                                      </a:solidFill>
                                      <a:latin typeface="Cambria Math" panose="02040503050406030204" pitchFamily="18" charset="0"/>
                                    </a:rPr>
                                  </m:ctrlPr>
                                </m:sSubSupPr>
                                <m:e>
                                  <m:r>
                                    <a:rPr lang="en-US" altLang="zh-CN" sz="900" i="1">
                                      <a:solidFill>
                                        <a:schemeClr val="accent2"/>
                                      </a:solidFill>
                                      <a:latin typeface="Cambria Math" panose="02040503050406030204" pitchFamily="18" charset="0"/>
                                    </a:rPr>
                                    <m:t>𝛽</m:t>
                                  </m:r>
                                </m:e>
                                <m:sub>
                                  <m:r>
                                    <a:rPr lang="en-US" altLang="zh-CN" sz="900" i="1">
                                      <a:solidFill>
                                        <a:schemeClr val="accent2"/>
                                      </a:solidFill>
                                      <a:latin typeface="Cambria Math" panose="02040503050406030204" pitchFamily="18" charset="0"/>
                                    </a:rPr>
                                    <m:t>𝑥</m:t>
                                  </m:r>
                                </m:sub>
                                <m:sup>
                                  <m:r>
                                    <a:rPr lang="en-US" altLang="zh-CN" sz="900" i="1">
                                      <a:solidFill>
                                        <a:schemeClr val="accent2"/>
                                      </a:solidFill>
                                      <a:latin typeface="Cambria Math" panose="02040503050406030204" pitchFamily="18" charset="0"/>
                                    </a:rPr>
                                    <m:t>∗</m:t>
                                  </m:r>
                                </m:sup>
                              </m:sSubSup>
                            </m:num>
                            <m:den>
                              <m:sSub>
                                <m:sSubPr>
                                  <m:ctrlPr>
                                    <a:rPr lang="en-US" altLang="zh-CN" sz="900" i="1">
                                      <a:solidFill>
                                        <a:schemeClr val="accent2"/>
                                      </a:solidFill>
                                      <a:latin typeface="Cambria Math" panose="02040503050406030204" pitchFamily="18" charset="0"/>
                                    </a:rPr>
                                  </m:ctrlPr>
                                </m:sSubPr>
                                <m:e>
                                  <m:r>
                                    <a:rPr lang="en-US" altLang="zh-CN" sz="900" i="1">
                                      <a:solidFill>
                                        <a:schemeClr val="accent2"/>
                                      </a:solidFill>
                                      <a:latin typeface="Cambria Math" panose="02040503050406030204" pitchFamily="18" charset="0"/>
                                    </a:rPr>
                                    <m:t>𝛽</m:t>
                                  </m:r>
                                </m:e>
                                <m:sub>
                                  <m:r>
                                    <a:rPr lang="en-US" altLang="zh-CN" sz="900" i="1">
                                      <a:solidFill>
                                        <a:schemeClr val="accent2"/>
                                      </a:solidFill>
                                      <a:latin typeface="Cambria Math" panose="02040503050406030204" pitchFamily="18" charset="0"/>
                                    </a:rPr>
                                    <m:t>𝑥</m:t>
                                  </m:r>
                                </m:sub>
                              </m:sSub>
                            </m:den>
                          </m:f>
                        </m:e>
                      </m:rad>
                    </m:oMath>
                  </m:oMathPara>
                </a14:m>
                <a:endParaRPr lang="ru-RU" altLang="zh-CN" sz="1400" dirty="0">
                  <a:solidFill>
                    <a:schemeClr val="accent2"/>
                  </a:solidFill>
                </a:endParaRPr>
              </a:p>
            </p:txBody>
          </p:sp>
        </mc:Choice>
        <mc:Fallback xmlns="">
          <p:sp>
            <p:nvSpPr>
              <p:cNvPr id="18" name="文本框 17">
                <a:extLst>
                  <a:ext uri="{FF2B5EF4-FFF2-40B4-BE49-F238E27FC236}">
                    <a16:creationId xmlns:a16="http://schemas.microsoft.com/office/drawing/2014/main" id="{AE775A88-6D6B-4F78-8185-11365D338CDF}"/>
                  </a:ext>
                </a:extLst>
              </p:cNvPr>
              <p:cNvSpPr txBox="1">
                <a:spLocks noRot="1" noChangeAspect="1" noMove="1" noResize="1" noEditPoints="1" noAdjustHandles="1" noChangeArrowheads="1" noChangeShapeType="1" noTextEdit="1"/>
              </p:cNvSpPr>
              <p:nvPr/>
            </p:nvSpPr>
            <p:spPr>
              <a:xfrm>
                <a:off x="8030539" y="5142261"/>
                <a:ext cx="1443062" cy="501548"/>
              </a:xfrm>
              <a:prstGeom prst="rect">
                <a:avLst/>
              </a:prstGeom>
              <a:blipFill>
                <a:blip r:embed="rId9"/>
                <a:stretch>
                  <a:fillRect/>
                </a:stretch>
              </a:blipFill>
            </p:spPr>
            <p:txBody>
              <a:bodyPr/>
              <a:lstStyle/>
              <a:p>
                <a:r>
                  <a:rPr lang="zh-CN" altLang="en-US">
                    <a:noFill/>
                  </a:rPr>
                  <a:t> </a:t>
                </a:r>
              </a:p>
            </p:txBody>
          </p:sp>
        </mc:Fallback>
      </mc:AlternateContent>
      <p:grpSp>
        <p:nvGrpSpPr>
          <p:cNvPr id="25" name="组合 24">
            <a:extLst>
              <a:ext uri="{FF2B5EF4-FFF2-40B4-BE49-F238E27FC236}">
                <a16:creationId xmlns:a16="http://schemas.microsoft.com/office/drawing/2014/main" id="{A21B328E-2C96-4A78-B3B3-CEAD9DD82BD3}"/>
              </a:ext>
            </a:extLst>
          </p:cNvPr>
          <p:cNvGrpSpPr/>
          <p:nvPr/>
        </p:nvGrpSpPr>
        <p:grpSpPr>
          <a:xfrm>
            <a:off x="9559272" y="4371041"/>
            <a:ext cx="531779" cy="771220"/>
            <a:chOff x="9684442" y="4484450"/>
            <a:chExt cx="531779" cy="771220"/>
          </a:xfrm>
        </p:grpSpPr>
        <p:cxnSp>
          <p:nvCxnSpPr>
            <p:cNvPr id="19" name="直接连接符 18">
              <a:extLst>
                <a:ext uri="{FF2B5EF4-FFF2-40B4-BE49-F238E27FC236}">
                  <a16:creationId xmlns:a16="http://schemas.microsoft.com/office/drawing/2014/main" id="{B1E1283C-5877-40B8-A20C-3E56DB24B314}"/>
                </a:ext>
              </a:extLst>
            </p:cNvPr>
            <p:cNvCxnSpPr/>
            <p:nvPr/>
          </p:nvCxnSpPr>
          <p:spPr>
            <a:xfrm>
              <a:off x="9684442" y="4484451"/>
              <a:ext cx="0" cy="771219"/>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直接连接符 20">
              <a:extLst>
                <a:ext uri="{FF2B5EF4-FFF2-40B4-BE49-F238E27FC236}">
                  <a16:creationId xmlns:a16="http://schemas.microsoft.com/office/drawing/2014/main" id="{F47EF922-68EE-40DE-8EAE-A9191A22DA0F}"/>
                </a:ext>
              </a:extLst>
            </p:cNvPr>
            <p:cNvCxnSpPr/>
            <p:nvPr/>
          </p:nvCxnSpPr>
          <p:spPr>
            <a:xfrm>
              <a:off x="10216221" y="4484450"/>
              <a:ext cx="0" cy="771219"/>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直接连接符 21">
              <a:extLst>
                <a:ext uri="{FF2B5EF4-FFF2-40B4-BE49-F238E27FC236}">
                  <a16:creationId xmlns:a16="http://schemas.microsoft.com/office/drawing/2014/main" id="{6640D475-8026-4A3B-864B-19EBC479446F}"/>
                </a:ext>
              </a:extLst>
            </p:cNvPr>
            <p:cNvCxnSpPr>
              <a:cxnSpLocks/>
            </p:cNvCxnSpPr>
            <p:nvPr/>
          </p:nvCxnSpPr>
          <p:spPr>
            <a:xfrm>
              <a:off x="9684442" y="5136210"/>
              <a:ext cx="531779" cy="0"/>
            </a:xfrm>
            <a:prstGeom prst="line">
              <a:avLst/>
            </a:prstGeom>
            <a:ln>
              <a:headEnd type="arrow" w="med" len="med"/>
              <a:tailEnd type="arrow" w="med" len="med"/>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3992D888-249F-4D8C-9668-C0725FAA0981}"/>
                    </a:ext>
                  </a:extLst>
                </p:cNvPr>
                <p:cNvSpPr txBox="1"/>
                <p:nvPr/>
              </p:nvSpPr>
              <p:spPr>
                <a:xfrm>
                  <a:off x="9735640" y="4870059"/>
                  <a:ext cx="429383" cy="2462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solidFill>
                                  <a:schemeClr val="accent2"/>
                                </a:solidFill>
                                <a:latin typeface="Cambria Math" panose="02040503050406030204" pitchFamily="18" charset="0"/>
                                <a:ea typeface="Calibri" panose="020F0502020204030204" pitchFamily="34" charset="0"/>
                                <a:cs typeface="Calibri" panose="020F0502020204030204" pitchFamily="34" charset="0"/>
                                <a:sym typeface="Symbol" panose="05050102010706020507" pitchFamily="18" charset="2"/>
                              </a:rPr>
                            </m:ctrlPr>
                          </m:sSubPr>
                          <m:e>
                            <m:r>
                              <a:rPr lang="en-US" altLang="zh-CN" sz="1000" b="0" i="1" smtClean="0">
                                <a:solidFill>
                                  <a:schemeClr val="accent2"/>
                                </a:solidFill>
                                <a:latin typeface="Cambria Math" panose="02040503050406030204" pitchFamily="18" charset="0"/>
                                <a:ea typeface="Calibri" panose="020F0502020204030204" pitchFamily="34" charset="0"/>
                                <a:cs typeface="Calibri" panose="020F0502020204030204" pitchFamily="34" charset="0"/>
                                <a:sym typeface="Symbol" panose="05050102010706020507" pitchFamily="18" charset="2"/>
                              </a:rPr>
                              <m:t>𝐿</m:t>
                            </m:r>
                          </m:e>
                          <m:sub>
                            <m:r>
                              <a:rPr lang="en-US" altLang="zh-CN" sz="1000" b="0" i="1" smtClean="0">
                                <a:solidFill>
                                  <a:schemeClr val="accent2"/>
                                </a:solidFill>
                                <a:latin typeface="Cambria Math" panose="02040503050406030204" pitchFamily="18" charset="0"/>
                                <a:ea typeface="Calibri" panose="020F0502020204030204" pitchFamily="34" charset="0"/>
                                <a:cs typeface="Calibri" panose="020F0502020204030204" pitchFamily="34" charset="0"/>
                                <a:sym typeface="Symbol" panose="05050102010706020507" pitchFamily="18" charset="2"/>
                              </a:rPr>
                              <m:t>𝑖</m:t>
                            </m:r>
                          </m:sub>
                        </m:sSub>
                      </m:oMath>
                    </m:oMathPara>
                  </a14:m>
                  <a:endParaRPr lang="zh-CN" altLang="en-US" sz="1000" dirty="0"/>
                </a:p>
              </p:txBody>
            </p:sp>
          </mc:Choice>
          <mc:Fallback xmlns="">
            <p:sp>
              <p:nvSpPr>
                <p:cNvPr id="26" name="文本框 25">
                  <a:extLst>
                    <a:ext uri="{FF2B5EF4-FFF2-40B4-BE49-F238E27FC236}">
                      <a16:creationId xmlns:a16="http://schemas.microsoft.com/office/drawing/2014/main" id="{3992D888-249F-4D8C-9668-C0725FAA0981}"/>
                    </a:ext>
                  </a:extLst>
                </p:cNvPr>
                <p:cNvSpPr txBox="1">
                  <a:spLocks noRot="1" noChangeAspect="1" noMove="1" noResize="1" noEditPoints="1" noAdjustHandles="1" noChangeArrowheads="1" noChangeShapeType="1" noTextEdit="1"/>
                </p:cNvSpPr>
                <p:nvPr/>
              </p:nvSpPr>
              <p:spPr>
                <a:xfrm>
                  <a:off x="9735640" y="4870059"/>
                  <a:ext cx="429383" cy="246221"/>
                </a:xfrm>
                <a:prstGeom prst="rect">
                  <a:avLst/>
                </a:prstGeom>
                <a:blipFill>
                  <a:blip r:embed="rId10"/>
                  <a:stretch>
                    <a:fillRect/>
                  </a:stretch>
                </a:blipFill>
              </p:spPr>
              <p:txBody>
                <a:bodyPr/>
                <a:lstStyle/>
                <a:p>
                  <a:r>
                    <a:rPr lang="zh-CN" altLang="en-US">
                      <a:noFill/>
                    </a:rPr>
                    <a:t> </a:t>
                  </a:r>
                </a:p>
              </p:txBody>
            </p:sp>
          </mc:Fallback>
        </mc:AlternateContent>
      </p:grpSp>
      <p:sp>
        <p:nvSpPr>
          <p:cNvPr id="29" name="文本框 28">
            <a:extLst>
              <a:ext uri="{FF2B5EF4-FFF2-40B4-BE49-F238E27FC236}">
                <a16:creationId xmlns:a16="http://schemas.microsoft.com/office/drawing/2014/main" id="{C38F6155-841C-4BF2-AA99-96E906BFBAF4}"/>
              </a:ext>
            </a:extLst>
          </p:cNvPr>
          <p:cNvSpPr txBox="1"/>
          <p:nvPr/>
        </p:nvSpPr>
        <p:spPr>
          <a:xfrm>
            <a:off x="836578" y="6438919"/>
            <a:ext cx="6118698" cy="246221"/>
          </a:xfrm>
          <a:prstGeom prst="rect">
            <a:avLst/>
          </a:prstGeom>
          <a:noFill/>
        </p:spPr>
        <p:txBody>
          <a:bodyPr wrap="square">
            <a:spAutoFit/>
          </a:bodyPr>
          <a:lstStyle/>
          <a:p>
            <a:r>
              <a:rPr lang="en-US" altLang="zh-CN" sz="1000" b="0" i="0" dirty="0">
                <a:solidFill>
                  <a:srgbClr val="231F20"/>
                </a:solidFill>
                <a:effectLst/>
                <a:latin typeface="AdvOT483a8203"/>
              </a:rPr>
              <a:t>[1] P. Raimondi, D. </a:t>
            </a:r>
            <a:r>
              <a:rPr lang="en-US" altLang="zh-CN" sz="1000" b="0" i="0" dirty="0" err="1">
                <a:solidFill>
                  <a:srgbClr val="231F20"/>
                </a:solidFill>
                <a:effectLst/>
                <a:latin typeface="AdvOT483a8203"/>
              </a:rPr>
              <a:t>Shatilov</a:t>
            </a:r>
            <a:r>
              <a:rPr lang="en-US" altLang="zh-CN" sz="1000" b="0" i="0" dirty="0">
                <a:solidFill>
                  <a:srgbClr val="231F20"/>
                </a:solidFill>
                <a:effectLst/>
                <a:latin typeface="AdvOT483a8203"/>
              </a:rPr>
              <a:t>, M. </a:t>
            </a:r>
            <a:r>
              <a:rPr lang="en-US" altLang="zh-CN" sz="1000" b="0" i="0" dirty="0" err="1">
                <a:solidFill>
                  <a:srgbClr val="231F20"/>
                </a:solidFill>
                <a:effectLst/>
                <a:latin typeface="AdvOT483a8203"/>
              </a:rPr>
              <a:t>Zobov</a:t>
            </a:r>
            <a:r>
              <a:rPr lang="en-US" altLang="zh-CN" sz="1000" b="0" i="0" dirty="0">
                <a:solidFill>
                  <a:srgbClr val="231F20"/>
                </a:solidFill>
                <a:effectLst/>
                <a:latin typeface="AdvOT483a8203"/>
              </a:rPr>
              <a:t>, </a:t>
            </a:r>
            <a:r>
              <a:rPr lang="en-US" altLang="zh-CN" sz="1000" b="0" i="0" dirty="0">
                <a:solidFill>
                  <a:srgbClr val="231F20"/>
                </a:solidFill>
                <a:effectLst/>
                <a:latin typeface="AdvOTb748f40a.I"/>
              </a:rPr>
              <a:t>Proceedings of 2nd </a:t>
            </a:r>
            <a:r>
              <a:rPr lang="en-US" altLang="zh-CN" sz="1000" b="0" i="0" dirty="0" err="1">
                <a:solidFill>
                  <a:srgbClr val="231F20"/>
                </a:solidFill>
                <a:effectLst/>
                <a:latin typeface="AdvOTb748f40a.I"/>
              </a:rPr>
              <a:t>SuperB</a:t>
            </a:r>
            <a:r>
              <a:rPr lang="en-US" altLang="zh-CN" sz="1000" b="0" i="0" dirty="0">
                <a:solidFill>
                  <a:srgbClr val="231F20"/>
                </a:solidFill>
                <a:effectLst/>
                <a:latin typeface="AdvOTb748f40a.I"/>
              </a:rPr>
              <a:t> Workshop, Frascati, 2006 </a:t>
            </a:r>
            <a:endParaRPr lang="zh-CN" altLang="en-US" sz="1000" dirty="0"/>
          </a:p>
        </p:txBody>
      </p:sp>
      <p:sp>
        <p:nvSpPr>
          <p:cNvPr id="28" name="灯片编号占位符 27">
            <a:extLst>
              <a:ext uri="{FF2B5EF4-FFF2-40B4-BE49-F238E27FC236}">
                <a16:creationId xmlns:a16="http://schemas.microsoft.com/office/drawing/2014/main" id="{F7972C54-5D42-43C6-BB85-7443D112E877}"/>
              </a:ext>
            </a:extLst>
          </p:cNvPr>
          <p:cNvSpPr>
            <a:spLocks noGrp="1"/>
          </p:cNvSpPr>
          <p:nvPr>
            <p:ph type="sldNum" sz="quarter" idx="12"/>
          </p:nvPr>
        </p:nvSpPr>
        <p:spPr/>
        <p:txBody>
          <a:bodyPr/>
          <a:lstStyle/>
          <a:p>
            <a:fld id="{E62026C1-861E-46D0-AFCA-F5AA35FDECD9}" type="slidenum">
              <a:rPr lang="zh-CN" altLang="en-US" smtClean="0"/>
              <a:t>3</a:t>
            </a:fld>
            <a:endParaRPr lang="zh-CN" altLang="en-US"/>
          </a:p>
        </p:txBody>
      </p:sp>
    </p:spTree>
    <p:extLst>
      <p:ext uri="{BB962C8B-B14F-4D97-AF65-F5344CB8AC3E}">
        <p14:creationId xmlns:p14="http://schemas.microsoft.com/office/powerpoint/2010/main" val="2548522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FCFD2B-C33C-478D-9F4F-4D3F9E3742B9}"/>
              </a:ext>
            </a:extLst>
          </p:cNvPr>
          <p:cNvSpPr>
            <a:spLocks noGrp="1"/>
          </p:cNvSpPr>
          <p:nvPr>
            <p:ph type="title"/>
          </p:nvPr>
        </p:nvSpPr>
        <p:spPr>
          <a:xfrm>
            <a:off x="1274323" y="1"/>
            <a:ext cx="9747116" cy="913048"/>
          </a:xfrm>
        </p:spPr>
        <p:txBody>
          <a:bodyPr>
            <a:normAutofit/>
          </a:bodyPr>
          <a:lstStyle/>
          <a:p>
            <a:r>
              <a:rPr lang="en-US" altLang="zh-CN" dirty="0">
                <a:solidFill>
                  <a:srgbClr val="FF0000"/>
                </a:solidFill>
                <a:latin typeface="Calibri" panose="020F0502020204030204" pitchFamily="34" charset="0"/>
                <a:cs typeface="Calibri" panose="020F0502020204030204" pitchFamily="34" charset="0"/>
              </a:rPr>
              <a:t>Introduction</a:t>
            </a:r>
          </a:p>
        </p:txBody>
      </p:sp>
      <p:sp>
        <p:nvSpPr>
          <p:cNvPr id="3" name="内容占位符 2">
            <a:extLst>
              <a:ext uri="{FF2B5EF4-FFF2-40B4-BE49-F238E27FC236}">
                <a16:creationId xmlns:a16="http://schemas.microsoft.com/office/drawing/2014/main" id="{009D2D4C-C017-4876-938F-5381B37FEB2F}"/>
              </a:ext>
            </a:extLst>
          </p:cNvPr>
          <p:cNvSpPr>
            <a:spLocks noGrp="1"/>
          </p:cNvSpPr>
          <p:nvPr>
            <p:ph idx="1"/>
          </p:nvPr>
        </p:nvSpPr>
        <p:spPr>
          <a:xfrm>
            <a:off x="516377" y="1091359"/>
            <a:ext cx="10874712" cy="4249125"/>
          </a:xfrm>
        </p:spPr>
        <p:txBody>
          <a:bodyPr>
            <a:normAutofit/>
          </a:bodyPr>
          <a:lstStyle/>
          <a:p>
            <a:pPr>
              <a:buFont typeface="Wingdings" panose="05000000000000000000" pitchFamily="2" charset="2"/>
              <a:buChar char="Ø"/>
            </a:pPr>
            <a:r>
              <a:rPr lang="en-US" altLang="zh-CN" sz="2400" dirty="0">
                <a:solidFill>
                  <a:srgbClr val="FF0000"/>
                </a:solidFill>
                <a:latin typeface="Calibri" panose="020F0502020204030204" pitchFamily="34" charset="0"/>
                <a:ea typeface="Calibri" panose="020F0502020204030204" pitchFamily="34" charset="0"/>
                <a:cs typeface="Calibri" panose="020F0502020204030204" pitchFamily="34" charset="0"/>
              </a:rPr>
              <a:t>However, the collision scheme will introduce a novel coherent beam-beam effect </a:t>
            </a:r>
            <a:r>
              <a:rPr lang="en-US" altLang="zh-CN" sz="2400" dirty="0">
                <a:latin typeface="Calibri" panose="020F0502020204030204" pitchFamily="34" charset="0"/>
                <a:ea typeface="Calibri" panose="020F0502020204030204" pitchFamily="34" charset="0"/>
                <a:cs typeface="Calibri" panose="020F0502020204030204" pitchFamily="34" charset="0"/>
              </a:rPr>
              <a:t>(</a:t>
            </a:r>
            <a:r>
              <a:rPr lang="en-US" altLang="zh-CN" sz="2400" dirty="0">
                <a:solidFill>
                  <a:schemeClr val="accent2"/>
                </a:solidFill>
                <a:latin typeface="Calibri" panose="020F0502020204030204" pitchFamily="34" charset="0"/>
                <a:ea typeface="Calibri" panose="020F0502020204030204" pitchFamily="34" charset="0"/>
                <a:cs typeface="Calibri" panose="020F0502020204030204" pitchFamily="34" charset="0"/>
              </a:rPr>
              <a:t>coherent X-Z instability</a:t>
            </a:r>
            <a:r>
              <a:rPr lang="en-US" altLang="zh-CN" sz="2400" dirty="0">
                <a:latin typeface="Calibri" panose="020F0502020204030204" pitchFamily="34" charset="0"/>
                <a:ea typeface="Calibri" panose="020F0502020204030204" pitchFamily="34" charset="0"/>
                <a:cs typeface="Calibri" panose="020F0502020204030204" pitchFamily="34" charset="0"/>
              </a:rPr>
              <a:t>)</a:t>
            </a:r>
            <a:r>
              <a:rPr lang="en-US" altLang="zh-CN" sz="1400" dirty="0">
                <a:latin typeface="Calibri" panose="020F0502020204030204" pitchFamily="34" charset="0"/>
                <a:ea typeface="Calibri" panose="020F0502020204030204" pitchFamily="34" charset="0"/>
                <a:cs typeface="Calibri" panose="020F0502020204030204" pitchFamily="34" charset="0"/>
              </a:rPr>
              <a:t>[1]</a:t>
            </a:r>
            <a:r>
              <a:rPr lang="en-US" altLang="zh-CN" sz="2400" dirty="0">
                <a:latin typeface="Calibri" panose="020F0502020204030204" pitchFamily="34" charset="0"/>
                <a:ea typeface="Calibri" panose="020F0502020204030204" pitchFamily="34" charset="0"/>
                <a:cs typeface="Calibri" panose="020F0502020204030204" pitchFamily="34" charset="0"/>
              </a:rPr>
              <a:t>, which </a:t>
            </a:r>
            <a:r>
              <a:rPr lang="en-US" altLang="zh-CN" sz="2400" dirty="0">
                <a:solidFill>
                  <a:srgbClr val="00B0F0"/>
                </a:solidFill>
                <a:latin typeface="Calibri" panose="020F0502020204030204" pitchFamily="34" charset="0"/>
                <a:ea typeface="Calibri" panose="020F0502020204030204" pitchFamily="34" charset="0"/>
                <a:cs typeface="Calibri" panose="020F0502020204030204" pitchFamily="34" charset="0"/>
              </a:rPr>
              <a:t>imposes stringent constraints on the longitudinal beam dynamics</a:t>
            </a:r>
          </a:p>
          <a:p>
            <a:pPr lvl="1">
              <a:buFont typeface="Symbol" panose="05050102010706020507" pitchFamily="18" charset="2"/>
              <a:buChar char="®"/>
            </a:pPr>
            <a:r>
              <a:rPr lang="en-US" altLang="zh-CN" sz="2200" dirty="0">
                <a:latin typeface="Calibri" panose="020F0502020204030204" pitchFamily="34" charset="0"/>
                <a:ea typeface="Calibri" panose="020F0502020204030204" pitchFamily="34" charset="0"/>
                <a:cs typeface="Calibri" panose="020F0502020204030204" pitchFamily="34" charset="0"/>
              </a:rPr>
              <a:t>requiring the horizontal beam-beam parameter </a:t>
            </a:r>
            <a:r>
              <a:rPr lang="zh-CN" altLang="en-US" sz="2200" dirty="0">
                <a:latin typeface="Calibri" panose="020F0502020204030204" pitchFamily="34" charset="0"/>
                <a:ea typeface="Calibri" panose="020F0502020204030204" pitchFamily="34" charset="0"/>
                <a:cs typeface="Calibri" panose="020F0502020204030204" pitchFamily="34" charset="0"/>
              </a:rPr>
              <a:t>𝜉</a:t>
            </a:r>
            <a:r>
              <a:rPr lang="en-US" altLang="zh-CN" sz="2200" baseline="-25000" dirty="0">
                <a:latin typeface="Calibri" panose="020F0502020204030204" pitchFamily="34" charset="0"/>
                <a:ea typeface="Calibri" panose="020F0502020204030204" pitchFamily="34" charset="0"/>
                <a:cs typeface="Calibri" panose="020F0502020204030204" pitchFamily="34" charset="0"/>
              </a:rPr>
              <a:t>x</a:t>
            </a:r>
            <a:r>
              <a:rPr lang="en-US" altLang="zh-CN" sz="2200" dirty="0">
                <a:latin typeface="Calibri" panose="020F0502020204030204" pitchFamily="34" charset="0"/>
                <a:ea typeface="Calibri" panose="020F0502020204030204" pitchFamily="34" charset="0"/>
                <a:cs typeface="Calibri" panose="020F0502020204030204" pitchFamily="34" charset="0"/>
              </a:rPr>
              <a:t> to be much less than the synchrotron tune </a:t>
            </a:r>
            <a:r>
              <a:rPr lang="zh-CN" altLang="en-US" sz="2200" dirty="0">
                <a:latin typeface="Calibri" panose="020F0502020204030204" pitchFamily="34" charset="0"/>
                <a:ea typeface="Calibri" panose="020F0502020204030204" pitchFamily="34" charset="0"/>
                <a:cs typeface="Calibri" panose="020F0502020204030204" pitchFamily="34" charset="0"/>
              </a:rPr>
              <a:t>𝜈</a:t>
            </a:r>
            <a:r>
              <a:rPr lang="en-US" altLang="zh-CN" sz="2200" baseline="-25000" dirty="0">
                <a:latin typeface="Calibri" panose="020F0502020204030204" pitchFamily="34" charset="0"/>
                <a:ea typeface="Calibri" panose="020F0502020204030204" pitchFamily="34" charset="0"/>
                <a:cs typeface="Calibri" panose="020F0502020204030204" pitchFamily="34" charset="0"/>
              </a:rPr>
              <a:t>z</a:t>
            </a:r>
            <a:r>
              <a:rPr lang="en-US" altLang="zh-CN" sz="2200" dirty="0">
                <a:latin typeface="Calibri" panose="020F0502020204030204" pitchFamily="34" charset="0"/>
                <a:ea typeface="Calibri" panose="020F0502020204030204" pitchFamily="34" charset="0"/>
                <a:cs typeface="Calibri" panose="020F0502020204030204" pitchFamily="34" charset="0"/>
              </a:rPr>
              <a:t>, i.e. </a:t>
            </a:r>
            <a:r>
              <a:rPr lang="zh-CN" altLang="en-US" sz="2200" dirty="0">
                <a:latin typeface="Calibri" panose="020F0502020204030204" pitchFamily="34" charset="0"/>
                <a:ea typeface="Calibri" panose="020F0502020204030204" pitchFamily="34" charset="0"/>
                <a:cs typeface="Calibri" panose="020F0502020204030204" pitchFamily="34" charset="0"/>
              </a:rPr>
              <a:t>𝜉</a:t>
            </a:r>
            <a:r>
              <a:rPr lang="en-US" altLang="zh-CN" sz="2200" baseline="-25000" dirty="0">
                <a:latin typeface="Calibri" panose="020F0502020204030204" pitchFamily="34" charset="0"/>
                <a:ea typeface="Calibri" panose="020F0502020204030204" pitchFamily="34" charset="0"/>
                <a:cs typeface="Calibri" panose="020F0502020204030204" pitchFamily="34" charset="0"/>
              </a:rPr>
              <a:t>x</a:t>
            </a:r>
            <a:r>
              <a:rPr lang="en-US" altLang="zh-CN" sz="2200" dirty="0">
                <a:latin typeface="Calibri" panose="020F0502020204030204" pitchFamily="34" charset="0"/>
                <a:ea typeface="Calibri" panose="020F0502020204030204" pitchFamily="34" charset="0"/>
                <a:cs typeface="Calibri" panose="020F0502020204030204" pitchFamily="34" charset="0"/>
              </a:rPr>
              <a:t> &lt;&lt; </a:t>
            </a:r>
            <a:r>
              <a:rPr lang="zh-CN" altLang="en-US" sz="2200" dirty="0">
                <a:latin typeface="Calibri" panose="020F0502020204030204" pitchFamily="34" charset="0"/>
                <a:ea typeface="Calibri" panose="020F0502020204030204" pitchFamily="34" charset="0"/>
                <a:cs typeface="Calibri" panose="020F0502020204030204" pitchFamily="34" charset="0"/>
              </a:rPr>
              <a:t>𝜈</a:t>
            </a:r>
            <a:r>
              <a:rPr lang="en-US" altLang="zh-CN" sz="2200" baseline="-25000" dirty="0">
                <a:latin typeface="Calibri" panose="020F0502020204030204" pitchFamily="34" charset="0"/>
                <a:ea typeface="Calibri" panose="020F0502020204030204" pitchFamily="34" charset="0"/>
                <a:cs typeface="Calibri" panose="020F0502020204030204" pitchFamily="34" charset="0"/>
              </a:rPr>
              <a:t>z</a:t>
            </a:r>
            <a:endParaRPr lang="en-US" altLang="zh-CN" sz="22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altLang="zh-CN" sz="2400" dirty="0">
                <a:solidFill>
                  <a:srgbClr val="FF0000"/>
                </a:solidFill>
                <a:latin typeface="Calibri" panose="020F0502020204030204" pitchFamily="34" charset="0"/>
                <a:ea typeface="Calibri" panose="020F0502020204030204" pitchFamily="34" charset="0"/>
                <a:cs typeface="Calibri" panose="020F0502020204030204" pitchFamily="34" charset="0"/>
              </a:rPr>
              <a:t>On the other hand, STCF beam properties</a:t>
            </a:r>
            <a:r>
              <a:rPr lang="en-US" altLang="zh-CN" sz="2400" dirty="0">
                <a:latin typeface="Calibri" panose="020F0502020204030204" pitchFamily="34" charset="0"/>
                <a:ea typeface="Calibri" panose="020F0502020204030204" pitchFamily="34" charset="0"/>
                <a:cs typeface="Calibri" panose="020F0502020204030204" pitchFamily="34" charset="0"/>
              </a:rPr>
              <a:t>: </a:t>
            </a:r>
            <a:r>
              <a:rPr lang="en-US" altLang="zh-CN" sz="2400" dirty="0">
                <a:solidFill>
                  <a:srgbClr val="00B0F0"/>
                </a:solidFill>
                <a:latin typeface="Calibri" panose="020F0502020204030204" pitchFamily="34" charset="0"/>
                <a:ea typeface="Calibri" panose="020F0502020204030204" pitchFamily="34" charset="0"/>
                <a:cs typeface="Calibri" panose="020F0502020204030204" pitchFamily="34" charset="0"/>
              </a:rPr>
              <a:t>low energy, low emittance(~5nm), high current (~2A) </a:t>
            </a:r>
          </a:p>
          <a:p>
            <a:pPr lvl="1">
              <a:buFont typeface="Symbol" panose="05050102010706020507" pitchFamily="18" charset="2"/>
              <a:buChar char="®"/>
            </a:pPr>
            <a:r>
              <a:rPr lang="en-US" altLang="zh-CN" sz="2000" dirty="0">
                <a:latin typeface="Calibri" panose="020F0502020204030204" pitchFamily="34" charset="0"/>
                <a:ea typeface="Calibri" panose="020F0502020204030204" pitchFamily="34" charset="0"/>
                <a:cs typeface="Calibri" panose="020F0502020204030204" pitchFamily="34" charset="0"/>
              </a:rPr>
              <a:t>This means </a:t>
            </a:r>
            <a:r>
              <a:rPr lang="en-US" altLang="zh-CN" sz="2000" dirty="0">
                <a:solidFill>
                  <a:schemeClr val="accent2"/>
                </a:solidFill>
                <a:latin typeface="Calibri" panose="020F0502020204030204" pitchFamily="34" charset="0"/>
                <a:ea typeface="Calibri" panose="020F0502020204030204" pitchFamily="34" charset="0"/>
                <a:cs typeface="Calibri" panose="020F0502020204030204" pitchFamily="34" charset="0"/>
              </a:rPr>
              <a:t>STCF faces significant beam collective effects </a:t>
            </a:r>
          </a:p>
          <a:p>
            <a:pPr lvl="1"/>
            <a:r>
              <a:rPr lang="en-US" altLang="zh-CN" sz="2000" dirty="0">
                <a:latin typeface="Calibri" panose="020F0502020204030204" pitchFamily="34" charset="0"/>
                <a:ea typeface="Calibri" panose="020F0502020204030204" pitchFamily="34" charset="0"/>
                <a:cs typeface="Calibri" panose="020F0502020204030204" pitchFamily="34" charset="0"/>
              </a:rPr>
              <a:t>Most of which relies on longitudinal parameters (bunch length </a:t>
            </a:r>
            <a:r>
              <a:rPr lang="en-US" altLang="zh-CN" sz="20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US" altLang="zh-CN" sz="2000" baseline="-250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z</a:t>
            </a:r>
            <a:r>
              <a:rPr lang="en-US" altLang="zh-CN" sz="2000" dirty="0">
                <a:latin typeface="Calibri" panose="020F0502020204030204" pitchFamily="34" charset="0"/>
                <a:ea typeface="Calibri" panose="020F0502020204030204" pitchFamily="34" charset="0"/>
                <a:cs typeface="Calibri" panose="020F0502020204030204" pitchFamily="34" charset="0"/>
              </a:rPr>
              <a:t>, energy spread </a:t>
            </a:r>
            <a:r>
              <a:rPr lang="en-US" altLang="zh-CN" sz="20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US" altLang="zh-CN" sz="2000" baseline="-250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US" altLang="zh-CN" sz="2000" dirty="0">
                <a:latin typeface="Calibri" panose="020F0502020204030204" pitchFamily="34" charset="0"/>
                <a:ea typeface="Calibri" panose="020F0502020204030204" pitchFamily="34" charset="0"/>
                <a:cs typeface="Calibri" panose="020F0502020204030204" pitchFamily="34" charset="0"/>
              </a:rPr>
              <a:t>, synchrotron tune </a:t>
            </a:r>
            <a:r>
              <a:rPr lang="zh-CN" altLang="en-US" sz="2000" dirty="0">
                <a:latin typeface="Calibri" panose="020F0502020204030204" pitchFamily="34" charset="0"/>
                <a:ea typeface="Calibri" panose="020F0502020204030204" pitchFamily="34" charset="0"/>
                <a:cs typeface="Calibri" panose="020F0502020204030204" pitchFamily="34" charset="0"/>
              </a:rPr>
              <a:t>𝜈</a:t>
            </a:r>
            <a:r>
              <a:rPr lang="en-US" altLang="zh-CN" sz="2000" baseline="-25000" dirty="0">
                <a:latin typeface="Calibri" panose="020F0502020204030204" pitchFamily="34" charset="0"/>
                <a:ea typeface="Calibri" panose="020F0502020204030204" pitchFamily="34" charset="0"/>
                <a:cs typeface="Calibri" panose="020F0502020204030204" pitchFamily="34" charset="0"/>
              </a:rPr>
              <a:t>z</a:t>
            </a:r>
            <a:r>
              <a:rPr lang="en-US" altLang="zh-CN" sz="2000" dirty="0">
                <a:latin typeface="Calibri" panose="020F0502020204030204" pitchFamily="34" charset="0"/>
                <a:ea typeface="Calibri" panose="020F0502020204030204" pitchFamily="34" charset="0"/>
                <a:cs typeface="Calibri" panose="020F0502020204030204" pitchFamily="34" charset="0"/>
              </a:rPr>
              <a:t>, etc.)</a:t>
            </a:r>
          </a:p>
          <a:p>
            <a:pPr>
              <a:buFont typeface="Wingdings" panose="05000000000000000000" pitchFamily="2" charset="2"/>
              <a:buChar char="Ø"/>
            </a:pPr>
            <a:endParaRPr lang="en-US" altLang="zh-CN" sz="2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altLang="zh-CN" sz="2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altLang="zh-CN" sz="2400" dirty="0">
              <a:latin typeface="Calibri" panose="020F0502020204030204" pitchFamily="34" charset="0"/>
              <a:ea typeface="Calibri" panose="020F0502020204030204" pitchFamily="34" charset="0"/>
              <a:cs typeface="Calibri" panose="020F0502020204030204" pitchFamily="34" charset="0"/>
            </a:endParaRPr>
          </a:p>
        </p:txBody>
      </p:sp>
      <p:pic>
        <p:nvPicPr>
          <p:cNvPr id="1028" name="Picture 4" descr="中国科学技术大学管理学院科研云平台">
            <a:extLst>
              <a:ext uri="{FF2B5EF4-FFF2-40B4-BE49-F238E27FC236}">
                <a16:creationId xmlns:a16="http://schemas.microsoft.com/office/drawing/2014/main" id="{3DE38950-88A5-4023-8B32-F586334EB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12" y="-69446"/>
            <a:ext cx="992221" cy="972766"/>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DABC3F16-F4A1-4678-96A4-64E30EB60488}"/>
              </a:ext>
            </a:extLst>
          </p:cNvPr>
          <p:cNvPicPr>
            <a:picLocks noChangeAspect="1"/>
          </p:cNvPicPr>
          <p:nvPr/>
        </p:nvPicPr>
        <p:blipFill>
          <a:blip r:embed="rId3"/>
          <a:stretch>
            <a:fillRect/>
          </a:stretch>
        </p:blipFill>
        <p:spPr>
          <a:xfrm>
            <a:off x="11236460" y="0"/>
            <a:ext cx="944748" cy="864000"/>
          </a:xfrm>
          <a:prstGeom prst="rect">
            <a:avLst/>
          </a:prstGeom>
        </p:spPr>
      </p:pic>
      <p:cxnSp>
        <p:nvCxnSpPr>
          <p:cNvPr id="7" name="直接连接符 6">
            <a:extLst>
              <a:ext uri="{FF2B5EF4-FFF2-40B4-BE49-F238E27FC236}">
                <a16:creationId xmlns:a16="http://schemas.microsoft.com/office/drawing/2014/main" id="{EFBC3746-6596-451F-87D5-27572D2AF67E}"/>
              </a:ext>
            </a:extLst>
          </p:cNvPr>
          <p:cNvCxnSpPr/>
          <p:nvPr/>
        </p:nvCxnSpPr>
        <p:spPr>
          <a:xfrm>
            <a:off x="0" y="864000"/>
            <a:ext cx="1218120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1665861D-81EB-466F-B879-50BC71B4790A}"/>
              </a:ext>
            </a:extLst>
          </p:cNvPr>
          <p:cNvSpPr txBox="1"/>
          <p:nvPr/>
        </p:nvSpPr>
        <p:spPr>
          <a:xfrm>
            <a:off x="457198" y="4709644"/>
            <a:ext cx="10815663" cy="1138773"/>
          </a:xfrm>
          <a:prstGeom prst="rect">
            <a:avLst/>
          </a:prstGeom>
          <a:noFill/>
        </p:spPr>
        <p:txBody>
          <a:bodyPr wrap="square" rtlCol="0">
            <a:spAutoFit/>
          </a:bodyPr>
          <a:lstStyle/>
          <a:p>
            <a:pPr marL="342900" indent="-342900">
              <a:buFont typeface="Symbol" panose="05050102010706020507" pitchFamily="18" charset="2"/>
              <a:buChar char=""/>
            </a:pPr>
            <a:r>
              <a:rPr lang="en-US" altLang="zh-CN" sz="2400" dirty="0">
                <a:solidFill>
                  <a:srgbClr val="FF0000"/>
                </a:solidFill>
                <a:latin typeface="Calibri" panose="020F0502020204030204" pitchFamily="34" charset="0"/>
                <a:ea typeface="Calibri" panose="020F0502020204030204" pitchFamily="34" charset="0"/>
                <a:cs typeface="Calibri" panose="020F0502020204030204" pitchFamily="34" charset="0"/>
              </a:rPr>
              <a:t>The reason why we need to special design the STCF longitudinal beam dynamics</a:t>
            </a:r>
          </a:p>
          <a:p>
            <a:pPr marL="648000" lvl="1" indent="-288000">
              <a:buFont typeface="Arial" panose="020B0604020202020204" pitchFamily="34" charset="0"/>
              <a:buChar char="•"/>
            </a:pPr>
            <a:r>
              <a:rPr lang="en-US" altLang="zh-CN" sz="2200" dirty="0">
                <a:latin typeface="Calibri" panose="020F0502020204030204" pitchFamily="34" charset="0"/>
                <a:ea typeface="Calibri" panose="020F0502020204030204" pitchFamily="34" charset="0"/>
                <a:cs typeface="Calibri" panose="020F0502020204030204" pitchFamily="34" charset="0"/>
              </a:rPr>
              <a:t>which involves transverse dynamics, beam-beam effects, and collective effects, etc., in order to search for possible optimal solutions.</a:t>
            </a:r>
            <a:endParaRPr lang="zh-CN" altLang="en-US" sz="2200" dirty="0">
              <a:latin typeface="Calibri" panose="020F0502020204030204" pitchFamily="34" charset="0"/>
              <a:cs typeface="Calibri" panose="020F0502020204030204" pitchFamily="34" charset="0"/>
            </a:endParaRPr>
          </a:p>
        </p:txBody>
      </p:sp>
      <p:sp>
        <p:nvSpPr>
          <p:cNvPr id="5" name="灯片编号占位符 4">
            <a:extLst>
              <a:ext uri="{FF2B5EF4-FFF2-40B4-BE49-F238E27FC236}">
                <a16:creationId xmlns:a16="http://schemas.microsoft.com/office/drawing/2014/main" id="{82E598EA-1F26-4A4C-AE34-BEEF36136952}"/>
              </a:ext>
            </a:extLst>
          </p:cNvPr>
          <p:cNvSpPr>
            <a:spLocks noGrp="1"/>
          </p:cNvSpPr>
          <p:nvPr>
            <p:ph type="sldNum" sz="quarter" idx="12"/>
          </p:nvPr>
        </p:nvSpPr>
        <p:spPr/>
        <p:txBody>
          <a:bodyPr/>
          <a:lstStyle/>
          <a:p>
            <a:fld id="{E62026C1-861E-46D0-AFCA-F5AA35FDECD9}" type="slidenum">
              <a:rPr lang="zh-CN" altLang="en-US" smtClean="0"/>
              <a:t>4</a:t>
            </a:fld>
            <a:endParaRPr lang="zh-CN" altLang="en-US"/>
          </a:p>
        </p:txBody>
      </p:sp>
      <p:sp>
        <p:nvSpPr>
          <p:cNvPr id="10" name="文本框 9">
            <a:extLst>
              <a:ext uri="{FF2B5EF4-FFF2-40B4-BE49-F238E27FC236}">
                <a16:creationId xmlns:a16="http://schemas.microsoft.com/office/drawing/2014/main" id="{8463AC47-3C36-4E35-81F6-F73336C52D91}"/>
              </a:ext>
            </a:extLst>
          </p:cNvPr>
          <p:cNvSpPr txBox="1"/>
          <p:nvPr/>
        </p:nvSpPr>
        <p:spPr>
          <a:xfrm>
            <a:off x="622570" y="6079787"/>
            <a:ext cx="6410528" cy="246221"/>
          </a:xfrm>
          <a:prstGeom prst="rect">
            <a:avLst/>
          </a:prstGeom>
          <a:noFill/>
        </p:spPr>
        <p:txBody>
          <a:bodyPr wrap="square" rtlCol="0">
            <a:spAutoFit/>
          </a:bodyPr>
          <a:lstStyle/>
          <a:p>
            <a:r>
              <a:rPr lang="en-US" altLang="zh-CN" sz="1000" dirty="0">
                <a:latin typeface="Calibri" panose="020F0502020204030204" pitchFamily="34" charset="0"/>
                <a:ea typeface="Calibri" panose="020F0502020204030204" pitchFamily="34" charset="0"/>
                <a:cs typeface="Calibri" panose="020F0502020204030204" pitchFamily="34" charset="0"/>
              </a:rPr>
              <a:t>[1] K. </a:t>
            </a:r>
            <a:r>
              <a:rPr lang="en-US" altLang="zh-CN" sz="1000" dirty="0" err="1">
                <a:latin typeface="Calibri" panose="020F0502020204030204" pitchFamily="34" charset="0"/>
                <a:ea typeface="Calibri" panose="020F0502020204030204" pitchFamily="34" charset="0"/>
                <a:cs typeface="Calibri" panose="020F0502020204030204" pitchFamily="34" charset="0"/>
              </a:rPr>
              <a:t>Ohmi</a:t>
            </a:r>
            <a:r>
              <a:rPr lang="en-US" altLang="zh-CN" sz="1000" dirty="0">
                <a:latin typeface="Calibri" panose="020F0502020204030204" pitchFamily="34" charset="0"/>
                <a:ea typeface="Calibri" panose="020F0502020204030204" pitchFamily="34" charset="0"/>
                <a:cs typeface="Calibri" panose="020F0502020204030204" pitchFamily="34" charset="0"/>
              </a:rPr>
              <a:t>, N. </a:t>
            </a:r>
            <a:r>
              <a:rPr lang="en-US" altLang="zh-CN" sz="1000" dirty="0" err="1">
                <a:latin typeface="Calibri" panose="020F0502020204030204" pitchFamily="34" charset="0"/>
                <a:ea typeface="Calibri" panose="020F0502020204030204" pitchFamily="34" charset="0"/>
                <a:cs typeface="Calibri" panose="020F0502020204030204" pitchFamily="34" charset="0"/>
              </a:rPr>
              <a:t>Kuroo</a:t>
            </a:r>
            <a:r>
              <a:rPr lang="en-US" altLang="zh-CN" sz="1000" dirty="0">
                <a:latin typeface="Calibri" panose="020F0502020204030204" pitchFamily="34" charset="0"/>
                <a:ea typeface="Calibri" panose="020F0502020204030204" pitchFamily="34" charset="0"/>
                <a:cs typeface="Calibri" panose="020F0502020204030204" pitchFamily="34" charset="0"/>
              </a:rPr>
              <a:t>, K. </a:t>
            </a:r>
            <a:r>
              <a:rPr lang="en-US" altLang="zh-CN" sz="1000" dirty="0" err="1">
                <a:latin typeface="Calibri" panose="020F0502020204030204" pitchFamily="34" charset="0"/>
                <a:ea typeface="Calibri" panose="020F0502020204030204" pitchFamily="34" charset="0"/>
                <a:cs typeface="Calibri" panose="020F0502020204030204" pitchFamily="34" charset="0"/>
              </a:rPr>
              <a:t>Oide</a:t>
            </a:r>
            <a:r>
              <a:rPr lang="en-US" altLang="zh-CN" sz="1000" dirty="0">
                <a:latin typeface="Calibri" panose="020F0502020204030204" pitchFamily="34" charset="0"/>
                <a:ea typeface="Calibri" panose="020F0502020204030204" pitchFamily="34" charset="0"/>
                <a:cs typeface="Calibri" panose="020F0502020204030204" pitchFamily="34" charset="0"/>
              </a:rPr>
              <a:t>, D. Zhou, and F. Zimmermann, PRL 119, 134801 (2017)</a:t>
            </a:r>
            <a:endParaRPr lang="zh-CN" alt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802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FCFD2B-C33C-478D-9F4F-4D3F9E3742B9}"/>
              </a:ext>
            </a:extLst>
          </p:cNvPr>
          <p:cNvSpPr>
            <a:spLocks noGrp="1"/>
          </p:cNvSpPr>
          <p:nvPr>
            <p:ph type="title"/>
          </p:nvPr>
        </p:nvSpPr>
        <p:spPr>
          <a:xfrm>
            <a:off x="1274323" y="1"/>
            <a:ext cx="9747116" cy="913048"/>
          </a:xfrm>
        </p:spPr>
        <p:txBody>
          <a:bodyPr>
            <a:normAutofit/>
          </a:bodyPr>
          <a:lstStyle/>
          <a:p>
            <a:r>
              <a:rPr lang="en-US" altLang="zh-CN" dirty="0">
                <a:solidFill>
                  <a:srgbClr val="FF0000"/>
                </a:solidFill>
                <a:latin typeface="Calibri" panose="020F0502020204030204" pitchFamily="34" charset="0"/>
                <a:cs typeface="Calibri" panose="020F0502020204030204" pitchFamily="34" charset="0"/>
              </a:rPr>
              <a:t>Contents</a:t>
            </a:r>
            <a:endParaRPr lang="zh-CN" altLang="en-US" dirty="0">
              <a:solidFill>
                <a:srgbClr val="FF0000"/>
              </a:solidFill>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009D2D4C-C017-4876-938F-5381B37FEB2F}"/>
              </a:ext>
            </a:extLst>
          </p:cNvPr>
          <p:cNvSpPr>
            <a:spLocks noGrp="1"/>
          </p:cNvSpPr>
          <p:nvPr>
            <p:ph idx="1"/>
          </p:nvPr>
        </p:nvSpPr>
        <p:spPr>
          <a:xfrm>
            <a:off x="838200" y="1274323"/>
            <a:ext cx="10515600" cy="4902640"/>
          </a:xfrm>
        </p:spPr>
        <p:txBody>
          <a:bodyPr/>
          <a:lstStyle/>
          <a:p>
            <a:r>
              <a:rPr lang="en-US" altLang="zh-CN" dirty="0">
                <a:latin typeface="Calibri" panose="020F0502020204030204" pitchFamily="34" charset="0"/>
                <a:ea typeface="Calibri" panose="020F0502020204030204" pitchFamily="34" charset="0"/>
                <a:cs typeface="Calibri" panose="020F0502020204030204" pitchFamily="34" charset="0"/>
              </a:rPr>
              <a:t>Introduction</a:t>
            </a:r>
          </a:p>
          <a:p>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Longitudinal beam dynamics</a:t>
            </a:r>
          </a:p>
          <a:p>
            <a:r>
              <a:rPr lang="en-US" altLang="zh-CN" dirty="0">
                <a:latin typeface="Calibri" panose="020F0502020204030204" pitchFamily="34" charset="0"/>
                <a:ea typeface="Calibri" panose="020F0502020204030204" pitchFamily="34" charset="0"/>
                <a:cs typeface="Calibri" panose="020F0502020204030204" pitchFamily="34" charset="0"/>
              </a:rPr>
              <a:t>Collective effects estimation</a:t>
            </a:r>
          </a:p>
          <a:p>
            <a:r>
              <a:rPr lang="en-US" altLang="zh-CN" dirty="0">
                <a:latin typeface="Calibri" panose="020F0502020204030204" pitchFamily="34" charset="0"/>
                <a:ea typeface="Calibri" panose="020F0502020204030204" pitchFamily="34" charset="0"/>
                <a:cs typeface="Calibri" panose="020F0502020204030204" pitchFamily="34" charset="0"/>
              </a:rPr>
              <a:t>Summary</a:t>
            </a:r>
            <a:endParaRPr lang="zh-CN" altLang="en-US" dirty="0">
              <a:latin typeface="Calibri" panose="020F0502020204030204" pitchFamily="34" charset="0"/>
              <a:cs typeface="Calibri" panose="020F0502020204030204" pitchFamily="34" charset="0"/>
            </a:endParaRPr>
          </a:p>
        </p:txBody>
      </p:sp>
      <p:pic>
        <p:nvPicPr>
          <p:cNvPr id="1028" name="Picture 4" descr="中国科学技术大学管理学院科研云平台">
            <a:extLst>
              <a:ext uri="{FF2B5EF4-FFF2-40B4-BE49-F238E27FC236}">
                <a16:creationId xmlns:a16="http://schemas.microsoft.com/office/drawing/2014/main" id="{3DE38950-88A5-4023-8B32-F586334EB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12" y="-69446"/>
            <a:ext cx="992221" cy="972766"/>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DABC3F16-F4A1-4678-96A4-64E30EB60488}"/>
              </a:ext>
            </a:extLst>
          </p:cNvPr>
          <p:cNvPicPr>
            <a:picLocks noChangeAspect="1"/>
          </p:cNvPicPr>
          <p:nvPr/>
        </p:nvPicPr>
        <p:blipFill>
          <a:blip r:embed="rId3"/>
          <a:stretch>
            <a:fillRect/>
          </a:stretch>
        </p:blipFill>
        <p:spPr>
          <a:xfrm>
            <a:off x="11236460" y="0"/>
            <a:ext cx="944748" cy="864000"/>
          </a:xfrm>
          <a:prstGeom prst="rect">
            <a:avLst/>
          </a:prstGeom>
        </p:spPr>
      </p:pic>
      <p:cxnSp>
        <p:nvCxnSpPr>
          <p:cNvPr id="7" name="直接连接符 6">
            <a:extLst>
              <a:ext uri="{FF2B5EF4-FFF2-40B4-BE49-F238E27FC236}">
                <a16:creationId xmlns:a16="http://schemas.microsoft.com/office/drawing/2014/main" id="{EFBC3746-6596-451F-87D5-27572D2AF67E}"/>
              </a:ext>
            </a:extLst>
          </p:cNvPr>
          <p:cNvCxnSpPr/>
          <p:nvPr/>
        </p:nvCxnSpPr>
        <p:spPr>
          <a:xfrm>
            <a:off x="0" y="864000"/>
            <a:ext cx="1218120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灯片编号占位符 7">
            <a:extLst>
              <a:ext uri="{FF2B5EF4-FFF2-40B4-BE49-F238E27FC236}">
                <a16:creationId xmlns:a16="http://schemas.microsoft.com/office/drawing/2014/main" id="{4C423627-17EC-4948-85F0-336C884188BB}"/>
              </a:ext>
            </a:extLst>
          </p:cNvPr>
          <p:cNvSpPr>
            <a:spLocks noGrp="1"/>
          </p:cNvSpPr>
          <p:nvPr>
            <p:ph type="sldNum" sz="quarter" idx="12"/>
          </p:nvPr>
        </p:nvSpPr>
        <p:spPr/>
        <p:txBody>
          <a:bodyPr/>
          <a:lstStyle/>
          <a:p>
            <a:fld id="{E62026C1-861E-46D0-AFCA-F5AA35FDECD9}" type="slidenum">
              <a:rPr lang="zh-CN" altLang="en-US" smtClean="0"/>
              <a:t>5</a:t>
            </a:fld>
            <a:endParaRPr lang="zh-CN" altLang="en-US"/>
          </a:p>
        </p:txBody>
      </p:sp>
    </p:spTree>
    <p:extLst>
      <p:ext uri="{BB962C8B-B14F-4D97-AF65-F5344CB8AC3E}">
        <p14:creationId xmlns:p14="http://schemas.microsoft.com/office/powerpoint/2010/main" val="240185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FCFD2B-C33C-478D-9F4F-4D3F9E3742B9}"/>
              </a:ext>
            </a:extLst>
          </p:cNvPr>
          <p:cNvSpPr>
            <a:spLocks noGrp="1"/>
          </p:cNvSpPr>
          <p:nvPr>
            <p:ph type="title"/>
          </p:nvPr>
        </p:nvSpPr>
        <p:spPr>
          <a:xfrm>
            <a:off x="1274323" y="1"/>
            <a:ext cx="9747116" cy="913048"/>
          </a:xfrm>
        </p:spPr>
        <p:txBody>
          <a:bodyPr>
            <a:normAutofit fontScale="90000"/>
          </a:bodyPr>
          <a:lstStyle/>
          <a:p>
            <a:r>
              <a:rPr lang="en-US" altLang="zh-CN" dirty="0">
                <a:solidFill>
                  <a:srgbClr val="FF0000"/>
                </a:solidFill>
                <a:latin typeface="Calibri" panose="020F0502020204030204" pitchFamily="34" charset="0"/>
                <a:cs typeface="Calibri" panose="020F0502020204030204" pitchFamily="34" charset="0"/>
              </a:rPr>
              <a:t>Longitudinal dynamics design considerations</a:t>
            </a:r>
          </a:p>
        </p:txBody>
      </p:sp>
      <p:sp>
        <p:nvSpPr>
          <p:cNvPr id="3" name="内容占位符 2">
            <a:extLst>
              <a:ext uri="{FF2B5EF4-FFF2-40B4-BE49-F238E27FC236}">
                <a16:creationId xmlns:a16="http://schemas.microsoft.com/office/drawing/2014/main" id="{009D2D4C-C017-4876-938F-5381B37FEB2F}"/>
              </a:ext>
            </a:extLst>
          </p:cNvPr>
          <p:cNvSpPr>
            <a:spLocks noGrp="1"/>
          </p:cNvSpPr>
          <p:nvPr>
            <p:ph idx="1"/>
          </p:nvPr>
        </p:nvSpPr>
        <p:spPr>
          <a:xfrm>
            <a:off x="513109" y="965994"/>
            <a:ext cx="11195725" cy="2449508"/>
          </a:xfrm>
        </p:spPr>
        <p:txBody>
          <a:bodyPr>
            <a:normAutofit/>
          </a:bodyPr>
          <a:lstStyle/>
          <a:p>
            <a:pPr>
              <a:buFont typeface="Wingdings" panose="05000000000000000000" pitchFamily="2" charset="2"/>
              <a:buChar char="Ø"/>
            </a:pPr>
            <a:r>
              <a:rPr lang="en-US" altLang="zh-CN" sz="2400" dirty="0">
                <a:solidFill>
                  <a:srgbClr val="0000FF"/>
                </a:solidFill>
                <a:latin typeface="Calibri" panose="020F0502020204030204" pitchFamily="34" charset="0"/>
                <a:ea typeface="Calibri" panose="020F0502020204030204" pitchFamily="34" charset="0"/>
                <a:cs typeface="Calibri" panose="020F0502020204030204" pitchFamily="34" charset="0"/>
              </a:rPr>
              <a:t>Luminosity </a:t>
            </a:r>
            <a:r>
              <a:rPr lang="en-US" altLang="zh-CN" sz="2400" dirty="0">
                <a:latin typeface="Calibri" panose="020F0502020204030204" pitchFamily="34" charset="0"/>
                <a:ea typeface="Calibri" panose="020F0502020204030204" pitchFamily="34" charset="0"/>
                <a:cs typeface="Calibri" panose="020F0502020204030204" pitchFamily="34" charset="0"/>
              </a:rPr>
              <a:t>(take 2 GeV as an example)</a:t>
            </a:r>
          </a:p>
        </p:txBody>
      </p:sp>
      <p:pic>
        <p:nvPicPr>
          <p:cNvPr id="1028" name="Picture 4" descr="中国科学技术大学管理学院科研云平台">
            <a:extLst>
              <a:ext uri="{FF2B5EF4-FFF2-40B4-BE49-F238E27FC236}">
                <a16:creationId xmlns:a16="http://schemas.microsoft.com/office/drawing/2014/main" id="{3DE38950-88A5-4023-8B32-F586334EB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12" y="-69446"/>
            <a:ext cx="992221" cy="972766"/>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DABC3F16-F4A1-4678-96A4-64E30EB60488}"/>
              </a:ext>
            </a:extLst>
          </p:cNvPr>
          <p:cNvPicPr>
            <a:picLocks noChangeAspect="1"/>
          </p:cNvPicPr>
          <p:nvPr/>
        </p:nvPicPr>
        <p:blipFill>
          <a:blip r:embed="rId3"/>
          <a:stretch>
            <a:fillRect/>
          </a:stretch>
        </p:blipFill>
        <p:spPr>
          <a:xfrm>
            <a:off x="11236460" y="0"/>
            <a:ext cx="944748" cy="864000"/>
          </a:xfrm>
          <a:prstGeom prst="rect">
            <a:avLst/>
          </a:prstGeom>
        </p:spPr>
      </p:pic>
      <p:cxnSp>
        <p:nvCxnSpPr>
          <p:cNvPr id="7" name="直接连接符 6">
            <a:extLst>
              <a:ext uri="{FF2B5EF4-FFF2-40B4-BE49-F238E27FC236}">
                <a16:creationId xmlns:a16="http://schemas.microsoft.com/office/drawing/2014/main" id="{EFBC3746-6596-451F-87D5-27572D2AF67E}"/>
              </a:ext>
            </a:extLst>
          </p:cNvPr>
          <p:cNvCxnSpPr/>
          <p:nvPr/>
        </p:nvCxnSpPr>
        <p:spPr>
          <a:xfrm>
            <a:off x="0" y="864000"/>
            <a:ext cx="1218120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文本框 9">
                <a:extLst>
                  <a:ext uri="{FF2B5EF4-FFF2-40B4-BE49-F238E27FC236}">
                    <a16:creationId xmlns:a16="http://schemas.microsoft.com/office/drawing/2014/main" id="{8FB94BC2-E7B6-4B9E-9225-F83F641CF910}"/>
                  </a:ext>
                </a:extLst>
              </p:cNvPr>
              <p:cNvSpPr txBox="1"/>
              <p:nvPr/>
            </p:nvSpPr>
            <p:spPr>
              <a:xfrm>
                <a:off x="3743573" y="2568323"/>
                <a:ext cx="2738747" cy="908262"/>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𝐿</m:t>
                      </m:r>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zh-CN" altLang="en-US" sz="2400" b="0" i="1" smtClean="0">
                              <a:solidFill>
                                <a:srgbClr val="FF0000"/>
                              </a:solidFill>
                              <a:latin typeface="Cambria Math" panose="02040503050406030204" pitchFamily="18" charset="0"/>
                            </a:rPr>
                            <m:t>𝛾</m:t>
                          </m:r>
                        </m:num>
                        <m:den>
                          <m:r>
                            <a:rPr lang="en-US" altLang="zh-CN" sz="2400" b="0" i="1" smtClean="0">
                              <a:latin typeface="Cambria Math" panose="02040503050406030204" pitchFamily="18" charset="0"/>
                            </a:rPr>
                            <m:t>2</m:t>
                          </m:r>
                          <m:r>
                            <a:rPr lang="en-US" altLang="zh-CN" sz="2400" b="0" i="1" smtClean="0">
                              <a:solidFill>
                                <a:schemeClr val="accent2"/>
                              </a:solidFill>
                              <a:latin typeface="Cambria Math" panose="02040503050406030204" pitchFamily="18" charset="0"/>
                            </a:rPr>
                            <m:t>𝑒</m:t>
                          </m:r>
                          <m:sSub>
                            <m:sSubPr>
                              <m:ctrlPr>
                                <a:rPr lang="en-US" altLang="zh-CN" sz="2400" b="0" i="1" smtClean="0">
                                  <a:solidFill>
                                    <a:schemeClr val="accent2"/>
                                  </a:solidFill>
                                  <a:latin typeface="Cambria Math" panose="02040503050406030204" pitchFamily="18" charset="0"/>
                                </a:rPr>
                              </m:ctrlPr>
                            </m:sSubPr>
                            <m:e>
                              <m:r>
                                <a:rPr lang="en-US" altLang="zh-CN" sz="2400" b="0" i="1" smtClean="0">
                                  <a:solidFill>
                                    <a:schemeClr val="accent2"/>
                                  </a:solidFill>
                                  <a:latin typeface="Cambria Math" panose="02040503050406030204" pitchFamily="18" charset="0"/>
                                </a:rPr>
                                <m:t>𝑟</m:t>
                              </m:r>
                            </m:e>
                            <m:sub>
                              <m:r>
                                <a:rPr lang="en-US" altLang="zh-CN" sz="2400" b="0" i="1" smtClean="0">
                                  <a:solidFill>
                                    <a:schemeClr val="accent2"/>
                                  </a:solidFill>
                                  <a:latin typeface="Cambria Math" panose="02040503050406030204" pitchFamily="18" charset="0"/>
                                </a:rPr>
                                <m:t>𝑒</m:t>
                              </m:r>
                            </m:sub>
                          </m:sSub>
                        </m:den>
                      </m:f>
                      <m:f>
                        <m:fPr>
                          <m:ctrlPr>
                            <a:rPr lang="en-US" altLang="zh-CN" sz="2400" b="0" i="1" smtClean="0">
                              <a:solidFill>
                                <a:srgbClr val="00B0F0"/>
                              </a:solidFill>
                              <a:latin typeface="Cambria Math" panose="02040503050406030204" pitchFamily="18" charset="0"/>
                            </a:rPr>
                          </m:ctrlPr>
                        </m:fPr>
                        <m:num>
                          <m:r>
                            <a:rPr lang="en-US" altLang="zh-CN" sz="2400" b="0" i="1" smtClean="0">
                              <a:solidFill>
                                <a:srgbClr val="00B050"/>
                              </a:solidFill>
                              <a:latin typeface="Cambria Math" panose="02040503050406030204" pitchFamily="18" charset="0"/>
                            </a:rPr>
                            <m:t>𝐼</m:t>
                          </m:r>
                          <m:sSub>
                            <m:sSubPr>
                              <m:ctrlPr>
                                <a:rPr lang="en-US" altLang="zh-CN" sz="2400" b="0" i="1" smtClean="0">
                                  <a:solidFill>
                                    <a:srgbClr val="7030A0"/>
                                  </a:solidFill>
                                  <a:latin typeface="Cambria Math" panose="02040503050406030204" pitchFamily="18" charset="0"/>
                                </a:rPr>
                              </m:ctrlPr>
                            </m:sSubPr>
                            <m:e>
                              <m:r>
                                <a:rPr lang="zh-CN" altLang="en-US" sz="2400" b="0" i="1" smtClean="0">
                                  <a:solidFill>
                                    <a:srgbClr val="7030A0"/>
                                  </a:solidFill>
                                  <a:latin typeface="Cambria Math" panose="02040503050406030204" pitchFamily="18" charset="0"/>
                                </a:rPr>
                                <m:t>𝜉</m:t>
                              </m:r>
                            </m:e>
                            <m:sub>
                              <m:r>
                                <a:rPr lang="en-US" altLang="zh-CN" sz="2400" b="0" i="1" smtClean="0">
                                  <a:solidFill>
                                    <a:srgbClr val="7030A0"/>
                                  </a:solidFill>
                                  <a:latin typeface="Cambria Math" panose="02040503050406030204" pitchFamily="18" charset="0"/>
                                </a:rPr>
                                <m:t>𝑦</m:t>
                              </m:r>
                            </m:sub>
                          </m:sSub>
                        </m:num>
                        <m:den>
                          <m:sSubSup>
                            <m:sSubSupPr>
                              <m:ctrlPr>
                                <a:rPr lang="en-US" altLang="zh-CN" sz="2400" b="0" i="1" smtClean="0">
                                  <a:solidFill>
                                    <a:srgbClr val="00B0F0"/>
                                  </a:solidFill>
                                  <a:latin typeface="Cambria Math" panose="02040503050406030204" pitchFamily="18" charset="0"/>
                                </a:rPr>
                              </m:ctrlPr>
                            </m:sSubSupPr>
                            <m:e>
                              <m:r>
                                <a:rPr lang="zh-CN" altLang="en-US" sz="2400" b="0" i="1" smtClean="0">
                                  <a:solidFill>
                                    <a:srgbClr val="00B0F0"/>
                                  </a:solidFill>
                                  <a:latin typeface="Cambria Math" panose="02040503050406030204" pitchFamily="18" charset="0"/>
                                </a:rPr>
                                <m:t>𝛽</m:t>
                              </m:r>
                            </m:e>
                            <m:sub>
                              <m:r>
                                <a:rPr lang="en-US" altLang="zh-CN" sz="2400" b="0" i="1" smtClean="0">
                                  <a:solidFill>
                                    <a:srgbClr val="00B0F0"/>
                                  </a:solidFill>
                                  <a:latin typeface="Cambria Math" panose="02040503050406030204" pitchFamily="18" charset="0"/>
                                </a:rPr>
                                <m:t>𝑦</m:t>
                              </m:r>
                            </m:sub>
                            <m:sup>
                              <m:r>
                                <a:rPr lang="en-US" altLang="zh-CN" sz="2400" b="0" i="1" smtClean="0">
                                  <a:solidFill>
                                    <a:srgbClr val="00B0F0"/>
                                  </a:solidFill>
                                  <a:latin typeface="Cambria Math" panose="02040503050406030204" pitchFamily="18" charset="0"/>
                                </a:rPr>
                                <m:t>∗</m:t>
                              </m:r>
                            </m:sup>
                          </m:sSubSup>
                        </m:den>
                      </m:f>
                      <m:r>
                        <a:rPr lang="en-US" altLang="zh-CN" sz="2400" b="0" i="1" smtClean="0">
                          <a:solidFill>
                            <a:srgbClr val="0070C0"/>
                          </a:solidFill>
                          <a:latin typeface="Cambria Math" panose="02040503050406030204" pitchFamily="18" charset="0"/>
                        </a:rPr>
                        <m:t>𝐻</m:t>
                      </m:r>
                    </m:oMath>
                  </m:oMathPara>
                </a14:m>
                <a:endParaRPr lang="zh-CN" altLang="en-US" sz="2400" dirty="0"/>
              </a:p>
            </p:txBody>
          </p:sp>
        </mc:Choice>
        <mc:Fallback xmlns="">
          <p:sp>
            <p:nvSpPr>
              <p:cNvPr id="12" name="文本框 9">
                <a:extLst>
                  <a:ext uri="{FF2B5EF4-FFF2-40B4-BE49-F238E27FC236}">
                    <a16:creationId xmlns:a16="http://schemas.microsoft.com/office/drawing/2014/main" id="{8FB94BC2-E7B6-4B9E-9225-F83F641CF910}"/>
                  </a:ext>
                </a:extLst>
              </p:cNvPr>
              <p:cNvSpPr txBox="1">
                <a:spLocks noRot="1" noChangeAspect="1" noMove="1" noResize="1" noEditPoints="1" noAdjustHandles="1" noChangeArrowheads="1" noChangeShapeType="1" noTextEdit="1"/>
              </p:cNvSpPr>
              <p:nvPr/>
            </p:nvSpPr>
            <p:spPr>
              <a:xfrm>
                <a:off x="3743573" y="2568323"/>
                <a:ext cx="2738747" cy="908262"/>
              </a:xfrm>
              <a:prstGeom prst="rect">
                <a:avLst/>
              </a:prstGeom>
              <a:blipFill>
                <a:blip r:embed="rId4"/>
                <a:stretch>
                  <a:fillRect/>
                </a:stretch>
              </a:blipFill>
            </p:spPr>
            <p:txBody>
              <a:bodyPr/>
              <a:lstStyle/>
              <a:p>
                <a:r>
                  <a:rPr lang="zh-CN" altLang="en-US">
                    <a:noFill/>
                  </a:rPr>
                  <a:t> </a:t>
                </a:r>
              </a:p>
            </p:txBody>
          </p:sp>
        </mc:Fallback>
      </mc:AlternateContent>
      <p:grpSp>
        <p:nvGrpSpPr>
          <p:cNvPr id="15" name="Group 25">
            <a:extLst>
              <a:ext uri="{FF2B5EF4-FFF2-40B4-BE49-F238E27FC236}">
                <a16:creationId xmlns:a16="http://schemas.microsoft.com/office/drawing/2014/main" id="{BDD815FB-7172-446B-B5E0-888AD917032D}"/>
              </a:ext>
            </a:extLst>
          </p:cNvPr>
          <p:cNvGrpSpPr/>
          <p:nvPr/>
        </p:nvGrpSpPr>
        <p:grpSpPr>
          <a:xfrm>
            <a:off x="1557247" y="1689713"/>
            <a:ext cx="3302678" cy="1018626"/>
            <a:chOff x="2037259" y="2373599"/>
            <a:chExt cx="3441166" cy="1018626"/>
          </a:xfrm>
        </p:grpSpPr>
        <mc:AlternateContent xmlns:mc="http://schemas.openxmlformats.org/markup-compatibility/2006" xmlns:a14="http://schemas.microsoft.com/office/drawing/2010/main">
          <mc:Choice Requires="a14">
            <p:sp>
              <p:nvSpPr>
                <p:cNvPr id="17" name="TextBox 4">
                  <a:extLst>
                    <a:ext uri="{FF2B5EF4-FFF2-40B4-BE49-F238E27FC236}">
                      <a16:creationId xmlns:a16="http://schemas.microsoft.com/office/drawing/2014/main" id="{6796C90C-02AE-4E3A-9F91-C72D43D56ECA}"/>
                    </a:ext>
                  </a:extLst>
                </p:cNvPr>
                <p:cNvSpPr txBox="1"/>
                <p:nvPr/>
              </p:nvSpPr>
              <p:spPr>
                <a:xfrm>
                  <a:off x="2037259" y="2373599"/>
                  <a:ext cx="2328530" cy="584775"/>
                </a:xfrm>
                <a:prstGeom prst="rect">
                  <a:avLst/>
                </a:prstGeom>
                <a:noFill/>
                <a:ln>
                  <a:solidFill>
                    <a:srgbClr val="FF0000"/>
                  </a:solidFill>
                </a:ln>
              </p:spPr>
              <p:txBody>
                <a:bodyPr wrap="square" rtlCol="0">
                  <a:spAutoFit/>
                </a:bodyPr>
                <a:lstStyle/>
                <a:p>
                  <a:r>
                    <a:rPr lang="en-US" altLang="zh-CN" sz="1600" dirty="0">
                      <a:solidFill>
                        <a:srgbClr val="FF0000"/>
                      </a:solidFill>
                    </a:rPr>
                    <a:t>Beam energy 2 GeV </a:t>
                  </a:r>
                  <a:r>
                    <a:rPr lang="en-US" altLang="zh-CN" sz="1600" dirty="0">
                      <a:solidFill>
                        <a:srgbClr val="FF0000"/>
                      </a:solidFill>
                      <a:sym typeface="Wingdings" panose="05000000000000000000" pitchFamily="2" charset="2"/>
                    </a:rPr>
                    <a:t></a:t>
                  </a:r>
                  <a14:m>
                    <m:oMath xmlns:m="http://schemas.openxmlformats.org/officeDocument/2006/math">
                      <m:r>
                        <a:rPr lang="zh-CN" altLang="en-US" sz="1600" b="0" i="1" smtClean="0">
                          <a:solidFill>
                            <a:srgbClr val="FF0000"/>
                          </a:solidFill>
                          <a:latin typeface="Cambria Math" panose="02040503050406030204" pitchFamily="18" charset="0"/>
                        </a:rPr>
                        <m:t>𝛾</m:t>
                      </m:r>
                    </m:oMath>
                  </a14:m>
                  <a:r>
                    <a:rPr lang="zh-CN" altLang="en-US" sz="1600" dirty="0">
                      <a:solidFill>
                        <a:srgbClr val="FF0000"/>
                      </a:solidFill>
                    </a:rPr>
                    <a:t> </a:t>
                  </a:r>
                  <a:r>
                    <a:rPr lang="en-US" altLang="zh-CN" sz="1600" dirty="0">
                      <a:solidFill>
                        <a:srgbClr val="FF0000"/>
                      </a:solidFill>
                    </a:rPr>
                    <a:t>= 3914.9</a:t>
                  </a:r>
                  <a:endParaRPr lang="zh-CN" altLang="en-US" sz="1600" dirty="0">
                    <a:solidFill>
                      <a:srgbClr val="FF0000"/>
                    </a:solidFill>
                  </a:endParaRPr>
                </a:p>
              </p:txBody>
            </p:sp>
          </mc:Choice>
          <mc:Fallback xmlns="">
            <p:sp>
              <p:nvSpPr>
                <p:cNvPr id="17" name="TextBox 4">
                  <a:extLst>
                    <a:ext uri="{FF2B5EF4-FFF2-40B4-BE49-F238E27FC236}">
                      <a16:creationId xmlns:a16="http://schemas.microsoft.com/office/drawing/2014/main" id="{6796C90C-02AE-4E3A-9F91-C72D43D56ECA}"/>
                    </a:ext>
                  </a:extLst>
                </p:cNvPr>
                <p:cNvSpPr txBox="1">
                  <a:spLocks noRot="1" noChangeAspect="1" noMove="1" noResize="1" noEditPoints="1" noAdjustHandles="1" noChangeArrowheads="1" noChangeShapeType="1" noTextEdit="1"/>
                </p:cNvSpPr>
                <p:nvPr/>
              </p:nvSpPr>
              <p:spPr>
                <a:xfrm>
                  <a:off x="2037259" y="2373599"/>
                  <a:ext cx="2328530" cy="584775"/>
                </a:xfrm>
                <a:prstGeom prst="rect">
                  <a:avLst/>
                </a:prstGeom>
                <a:blipFill>
                  <a:blip r:embed="rId5"/>
                  <a:stretch>
                    <a:fillRect l="-1084" t="-2041" b="-11224"/>
                  </a:stretch>
                </a:blipFill>
                <a:ln>
                  <a:solidFill>
                    <a:srgbClr val="FF0000"/>
                  </a:solidFill>
                </a:ln>
              </p:spPr>
              <p:txBody>
                <a:bodyPr/>
                <a:lstStyle/>
                <a:p>
                  <a:r>
                    <a:rPr lang="zh-CN" altLang="en-US">
                      <a:noFill/>
                    </a:rPr>
                    <a:t> </a:t>
                  </a:r>
                </a:p>
              </p:txBody>
            </p:sp>
          </mc:Fallback>
        </mc:AlternateContent>
        <p:cxnSp>
          <p:nvCxnSpPr>
            <p:cNvPr id="18" name="Straight Arrow Connector 23">
              <a:extLst>
                <a:ext uri="{FF2B5EF4-FFF2-40B4-BE49-F238E27FC236}">
                  <a16:creationId xmlns:a16="http://schemas.microsoft.com/office/drawing/2014/main" id="{056D9147-8A15-4ED3-8261-CF77051C9614}"/>
                </a:ext>
              </a:extLst>
            </p:cNvPr>
            <p:cNvCxnSpPr>
              <a:cxnSpLocks/>
            </p:cNvCxnSpPr>
            <p:nvPr/>
          </p:nvCxnSpPr>
          <p:spPr>
            <a:xfrm>
              <a:off x="4337414" y="3039910"/>
              <a:ext cx="1141011" cy="3523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28">
            <a:extLst>
              <a:ext uri="{FF2B5EF4-FFF2-40B4-BE49-F238E27FC236}">
                <a16:creationId xmlns:a16="http://schemas.microsoft.com/office/drawing/2014/main" id="{96BF6DF4-FE6B-47A7-8057-455DAFA5E712}"/>
              </a:ext>
            </a:extLst>
          </p:cNvPr>
          <p:cNvGrpSpPr/>
          <p:nvPr/>
        </p:nvGrpSpPr>
        <p:grpSpPr>
          <a:xfrm>
            <a:off x="4169138" y="1598214"/>
            <a:ext cx="1708855" cy="1065053"/>
            <a:chOff x="4870400" y="2282100"/>
            <a:chExt cx="2245242" cy="1065053"/>
          </a:xfrm>
        </p:grpSpPr>
        <p:sp>
          <p:nvSpPr>
            <p:cNvPr id="20" name="TextBox 7">
              <a:extLst>
                <a:ext uri="{FF2B5EF4-FFF2-40B4-BE49-F238E27FC236}">
                  <a16:creationId xmlns:a16="http://schemas.microsoft.com/office/drawing/2014/main" id="{8AD55E10-C4E2-497E-B539-4D5AB12F8085}"/>
                </a:ext>
              </a:extLst>
            </p:cNvPr>
            <p:cNvSpPr txBox="1"/>
            <p:nvPr/>
          </p:nvSpPr>
          <p:spPr>
            <a:xfrm>
              <a:off x="4870400" y="2282100"/>
              <a:ext cx="2245242" cy="584775"/>
            </a:xfrm>
            <a:prstGeom prst="rect">
              <a:avLst/>
            </a:prstGeom>
            <a:noFill/>
            <a:ln>
              <a:solidFill>
                <a:srgbClr val="00B050"/>
              </a:solidFill>
            </a:ln>
          </p:spPr>
          <p:txBody>
            <a:bodyPr wrap="square" rtlCol="0">
              <a:spAutoFit/>
            </a:bodyPr>
            <a:lstStyle/>
            <a:p>
              <a:pPr algn="ctr"/>
              <a:r>
                <a:rPr lang="en-US" altLang="zh-CN" sz="1600" dirty="0">
                  <a:solidFill>
                    <a:srgbClr val="00B050"/>
                  </a:solidFill>
                </a:rPr>
                <a:t>Beam current </a:t>
              </a:r>
            </a:p>
            <a:p>
              <a:pPr algn="ctr"/>
              <a:r>
                <a:rPr lang="en-US" altLang="zh-CN" sz="1600" i="1" dirty="0">
                  <a:solidFill>
                    <a:srgbClr val="00B050"/>
                  </a:solidFill>
                </a:rPr>
                <a:t>I</a:t>
              </a:r>
              <a:r>
                <a:rPr lang="en-US" altLang="zh-CN" sz="1600" dirty="0">
                  <a:solidFill>
                    <a:srgbClr val="00B050"/>
                  </a:solidFill>
                </a:rPr>
                <a:t> = 2A</a:t>
              </a:r>
              <a:endParaRPr lang="zh-CN" altLang="en-US" sz="1600" dirty="0">
                <a:solidFill>
                  <a:srgbClr val="00B050"/>
                </a:solidFill>
              </a:endParaRPr>
            </a:p>
          </p:txBody>
        </p:sp>
        <p:cxnSp>
          <p:nvCxnSpPr>
            <p:cNvPr id="21" name="Straight Arrow Connector 27">
              <a:extLst>
                <a:ext uri="{FF2B5EF4-FFF2-40B4-BE49-F238E27FC236}">
                  <a16:creationId xmlns:a16="http://schemas.microsoft.com/office/drawing/2014/main" id="{863BB92D-C8A9-4DE7-A8AB-5E449F342A7E}"/>
                </a:ext>
              </a:extLst>
            </p:cNvPr>
            <p:cNvCxnSpPr>
              <a:cxnSpLocks/>
              <a:stCxn id="20" idx="2"/>
            </p:cNvCxnSpPr>
            <p:nvPr/>
          </p:nvCxnSpPr>
          <p:spPr>
            <a:xfrm>
              <a:off x="5993022" y="2866875"/>
              <a:ext cx="448604" cy="480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50">
            <a:extLst>
              <a:ext uri="{FF2B5EF4-FFF2-40B4-BE49-F238E27FC236}">
                <a16:creationId xmlns:a16="http://schemas.microsoft.com/office/drawing/2014/main" id="{82903C5F-C7AE-4E4E-96DB-8E14FC015645}"/>
              </a:ext>
            </a:extLst>
          </p:cNvPr>
          <p:cNvGrpSpPr/>
          <p:nvPr/>
        </p:nvGrpSpPr>
        <p:grpSpPr>
          <a:xfrm>
            <a:off x="6096000" y="3142034"/>
            <a:ext cx="4431758" cy="1834356"/>
            <a:chOff x="6892972" y="3471862"/>
            <a:chExt cx="4431758" cy="1834356"/>
          </a:xfrm>
        </p:grpSpPr>
        <p:grpSp>
          <p:nvGrpSpPr>
            <p:cNvPr id="26" name="Group 38">
              <a:extLst>
                <a:ext uri="{FF2B5EF4-FFF2-40B4-BE49-F238E27FC236}">
                  <a16:creationId xmlns:a16="http://schemas.microsoft.com/office/drawing/2014/main" id="{F236A609-8957-45C2-8142-9EA547C2086C}"/>
                </a:ext>
              </a:extLst>
            </p:cNvPr>
            <p:cNvGrpSpPr/>
            <p:nvPr/>
          </p:nvGrpSpPr>
          <p:grpSpPr>
            <a:xfrm>
              <a:off x="7605904" y="3592223"/>
              <a:ext cx="3718826" cy="1713995"/>
              <a:chOff x="7605904" y="3592223"/>
              <a:chExt cx="3718826" cy="1713995"/>
            </a:xfrm>
          </p:grpSpPr>
          <mc:AlternateContent xmlns:mc="http://schemas.openxmlformats.org/markup-compatibility/2006" xmlns:a14="http://schemas.microsoft.com/office/drawing/2010/main">
            <mc:Choice Requires="a14">
              <p:sp>
                <p:nvSpPr>
                  <p:cNvPr id="28" name="TextBox 11">
                    <a:extLst>
                      <a:ext uri="{FF2B5EF4-FFF2-40B4-BE49-F238E27FC236}">
                        <a16:creationId xmlns:a16="http://schemas.microsoft.com/office/drawing/2014/main" id="{F28CA90F-3031-4651-BF22-2C9337609C02}"/>
                      </a:ext>
                    </a:extLst>
                  </p:cNvPr>
                  <p:cNvSpPr txBox="1"/>
                  <p:nvPr/>
                </p:nvSpPr>
                <p:spPr>
                  <a:xfrm>
                    <a:off x="7605904" y="3592223"/>
                    <a:ext cx="3718826" cy="1183529"/>
                  </a:xfrm>
                  <a:prstGeom prst="rect">
                    <a:avLst/>
                  </a:prstGeom>
                  <a:noFill/>
                  <a:ln>
                    <a:solidFill>
                      <a:srgbClr val="0070C0"/>
                    </a:solidFill>
                  </a:ln>
                </p:spPr>
                <p:txBody>
                  <a:bodyPr wrap="square" rtlCol="0">
                    <a:spAutoFit/>
                  </a:bodyPr>
                  <a:lstStyle/>
                  <a:p>
                    <a:r>
                      <a:rPr lang="en-US" altLang="zh-CN" sz="1600" dirty="0">
                        <a:solidFill>
                          <a:srgbClr val="0070C0"/>
                        </a:solidFill>
                      </a:rPr>
                      <a:t>Luminosity reduction factor due to Hourglass effect</a:t>
                    </a:r>
                    <a:r>
                      <a:rPr lang="zh-CN" altLang="en-US" sz="1600" dirty="0">
                        <a:solidFill>
                          <a:srgbClr val="0070C0"/>
                        </a:solidFill>
                      </a:rPr>
                      <a:t>：</a:t>
                    </a:r>
                    <a:endParaRPr lang="en-US" altLang="zh-CN" sz="1600" dirty="0">
                      <a:solidFill>
                        <a:srgbClr val="0070C0"/>
                      </a:solidFill>
                    </a:endParaRPr>
                  </a:p>
                  <a:p>
                    <a:pPr/>
                    <a14:m>
                      <m:oMathPara xmlns:m="http://schemas.openxmlformats.org/officeDocument/2006/math">
                        <m:oMathParaPr>
                          <m:jc m:val="centerGroup"/>
                        </m:oMathParaPr>
                        <m:oMath xmlns:m="http://schemas.openxmlformats.org/officeDocument/2006/math">
                          <m:r>
                            <a:rPr lang="en-US" altLang="zh-CN" sz="1600" b="0" i="1" smtClean="0">
                              <a:solidFill>
                                <a:srgbClr val="0070C0"/>
                              </a:solidFill>
                              <a:latin typeface="Cambria Math" panose="02040503050406030204" pitchFamily="18" charset="0"/>
                            </a:rPr>
                            <m:t>𝐻</m:t>
                          </m:r>
                          <m:r>
                            <a:rPr lang="en-US" altLang="zh-CN" sz="1600" b="0" i="1" smtClean="0">
                              <a:solidFill>
                                <a:srgbClr val="0070C0"/>
                              </a:solidFill>
                              <a:latin typeface="Cambria Math" panose="02040503050406030204" pitchFamily="18" charset="0"/>
                            </a:rPr>
                            <m:t>=</m:t>
                          </m:r>
                          <m:f>
                            <m:fPr>
                              <m:ctrlPr>
                                <a:rPr lang="en-US" altLang="zh-CN" sz="1600" b="0" i="1" smtClean="0">
                                  <a:solidFill>
                                    <a:srgbClr val="0070C0"/>
                                  </a:solidFill>
                                  <a:latin typeface="Cambria Math" panose="02040503050406030204" pitchFamily="18" charset="0"/>
                                </a:rPr>
                              </m:ctrlPr>
                            </m:fPr>
                            <m:num>
                              <m:sSubSup>
                                <m:sSubSupPr>
                                  <m:ctrlPr>
                                    <a:rPr lang="en-US" altLang="zh-CN" sz="1600" i="1" smtClean="0">
                                      <a:solidFill>
                                        <a:srgbClr val="0070C0"/>
                                      </a:solidFill>
                                      <a:latin typeface="Cambria Math" panose="02040503050406030204" pitchFamily="18" charset="0"/>
                                    </a:rPr>
                                  </m:ctrlPr>
                                </m:sSubSupPr>
                                <m:e>
                                  <m:r>
                                    <a:rPr lang="zh-CN" altLang="en-US" sz="1600" i="1">
                                      <a:solidFill>
                                        <a:srgbClr val="0070C0"/>
                                      </a:solidFill>
                                      <a:latin typeface="Cambria Math" panose="02040503050406030204" pitchFamily="18" charset="0"/>
                                    </a:rPr>
                                    <m:t>𝛽</m:t>
                                  </m:r>
                                </m:e>
                                <m:sub>
                                  <m:r>
                                    <a:rPr lang="en-US" altLang="zh-CN" sz="1600" i="1">
                                      <a:solidFill>
                                        <a:srgbClr val="0070C0"/>
                                      </a:solidFill>
                                      <a:latin typeface="Cambria Math" panose="02040503050406030204" pitchFamily="18" charset="0"/>
                                    </a:rPr>
                                    <m:t>𝑦</m:t>
                                  </m:r>
                                </m:sub>
                                <m:sup>
                                  <m:r>
                                    <a:rPr lang="en-US" altLang="zh-CN" sz="1600" i="1">
                                      <a:solidFill>
                                        <a:srgbClr val="0070C0"/>
                                      </a:solidFill>
                                      <a:latin typeface="Cambria Math" panose="02040503050406030204" pitchFamily="18" charset="0"/>
                                    </a:rPr>
                                    <m:t>∗</m:t>
                                  </m:r>
                                </m:sup>
                              </m:sSubSup>
                            </m:num>
                            <m:den>
                              <m:rad>
                                <m:radPr>
                                  <m:degHide m:val="on"/>
                                  <m:ctrlPr>
                                    <a:rPr lang="en-US" altLang="zh-CN" sz="1600" b="0" i="1" smtClean="0">
                                      <a:solidFill>
                                        <a:srgbClr val="0070C0"/>
                                      </a:solidFill>
                                      <a:latin typeface="Cambria Math" panose="02040503050406030204" pitchFamily="18" charset="0"/>
                                    </a:rPr>
                                  </m:ctrlPr>
                                </m:radPr>
                                <m:deg/>
                                <m:e>
                                  <m:r>
                                    <a:rPr lang="zh-CN" altLang="en-US" sz="1600" b="0" i="1" smtClean="0">
                                      <a:solidFill>
                                        <a:srgbClr val="0070C0"/>
                                      </a:solidFill>
                                      <a:latin typeface="Cambria Math" panose="02040503050406030204" pitchFamily="18" charset="0"/>
                                    </a:rPr>
                                    <m:t>𝜋</m:t>
                                  </m:r>
                                </m:e>
                              </m:rad>
                              <m:sSub>
                                <m:sSubPr>
                                  <m:ctrlPr>
                                    <a:rPr lang="en-US" altLang="zh-CN" sz="1600" b="0" i="1" smtClean="0">
                                      <a:solidFill>
                                        <a:srgbClr val="0070C0"/>
                                      </a:solidFill>
                                      <a:latin typeface="Cambria Math" panose="02040503050406030204" pitchFamily="18" charset="0"/>
                                    </a:rPr>
                                  </m:ctrlPr>
                                </m:sSubPr>
                                <m:e>
                                  <m:r>
                                    <a:rPr lang="zh-CN" altLang="en-US" sz="1600" b="0" i="1" smtClean="0">
                                      <a:solidFill>
                                        <a:srgbClr val="0070C0"/>
                                      </a:solidFill>
                                      <a:latin typeface="Cambria Math" panose="02040503050406030204" pitchFamily="18" charset="0"/>
                                    </a:rPr>
                                    <m:t>𝜎</m:t>
                                  </m:r>
                                </m:e>
                                <m:sub>
                                  <m:r>
                                    <a:rPr lang="en-US" altLang="zh-CN" sz="1600" b="0" i="1" smtClean="0">
                                      <a:solidFill>
                                        <a:srgbClr val="0070C0"/>
                                      </a:solidFill>
                                      <a:latin typeface="Cambria Math" panose="02040503050406030204" pitchFamily="18" charset="0"/>
                                    </a:rPr>
                                    <m:t>𝑧</m:t>
                                  </m:r>
                                  <m:r>
                                    <a:rPr lang="en-US" altLang="zh-CN" sz="1600" b="0" i="1" smtClean="0">
                                      <a:solidFill>
                                        <a:srgbClr val="0070C0"/>
                                      </a:solidFill>
                                      <a:latin typeface="Cambria Math" panose="02040503050406030204" pitchFamily="18" charset="0"/>
                                    </a:rPr>
                                    <m:t>_</m:t>
                                  </m:r>
                                  <m:r>
                                    <a:rPr lang="en-US" altLang="zh-CN" sz="1600" b="0" i="1" smtClean="0">
                                      <a:solidFill>
                                        <a:srgbClr val="0070C0"/>
                                      </a:solidFill>
                                      <a:latin typeface="Cambria Math" panose="02040503050406030204" pitchFamily="18" charset="0"/>
                                    </a:rPr>
                                    <m:t>𝑒</m:t>
                                  </m:r>
                                </m:sub>
                              </m:sSub>
                            </m:den>
                          </m:f>
                          <m:r>
                            <m:rPr>
                              <m:sty m:val="p"/>
                            </m:rPr>
                            <a:rPr lang="en-US" altLang="zh-CN" sz="1600" b="0" i="0" smtClean="0">
                              <a:solidFill>
                                <a:srgbClr val="0070C0"/>
                              </a:solidFill>
                              <a:latin typeface="Cambria Math" panose="02040503050406030204" pitchFamily="18" charset="0"/>
                            </a:rPr>
                            <m:t>exp</m:t>
                          </m:r>
                          <m:r>
                            <a:rPr lang="en-US" altLang="zh-CN" sz="1600" b="0" i="1" smtClean="0">
                              <a:solidFill>
                                <a:srgbClr val="0070C0"/>
                              </a:solidFill>
                              <a:latin typeface="Cambria Math" panose="02040503050406030204" pitchFamily="18" charset="0"/>
                            </a:rPr>
                            <m:t>⁡</m:t>
                          </m:r>
                          <m:d>
                            <m:dPr>
                              <m:ctrlPr>
                                <a:rPr lang="en-US" altLang="zh-CN" sz="1600" b="0" i="1" smtClean="0">
                                  <a:solidFill>
                                    <a:srgbClr val="0070C0"/>
                                  </a:solidFill>
                                  <a:latin typeface="Cambria Math" panose="02040503050406030204" pitchFamily="18" charset="0"/>
                                </a:rPr>
                              </m:ctrlPr>
                            </m:dPr>
                            <m:e>
                              <m:f>
                                <m:fPr>
                                  <m:ctrlPr>
                                    <a:rPr lang="en-US" altLang="zh-CN" sz="1600" b="0" i="1" smtClean="0">
                                      <a:solidFill>
                                        <a:srgbClr val="0070C0"/>
                                      </a:solidFill>
                                      <a:latin typeface="Cambria Math" panose="02040503050406030204" pitchFamily="18" charset="0"/>
                                    </a:rPr>
                                  </m:ctrlPr>
                                </m:fPr>
                                <m:num>
                                  <m:sSubSup>
                                    <m:sSubSupPr>
                                      <m:ctrlPr>
                                        <a:rPr lang="en-US" altLang="zh-CN" sz="1600" b="0" i="1" smtClean="0">
                                          <a:solidFill>
                                            <a:srgbClr val="0070C0"/>
                                          </a:solidFill>
                                          <a:latin typeface="Cambria Math" panose="02040503050406030204" pitchFamily="18" charset="0"/>
                                        </a:rPr>
                                      </m:ctrlPr>
                                    </m:sSubSupPr>
                                    <m:e>
                                      <m:r>
                                        <a:rPr lang="zh-CN" altLang="en-US" sz="1600" b="0" i="1" smtClean="0">
                                          <a:solidFill>
                                            <a:srgbClr val="0070C0"/>
                                          </a:solidFill>
                                          <a:latin typeface="Cambria Math" panose="02040503050406030204" pitchFamily="18" charset="0"/>
                                        </a:rPr>
                                        <m:t>𝛽</m:t>
                                      </m:r>
                                    </m:e>
                                    <m:sub>
                                      <m:r>
                                        <a:rPr lang="en-US" altLang="zh-CN" sz="1600" b="0" i="1" smtClean="0">
                                          <a:solidFill>
                                            <a:srgbClr val="0070C0"/>
                                          </a:solidFill>
                                          <a:latin typeface="Cambria Math" panose="02040503050406030204" pitchFamily="18" charset="0"/>
                                        </a:rPr>
                                        <m:t>𝑦</m:t>
                                      </m:r>
                                    </m:sub>
                                    <m:sup>
                                      <m:r>
                                        <a:rPr lang="en-US" altLang="zh-CN" sz="1600" b="0" i="1" smtClean="0">
                                          <a:solidFill>
                                            <a:srgbClr val="0070C0"/>
                                          </a:solidFill>
                                          <a:latin typeface="Cambria Math" panose="02040503050406030204" pitchFamily="18" charset="0"/>
                                        </a:rPr>
                                        <m:t>∗2</m:t>
                                      </m:r>
                                    </m:sup>
                                  </m:sSubSup>
                                </m:num>
                                <m:den>
                                  <m:r>
                                    <a:rPr lang="en-US" altLang="zh-CN" sz="1600" b="0" i="1" smtClean="0">
                                      <a:solidFill>
                                        <a:srgbClr val="0070C0"/>
                                      </a:solidFill>
                                      <a:latin typeface="Cambria Math" panose="02040503050406030204" pitchFamily="18" charset="0"/>
                                    </a:rPr>
                                    <m:t>2</m:t>
                                  </m:r>
                                  <m:sSubSup>
                                    <m:sSubSupPr>
                                      <m:ctrlPr>
                                        <a:rPr lang="en-US" altLang="zh-CN" sz="1600" b="0" i="1" smtClean="0">
                                          <a:solidFill>
                                            <a:srgbClr val="0070C0"/>
                                          </a:solidFill>
                                          <a:latin typeface="Cambria Math" panose="02040503050406030204" pitchFamily="18" charset="0"/>
                                        </a:rPr>
                                      </m:ctrlPr>
                                    </m:sSubSupPr>
                                    <m:e>
                                      <m:r>
                                        <a:rPr lang="zh-CN" altLang="en-US" sz="1600" b="0" i="1" smtClean="0">
                                          <a:solidFill>
                                            <a:srgbClr val="0070C0"/>
                                          </a:solidFill>
                                          <a:latin typeface="Cambria Math" panose="02040503050406030204" pitchFamily="18" charset="0"/>
                                        </a:rPr>
                                        <m:t>𝜎</m:t>
                                      </m:r>
                                    </m:e>
                                    <m:sub>
                                      <m:r>
                                        <a:rPr lang="en-US" altLang="zh-CN" sz="1600" b="0" i="1" smtClean="0">
                                          <a:solidFill>
                                            <a:srgbClr val="0070C0"/>
                                          </a:solidFill>
                                          <a:latin typeface="Cambria Math" panose="02040503050406030204" pitchFamily="18" charset="0"/>
                                        </a:rPr>
                                        <m:t>𝑧</m:t>
                                      </m:r>
                                      <m:r>
                                        <a:rPr lang="en-US" altLang="zh-CN" sz="1600" b="0" i="1" smtClean="0">
                                          <a:solidFill>
                                            <a:srgbClr val="0070C0"/>
                                          </a:solidFill>
                                          <a:latin typeface="Cambria Math" panose="02040503050406030204" pitchFamily="18" charset="0"/>
                                        </a:rPr>
                                        <m:t>_</m:t>
                                      </m:r>
                                      <m:r>
                                        <a:rPr lang="en-US" altLang="zh-CN" sz="1600" b="0" i="1" smtClean="0">
                                          <a:solidFill>
                                            <a:srgbClr val="0070C0"/>
                                          </a:solidFill>
                                          <a:latin typeface="Cambria Math" panose="02040503050406030204" pitchFamily="18" charset="0"/>
                                        </a:rPr>
                                        <m:t>𝑒</m:t>
                                      </m:r>
                                    </m:sub>
                                    <m:sup>
                                      <m:r>
                                        <a:rPr lang="en-US" altLang="zh-CN" sz="1600" b="0" i="1" smtClean="0">
                                          <a:solidFill>
                                            <a:srgbClr val="0070C0"/>
                                          </a:solidFill>
                                          <a:latin typeface="Cambria Math" panose="02040503050406030204" pitchFamily="18" charset="0"/>
                                        </a:rPr>
                                        <m:t>2</m:t>
                                      </m:r>
                                    </m:sup>
                                  </m:sSubSup>
                                </m:den>
                              </m:f>
                            </m:e>
                          </m:d>
                          <m:sSub>
                            <m:sSubPr>
                              <m:ctrlPr>
                                <a:rPr lang="en-US" altLang="zh-CN" sz="1600" b="0" i="1" smtClean="0">
                                  <a:solidFill>
                                    <a:srgbClr val="0070C0"/>
                                  </a:solidFill>
                                  <a:latin typeface="Cambria Math" panose="02040503050406030204" pitchFamily="18" charset="0"/>
                                </a:rPr>
                              </m:ctrlPr>
                            </m:sSubPr>
                            <m:e>
                              <m:r>
                                <a:rPr lang="en-US" altLang="zh-CN" sz="1600" b="0" i="1" smtClean="0">
                                  <a:solidFill>
                                    <a:srgbClr val="0070C0"/>
                                  </a:solidFill>
                                  <a:latin typeface="Cambria Math" panose="02040503050406030204" pitchFamily="18" charset="0"/>
                                </a:rPr>
                                <m:t>𝐾</m:t>
                              </m:r>
                            </m:e>
                            <m:sub>
                              <m:r>
                                <a:rPr lang="en-US" altLang="zh-CN" sz="1600" b="0" i="1" smtClean="0">
                                  <a:solidFill>
                                    <a:srgbClr val="0070C0"/>
                                  </a:solidFill>
                                  <a:latin typeface="Cambria Math" panose="02040503050406030204" pitchFamily="18" charset="0"/>
                                </a:rPr>
                                <m:t>0</m:t>
                              </m:r>
                            </m:sub>
                          </m:sSub>
                          <m:d>
                            <m:dPr>
                              <m:ctrlPr>
                                <a:rPr lang="en-US" altLang="zh-CN" sz="1600" b="0" i="1" smtClean="0">
                                  <a:solidFill>
                                    <a:srgbClr val="0070C0"/>
                                  </a:solidFill>
                                  <a:latin typeface="Cambria Math" panose="02040503050406030204" pitchFamily="18" charset="0"/>
                                </a:rPr>
                              </m:ctrlPr>
                            </m:dPr>
                            <m:e>
                              <m:f>
                                <m:fPr>
                                  <m:ctrlPr>
                                    <a:rPr lang="en-US" altLang="zh-CN" sz="1600" i="1">
                                      <a:solidFill>
                                        <a:srgbClr val="0070C0"/>
                                      </a:solidFill>
                                      <a:latin typeface="Cambria Math" panose="02040503050406030204" pitchFamily="18" charset="0"/>
                                    </a:rPr>
                                  </m:ctrlPr>
                                </m:fPr>
                                <m:num>
                                  <m:sSubSup>
                                    <m:sSubSupPr>
                                      <m:ctrlPr>
                                        <a:rPr lang="en-US" altLang="zh-CN" sz="1600" i="1">
                                          <a:solidFill>
                                            <a:srgbClr val="0070C0"/>
                                          </a:solidFill>
                                          <a:latin typeface="Cambria Math" panose="02040503050406030204" pitchFamily="18" charset="0"/>
                                        </a:rPr>
                                      </m:ctrlPr>
                                    </m:sSubSupPr>
                                    <m:e>
                                      <m:r>
                                        <a:rPr lang="zh-CN" altLang="en-US" sz="1600" i="1">
                                          <a:solidFill>
                                            <a:srgbClr val="0070C0"/>
                                          </a:solidFill>
                                          <a:latin typeface="Cambria Math" panose="02040503050406030204" pitchFamily="18" charset="0"/>
                                        </a:rPr>
                                        <m:t>𝛽</m:t>
                                      </m:r>
                                    </m:e>
                                    <m:sub>
                                      <m:r>
                                        <a:rPr lang="en-US" altLang="zh-CN" sz="1600" i="1">
                                          <a:solidFill>
                                            <a:srgbClr val="0070C0"/>
                                          </a:solidFill>
                                          <a:latin typeface="Cambria Math" panose="02040503050406030204" pitchFamily="18" charset="0"/>
                                        </a:rPr>
                                        <m:t>𝑦</m:t>
                                      </m:r>
                                    </m:sub>
                                    <m:sup>
                                      <m:r>
                                        <a:rPr lang="en-US" altLang="zh-CN" sz="1600" i="1">
                                          <a:solidFill>
                                            <a:srgbClr val="0070C0"/>
                                          </a:solidFill>
                                          <a:latin typeface="Cambria Math" panose="02040503050406030204" pitchFamily="18" charset="0"/>
                                        </a:rPr>
                                        <m:t>∗2</m:t>
                                      </m:r>
                                    </m:sup>
                                  </m:sSubSup>
                                </m:num>
                                <m:den>
                                  <m:r>
                                    <a:rPr lang="en-US" altLang="zh-CN" sz="1600" i="1">
                                      <a:solidFill>
                                        <a:srgbClr val="0070C0"/>
                                      </a:solidFill>
                                      <a:latin typeface="Cambria Math" panose="02040503050406030204" pitchFamily="18" charset="0"/>
                                    </a:rPr>
                                    <m:t>2</m:t>
                                  </m:r>
                                  <m:sSubSup>
                                    <m:sSubSupPr>
                                      <m:ctrlPr>
                                        <a:rPr lang="en-US" altLang="zh-CN" sz="1600" i="1">
                                          <a:solidFill>
                                            <a:srgbClr val="0070C0"/>
                                          </a:solidFill>
                                          <a:latin typeface="Cambria Math" panose="02040503050406030204" pitchFamily="18" charset="0"/>
                                        </a:rPr>
                                      </m:ctrlPr>
                                    </m:sSubSupPr>
                                    <m:e>
                                      <m:r>
                                        <a:rPr lang="zh-CN" altLang="en-US" sz="1600" i="1">
                                          <a:solidFill>
                                            <a:srgbClr val="0070C0"/>
                                          </a:solidFill>
                                          <a:latin typeface="Cambria Math" panose="02040503050406030204" pitchFamily="18" charset="0"/>
                                        </a:rPr>
                                        <m:t>𝜎</m:t>
                                      </m:r>
                                    </m:e>
                                    <m:sub>
                                      <m:r>
                                        <a:rPr lang="en-US" altLang="zh-CN" sz="1600" i="1">
                                          <a:solidFill>
                                            <a:srgbClr val="0070C0"/>
                                          </a:solidFill>
                                          <a:latin typeface="Cambria Math" panose="02040503050406030204" pitchFamily="18" charset="0"/>
                                        </a:rPr>
                                        <m:t>𝑧</m:t>
                                      </m:r>
                                      <m:r>
                                        <a:rPr lang="en-US" altLang="zh-CN" sz="1600" b="0" i="1" smtClean="0">
                                          <a:solidFill>
                                            <a:srgbClr val="0070C0"/>
                                          </a:solidFill>
                                          <a:latin typeface="Cambria Math" panose="02040503050406030204" pitchFamily="18" charset="0"/>
                                        </a:rPr>
                                        <m:t>_</m:t>
                                      </m:r>
                                      <m:r>
                                        <a:rPr lang="en-US" altLang="zh-CN" sz="1600" b="0" i="1" smtClean="0">
                                          <a:solidFill>
                                            <a:srgbClr val="0070C0"/>
                                          </a:solidFill>
                                          <a:latin typeface="Cambria Math" panose="02040503050406030204" pitchFamily="18" charset="0"/>
                                        </a:rPr>
                                        <m:t>𝑒</m:t>
                                      </m:r>
                                    </m:sub>
                                    <m:sup>
                                      <m:r>
                                        <a:rPr lang="en-US" altLang="zh-CN" sz="1600" i="1">
                                          <a:solidFill>
                                            <a:srgbClr val="0070C0"/>
                                          </a:solidFill>
                                          <a:latin typeface="Cambria Math" panose="02040503050406030204" pitchFamily="18" charset="0"/>
                                        </a:rPr>
                                        <m:t>2</m:t>
                                      </m:r>
                                    </m:sup>
                                  </m:sSubSup>
                                </m:den>
                              </m:f>
                            </m:e>
                          </m:d>
                        </m:oMath>
                      </m:oMathPara>
                    </a14:m>
                    <a:endParaRPr lang="zh-CN" altLang="en-US" dirty="0">
                      <a:solidFill>
                        <a:srgbClr val="0070C0"/>
                      </a:solidFill>
                    </a:endParaRPr>
                  </a:p>
                </p:txBody>
              </p:sp>
            </mc:Choice>
            <mc:Fallback xmlns="">
              <p:sp>
                <p:nvSpPr>
                  <p:cNvPr id="28" name="TextBox 11">
                    <a:extLst>
                      <a:ext uri="{FF2B5EF4-FFF2-40B4-BE49-F238E27FC236}">
                        <a16:creationId xmlns:a16="http://schemas.microsoft.com/office/drawing/2014/main" id="{F28CA90F-3031-4651-BF22-2C9337609C02}"/>
                      </a:ext>
                    </a:extLst>
                  </p:cNvPr>
                  <p:cNvSpPr txBox="1">
                    <a:spLocks noRot="1" noChangeAspect="1" noMove="1" noResize="1" noEditPoints="1" noAdjustHandles="1" noChangeArrowheads="1" noChangeShapeType="1" noTextEdit="1"/>
                  </p:cNvSpPr>
                  <p:nvPr/>
                </p:nvSpPr>
                <p:spPr>
                  <a:xfrm>
                    <a:off x="7605904" y="3592223"/>
                    <a:ext cx="3718826" cy="1183529"/>
                  </a:xfrm>
                  <a:prstGeom prst="rect">
                    <a:avLst/>
                  </a:prstGeom>
                  <a:blipFill>
                    <a:blip r:embed="rId6"/>
                    <a:stretch>
                      <a:fillRect l="-817" t="-1020"/>
                    </a:stretch>
                  </a:blipFill>
                  <a:ln>
                    <a:solidFill>
                      <a:srgbClr val="0070C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TextBox 14">
                    <a:extLst>
                      <a:ext uri="{FF2B5EF4-FFF2-40B4-BE49-F238E27FC236}">
                        <a16:creationId xmlns:a16="http://schemas.microsoft.com/office/drawing/2014/main" id="{AE2933EF-5926-4DB8-A111-23E08920B53A}"/>
                      </a:ext>
                    </a:extLst>
                  </p:cNvPr>
                  <p:cNvSpPr txBox="1"/>
                  <p:nvPr/>
                </p:nvSpPr>
                <p:spPr>
                  <a:xfrm>
                    <a:off x="7960698" y="4775752"/>
                    <a:ext cx="3139044" cy="530466"/>
                  </a:xfrm>
                  <a:prstGeom prst="rect">
                    <a:avLst/>
                  </a:prstGeom>
                  <a:noFill/>
                  <a:ln>
                    <a:solidFill>
                      <a:srgbClr val="0070C0"/>
                    </a:solidFill>
                  </a:ln>
                </p:spPr>
                <p:txBody>
                  <a:bodyPr wrap="square">
                    <a:spAutoFit/>
                  </a:bodyPr>
                  <a:lstStyle/>
                  <a:p>
                    <a:r>
                      <a:rPr lang="en-US" altLang="zh-CN" sz="1400" dirty="0">
                        <a:solidFill>
                          <a:srgbClr val="0070C0"/>
                        </a:solidFill>
                      </a:rPr>
                      <a:t>Effective bunch length </a:t>
                    </a:r>
                    <a14:m>
                      <m:oMath xmlns:m="http://schemas.openxmlformats.org/officeDocument/2006/math">
                        <m:sSub>
                          <m:sSubPr>
                            <m:ctrlPr>
                              <a:rPr lang="en-US" altLang="zh-CN" sz="1400" b="0" i="1" smtClean="0">
                                <a:solidFill>
                                  <a:srgbClr val="0070C0"/>
                                </a:solidFill>
                                <a:latin typeface="Cambria Math" panose="02040503050406030204" pitchFamily="18" charset="0"/>
                              </a:rPr>
                            </m:ctrlPr>
                          </m:sSubPr>
                          <m:e>
                            <m:r>
                              <a:rPr lang="zh-CN" altLang="en-US" sz="1400" b="0" i="1" smtClean="0">
                                <a:solidFill>
                                  <a:srgbClr val="0070C0"/>
                                </a:solidFill>
                                <a:latin typeface="Cambria Math" panose="02040503050406030204" pitchFamily="18" charset="0"/>
                              </a:rPr>
                              <m:t>𝜎</m:t>
                            </m:r>
                          </m:e>
                          <m:sub>
                            <m:r>
                              <a:rPr lang="en-US" altLang="zh-CN" sz="1400" b="0" i="1" smtClean="0">
                                <a:solidFill>
                                  <a:srgbClr val="0070C0"/>
                                </a:solidFill>
                                <a:latin typeface="Cambria Math" panose="02040503050406030204" pitchFamily="18" charset="0"/>
                              </a:rPr>
                              <m:t>𝑧</m:t>
                            </m:r>
                            <m:r>
                              <a:rPr lang="en-US" altLang="zh-CN" sz="1400" b="0" i="1" smtClean="0">
                                <a:solidFill>
                                  <a:srgbClr val="0070C0"/>
                                </a:solidFill>
                                <a:latin typeface="Cambria Math" panose="02040503050406030204" pitchFamily="18" charset="0"/>
                              </a:rPr>
                              <m:t>_</m:t>
                            </m:r>
                            <m:r>
                              <a:rPr lang="en-US" altLang="zh-CN" sz="1400" b="0" i="1" smtClean="0">
                                <a:solidFill>
                                  <a:srgbClr val="0070C0"/>
                                </a:solidFill>
                                <a:latin typeface="Cambria Math" panose="02040503050406030204" pitchFamily="18" charset="0"/>
                              </a:rPr>
                              <m:t>𝑒</m:t>
                            </m:r>
                          </m:sub>
                        </m:sSub>
                        <m:r>
                          <a:rPr lang="en-US" altLang="zh-CN" sz="1400" b="0" i="1" smtClean="0">
                            <a:solidFill>
                              <a:srgbClr val="0070C0"/>
                            </a:solidFill>
                            <a:latin typeface="Cambria Math" panose="02040503050406030204" pitchFamily="18" charset="0"/>
                          </a:rPr>
                          <m:t>=</m:t>
                        </m:r>
                        <m:f>
                          <m:fPr>
                            <m:type m:val="lin"/>
                            <m:ctrlPr>
                              <a:rPr lang="en-US" altLang="zh-CN" sz="1400" b="0" i="1" smtClean="0">
                                <a:solidFill>
                                  <a:srgbClr val="0070C0"/>
                                </a:solidFill>
                                <a:latin typeface="Cambria Math" panose="02040503050406030204" pitchFamily="18" charset="0"/>
                              </a:rPr>
                            </m:ctrlPr>
                          </m:fPr>
                          <m:num>
                            <m:sSub>
                              <m:sSubPr>
                                <m:ctrlPr>
                                  <a:rPr lang="en-US" altLang="zh-CN" sz="1400" i="1">
                                    <a:solidFill>
                                      <a:srgbClr val="0070C0"/>
                                    </a:solidFill>
                                    <a:latin typeface="Cambria Math" panose="02040503050406030204" pitchFamily="18" charset="0"/>
                                  </a:rPr>
                                </m:ctrlPr>
                              </m:sSubPr>
                              <m:e>
                                <m:r>
                                  <a:rPr lang="zh-CN" altLang="en-US" sz="1400" i="1">
                                    <a:solidFill>
                                      <a:srgbClr val="0070C0"/>
                                    </a:solidFill>
                                    <a:latin typeface="Cambria Math" panose="02040503050406030204" pitchFamily="18" charset="0"/>
                                  </a:rPr>
                                  <m:t>𝜎</m:t>
                                </m:r>
                              </m:e>
                              <m:sub>
                                <m:r>
                                  <a:rPr lang="en-US" altLang="zh-CN" sz="1400" i="1">
                                    <a:solidFill>
                                      <a:srgbClr val="0070C0"/>
                                    </a:solidFill>
                                    <a:latin typeface="Cambria Math" panose="02040503050406030204" pitchFamily="18" charset="0"/>
                                  </a:rPr>
                                  <m:t>𝑧</m:t>
                                </m:r>
                              </m:sub>
                            </m:sSub>
                          </m:num>
                          <m:den>
                            <m:r>
                              <a:rPr lang="zh-CN" altLang="en-US" sz="1400" b="0" i="1" smtClean="0">
                                <a:solidFill>
                                  <a:srgbClr val="0070C0"/>
                                </a:solidFill>
                                <a:latin typeface="Cambria Math" panose="02040503050406030204" pitchFamily="18" charset="0"/>
                              </a:rPr>
                              <m:t>𝜙</m:t>
                            </m:r>
                          </m:den>
                        </m:f>
                      </m:oMath>
                    </a14:m>
                    <a:endParaRPr lang="en-US" altLang="zh-CN" sz="1400" i="1" dirty="0">
                      <a:solidFill>
                        <a:srgbClr val="0070C0"/>
                      </a:solidFill>
                    </a:endParaRPr>
                  </a:p>
                  <a:p>
                    <a:r>
                      <a:rPr lang="en-US" altLang="zh-CN" sz="1400" i="1" dirty="0">
                        <a:solidFill>
                          <a:srgbClr val="0070C0"/>
                        </a:solidFill>
                      </a:rPr>
                      <a:t>K</a:t>
                    </a:r>
                    <a:r>
                      <a:rPr lang="en-US" altLang="zh-CN" sz="1400" baseline="-25000" dirty="0">
                        <a:solidFill>
                          <a:srgbClr val="0070C0"/>
                        </a:solidFill>
                      </a:rPr>
                      <a:t>0</a:t>
                    </a:r>
                    <a:r>
                      <a:rPr lang="en-US" altLang="zh-CN" sz="1400" dirty="0">
                        <a:solidFill>
                          <a:srgbClr val="0070C0"/>
                        </a:solidFill>
                      </a:rPr>
                      <a:t>:0</a:t>
                    </a:r>
                    <a:r>
                      <a:rPr lang="en-US" altLang="zh-CN" sz="1400" baseline="30000" dirty="0">
                        <a:solidFill>
                          <a:srgbClr val="0070C0"/>
                        </a:solidFill>
                      </a:rPr>
                      <a:t>th</a:t>
                    </a:r>
                    <a:r>
                      <a:rPr lang="zh-CN" altLang="en-US" sz="1400" dirty="0">
                        <a:solidFill>
                          <a:srgbClr val="0070C0"/>
                        </a:solidFill>
                      </a:rPr>
                      <a:t> </a:t>
                    </a:r>
                    <a:r>
                      <a:rPr lang="en-US" altLang="zh-CN" sz="1400" dirty="0">
                        <a:solidFill>
                          <a:srgbClr val="0070C0"/>
                        </a:solidFill>
                      </a:rPr>
                      <a:t>order</a:t>
                    </a:r>
                    <a:r>
                      <a:rPr lang="zh-CN" altLang="en-US" sz="1400" dirty="0">
                        <a:solidFill>
                          <a:srgbClr val="0070C0"/>
                        </a:solidFill>
                      </a:rPr>
                      <a:t> </a:t>
                    </a:r>
                    <a:r>
                      <a:rPr lang="en-US" altLang="zh-CN" sz="1400" dirty="0">
                        <a:solidFill>
                          <a:srgbClr val="0070C0"/>
                        </a:solidFill>
                      </a:rPr>
                      <a:t>modified</a:t>
                    </a:r>
                    <a:r>
                      <a:rPr lang="zh-CN" altLang="en-US" sz="1400" dirty="0">
                        <a:solidFill>
                          <a:srgbClr val="0070C0"/>
                        </a:solidFill>
                      </a:rPr>
                      <a:t> </a:t>
                    </a:r>
                    <a:r>
                      <a:rPr lang="en-US" altLang="zh-CN" sz="1400" dirty="0">
                        <a:solidFill>
                          <a:srgbClr val="0070C0"/>
                        </a:solidFill>
                      </a:rPr>
                      <a:t>Bessel function</a:t>
                    </a:r>
                    <a:endParaRPr lang="zh-CN" altLang="en-US" sz="1400" dirty="0">
                      <a:solidFill>
                        <a:srgbClr val="0070C0"/>
                      </a:solidFill>
                    </a:endParaRPr>
                  </a:p>
                </p:txBody>
              </p:sp>
            </mc:Choice>
            <mc:Fallback xmlns="">
              <p:sp>
                <p:nvSpPr>
                  <p:cNvPr id="15" name="TextBox 14">
                    <a:extLst>
                      <a:ext uri="{FF2B5EF4-FFF2-40B4-BE49-F238E27FC236}">
                        <a16:creationId xmlns:a16="http://schemas.microsoft.com/office/drawing/2014/main" id="{B9604792-AB5E-9935-C40C-D67C6F080DF6}"/>
                      </a:ext>
                    </a:extLst>
                  </p:cNvPr>
                  <p:cNvSpPr txBox="1">
                    <a:spLocks noRot="1" noChangeAspect="1" noMove="1" noResize="1" noEditPoints="1" noAdjustHandles="1" noChangeArrowheads="1" noChangeShapeType="1" noTextEdit="1"/>
                  </p:cNvSpPr>
                  <p:nvPr/>
                </p:nvSpPr>
                <p:spPr>
                  <a:xfrm>
                    <a:off x="7960698" y="4775752"/>
                    <a:ext cx="3139044" cy="530466"/>
                  </a:xfrm>
                  <a:prstGeom prst="rect">
                    <a:avLst/>
                  </a:prstGeom>
                  <a:blipFill>
                    <a:blip r:embed="rId7"/>
                    <a:stretch>
                      <a:fillRect l="-387" t="-51685" r="-2515" b="-46067"/>
                    </a:stretch>
                  </a:blipFill>
                  <a:ln>
                    <a:solidFill>
                      <a:srgbClr val="0070C0"/>
                    </a:solidFill>
                  </a:ln>
                </p:spPr>
                <p:txBody>
                  <a:bodyPr/>
                  <a:lstStyle/>
                  <a:p>
                    <a:r>
                      <a:rPr lang="zh-CN" altLang="en-US">
                        <a:noFill/>
                      </a:rPr>
                      <a:t> </a:t>
                    </a:r>
                  </a:p>
                </p:txBody>
              </p:sp>
            </mc:Fallback>
          </mc:AlternateContent>
        </p:grpSp>
        <p:cxnSp>
          <p:nvCxnSpPr>
            <p:cNvPr id="27" name="Straight Arrow Connector 36">
              <a:extLst>
                <a:ext uri="{FF2B5EF4-FFF2-40B4-BE49-F238E27FC236}">
                  <a16:creationId xmlns:a16="http://schemas.microsoft.com/office/drawing/2014/main" id="{0F8CC10A-5E81-4882-9BA8-B377E02A767C}"/>
                </a:ext>
              </a:extLst>
            </p:cNvPr>
            <p:cNvCxnSpPr>
              <a:cxnSpLocks/>
              <a:stCxn id="28" idx="1"/>
            </p:cNvCxnSpPr>
            <p:nvPr/>
          </p:nvCxnSpPr>
          <p:spPr>
            <a:xfrm flipH="1" flipV="1">
              <a:off x="6892972" y="3471862"/>
              <a:ext cx="712932" cy="712126"/>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41">
            <a:extLst>
              <a:ext uri="{FF2B5EF4-FFF2-40B4-BE49-F238E27FC236}">
                <a16:creationId xmlns:a16="http://schemas.microsoft.com/office/drawing/2014/main" id="{8E6714FA-97DE-4F90-93A2-B6C696168F55}"/>
              </a:ext>
            </a:extLst>
          </p:cNvPr>
          <p:cNvGrpSpPr/>
          <p:nvPr/>
        </p:nvGrpSpPr>
        <p:grpSpPr>
          <a:xfrm>
            <a:off x="4773254" y="3509791"/>
            <a:ext cx="1616149" cy="1287378"/>
            <a:chOff x="5119794" y="3915566"/>
            <a:chExt cx="1616149" cy="1287378"/>
          </a:xfrm>
        </p:grpSpPr>
        <mc:AlternateContent xmlns:mc="http://schemas.openxmlformats.org/markup-compatibility/2006" xmlns:a14="http://schemas.microsoft.com/office/drawing/2010/main">
          <mc:Choice Requires="a14">
            <p:sp>
              <p:nvSpPr>
                <p:cNvPr id="31" name="TextBox 8">
                  <a:extLst>
                    <a:ext uri="{FF2B5EF4-FFF2-40B4-BE49-F238E27FC236}">
                      <a16:creationId xmlns:a16="http://schemas.microsoft.com/office/drawing/2014/main" id="{D8986552-4314-4D72-A9F5-005EDCA1EEF9}"/>
                    </a:ext>
                  </a:extLst>
                </p:cNvPr>
                <p:cNvSpPr txBox="1"/>
                <p:nvPr/>
              </p:nvSpPr>
              <p:spPr>
                <a:xfrm>
                  <a:off x="5119794" y="4598740"/>
                  <a:ext cx="1616149" cy="604204"/>
                </a:xfrm>
                <a:prstGeom prst="rect">
                  <a:avLst/>
                </a:prstGeom>
                <a:noFill/>
                <a:ln>
                  <a:solidFill>
                    <a:srgbClr val="00B0F0"/>
                  </a:solidFill>
                </a:ln>
              </p:spPr>
              <p:txBody>
                <a:bodyPr wrap="square" rtlCol="0">
                  <a:spAutoFit/>
                </a:bodyPr>
                <a:lstStyle/>
                <a:p>
                  <a:r>
                    <a:rPr lang="en-US" altLang="zh-CN" sz="1600" dirty="0">
                      <a:solidFill>
                        <a:srgbClr val="00B0F0"/>
                      </a:solidFill>
                    </a:rPr>
                    <a:t>Lattice</a:t>
                  </a:r>
                  <a:r>
                    <a:rPr lang="zh-CN" altLang="en-US" sz="1600" dirty="0">
                      <a:solidFill>
                        <a:srgbClr val="00B0F0"/>
                      </a:solidFill>
                    </a:rPr>
                    <a:t> </a:t>
                  </a:r>
                  <a:r>
                    <a:rPr lang="en-US" altLang="zh-CN" sz="1600" dirty="0">
                      <a:solidFill>
                        <a:srgbClr val="00B0F0"/>
                      </a:solidFill>
                    </a:rPr>
                    <a:t>design</a:t>
                  </a:r>
                </a:p>
                <a:p>
                  <a:pP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00B0F0"/>
                                </a:solidFill>
                                <a:latin typeface="Cambria Math" panose="02040503050406030204" pitchFamily="18" charset="0"/>
                              </a:rPr>
                            </m:ctrlPr>
                          </m:sSubSupPr>
                          <m:e>
                            <m:r>
                              <a:rPr lang="zh-CN" altLang="en-US" sz="1600" b="0" i="1" smtClean="0">
                                <a:solidFill>
                                  <a:srgbClr val="00B0F0"/>
                                </a:solidFill>
                                <a:latin typeface="Cambria Math" panose="02040503050406030204" pitchFamily="18" charset="0"/>
                              </a:rPr>
                              <m:t>𝛽</m:t>
                            </m:r>
                          </m:e>
                          <m:sub>
                            <m:r>
                              <a:rPr lang="en-US" altLang="zh-CN" sz="1600" b="0" i="1" smtClean="0">
                                <a:solidFill>
                                  <a:srgbClr val="00B0F0"/>
                                </a:solidFill>
                                <a:latin typeface="Cambria Math" panose="02040503050406030204" pitchFamily="18" charset="0"/>
                              </a:rPr>
                              <m:t>𝑦</m:t>
                            </m:r>
                          </m:sub>
                          <m:sup>
                            <m:r>
                              <a:rPr lang="en-US" altLang="zh-CN" sz="1600" b="0" i="1" smtClean="0">
                                <a:solidFill>
                                  <a:srgbClr val="00B0F0"/>
                                </a:solidFill>
                                <a:latin typeface="Cambria Math" panose="02040503050406030204" pitchFamily="18" charset="0"/>
                              </a:rPr>
                              <m:t>∗</m:t>
                            </m:r>
                          </m:sup>
                        </m:sSubSup>
                        <m:r>
                          <a:rPr lang="en-US" altLang="zh-CN" sz="1600" b="0" i="1" smtClean="0">
                            <a:solidFill>
                              <a:srgbClr val="00B0F0"/>
                            </a:solidFill>
                            <a:latin typeface="Cambria Math" panose="02040503050406030204" pitchFamily="18" charset="0"/>
                          </a:rPr>
                          <m:t>=0.6 </m:t>
                        </m:r>
                        <m:r>
                          <m:rPr>
                            <m:sty m:val="p"/>
                          </m:rPr>
                          <a:rPr lang="en-US" altLang="zh-CN" sz="1600" i="1">
                            <a:solidFill>
                              <a:srgbClr val="00B0F0"/>
                            </a:solidFill>
                            <a:latin typeface="Cambria Math" panose="02040503050406030204" pitchFamily="18" charset="0"/>
                          </a:rPr>
                          <m:t>mm</m:t>
                        </m:r>
                      </m:oMath>
                    </m:oMathPara>
                  </a14:m>
                  <a:endParaRPr lang="zh-CN" altLang="en-US" sz="1600" dirty="0">
                    <a:solidFill>
                      <a:srgbClr val="00B0F0"/>
                    </a:solidFill>
                  </a:endParaRPr>
                </a:p>
              </p:txBody>
            </p:sp>
          </mc:Choice>
          <mc:Fallback xmlns="">
            <p:sp>
              <p:nvSpPr>
                <p:cNvPr id="31" name="TextBox 8">
                  <a:extLst>
                    <a:ext uri="{FF2B5EF4-FFF2-40B4-BE49-F238E27FC236}">
                      <a16:creationId xmlns:a16="http://schemas.microsoft.com/office/drawing/2014/main" id="{D8986552-4314-4D72-A9F5-005EDCA1EEF9}"/>
                    </a:ext>
                  </a:extLst>
                </p:cNvPr>
                <p:cNvSpPr txBox="1">
                  <a:spLocks noRot="1" noChangeAspect="1" noMove="1" noResize="1" noEditPoints="1" noAdjustHandles="1" noChangeArrowheads="1" noChangeShapeType="1" noTextEdit="1"/>
                </p:cNvSpPr>
                <p:nvPr/>
              </p:nvSpPr>
              <p:spPr>
                <a:xfrm>
                  <a:off x="5119794" y="4598740"/>
                  <a:ext cx="1616149" cy="604204"/>
                </a:xfrm>
                <a:prstGeom prst="rect">
                  <a:avLst/>
                </a:prstGeom>
                <a:blipFill>
                  <a:blip r:embed="rId8"/>
                  <a:stretch>
                    <a:fillRect l="-1498" t="-1980" b="-1980"/>
                  </a:stretch>
                </a:blipFill>
                <a:ln>
                  <a:solidFill>
                    <a:srgbClr val="00B0F0"/>
                  </a:solidFill>
                </a:ln>
              </p:spPr>
              <p:txBody>
                <a:bodyPr/>
                <a:lstStyle/>
                <a:p>
                  <a:r>
                    <a:rPr lang="zh-CN" altLang="en-US">
                      <a:noFill/>
                    </a:rPr>
                    <a:t> </a:t>
                  </a:r>
                </a:p>
              </p:txBody>
            </p:sp>
          </mc:Fallback>
        </mc:AlternateContent>
        <p:cxnSp>
          <p:nvCxnSpPr>
            <p:cNvPr id="32" name="Straight Arrow Connector 40">
              <a:extLst>
                <a:ext uri="{FF2B5EF4-FFF2-40B4-BE49-F238E27FC236}">
                  <a16:creationId xmlns:a16="http://schemas.microsoft.com/office/drawing/2014/main" id="{C8D13343-3F6A-4C7B-8DD1-EC939BBD0B7A}"/>
                </a:ext>
              </a:extLst>
            </p:cNvPr>
            <p:cNvCxnSpPr>
              <a:cxnSpLocks/>
              <a:stCxn id="31" idx="0"/>
            </p:cNvCxnSpPr>
            <p:nvPr/>
          </p:nvCxnSpPr>
          <p:spPr>
            <a:xfrm flipV="1">
              <a:off x="5927869" y="3915566"/>
              <a:ext cx="0" cy="68317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TextBox 44">
            <a:extLst>
              <a:ext uri="{FF2B5EF4-FFF2-40B4-BE49-F238E27FC236}">
                <a16:creationId xmlns:a16="http://schemas.microsoft.com/office/drawing/2014/main" id="{06E285D3-E291-4259-AAAC-211E2291854C}"/>
              </a:ext>
            </a:extLst>
          </p:cNvPr>
          <p:cNvSpPr txBox="1"/>
          <p:nvPr/>
        </p:nvSpPr>
        <p:spPr>
          <a:xfrm>
            <a:off x="1557247" y="3729967"/>
            <a:ext cx="2811188"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sz="1600" dirty="0">
                <a:solidFill>
                  <a:schemeClr val="accent2"/>
                </a:solidFill>
              </a:rPr>
              <a:t>Electron charge: </a:t>
            </a:r>
          </a:p>
          <a:p>
            <a:pPr algn="ctr"/>
            <a:r>
              <a:rPr lang="en-US" altLang="zh-CN" sz="1600" i="1" dirty="0">
                <a:solidFill>
                  <a:schemeClr val="accent2"/>
                </a:solidFill>
              </a:rPr>
              <a:t>e</a:t>
            </a:r>
            <a:r>
              <a:rPr lang="en-US" altLang="zh-CN" sz="1600" dirty="0">
                <a:solidFill>
                  <a:schemeClr val="accent2"/>
                </a:solidFill>
              </a:rPr>
              <a:t> = 1.602 x 10</a:t>
            </a:r>
            <a:r>
              <a:rPr lang="en-US" altLang="zh-CN" sz="1600" baseline="30000" dirty="0">
                <a:solidFill>
                  <a:schemeClr val="accent2"/>
                </a:solidFill>
              </a:rPr>
              <a:t>-19</a:t>
            </a:r>
            <a:r>
              <a:rPr lang="en-US" altLang="zh-CN" sz="1600" dirty="0">
                <a:solidFill>
                  <a:schemeClr val="accent2"/>
                </a:solidFill>
              </a:rPr>
              <a:t> C</a:t>
            </a:r>
            <a:endParaRPr lang="en-US" altLang="zh-CN" sz="1600" b="0" i="1" dirty="0">
              <a:solidFill>
                <a:schemeClr val="accent2"/>
              </a:solidFill>
              <a:latin typeface="Cambria Math" panose="02040503050406030204" pitchFamily="18" charset="0"/>
            </a:endParaRPr>
          </a:p>
          <a:p>
            <a:r>
              <a:rPr lang="en-US" altLang="zh-CN" sz="1600" dirty="0">
                <a:solidFill>
                  <a:schemeClr val="accent2"/>
                </a:solidFill>
              </a:rPr>
              <a:t>Classical electron radius:</a:t>
            </a:r>
            <a:r>
              <a:rPr lang="zh-CN" altLang="en-US" sz="1600" dirty="0">
                <a:solidFill>
                  <a:schemeClr val="accent2"/>
                </a:solidFill>
              </a:rPr>
              <a:t> </a:t>
            </a:r>
            <a:endParaRPr lang="en-US" altLang="zh-CN" sz="1600" dirty="0">
              <a:solidFill>
                <a:schemeClr val="accent2"/>
              </a:solidFill>
            </a:endParaRPr>
          </a:p>
          <a:p>
            <a:pPr algn="ctr"/>
            <a:r>
              <a:rPr lang="en-US" altLang="zh-CN" sz="1600" i="1" dirty="0">
                <a:solidFill>
                  <a:schemeClr val="accent2"/>
                </a:solidFill>
              </a:rPr>
              <a:t>r</a:t>
            </a:r>
            <a:r>
              <a:rPr lang="en-US" altLang="zh-CN" sz="1600" baseline="-25000" dirty="0">
                <a:solidFill>
                  <a:schemeClr val="accent2"/>
                </a:solidFill>
              </a:rPr>
              <a:t>e</a:t>
            </a:r>
            <a:r>
              <a:rPr lang="en-US" altLang="zh-CN" sz="1600" dirty="0">
                <a:solidFill>
                  <a:schemeClr val="accent2"/>
                </a:solidFill>
              </a:rPr>
              <a:t> = 2.818 x 10</a:t>
            </a:r>
            <a:r>
              <a:rPr lang="en-US" altLang="zh-CN" sz="1600" baseline="30000" dirty="0">
                <a:solidFill>
                  <a:schemeClr val="accent2"/>
                </a:solidFill>
              </a:rPr>
              <a:t>-15</a:t>
            </a:r>
            <a:r>
              <a:rPr lang="en-US" altLang="zh-CN" sz="1600" dirty="0">
                <a:solidFill>
                  <a:schemeClr val="accent2"/>
                </a:solidFill>
              </a:rPr>
              <a:t> m</a:t>
            </a:r>
            <a:endParaRPr lang="zh-CN" altLang="en-US" sz="1600" dirty="0">
              <a:solidFill>
                <a:schemeClr val="accent2"/>
              </a:solidFill>
            </a:endParaRPr>
          </a:p>
        </p:txBody>
      </p:sp>
      <p:cxnSp>
        <p:nvCxnSpPr>
          <p:cNvPr id="34" name="Straight Arrow Connector 45">
            <a:extLst>
              <a:ext uri="{FF2B5EF4-FFF2-40B4-BE49-F238E27FC236}">
                <a16:creationId xmlns:a16="http://schemas.microsoft.com/office/drawing/2014/main" id="{9F7F0EE3-E867-48A8-9785-0EE8F8B94009}"/>
              </a:ext>
            </a:extLst>
          </p:cNvPr>
          <p:cNvCxnSpPr>
            <a:cxnSpLocks/>
          </p:cNvCxnSpPr>
          <p:nvPr/>
        </p:nvCxnSpPr>
        <p:spPr>
          <a:xfrm flipV="1">
            <a:off x="4335908" y="3502580"/>
            <a:ext cx="644891" cy="7747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10" name="组合 9">
            <a:extLst>
              <a:ext uri="{FF2B5EF4-FFF2-40B4-BE49-F238E27FC236}">
                <a16:creationId xmlns:a16="http://schemas.microsoft.com/office/drawing/2014/main" id="{23C8BEE1-F944-4601-BC55-31DE5E69B725}"/>
              </a:ext>
            </a:extLst>
          </p:cNvPr>
          <p:cNvGrpSpPr/>
          <p:nvPr/>
        </p:nvGrpSpPr>
        <p:grpSpPr>
          <a:xfrm>
            <a:off x="5754422" y="1587089"/>
            <a:ext cx="4605681" cy="1460111"/>
            <a:chOff x="5754422" y="1587089"/>
            <a:chExt cx="4605681" cy="1460111"/>
          </a:xfrm>
        </p:grpSpPr>
        <p:grpSp>
          <p:nvGrpSpPr>
            <p:cNvPr id="22" name="Group 49">
              <a:extLst>
                <a:ext uri="{FF2B5EF4-FFF2-40B4-BE49-F238E27FC236}">
                  <a16:creationId xmlns:a16="http://schemas.microsoft.com/office/drawing/2014/main" id="{D6E4F9A4-5A58-4804-8043-94B9573FB798}"/>
                </a:ext>
              </a:extLst>
            </p:cNvPr>
            <p:cNvGrpSpPr/>
            <p:nvPr/>
          </p:nvGrpSpPr>
          <p:grpSpPr>
            <a:xfrm>
              <a:off x="5754422" y="1587089"/>
              <a:ext cx="4605681" cy="1016052"/>
              <a:chOff x="6366496" y="2270975"/>
              <a:chExt cx="5207415" cy="1016052"/>
            </a:xfrm>
          </p:grpSpPr>
          <mc:AlternateContent xmlns:mc="http://schemas.openxmlformats.org/markup-compatibility/2006" xmlns:a14="http://schemas.microsoft.com/office/drawing/2010/main">
            <mc:Choice Requires="a14">
              <p:sp>
                <p:nvSpPr>
                  <p:cNvPr id="23" name="TextBox 15">
                    <a:extLst>
                      <a:ext uri="{FF2B5EF4-FFF2-40B4-BE49-F238E27FC236}">
                        <a16:creationId xmlns:a16="http://schemas.microsoft.com/office/drawing/2014/main" id="{2CA3C3F5-469C-430E-8045-ABEC30921789}"/>
                      </a:ext>
                    </a:extLst>
                  </p:cNvPr>
                  <p:cNvSpPr txBox="1"/>
                  <p:nvPr/>
                </p:nvSpPr>
                <p:spPr>
                  <a:xfrm>
                    <a:off x="7369218" y="2270975"/>
                    <a:ext cx="4204693" cy="857351"/>
                  </a:xfrm>
                  <a:prstGeom prst="rect">
                    <a:avLst/>
                  </a:prstGeom>
                  <a:noFill/>
                  <a:ln>
                    <a:solidFill>
                      <a:srgbClr val="7030A0"/>
                    </a:solidFill>
                  </a:ln>
                </p:spPr>
                <p:txBody>
                  <a:bodyPr wrap="square" rtlCol="0">
                    <a:spAutoFit/>
                  </a:bodyPr>
                  <a:lstStyle/>
                  <a:p>
                    <a:r>
                      <a:rPr lang="en-US" altLang="zh-CN" sz="1600" dirty="0">
                        <a:solidFill>
                          <a:srgbClr val="7030A0"/>
                        </a:solidFill>
                      </a:rPr>
                      <a:t>Vertical beam-beam parameter</a:t>
                    </a:r>
                    <a:r>
                      <a:rPr lang="zh-CN" altLang="en-US" sz="1600" dirty="0">
                        <a:solidFill>
                          <a:srgbClr val="7030A0"/>
                        </a:solidFill>
                      </a:rPr>
                      <a:t>：</a:t>
                    </a:r>
                    <a:endParaRPr lang="en-US" altLang="zh-CN" sz="1600" dirty="0">
                      <a:solidFill>
                        <a:srgbClr val="7030A0"/>
                      </a:solidFill>
                    </a:endParaRPr>
                  </a:p>
                  <a:p>
                    <a:pPr/>
                    <a14:m>
                      <m:oMathPara xmlns:m="http://schemas.openxmlformats.org/officeDocument/2006/math">
                        <m:oMathParaPr>
                          <m:jc m:val="centerGroup"/>
                        </m:oMathParaPr>
                        <m:oMath xmlns:m="http://schemas.openxmlformats.org/officeDocument/2006/math">
                          <m:sSub>
                            <m:sSubPr>
                              <m:ctrlPr>
                                <a:rPr lang="en-US" altLang="zh-CN" sz="1400" i="1" smtClean="0">
                                  <a:solidFill>
                                    <a:srgbClr val="7030A0"/>
                                  </a:solidFill>
                                  <a:latin typeface="Cambria Math" panose="02040503050406030204" pitchFamily="18" charset="0"/>
                                </a:rPr>
                              </m:ctrlPr>
                            </m:sSubPr>
                            <m:e>
                              <m:r>
                                <a:rPr lang="zh-CN" altLang="en-US" sz="1400" i="1" smtClean="0">
                                  <a:solidFill>
                                    <a:srgbClr val="7030A0"/>
                                  </a:solidFill>
                                  <a:latin typeface="Cambria Math" panose="02040503050406030204" pitchFamily="18" charset="0"/>
                                </a:rPr>
                                <m:t>𝜉</m:t>
                              </m:r>
                            </m:e>
                            <m:sub>
                              <m:r>
                                <a:rPr lang="en-US" altLang="zh-CN" sz="1400" b="0" i="1" smtClean="0">
                                  <a:solidFill>
                                    <a:srgbClr val="7030A0"/>
                                  </a:solidFill>
                                  <a:latin typeface="Cambria Math" panose="02040503050406030204" pitchFamily="18" charset="0"/>
                                </a:rPr>
                                <m:t>𝑦</m:t>
                              </m:r>
                            </m:sub>
                          </m:sSub>
                          <m:r>
                            <a:rPr lang="en-US" altLang="zh-CN" sz="1400" b="0" i="1" smtClean="0">
                              <a:solidFill>
                                <a:srgbClr val="7030A0"/>
                              </a:solidFill>
                              <a:latin typeface="Cambria Math" panose="02040503050406030204" pitchFamily="18" charset="0"/>
                            </a:rPr>
                            <m:t>=</m:t>
                          </m:r>
                          <m:f>
                            <m:fPr>
                              <m:ctrlPr>
                                <a:rPr lang="en-US" altLang="zh-CN" sz="1400" b="0" i="1" smtClean="0">
                                  <a:solidFill>
                                    <a:srgbClr val="7030A0"/>
                                  </a:solidFill>
                                  <a:latin typeface="Cambria Math" panose="02040503050406030204" pitchFamily="18" charset="0"/>
                                </a:rPr>
                              </m:ctrlPr>
                            </m:fPr>
                            <m:num>
                              <m:sSub>
                                <m:sSubPr>
                                  <m:ctrlPr>
                                    <a:rPr lang="en-US" altLang="zh-CN" sz="1400" b="0" i="1" smtClean="0">
                                      <a:solidFill>
                                        <a:srgbClr val="7030A0"/>
                                      </a:solidFill>
                                      <a:latin typeface="Cambria Math" panose="02040503050406030204" pitchFamily="18" charset="0"/>
                                    </a:rPr>
                                  </m:ctrlPr>
                                </m:sSubPr>
                                <m:e>
                                  <m:r>
                                    <a:rPr lang="en-US" altLang="zh-CN" sz="1400" b="0" i="1" smtClean="0">
                                      <a:solidFill>
                                        <a:srgbClr val="7030A0"/>
                                      </a:solidFill>
                                      <a:latin typeface="Cambria Math" panose="02040503050406030204" pitchFamily="18" charset="0"/>
                                    </a:rPr>
                                    <m:t>𝑟</m:t>
                                  </m:r>
                                </m:e>
                                <m:sub>
                                  <m:r>
                                    <a:rPr lang="en-US" altLang="zh-CN" sz="1400" b="0" i="1" smtClean="0">
                                      <a:solidFill>
                                        <a:srgbClr val="7030A0"/>
                                      </a:solidFill>
                                      <a:latin typeface="Cambria Math" panose="02040503050406030204" pitchFamily="18" charset="0"/>
                                    </a:rPr>
                                    <m:t>0</m:t>
                                  </m:r>
                                </m:sub>
                              </m:sSub>
                              <m:sSub>
                                <m:sSubPr>
                                  <m:ctrlPr>
                                    <a:rPr lang="en-US" altLang="zh-CN" sz="1400" b="0" i="1" smtClean="0">
                                      <a:solidFill>
                                        <a:srgbClr val="7030A0"/>
                                      </a:solidFill>
                                      <a:latin typeface="Cambria Math" panose="02040503050406030204" pitchFamily="18" charset="0"/>
                                    </a:rPr>
                                  </m:ctrlPr>
                                </m:sSubPr>
                                <m:e>
                                  <m:r>
                                    <a:rPr lang="en-US" altLang="zh-CN" sz="1400" b="0" i="1" smtClean="0">
                                      <a:solidFill>
                                        <a:srgbClr val="7030A0"/>
                                      </a:solidFill>
                                      <a:latin typeface="Cambria Math" panose="02040503050406030204" pitchFamily="18" charset="0"/>
                                    </a:rPr>
                                    <m:t>𝑁</m:t>
                                  </m:r>
                                </m:e>
                                <m:sub>
                                  <m:r>
                                    <a:rPr lang="en-US" altLang="zh-CN" sz="1400" b="0" i="1" smtClean="0">
                                      <a:solidFill>
                                        <a:srgbClr val="7030A0"/>
                                      </a:solidFill>
                                      <a:latin typeface="Cambria Math" panose="02040503050406030204" pitchFamily="18" charset="0"/>
                                    </a:rPr>
                                    <m:t>𝑏</m:t>
                                  </m:r>
                                </m:sub>
                              </m:sSub>
                            </m:num>
                            <m:den>
                              <m:r>
                                <a:rPr lang="en-US" altLang="zh-CN" sz="1400" b="0" i="1" smtClean="0">
                                  <a:solidFill>
                                    <a:srgbClr val="7030A0"/>
                                  </a:solidFill>
                                  <a:latin typeface="Cambria Math" panose="02040503050406030204" pitchFamily="18" charset="0"/>
                                </a:rPr>
                                <m:t>2</m:t>
                              </m:r>
                              <m:r>
                                <a:rPr lang="zh-CN" altLang="en-US" sz="1400" b="0" i="1" smtClean="0">
                                  <a:solidFill>
                                    <a:srgbClr val="7030A0"/>
                                  </a:solidFill>
                                  <a:latin typeface="Cambria Math" panose="02040503050406030204" pitchFamily="18" charset="0"/>
                                </a:rPr>
                                <m:t>𝜋</m:t>
                              </m:r>
                              <m:r>
                                <a:rPr lang="zh-CN" altLang="en-US" sz="1400" b="0" i="1" smtClean="0">
                                  <a:solidFill>
                                    <a:srgbClr val="7030A0"/>
                                  </a:solidFill>
                                  <a:latin typeface="Cambria Math" panose="02040503050406030204" pitchFamily="18" charset="0"/>
                                  <a:sym typeface="Symbol" panose="05050102010706020507" pitchFamily="18" charset="2"/>
                                </a:rPr>
                                <m:t>𝛾</m:t>
                              </m:r>
                            </m:den>
                          </m:f>
                          <m:r>
                            <a:rPr lang="en-US" altLang="zh-CN" sz="1400" b="0" i="1" smtClean="0">
                              <a:solidFill>
                                <a:srgbClr val="7030A0"/>
                              </a:solidFill>
                              <a:latin typeface="Cambria Math" panose="02040503050406030204" pitchFamily="18" charset="0"/>
                              <a:ea typeface="Cambria Math" panose="02040503050406030204" pitchFamily="18" charset="0"/>
                            </a:rPr>
                            <m:t>∙</m:t>
                          </m:r>
                          <m:f>
                            <m:fPr>
                              <m:ctrlPr>
                                <a:rPr lang="en-US" altLang="zh-CN" sz="1400" b="0" i="1" smtClean="0">
                                  <a:solidFill>
                                    <a:srgbClr val="7030A0"/>
                                  </a:solidFill>
                                  <a:latin typeface="Cambria Math" panose="02040503050406030204" pitchFamily="18" charset="0"/>
                                  <a:ea typeface="Cambria Math" panose="02040503050406030204" pitchFamily="18" charset="0"/>
                                </a:rPr>
                              </m:ctrlPr>
                            </m:fPr>
                            <m:num>
                              <m:sSubSup>
                                <m:sSubSupPr>
                                  <m:ctrlPr>
                                    <a:rPr lang="en-US" altLang="zh-CN" sz="1400" i="1">
                                      <a:solidFill>
                                        <a:srgbClr val="7030A0"/>
                                      </a:solidFill>
                                      <a:latin typeface="Cambria Math" panose="02040503050406030204" pitchFamily="18" charset="0"/>
                                    </a:rPr>
                                  </m:ctrlPr>
                                </m:sSubSupPr>
                                <m:e>
                                  <m:r>
                                    <a:rPr lang="zh-CN" altLang="en-US" sz="1400" i="1">
                                      <a:solidFill>
                                        <a:srgbClr val="7030A0"/>
                                      </a:solidFill>
                                      <a:latin typeface="Cambria Math" panose="02040503050406030204" pitchFamily="18" charset="0"/>
                                    </a:rPr>
                                    <m:t>𝛽</m:t>
                                  </m:r>
                                </m:e>
                                <m:sub>
                                  <m:r>
                                    <a:rPr lang="en-US" altLang="zh-CN" sz="1400" i="1">
                                      <a:solidFill>
                                        <a:srgbClr val="7030A0"/>
                                      </a:solidFill>
                                      <a:latin typeface="Cambria Math" panose="02040503050406030204" pitchFamily="18" charset="0"/>
                                    </a:rPr>
                                    <m:t>𝑦</m:t>
                                  </m:r>
                                </m:sub>
                                <m:sup>
                                  <m:r>
                                    <a:rPr lang="en-US" altLang="zh-CN" sz="1400" i="1">
                                      <a:solidFill>
                                        <a:srgbClr val="7030A0"/>
                                      </a:solidFill>
                                      <a:latin typeface="Cambria Math" panose="02040503050406030204" pitchFamily="18" charset="0"/>
                                    </a:rPr>
                                    <m:t>∗</m:t>
                                  </m:r>
                                </m:sup>
                              </m:sSubSup>
                            </m:num>
                            <m:den>
                              <m:sSub>
                                <m:sSubPr>
                                  <m:ctrlPr>
                                    <a:rPr lang="en-US" altLang="zh-CN" sz="1400" i="1">
                                      <a:solidFill>
                                        <a:srgbClr val="7030A0"/>
                                      </a:solidFill>
                                      <a:latin typeface="Cambria Math" panose="02040503050406030204" pitchFamily="18" charset="0"/>
                                    </a:rPr>
                                  </m:ctrlPr>
                                </m:sSubPr>
                                <m:e>
                                  <m:r>
                                    <a:rPr lang="zh-CN" altLang="en-US" sz="1400" i="1">
                                      <a:solidFill>
                                        <a:srgbClr val="7030A0"/>
                                      </a:solidFill>
                                      <a:latin typeface="Cambria Math" panose="02040503050406030204" pitchFamily="18" charset="0"/>
                                    </a:rPr>
                                    <m:t>𝜎</m:t>
                                  </m:r>
                                </m:e>
                                <m:sub>
                                  <m:r>
                                    <a:rPr lang="en-US" altLang="zh-CN" sz="1400" i="1">
                                      <a:solidFill>
                                        <a:srgbClr val="7030A0"/>
                                      </a:solidFill>
                                      <a:latin typeface="Cambria Math" panose="02040503050406030204" pitchFamily="18" charset="0"/>
                                    </a:rPr>
                                    <m:t>𝑦</m:t>
                                  </m:r>
                                </m:sub>
                              </m:sSub>
                              <m:sSub>
                                <m:sSubPr>
                                  <m:ctrlPr>
                                    <a:rPr lang="en-US" altLang="zh-CN" sz="1400" i="1">
                                      <a:solidFill>
                                        <a:srgbClr val="7030A0"/>
                                      </a:solidFill>
                                      <a:latin typeface="Cambria Math" panose="02040503050406030204" pitchFamily="18" charset="0"/>
                                    </a:rPr>
                                  </m:ctrlPr>
                                </m:sSubPr>
                                <m:e>
                                  <m:r>
                                    <a:rPr lang="zh-CN" altLang="en-US" sz="1400" i="1">
                                      <a:solidFill>
                                        <a:srgbClr val="7030A0"/>
                                      </a:solidFill>
                                      <a:latin typeface="Cambria Math" panose="02040503050406030204" pitchFamily="18" charset="0"/>
                                    </a:rPr>
                                    <m:t>𝜎</m:t>
                                  </m:r>
                                </m:e>
                                <m:sub>
                                  <m:r>
                                    <a:rPr lang="en-US" altLang="zh-CN" sz="1400" i="1">
                                      <a:solidFill>
                                        <a:srgbClr val="7030A0"/>
                                      </a:solidFill>
                                      <a:latin typeface="Cambria Math" panose="02040503050406030204" pitchFamily="18" charset="0"/>
                                    </a:rPr>
                                    <m:t>𝑥</m:t>
                                  </m:r>
                                </m:sub>
                              </m:sSub>
                              <m:rad>
                                <m:radPr>
                                  <m:degHide m:val="on"/>
                                  <m:ctrlPr>
                                    <a:rPr lang="en-US" altLang="zh-CN" sz="1400" i="1" smtClean="0">
                                      <a:solidFill>
                                        <a:srgbClr val="7030A0"/>
                                      </a:solidFill>
                                      <a:latin typeface="Cambria Math" panose="02040503050406030204" pitchFamily="18" charset="0"/>
                                    </a:rPr>
                                  </m:ctrlPr>
                                </m:radPr>
                                <m:deg/>
                                <m:e>
                                  <m:r>
                                    <a:rPr lang="en-US" altLang="zh-CN" sz="1400" b="0" i="1" smtClean="0">
                                      <a:solidFill>
                                        <a:srgbClr val="7030A0"/>
                                      </a:solidFill>
                                      <a:latin typeface="Cambria Math" panose="02040503050406030204" pitchFamily="18" charset="0"/>
                                    </a:rPr>
                                    <m:t>1+</m:t>
                                  </m:r>
                                  <m:sSup>
                                    <m:sSupPr>
                                      <m:ctrlPr>
                                        <a:rPr lang="en-US" altLang="zh-CN" sz="1400" b="0" i="1" smtClean="0">
                                          <a:solidFill>
                                            <a:srgbClr val="7030A0"/>
                                          </a:solidFill>
                                          <a:latin typeface="Cambria Math" panose="02040503050406030204" pitchFamily="18" charset="0"/>
                                        </a:rPr>
                                      </m:ctrlPr>
                                    </m:sSupPr>
                                    <m:e>
                                      <m:r>
                                        <a:rPr lang="zh-CN" altLang="en-US" sz="1400" b="0" i="1" smtClean="0">
                                          <a:solidFill>
                                            <a:srgbClr val="7030A0"/>
                                          </a:solidFill>
                                          <a:latin typeface="Cambria Math" panose="02040503050406030204" pitchFamily="18" charset="0"/>
                                        </a:rPr>
                                        <m:t>𝜙</m:t>
                                      </m:r>
                                    </m:e>
                                    <m:sup>
                                      <m:r>
                                        <a:rPr lang="en-US" altLang="zh-CN" sz="1400" b="0" i="1" smtClean="0">
                                          <a:solidFill>
                                            <a:srgbClr val="7030A0"/>
                                          </a:solidFill>
                                          <a:latin typeface="Cambria Math" panose="02040503050406030204" pitchFamily="18" charset="0"/>
                                        </a:rPr>
                                        <m:t>2</m:t>
                                      </m:r>
                                    </m:sup>
                                  </m:sSup>
                                </m:e>
                              </m:rad>
                            </m:den>
                          </m:f>
                          <m:r>
                            <a:rPr lang="en-US" altLang="zh-CN" sz="1400" b="0" i="1" smtClean="0">
                              <a:solidFill>
                                <a:srgbClr val="7030A0"/>
                              </a:solidFill>
                              <a:latin typeface="Cambria Math" panose="02040503050406030204" pitchFamily="18" charset="0"/>
                              <a:ea typeface="Cambria Math" panose="02040503050406030204" pitchFamily="18" charset="0"/>
                            </a:rPr>
                            <m:t>≈</m:t>
                          </m:r>
                          <m:f>
                            <m:fPr>
                              <m:ctrlPr>
                                <a:rPr lang="en-US" altLang="zh-CN" sz="1400" i="1">
                                  <a:solidFill>
                                    <a:srgbClr val="7030A0"/>
                                  </a:solidFill>
                                  <a:latin typeface="Cambria Math" panose="02040503050406030204" pitchFamily="18" charset="0"/>
                                </a:rPr>
                              </m:ctrlPr>
                            </m:fPr>
                            <m:num>
                              <m:sSub>
                                <m:sSubPr>
                                  <m:ctrlPr>
                                    <a:rPr lang="en-US" altLang="zh-CN" sz="1400" i="1">
                                      <a:solidFill>
                                        <a:srgbClr val="7030A0"/>
                                      </a:solidFill>
                                      <a:latin typeface="Cambria Math" panose="02040503050406030204" pitchFamily="18" charset="0"/>
                                    </a:rPr>
                                  </m:ctrlPr>
                                </m:sSubPr>
                                <m:e>
                                  <m:r>
                                    <a:rPr lang="en-US" altLang="zh-CN" sz="1400" i="1">
                                      <a:solidFill>
                                        <a:srgbClr val="7030A0"/>
                                      </a:solidFill>
                                      <a:latin typeface="Cambria Math" panose="02040503050406030204" pitchFamily="18" charset="0"/>
                                    </a:rPr>
                                    <m:t>𝑟</m:t>
                                  </m:r>
                                </m:e>
                                <m:sub>
                                  <m:r>
                                    <a:rPr lang="en-US" altLang="zh-CN" sz="1400" i="1">
                                      <a:solidFill>
                                        <a:srgbClr val="7030A0"/>
                                      </a:solidFill>
                                      <a:latin typeface="Cambria Math" panose="02040503050406030204" pitchFamily="18" charset="0"/>
                                    </a:rPr>
                                    <m:t>0</m:t>
                                  </m:r>
                                </m:sub>
                              </m:sSub>
                              <m:sSub>
                                <m:sSubPr>
                                  <m:ctrlPr>
                                    <a:rPr lang="en-US" altLang="zh-CN" sz="1400" i="1">
                                      <a:solidFill>
                                        <a:srgbClr val="7030A0"/>
                                      </a:solidFill>
                                      <a:latin typeface="Cambria Math" panose="02040503050406030204" pitchFamily="18" charset="0"/>
                                    </a:rPr>
                                  </m:ctrlPr>
                                </m:sSubPr>
                                <m:e>
                                  <m:r>
                                    <a:rPr lang="en-US" altLang="zh-CN" sz="1400" i="1">
                                      <a:solidFill>
                                        <a:srgbClr val="7030A0"/>
                                      </a:solidFill>
                                      <a:latin typeface="Cambria Math" panose="02040503050406030204" pitchFamily="18" charset="0"/>
                                    </a:rPr>
                                    <m:t>𝑁</m:t>
                                  </m:r>
                                </m:e>
                                <m:sub>
                                  <m:r>
                                    <a:rPr lang="en-US" altLang="zh-CN" sz="1400" i="1">
                                      <a:solidFill>
                                        <a:srgbClr val="7030A0"/>
                                      </a:solidFill>
                                      <a:latin typeface="Cambria Math" panose="02040503050406030204" pitchFamily="18" charset="0"/>
                                    </a:rPr>
                                    <m:t>𝑏</m:t>
                                  </m:r>
                                </m:sub>
                              </m:sSub>
                            </m:num>
                            <m:den>
                              <m:r>
                                <a:rPr lang="en-US" altLang="zh-CN" sz="1400" i="1">
                                  <a:solidFill>
                                    <a:srgbClr val="7030A0"/>
                                  </a:solidFill>
                                  <a:latin typeface="Cambria Math" panose="02040503050406030204" pitchFamily="18" charset="0"/>
                                </a:rPr>
                                <m:t>2</m:t>
                              </m:r>
                              <m:r>
                                <a:rPr lang="zh-CN" altLang="en-US" sz="1400" i="1">
                                  <a:solidFill>
                                    <a:srgbClr val="7030A0"/>
                                  </a:solidFill>
                                  <a:latin typeface="Cambria Math" panose="02040503050406030204" pitchFamily="18" charset="0"/>
                                </a:rPr>
                                <m:t>𝜋</m:t>
                              </m:r>
                              <m:r>
                                <a:rPr lang="zh-CN" altLang="en-US" sz="1400" i="1">
                                  <a:solidFill>
                                    <a:srgbClr val="7030A0"/>
                                  </a:solidFill>
                                  <a:latin typeface="Cambria Math" panose="02040503050406030204" pitchFamily="18" charset="0"/>
                                  <a:sym typeface="Symbol" panose="05050102010706020507" pitchFamily="18" charset="2"/>
                                </a:rPr>
                                <m:t>𝛾</m:t>
                              </m:r>
                            </m:den>
                          </m:f>
                          <m:r>
                            <a:rPr lang="en-US" altLang="zh-CN" sz="1400" i="1">
                              <a:solidFill>
                                <a:srgbClr val="7030A0"/>
                              </a:solidFill>
                              <a:latin typeface="Cambria Math" panose="02040503050406030204" pitchFamily="18" charset="0"/>
                              <a:ea typeface="Cambria Math" panose="02040503050406030204" pitchFamily="18" charset="0"/>
                            </a:rPr>
                            <m:t>∙</m:t>
                          </m:r>
                          <m:f>
                            <m:fPr>
                              <m:ctrlPr>
                                <a:rPr lang="en-US" altLang="zh-CN" sz="1400" i="1">
                                  <a:solidFill>
                                    <a:srgbClr val="7030A0"/>
                                  </a:solidFill>
                                  <a:latin typeface="Cambria Math" panose="02040503050406030204" pitchFamily="18" charset="0"/>
                                  <a:ea typeface="Cambria Math" panose="02040503050406030204" pitchFamily="18" charset="0"/>
                                </a:rPr>
                              </m:ctrlPr>
                            </m:fPr>
                            <m:num>
                              <m:sSubSup>
                                <m:sSubSupPr>
                                  <m:ctrlPr>
                                    <a:rPr lang="en-US" altLang="zh-CN" sz="1400" i="1">
                                      <a:solidFill>
                                        <a:srgbClr val="7030A0"/>
                                      </a:solidFill>
                                      <a:latin typeface="Cambria Math" panose="02040503050406030204" pitchFamily="18" charset="0"/>
                                    </a:rPr>
                                  </m:ctrlPr>
                                </m:sSubSupPr>
                                <m:e>
                                  <m:r>
                                    <a:rPr lang="zh-CN" altLang="en-US" sz="1400" i="1">
                                      <a:solidFill>
                                        <a:srgbClr val="7030A0"/>
                                      </a:solidFill>
                                      <a:latin typeface="Cambria Math" panose="02040503050406030204" pitchFamily="18" charset="0"/>
                                    </a:rPr>
                                    <m:t>𝛽</m:t>
                                  </m:r>
                                </m:e>
                                <m:sub>
                                  <m:r>
                                    <a:rPr lang="en-US" altLang="zh-CN" sz="1400" i="1">
                                      <a:solidFill>
                                        <a:srgbClr val="7030A0"/>
                                      </a:solidFill>
                                      <a:latin typeface="Cambria Math" panose="02040503050406030204" pitchFamily="18" charset="0"/>
                                    </a:rPr>
                                    <m:t>𝑦</m:t>
                                  </m:r>
                                </m:sub>
                                <m:sup>
                                  <m:r>
                                    <a:rPr lang="en-US" altLang="zh-CN" sz="1400" i="1">
                                      <a:solidFill>
                                        <a:srgbClr val="7030A0"/>
                                      </a:solidFill>
                                      <a:latin typeface="Cambria Math" panose="02040503050406030204" pitchFamily="18" charset="0"/>
                                    </a:rPr>
                                    <m:t>∗</m:t>
                                  </m:r>
                                </m:sup>
                              </m:sSubSup>
                            </m:num>
                            <m:den>
                              <m:sSub>
                                <m:sSubPr>
                                  <m:ctrlPr>
                                    <a:rPr lang="en-US" altLang="zh-CN" sz="1400" i="1">
                                      <a:solidFill>
                                        <a:srgbClr val="7030A0"/>
                                      </a:solidFill>
                                      <a:latin typeface="Cambria Math" panose="02040503050406030204" pitchFamily="18" charset="0"/>
                                    </a:rPr>
                                  </m:ctrlPr>
                                </m:sSubPr>
                                <m:e>
                                  <m:r>
                                    <a:rPr lang="zh-CN" altLang="en-US" sz="1400" i="1">
                                      <a:solidFill>
                                        <a:srgbClr val="7030A0"/>
                                      </a:solidFill>
                                      <a:latin typeface="Cambria Math" panose="02040503050406030204" pitchFamily="18" charset="0"/>
                                    </a:rPr>
                                    <m:t>𝜎</m:t>
                                  </m:r>
                                </m:e>
                                <m:sub>
                                  <m:r>
                                    <a:rPr lang="en-US" altLang="zh-CN" sz="1400" i="1">
                                      <a:solidFill>
                                        <a:srgbClr val="7030A0"/>
                                      </a:solidFill>
                                      <a:latin typeface="Cambria Math" panose="02040503050406030204" pitchFamily="18" charset="0"/>
                                    </a:rPr>
                                    <m:t>𝑦</m:t>
                                  </m:r>
                                </m:sub>
                              </m:sSub>
                              <m:sSub>
                                <m:sSubPr>
                                  <m:ctrlPr>
                                    <a:rPr lang="en-US" altLang="zh-CN" sz="1400" i="1">
                                      <a:solidFill>
                                        <a:srgbClr val="7030A0"/>
                                      </a:solidFill>
                                      <a:latin typeface="Cambria Math" panose="02040503050406030204" pitchFamily="18" charset="0"/>
                                    </a:rPr>
                                  </m:ctrlPr>
                                </m:sSubPr>
                                <m:e>
                                  <m:r>
                                    <a:rPr lang="zh-CN" altLang="en-US" sz="1400" i="1">
                                      <a:solidFill>
                                        <a:srgbClr val="7030A0"/>
                                      </a:solidFill>
                                      <a:latin typeface="Cambria Math" panose="02040503050406030204" pitchFamily="18" charset="0"/>
                                    </a:rPr>
                                    <m:t>𝜎</m:t>
                                  </m:r>
                                </m:e>
                                <m:sub>
                                  <m:r>
                                    <a:rPr lang="en-US" altLang="zh-CN" sz="1400" b="0" i="1" smtClean="0">
                                      <a:solidFill>
                                        <a:srgbClr val="7030A0"/>
                                      </a:solidFill>
                                      <a:latin typeface="Cambria Math" panose="02040503050406030204" pitchFamily="18" charset="0"/>
                                    </a:rPr>
                                    <m:t>𝑧</m:t>
                                  </m:r>
                                </m:sub>
                              </m:sSub>
                              <m:r>
                                <a:rPr lang="zh-CN" altLang="en-US" sz="1400" i="1" smtClean="0">
                                  <a:solidFill>
                                    <a:srgbClr val="7030A0"/>
                                  </a:solidFill>
                                  <a:latin typeface="Cambria Math" panose="02040503050406030204" pitchFamily="18" charset="0"/>
                                </a:rPr>
                                <m:t>𝜃</m:t>
                              </m:r>
                            </m:den>
                          </m:f>
                        </m:oMath>
                      </m:oMathPara>
                    </a14:m>
                    <a:endParaRPr lang="zh-CN" altLang="en-US" sz="1600" dirty="0">
                      <a:solidFill>
                        <a:srgbClr val="7030A0"/>
                      </a:solidFill>
                    </a:endParaRPr>
                  </a:p>
                </p:txBody>
              </p:sp>
            </mc:Choice>
            <mc:Fallback xmlns="">
              <p:sp>
                <p:nvSpPr>
                  <p:cNvPr id="23" name="TextBox 15">
                    <a:extLst>
                      <a:ext uri="{FF2B5EF4-FFF2-40B4-BE49-F238E27FC236}">
                        <a16:creationId xmlns:a16="http://schemas.microsoft.com/office/drawing/2014/main" id="{2CA3C3F5-469C-430E-8045-ABEC30921789}"/>
                      </a:ext>
                    </a:extLst>
                  </p:cNvPr>
                  <p:cNvSpPr txBox="1">
                    <a:spLocks noRot="1" noChangeAspect="1" noMove="1" noResize="1" noEditPoints="1" noAdjustHandles="1" noChangeArrowheads="1" noChangeShapeType="1" noTextEdit="1"/>
                  </p:cNvSpPr>
                  <p:nvPr/>
                </p:nvSpPr>
                <p:spPr>
                  <a:xfrm>
                    <a:off x="7369218" y="2270975"/>
                    <a:ext cx="4204693" cy="857351"/>
                  </a:xfrm>
                  <a:prstGeom prst="rect">
                    <a:avLst/>
                  </a:prstGeom>
                  <a:blipFill>
                    <a:blip r:embed="rId9"/>
                    <a:stretch>
                      <a:fillRect l="-654" t="-1399"/>
                    </a:stretch>
                  </a:blipFill>
                  <a:ln>
                    <a:solidFill>
                      <a:srgbClr val="7030A0"/>
                    </a:solidFill>
                  </a:ln>
                </p:spPr>
                <p:txBody>
                  <a:bodyPr/>
                  <a:lstStyle/>
                  <a:p>
                    <a:r>
                      <a:rPr lang="zh-CN" altLang="en-US">
                        <a:noFill/>
                      </a:rPr>
                      <a:t> </a:t>
                    </a:r>
                  </a:p>
                </p:txBody>
              </p:sp>
            </mc:Fallback>
          </mc:AlternateContent>
          <p:cxnSp>
            <p:nvCxnSpPr>
              <p:cNvPr id="24" name="Straight Arrow Connector 34">
                <a:extLst>
                  <a:ext uri="{FF2B5EF4-FFF2-40B4-BE49-F238E27FC236}">
                    <a16:creationId xmlns:a16="http://schemas.microsoft.com/office/drawing/2014/main" id="{C68BB49C-86ED-45A6-ACF9-8691A8EA3CC8}"/>
                  </a:ext>
                </a:extLst>
              </p:cNvPr>
              <p:cNvCxnSpPr>
                <a:cxnSpLocks/>
                <a:stCxn id="23" idx="1"/>
              </p:cNvCxnSpPr>
              <p:nvPr/>
            </p:nvCxnSpPr>
            <p:spPr>
              <a:xfrm flipH="1">
                <a:off x="6366496" y="2699651"/>
                <a:ext cx="1002722" cy="58737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D7900347-A813-4ECA-A1F4-0A68B76F12DB}"/>
                    </a:ext>
                  </a:extLst>
                </p:cNvPr>
                <p:cNvSpPr txBox="1"/>
                <p:nvPr/>
              </p:nvSpPr>
              <p:spPr>
                <a:xfrm>
                  <a:off x="8001488" y="2643372"/>
                  <a:ext cx="1917384" cy="4038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1400" i="1" smtClean="0">
                            <a:latin typeface="Cambria Math" panose="02040503050406030204" pitchFamily="18" charset="0"/>
                          </a:rPr>
                          <m:t>𝜙</m:t>
                        </m:r>
                        <m:r>
                          <a:rPr lang="en-US" altLang="zh-CN" sz="1400" b="0" i="1" smtClean="0">
                            <a:latin typeface="Cambria Math" panose="02040503050406030204" pitchFamily="18" charset="0"/>
                          </a:rPr>
                          <m:t>=</m:t>
                        </m:r>
                        <m:f>
                          <m:fPr>
                            <m:ctrlPr>
                              <a:rPr lang="en-US" altLang="zh-CN" sz="1400" b="0" i="1" smtClean="0">
                                <a:latin typeface="Cambria Math" panose="02040503050406030204" pitchFamily="18" charset="0"/>
                              </a:rPr>
                            </m:ctrlPr>
                          </m:fPr>
                          <m:num>
                            <m:sSub>
                              <m:sSubPr>
                                <m:ctrlPr>
                                  <a:rPr lang="en-US" altLang="zh-CN" sz="1400" b="0" i="1" smtClean="0">
                                    <a:latin typeface="Cambria Math" panose="02040503050406030204" pitchFamily="18" charset="0"/>
                                  </a:rPr>
                                </m:ctrlPr>
                              </m:sSubPr>
                              <m:e>
                                <m:r>
                                  <a:rPr lang="zh-CN" altLang="en-US" sz="1400" b="0" i="1" smtClean="0">
                                    <a:latin typeface="Cambria Math" panose="02040503050406030204" pitchFamily="18" charset="0"/>
                                  </a:rPr>
                                  <m:t>𝜎</m:t>
                                </m:r>
                              </m:e>
                              <m:sub>
                                <m:r>
                                  <a:rPr lang="en-US" altLang="zh-CN" sz="1400" b="0" i="1" smtClean="0">
                                    <a:latin typeface="Cambria Math" panose="02040503050406030204" pitchFamily="18" charset="0"/>
                                  </a:rPr>
                                  <m:t>𝑧</m:t>
                                </m:r>
                              </m:sub>
                            </m:sSub>
                          </m:num>
                          <m:den>
                            <m:sSub>
                              <m:sSubPr>
                                <m:ctrlPr>
                                  <a:rPr lang="en-US" altLang="zh-CN" sz="1400" b="0" i="1" smtClean="0">
                                    <a:latin typeface="Cambria Math" panose="02040503050406030204" pitchFamily="18" charset="0"/>
                                  </a:rPr>
                                </m:ctrlPr>
                              </m:sSubPr>
                              <m:e>
                                <m:r>
                                  <a:rPr lang="zh-CN" altLang="en-US" sz="1400" b="0" i="1" smtClean="0">
                                    <a:latin typeface="Cambria Math" panose="02040503050406030204" pitchFamily="18" charset="0"/>
                                  </a:rPr>
                                  <m:t>𝜎</m:t>
                                </m:r>
                              </m:e>
                              <m:sub>
                                <m:r>
                                  <a:rPr lang="en-US" altLang="zh-CN" sz="1400" b="0" i="1" smtClean="0">
                                    <a:latin typeface="Cambria Math" panose="02040503050406030204" pitchFamily="18" charset="0"/>
                                  </a:rPr>
                                  <m:t>𝑥</m:t>
                                </m:r>
                              </m:sub>
                            </m:sSub>
                          </m:den>
                        </m:f>
                        <m:r>
                          <m:rPr>
                            <m:sty m:val="p"/>
                          </m:rPr>
                          <a:rPr lang="en-US" altLang="zh-CN" sz="1400" b="0" i="0" smtClean="0">
                            <a:latin typeface="Cambria Math" panose="02040503050406030204" pitchFamily="18" charset="0"/>
                          </a:rPr>
                          <m:t>tan</m:t>
                        </m:r>
                        <m:r>
                          <a:rPr lang="en-US" altLang="zh-CN" sz="1400" b="0" i="1" smtClean="0">
                            <a:latin typeface="Cambria Math" panose="02040503050406030204" pitchFamily="18" charset="0"/>
                          </a:rPr>
                          <m:t>⁡</m:t>
                        </m:r>
                        <m:r>
                          <a:rPr lang="zh-CN" altLang="en-US" sz="1400" i="1">
                            <a:latin typeface="Cambria Math" panose="02040503050406030204" pitchFamily="18" charset="0"/>
                          </a:rPr>
                          <m:t>𝜃</m:t>
                        </m:r>
                        <m:r>
                          <a:rPr lang="en-US" altLang="zh-CN" sz="1400" b="0" i="1" smtClean="0">
                            <a:latin typeface="Cambria Math" panose="02040503050406030204" pitchFamily="18" charset="0"/>
                            <a:ea typeface="Cambria Math" panose="02040503050406030204" pitchFamily="18" charset="0"/>
                          </a:rPr>
                          <m:t>≈</m:t>
                        </m:r>
                        <m:f>
                          <m:fPr>
                            <m:ctrlPr>
                              <a:rPr lang="en-US" altLang="zh-CN" sz="1400" b="0" i="1" smtClean="0">
                                <a:latin typeface="Cambria Math" panose="02040503050406030204" pitchFamily="18" charset="0"/>
                              </a:rPr>
                            </m:ctrlPr>
                          </m:fPr>
                          <m:num>
                            <m:sSub>
                              <m:sSubPr>
                                <m:ctrlPr>
                                  <a:rPr lang="en-US" altLang="zh-CN" sz="1400" b="0" i="1" smtClean="0">
                                    <a:latin typeface="Cambria Math" panose="02040503050406030204" pitchFamily="18" charset="0"/>
                                  </a:rPr>
                                </m:ctrlPr>
                              </m:sSubPr>
                              <m:e>
                                <m:r>
                                  <a:rPr lang="zh-CN" altLang="en-US" sz="1400" b="0" i="1" smtClean="0">
                                    <a:latin typeface="Cambria Math" panose="02040503050406030204" pitchFamily="18" charset="0"/>
                                  </a:rPr>
                                  <m:t>𝜎</m:t>
                                </m:r>
                              </m:e>
                              <m:sub>
                                <m:r>
                                  <a:rPr lang="en-US" altLang="zh-CN" sz="1400" b="0" i="1" smtClean="0">
                                    <a:latin typeface="Cambria Math" panose="02040503050406030204" pitchFamily="18" charset="0"/>
                                  </a:rPr>
                                  <m:t>𝑧</m:t>
                                </m:r>
                              </m:sub>
                            </m:sSub>
                          </m:num>
                          <m:den>
                            <m:sSub>
                              <m:sSubPr>
                                <m:ctrlPr>
                                  <a:rPr lang="en-US" altLang="zh-CN" sz="1400" b="0" i="1" smtClean="0">
                                    <a:latin typeface="Cambria Math" panose="02040503050406030204" pitchFamily="18" charset="0"/>
                                  </a:rPr>
                                </m:ctrlPr>
                              </m:sSubPr>
                              <m:e>
                                <m:r>
                                  <a:rPr lang="zh-CN" altLang="en-US" sz="1400" b="0" i="1" smtClean="0">
                                    <a:latin typeface="Cambria Math" panose="02040503050406030204" pitchFamily="18" charset="0"/>
                                  </a:rPr>
                                  <m:t>𝜎</m:t>
                                </m:r>
                              </m:e>
                              <m:sub>
                                <m:r>
                                  <a:rPr lang="en-US" altLang="zh-CN" sz="1400" b="0" i="1" smtClean="0">
                                    <a:latin typeface="Cambria Math" panose="02040503050406030204" pitchFamily="18" charset="0"/>
                                  </a:rPr>
                                  <m:t>𝑥</m:t>
                                </m:r>
                              </m:sub>
                            </m:sSub>
                          </m:den>
                        </m:f>
                        <m:r>
                          <a:rPr lang="zh-CN" altLang="en-US" sz="1400" i="1">
                            <a:latin typeface="Cambria Math" panose="02040503050406030204" pitchFamily="18" charset="0"/>
                          </a:rPr>
                          <m:t>𝜃</m:t>
                        </m:r>
                        <m:r>
                          <a:rPr lang="zh-CN" altLang="en-US" sz="1400" i="1" smtClean="0">
                            <a:latin typeface="Cambria Math" panose="02040503050406030204" pitchFamily="18" charset="0"/>
                          </a:rPr>
                          <m:t>≫</m:t>
                        </m:r>
                        <m:r>
                          <a:rPr lang="en-US" altLang="zh-CN" sz="1400" b="0" i="1" smtClean="0">
                            <a:latin typeface="Cambria Math" panose="02040503050406030204" pitchFamily="18" charset="0"/>
                          </a:rPr>
                          <m:t>1</m:t>
                        </m:r>
                      </m:oMath>
                    </m:oMathPara>
                  </a14:m>
                  <a:endParaRPr lang="zh-CN" altLang="en-US" sz="1400" dirty="0"/>
                </a:p>
              </p:txBody>
            </p:sp>
          </mc:Choice>
          <mc:Fallback xmlns="">
            <p:sp>
              <p:nvSpPr>
                <p:cNvPr id="35" name="文本框 34">
                  <a:extLst>
                    <a:ext uri="{FF2B5EF4-FFF2-40B4-BE49-F238E27FC236}">
                      <a16:creationId xmlns:a16="http://schemas.microsoft.com/office/drawing/2014/main" id="{D7900347-A813-4ECA-A1F4-0A68B76F12DB}"/>
                    </a:ext>
                  </a:extLst>
                </p:cNvPr>
                <p:cNvSpPr txBox="1">
                  <a:spLocks noRot="1" noChangeAspect="1" noMove="1" noResize="1" noEditPoints="1" noAdjustHandles="1" noChangeArrowheads="1" noChangeShapeType="1" noTextEdit="1"/>
                </p:cNvSpPr>
                <p:nvPr/>
              </p:nvSpPr>
              <p:spPr>
                <a:xfrm>
                  <a:off x="8001488" y="2643372"/>
                  <a:ext cx="1917384" cy="403828"/>
                </a:xfrm>
                <a:prstGeom prst="rect">
                  <a:avLst/>
                </a:prstGeom>
                <a:blipFill>
                  <a:blip r:embed="rId10"/>
                  <a:stretch>
                    <a:fillRect l="-2866" r="-1592" b="-6061"/>
                  </a:stretch>
                </a:blipFill>
              </p:spPr>
              <p:txBody>
                <a:bodyPr/>
                <a:lstStyle/>
                <a:p>
                  <a:r>
                    <a:rPr lang="zh-CN" altLang="en-US">
                      <a:noFill/>
                    </a:rPr>
                    <a:t> </a:t>
                  </a:r>
                </a:p>
              </p:txBody>
            </p:sp>
          </mc:Fallback>
        </mc:AlternateContent>
        <p:cxnSp>
          <p:nvCxnSpPr>
            <p:cNvPr id="36" name="Straight Arrow Connector 20">
              <a:extLst>
                <a:ext uri="{FF2B5EF4-FFF2-40B4-BE49-F238E27FC236}">
                  <a16:creationId xmlns:a16="http://schemas.microsoft.com/office/drawing/2014/main" id="{A37CD3EC-F8AF-47A6-B905-8ACE0978B108}"/>
                </a:ext>
              </a:extLst>
            </p:cNvPr>
            <p:cNvCxnSpPr>
              <a:cxnSpLocks/>
            </p:cNvCxnSpPr>
            <p:nvPr/>
          </p:nvCxnSpPr>
          <p:spPr>
            <a:xfrm flipV="1">
              <a:off x="8960180" y="2277499"/>
              <a:ext cx="83051" cy="393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67752B6E-9E5F-442B-A659-C2119E8300FE}"/>
                  </a:ext>
                </a:extLst>
              </p:cNvPr>
              <p:cNvSpPr txBox="1"/>
              <p:nvPr/>
            </p:nvSpPr>
            <p:spPr>
              <a:xfrm>
                <a:off x="761407" y="5095838"/>
                <a:ext cx="10699128" cy="1362937"/>
              </a:xfrm>
              <a:prstGeom prst="rect">
                <a:avLst/>
              </a:prstGeom>
              <a:noFill/>
            </p:spPr>
            <p:txBody>
              <a:bodyPr wrap="square" rtlCol="0">
                <a:spAutoFit/>
              </a:bodyPr>
              <a:lstStyle/>
              <a:p>
                <a:pPr marL="342900" indent="-342900">
                  <a:buFont typeface="Wingdings" panose="05000000000000000000" pitchFamily="2" charset="2"/>
                  <a:buChar char="p"/>
                </a:pPr>
                <a:r>
                  <a:rPr lang="en-US" altLang="zh-CN"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achieve the high luminosity (</a:t>
                </a:r>
                <a:r>
                  <a:rPr lang="en-US" altLang="zh-CN"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a:t>
                </a:r>
                <a:r>
                  <a:rPr lang="en-US" altLang="zh-CN"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0.5×10</a:t>
                </a:r>
                <a:r>
                  <a:rPr lang="en-US" altLang="zh-CN" sz="2000" b="0"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35</a:t>
                </a:r>
                <a:r>
                  <a:rPr lang="en-US" altLang="zh-CN"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cm</a:t>
                </a:r>
                <a:r>
                  <a:rPr lang="en-US" altLang="zh-CN" sz="2000" b="0"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n-US" altLang="zh-CN"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t>
                </a:r>
                <a:r>
                  <a:rPr lang="en-US" altLang="zh-CN" sz="2000" b="0"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r>
                  <a:rPr lang="en-US" altLang="zh-CN"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2 GeV, the </a:t>
                </a:r>
                <a:r>
                  <a:rPr lang="en-US" altLang="zh-CN" sz="2000" b="0" i="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beam current of 2 A and </a:t>
                </a:r>
                <a14:m>
                  <m:oMath xmlns:m="http://schemas.openxmlformats.org/officeDocument/2006/math">
                    <m:sSubSup>
                      <m:sSubSupPr>
                        <m:ctrlPr>
                          <a:rPr lang="en-US" altLang="zh-CN" sz="2000" i="1" smtClean="0">
                            <a:solidFill>
                              <a:srgbClr val="00B0F0"/>
                            </a:solidFill>
                            <a:latin typeface="Cambria Math" panose="02040503050406030204" pitchFamily="18" charset="0"/>
                          </a:rPr>
                        </m:ctrlPr>
                      </m:sSubSupPr>
                      <m:e>
                        <m:r>
                          <a:rPr lang="zh-CN" altLang="en-US" sz="2000" i="1">
                            <a:solidFill>
                              <a:srgbClr val="00B0F0"/>
                            </a:solidFill>
                            <a:latin typeface="Cambria Math" panose="02040503050406030204" pitchFamily="18" charset="0"/>
                          </a:rPr>
                          <m:t>𝛽</m:t>
                        </m:r>
                      </m:e>
                      <m:sub>
                        <m:r>
                          <a:rPr lang="en-US" altLang="zh-CN" sz="2000" i="1">
                            <a:solidFill>
                              <a:srgbClr val="00B0F0"/>
                            </a:solidFill>
                            <a:latin typeface="Cambria Math" panose="02040503050406030204" pitchFamily="18" charset="0"/>
                          </a:rPr>
                          <m:t>𝑦</m:t>
                        </m:r>
                      </m:sub>
                      <m:sup>
                        <m:r>
                          <a:rPr lang="en-US" altLang="zh-CN" sz="2000" i="1">
                            <a:solidFill>
                              <a:srgbClr val="00B0F0"/>
                            </a:solidFill>
                            <a:latin typeface="Cambria Math" panose="02040503050406030204" pitchFamily="18" charset="0"/>
                          </a:rPr>
                          <m:t>∗</m:t>
                        </m:r>
                      </m:sup>
                    </m:sSubSup>
                  </m:oMath>
                </a14:m>
                <a:r>
                  <a:rPr lang="en-US" altLang="zh-CN" sz="2000" b="0" i="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 of 0.6 </a:t>
                </a:r>
                <a:r>
                  <a:rPr lang="en-US" altLang="zh-CN"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mm are first chosen,</a:t>
                </a:r>
                <a:r>
                  <a:rPr lang="en-US" altLang="zh-CN" sz="2000" dirty="0">
                    <a:latin typeface="Calibri" panose="020F0502020204030204" pitchFamily="34" charset="0"/>
                    <a:ea typeface="Calibri" panose="020F0502020204030204" pitchFamily="34" charset="0"/>
                    <a:cs typeface="Calibri" panose="020F0502020204030204" pitchFamily="34" charset="0"/>
                  </a:rPr>
                  <a:t> which poses a limitation on </a:t>
                </a:r>
                <a14:m>
                  <m:oMath xmlns:m="http://schemas.openxmlformats.org/officeDocument/2006/math">
                    <m:sSub>
                      <m:sSubPr>
                        <m:ctrlPr>
                          <a:rPr lang="en-US" altLang="zh-CN" sz="2000" i="1">
                            <a:solidFill>
                              <a:srgbClr val="7030A0"/>
                            </a:solidFill>
                            <a:latin typeface="Cambria Math" panose="02040503050406030204" pitchFamily="18" charset="0"/>
                          </a:rPr>
                        </m:ctrlPr>
                      </m:sSubPr>
                      <m:e>
                        <m:r>
                          <a:rPr lang="zh-CN" altLang="en-US" sz="2000" i="1">
                            <a:solidFill>
                              <a:srgbClr val="7030A0"/>
                            </a:solidFill>
                            <a:latin typeface="Cambria Math" panose="02040503050406030204" pitchFamily="18" charset="0"/>
                          </a:rPr>
                          <m:t>𝜉</m:t>
                        </m:r>
                      </m:e>
                      <m:sub>
                        <m:r>
                          <a:rPr lang="en-US" altLang="zh-CN" sz="2000" i="1">
                            <a:solidFill>
                              <a:srgbClr val="7030A0"/>
                            </a:solidFill>
                            <a:latin typeface="Cambria Math" panose="02040503050406030204" pitchFamily="18" charset="0"/>
                          </a:rPr>
                          <m:t>𝑦</m:t>
                        </m:r>
                      </m:sub>
                    </m:sSub>
                  </m:oMath>
                </a14:m>
                <a:r>
                  <a:rPr lang="en-US" altLang="zh-CN" sz="2000" dirty="0">
                    <a:latin typeface="Calibri" panose="020F0502020204030204" pitchFamily="34" charset="0"/>
                    <a:ea typeface="Calibri" panose="020F0502020204030204" pitchFamily="34" charset="0"/>
                    <a:cs typeface="Calibri" panose="020F0502020204030204" pitchFamily="34" charset="0"/>
                  </a:rPr>
                  <a:t>, and thus on </a:t>
                </a:r>
                <a14:m>
                  <m:oMath xmlns:m="http://schemas.openxmlformats.org/officeDocument/2006/math">
                    <m:sSub>
                      <m:sSubPr>
                        <m:ctrlPr>
                          <a:rPr lang="en-US" altLang="zh-CN" sz="2000" i="1">
                            <a:solidFill>
                              <a:srgbClr val="7030A0"/>
                            </a:solidFill>
                            <a:latin typeface="Cambria Math" panose="02040503050406030204" pitchFamily="18" charset="0"/>
                          </a:rPr>
                        </m:ctrlPr>
                      </m:sSubPr>
                      <m:e>
                        <m:r>
                          <a:rPr lang="zh-CN" altLang="en-US" sz="2000" i="1">
                            <a:solidFill>
                              <a:srgbClr val="7030A0"/>
                            </a:solidFill>
                            <a:latin typeface="Cambria Math" panose="02040503050406030204" pitchFamily="18" charset="0"/>
                          </a:rPr>
                          <m:t>𝜎</m:t>
                        </m:r>
                      </m:e>
                      <m:sub>
                        <m:r>
                          <a:rPr lang="en-US" altLang="zh-CN" sz="2000" i="1">
                            <a:solidFill>
                              <a:srgbClr val="7030A0"/>
                            </a:solidFill>
                            <a:latin typeface="Cambria Math" panose="02040503050406030204" pitchFamily="18" charset="0"/>
                          </a:rPr>
                          <m:t>𝑧</m:t>
                        </m:r>
                      </m:sub>
                    </m:sSub>
                  </m:oMath>
                </a14:m>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altLang="zh-CN" b="1" dirty="0">
                    <a:latin typeface="Calibri" panose="020F0502020204030204" pitchFamily="34" charset="0"/>
                    <a:ea typeface="Calibri" panose="020F0502020204030204" pitchFamily="34" charset="0"/>
                    <a:cs typeface="Calibri" panose="020F0502020204030204" pitchFamily="34" charset="0"/>
                  </a:rPr>
                  <a:t>Note</a:t>
                </a:r>
                <a:r>
                  <a:rPr lang="en-US" altLang="zh-CN" dirty="0">
                    <a:latin typeface="Calibri" panose="020F0502020204030204" pitchFamily="34" charset="0"/>
                    <a:ea typeface="Calibri" panose="020F0502020204030204" pitchFamily="34" charset="0"/>
                    <a:cs typeface="Calibri" panose="020F0502020204030204" pitchFamily="34" charset="0"/>
                  </a:rPr>
                  <a:t>: </a:t>
                </a:r>
                <a:r>
                  <a:rPr lang="en-US" altLang="zh-CN" dirty="0">
                    <a:solidFill>
                      <a:schemeClr val="accent2"/>
                    </a:solidFill>
                    <a:latin typeface="Calibri" panose="020F0502020204030204" pitchFamily="34" charset="0"/>
                    <a:ea typeface="Calibri" panose="020F0502020204030204" pitchFamily="34" charset="0"/>
                    <a:cs typeface="Calibri" panose="020F0502020204030204" pitchFamily="34" charset="0"/>
                  </a:rPr>
                  <a:t>Luminosity (almost) inversely proportional to </a:t>
                </a:r>
                <a14:m>
                  <m:oMath xmlns:m="http://schemas.openxmlformats.org/officeDocument/2006/math">
                    <m:sSub>
                      <m:sSubPr>
                        <m:ctrlPr>
                          <a:rPr lang="en-US" altLang="zh-CN" i="1" smtClean="0">
                            <a:solidFill>
                              <a:schemeClr val="accent2"/>
                            </a:solidFill>
                            <a:latin typeface="Cambria Math" panose="02040503050406030204" pitchFamily="18" charset="0"/>
                          </a:rPr>
                        </m:ctrlPr>
                      </m:sSubPr>
                      <m:e>
                        <m:r>
                          <a:rPr lang="zh-CN" altLang="en-US" i="1">
                            <a:solidFill>
                              <a:schemeClr val="accent2"/>
                            </a:solidFill>
                            <a:latin typeface="Cambria Math" panose="02040503050406030204" pitchFamily="18" charset="0"/>
                          </a:rPr>
                          <m:t>𝜎</m:t>
                        </m:r>
                      </m:e>
                      <m:sub>
                        <m:r>
                          <a:rPr lang="en-US" altLang="zh-CN" i="1">
                            <a:solidFill>
                              <a:schemeClr val="accent2"/>
                            </a:solidFill>
                            <a:latin typeface="Cambria Math" panose="02040503050406030204" pitchFamily="18" charset="0"/>
                          </a:rPr>
                          <m:t>𝑧</m:t>
                        </m:r>
                      </m:sub>
                    </m:sSub>
                  </m:oMath>
                </a14:m>
                <a:r>
                  <a:rPr lang="en-US" altLang="zh-CN" dirty="0">
                    <a:solidFill>
                      <a:schemeClr val="accent2"/>
                    </a:solidFill>
                    <a:latin typeface="Calibri" panose="020F0502020204030204" pitchFamily="34" charset="0"/>
                    <a:ea typeface="Calibri" panose="020F0502020204030204" pitchFamily="34" charset="0"/>
                    <a:cs typeface="Calibri" panose="020F0502020204030204" pitchFamily="34" charset="0"/>
                  </a:rPr>
                  <a:t> </a:t>
                </a:r>
                <a:r>
                  <a:rPr lang="en-US" altLang="zh-CN" dirty="0">
                    <a:latin typeface="Calibri" panose="020F0502020204030204" pitchFamily="34" charset="0"/>
                    <a:ea typeface="Calibri" panose="020F0502020204030204" pitchFamily="34" charset="0"/>
                    <a:cs typeface="Calibri" panose="020F0502020204030204" pitchFamily="34" charset="0"/>
                  </a:rPr>
                  <a:t>(since </a:t>
                </a:r>
                <a14:m>
                  <m:oMath xmlns:m="http://schemas.openxmlformats.org/officeDocument/2006/math">
                    <m:sSub>
                      <m:sSubPr>
                        <m:ctrlPr>
                          <a:rPr lang="en-US" altLang="zh-CN" i="1">
                            <a:solidFill>
                              <a:srgbClr val="7030A0"/>
                            </a:solidFill>
                            <a:latin typeface="Cambria Math" panose="02040503050406030204" pitchFamily="18" charset="0"/>
                          </a:rPr>
                        </m:ctrlPr>
                      </m:sSubPr>
                      <m:e>
                        <m:r>
                          <a:rPr lang="zh-CN" altLang="en-US" i="1">
                            <a:solidFill>
                              <a:srgbClr val="7030A0"/>
                            </a:solidFill>
                            <a:latin typeface="Cambria Math" panose="02040503050406030204" pitchFamily="18" charset="0"/>
                          </a:rPr>
                          <m:t>𝜉</m:t>
                        </m:r>
                      </m:e>
                      <m:sub>
                        <m:r>
                          <a:rPr lang="en-US" altLang="zh-CN" i="1">
                            <a:solidFill>
                              <a:srgbClr val="7030A0"/>
                            </a:solidFill>
                            <a:latin typeface="Cambria Math" panose="02040503050406030204" pitchFamily="18" charset="0"/>
                          </a:rPr>
                          <m:t>𝑦</m:t>
                        </m:r>
                      </m:sub>
                    </m:sSub>
                    <m:r>
                      <a:rPr lang="en-US" altLang="zh-CN" i="1" smtClean="0">
                        <a:solidFill>
                          <a:srgbClr val="7030A0"/>
                        </a:solidFill>
                        <a:latin typeface="Cambria Math" panose="02040503050406030204" pitchFamily="18" charset="0"/>
                        <a:ea typeface="Cambria Math" panose="02040503050406030204" pitchFamily="18" charset="0"/>
                      </a:rPr>
                      <m:t>∝</m:t>
                    </m:r>
                    <m:f>
                      <m:fPr>
                        <m:type m:val="lin"/>
                        <m:ctrlPr>
                          <a:rPr lang="en-US" altLang="zh-CN" i="1" smtClean="0">
                            <a:solidFill>
                              <a:srgbClr val="7030A0"/>
                            </a:solidFill>
                            <a:latin typeface="Cambria Math" panose="02040503050406030204" pitchFamily="18" charset="0"/>
                            <a:ea typeface="Cambria Math" panose="02040503050406030204" pitchFamily="18" charset="0"/>
                          </a:rPr>
                        </m:ctrlPr>
                      </m:fPr>
                      <m:num>
                        <m:r>
                          <a:rPr lang="en-US" altLang="zh-CN" b="0" i="1" smtClean="0">
                            <a:solidFill>
                              <a:srgbClr val="7030A0"/>
                            </a:solidFill>
                            <a:latin typeface="Cambria Math" panose="02040503050406030204" pitchFamily="18" charset="0"/>
                            <a:ea typeface="Cambria Math" panose="02040503050406030204" pitchFamily="18" charset="0"/>
                          </a:rPr>
                          <m:t>1</m:t>
                        </m:r>
                      </m:num>
                      <m:den>
                        <m:sSub>
                          <m:sSubPr>
                            <m:ctrlPr>
                              <a:rPr lang="en-US" altLang="zh-CN" i="1" smtClean="0">
                                <a:solidFill>
                                  <a:srgbClr val="7030A0"/>
                                </a:solidFill>
                                <a:latin typeface="Cambria Math" panose="02040503050406030204" pitchFamily="18" charset="0"/>
                              </a:rPr>
                            </m:ctrlPr>
                          </m:sSubPr>
                          <m:e>
                            <m:r>
                              <a:rPr lang="zh-CN" altLang="en-US" i="1">
                                <a:solidFill>
                                  <a:srgbClr val="7030A0"/>
                                </a:solidFill>
                                <a:latin typeface="Cambria Math" panose="02040503050406030204" pitchFamily="18" charset="0"/>
                              </a:rPr>
                              <m:t>𝜎</m:t>
                            </m:r>
                          </m:e>
                          <m:sub>
                            <m:r>
                              <a:rPr lang="en-US" altLang="zh-CN" i="1">
                                <a:solidFill>
                                  <a:srgbClr val="7030A0"/>
                                </a:solidFill>
                                <a:latin typeface="Cambria Math" panose="02040503050406030204" pitchFamily="18" charset="0"/>
                              </a:rPr>
                              <m:t>𝑧</m:t>
                            </m:r>
                          </m:sub>
                        </m:sSub>
                      </m:den>
                    </m:f>
                  </m:oMath>
                </a14:m>
                <a:r>
                  <a:rPr lang="en-US" altLang="zh-CN" dirty="0">
                    <a:latin typeface="Calibri" panose="020F0502020204030204" pitchFamily="34" charset="0"/>
                    <a:ea typeface="Calibri" panose="020F0502020204030204" pitchFamily="34" charset="0"/>
                    <a:cs typeface="Calibri" panose="020F0502020204030204" pitchFamily="34" charset="0"/>
                  </a:rPr>
                  <a:t>) </a:t>
                </a:r>
              </a:p>
              <a:p>
                <a:pPr marL="342900" indent="-342900">
                  <a:buFont typeface="Wingdings" panose="05000000000000000000" pitchFamily="2" charset="2"/>
                  <a:buChar char="p"/>
                </a:pPr>
                <a:r>
                  <a:rPr lang="en-US" altLang="zh-CN" sz="2000" dirty="0">
                    <a:latin typeface="Calibri" panose="020F0502020204030204" pitchFamily="34" charset="0"/>
                    <a:ea typeface="Calibri" panose="020F0502020204030204" pitchFamily="34" charset="0"/>
                    <a:cs typeface="Calibri" panose="020F0502020204030204" pitchFamily="34" charset="0"/>
                  </a:rPr>
                  <a:t>Additionally, it is noted that </a:t>
                </a:r>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rPr>
                  <a:t>the time resolution at the detector requires </a:t>
                </a:r>
                <a14:m>
                  <m:oMath xmlns:m="http://schemas.openxmlformats.org/officeDocument/2006/math">
                    <m:sSub>
                      <m:sSubPr>
                        <m:ctrlPr>
                          <a:rPr lang="en-US" altLang="zh-CN" sz="2000" i="1" smtClean="0">
                            <a:solidFill>
                              <a:srgbClr val="00B0F0"/>
                            </a:solidFill>
                            <a:latin typeface="Cambria Math" panose="02040503050406030204" pitchFamily="18" charset="0"/>
                          </a:rPr>
                        </m:ctrlPr>
                      </m:sSubPr>
                      <m:e>
                        <m:r>
                          <a:rPr lang="zh-CN" altLang="en-US" sz="2000" i="1">
                            <a:solidFill>
                              <a:srgbClr val="00B0F0"/>
                            </a:solidFill>
                            <a:latin typeface="Cambria Math" panose="02040503050406030204" pitchFamily="18" charset="0"/>
                          </a:rPr>
                          <m:t>𝜎</m:t>
                        </m:r>
                      </m:e>
                      <m:sub>
                        <m:r>
                          <a:rPr lang="en-US" altLang="zh-CN" sz="2000" i="1">
                            <a:solidFill>
                              <a:srgbClr val="00B0F0"/>
                            </a:solidFill>
                            <a:latin typeface="Cambria Math" panose="02040503050406030204" pitchFamily="18" charset="0"/>
                          </a:rPr>
                          <m:t>𝑧</m:t>
                        </m:r>
                      </m:sub>
                    </m:sSub>
                  </m:oMath>
                </a14:m>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rPr>
                  <a:t> not larger than 12 mm</a:t>
                </a:r>
                <a:endParaRPr lang="zh-CN" altLang="en-US" sz="2000" dirty="0">
                  <a:latin typeface="Calibri" panose="020F0502020204030204" pitchFamily="34" charset="0"/>
                  <a:cs typeface="Calibri" panose="020F0502020204030204" pitchFamily="34" charset="0"/>
                </a:endParaRPr>
              </a:p>
            </p:txBody>
          </p:sp>
        </mc:Choice>
        <mc:Fallback xmlns="">
          <p:sp>
            <p:nvSpPr>
              <p:cNvPr id="4" name="文本框 3">
                <a:extLst>
                  <a:ext uri="{FF2B5EF4-FFF2-40B4-BE49-F238E27FC236}">
                    <a16:creationId xmlns:a16="http://schemas.microsoft.com/office/drawing/2014/main" id="{67752B6E-9E5F-442B-A659-C2119E8300FE}"/>
                  </a:ext>
                </a:extLst>
              </p:cNvPr>
              <p:cNvSpPr txBox="1">
                <a:spLocks noRot="1" noChangeAspect="1" noMove="1" noResize="1" noEditPoints="1" noAdjustHandles="1" noChangeArrowheads="1" noChangeShapeType="1" noTextEdit="1"/>
              </p:cNvSpPr>
              <p:nvPr/>
            </p:nvSpPr>
            <p:spPr>
              <a:xfrm>
                <a:off x="761407" y="5095838"/>
                <a:ext cx="10699128" cy="1362937"/>
              </a:xfrm>
              <a:prstGeom prst="rect">
                <a:avLst/>
              </a:prstGeom>
              <a:blipFill>
                <a:blip r:embed="rId11"/>
                <a:stretch>
                  <a:fillRect l="-513" t="-3125" r="-114" b="-23214"/>
                </a:stretch>
              </a:blipFill>
            </p:spPr>
            <p:txBody>
              <a:bodyPr/>
              <a:lstStyle/>
              <a:p>
                <a:r>
                  <a:rPr lang="zh-CN" altLang="en-US">
                    <a:noFill/>
                  </a:rPr>
                  <a:t> </a:t>
                </a:r>
              </a:p>
            </p:txBody>
          </p:sp>
        </mc:Fallback>
      </mc:AlternateContent>
      <p:sp>
        <p:nvSpPr>
          <p:cNvPr id="5" name="灯片编号占位符 4">
            <a:extLst>
              <a:ext uri="{FF2B5EF4-FFF2-40B4-BE49-F238E27FC236}">
                <a16:creationId xmlns:a16="http://schemas.microsoft.com/office/drawing/2014/main" id="{87644E6C-B6D4-4132-BEDD-4708BFDD98E6}"/>
              </a:ext>
            </a:extLst>
          </p:cNvPr>
          <p:cNvSpPr>
            <a:spLocks noGrp="1"/>
          </p:cNvSpPr>
          <p:nvPr>
            <p:ph type="sldNum" sz="quarter" idx="12"/>
          </p:nvPr>
        </p:nvSpPr>
        <p:spPr/>
        <p:txBody>
          <a:bodyPr/>
          <a:lstStyle/>
          <a:p>
            <a:fld id="{E62026C1-861E-46D0-AFCA-F5AA35FDECD9}" type="slidenum">
              <a:rPr lang="zh-CN" altLang="en-US" smtClean="0"/>
              <a:t>6</a:t>
            </a:fld>
            <a:endParaRPr lang="zh-CN" altLang="en-US"/>
          </a:p>
        </p:txBody>
      </p:sp>
    </p:spTree>
    <p:extLst>
      <p:ext uri="{BB962C8B-B14F-4D97-AF65-F5344CB8AC3E}">
        <p14:creationId xmlns:p14="http://schemas.microsoft.com/office/powerpoint/2010/main" val="2798273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2">
            <a:extLst>
              <a:ext uri="{FF2B5EF4-FFF2-40B4-BE49-F238E27FC236}">
                <a16:creationId xmlns:a16="http://schemas.microsoft.com/office/drawing/2014/main" id="{8B335F15-4A17-4558-B228-0D5105BF2902}"/>
              </a:ext>
            </a:extLst>
          </p:cNvPr>
          <p:cNvPicPr>
            <a:picLocks noChangeAspect="1"/>
          </p:cNvPicPr>
          <p:nvPr/>
        </p:nvPicPr>
        <p:blipFill>
          <a:blip r:embed="rId3"/>
          <a:stretch>
            <a:fillRect/>
          </a:stretch>
        </p:blipFill>
        <p:spPr>
          <a:xfrm>
            <a:off x="8098933" y="913049"/>
            <a:ext cx="3994726" cy="2370935"/>
          </a:xfrm>
          <a:prstGeom prst="rect">
            <a:avLst/>
          </a:prstGeom>
        </p:spPr>
      </p:pic>
      <p:sp>
        <p:nvSpPr>
          <p:cNvPr id="2" name="标题 1">
            <a:extLst>
              <a:ext uri="{FF2B5EF4-FFF2-40B4-BE49-F238E27FC236}">
                <a16:creationId xmlns:a16="http://schemas.microsoft.com/office/drawing/2014/main" id="{6CFCFD2B-C33C-478D-9F4F-4D3F9E3742B9}"/>
              </a:ext>
            </a:extLst>
          </p:cNvPr>
          <p:cNvSpPr>
            <a:spLocks noGrp="1"/>
          </p:cNvSpPr>
          <p:nvPr>
            <p:ph type="title"/>
          </p:nvPr>
        </p:nvSpPr>
        <p:spPr>
          <a:xfrm>
            <a:off x="1274323" y="1"/>
            <a:ext cx="9747116" cy="913048"/>
          </a:xfrm>
        </p:spPr>
        <p:txBody>
          <a:bodyPr>
            <a:normAutofit fontScale="90000"/>
          </a:bodyPr>
          <a:lstStyle/>
          <a:p>
            <a:r>
              <a:rPr lang="en-US" altLang="zh-CN" dirty="0">
                <a:solidFill>
                  <a:srgbClr val="FF0000"/>
                </a:solidFill>
                <a:latin typeface="Calibri" panose="020F0502020204030204" pitchFamily="34" charset="0"/>
                <a:cs typeface="Calibri" panose="020F0502020204030204" pitchFamily="34" charset="0"/>
              </a:rPr>
              <a:t>Longitudinal dynamics design considerations</a:t>
            </a:r>
          </a:p>
        </p:txBody>
      </p:sp>
      <p:sp>
        <p:nvSpPr>
          <p:cNvPr id="3" name="内容占位符 2">
            <a:extLst>
              <a:ext uri="{FF2B5EF4-FFF2-40B4-BE49-F238E27FC236}">
                <a16:creationId xmlns:a16="http://schemas.microsoft.com/office/drawing/2014/main" id="{009D2D4C-C017-4876-938F-5381B37FEB2F}"/>
              </a:ext>
            </a:extLst>
          </p:cNvPr>
          <p:cNvSpPr>
            <a:spLocks noGrp="1"/>
          </p:cNvSpPr>
          <p:nvPr>
            <p:ph idx="1"/>
          </p:nvPr>
        </p:nvSpPr>
        <p:spPr>
          <a:xfrm>
            <a:off x="516377" y="1060349"/>
            <a:ext cx="7946726" cy="5027335"/>
          </a:xfrm>
        </p:spPr>
        <p:txBody>
          <a:bodyPr>
            <a:normAutofit/>
          </a:bodyPr>
          <a:lstStyle/>
          <a:p>
            <a:pPr>
              <a:buFont typeface="Wingdings" panose="05000000000000000000" pitchFamily="2" charset="2"/>
              <a:buChar char="Ø"/>
            </a:pPr>
            <a:r>
              <a:rPr lang="en-US" altLang="zh-CN" sz="2400" b="1" dirty="0">
                <a:solidFill>
                  <a:srgbClr val="0000FF"/>
                </a:solidFill>
                <a:latin typeface="Calibri" panose="020F0502020204030204" pitchFamily="34" charset="0"/>
                <a:ea typeface="Calibri" panose="020F0502020204030204" pitchFamily="34" charset="0"/>
                <a:cs typeface="Calibri" panose="020F0502020204030204" pitchFamily="34" charset="0"/>
              </a:rPr>
              <a:t>Coherent X-Z instability </a:t>
            </a:r>
          </a:p>
          <a:p>
            <a:pPr lvl="1">
              <a:lnSpc>
                <a:spcPct val="100000"/>
              </a:lnSpc>
            </a:pPr>
            <a:r>
              <a:rPr lang="en-US" altLang="zh-CN" sz="2000" dirty="0">
                <a:latin typeface="Calibri" panose="020F0502020204030204" pitchFamily="34" charset="0"/>
                <a:ea typeface="Calibri" panose="020F0502020204030204" pitchFamily="34" charset="0"/>
                <a:cs typeface="Calibri" panose="020F0502020204030204" pitchFamily="34" charset="0"/>
              </a:rPr>
              <a:t>A newly discovered </a:t>
            </a:r>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rPr>
              <a:t>coherent beam-beam interaction under a large </a:t>
            </a:r>
            <a:r>
              <a:rPr lang="en-US" altLang="zh-CN" sz="2000" dirty="0" err="1">
                <a:solidFill>
                  <a:srgbClr val="00B0F0"/>
                </a:solidFill>
                <a:latin typeface="Calibri" panose="020F0502020204030204" pitchFamily="34" charset="0"/>
                <a:ea typeface="Calibri" panose="020F0502020204030204" pitchFamily="34" charset="0"/>
                <a:cs typeface="Calibri" panose="020F0502020204030204" pitchFamily="34" charset="0"/>
              </a:rPr>
              <a:t>Piwinski</a:t>
            </a:r>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rPr>
              <a:t> angle </a:t>
            </a:r>
            <a:r>
              <a:rPr lang="en-US" altLang="zh-CN" sz="2000" dirty="0">
                <a:solidFill>
                  <a:srgbClr val="92D050"/>
                </a:solidFill>
                <a:latin typeface="Calibri" panose="020F0502020204030204" pitchFamily="34" charset="0"/>
                <a:ea typeface="Calibri" panose="020F0502020204030204" pitchFamily="34" charset="0"/>
                <a:cs typeface="Calibri" panose="020F0502020204030204" pitchFamily="34" charset="0"/>
              </a:rPr>
              <a:t>using strong-strong beam-beam simulations</a:t>
            </a:r>
          </a:p>
          <a:p>
            <a:pPr marL="900000" lvl="1">
              <a:lnSpc>
                <a:spcPct val="100000"/>
              </a:lnSpc>
              <a:buFont typeface="Symbol" panose="05050102010706020507" pitchFamily="18" charset="2"/>
              <a:buChar char="®"/>
            </a:pPr>
            <a:r>
              <a:rPr lang="en-US" altLang="zh-CN" sz="2000" dirty="0">
                <a:latin typeface="Calibri" panose="020F0502020204030204" pitchFamily="34" charset="0"/>
                <a:ea typeface="Calibri" panose="020F0502020204030204" pitchFamily="34" charset="0"/>
                <a:cs typeface="Calibri" panose="020F0502020204030204" pitchFamily="34" charset="0"/>
              </a:rPr>
              <a:t> primarily leads to an increase in the horizontal emittance </a:t>
            </a:r>
            <a:r>
              <a:rPr lang="zh-CN" altLang="en-US" sz="2000" dirty="0">
                <a:latin typeface="Calibri" panose="020F0502020204030204" pitchFamily="34" charset="0"/>
                <a:ea typeface="Calibri" panose="020F0502020204030204" pitchFamily="34" charset="0"/>
                <a:cs typeface="Calibri" panose="020F0502020204030204" pitchFamily="34" charset="0"/>
              </a:rPr>
              <a:t>𝜀</a:t>
            </a:r>
            <a:r>
              <a:rPr lang="en-US" altLang="zh-CN" sz="2000" baseline="-25000" dirty="0">
                <a:latin typeface="Calibri" panose="020F0502020204030204" pitchFamily="34" charset="0"/>
                <a:ea typeface="Calibri" panose="020F0502020204030204" pitchFamily="34" charset="0"/>
                <a:cs typeface="Calibri" panose="020F0502020204030204" pitchFamily="34" charset="0"/>
              </a:rPr>
              <a:t>x</a:t>
            </a:r>
            <a:endParaRPr lang="zh-CN" altLang="en-US" sz="2000" baseline="-25000" dirty="0">
              <a:latin typeface="Calibri" panose="020F0502020204030204" pitchFamily="34" charset="0"/>
              <a:ea typeface="Calibri" panose="020F0502020204030204" pitchFamily="34" charset="0"/>
              <a:cs typeface="Calibri" panose="020F0502020204030204" pitchFamily="34" charset="0"/>
            </a:endParaRPr>
          </a:p>
          <a:p>
            <a:pPr marL="900000" lvl="1">
              <a:lnSpc>
                <a:spcPct val="100000"/>
              </a:lnSpc>
              <a:buFont typeface="Symbol" panose="05050102010706020507" pitchFamily="18" charset="2"/>
              <a:buChar char="®"/>
            </a:pPr>
            <a:r>
              <a:rPr lang="en-US" altLang="zh-CN" sz="2000" dirty="0">
                <a:latin typeface="Calibri" panose="020F0502020204030204" pitchFamily="34" charset="0"/>
                <a:ea typeface="Calibri" panose="020F0502020204030204" pitchFamily="34" charset="0"/>
                <a:cs typeface="Calibri" panose="020F0502020204030204" pitchFamily="34" charset="0"/>
              </a:rPr>
              <a:t> </a:t>
            </a:r>
            <a:r>
              <a:rPr lang="en-US" altLang="zh-CN" sz="2000" dirty="0">
                <a:solidFill>
                  <a:schemeClr val="accent2"/>
                </a:solidFill>
                <a:latin typeface="Calibri" panose="020F0502020204030204" pitchFamily="34" charset="0"/>
                <a:ea typeface="Calibri" panose="020F0502020204030204" pitchFamily="34" charset="0"/>
                <a:cs typeface="Calibri" panose="020F0502020204030204" pitchFamily="34" charset="0"/>
              </a:rPr>
              <a:t>Considering the coupling between horizontal and vertical emittances</a:t>
            </a:r>
            <a:r>
              <a:rPr lang="en-US" altLang="zh-CN" sz="2000" dirty="0">
                <a:latin typeface="Calibri" panose="020F0502020204030204" pitchFamily="34" charset="0"/>
                <a:ea typeface="Calibri" panose="020F0502020204030204" pitchFamily="34" charset="0"/>
                <a:cs typeface="Calibri" panose="020F0502020204030204" pitchFamily="34" charset="0"/>
              </a:rPr>
              <a:t>, it eventually results in </a:t>
            </a:r>
            <a:r>
              <a:rPr lang="en-US" altLang="zh-CN" sz="2000" dirty="0">
                <a:solidFill>
                  <a:schemeClr val="accent2"/>
                </a:solidFill>
                <a:latin typeface="Calibri" panose="020F0502020204030204" pitchFamily="34" charset="0"/>
                <a:ea typeface="Calibri" panose="020F0502020204030204" pitchFamily="34" charset="0"/>
                <a:cs typeface="Calibri" panose="020F0502020204030204" pitchFamily="34" charset="0"/>
              </a:rPr>
              <a:t>an increase in the vertical emittance </a:t>
            </a:r>
            <a:r>
              <a:rPr lang="zh-CN" altLang="en-US" sz="2000" dirty="0">
                <a:solidFill>
                  <a:schemeClr val="accent2"/>
                </a:solidFill>
                <a:latin typeface="Calibri" panose="020F0502020204030204" pitchFamily="34" charset="0"/>
                <a:ea typeface="Calibri" panose="020F0502020204030204" pitchFamily="34" charset="0"/>
                <a:cs typeface="Calibri" panose="020F0502020204030204" pitchFamily="34" charset="0"/>
              </a:rPr>
              <a:t>𝜀</a:t>
            </a:r>
            <a:r>
              <a:rPr lang="en-US" altLang="zh-CN" sz="2000" baseline="-25000" dirty="0">
                <a:solidFill>
                  <a:schemeClr val="accent2"/>
                </a:solidFill>
                <a:latin typeface="Calibri" panose="020F0502020204030204" pitchFamily="34" charset="0"/>
                <a:ea typeface="Calibri" panose="020F0502020204030204" pitchFamily="34" charset="0"/>
                <a:cs typeface="Calibri" panose="020F0502020204030204" pitchFamily="34" charset="0"/>
              </a:rPr>
              <a:t>y</a:t>
            </a:r>
            <a:r>
              <a:rPr lang="en-US" altLang="zh-CN" sz="2000" dirty="0">
                <a:solidFill>
                  <a:schemeClr val="accent2"/>
                </a:solidFill>
                <a:latin typeface="Calibri" panose="020F0502020204030204" pitchFamily="34" charset="0"/>
                <a:ea typeface="Calibri" panose="020F0502020204030204" pitchFamily="34" charset="0"/>
                <a:cs typeface="Calibri" panose="020F0502020204030204" pitchFamily="34" charset="0"/>
              </a:rPr>
              <a:t> and a collapse of the luminosity</a:t>
            </a:r>
          </a:p>
          <a:p>
            <a:pPr lvl="1">
              <a:lnSpc>
                <a:spcPct val="100000"/>
              </a:lnSpc>
            </a:pPr>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rPr>
              <a:t>This instability cannot be suppressed through beam feedback systems</a:t>
            </a:r>
            <a:r>
              <a:rPr lang="en-US" altLang="zh-CN" sz="2000" dirty="0">
                <a:latin typeface="Calibri" panose="020F0502020204030204" pitchFamily="34" charset="0"/>
                <a:ea typeface="Calibri" panose="020F0502020204030204" pitchFamily="34" charset="0"/>
                <a:cs typeface="Calibri" panose="020F0502020204030204" pitchFamily="34" charset="0"/>
              </a:rPr>
              <a:t>, but can </a:t>
            </a:r>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rPr>
              <a:t>only be avoided through appropriate parameter optimization</a:t>
            </a: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marL="900000" lvl="1">
              <a:lnSpc>
                <a:spcPct val="100000"/>
              </a:lnSpc>
              <a:buFont typeface="Symbol" panose="05050102010706020507" pitchFamily="18" charset="2"/>
              <a:buChar char="®"/>
            </a:pPr>
            <a:r>
              <a:rPr lang="en-US" altLang="zh-CN" sz="2000" dirty="0">
                <a:latin typeface="Calibri" panose="020F0502020204030204" pitchFamily="34" charset="0"/>
                <a:ea typeface="Calibri" panose="020F0502020204030204" pitchFamily="34" charset="0"/>
                <a:cs typeface="Calibri" panose="020F0502020204030204" pitchFamily="34" charset="0"/>
              </a:rPr>
              <a:t>Typically, a stringent requirement of </a:t>
            </a:r>
            <a:r>
              <a:rPr lang="zh-CN" altLang="en-US" sz="2000" dirty="0">
                <a:latin typeface="Calibri" panose="020F0502020204030204" pitchFamily="34" charset="0"/>
                <a:ea typeface="Calibri" panose="020F0502020204030204" pitchFamily="34" charset="0"/>
                <a:cs typeface="Calibri" panose="020F0502020204030204" pitchFamily="34" charset="0"/>
              </a:rPr>
              <a:t>𝜉</a:t>
            </a:r>
            <a:r>
              <a:rPr lang="en-US" altLang="zh-CN" sz="2000" baseline="-25000" dirty="0">
                <a:latin typeface="Calibri" panose="020F0502020204030204" pitchFamily="34" charset="0"/>
                <a:ea typeface="Calibri" panose="020F0502020204030204" pitchFamily="34" charset="0"/>
                <a:cs typeface="Calibri" panose="020F0502020204030204" pitchFamily="34" charset="0"/>
              </a:rPr>
              <a:t>x</a:t>
            </a:r>
            <a:r>
              <a:rPr lang="en-US" altLang="zh-CN" sz="2000" dirty="0">
                <a:latin typeface="Calibri" panose="020F0502020204030204" pitchFamily="34" charset="0"/>
                <a:ea typeface="Calibri" panose="020F0502020204030204" pitchFamily="34" charset="0"/>
                <a:cs typeface="Calibri" panose="020F0502020204030204" pitchFamily="34" charset="0"/>
              </a:rPr>
              <a:t> ≪ </a:t>
            </a:r>
            <a:r>
              <a:rPr lang="zh-CN" altLang="en-US" sz="2000" dirty="0">
                <a:latin typeface="Calibri" panose="020F0502020204030204" pitchFamily="34" charset="0"/>
                <a:ea typeface="Calibri" panose="020F0502020204030204" pitchFamily="34" charset="0"/>
                <a:cs typeface="Calibri" panose="020F0502020204030204" pitchFamily="34" charset="0"/>
              </a:rPr>
              <a:t>𝜈</a:t>
            </a:r>
            <a:r>
              <a:rPr lang="en-US" altLang="zh-CN" sz="2000" baseline="-25000" dirty="0">
                <a:latin typeface="Calibri" panose="020F0502020204030204" pitchFamily="34" charset="0"/>
                <a:ea typeface="Calibri" panose="020F0502020204030204" pitchFamily="34" charset="0"/>
                <a:cs typeface="Calibri" panose="020F0502020204030204" pitchFamily="34" charset="0"/>
              </a:rPr>
              <a:t>z</a:t>
            </a:r>
            <a:r>
              <a:rPr lang="en-US" altLang="zh-CN" sz="2000" dirty="0">
                <a:latin typeface="Calibri" panose="020F0502020204030204" pitchFamily="34" charset="0"/>
                <a:ea typeface="Calibri" panose="020F0502020204030204" pitchFamily="34" charset="0"/>
                <a:cs typeface="Calibri" panose="020F0502020204030204" pitchFamily="34" charset="0"/>
              </a:rPr>
              <a:t> is imposed to have wide region for the selection of working point without beam blow-up  </a:t>
            </a:r>
          </a:p>
          <a:p>
            <a:pPr marL="900000" lvl="1">
              <a:lnSpc>
                <a:spcPct val="100000"/>
              </a:lnSpc>
              <a:buFont typeface="Symbol" panose="05050102010706020507" pitchFamily="18" charset="2"/>
              <a:buChar char="®"/>
            </a:pPr>
            <a:r>
              <a:rPr lang="en-US" altLang="zh-CN" sz="2000" dirty="0">
                <a:latin typeface="Calibri" panose="020F0502020204030204" pitchFamily="34" charset="0"/>
                <a:ea typeface="Calibri" panose="020F0502020204030204" pitchFamily="34" charset="0"/>
                <a:cs typeface="Calibri" panose="020F0502020204030204" pitchFamily="34" charset="0"/>
              </a:rPr>
              <a:t>In the case of </a:t>
            </a:r>
            <a:r>
              <a:rPr lang="en-US" altLang="zh-CN" sz="2000" dirty="0">
                <a:solidFill>
                  <a:schemeClr val="accent2"/>
                </a:solidFill>
                <a:latin typeface="Calibri" panose="020F0502020204030204" pitchFamily="34" charset="0"/>
                <a:ea typeface="Calibri" panose="020F0502020204030204" pitchFamily="34" charset="0"/>
                <a:cs typeface="Calibri" panose="020F0502020204030204" pitchFamily="34" charset="0"/>
              </a:rPr>
              <a:t>STCF, </a:t>
            </a:r>
            <a:r>
              <a:rPr lang="zh-CN" altLang="en-US" sz="2000" dirty="0">
                <a:solidFill>
                  <a:schemeClr val="accent2"/>
                </a:solidFill>
                <a:latin typeface="Calibri" panose="020F0502020204030204" pitchFamily="34" charset="0"/>
                <a:ea typeface="Calibri" panose="020F0502020204030204" pitchFamily="34" charset="0"/>
                <a:cs typeface="Calibri" panose="020F0502020204030204" pitchFamily="34" charset="0"/>
              </a:rPr>
              <a:t>𝜈</a:t>
            </a:r>
            <a:r>
              <a:rPr lang="en-US" altLang="zh-CN" sz="2000" baseline="-25000" dirty="0">
                <a:solidFill>
                  <a:schemeClr val="accent2"/>
                </a:solidFill>
                <a:latin typeface="Calibri" panose="020F0502020204030204" pitchFamily="34" charset="0"/>
                <a:ea typeface="Calibri" panose="020F0502020204030204" pitchFamily="34" charset="0"/>
                <a:cs typeface="Calibri" panose="020F0502020204030204" pitchFamily="34" charset="0"/>
              </a:rPr>
              <a:t>z</a:t>
            </a:r>
            <a:r>
              <a:rPr lang="en-US" altLang="zh-CN" sz="2000" dirty="0">
                <a:solidFill>
                  <a:schemeClr val="accent2"/>
                </a:solidFill>
                <a:latin typeface="Calibri" panose="020F0502020204030204" pitchFamily="34" charset="0"/>
                <a:ea typeface="Calibri" panose="020F0502020204030204" pitchFamily="34" charset="0"/>
                <a:cs typeface="Calibri" panose="020F0502020204030204" pitchFamily="34" charset="0"/>
              </a:rPr>
              <a:t>/</a:t>
            </a:r>
            <a:r>
              <a:rPr lang="zh-CN" altLang="en-US" sz="2000" dirty="0">
                <a:solidFill>
                  <a:schemeClr val="accent2"/>
                </a:solidFill>
                <a:latin typeface="Calibri" panose="020F0502020204030204" pitchFamily="34" charset="0"/>
                <a:ea typeface="Calibri" panose="020F0502020204030204" pitchFamily="34" charset="0"/>
                <a:cs typeface="Calibri" panose="020F0502020204030204" pitchFamily="34" charset="0"/>
              </a:rPr>
              <a:t>𝜉</a:t>
            </a:r>
            <a:r>
              <a:rPr lang="en-US" altLang="zh-CN" sz="2000" baseline="-25000" dirty="0">
                <a:solidFill>
                  <a:schemeClr val="accent2"/>
                </a:solidFill>
                <a:latin typeface="Calibri" panose="020F0502020204030204" pitchFamily="34" charset="0"/>
                <a:ea typeface="Calibri" panose="020F0502020204030204" pitchFamily="34" charset="0"/>
                <a:cs typeface="Calibri" panose="020F0502020204030204" pitchFamily="34" charset="0"/>
              </a:rPr>
              <a:t>x</a:t>
            </a:r>
            <a:r>
              <a:rPr lang="en-US" altLang="zh-CN" sz="2000" dirty="0">
                <a:solidFill>
                  <a:schemeClr val="accent2"/>
                </a:solidFill>
                <a:latin typeface="Calibri" panose="020F0502020204030204" pitchFamily="34" charset="0"/>
                <a:ea typeface="Calibri" panose="020F0502020204030204" pitchFamily="34" charset="0"/>
                <a:cs typeface="Calibri" panose="020F0502020204030204" pitchFamily="34" charset="0"/>
              </a:rPr>
              <a:t> </a:t>
            </a:r>
            <a:r>
              <a:rPr lang="en-US" altLang="zh-CN" sz="2000" dirty="0">
                <a:solidFill>
                  <a:schemeClr val="accent2"/>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3</a:t>
            </a:r>
            <a:r>
              <a:rPr lang="en-US" altLang="zh-CN" sz="2000" dirty="0">
                <a:solidFill>
                  <a:schemeClr val="accent2"/>
                </a:solidFill>
                <a:latin typeface="Calibri" panose="020F0502020204030204" pitchFamily="34" charset="0"/>
                <a:ea typeface="Calibri" panose="020F0502020204030204" pitchFamily="34" charset="0"/>
                <a:cs typeface="Calibri" panose="020F0502020204030204" pitchFamily="34" charset="0"/>
              </a:rPr>
              <a:t> is expected</a:t>
            </a:r>
            <a:r>
              <a:rPr lang="en-US" altLang="zh-CN" sz="2000" dirty="0">
                <a:latin typeface="Calibri" panose="020F0502020204030204" pitchFamily="34" charset="0"/>
                <a:ea typeface="Calibri" panose="020F0502020204030204" pitchFamily="34" charset="0"/>
                <a:cs typeface="Calibri" panose="020F0502020204030204" pitchFamily="34" charset="0"/>
              </a:rPr>
              <a:t>.</a:t>
            </a:r>
          </a:p>
          <a:p>
            <a:endParaRPr lang="en-US" altLang="zh-CN" sz="2400" dirty="0">
              <a:latin typeface="Calibri" panose="020F0502020204030204" pitchFamily="34" charset="0"/>
              <a:ea typeface="Calibri" panose="020F0502020204030204" pitchFamily="34" charset="0"/>
              <a:cs typeface="Calibri" panose="020F0502020204030204" pitchFamily="34" charset="0"/>
            </a:endParaRPr>
          </a:p>
        </p:txBody>
      </p:sp>
      <p:pic>
        <p:nvPicPr>
          <p:cNvPr id="1028" name="Picture 4" descr="中国科学技术大学管理学院科研云平台">
            <a:extLst>
              <a:ext uri="{FF2B5EF4-FFF2-40B4-BE49-F238E27FC236}">
                <a16:creationId xmlns:a16="http://schemas.microsoft.com/office/drawing/2014/main" id="{3DE38950-88A5-4023-8B32-F586334EB7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12" y="-69446"/>
            <a:ext cx="992221" cy="972766"/>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DABC3F16-F4A1-4678-96A4-64E30EB60488}"/>
              </a:ext>
            </a:extLst>
          </p:cNvPr>
          <p:cNvPicPr>
            <a:picLocks noChangeAspect="1"/>
          </p:cNvPicPr>
          <p:nvPr/>
        </p:nvPicPr>
        <p:blipFill>
          <a:blip r:embed="rId5"/>
          <a:stretch>
            <a:fillRect/>
          </a:stretch>
        </p:blipFill>
        <p:spPr>
          <a:xfrm>
            <a:off x="11236460" y="0"/>
            <a:ext cx="944748" cy="864000"/>
          </a:xfrm>
          <a:prstGeom prst="rect">
            <a:avLst/>
          </a:prstGeom>
        </p:spPr>
      </p:pic>
      <p:cxnSp>
        <p:nvCxnSpPr>
          <p:cNvPr id="7" name="直接连接符 6">
            <a:extLst>
              <a:ext uri="{FF2B5EF4-FFF2-40B4-BE49-F238E27FC236}">
                <a16:creationId xmlns:a16="http://schemas.microsoft.com/office/drawing/2014/main" id="{EFBC3746-6596-451F-87D5-27572D2AF67E}"/>
              </a:ext>
            </a:extLst>
          </p:cNvPr>
          <p:cNvCxnSpPr/>
          <p:nvPr/>
        </p:nvCxnSpPr>
        <p:spPr>
          <a:xfrm>
            <a:off x="0" y="864000"/>
            <a:ext cx="1218120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5785A785-FEC3-45B0-B811-234E9471933D}"/>
              </a:ext>
            </a:extLst>
          </p:cNvPr>
          <p:cNvPicPr>
            <a:picLocks noChangeAspect="1"/>
          </p:cNvPicPr>
          <p:nvPr/>
        </p:nvPicPr>
        <p:blipFill>
          <a:blip r:embed="rId6"/>
          <a:stretch>
            <a:fillRect/>
          </a:stretch>
        </p:blipFill>
        <p:spPr>
          <a:xfrm>
            <a:off x="8463103" y="3476823"/>
            <a:ext cx="3266385" cy="2059655"/>
          </a:xfrm>
          <a:prstGeom prst="rect">
            <a:avLst/>
          </a:prstGeom>
        </p:spPr>
      </p:pic>
      <p:sp>
        <p:nvSpPr>
          <p:cNvPr id="9" name="灯片编号占位符 8">
            <a:extLst>
              <a:ext uri="{FF2B5EF4-FFF2-40B4-BE49-F238E27FC236}">
                <a16:creationId xmlns:a16="http://schemas.microsoft.com/office/drawing/2014/main" id="{9A544043-7E94-4603-B65C-03B7C9466CC7}"/>
              </a:ext>
            </a:extLst>
          </p:cNvPr>
          <p:cNvSpPr>
            <a:spLocks noGrp="1"/>
          </p:cNvSpPr>
          <p:nvPr>
            <p:ph type="sldNum" sz="quarter" idx="12"/>
          </p:nvPr>
        </p:nvSpPr>
        <p:spPr/>
        <p:txBody>
          <a:bodyPr/>
          <a:lstStyle/>
          <a:p>
            <a:fld id="{E62026C1-861E-46D0-AFCA-F5AA35FDECD9}" type="slidenum">
              <a:rPr lang="zh-CN" altLang="en-US" smtClean="0"/>
              <a:t>7</a:t>
            </a:fld>
            <a:endParaRPr lang="zh-CN" altLang="en-US"/>
          </a:p>
        </p:txBody>
      </p:sp>
      <p:sp>
        <p:nvSpPr>
          <p:cNvPr id="10" name="文本框 9">
            <a:extLst>
              <a:ext uri="{FF2B5EF4-FFF2-40B4-BE49-F238E27FC236}">
                <a16:creationId xmlns:a16="http://schemas.microsoft.com/office/drawing/2014/main" id="{96612E8B-4AC9-4F13-90FA-F82FCD4515B5}"/>
              </a:ext>
            </a:extLst>
          </p:cNvPr>
          <p:cNvSpPr txBox="1"/>
          <p:nvPr/>
        </p:nvSpPr>
        <p:spPr>
          <a:xfrm>
            <a:off x="9527227" y="1152245"/>
            <a:ext cx="1138136" cy="338554"/>
          </a:xfrm>
          <a:prstGeom prst="rect">
            <a:avLst/>
          </a:prstGeom>
          <a:noFill/>
        </p:spPr>
        <p:txBody>
          <a:bodyPr wrap="square" rtlCol="0">
            <a:spAutoFit/>
          </a:bodyPr>
          <a:lstStyle/>
          <a:p>
            <a:r>
              <a:rPr lang="en-US" altLang="zh-CN" sz="1600" dirty="0">
                <a:solidFill>
                  <a:srgbClr val="FF0000"/>
                </a:solidFill>
                <a:latin typeface="Calibri" panose="020F0502020204030204" pitchFamily="34" charset="0"/>
                <a:ea typeface="Calibri" panose="020F0502020204030204" pitchFamily="34" charset="0"/>
                <a:cs typeface="Calibri" panose="020F0502020204030204" pitchFamily="34" charset="0"/>
              </a:rPr>
              <a:t>SCTF case</a:t>
            </a:r>
            <a:endParaRPr lang="zh-CN" altLang="en-US" sz="1600" dirty="0">
              <a:solidFill>
                <a:srgbClr val="FF0000"/>
              </a:solidFill>
              <a:latin typeface="Calibri" panose="020F0502020204030204" pitchFamily="34" charset="0"/>
              <a:cs typeface="Calibri" panose="020F0502020204030204" pitchFamily="34" charset="0"/>
            </a:endParaRPr>
          </a:p>
        </p:txBody>
      </p:sp>
      <p:sp>
        <p:nvSpPr>
          <p:cNvPr id="12" name="文本框 11">
            <a:extLst>
              <a:ext uri="{FF2B5EF4-FFF2-40B4-BE49-F238E27FC236}">
                <a16:creationId xmlns:a16="http://schemas.microsoft.com/office/drawing/2014/main" id="{12FFFDE7-7A93-489A-858D-458901228DAB}"/>
              </a:ext>
            </a:extLst>
          </p:cNvPr>
          <p:cNvSpPr txBox="1"/>
          <p:nvPr/>
        </p:nvSpPr>
        <p:spPr>
          <a:xfrm>
            <a:off x="10096295" y="3842022"/>
            <a:ext cx="1138136" cy="338554"/>
          </a:xfrm>
          <a:prstGeom prst="rect">
            <a:avLst/>
          </a:prstGeom>
          <a:noFill/>
        </p:spPr>
        <p:txBody>
          <a:bodyPr wrap="square" rtlCol="0">
            <a:spAutoFit/>
          </a:bodyPr>
          <a:lstStyle/>
          <a:p>
            <a:r>
              <a:rPr lang="en-US" altLang="zh-CN" sz="1600" dirty="0">
                <a:solidFill>
                  <a:srgbClr val="FF0000"/>
                </a:solidFill>
                <a:latin typeface="Calibri" panose="020F0502020204030204" pitchFamily="34" charset="0"/>
                <a:ea typeface="Calibri" panose="020F0502020204030204" pitchFamily="34" charset="0"/>
                <a:cs typeface="Calibri" panose="020F0502020204030204" pitchFamily="34" charset="0"/>
              </a:rPr>
              <a:t>CEPC case</a:t>
            </a:r>
            <a:endParaRPr lang="zh-CN" altLang="en-US" sz="16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7266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FCFD2B-C33C-478D-9F4F-4D3F9E3742B9}"/>
              </a:ext>
            </a:extLst>
          </p:cNvPr>
          <p:cNvSpPr>
            <a:spLocks noGrp="1"/>
          </p:cNvSpPr>
          <p:nvPr>
            <p:ph type="title"/>
          </p:nvPr>
        </p:nvSpPr>
        <p:spPr>
          <a:xfrm>
            <a:off x="1274323" y="1"/>
            <a:ext cx="9747116" cy="913048"/>
          </a:xfrm>
        </p:spPr>
        <p:txBody>
          <a:bodyPr>
            <a:normAutofit fontScale="90000"/>
          </a:bodyPr>
          <a:lstStyle/>
          <a:p>
            <a:r>
              <a:rPr lang="en-US" altLang="zh-CN" dirty="0">
                <a:solidFill>
                  <a:srgbClr val="FF0000"/>
                </a:solidFill>
                <a:latin typeface="Calibri" panose="020F0502020204030204" pitchFamily="34" charset="0"/>
                <a:cs typeface="Calibri" panose="020F0502020204030204" pitchFamily="34" charset="0"/>
              </a:rPr>
              <a:t>Longitudinal dynamics design considerations</a:t>
            </a:r>
          </a:p>
        </p:txBody>
      </p:sp>
      <p:sp>
        <p:nvSpPr>
          <p:cNvPr id="3" name="内容占位符 2">
            <a:extLst>
              <a:ext uri="{FF2B5EF4-FFF2-40B4-BE49-F238E27FC236}">
                <a16:creationId xmlns:a16="http://schemas.microsoft.com/office/drawing/2014/main" id="{009D2D4C-C017-4876-938F-5381B37FEB2F}"/>
              </a:ext>
            </a:extLst>
          </p:cNvPr>
          <p:cNvSpPr>
            <a:spLocks noGrp="1"/>
          </p:cNvSpPr>
          <p:nvPr>
            <p:ph idx="1"/>
          </p:nvPr>
        </p:nvSpPr>
        <p:spPr>
          <a:xfrm>
            <a:off x="516376" y="1091358"/>
            <a:ext cx="11195725" cy="5494268"/>
          </a:xfrm>
        </p:spPr>
        <p:txBody>
          <a:bodyPr>
            <a:noAutofit/>
          </a:bodyPr>
          <a:lstStyle/>
          <a:p>
            <a:pPr>
              <a:buFont typeface="Wingdings" panose="05000000000000000000" pitchFamily="2" charset="2"/>
              <a:buChar char="Ø"/>
            </a:pPr>
            <a:r>
              <a:rPr lang="en-US" altLang="zh-CN" sz="2400" dirty="0">
                <a:solidFill>
                  <a:srgbClr val="0000FF"/>
                </a:solidFill>
                <a:latin typeface="Calibri" panose="020F0502020204030204" pitchFamily="34" charset="0"/>
                <a:ea typeface="Calibri" panose="020F0502020204030204" pitchFamily="34" charset="0"/>
                <a:cs typeface="Calibri" panose="020F0502020204030204" pitchFamily="34" charset="0"/>
              </a:rPr>
              <a:t>Lattice Design and Damping Wigglers</a:t>
            </a:r>
          </a:p>
          <a:p>
            <a:pPr lvl="1"/>
            <a:r>
              <a:rPr lang="en-US" altLang="zh-CN" sz="2000" b="1" dirty="0">
                <a:solidFill>
                  <a:schemeClr val="accent2"/>
                </a:solidFill>
                <a:latin typeface="Calibri" panose="020F0502020204030204" pitchFamily="34" charset="0"/>
                <a:ea typeface="Calibri" panose="020F0502020204030204" pitchFamily="34" charset="0"/>
                <a:cs typeface="Calibri" panose="020F0502020204030204" pitchFamily="34" charset="0"/>
              </a:rPr>
              <a:t>Lattice design </a:t>
            </a:r>
            <a:r>
              <a:rPr lang="en-US" altLang="zh-CN" sz="2000" dirty="0">
                <a:solidFill>
                  <a:schemeClr val="accent2"/>
                </a:solidFill>
                <a:latin typeface="Calibri" panose="020F0502020204030204" pitchFamily="34" charset="0"/>
                <a:ea typeface="Calibri" panose="020F0502020204030204" pitchFamily="34" charset="0"/>
                <a:cs typeface="Calibri" panose="020F0502020204030204" pitchFamily="34" charset="0"/>
              </a:rPr>
              <a:t>is crucial for achieving high luminosity by achieving the required optical parameters at IP and by optimizing nonlinear dynamics aperture</a:t>
            </a:r>
          </a:p>
          <a:p>
            <a:pPr lvl="1"/>
            <a:r>
              <a:rPr lang="en-US" altLang="zh-CN" sz="2000" dirty="0">
                <a:latin typeface="Calibri" panose="020F0502020204030204" pitchFamily="34" charset="0"/>
                <a:ea typeface="Calibri" panose="020F0502020204030204" pitchFamily="34" charset="0"/>
                <a:cs typeface="Calibri" panose="020F0502020204030204" pitchFamily="34" charset="0"/>
              </a:rPr>
              <a:t>Additionally, it defines </a:t>
            </a:r>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rPr>
              <a:t>the momentum compaction factor </a:t>
            </a:r>
            <a:r>
              <a:rPr lang="zh-CN" altLang="en-US" sz="2000" dirty="0">
                <a:solidFill>
                  <a:srgbClr val="00B0F0"/>
                </a:solidFill>
                <a:latin typeface="Calibri" panose="020F0502020204030204" pitchFamily="34" charset="0"/>
                <a:ea typeface="Calibri" panose="020F0502020204030204" pitchFamily="34" charset="0"/>
                <a:cs typeface="Calibri" panose="020F0502020204030204" pitchFamily="34" charset="0"/>
              </a:rPr>
              <a:t>𝛼</a:t>
            </a:r>
            <a:r>
              <a:rPr lang="en-US" altLang="zh-CN" sz="2000" baseline="-25000" dirty="0">
                <a:solidFill>
                  <a:srgbClr val="00B0F0"/>
                </a:solidFill>
                <a:latin typeface="Calibri" panose="020F0502020204030204" pitchFamily="34" charset="0"/>
                <a:ea typeface="Calibri" panose="020F0502020204030204" pitchFamily="34" charset="0"/>
                <a:cs typeface="Calibri" panose="020F0502020204030204" pitchFamily="34" charset="0"/>
              </a:rPr>
              <a:t>p</a:t>
            </a:r>
            <a:r>
              <a:rPr lang="zh-CN" altLang="en-US" sz="2000" dirty="0">
                <a:solidFill>
                  <a:srgbClr val="00B0F0"/>
                </a:solidFill>
                <a:latin typeface="Calibri" panose="020F0502020204030204" pitchFamily="34" charset="0"/>
                <a:ea typeface="Calibri" panose="020F0502020204030204" pitchFamily="34" charset="0"/>
                <a:cs typeface="Calibri" panose="020F0502020204030204" pitchFamily="34" charset="0"/>
              </a:rPr>
              <a:t> </a:t>
            </a:r>
            <a:r>
              <a:rPr lang="en-US" altLang="zh-CN" sz="2000" dirty="0">
                <a:latin typeface="Calibri" panose="020F0502020204030204" pitchFamily="34" charset="0"/>
                <a:ea typeface="Calibri" panose="020F0502020204030204" pitchFamily="34" charset="0"/>
                <a:cs typeface="Calibri" panose="020F0502020204030204" pitchFamily="34" charset="0"/>
              </a:rPr>
              <a:t>and </a:t>
            </a:r>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rPr>
              <a:t>natural energy spread </a:t>
            </a:r>
            <a:r>
              <a:rPr lang="zh-CN" altLang="en-US" sz="2000" dirty="0">
                <a:solidFill>
                  <a:srgbClr val="00B0F0"/>
                </a:solidFill>
                <a:latin typeface="Calibri" panose="020F0502020204030204" pitchFamily="34" charset="0"/>
                <a:ea typeface="Calibri" panose="020F0502020204030204" pitchFamily="34" charset="0"/>
                <a:cs typeface="Calibri" panose="020F0502020204030204" pitchFamily="34" charset="0"/>
              </a:rPr>
              <a:t>𝜎</a:t>
            </a:r>
            <a:r>
              <a:rPr lang="en-US" altLang="zh-CN" sz="2000" baseline="-25000" dirty="0">
                <a:solidFill>
                  <a:srgbClr val="00B0F0"/>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US" altLang="zh-CN" sz="2000" i="1" dirty="0">
                <a:solidFill>
                  <a:srgbClr val="00B0F0"/>
                </a:solidFill>
                <a:latin typeface="Calibri" panose="020F0502020204030204" pitchFamily="34" charset="0"/>
                <a:ea typeface="Calibri" panose="020F0502020204030204" pitchFamily="34" charset="0"/>
                <a:cs typeface="Calibri" panose="020F0502020204030204" pitchFamily="34" charset="0"/>
              </a:rPr>
              <a:t> </a:t>
            </a:r>
            <a:r>
              <a:rPr lang="en-US" altLang="zh-CN" sz="2000" dirty="0">
                <a:latin typeface="Calibri" panose="020F0502020204030204" pitchFamily="34" charset="0"/>
                <a:ea typeface="Calibri" panose="020F0502020204030204" pitchFamily="34" charset="0"/>
                <a:cs typeface="Calibri" panose="020F0502020204030204" pitchFamily="34" charset="0"/>
              </a:rPr>
              <a:t>in the electron storage ring through synchrotron radiation integrals. </a:t>
            </a:r>
          </a:p>
          <a:p>
            <a:pPr lvl="1"/>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lvl="1"/>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lvl="1"/>
            <a:r>
              <a:rPr lang="en-US" altLang="zh-CN" sz="2000" b="1" dirty="0">
                <a:solidFill>
                  <a:schemeClr val="accent2"/>
                </a:solidFill>
                <a:latin typeface="Calibri" panose="020F0502020204030204" pitchFamily="34" charset="0"/>
                <a:ea typeface="Calibri" panose="020F0502020204030204" pitchFamily="34" charset="0"/>
                <a:cs typeface="Calibri" panose="020F0502020204030204" pitchFamily="34" charset="0"/>
              </a:rPr>
              <a:t>Damping wigglers </a:t>
            </a:r>
            <a:r>
              <a:rPr lang="en-US" altLang="zh-CN" sz="2000" dirty="0">
                <a:latin typeface="Calibri" panose="020F0502020204030204" pitchFamily="34" charset="0"/>
                <a:ea typeface="Calibri" panose="020F0502020204030204" pitchFamily="34" charset="0"/>
                <a:cs typeface="Calibri" panose="020F0502020204030204" pitchFamily="34" charset="0"/>
              </a:rPr>
              <a:t>are essential for STCF to </a:t>
            </a:r>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rPr>
              <a:t>control the damping time (30 </a:t>
            </a:r>
            <a:r>
              <a:rPr lang="en-US" altLang="zh-CN" sz="2000" dirty="0" err="1">
                <a:solidFill>
                  <a:srgbClr val="00B0F0"/>
                </a:solidFill>
                <a:latin typeface="Calibri" panose="020F0502020204030204" pitchFamily="34" charset="0"/>
                <a:ea typeface="Calibri" panose="020F0502020204030204" pitchFamily="34" charset="0"/>
                <a:cs typeface="Calibri" panose="020F0502020204030204" pitchFamily="34" charset="0"/>
              </a:rPr>
              <a:t>ms</a:t>
            </a:r>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rPr>
              <a:t>) </a:t>
            </a:r>
            <a:r>
              <a:rPr lang="en-US" altLang="zh-CN" sz="2000" dirty="0">
                <a:latin typeface="Calibri" panose="020F0502020204030204" pitchFamily="34" charset="0"/>
                <a:ea typeface="Calibri" panose="020F0502020204030204" pitchFamily="34" charset="0"/>
                <a:cs typeface="Calibri" panose="020F0502020204030204" pitchFamily="34" charset="0"/>
              </a:rPr>
              <a:t>and to </a:t>
            </a:r>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rPr>
              <a:t>maintain beam emittance almost constant (~5 nm)</a:t>
            </a:r>
            <a:r>
              <a:rPr lang="en-US" altLang="zh-CN" sz="2000" dirty="0">
                <a:latin typeface="Calibri" panose="020F0502020204030204" pitchFamily="34" charset="0"/>
                <a:ea typeface="Calibri" panose="020F0502020204030204" pitchFamily="34" charset="0"/>
                <a:cs typeface="Calibri" panose="020F0502020204030204" pitchFamily="34" charset="0"/>
              </a:rPr>
              <a:t> throughout the entire energy range 1—3.5 GeV.</a:t>
            </a:r>
          </a:p>
          <a:p>
            <a:pPr marL="1098900" lvl="2" indent="-342900">
              <a:buFont typeface="Wingdings" panose="05000000000000000000" pitchFamily="2" charset="2"/>
              <a:buChar char="ü"/>
            </a:pPr>
            <a:r>
              <a:rPr lang="en-US" altLang="zh-CN" dirty="0">
                <a:solidFill>
                  <a:srgbClr val="00B0F0"/>
                </a:solidFill>
                <a:latin typeface="Calibri" panose="020F0502020204030204" pitchFamily="34" charset="0"/>
                <a:ea typeface="Calibri" panose="020F0502020204030204" pitchFamily="34" charset="0"/>
                <a:cs typeface="Calibri" panose="020F0502020204030204" pitchFamily="34" charset="0"/>
              </a:rPr>
              <a:t>This inevitably increases the synchrotron radiation energy loss per turn </a:t>
            </a:r>
          </a:p>
          <a:p>
            <a:pPr marL="1556100" lvl="3" indent="-342900">
              <a:buFont typeface="Symbol" panose="05050102010706020507" pitchFamily="18" charset="2"/>
              <a:buChar char="®"/>
            </a:pPr>
            <a:r>
              <a:rPr lang="en-US" altLang="zh-CN" dirty="0">
                <a:latin typeface="Calibri" panose="020F0502020204030204" pitchFamily="34" charset="0"/>
                <a:ea typeface="Calibri" panose="020F0502020204030204" pitchFamily="34" charset="0"/>
                <a:cs typeface="Calibri" panose="020F0502020204030204" pitchFamily="34" charset="0"/>
              </a:rPr>
              <a:t>raising the demand for RF power</a:t>
            </a:r>
          </a:p>
          <a:p>
            <a:pPr marL="1098900" lvl="2" indent="-342900">
              <a:buFont typeface="Wingdings" panose="05000000000000000000" pitchFamily="2" charset="2"/>
              <a:buChar char="ü"/>
            </a:pPr>
            <a:r>
              <a:rPr lang="en-US" altLang="zh-CN" dirty="0">
                <a:solidFill>
                  <a:srgbClr val="00B0F0"/>
                </a:solidFill>
                <a:latin typeface="Calibri" panose="020F0502020204030204" pitchFamily="34" charset="0"/>
                <a:ea typeface="Calibri" panose="020F0502020204030204" pitchFamily="34" charset="0"/>
                <a:cs typeface="Calibri" panose="020F0502020204030204" pitchFamily="34" charset="0"/>
              </a:rPr>
              <a:t>This also increases the natural energy spread </a:t>
            </a:r>
          </a:p>
          <a:p>
            <a:pPr marL="1556100" lvl="3" indent="-342900">
              <a:buFont typeface="Symbol" panose="05050102010706020507" pitchFamily="18" charset="2"/>
              <a:buChar char="®"/>
            </a:pPr>
            <a:r>
              <a:rPr lang="en-US" altLang="zh-CN" dirty="0">
                <a:latin typeface="Calibri" panose="020F0502020204030204" pitchFamily="34" charset="0"/>
                <a:ea typeface="Calibri" panose="020F0502020204030204" pitchFamily="34" charset="0"/>
                <a:cs typeface="Calibri" panose="020F0502020204030204" pitchFamily="34" charset="0"/>
              </a:rPr>
              <a:t>resulting in a proportional growth in bunch length </a:t>
            </a:r>
          </a:p>
          <a:p>
            <a:pPr lvl="2"/>
            <a:endParaRPr lang="en-US" altLang="zh-CN" dirty="0">
              <a:latin typeface="Calibri" panose="020F0502020204030204" pitchFamily="34" charset="0"/>
              <a:ea typeface="Calibri" panose="020F0502020204030204" pitchFamily="34" charset="0"/>
              <a:cs typeface="Calibri" panose="020F0502020204030204" pitchFamily="34" charset="0"/>
            </a:endParaRPr>
          </a:p>
          <a:p>
            <a:pPr lvl="1"/>
            <a:r>
              <a:rPr lang="en-US" altLang="zh-CN" sz="2000" dirty="0">
                <a:latin typeface="Calibri" panose="020F0502020204030204" pitchFamily="34" charset="0"/>
                <a:ea typeface="Calibri" panose="020F0502020204030204" pitchFamily="34" charset="0"/>
                <a:cs typeface="Calibri" panose="020F0502020204030204" pitchFamily="34" charset="0"/>
              </a:rPr>
              <a:t>The lattice including damping wigglers has been designed for STCF at 2 GeV</a:t>
            </a:r>
          </a:p>
        </p:txBody>
      </p:sp>
      <p:pic>
        <p:nvPicPr>
          <p:cNvPr id="1028" name="Picture 4" descr="中国科学技术大学管理学院科研云平台">
            <a:extLst>
              <a:ext uri="{FF2B5EF4-FFF2-40B4-BE49-F238E27FC236}">
                <a16:creationId xmlns:a16="http://schemas.microsoft.com/office/drawing/2014/main" id="{3DE38950-88A5-4023-8B32-F586334EB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2" y="-69446"/>
            <a:ext cx="992221" cy="972766"/>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DABC3F16-F4A1-4678-96A4-64E30EB60488}"/>
              </a:ext>
            </a:extLst>
          </p:cNvPr>
          <p:cNvPicPr>
            <a:picLocks noChangeAspect="1"/>
          </p:cNvPicPr>
          <p:nvPr/>
        </p:nvPicPr>
        <p:blipFill>
          <a:blip r:embed="rId4"/>
          <a:stretch>
            <a:fillRect/>
          </a:stretch>
        </p:blipFill>
        <p:spPr>
          <a:xfrm>
            <a:off x="11236460" y="0"/>
            <a:ext cx="944748" cy="864000"/>
          </a:xfrm>
          <a:prstGeom prst="rect">
            <a:avLst/>
          </a:prstGeom>
        </p:spPr>
      </p:pic>
      <p:cxnSp>
        <p:nvCxnSpPr>
          <p:cNvPr id="7" name="直接连接符 6">
            <a:extLst>
              <a:ext uri="{FF2B5EF4-FFF2-40B4-BE49-F238E27FC236}">
                <a16:creationId xmlns:a16="http://schemas.microsoft.com/office/drawing/2014/main" id="{EFBC3746-6596-451F-87D5-27572D2AF67E}"/>
              </a:ext>
            </a:extLst>
          </p:cNvPr>
          <p:cNvCxnSpPr/>
          <p:nvPr/>
        </p:nvCxnSpPr>
        <p:spPr>
          <a:xfrm>
            <a:off x="0" y="864000"/>
            <a:ext cx="1218120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88B16510-E0B8-4BB4-8013-F6FD145E2C99}"/>
              </a:ext>
            </a:extLst>
          </p:cNvPr>
          <p:cNvSpPr txBox="1"/>
          <p:nvPr/>
        </p:nvSpPr>
        <p:spPr>
          <a:xfrm>
            <a:off x="1269893" y="2769261"/>
            <a:ext cx="7882840" cy="369332"/>
          </a:xfrm>
          <a:prstGeom prst="rect">
            <a:avLst/>
          </a:prstGeom>
          <a:noFill/>
        </p:spPr>
        <p:txBody>
          <a:bodyPr wrap="square">
            <a:spAutoFit/>
          </a:bodyPr>
          <a:lstStyle/>
          <a:p>
            <a:pPr marL="252000" lvl="1" indent="-285750">
              <a:buFont typeface="Wingdings" panose="05000000000000000000" pitchFamily="2" charset="2"/>
              <a:buChar char="ü"/>
            </a:pPr>
            <a:r>
              <a:rPr lang="en-US" altLang="zh-CN" sz="1800" dirty="0">
                <a:latin typeface="Calibri" panose="020F0502020204030204" pitchFamily="34" charset="0"/>
                <a:ea typeface="Calibri" panose="020F0502020204030204" pitchFamily="34" charset="0"/>
                <a:cs typeface="Calibri" panose="020F0502020204030204" pitchFamily="34" charset="0"/>
              </a:rPr>
              <a:t>These parameters (</a:t>
            </a:r>
            <a:r>
              <a:rPr lang="zh-CN" altLang="en-US" sz="1800" dirty="0">
                <a:latin typeface="Calibri" panose="020F0502020204030204" pitchFamily="34" charset="0"/>
                <a:ea typeface="Calibri" panose="020F0502020204030204" pitchFamily="34" charset="0"/>
                <a:cs typeface="Calibri" panose="020F0502020204030204" pitchFamily="34" charset="0"/>
              </a:rPr>
              <a:t>𝛼</a:t>
            </a:r>
            <a:r>
              <a:rPr lang="en-US" altLang="zh-CN" sz="1800" baseline="-25000" dirty="0">
                <a:latin typeface="Calibri" panose="020F0502020204030204" pitchFamily="34" charset="0"/>
                <a:ea typeface="Calibri" panose="020F0502020204030204" pitchFamily="34" charset="0"/>
                <a:cs typeface="Calibri" panose="020F0502020204030204" pitchFamily="34" charset="0"/>
              </a:rPr>
              <a:t>p</a:t>
            </a:r>
            <a:r>
              <a:rPr lang="zh-CN" altLang="en-US" sz="1800" dirty="0">
                <a:latin typeface="Calibri" panose="020F0502020204030204" pitchFamily="34" charset="0"/>
                <a:ea typeface="Calibri" panose="020F0502020204030204" pitchFamily="34" charset="0"/>
                <a:cs typeface="Calibri" panose="020F0502020204030204" pitchFamily="34" charset="0"/>
              </a:rPr>
              <a:t> </a:t>
            </a:r>
            <a:r>
              <a:rPr lang="en-US" altLang="zh-CN" sz="1800" dirty="0">
                <a:latin typeface="Calibri" panose="020F0502020204030204" pitchFamily="34" charset="0"/>
                <a:ea typeface="Calibri" panose="020F0502020204030204" pitchFamily="34" charset="0"/>
                <a:cs typeface="Calibri" panose="020F0502020204030204" pitchFamily="34" charset="0"/>
              </a:rPr>
              <a:t>and </a:t>
            </a:r>
            <a:r>
              <a:rPr lang="zh-CN" altLang="en-US" sz="1800" dirty="0">
                <a:latin typeface="Calibri" panose="020F0502020204030204" pitchFamily="34" charset="0"/>
                <a:ea typeface="Calibri" panose="020F0502020204030204" pitchFamily="34" charset="0"/>
                <a:cs typeface="Calibri" panose="020F0502020204030204" pitchFamily="34" charset="0"/>
              </a:rPr>
              <a:t>𝜎</a:t>
            </a:r>
            <a:r>
              <a:rPr lang="en-US" altLang="zh-CN" sz="1800" baseline="-250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US" altLang="zh-CN" sz="1800" dirty="0">
                <a:latin typeface="Calibri" panose="020F0502020204030204" pitchFamily="34" charset="0"/>
                <a:ea typeface="Calibri" panose="020F0502020204030204" pitchFamily="34" charset="0"/>
                <a:cs typeface="Calibri" panose="020F0502020204030204" pitchFamily="34" charset="0"/>
              </a:rPr>
              <a:t> ) are of importance in the longitudinal dynamics</a:t>
            </a:r>
          </a:p>
        </p:txBody>
      </p:sp>
      <p:pic>
        <p:nvPicPr>
          <p:cNvPr id="9" name="Picture 11">
            <a:extLst>
              <a:ext uri="{FF2B5EF4-FFF2-40B4-BE49-F238E27FC236}">
                <a16:creationId xmlns:a16="http://schemas.microsoft.com/office/drawing/2014/main" id="{BC28C5EA-8438-4A95-8921-443FEB1E954F}"/>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9157163" y="2449526"/>
            <a:ext cx="790796" cy="571500"/>
          </a:xfrm>
          <a:prstGeom prst="rect">
            <a:avLst/>
          </a:prstGeom>
        </p:spPr>
      </p:pic>
      <p:pic>
        <p:nvPicPr>
          <p:cNvPr id="10" name="Picture 12">
            <a:extLst>
              <a:ext uri="{FF2B5EF4-FFF2-40B4-BE49-F238E27FC236}">
                <a16:creationId xmlns:a16="http://schemas.microsoft.com/office/drawing/2014/main" id="{060C7E6D-B6F4-4C0C-A8A6-E0F4B9E657A9}"/>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Lst>
          </a:blip>
          <a:stretch>
            <a:fillRect/>
          </a:stretch>
        </p:blipFill>
        <p:spPr>
          <a:xfrm>
            <a:off x="10182451" y="2468637"/>
            <a:ext cx="1204367" cy="533277"/>
          </a:xfrm>
          <a:prstGeom prst="rect">
            <a:avLst/>
          </a:prstGeom>
        </p:spPr>
      </p:pic>
      <p:pic>
        <p:nvPicPr>
          <p:cNvPr id="11" name="Picture 5">
            <a:extLst>
              <a:ext uri="{FF2B5EF4-FFF2-40B4-BE49-F238E27FC236}">
                <a16:creationId xmlns:a16="http://schemas.microsoft.com/office/drawing/2014/main" id="{F0CC1CB2-5889-438A-BD80-EBB6BAC1F13D}"/>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4700"/>
                    </a14:imgEffect>
                  </a14:imgLayer>
                </a14:imgProps>
              </a:ext>
            </a:extLst>
          </a:blip>
          <a:stretch>
            <a:fillRect/>
          </a:stretch>
        </p:blipFill>
        <p:spPr>
          <a:xfrm>
            <a:off x="9157163" y="4044724"/>
            <a:ext cx="1115246" cy="499364"/>
          </a:xfrm>
          <a:prstGeom prst="rect">
            <a:avLst/>
          </a:prstGeom>
        </p:spPr>
      </p:pic>
      <p:pic>
        <p:nvPicPr>
          <p:cNvPr id="12" name="Picture 15">
            <a:extLst>
              <a:ext uri="{FF2B5EF4-FFF2-40B4-BE49-F238E27FC236}">
                <a16:creationId xmlns:a16="http://schemas.microsoft.com/office/drawing/2014/main" id="{9E0FA3A8-5439-4E17-A2FA-A63EB74FAE05}"/>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4700"/>
                    </a14:imgEffect>
                  </a14:imgLayer>
                </a14:imgProps>
              </a:ext>
            </a:extLst>
          </a:blip>
          <a:stretch>
            <a:fillRect/>
          </a:stretch>
        </p:blipFill>
        <p:spPr>
          <a:xfrm>
            <a:off x="10387824" y="4044724"/>
            <a:ext cx="976198" cy="434493"/>
          </a:xfrm>
          <a:prstGeom prst="rect">
            <a:avLst/>
          </a:prstGeom>
        </p:spPr>
      </p:pic>
      <p:pic>
        <p:nvPicPr>
          <p:cNvPr id="13" name="Picture 12">
            <a:extLst>
              <a:ext uri="{FF2B5EF4-FFF2-40B4-BE49-F238E27FC236}">
                <a16:creationId xmlns:a16="http://schemas.microsoft.com/office/drawing/2014/main" id="{429EAF0F-E517-4272-815C-1EE623054F57}"/>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Lst>
          </a:blip>
          <a:stretch>
            <a:fillRect/>
          </a:stretch>
        </p:blipFill>
        <p:spPr>
          <a:xfrm>
            <a:off x="7206954" y="4722121"/>
            <a:ext cx="1204367" cy="533277"/>
          </a:xfrm>
          <a:prstGeom prst="rect">
            <a:avLst/>
          </a:prstGeom>
        </p:spPr>
      </p:pic>
      <p:sp>
        <p:nvSpPr>
          <p:cNvPr id="5" name="灯片编号占位符 4">
            <a:extLst>
              <a:ext uri="{FF2B5EF4-FFF2-40B4-BE49-F238E27FC236}">
                <a16:creationId xmlns:a16="http://schemas.microsoft.com/office/drawing/2014/main" id="{E0C83214-42D3-4AE4-9E74-AA203019993D}"/>
              </a:ext>
            </a:extLst>
          </p:cNvPr>
          <p:cNvSpPr>
            <a:spLocks noGrp="1"/>
          </p:cNvSpPr>
          <p:nvPr>
            <p:ph type="sldNum" sz="quarter" idx="12"/>
          </p:nvPr>
        </p:nvSpPr>
        <p:spPr/>
        <p:txBody>
          <a:bodyPr/>
          <a:lstStyle/>
          <a:p>
            <a:fld id="{E62026C1-861E-46D0-AFCA-F5AA35FDECD9}" type="slidenum">
              <a:rPr lang="zh-CN" altLang="en-US" smtClean="0"/>
              <a:t>8</a:t>
            </a:fld>
            <a:endParaRPr lang="zh-CN" altLang="en-US"/>
          </a:p>
        </p:txBody>
      </p:sp>
    </p:spTree>
    <p:extLst>
      <p:ext uri="{BB962C8B-B14F-4D97-AF65-F5344CB8AC3E}">
        <p14:creationId xmlns:p14="http://schemas.microsoft.com/office/powerpoint/2010/main" val="1662443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FCFD2B-C33C-478D-9F4F-4D3F9E3742B9}"/>
              </a:ext>
            </a:extLst>
          </p:cNvPr>
          <p:cNvSpPr>
            <a:spLocks noGrp="1"/>
          </p:cNvSpPr>
          <p:nvPr>
            <p:ph type="title"/>
          </p:nvPr>
        </p:nvSpPr>
        <p:spPr>
          <a:xfrm>
            <a:off x="1274323" y="1"/>
            <a:ext cx="9747116" cy="913048"/>
          </a:xfrm>
        </p:spPr>
        <p:txBody>
          <a:bodyPr>
            <a:normAutofit fontScale="90000"/>
          </a:bodyPr>
          <a:lstStyle/>
          <a:p>
            <a:r>
              <a:rPr lang="en-US" altLang="zh-CN" dirty="0">
                <a:solidFill>
                  <a:srgbClr val="FF0000"/>
                </a:solidFill>
                <a:latin typeface="Calibri" panose="020F0502020204030204" pitchFamily="34" charset="0"/>
                <a:cs typeface="Calibri" panose="020F0502020204030204" pitchFamily="34" charset="0"/>
              </a:rPr>
              <a:t>Longitudinal dynamics design considerations</a:t>
            </a:r>
          </a:p>
        </p:txBody>
      </p:sp>
      <p:sp>
        <p:nvSpPr>
          <p:cNvPr id="3" name="内容占位符 2">
            <a:extLst>
              <a:ext uri="{FF2B5EF4-FFF2-40B4-BE49-F238E27FC236}">
                <a16:creationId xmlns:a16="http://schemas.microsoft.com/office/drawing/2014/main" id="{009D2D4C-C017-4876-938F-5381B37FEB2F}"/>
              </a:ext>
            </a:extLst>
          </p:cNvPr>
          <p:cNvSpPr>
            <a:spLocks noGrp="1"/>
          </p:cNvSpPr>
          <p:nvPr>
            <p:ph idx="1"/>
          </p:nvPr>
        </p:nvSpPr>
        <p:spPr>
          <a:xfrm>
            <a:off x="550018" y="974571"/>
            <a:ext cx="9328057" cy="3269817"/>
          </a:xfrm>
        </p:spPr>
        <p:txBody>
          <a:bodyPr>
            <a:noAutofit/>
          </a:bodyPr>
          <a:lstStyle/>
          <a:p>
            <a:pPr>
              <a:buFont typeface="Wingdings" panose="05000000000000000000" pitchFamily="2" charset="2"/>
              <a:buChar char="Ø"/>
            </a:pPr>
            <a:r>
              <a:rPr lang="en-US" altLang="zh-CN" sz="2400" dirty="0">
                <a:solidFill>
                  <a:srgbClr val="0000FF"/>
                </a:solidFill>
                <a:latin typeface="Calibri" panose="020F0502020204030204" pitchFamily="34" charset="0"/>
                <a:ea typeface="Calibri" panose="020F0502020204030204" pitchFamily="34" charset="0"/>
                <a:cs typeface="Calibri" panose="020F0502020204030204" pitchFamily="34" charset="0"/>
              </a:rPr>
              <a:t>Non-impedance-induced collective effects</a:t>
            </a:r>
          </a:p>
          <a:p>
            <a:pPr lvl="1">
              <a:buFont typeface="Wingdings" panose="05000000000000000000" pitchFamily="2" charset="2"/>
              <a:buChar char="p"/>
            </a:pPr>
            <a:r>
              <a:rPr lang="en-US" altLang="zh-CN" sz="2000" b="1" dirty="0" err="1">
                <a:latin typeface="Calibri" panose="020F0502020204030204" pitchFamily="34" charset="0"/>
                <a:ea typeface="Calibri" panose="020F0502020204030204" pitchFamily="34" charset="0"/>
                <a:cs typeface="Calibri" panose="020F0502020204030204" pitchFamily="34" charset="0"/>
              </a:rPr>
              <a:t>Intrabeam</a:t>
            </a:r>
            <a:r>
              <a:rPr lang="en-US" altLang="zh-CN" sz="2000" b="1" dirty="0">
                <a:latin typeface="Calibri" panose="020F0502020204030204" pitchFamily="34" charset="0"/>
                <a:ea typeface="Calibri" panose="020F0502020204030204" pitchFamily="34" charset="0"/>
                <a:cs typeface="Calibri" panose="020F0502020204030204" pitchFamily="34" charset="0"/>
              </a:rPr>
              <a:t> scattering (IBS): </a:t>
            </a:r>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rPr>
              <a:t>multiple small-angle Coulomb scattering processes</a:t>
            </a:r>
          </a:p>
          <a:p>
            <a:pPr marL="900000" lvl="1">
              <a:buFont typeface="Symbol" panose="05050102010706020507" pitchFamily="18" charset="2"/>
              <a:buChar char="®"/>
            </a:pPr>
            <a:r>
              <a:rPr lang="en-US" altLang="zh-CN" sz="1800" dirty="0">
                <a:latin typeface="Calibri" panose="020F0502020204030204" pitchFamily="34" charset="0"/>
                <a:ea typeface="Calibri" panose="020F0502020204030204" pitchFamily="34" charset="0"/>
                <a:cs typeface="Calibri" panose="020F0502020204030204" pitchFamily="34" charset="0"/>
              </a:rPr>
              <a:t> not immediately cause particle loss in the bunch </a:t>
            </a:r>
          </a:p>
          <a:p>
            <a:pPr marL="900000" lvl="1">
              <a:buFont typeface="Symbol" panose="05050102010706020507" pitchFamily="18" charset="2"/>
              <a:buChar char="®"/>
            </a:pPr>
            <a:r>
              <a:rPr lang="en-US" altLang="zh-CN" sz="1800" dirty="0">
                <a:latin typeface="Calibri" panose="020F0502020204030204" pitchFamily="34" charset="0"/>
                <a:ea typeface="Calibri" panose="020F0502020204030204" pitchFamily="34" charset="0"/>
                <a:cs typeface="Calibri" panose="020F0502020204030204" pitchFamily="34" charset="0"/>
              </a:rPr>
              <a:t> but increase the equilibrium energy spread, bunch length, and transverse emittances</a:t>
            </a:r>
          </a:p>
          <a:p>
            <a:pPr lvl="1">
              <a:buFont typeface="Wingdings" panose="05000000000000000000" pitchFamily="2" charset="2"/>
              <a:buChar char="p"/>
            </a:pPr>
            <a:r>
              <a:rPr lang="en-US" altLang="zh-CN" sz="2000" b="1" dirty="0" err="1">
                <a:latin typeface="Calibri" panose="020F0502020204030204" pitchFamily="34" charset="0"/>
                <a:ea typeface="Calibri" panose="020F0502020204030204" pitchFamily="34" charset="0"/>
                <a:cs typeface="Calibri" panose="020F0502020204030204" pitchFamily="34" charset="0"/>
              </a:rPr>
              <a:t>Touschek</a:t>
            </a:r>
            <a:r>
              <a:rPr lang="en-US" altLang="zh-CN" sz="2000" b="1" dirty="0">
                <a:latin typeface="Calibri" panose="020F0502020204030204" pitchFamily="34" charset="0"/>
                <a:ea typeface="Calibri" panose="020F0502020204030204" pitchFamily="34" charset="0"/>
                <a:cs typeface="Calibri" panose="020F0502020204030204" pitchFamily="34" charset="0"/>
              </a:rPr>
              <a:t> effect:  </a:t>
            </a:r>
            <a:r>
              <a:rPr lang="en-US" altLang="zh-CN" sz="2000" dirty="0">
                <a:solidFill>
                  <a:srgbClr val="00B0F0"/>
                </a:solidFill>
                <a:latin typeface="Calibri" panose="020F0502020204030204" pitchFamily="34" charset="0"/>
                <a:ea typeface="Calibri" panose="020F0502020204030204" pitchFamily="34" charset="0"/>
                <a:cs typeface="Calibri" panose="020F0502020204030204" pitchFamily="34" charset="0"/>
              </a:rPr>
              <a:t>single large-angle scattering processes</a:t>
            </a:r>
          </a:p>
          <a:p>
            <a:pPr marL="900000" lvl="1">
              <a:buFont typeface="Symbol" panose="05050102010706020507" pitchFamily="18" charset="2"/>
              <a:buChar char="®"/>
            </a:pPr>
            <a:r>
              <a:rPr lang="en-US" altLang="zh-CN" sz="1800" dirty="0">
                <a:latin typeface="Calibri" panose="020F0502020204030204" pitchFamily="34" charset="0"/>
                <a:ea typeface="Calibri" panose="020F0502020204030204" pitchFamily="34" charset="0"/>
                <a:cs typeface="Calibri" panose="020F0502020204030204" pitchFamily="34" charset="0"/>
              </a:rPr>
              <a:t> A large momentum deviation</a:t>
            </a:r>
            <a:r>
              <a:rPr lang="en-US" altLang="zh-CN" sz="18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(beyond RF momentum acceptance or physical aperture)</a:t>
            </a:r>
            <a:r>
              <a:rPr lang="en-US" altLang="zh-CN" sz="1800" dirty="0">
                <a:latin typeface="Calibri" panose="020F0502020204030204" pitchFamily="34" charset="0"/>
                <a:ea typeface="Calibri" panose="020F0502020204030204" pitchFamily="34" charset="0"/>
                <a:cs typeface="Calibri" panose="020F0502020204030204" pitchFamily="34" charset="0"/>
              </a:rPr>
              <a:t> </a:t>
            </a:r>
          </a:p>
          <a:p>
            <a:pPr marL="900000" lvl="1">
              <a:buFont typeface="Symbol" panose="05050102010706020507" pitchFamily="18" charset="2"/>
              <a:buChar char="®"/>
            </a:pPr>
            <a:r>
              <a:rPr lang="en-US" altLang="zh-CN" sz="1800" dirty="0">
                <a:latin typeface="Calibri" panose="020F0502020204030204" pitchFamily="34" charset="0"/>
                <a:ea typeface="Calibri" panose="020F0502020204030204" pitchFamily="34" charset="0"/>
                <a:cs typeface="Calibri" panose="020F0502020204030204" pitchFamily="34" charset="0"/>
              </a:rPr>
              <a:t> thus limit the lifetime of the stored beam (i.e., the </a:t>
            </a:r>
            <a:r>
              <a:rPr lang="en-US" altLang="zh-CN" sz="1800" dirty="0" err="1">
                <a:latin typeface="Calibri" panose="020F0502020204030204" pitchFamily="34" charset="0"/>
                <a:ea typeface="Calibri" panose="020F0502020204030204" pitchFamily="34" charset="0"/>
                <a:cs typeface="Calibri" panose="020F0502020204030204" pitchFamily="34" charset="0"/>
              </a:rPr>
              <a:t>Touschek</a:t>
            </a:r>
            <a:r>
              <a:rPr lang="en-US" altLang="zh-CN" sz="1800" dirty="0">
                <a:latin typeface="Calibri" panose="020F0502020204030204" pitchFamily="34" charset="0"/>
                <a:ea typeface="Calibri" panose="020F0502020204030204" pitchFamily="34" charset="0"/>
                <a:cs typeface="Calibri" panose="020F0502020204030204" pitchFamily="34" charset="0"/>
              </a:rPr>
              <a:t> lifetime)</a:t>
            </a:r>
          </a:p>
          <a:p>
            <a:pPr lvl="1">
              <a:buFont typeface="Wingdings" panose="05000000000000000000" pitchFamily="2" charset="2"/>
              <a:buChar char="p"/>
            </a:pPr>
            <a:r>
              <a:rPr lang="en-US" altLang="zh-CN" sz="2000" dirty="0">
                <a:solidFill>
                  <a:schemeClr val="accent2"/>
                </a:solidFill>
                <a:latin typeface="Calibri" panose="020F0502020204030204" pitchFamily="34" charset="0"/>
                <a:ea typeface="Calibri" panose="020F0502020204030204" pitchFamily="34" charset="0"/>
                <a:cs typeface="Calibri" panose="020F0502020204030204" pitchFamily="34" charset="0"/>
              </a:rPr>
              <a:t>These two effects are directly related to the 6D phase-space size and thus associated with longitudinal parameters</a:t>
            </a:r>
            <a:r>
              <a:rPr lang="en-US" altLang="zh-CN" sz="2000" dirty="0">
                <a:latin typeface="Calibri" panose="020F0502020204030204" pitchFamily="34" charset="0"/>
                <a:ea typeface="Calibri" panose="020F0502020204030204" pitchFamily="34" charset="0"/>
                <a:cs typeface="Calibri" panose="020F0502020204030204" pitchFamily="34" charset="0"/>
              </a:rPr>
              <a:t> such as the bunch length </a:t>
            </a:r>
          </a:p>
          <a:p>
            <a:pPr lvl="1">
              <a:buFont typeface="Wingdings" panose="05000000000000000000" pitchFamily="2" charset="2"/>
              <a:buChar char="p"/>
            </a:pPr>
            <a:r>
              <a:rPr lang="en-US" altLang="zh-CN" sz="2000" dirty="0">
                <a:solidFill>
                  <a:schemeClr val="accent2"/>
                </a:solidFill>
                <a:latin typeface="Calibri" panose="020F0502020204030204" pitchFamily="34" charset="0"/>
                <a:ea typeface="Calibri" panose="020F0502020204030204" pitchFamily="34" charset="0"/>
                <a:cs typeface="Calibri" panose="020F0502020204030204" pitchFamily="34" charset="0"/>
              </a:rPr>
              <a:t>elegant and SAD codes can be used to calculate IBS and the </a:t>
            </a:r>
            <a:r>
              <a:rPr lang="en-US" altLang="zh-CN" sz="2000" dirty="0" err="1">
                <a:solidFill>
                  <a:schemeClr val="accent2"/>
                </a:solidFill>
                <a:latin typeface="Calibri" panose="020F0502020204030204" pitchFamily="34" charset="0"/>
                <a:ea typeface="Calibri" panose="020F0502020204030204" pitchFamily="34" charset="0"/>
                <a:cs typeface="Calibri" panose="020F0502020204030204" pitchFamily="34" charset="0"/>
              </a:rPr>
              <a:t>Touschek</a:t>
            </a:r>
            <a:r>
              <a:rPr lang="en-US" altLang="zh-CN" sz="2000" dirty="0">
                <a:solidFill>
                  <a:schemeClr val="accent2"/>
                </a:solidFill>
                <a:latin typeface="Calibri" panose="020F0502020204030204" pitchFamily="34" charset="0"/>
                <a:ea typeface="Calibri" panose="020F0502020204030204" pitchFamily="34" charset="0"/>
                <a:cs typeface="Calibri" panose="020F0502020204030204" pitchFamily="34" charset="0"/>
              </a:rPr>
              <a:t> lifetime</a:t>
            </a:r>
            <a:endParaRPr lang="en-US" altLang="zh-CN" sz="2400"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pic>
        <p:nvPicPr>
          <p:cNvPr id="1028" name="Picture 4" descr="中国科学技术大学管理学院科研云平台">
            <a:extLst>
              <a:ext uri="{FF2B5EF4-FFF2-40B4-BE49-F238E27FC236}">
                <a16:creationId xmlns:a16="http://schemas.microsoft.com/office/drawing/2014/main" id="{3DE38950-88A5-4023-8B32-F586334EB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2" y="-69446"/>
            <a:ext cx="992221" cy="972766"/>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DABC3F16-F4A1-4678-96A4-64E30EB60488}"/>
              </a:ext>
            </a:extLst>
          </p:cNvPr>
          <p:cNvPicPr>
            <a:picLocks noChangeAspect="1"/>
          </p:cNvPicPr>
          <p:nvPr/>
        </p:nvPicPr>
        <p:blipFill>
          <a:blip r:embed="rId4"/>
          <a:stretch>
            <a:fillRect/>
          </a:stretch>
        </p:blipFill>
        <p:spPr>
          <a:xfrm>
            <a:off x="11236460" y="0"/>
            <a:ext cx="944748" cy="864000"/>
          </a:xfrm>
          <a:prstGeom prst="rect">
            <a:avLst/>
          </a:prstGeom>
        </p:spPr>
      </p:pic>
      <p:cxnSp>
        <p:nvCxnSpPr>
          <p:cNvPr id="7" name="直接连接符 6">
            <a:extLst>
              <a:ext uri="{FF2B5EF4-FFF2-40B4-BE49-F238E27FC236}">
                <a16:creationId xmlns:a16="http://schemas.microsoft.com/office/drawing/2014/main" id="{EFBC3746-6596-451F-87D5-27572D2AF67E}"/>
              </a:ext>
            </a:extLst>
          </p:cNvPr>
          <p:cNvCxnSpPr/>
          <p:nvPr/>
        </p:nvCxnSpPr>
        <p:spPr>
          <a:xfrm>
            <a:off x="0" y="864000"/>
            <a:ext cx="1218120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785B259F-551F-451C-8D6F-62AD26C7C2B4}"/>
              </a:ext>
            </a:extLst>
          </p:cNvPr>
          <p:cNvPicPr>
            <a:picLocks noChangeAspect="1"/>
          </p:cNvPicPr>
          <p:nvPr/>
        </p:nvPicPr>
        <p:blipFill>
          <a:blip r:embed="rId5"/>
          <a:stretch>
            <a:fillRect/>
          </a:stretch>
        </p:blipFill>
        <p:spPr>
          <a:xfrm>
            <a:off x="9958237" y="953761"/>
            <a:ext cx="1750597" cy="1213410"/>
          </a:xfrm>
          <a:prstGeom prst="rect">
            <a:avLst/>
          </a:prstGeom>
        </p:spPr>
      </p:pic>
      <p:pic>
        <p:nvPicPr>
          <p:cNvPr id="11" name="图片 10">
            <a:extLst>
              <a:ext uri="{FF2B5EF4-FFF2-40B4-BE49-F238E27FC236}">
                <a16:creationId xmlns:a16="http://schemas.microsoft.com/office/drawing/2014/main" id="{685B35A3-C976-479F-B463-0AF3F0AC0501}"/>
              </a:ext>
            </a:extLst>
          </p:cNvPr>
          <p:cNvPicPr>
            <a:picLocks noChangeAspect="1"/>
          </p:cNvPicPr>
          <p:nvPr/>
        </p:nvPicPr>
        <p:blipFill>
          <a:blip r:embed="rId6"/>
          <a:stretch>
            <a:fillRect/>
          </a:stretch>
        </p:blipFill>
        <p:spPr>
          <a:xfrm>
            <a:off x="9985586" y="2386224"/>
            <a:ext cx="1695898" cy="1144731"/>
          </a:xfrm>
          <a:prstGeom prst="rect">
            <a:avLst/>
          </a:prstGeom>
        </p:spPr>
      </p:pic>
      <p:sp>
        <p:nvSpPr>
          <p:cNvPr id="14" name="文本框 13">
            <a:extLst>
              <a:ext uri="{FF2B5EF4-FFF2-40B4-BE49-F238E27FC236}">
                <a16:creationId xmlns:a16="http://schemas.microsoft.com/office/drawing/2014/main" id="{A21CF345-BE91-4BD7-8E61-E5DD1384EEA4}"/>
              </a:ext>
            </a:extLst>
          </p:cNvPr>
          <p:cNvSpPr txBox="1"/>
          <p:nvPr/>
        </p:nvSpPr>
        <p:spPr>
          <a:xfrm>
            <a:off x="550018" y="4305910"/>
            <a:ext cx="9143976" cy="2000548"/>
          </a:xfrm>
          <a:prstGeom prst="rect">
            <a:avLst/>
          </a:prstGeom>
          <a:noFill/>
        </p:spPr>
        <p:txBody>
          <a:bodyPr wrap="square">
            <a:spAutoFit/>
          </a:bodyPr>
          <a:lstStyle/>
          <a:p>
            <a:pPr>
              <a:buFont typeface="Wingdings" panose="05000000000000000000" pitchFamily="2" charset="2"/>
              <a:buChar char="Ø"/>
            </a:pPr>
            <a:r>
              <a:rPr lang="en-US" altLang="zh-CN" sz="2400" dirty="0">
                <a:solidFill>
                  <a:srgbClr val="0000FF"/>
                </a:solidFill>
                <a:latin typeface="Calibri" panose="020F0502020204030204" pitchFamily="34" charset="0"/>
                <a:ea typeface="Calibri" panose="020F0502020204030204" pitchFamily="34" charset="0"/>
                <a:cs typeface="Calibri" panose="020F0502020204030204" pitchFamily="34" charset="0"/>
              </a:rPr>
              <a:t>Impedance-induced single-bunch collective effects</a:t>
            </a:r>
          </a:p>
          <a:p>
            <a:pPr marL="800100" lvl="1" indent="-342900">
              <a:spcBef>
                <a:spcPts val="1200"/>
              </a:spcBef>
              <a:spcAft>
                <a:spcPts val="600"/>
              </a:spcAft>
              <a:buFont typeface="Arial" panose="020B0604020202020204" pitchFamily="34" charset="0"/>
              <a:buChar char="•"/>
            </a:pPr>
            <a:r>
              <a:rPr lang="en-US" altLang="zh-CN" sz="2000" dirty="0">
                <a:latin typeface="Calibri" panose="020F0502020204030204" pitchFamily="34" charset="0"/>
                <a:ea typeface="Calibri" panose="020F0502020204030204" pitchFamily="34" charset="0"/>
                <a:cs typeface="Calibri" panose="020F0502020204030204" pitchFamily="34" charset="0"/>
              </a:rPr>
              <a:t>bunch lengthening due to potential well distortion (PWD)</a:t>
            </a:r>
          </a:p>
          <a:p>
            <a:pPr marL="800100" lvl="1" indent="-342900">
              <a:spcBef>
                <a:spcPts val="1200"/>
              </a:spcBef>
              <a:spcAft>
                <a:spcPts val="600"/>
              </a:spcAft>
              <a:buFont typeface="Arial" panose="020B0604020202020204" pitchFamily="34" charset="0"/>
              <a:buChar char="•"/>
            </a:pPr>
            <a:r>
              <a:rPr lang="en-US" altLang="zh-CN" sz="2000" dirty="0">
                <a:latin typeface="Calibri" panose="020F0502020204030204" pitchFamily="34" charset="0"/>
                <a:ea typeface="Calibri" panose="020F0502020204030204" pitchFamily="34" charset="0"/>
                <a:cs typeface="Calibri" panose="020F0502020204030204" pitchFamily="34" charset="0"/>
              </a:rPr>
              <a:t>longitudinal microwave instability (LMWI)</a:t>
            </a:r>
          </a:p>
          <a:p>
            <a:pPr marL="800100" lvl="1" indent="-342900">
              <a:spcBef>
                <a:spcPts val="1200"/>
              </a:spcBef>
              <a:spcAft>
                <a:spcPts val="600"/>
              </a:spcAft>
              <a:buFont typeface="Arial" panose="020B0604020202020204" pitchFamily="34" charset="0"/>
              <a:buChar char="•"/>
            </a:pPr>
            <a:r>
              <a:rPr lang="fr-FR" altLang="zh-CN" sz="2000" dirty="0">
                <a:latin typeface="Calibri" panose="020F0502020204030204" pitchFamily="34" charset="0"/>
                <a:ea typeface="Calibri" panose="020F0502020204030204" pitchFamily="34" charset="0"/>
                <a:cs typeface="Calibri" panose="020F0502020204030204" pitchFamily="34" charset="0"/>
              </a:rPr>
              <a:t>transverse mode coupling instability (TMCI)</a:t>
            </a:r>
            <a:endParaRPr lang="en-US" altLang="zh-CN" sz="2000"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6" name="TextBox 5">
                <a:extLst>
                  <a:ext uri="{FF2B5EF4-FFF2-40B4-BE49-F238E27FC236}">
                    <a16:creationId xmlns:a16="http://schemas.microsoft.com/office/drawing/2014/main" id="{C873A09E-F942-4834-9718-1F3A8A9C92FE}"/>
                  </a:ext>
                </a:extLst>
              </p:cNvPr>
              <p:cNvSpPr txBox="1"/>
              <p:nvPr/>
            </p:nvSpPr>
            <p:spPr>
              <a:xfrm>
                <a:off x="7104740" y="4685253"/>
                <a:ext cx="4058892" cy="5334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400" i="1" smtClean="0">
                              <a:latin typeface="Cambria Math" panose="02040503050406030204" pitchFamily="18" charset="0"/>
                            </a:rPr>
                          </m:ctrlPr>
                        </m:sSupPr>
                        <m:e>
                          <m:d>
                            <m:dPr>
                              <m:ctrlPr>
                                <a:rPr lang="en-US" altLang="zh-CN" sz="1400" i="1" smtClean="0">
                                  <a:latin typeface="Cambria Math" panose="02040503050406030204" pitchFamily="18" charset="0"/>
                                </a:rPr>
                              </m:ctrlPr>
                            </m:dPr>
                            <m:e>
                              <m:f>
                                <m:fPr>
                                  <m:ctrlPr>
                                    <a:rPr lang="en-US" altLang="zh-CN" sz="1400" i="1" smtClean="0">
                                      <a:solidFill>
                                        <a:srgbClr val="FF0000"/>
                                      </a:solidFill>
                                      <a:latin typeface="Cambria Math" panose="02040503050406030204" pitchFamily="18" charset="0"/>
                                    </a:rPr>
                                  </m:ctrlPr>
                                </m:fPr>
                                <m:num>
                                  <m:sSub>
                                    <m:sSubPr>
                                      <m:ctrlPr>
                                        <a:rPr lang="en-US" altLang="zh-CN" sz="1400" i="1" smtClean="0">
                                          <a:solidFill>
                                            <a:srgbClr val="FF0000"/>
                                          </a:solidFill>
                                          <a:latin typeface="Cambria Math" panose="02040503050406030204" pitchFamily="18" charset="0"/>
                                        </a:rPr>
                                      </m:ctrlPr>
                                    </m:sSubPr>
                                    <m:e>
                                      <m:r>
                                        <a:rPr lang="zh-CN" altLang="en-US" sz="1400" i="1" smtClean="0">
                                          <a:solidFill>
                                            <a:srgbClr val="FF0000"/>
                                          </a:solidFill>
                                          <a:latin typeface="Cambria Math" panose="02040503050406030204" pitchFamily="18" charset="0"/>
                                        </a:rPr>
                                        <m:t>𝜎</m:t>
                                      </m:r>
                                    </m:e>
                                    <m:sub>
                                      <m:r>
                                        <a:rPr lang="en-US" altLang="zh-CN" sz="1400" b="0" i="1" smtClean="0">
                                          <a:solidFill>
                                            <a:srgbClr val="FF0000"/>
                                          </a:solidFill>
                                          <a:latin typeface="Cambria Math" panose="02040503050406030204" pitchFamily="18" charset="0"/>
                                        </a:rPr>
                                        <m:t>𝑧</m:t>
                                      </m:r>
                                    </m:sub>
                                  </m:sSub>
                                </m:num>
                                <m:den>
                                  <m:sSub>
                                    <m:sSubPr>
                                      <m:ctrlPr>
                                        <a:rPr lang="en-US" altLang="zh-CN" sz="1400" i="1" smtClean="0">
                                          <a:solidFill>
                                            <a:srgbClr val="FF0000"/>
                                          </a:solidFill>
                                          <a:latin typeface="Cambria Math" panose="02040503050406030204" pitchFamily="18" charset="0"/>
                                        </a:rPr>
                                      </m:ctrlPr>
                                    </m:sSubPr>
                                    <m:e>
                                      <m:r>
                                        <a:rPr lang="zh-CN" altLang="en-US" sz="1400" i="1" smtClean="0">
                                          <a:solidFill>
                                            <a:srgbClr val="FF0000"/>
                                          </a:solidFill>
                                          <a:latin typeface="Cambria Math" panose="02040503050406030204" pitchFamily="18" charset="0"/>
                                        </a:rPr>
                                        <m:t>𝜎</m:t>
                                      </m:r>
                                    </m:e>
                                    <m:sub>
                                      <m:r>
                                        <m:rPr>
                                          <m:sty m:val="p"/>
                                        </m:rPr>
                                        <a:rPr lang="en-US" altLang="zh-CN" sz="1400" i="1">
                                          <a:solidFill>
                                            <a:srgbClr val="FF0000"/>
                                          </a:solidFill>
                                          <a:latin typeface="Cambria Math" panose="02040503050406030204" pitchFamily="18" charset="0"/>
                                        </a:rPr>
                                        <m:t>z</m:t>
                                      </m:r>
                                      <m:r>
                                        <a:rPr lang="en-US" altLang="zh-CN" sz="1400" b="0" i="1" smtClean="0">
                                          <a:solidFill>
                                            <a:srgbClr val="FF0000"/>
                                          </a:solidFill>
                                          <a:latin typeface="Cambria Math" panose="02040503050406030204" pitchFamily="18" charset="0"/>
                                        </a:rPr>
                                        <m:t>0</m:t>
                                      </m:r>
                                    </m:sub>
                                  </m:sSub>
                                </m:den>
                              </m:f>
                            </m:e>
                          </m:d>
                        </m:e>
                        <m:sup>
                          <m:r>
                            <a:rPr lang="en-US" altLang="zh-CN" sz="1400" b="0" i="1" smtClean="0">
                              <a:latin typeface="Cambria Math" panose="02040503050406030204" pitchFamily="18" charset="0"/>
                            </a:rPr>
                            <m:t>3</m:t>
                          </m:r>
                        </m:sup>
                      </m:sSup>
                      <m:r>
                        <a:rPr lang="en-US" altLang="zh-CN" sz="1400" b="0" i="1" smtClean="0">
                          <a:latin typeface="Cambria Math" panose="02040503050406030204" pitchFamily="18" charset="0"/>
                        </a:rPr>
                        <m:t>−</m:t>
                      </m:r>
                      <m:f>
                        <m:fPr>
                          <m:ctrlPr>
                            <a:rPr lang="en-US" altLang="zh-CN" sz="1400" i="1" smtClean="0">
                              <a:solidFill>
                                <a:srgbClr val="FF0000"/>
                              </a:solidFill>
                              <a:latin typeface="Cambria Math" panose="02040503050406030204" pitchFamily="18" charset="0"/>
                            </a:rPr>
                          </m:ctrlPr>
                        </m:fPr>
                        <m:num>
                          <m:sSub>
                            <m:sSubPr>
                              <m:ctrlPr>
                                <a:rPr lang="en-US" altLang="zh-CN" sz="1400" i="1">
                                  <a:solidFill>
                                    <a:srgbClr val="FF0000"/>
                                  </a:solidFill>
                                  <a:latin typeface="Cambria Math" panose="02040503050406030204" pitchFamily="18" charset="0"/>
                                </a:rPr>
                              </m:ctrlPr>
                            </m:sSubPr>
                            <m:e>
                              <m:r>
                                <a:rPr lang="zh-CN" altLang="en-US" sz="1400" i="1">
                                  <a:solidFill>
                                    <a:srgbClr val="FF0000"/>
                                  </a:solidFill>
                                  <a:latin typeface="Cambria Math" panose="02040503050406030204" pitchFamily="18" charset="0"/>
                                </a:rPr>
                                <m:t>𝜎</m:t>
                              </m:r>
                            </m:e>
                            <m:sub>
                              <m:r>
                                <a:rPr lang="en-US" altLang="zh-CN" sz="1400" i="1">
                                  <a:solidFill>
                                    <a:srgbClr val="FF0000"/>
                                  </a:solidFill>
                                  <a:latin typeface="Cambria Math" panose="02040503050406030204" pitchFamily="18" charset="0"/>
                                </a:rPr>
                                <m:t>𝑧</m:t>
                              </m:r>
                            </m:sub>
                          </m:sSub>
                        </m:num>
                        <m:den>
                          <m:sSub>
                            <m:sSubPr>
                              <m:ctrlPr>
                                <a:rPr lang="en-US" altLang="zh-CN" sz="1400" i="1">
                                  <a:solidFill>
                                    <a:srgbClr val="FF0000"/>
                                  </a:solidFill>
                                  <a:latin typeface="Cambria Math" panose="02040503050406030204" pitchFamily="18" charset="0"/>
                                </a:rPr>
                              </m:ctrlPr>
                            </m:sSubPr>
                            <m:e>
                              <m:r>
                                <a:rPr lang="zh-CN" altLang="en-US" sz="1400" i="1">
                                  <a:solidFill>
                                    <a:srgbClr val="FF0000"/>
                                  </a:solidFill>
                                  <a:latin typeface="Cambria Math" panose="02040503050406030204" pitchFamily="18" charset="0"/>
                                </a:rPr>
                                <m:t>𝜎</m:t>
                              </m:r>
                            </m:e>
                            <m:sub>
                              <m:r>
                                <m:rPr>
                                  <m:sty m:val="p"/>
                                </m:rPr>
                                <a:rPr lang="en-US" altLang="zh-CN" sz="1400" i="1">
                                  <a:solidFill>
                                    <a:srgbClr val="FF0000"/>
                                  </a:solidFill>
                                  <a:latin typeface="Cambria Math" panose="02040503050406030204" pitchFamily="18" charset="0"/>
                                </a:rPr>
                                <m:t>z</m:t>
                              </m:r>
                              <m:r>
                                <a:rPr lang="en-US" altLang="zh-CN" sz="1400" i="1">
                                  <a:solidFill>
                                    <a:srgbClr val="FF0000"/>
                                  </a:solidFill>
                                  <a:latin typeface="Cambria Math" panose="02040503050406030204" pitchFamily="18" charset="0"/>
                                </a:rPr>
                                <m:t>0</m:t>
                              </m:r>
                            </m:sub>
                          </m:sSub>
                        </m:den>
                      </m:f>
                      <m:r>
                        <a:rPr lang="en-US" altLang="zh-CN" sz="1400" b="0" i="1" smtClean="0">
                          <a:latin typeface="Cambria Math" panose="02040503050406030204" pitchFamily="18" charset="0"/>
                        </a:rPr>
                        <m:t>=</m:t>
                      </m:r>
                      <m:f>
                        <m:fPr>
                          <m:ctrlPr>
                            <a:rPr lang="en-US" altLang="zh-CN" sz="1400" b="0" i="1" smtClean="0">
                              <a:latin typeface="Cambria Math" panose="02040503050406030204" pitchFamily="18" charset="0"/>
                            </a:rPr>
                          </m:ctrlPr>
                        </m:fPr>
                        <m:num>
                          <m:sSub>
                            <m:sSubPr>
                              <m:ctrlPr>
                                <a:rPr lang="en-US" altLang="zh-CN" sz="1400" b="0" i="1" smtClean="0">
                                  <a:solidFill>
                                    <a:srgbClr val="00B050"/>
                                  </a:solidFill>
                                  <a:latin typeface="Cambria Math" panose="02040503050406030204" pitchFamily="18" charset="0"/>
                                </a:rPr>
                              </m:ctrlPr>
                            </m:sSubPr>
                            <m:e>
                              <m:r>
                                <a:rPr lang="en-US" altLang="zh-CN" sz="1400" b="0" i="1" smtClean="0">
                                  <a:solidFill>
                                    <a:srgbClr val="00B050"/>
                                  </a:solidFill>
                                  <a:latin typeface="Cambria Math" panose="02040503050406030204" pitchFamily="18" charset="0"/>
                                </a:rPr>
                                <m:t>𝐼</m:t>
                              </m:r>
                            </m:e>
                            <m:sub>
                              <m:r>
                                <a:rPr lang="en-US" altLang="zh-CN" sz="1400" b="0" i="1" smtClean="0">
                                  <a:solidFill>
                                    <a:srgbClr val="00B050"/>
                                  </a:solidFill>
                                  <a:latin typeface="Cambria Math" panose="02040503050406030204" pitchFamily="18" charset="0"/>
                                </a:rPr>
                                <m:t>𝑏</m:t>
                              </m:r>
                            </m:sub>
                          </m:sSub>
                          <m:sSub>
                            <m:sSubPr>
                              <m:ctrlPr>
                                <a:rPr lang="en-US" altLang="zh-CN" sz="1400" b="0" i="1" smtClean="0">
                                  <a:solidFill>
                                    <a:srgbClr val="7030A0"/>
                                  </a:solidFill>
                                  <a:latin typeface="Cambria Math" panose="02040503050406030204" pitchFamily="18" charset="0"/>
                                </a:rPr>
                              </m:ctrlPr>
                            </m:sSubPr>
                            <m:e>
                              <m:r>
                                <a:rPr lang="zh-CN" altLang="en-US" sz="1400" b="0" i="1" smtClean="0">
                                  <a:solidFill>
                                    <a:srgbClr val="7030A0"/>
                                  </a:solidFill>
                                  <a:latin typeface="Cambria Math" panose="02040503050406030204" pitchFamily="18" charset="0"/>
                                </a:rPr>
                                <m:t>𝛼</m:t>
                              </m:r>
                            </m:e>
                            <m:sub>
                              <m:r>
                                <a:rPr lang="en-US" altLang="zh-CN" sz="1400" b="0" i="1" smtClean="0">
                                  <a:solidFill>
                                    <a:srgbClr val="7030A0"/>
                                  </a:solidFill>
                                  <a:latin typeface="Cambria Math" panose="02040503050406030204" pitchFamily="18" charset="0"/>
                                </a:rPr>
                                <m:t>𝑝</m:t>
                              </m:r>
                            </m:sub>
                          </m:sSub>
                        </m:num>
                        <m:den>
                          <m:r>
                            <a:rPr lang="en-US" altLang="zh-CN" sz="1400" b="0" i="1" smtClean="0">
                              <a:solidFill>
                                <a:srgbClr val="00B0F0"/>
                              </a:solidFill>
                              <a:latin typeface="Cambria Math" panose="02040503050406030204" pitchFamily="18" charset="0"/>
                            </a:rPr>
                            <m:t>4</m:t>
                          </m:r>
                          <m:rad>
                            <m:radPr>
                              <m:degHide m:val="on"/>
                              <m:ctrlPr>
                                <a:rPr lang="en-US" altLang="zh-CN" sz="1400" b="0" i="1" smtClean="0">
                                  <a:solidFill>
                                    <a:srgbClr val="00B0F0"/>
                                  </a:solidFill>
                                  <a:latin typeface="Cambria Math" panose="02040503050406030204" pitchFamily="18" charset="0"/>
                                </a:rPr>
                              </m:ctrlPr>
                            </m:radPr>
                            <m:deg/>
                            <m:e>
                              <m:r>
                                <a:rPr lang="zh-CN" altLang="en-US" sz="1400" b="0" i="1" smtClean="0">
                                  <a:solidFill>
                                    <a:srgbClr val="00B0F0"/>
                                  </a:solidFill>
                                  <a:latin typeface="Cambria Math" panose="02040503050406030204" pitchFamily="18" charset="0"/>
                                </a:rPr>
                                <m:t>𝜋</m:t>
                              </m:r>
                            </m:e>
                          </m:rad>
                          <m:sSubSup>
                            <m:sSubSupPr>
                              <m:ctrlPr>
                                <a:rPr lang="en-US" altLang="zh-CN" sz="1400" b="0" i="1" smtClean="0">
                                  <a:latin typeface="Cambria Math" panose="02040503050406030204" pitchFamily="18" charset="0"/>
                                </a:rPr>
                              </m:ctrlPr>
                            </m:sSubSupPr>
                            <m:e>
                              <m:r>
                                <a:rPr lang="zh-CN" altLang="en-US" sz="1400" b="0" i="1" smtClean="0">
                                  <a:solidFill>
                                    <a:srgbClr val="FF0000"/>
                                  </a:solidFill>
                                  <a:latin typeface="Cambria Math" panose="02040503050406030204" pitchFamily="18" charset="0"/>
                                </a:rPr>
                                <m:t>𝜈</m:t>
                              </m:r>
                            </m:e>
                            <m:sub>
                              <m:r>
                                <a:rPr lang="en-US" altLang="zh-CN" sz="1400" b="0" i="1" smtClean="0">
                                  <a:solidFill>
                                    <a:srgbClr val="FF0000"/>
                                  </a:solidFill>
                                  <a:latin typeface="Cambria Math" panose="02040503050406030204" pitchFamily="18" charset="0"/>
                                </a:rPr>
                                <m:t>𝑧</m:t>
                              </m:r>
                            </m:sub>
                            <m:sup>
                              <m:r>
                                <a:rPr lang="en-US" altLang="zh-CN" sz="1400" b="0" i="1" smtClean="0">
                                  <a:solidFill>
                                    <a:srgbClr val="FF0000"/>
                                  </a:solidFill>
                                  <a:latin typeface="Cambria Math" panose="02040503050406030204" pitchFamily="18" charset="0"/>
                                </a:rPr>
                                <m:t>2</m:t>
                              </m:r>
                            </m:sup>
                          </m:sSubSup>
                          <m:r>
                            <a:rPr lang="en-US" altLang="zh-CN" sz="1400" b="0" i="1" smtClean="0">
                              <a:solidFill>
                                <a:schemeClr val="accent2"/>
                              </a:solidFill>
                              <a:latin typeface="Cambria Math" panose="02040503050406030204" pitchFamily="18" charset="0"/>
                            </a:rPr>
                            <m:t>𝐸</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𝑒</m:t>
                          </m:r>
                        </m:den>
                      </m:f>
                      <m:sSup>
                        <m:sSupPr>
                          <m:ctrlPr>
                            <a:rPr lang="en-US" altLang="zh-CN" sz="1400" i="1">
                              <a:latin typeface="Cambria Math" panose="02040503050406030204" pitchFamily="18" charset="0"/>
                            </a:rPr>
                          </m:ctrlPr>
                        </m:sSupPr>
                        <m:e>
                          <m:d>
                            <m:dPr>
                              <m:ctrlPr>
                                <a:rPr lang="en-US" altLang="zh-CN" sz="1400" i="1">
                                  <a:latin typeface="Cambria Math" panose="02040503050406030204" pitchFamily="18" charset="0"/>
                                </a:rPr>
                              </m:ctrlPr>
                            </m:dPr>
                            <m:e>
                              <m:f>
                                <m:fPr>
                                  <m:ctrlPr>
                                    <a:rPr lang="en-US" altLang="zh-CN" sz="1400" i="1">
                                      <a:latin typeface="Cambria Math" panose="02040503050406030204" pitchFamily="18" charset="0"/>
                                    </a:rPr>
                                  </m:ctrlPr>
                                </m:fPr>
                                <m:num>
                                  <m:r>
                                    <a:rPr lang="en-US" altLang="zh-CN" sz="1400" b="0" i="1" smtClean="0">
                                      <a:latin typeface="Cambria Math" panose="02040503050406030204" pitchFamily="18" charset="0"/>
                                    </a:rPr>
                                    <m:t>𝑅</m:t>
                                  </m:r>
                                </m:num>
                                <m:den>
                                  <m:sSub>
                                    <m:sSubPr>
                                      <m:ctrlPr>
                                        <a:rPr lang="en-US" altLang="zh-CN" sz="1400" i="1" smtClean="0">
                                          <a:solidFill>
                                            <a:schemeClr val="accent1"/>
                                          </a:solidFill>
                                          <a:latin typeface="Cambria Math" panose="02040503050406030204" pitchFamily="18" charset="0"/>
                                        </a:rPr>
                                      </m:ctrlPr>
                                    </m:sSubPr>
                                    <m:e>
                                      <m:r>
                                        <a:rPr lang="zh-CN" altLang="en-US" sz="1400" i="1">
                                          <a:solidFill>
                                            <a:schemeClr val="accent1"/>
                                          </a:solidFill>
                                          <a:latin typeface="Cambria Math" panose="02040503050406030204" pitchFamily="18" charset="0"/>
                                        </a:rPr>
                                        <m:t>𝜎</m:t>
                                      </m:r>
                                    </m:e>
                                    <m:sub>
                                      <m:r>
                                        <m:rPr>
                                          <m:sty m:val="p"/>
                                        </m:rPr>
                                        <a:rPr lang="en-US" altLang="zh-CN" sz="1400" i="1">
                                          <a:solidFill>
                                            <a:schemeClr val="accent1"/>
                                          </a:solidFill>
                                          <a:latin typeface="Cambria Math" panose="02040503050406030204" pitchFamily="18" charset="0"/>
                                        </a:rPr>
                                        <m:t>z</m:t>
                                      </m:r>
                                      <m:r>
                                        <a:rPr lang="en-US" altLang="zh-CN" sz="1400" i="1">
                                          <a:solidFill>
                                            <a:schemeClr val="accent1"/>
                                          </a:solidFill>
                                          <a:latin typeface="Cambria Math" panose="02040503050406030204" pitchFamily="18" charset="0"/>
                                        </a:rPr>
                                        <m:t>0</m:t>
                                      </m:r>
                                    </m:sub>
                                  </m:sSub>
                                </m:den>
                              </m:f>
                            </m:e>
                          </m:d>
                        </m:e>
                        <m:sup>
                          <m:r>
                            <a:rPr lang="en-US" altLang="zh-CN" sz="1400" i="1">
                              <a:latin typeface="Cambria Math" panose="02040503050406030204" pitchFamily="18" charset="0"/>
                            </a:rPr>
                            <m:t>3</m:t>
                          </m:r>
                        </m:sup>
                      </m:sSup>
                      <m:r>
                        <m:rPr>
                          <m:sty m:val="p"/>
                        </m:rPr>
                        <a:rPr lang="en-US" altLang="zh-CN" sz="1400" b="0" i="0" smtClean="0">
                          <a:latin typeface="Cambria Math" panose="02040503050406030204" pitchFamily="18" charset="0"/>
                        </a:rPr>
                        <m:t>Im</m:t>
                      </m:r>
                      <m:sSub>
                        <m:sSubPr>
                          <m:ctrlPr>
                            <a:rPr lang="en-US" altLang="zh-CN" sz="1400" b="0" i="1" smtClean="0">
                              <a:latin typeface="Cambria Math" panose="02040503050406030204" pitchFamily="18" charset="0"/>
                            </a:rPr>
                          </m:ctrlPr>
                        </m:sSubPr>
                        <m:e>
                          <m:d>
                            <m:dPr>
                              <m:ctrlPr>
                                <a:rPr lang="en-US" altLang="zh-CN" sz="1400" b="0" i="1" smtClean="0">
                                  <a:latin typeface="Cambria Math" panose="02040503050406030204" pitchFamily="18" charset="0"/>
                                </a:rPr>
                              </m:ctrlPr>
                            </m:dPr>
                            <m:e>
                              <m:f>
                                <m:fPr>
                                  <m:ctrlPr>
                                    <a:rPr lang="en-US" altLang="zh-CN" sz="1400" b="0" i="1" smtClean="0">
                                      <a:latin typeface="Cambria Math" panose="02040503050406030204" pitchFamily="18" charset="0"/>
                                    </a:rPr>
                                  </m:ctrlPr>
                                </m:fPr>
                                <m:num>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𝑍</m:t>
                                      </m:r>
                                    </m:e>
                                    <m:sub>
                                      <m:r>
                                        <a:rPr lang="en-US" altLang="zh-CN" sz="1400" b="0" i="1" smtClean="0">
                                          <a:latin typeface="Cambria Math" panose="02040503050406030204" pitchFamily="18" charset="0"/>
                                          <a:ea typeface="Cambria Math" panose="02040503050406030204" pitchFamily="18" charset="0"/>
                                        </a:rPr>
                                        <m:t>∥</m:t>
                                      </m:r>
                                    </m:sub>
                                  </m:sSub>
                                </m:num>
                                <m:den>
                                  <m:r>
                                    <a:rPr lang="en-US" altLang="zh-CN" sz="1400" b="0" i="1" smtClean="0">
                                      <a:latin typeface="Cambria Math" panose="02040503050406030204" pitchFamily="18" charset="0"/>
                                    </a:rPr>
                                    <m:t>𝑛</m:t>
                                  </m:r>
                                </m:den>
                              </m:f>
                            </m:e>
                          </m:d>
                        </m:e>
                        <m:sub>
                          <m:r>
                            <m:rPr>
                              <m:sty m:val="p"/>
                            </m:rPr>
                            <a:rPr lang="en-US" altLang="zh-CN" sz="1400" b="0" i="0" smtClean="0">
                              <a:latin typeface="Cambria Math" panose="02040503050406030204" pitchFamily="18" charset="0"/>
                            </a:rPr>
                            <m:t>eff</m:t>
                          </m:r>
                        </m:sub>
                      </m:sSub>
                    </m:oMath>
                  </m:oMathPara>
                </a14:m>
                <a:endParaRPr lang="zh-CN" altLang="en-US" sz="1400" dirty="0"/>
              </a:p>
            </p:txBody>
          </p:sp>
        </mc:Choice>
        <mc:Fallback xmlns="">
          <p:sp>
            <p:nvSpPr>
              <p:cNvPr id="16" name="TextBox 5">
                <a:extLst>
                  <a:ext uri="{FF2B5EF4-FFF2-40B4-BE49-F238E27FC236}">
                    <a16:creationId xmlns:a16="http://schemas.microsoft.com/office/drawing/2014/main" id="{C873A09E-F942-4834-9718-1F3A8A9C92FE}"/>
                  </a:ext>
                </a:extLst>
              </p:cNvPr>
              <p:cNvSpPr txBox="1">
                <a:spLocks noRot="1" noChangeAspect="1" noMove="1" noResize="1" noEditPoints="1" noAdjustHandles="1" noChangeArrowheads="1" noChangeShapeType="1" noTextEdit="1"/>
              </p:cNvSpPr>
              <p:nvPr/>
            </p:nvSpPr>
            <p:spPr>
              <a:xfrm>
                <a:off x="7104740" y="4685253"/>
                <a:ext cx="4058892" cy="533479"/>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TextBox 10">
                <a:extLst>
                  <a:ext uri="{FF2B5EF4-FFF2-40B4-BE49-F238E27FC236}">
                    <a16:creationId xmlns:a16="http://schemas.microsoft.com/office/drawing/2014/main" id="{8FF08E5A-846A-4607-96CA-E3B58846DA40}"/>
                  </a:ext>
                </a:extLst>
              </p:cNvPr>
              <p:cNvSpPr txBox="1"/>
              <p:nvPr/>
            </p:nvSpPr>
            <p:spPr>
              <a:xfrm>
                <a:off x="5879982" y="5249493"/>
                <a:ext cx="2777635" cy="6528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CN" sz="1400" i="1" smtClean="0">
                              <a:latin typeface="Cambria Math" panose="02040503050406030204" pitchFamily="18" charset="0"/>
                            </a:rPr>
                          </m:ctrlPr>
                        </m:sSubSupPr>
                        <m:e>
                          <m:r>
                            <a:rPr lang="en-US" altLang="zh-CN" sz="1400" b="0" i="1" smtClean="0">
                              <a:latin typeface="Cambria Math" panose="02040503050406030204" pitchFamily="18" charset="0"/>
                            </a:rPr>
                            <m:t>𝐼</m:t>
                          </m:r>
                        </m:e>
                        <m:sub>
                          <m:r>
                            <a:rPr lang="en-US" altLang="zh-CN" sz="1400" b="0" i="1" smtClean="0">
                              <a:latin typeface="Cambria Math" panose="02040503050406030204" pitchFamily="18" charset="0"/>
                            </a:rPr>
                            <m:t>𝑏</m:t>
                          </m:r>
                        </m:sub>
                        <m:sup>
                          <m:r>
                            <m:rPr>
                              <m:sty m:val="p"/>
                            </m:rPr>
                            <a:rPr lang="en-US" altLang="zh-CN" sz="1400" i="1">
                              <a:latin typeface="Cambria Math" panose="02040503050406030204" pitchFamily="18" charset="0"/>
                            </a:rPr>
                            <m:t>mw</m:t>
                          </m:r>
                          <m:r>
                            <m:rPr>
                              <m:sty m:val="p"/>
                            </m:rPr>
                            <a:rPr lang="en-US" altLang="zh-CN" sz="1400" i="1" smtClean="0">
                              <a:latin typeface="Cambria Math" panose="02040503050406030204" pitchFamily="18" charset="0"/>
                            </a:rPr>
                            <m:t>i</m:t>
                          </m:r>
                        </m:sup>
                      </m:sSubSup>
                      <m:r>
                        <a:rPr lang="en-US" altLang="zh-CN" sz="1400" b="0" i="1" smtClean="0">
                          <a:latin typeface="Cambria Math" panose="02040503050406030204" pitchFamily="18" charset="0"/>
                        </a:rPr>
                        <m:t>=</m:t>
                      </m:r>
                      <m:f>
                        <m:fPr>
                          <m:ctrlPr>
                            <a:rPr lang="en-US" altLang="zh-CN" sz="1400" b="0" i="1" smtClean="0">
                              <a:latin typeface="Cambria Math" panose="02040503050406030204" pitchFamily="18" charset="0"/>
                            </a:rPr>
                          </m:ctrlPr>
                        </m:fPr>
                        <m:num>
                          <m:sSub>
                            <m:sSubPr>
                              <m:ctrlPr>
                                <a:rPr lang="en-US" altLang="zh-CN" sz="1400" b="0" i="1" smtClean="0">
                                  <a:solidFill>
                                    <a:schemeClr val="accent1"/>
                                  </a:solidFill>
                                  <a:latin typeface="Cambria Math" panose="02040503050406030204" pitchFamily="18" charset="0"/>
                                </a:rPr>
                              </m:ctrlPr>
                            </m:sSubPr>
                            <m:e>
                              <m:r>
                                <a:rPr lang="zh-CN" altLang="en-US" sz="1400" b="0" i="1" smtClean="0">
                                  <a:solidFill>
                                    <a:schemeClr val="accent1"/>
                                  </a:solidFill>
                                  <a:latin typeface="Cambria Math" panose="02040503050406030204" pitchFamily="18" charset="0"/>
                                </a:rPr>
                                <m:t>𝜎</m:t>
                              </m:r>
                            </m:e>
                            <m:sub>
                              <m:r>
                                <a:rPr lang="en-US" altLang="zh-CN" sz="1400" b="0" i="1" smtClean="0">
                                  <a:solidFill>
                                    <a:schemeClr val="accent1"/>
                                  </a:solidFill>
                                  <a:latin typeface="Cambria Math" panose="02040503050406030204" pitchFamily="18" charset="0"/>
                                </a:rPr>
                                <m:t>𝑧</m:t>
                              </m:r>
                            </m:sub>
                          </m:sSub>
                        </m:num>
                        <m:den>
                          <m:r>
                            <a:rPr lang="en-US" altLang="zh-CN" sz="1400" b="0" i="1" smtClean="0">
                              <a:latin typeface="Cambria Math" panose="02040503050406030204" pitchFamily="18" charset="0"/>
                            </a:rPr>
                            <m:t>𝑅</m:t>
                          </m:r>
                        </m:den>
                      </m:f>
                      <m:f>
                        <m:fPr>
                          <m:ctrlPr>
                            <a:rPr lang="en-US" altLang="zh-CN" sz="1400" b="0" i="1" smtClean="0">
                              <a:latin typeface="Cambria Math" panose="02040503050406030204" pitchFamily="18" charset="0"/>
                            </a:rPr>
                          </m:ctrlPr>
                        </m:fPr>
                        <m:num>
                          <m:rad>
                            <m:radPr>
                              <m:degHide m:val="on"/>
                              <m:ctrlPr>
                                <a:rPr lang="en-US" altLang="zh-CN" sz="1400" i="1">
                                  <a:latin typeface="Cambria Math" panose="02040503050406030204" pitchFamily="18" charset="0"/>
                                </a:rPr>
                              </m:ctrlPr>
                            </m:radPr>
                            <m:deg/>
                            <m:e>
                              <m:r>
                                <a:rPr lang="en-US" altLang="zh-CN" sz="1400" i="1">
                                  <a:latin typeface="Cambria Math" panose="02040503050406030204" pitchFamily="18" charset="0"/>
                                </a:rPr>
                                <m:t>2</m:t>
                              </m:r>
                              <m:r>
                                <a:rPr lang="zh-CN" altLang="en-US" sz="1400" i="1">
                                  <a:latin typeface="Cambria Math" panose="02040503050406030204" pitchFamily="18" charset="0"/>
                                </a:rPr>
                                <m:t>𝜋</m:t>
                              </m:r>
                            </m:e>
                          </m:rad>
                          <m:sSub>
                            <m:sSubPr>
                              <m:ctrlPr>
                                <a:rPr lang="en-US" altLang="zh-CN" sz="1400" i="1" smtClean="0">
                                  <a:solidFill>
                                    <a:srgbClr val="7030A0"/>
                                  </a:solidFill>
                                  <a:latin typeface="Cambria Math" panose="02040503050406030204" pitchFamily="18" charset="0"/>
                                </a:rPr>
                              </m:ctrlPr>
                            </m:sSubPr>
                            <m:e>
                              <m:r>
                                <a:rPr lang="zh-CN" altLang="en-US" sz="1400" i="1">
                                  <a:solidFill>
                                    <a:srgbClr val="7030A0"/>
                                  </a:solidFill>
                                  <a:latin typeface="Cambria Math" panose="02040503050406030204" pitchFamily="18" charset="0"/>
                                </a:rPr>
                                <m:t>𝛼</m:t>
                              </m:r>
                            </m:e>
                            <m:sub>
                              <m:r>
                                <a:rPr lang="en-US" altLang="zh-CN" sz="1400" i="1">
                                  <a:solidFill>
                                    <a:srgbClr val="7030A0"/>
                                  </a:solidFill>
                                  <a:latin typeface="Cambria Math" panose="02040503050406030204" pitchFamily="18" charset="0"/>
                                </a:rPr>
                                <m:t>𝑝</m:t>
                              </m:r>
                            </m:sub>
                          </m:sSub>
                          <m:r>
                            <a:rPr lang="en-US" altLang="zh-CN" sz="1400" i="1" smtClean="0">
                              <a:solidFill>
                                <a:schemeClr val="accent2"/>
                              </a:solidFill>
                              <a:latin typeface="Cambria Math" panose="02040503050406030204" pitchFamily="18" charset="0"/>
                            </a:rPr>
                            <m:t>𝐸</m:t>
                          </m:r>
                          <m:r>
                            <a:rPr lang="en-US" altLang="zh-CN" sz="1400" i="1">
                              <a:latin typeface="Cambria Math" panose="02040503050406030204" pitchFamily="18" charset="0"/>
                            </a:rPr>
                            <m:t>/</m:t>
                          </m:r>
                          <m:r>
                            <a:rPr lang="en-US" altLang="zh-CN" sz="1400" b="0" i="1" smtClean="0">
                              <a:latin typeface="Cambria Math" panose="02040503050406030204" pitchFamily="18" charset="0"/>
                            </a:rPr>
                            <m:t>𝑒</m:t>
                          </m:r>
                        </m:num>
                        <m:den>
                          <m:sSub>
                            <m:sSubPr>
                              <m:ctrlPr>
                                <a:rPr lang="en-US" altLang="zh-CN" sz="1400" i="1" smtClean="0">
                                  <a:latin typeface="Cambria Math" panose="02040503050406030204" pitchFamily="18" charset="0"/>
                                </a:rPr>
                              </m:ctrlPr>
                            </m:sSubPr>
                            <m:e>
                              <m:d>
                                <m:dPr>
                                  <m:begChr m:val="|"/>
                                  <m:endChr m:val="|"/>
                                  <m:ctrlPr>
                                    <a:rPr lang="en-US" altLang="zh-CN" sz="1400" i="1" smtClean="0">
                                      <a:latin typeface="Cambria Math" panose="02040503050406030204" pitchFamily="18" charset="0"/>
                                    </a:rPr>
                                  </m:ctrlPr>
                                </m:dPr>
                                <m:e>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𝑍</m:t>
                                      </m:r>
                                    </m:e>
                                    <m:sub>
                                      <m:r>
                                        <a:rPr lang="en-US" altLang="zh-CN" sz="1400" i="1">
                                          <a:latin typeface="Cambria Math" panose="02040503050406030204" pitchFamily="18" charset="0"/>
                                          <a:ea typeface="Cambria Math" panose="02040503050406030204" pitchFamily="18" charset="0"/>
                                        </a:rPr>
                                        <m:t>∥</m:t>
                                      </m:r>
                                    </m:sub>
                                  </m:sSub>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𝑛</m:t>
                                  </m:r>
                                </m:e>
                              </m:d>
                            </m:e>
                            <m:sub>
                              <m:r>
                                <m:rPr>
                                  <m:sty m:val="p"/>
                                </m:rPr>
                                <a:rPr lang="en-US" altLang="zh-CN" sz="1400" i="1">
                                  <a:latin typeface="Cambria Math" panose="02040503050406030204" pitchFamily="18" charset="0"/>
                                </a:rPr>
                                <m:t>eff</m:t>
                              </m:r>
                            </m:sub>
                          </m:sSub>
                        </m:den>
                      </m:f>
                      <m:sSubSup>
                        <m:sSubSupPr>
                          <m:ctrlPr>
                            <a:rPr lang="en-US" altLang="zh-CN" sz="1400" i="1">
                              <a:solidFill>
                                <a:srgbClr val="FF0000"/>
                              </a:solidFill>
                              <a:latin typeface="Cambria Math" panose="02040503050406030204" pitchFamily="18" charset="0"/>
                            </a:rPr>
                          </m:ctrlPr>
                        </m:sSubSupPr>
                        <m:e>
                          <m:r>
                            <a:rPr lang="zh-CN" altLang="en-US" sz="1400" i="1">
                              <a:solidFill>
                                <a:srgbClr val="FF0000"/>
                              </a:solidFill>
                              <a:latin typeface="Cambria Math" panose="02040503050406030204" pitchFamily="18" charset="0"/>
                            </a:rPr>
                            <m:t>𝜎</m:t>
                          </m:r>
                        </m:e>
                        <m:sub>
                          <m:r>
                            <a:rPr lang="zh-CN" altLang="en-US" sz="1400" i="1">
                              <a:solidFill>
                                <a:srgbClr val="FF0000"/>
                              </a:solidFill>
                              <a:latin typeface="Cambria Math" panose="02040503050406030204" pitchFamily="18" charset="0"/>
                            </a:rPr>
                            <m:t>𝛿</m:t>
                          </m:r>
                        </m:sub>
                        <m:sup>
                          <m:r>
                            <a:rPr lang="en-US" altLang="zh-CN" sz="1400" i="1">
                              <a:solidFill>
                                <a:srgbClr val="FF0000"/>
                              </a:solidFill>
                              <a:latin typeface="Cambria Math" panose="02040503050406030204" pitchFamily="18" charset="0"/>
                            </a:rPr>
                            <m:t>2</m:t>
                          </m:r>
                        </m:sup>
                      </m:sSubSup>
                    </m:oMath>
                  </m:oMathPara>
                </a14:m>
                <a:endParaRPr lang="zh-CN" altLang="en-US" sz="1400" dirty="0"/>
              </a:p>
            </p:txBody>
          </p:sp>
        </mc:Choice>
        <mc:Fallback xmlns="">
          <p:sp>
            <p:nvSpPr>
              <p:cNvPr id="18" name="TextBox 10">
                <a:extLst>
                  <a:ext uri="{FF2B5EF4-FFF2-40B4-BE49-F238E27FC236}">
                    <a16:creationId xmlns:a16="http://schemas.microsoft.com/office/drawing/2014/main" id="{8FF08E5A-846A-4607-96CA-E3B58846DA40}"/>
                  </a:ext>
                </a:extLst>
              </p:cNvPr>
              <p:cNvSpPr txBox="1">
                <a:spLocks noRot="1" noChangeAspect="1" noMove="1" noResize="1" noEditPoints="1" noAdjustHandles="1" noChangeArrowheads="1" noChangeShapeType="1" noTextEdit="1"/>
              </p:cNvSpPr>
              <p:nvPr/>
            </p:nvSpPr>
            <p:spPr>
              <a:xfrm>
                <a:off x="5879982" y="5249493"/>
                <a:ext cx="2777635" cy="652871"/>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TextBox 13">
                <a:extLst>
                  <a:ext uri="{FF2B5EF4-FFF2-40B4-BE49-F238E27FC236}">
                    <a16:creationId xmlns:a16="http://schemas.microsoft.com/office/drawing/2014/main" id="{506B3A0F-B70E-4FD4-8056-DAE270FD5E56}"/>
                  </a:ext>
                </a:extLst>
              </p:cNvPr>
              <p:cNvSpPr txBox="1"/>
              <p:nvPr/>
            </p:nvSpPr>
            <p:spPr>
              <a:xfrm>
                <a:off x="6186791" y="5820371"/>
                <a:ext cx="2198837" cy="5910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CN" sz="1400" i="1" smtClean="0">
                              <a:latin typeface="Cambria Math" panose="02040503050406030204" pitchFamily="18" charset="0"/>
                            </a:rPr>
                          </m:ctrlPr>
                        </m:sSubSupPr>
                        <m:e>
                          <m:r>
                            <a:rPr lang="en-US" altLang="zh-CN" sz="1400" b="0" i="1" smtClean="0">
                              <a:latin typeface="Cambria Math" panose="02040503050406030204" pitchFamily="18" charset="0"/>
                            </a:rPr>
                            <m:t>𝐼</m:t>
                          </m:r>
                        </m:e>
                        <m:sub>
                          <m:r>
                            <a:rPr lang="en-US" altLang="zh-CN" sz="1400" b="0" i="1" smtClean="0">
                              <a:latin typeface="Cambria Math" panose="02040503050406030204" pitchFamily="18" charset="0"/>
                            </a:rPr>
                            <m:t>𝑏</m:t>
                          </m:r>
                        </m:sub>
                        <m:sup>
                          <m:r>
                            <m:rPr>
                              <m:sty m:val="p"/>
                            </m:rPr>
                            <a:rPr lang="en-US" altLang="zh-CN" sz="1400" i="1">
                              <a:latin typeface="Cambria Math" panose="02040503050406030204" pitchFamily="18" charset="0"/>
                            </a:rPr>
                            <m:t>tmc</m:t>
                          </m:r>
                          <m:r>
                            <m:rPr>
                              <m:sty m:val="p"/>
                            </m:rPr>
                            <a:rPr lang="en-US" altLang="zh-CN" sz="1400" i="1" smtClean="0">
                              <a:latin typeface="Cambria Math" panose="02040503050406030204" pitchFamily="18" charset="0"/>
                            </a:rPr>
                            <m:t>i</m:t>
                          </m:r>
                        </m:sup>
                      </m:sSubSup>
                      <m:r>
                        <a:rPr lang="en-US" altLang="zh-CN" sz="1400" b="0" i="1" smtClean="0">
                          <a:latin typeface="Cambria Math" panose="02040503050406030204" pitchFamily="18" charset="0"/>
                        </a:rPr>
                        <m:t>=</m:t>
                      </m:r>
                      <m:f>
                        <m:fPr>
                          <m:ctrlPr>
                            <a:rPr lang="en-US" altLang="zh-CN" sz="1400" b="0" i="1" smtClean="0">
                              <a:latin typeface="Cambria Math" panose="02040503050406030204" pitchFamily="18" charset="0"/>
                            </a:rPr>
                          </m:ctrlPr>
                        </m:fPr>
                        <m:num>
                          <m:sSub>
                            <m:sSubPr>
                              <m:ctrlPr>
                                <a:rPr lang="en-US" altLang="zh-CN" sz="1400" b="0" i="1" smtClean="0">
                                  <a:solidFill>
                                    <a:schemeClr val="accent1"/>
                                  </a:solidFill>
                                  <a:latin typeface="Cambria Math" panose="02040503050406030204" pitchFamily="18" charset="0"/>
                                </a:rPr>
                              </m:ctrlPr>
                            </m:sSubPr>
                            <m:e>
                              <m:r>
                                <a:rPr lang="zh-CN" altLang="en-US" sz="1400" b="0" i="1" smtClean="0">
                                  <a:solidFill>
                                    <a:schemeClr val="accent1"/>
                                  </a:solidFill>
                                  <a:latin typeface="Cambria Math" panose="02040503050406030204" pitchFamily="18" charset="0"/>
                                </a:rPr>
                                <m:t>𝜎</m:t>
                              </m:r>
                            </m:e>
                            <m:sub>
                              <m:r>
                                <a:rPr lang="en-US" altLang="zh-CN" sz="1400" b="0" i="1" smtClean="0">
                                  <a:solidFill>
                                    <a:schemeClr val="accent1"/>
                                  </a:solidFill>
                                  <a:latin typeface="Cambria Math" panose="02040503050406030204" pitchFamily="18" charset="0"/>
                                </a:rPr>
                                <m:t>𝑧</m:t>
                              </m:r>
                            </m:sub>
                          </m:sSub>
                        </m:num>
                        <m:den>
                          <m:r>
                            <a:rPr lang="en-US" altLang="zh-CN" sz="1400" b="0" i="1" smtClean="0">
                              <a:latin typeface="Cambria Math" panose="02040503050406030204" pitchFamily="18" charset="0"/>
                            </a:rPr>
                            <m:t>𝑅</m:t>
                          </m:r>
                        </m:den>
                      </m:f>
                      <m:f>
                        <m:fPr>
                          <m:ctrlPr>
                            <a:rPr lang="en-US" altLang="zh-CN" sz="1400" b="0" i="1" smtClean="0">
                              <a:latin typeface="Cambria Math" panose="02040503050406030204" pitchFamily="18" charset="0"/>
                            </a:rPr>
                          </m:ctrlPr>
                        </m:fPr>
                        <m:num>
                          <m:r>
                            <a:rPr lang="en-US" altLang="zh-CN" sz="1400" b="0" i="1" smtClean="0">
                              <a:latin typeface="Cambria Math" panose="02040503050406030204" pitchFamily="18" charset="0"/>
                            </a:rPr>
                            <m:t>4</m:t>
                          </m:r>
                          <m:rad>
                            <m:radPr>
                              <m:degHide m:val="on"/>
                              <m:ctrlPr>
                                <a:rPr lang="en-US" altLang="zh-CN" sz="1400" i="1">
                                  <a:latin typeface="Cambria Math" panose="02040503050406030204" pitchFamily="18" charset="0"/>
                                </a:rPr>
                              </m:ctrlPr>
                            </m:radPr>
                            <m:deg/>
                            <m:e>
                              <m:r>
                                <a:rPr lang="zh-CN" altLang="en-US" sz="1400" i="1">
                                  <a:latin typeface="Cambria Math" panose="02040503050406030204" pitchFamily="18" charset="0"/>
                                </a:rPr>
                                <m:t>𝜋</m:t>
                              </m:r>
                            </m:e>
                          </m:rad>
                          <m:sSub>
                            <m:sSubPr>
                              <m:ctrlPr>
                                <a:rPr lang="en-US" altLang="zh-CN" sz="1400" i="1" smtClean="0">
                                  <a:solidFill>
                                    <a:srgbClr val="FF0000"/>
                                  </a:solidFill>
                                  <a:latin typeface="Cambria Math" panose="02040503050406030204" pitchFamily="18" charset="0"/>
                                </a:rPr>
                              </m:ctrlPr>
                            </m:sSubPr>
                            <m:e>
                              <m:r>
                                <a:rPr lang="zh-CN" altLang="en-US" sz="1400" i="1" smtClean="0">
                                  <a:solidFill>
                                    <a:srgbClr val="FF0000"/>
                                  </a:solidFill>
                                  <a:latin typeface="Cambria Math" panose="02040503050406030204" pitchFamily="18" charset="0"/>
                                </a:rPr>
                                <m:t>𝜈</m:t>
                              </m:r>
                            </m:e>
                            <m:sub>
                              <m:r>
                                <a:rPr lang="en-US" altLang="zh-CN" sz="1400" b="0" i="1" smtClean="0">
                                  <a:solidFill>
                                    <a:srgbClr val="FF0000"/>
                                  </a:solidFill>
                                  <a:latin typeface="Cambria Math" panose="02040503050406030204" pitchFamily="18" charset="0"/>
                                </a:rPr>
                                <m:t>𝑧</m:t>
                              </m:r>
                            </m:sub>
                          </m:sSub>
                          <m:r>
                            <a:rPr lang="en-US" altLang="zh-CN" sz="1400" i="1" smtClean="0">
                              <a:solidFill>
                                <a:schemeClr val="accent2"/>
                              </a:solidFill>
                              <a:latin typeface="Cambria Math" panose="02040503050406030204" pitchFamily="18" charset="0"/>
                            </a:rPr>
                            <m:t>𝐸</m:t>
                          </m:r>
                          <m:r>
                            <a:rPr lang="en-US" altLang="zh-CN" sz="1400" i="1">
                              <a:latin typeface="Cambria Math" panose="02040503050406030204" pitchFamily="18" charset="0"/>
                            </a:rPr>
                            <m:t>/</m:t>
                          </m:r>
                          <m:r>
                            <a:rPr lang="en-US" altLang="zh-CN" sz="1400" b="0" i="1" smtClean="0">
                              <a:latin typeface="Cambria Math" panose="02040503050406030204" pitchFamily="18" charset="0"/>
                            </a:rPr>
                            <m:t>𝑒</m:t>
                          </m:r>
                        </m:num>
                        <m:den>
                          <m:d>
                            <m:dPr>
                              <m:begChr m:val="⟨"/>
                              <m:endChr m:val="⟩"/>
                              <m:ctrlPr>
                                <a:rPr lang="en-US" altLang="zh-CN" sz="1400" i="1" smtClean="0">
                                  <a:solidFill>
                                    <a:schemeClr val="accent2"/>
                                  </a:solidFill>
                                  <a:latin typeface="Cambria Math" panose="02040503050406030204" pitchFamily="18" charset="0"/>
                                </a:rPr>
                              </m:ctrlPr>
                            </m:dPr>
                            <m:e>
                              <m:r>
                                <a:rPr lang="zh-CN" altLang="en-US" sz="1400" i="1" smtClean="0">
                                  <a:solidFill>
                                    <a:schemeClr val="accent2"/>
                                  </a:solidFill>
                                  <a:latin typeface="Cambria Math" panose="02040503050406030204" pitchFamily="18" charset="0"/>
                                </a:rPr>
                                <m:t>𝛽</m:t>
                              </m:r>
                            </m:e>
                          </m:d>
                          <m:r>
                            <a:rPr lang="en-US" altLang="zh-CN" sz="1400" i="1" smtClean="0">
                              <a:solidFill>
                                <a:schemeClr val="accent2"/>
                              </a:solidFill>
                              <a:latin typeface="Cambria Math" panose="02040503050406030204" pitchFamily="18" charset="0"/>
                              <a:ea typeface="Cambria Math" panose="02040503050406030204" pitchFamily="18" charset="0"/>
                            </a:rPr>
                            <m:t>⋅</m:t>
                          </m:r>
                          <m:r>
                            <m:rPr>
                              <m:sty m:val="p"/>
                            </m:rPr>
                            <a:rPr lang="en-US" altLang="zh-CN" sz="1400" i="1">
                              <a:latin typeface="Cambria Math" panose="02040503050406030204" pitchFamily="18" charset="0"/>
                            </a:rPr>
                            <m:t>Im</m:t>
                          </m:r>
                          <m:sSubSup>
                            <m:sSubSupPr>
                              <m:ctrlPr>
                                <a:rPr lang="en-US" altLang="zh-CN" sz="1400" i="1" smtClean="0">
                                  <a:latin typeface="Cambria Math" panose="02040503050406030204" pitchFamily="18" charset="0"/>
                                </a:rPr>
                              </m:ctrlPr>
                            </m:sSubSupPr>
                            <m:e>
                              <m:r>
                                <a:rPr lang="en-US" altLang="zh-CN" sz="1400" b="0" i="1" smtClean="0">
                                  <a:latin typeface="Cambria Math" panose="02040503050406030204" pitchFamily="18" charset="0"/>
                                </a:rPr>
                                <m:t>𝑍</m:t>
                              </m:r>
                            </m:e>
                            <m:sub>
                              <m:r>
                                <a:rPr lang="en-US" altLang="zh-CN" sz="1400" i="1" smtClean="0">
                                  <a:latin typeface="Cambria Math" panose="02040503050406030204" pitchFamily="18" charset="0"/>
                                  <a:ea typeface="Cambria Math" panose="02040503050406030204" pitchFamily="18" charset="0"/>
                                </a:rPr>
                                <m:t>⊥</m:t>
                              </m:r>
                            </m:sub>
                            <m:sup>
                              <m:r>
                                <m:rPr>
                                  <m:sty m:val="p"/>
                                </m:rPr>
                                <a:rPr lang="en-US" altLang="zh-CN" sz="1400" i="1">
                                  <a:latin typeface="Cambria Math" panose="02040503050406030204" pitchFamily="18" charset="0"/>
                                </a:rPr>
                                <m:t>eff</m:t>
                              </m:r>
                            </m:sup>
                          </m:sSubSup>
                        </m:den>
                      </m:f>
                    </m:oMath>
                  </m:oMathPara>
                </a14:m>
                <a:endParaRPr lang="zh-CN" altLang="en-US" sz="1400" dirty="0"/>
              </a:p>
            </p:txBody>
          </p:sp>
        </mc:Choice>
        <mc:Fallback xmlns="">
          <p:sp>
            <p:nvSpPr>
              <p:cNvPr id="20" name="TextBox 13">
                <a:extLst>
                  <a:ext uri="{FF2B5EF4-FFF2-40B4-BE49-F238E27FC236}">
                    <a16:creationId xmlns:a16="http://schemas.microsoft.com/office/drawing/2014/main" id="{506B3A0F-B70E-4FD4-8056-DAE270FD5E56}"/>
                  </a:ext>
                </a:extLst>
              </p:cNvPr>
              <p:cNvSpPr txBox="1">
                <a:spLocks noRot="1" noChangeAspect="1" noMove="1" noResize="1" noEditPoints="1" noAdjustHandles="1" noChangeArrowheads="1" noChangeShapeType="1" noTextEdit="1"/>
              </p:cNvSpPr>
              <p:nvPr/>
            </p:nvSpPr>
            <p:spPr>
              <a:xfrm>
                <a:off x="6186791" y="5820371"/>
                <a:ext cx="2198837" cy="591059"/>
              </a:xfrm>
              <a:prstGeom prst="rect">
                <a:avLst/>
              </a:prstGeom>
              <a:blipFill>
                <a:blip r:embed="rId9"/>
                <a:stretch>
                  <a:fillRect/>
                </a:stretch>
              </a:blipFill>
            </p:spPr>
            <p:txBody>
              <a:bodyPr/>
              <a:lstStyle/>
              <a:p>
                <a:r>
                  <a:rPr lang="zh-CN" altLang="en-US">
                    <a:noFill/>
                  </a:rPr>
                  <a:t> </a:t>
                </a:r>
              </a:p>
            </p:txBody>
          </p:sp>
        </mc:Fallback>
      </mc:AlternateContent>
      <p:sp>
        <p:nvSpPr>
          <p:cNvPr id="21" name="灯片编号占位符 20">
            <a:extLst>
              <a:ext uri="{FF2B5EF4-FFF2-40B4-BE49-F238E27FC236}">
                <a16:creationId xmlns:a16="http://schemas.microsoft.com/office/drawing/2014/main" id="{2CD42643-9B2A-44A6-B102-E974747650D4}"/>
              </a:ext>
            </a:extLst>
          </p:cNvPr>
          <p:cNvSpPr>
            <a:spLocks noGrp="1"/>
          </p:cNvSpPr>
          <p:nvPr>
            <p:ph type="sldNum" sz="quarter" idx="12"/>
          </p:nvPr>
        </p:nvSpPr>
        <p:spPr/>
        <p:txBody>
          <a:bodyPr/>
          <a:lstStyle/>
          <a:p>
            <a:fld id="{E62026C1-861E-46D0-AFCA-F5AA35FDECD9}" type="slidenum">
              <a:rPr lang="zh-CN" altLang="en-US" smtClean="0"/>
              <a:t>9</a:t>
            </a:fld>
            <a:endParaRPr lang="zh-CN" altLang="en-US"/>
          </a:p>
        </p:txBody>
      </p:sp>
      <p:sp>
        <p:nvSpPr>
          <p:cNvPr id="25" name="文本框 24">
            <a:extLst>
              <a:ext uri="{FF2B5EF4-FFF2-40B4-BE49-F238E27FC236}">
                <a16:creationId xmlns:a16="http://schemas.microsoft.com/office/drawing/2014/main" id="{FC5D7598-F37C-44B5-B51F-50B67F61C354}"/>
              </a:ext>
            </a:extLst>
          </p:cNvPr>
          <p:cNvSpPr txBox="1"/>
          <p:nvPr/>
        </p:nvSpPr>
        <p:spPr>
          <a:xfrm>
            <a:off x="10903417" y="1882681"/>
            <a:ext cx="520430" cy="307777"/>
          </a:xfrm>
          <a:prstGeom prst="rect">
            <a:avLst/>
          </a:prstGeom>
          <a:noFill/>
        </p:spPr>
        <p:txBody>
          <a:bodyPr wrap="square">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IBS</a:t>
            </a:r>
            <a:endParaRPr lang="zh-CN" altLang="en-US" sz="1400" dirty="0"/>
          </a:p>
        </p:txBody>
      </p:sp>
      <p:sp>
        <p:nvSpPr>
          <p:cNvPr id="27" name="文本框 26">
            <a:extLst>
              <a:ext uri="{FF2B5EF4-FFF2-40B4-BE49-F238E27FC236}">
                <a16:creationId xmlns:a16="http://schemas.microsoft.com/office/drawing/2014/main" id="{2DE8BF93-632E-488A-80DF-78625E2D9A01}"/>
              </a:ext>
            </a:extLst>
          </p:cNvPr>
          <p:cNvSpPr txBox="1"/>
          <p:nvPr/>
        </p:nvSpPr>
        <p:spPr>
          <a:xfrm>
            <a:off x="10061544" y="3454131"/>
            <a:ext cx="1683745" cy="307777"/>
          </a:xfrm>
          <a:prstGeom prst="rect">
            <a:avLst/>
          </a:prstGeom>
          <a:noFill/>
        </p:spPr>
        <p:txBody>
          <a:bodyPr wrap="square">
            <a:spAutoFit/>
          </a:bodyPr>
          <a:lstStyle/>
          <a:p>
            <a:r>
              <a:rPr lang="en-US" altLang="zh-CN" sz="1400" b="1" dirty="0" err="1">
                <a:latin typeface="Calibri" panose="020F0502020204030204" pitchFamily="34" charset="0"/>
                <a:ea typeface="Calibri" panose="020F0502020204030204" pitchFamily="34" charset="0"/>
                <a:cs typeface="Calibri" panose="020F0502020204030204" pitchFamily="34" charset="0"/>
              </a:rPr>
              <a:t>Touschek</a:t>
            </a:r>
            <a:r>
              <a:rPr lang="en-US" altLang="zh-CN" sz="1400" b="1" dirty="0">
                <a:latin typeface="Calibri" panose="020F0502020204030204" pitchFamily="34" charset="0"/>
                <a:ea typeface="Calibri" panose="020F0502020204030204" pitchFamily="34" charset="0"/>
                <a:cs typeface="Calibri" panose="020F0502020204030204" pitchFamily="34" charset="0"/>
              </a:rPr>
              <a:t> scattering</a:t>
            </a:r>
            <a:endParaRPr lang="zh-CN" altLang="en-US" sz="1400" dirty="0"/>
          </a:p>
        </p:txBody>
      </p:sp>
    </p:spTree>
    <p:extLst>
      <p:ext uri="{BB962C8B-B14F-4D97-AF65-F5344CB8AC3E}">
        <p14:creationId xmlns:p14="http://schemas.microsoft.com/office/powerpoint/2010/main" val="47852747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2070</TotalTime>
  <Words>2858</Words>
  <Application>Microsoft Office PowerPoint</Application>
  <PresentationFormat>宽屏</PresentationFormat>
  <Paragraphs>475</Paragraphs>
  <Slides>19</Slides>
  <Notes>8</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19</vt:i4>
      </vt:variant>
    </vt:vector>
  </HeadingPairs>
  <TitlesOfParts>
    <vt:vector size="31" baseType="lpstr">
      <vt:lpstr>AdvOT483a8203</vt:lpstr>
      <vt:lpstr>AdvOTb748f40a.I</vt:lpstr>
      <vt:lpstr>F16</vt:lpstr>
      <vt:lpstr>等线</vt:lpstr>
      <vt:lpstr>等线 Light</vt:lpstr>
      <vt:lpstr>Arial</vt:lpstr>
      <vt:lpstr>Calibri</vt:lpstr>
      <vt:lpstr>Cambria Math</vt:lpstr>
      <vt:lpstr>Symbol</vt:lpstr>
      <vt:lpstr>Wingdings</vt:lpstr>
      <vt:lpstr>Office 主题​​</vt:lpstr>
      <vt:lpstr>Equation</vt:lpstr>
      <vt:lpstr>Longitudinal beam dynamics and collective effects at the STCF collider rings</vt:lpstr>
      <vt:lpstr>Contents</vt:lpstr>
      <vt:lpstr>Introduction</vt:lpstr>
      <vt:lpstr>Introduction</vt:lpstr>
      <vt:lpstr>Contents</vt:lpstr>
      <vt:lpstr>Longitudinal dynamics design considerations</vt:lpstr>
      <vt:lpstr>Longitudinal dynamics design considerations</vt:lpstr>
      <vt:lpstr>Longitudinal dynamics design considerations</vt:lpstr>
      <vt:lpstr>Longitudinal dynamics design considerations</vt:lpstr>
      <vt:lpstr>Longitudinal dynamics design</vt:lpstr>
      <vt:lpstr>Longitudinal dynamics design</vt:lpstr>
      <vt:lpstr>Single-harmonic RF system considerations</vt:lpstr>
      <vt:lpstr>Beam loading driven by RF accelerating mode</vt:lpstr>
      <vt:lpstr>Contents</vt:lpstr>
      <vt:lpstr>Impedance-induced single-bunch collective effects</vt:lpstr>
      <vt:lpstr>Impedance-induced coupled bunch instabilities</vt:lpstr>
      <vt:lpstr>Impedance-induced coupled bunch instabilities</vt:lpstr>
      <vt:lpstr>Two-beam collective instabilities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Longitudinal beam dynamics and collective effects at the STCF collider rings</dc:title>
  <dc:creator>Linhao Zhang</dc:creator>
  <cp:lastModifiedBy>Linhao Zhang</cp:lastModifiedBy>
  <cp:revision>384</cp:revision>
  <dcterms:created xsi:type="dcterms:W3CDTF">2024-01-14T06:12:18Z</dcterms:created>
  <dcterms:modified xsi:type="dcterms:W3CDTF">2024-01-16T00:18:04Z</dcterms:modified>
</cp:coreProperties>
</file>