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82" r:id="rId4"/>
    <p:sldId id="4052" r:id="rId5"/>
    <p:sldId id="4049" r:id="rId6"/>
    <p:sldId id="4050" r:id="rId7"/>
    <p:sldId id="4051" r:id="rId8"/>
    <p:sldId id="4053" r:id="rId9"/>
    <p:sldId id="285" r:id="rId10"/>
    <p:sldId id="609" r:id="rId11"/>
    <p:sldId id="606" r:id="rId12"/>
    <p:sldId id="4045" r:id="rId13"/>
    <p:sldId id="613" r:id="rId14"/>
    <p:sldId id="612" r:id="rId15"/>
    <p:sldId id="607" r:id="rId16"/>
    <p:sldId id="4048" r:id="rId17"/>
    <p:sldId id="4055" r:id="rId18"/>
    <p:sldId id="4047" r:id="rId19"/>
    <p:sldId id="4046" r:id="rId20"/>
    <p:sldId id="4056" r:id="rId21"/>
    <p:sldId id="4059" r:id="rId22"/>
    <p:sldId id="4057" r:id="rId23"/>
    <p:sldId id="4058" r:id="rId24"/>
    <p:sldId id="4054" r:id="rId25"/>
    <p:sldId id="294" r:id="rId26"/>
    <p:sldId id="295" r:id="rId27"/>
  </p:sldIdLst>
  <p:sldSz cx="9144000" cy="6858000" type="screen4x3"/>
  <p:notesSz cx="6858000" cy="9144000"/>
  <p:defaultTextStyle>
    <a:defPPr>
      <a:defRPr lang="zh-CN"/>
    </a:defPPr>
    <a:lvl1pPr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i-pc" initials="m" lastIdx="1" clrIdx="0">
    <p:extLst>
      <p:ext uri="{19B8F6BF-5375-455C-9EA6-DF929625EA0E}">
        <p15:presenceInfo xmlns:p15="http://schemas.microsoft.com/office/powerpoint/2012/main" userId="928eaa914bbf39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6" autoAdjust="0"/>
    <p:restoredTop sz="79083" autoAdjust="0"/>
  </p:normalViewPr>
  <p:slideViewPr>
    <p:cSldViewPr>
      <p:cViewPr varScale="1">
        <p:scale>
          <a:sx n="90" d="100"/>
          <a:sy n="90" d="100"/>
        </p:scale>
        <p:origin x="254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F76F180-8D41-46C1-9323-105D2D6575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2F624701-35CA-47DA-B039-96A8CA2526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DDB9568-5911-49A8-AB98-1ED4254C4F61}" type="datetimeFigureOut">
              <a:rPr lang="zh-CN" altLang="en-US"/>
              <a:pPr>
                <a:defRPr/>
              </a:pPr>
              <a:t>2024/1/16</a:t>
            </a:fld>
            <a:endParaRPr lang="zh-CN" altLang="en-US"/>
          </a:p>
        </p:txBody>
      </p:sp>
      <p:sp>
        <p:nvSpPr>
          <p:cNvPr id="4" name="幻灯片图像占位符 3">
            <a:extLst>
              <a:ext uri="{FF2B5EF4-FFF2-40B4-BE49-F238E27FC236}">
                <a16:creationId xmlns:a16="http://schemas.microsoft.com/office/drawing/2014/main" id="{2772F6F7-937E-4C20-99CA-A03B50697E7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A845A69B-C2A5-4ADB-B563-542E3ACCE0F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07E3779D-A420-4728-9700-5CB570CC574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249F0B29-AFC7-4443-9051-9AFF31EEC0B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31ED4B6-1D2A-4679-B54D-6015A98106B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p:spPr>
      </p:sp>
      <p:sp>
        <p:nvSpPr>
          <p:cNvPr id="37891" name="备注占位符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b="0" dirty="0"/>
          </a:p>
        </p:txBody>
      </p:sp>
      <p:sp>
        <p:nvSpPr>
          <p:cNvPr id="1331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6BD8673A-4ED0-440A-9DE5-0888CC12AA54}" type="slidenum">
              <a:rPr kumimoji="0" lang="zh-CN" altLang="en-US" sz="1200" b="0" i="0" u="none" strike="noStrike" kern="1200" cap="none" spc="0" normalizeH="0" baseline="0" noProof="0" smtClean="0">
                <a:ln>
                  <a:noFill/>
                </a:ln>
                <a:solidFill>
                  <a:srgbClr val="000000"/>
                </a:solidFill>
                <a:effectLst/>
                <a:uLnTx/>
                <a:uFillTx/>
                <a:latin typeface="Times New Roman Regular"/>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a:t>
            </a:fld>
            <a:endParaRPr kumimoji="0" lang="zh-CN" altLang="en-US" sz="1200" b="0" i="0" u="none" strike="noStrike" kern="1200" cap="none" spc="0" normalizeH="0" baseline="0" noProof="0">
              <a:ln>
                <a:noFill/>
              </a:ln>
              <a:solidFill>
                <a:srgbClr val="000000"/>
              </a:solidFill>
              <a:effectLst/>
              <a:uLnTx/>
              <a:uFillTx/>
              <a:latin typeface="Times New Roman Regular"/>
              <a:ea typeface="宋体" panose="02010600030101010101" pitchFamily="2" charset="-122"/>
              <a:cs typeface="+mn-cs"/>
            </a:endParaRPr>
          </a:p>
        </p:txBody>
      </p:sp>
    </p:spTree>
    <p:extLst>
      <p:ext uri="{BB962C8B-B14F-4D97-AF65-F5344CB8AC3E}">
        <p14:creationId xmlns:p14="http://schemas.microsoft.com/office/powerpoint/2010/main" val="3482521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strong-strong simulation with two kinds of code simulation is cross-verified, which far exceeds the target </a:t>
            </a:r>
            <a:r>
              <a:rPr lang="en-US" altLang="zh-CN" sz="1200" dirty="0"/>
              <a:t>luminosity</a:t>
            </a:r>
            <a:r>
              <a:rPr lang="en-US" altLang="zh-CN" dirty="0"/>
              <a:t> under the design parameters without considering the stability.</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10</a:t>
            </a:fld>
            <a:endParaRPr lang="zh-CN" altLang="en-US"/>
          </a:p>
        </p:txBody>
      </p:sp>
    </p:spTree>
    <p:extLst>
      <p:ext uri="{BB962C8B-B14F-4D97-AF65-F5344CB8AC3E}">
        <p14:creationId xmlns:p14="http://schemas.microsoft.com/office/powerpoint/2010/main" val="189262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strong-strong simulation with two kinds of code simulation is cross-verified, which far exceeds the target brightness under the design parameters without considering the stability.</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11</a:t>
            </a:fld>
            <a:endParaRPr lang="zh-CN" altLang="en-US"/>
          </a:p>
        </p:txBody>
      </p:sp>
    </p:spTree>
    <p:extLst>
      <p:ext uri="{BB962C8B-B14F-4D97-AF65-F5344CB8AC3E}">
        <p14:creationId xmlns:p14="http://schemas.microsoft.com/office/powerpoint/2010/main" val="175054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Since the STCF is designed to have a range from 1GEV to 3.5GEV, we will certainly be faced with different beam densities. We simply simulate the situation of different particle numbers to test the robustness of the operating point.</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12</a:t>
            </a:fld>
            <a:endParaRPr lang="zh-CN" altLang="en-US"/>
          </a:p>
        </p:txBody>
      </p:sp>
    </p:spTree>
    <p:extLst>
      <p:ext uri="{BB962C8B-B14F-4D97-AF65-F5344CB8AC3E}">
        <p14:creationId xmlns:p14="http://schemas.microsoft.com/office/powerpoint/2010/main" val="208343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13</a:t>
            </a:fld>
            <a:endParaRPr lang="zh-CN" altLang="en-US"/>
          </a:p>
        </p:txBody>
      </p:sp>
    </p:spTree>
    <p:extLst>
      <p:ext uri="{BB962C8B-B14F-4D97-AF65-F5344CB8AC3E}">
        <p14:creationId xmlns:p14="http://schemas.microsoft.com/office/powerpoint/2010/main" val="107653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14</a:t>
            </a:fld>
            <a:endParaRPr lang="zh-CN" altLang="en-US"/>
          </a:p>
        </p:txBody>
      </p:sp>
    </p:spTree>
    <p:extLst>
      <p:ext uri="{BB962C8B-B14F-4D97-AF65-F5344CB8AC3E}">
        <p14:creationId xmlns:p14="http://schemas.microsoft.com/office/powerpoint/2010/main" val="1420029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coupling of transverse and longitudinal motion caused by large crossing angles reduces the region of stable operating points</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15</a:t>
            </a:fld>
            <a:endParaRPr lang="zh-CN" altLang="en-US"/>
          </a:p>
        </p:txBody>
      </p:sp>
    </p:spTree>
    <p:extLst>
      <p:ext uri="{BB962C8B-B14F-4D97-AF65-F5344CB8AC3E}">
        <p14:creationId xmlns:p14="http://schemas.microsoft.com/office/powerpoint/2010/main" val="941914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aseline="0" dirty="0"/>
              <a:t>tiny resonance  </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16</a:t>
            </a:fld>
            <a:endParaRPr lang="zh-CN" altLang="en-US"/>
          </a:p>
        </p:txBody>
      </p:sp>
    </p:spTree>
    <p:extLst>
      <p:ext uri="{BB962C8B-B14F-4D97-AF65-F5344CB8AC3E}">
        <p14:creationId xmlns:p14="http://schemas.microsoft.com/office/powerpoint/2010/main" val="2499509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strong-strong simulation with two kinds of code simulation is cross-verified, which far exceeds the target </a:t>
            </a:r>
            <a:r>
              <a:rPr lang="en-US" altLang="zh-CN" sz="1200" dirty="0"/>
              <a:t>luminosity</a:t>
            </a:r>
            <a:r>
              <a:rPr lang="en-US" altLang="zh-CN" dirty="0"/>
              <a:t> under the design parameters without considering the stability.</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17</a:t>
            </a:fld>
            <a:endParaRPr lang="zh-CN" altLang="en-US"/>
          </a:p>
        </p:txBody>
      </p:sp>
    </p:spTree>
    <p:extLst>
      <p:ext uri="{BB962C8B-B14F-4D97-AF65-F5344CB8AC3E}">
        <p14:creationId xmlns:p14="http://schemas.microsoft.com/office/powerpoint/2010/main" val="93508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strong-strong simulation with two kinds of code simulation is cross-verified, which far exceeds the target </a:t>
            </a:r>
            <a:r>
              <a:rPr lang="en-US" altLang="zh-CN" sz="1200" dirty="0"/>
              <a:t>luminosity</a:t>
            </a:r>
            <a:r>
              <a:rPr lang="en-US" altLang="zh-CN" dirty="0"/>
              <a:t> under the design parameters without considering the stability.</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18</a:t>
            </a:fld>
            <a:endParaRPr lang="zh-CN" altLang="en-US"/>
          </a:p>
        </p:txBody>
      </p:sp>
    </p:spTree>
    <p:extLst>
      <p:ext uri="{BB962C8B-B14F-4D97-AF65-F5344CB8AC3E}">
        <p14:creationId xmlns:p14="http://schemas.microsoft.com/office/powerpoint/2010/main" val="46504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strong-strong simulation with two kinds of code simulation is cross-verified, which far exceeds the target </a:t>
            </a:r>
            <a:r>
              <a:rPr lang="en-US" altLang="zh-CN" sz="1200" dirty="0"/>
              <a:t>luminosity</a:t>
            </a:r>
            <a:r>
              <a:rPr lang="en-US" altLang="zh-CN" dirty="0"/>
              <a:t> under the design parameters without considering the stability.</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19</a:t>
            </a:fld>
            <a:endParaRPr lang="zh-CN" altLang="en-US"/>
          </a:p>
        </p:txBody>
      </p:sp>
    </p:spTree>
    <p:extLst>
      <p:ext uri="{BB962C8B-B14F-4D97-AF65-F5344CB8AC3E}">
        <p14:creationId xmlns:p14="http://schemas.microsoft.com/office/powerpoint/2010/main" val="153069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Iteration of parameter</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2</a:t>
            </a:fld>
            <a:endParaRPr lang="zh-CN" altLang="en-US"/>
          </a:p>
        </p:txBody>
      </p:sp>
    </p:spTree>
    <p:extLst>
      <p:ext uri="{BB962C8B-B14F-4D97-AF65-F5344CB8AC3E}">
        <p14:creationId xmlns:p14="http://schemas.microsoft.com/office/powerpoint/2010/main" val="365148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strong-strong simulation with two kinds of code simulation is cross-verified, which far exceeds the target </a:t>
            </a:r>
            <a:r>
              <a:rPr lang="en-US" altLang="zh-CN" sz="1200" dirty="0"/>
              <a:t>luminosity</a:t>
            </a:r>
            <a:r>
              <a:rPr lang="en-US" altLang="zh-CN" dirty="0"/>
              <a:t> under the design parameters without considering the stability.</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20</a:t>
            </a:fld>
            <a:endParaRPr lang="zh-CN" altLang="en-US"/>
          </a:p>
        </p:txBody>
      </p:sp>
    </p:spTree>
    <p:extLst>
      <p:ext uri="{BB962C8B-B14F-4D97-AF65-F5344CB8AC3E}">
        <p14:creationId xmlns:p14="http://schemas.microsoft.com/office/powerpoint/2010/main" val="4226624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40 milliradians</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21</a:t>
            </a:fld>
            <a:endParaRPr lang="zh-CN" altLang="en-US"/>
          </a:p>
        </p:txBody>
      </p:sp>
    </p:spTree>
    <p:extLst>
      <p:ext uri="{BB962C8B-B14F-4D97-AF65-F5344CB8AC3E}">
        <p14:creationId xmlns:p14="http://schemas.microsoft.com/office/powerpoint/2010/main" val="3275315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strong-strong simulation with two kinds of code simulation is cross-verified, which far exceeds the target </a:t>
            </a:r>
            <a:r>
              <a:rPr lang="en-US" altLang="zh-CN" sz="1200" dirty="0"/>
              <a:t>luminosity</a:t>
            </a:r>
            <a:r>
              <a:rPr lang="en-US" altLang="zh-CN" dirty="0"/>
              <a:t> under the design parameters without considering the stability.</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22</a:t>
            </a:fld>
            <a:endParaRPr lang="zh-CN" altLang="en-US"/>
          </a:p>
        </p:txBody>
      </p:sp>
    </p:spTree>
    <p:extLst>
      <p:ext uri="{BB962C8B-B14F-4D97-AF65-F5344CB8AC3E}">
        <p14:creationId xmlns:p14="http://schemas.microsoft.com/office/powerpoint/2010/main" val="3589761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a:solidFill>
                  <a:schemeClr val="tx1"/>
                </a:solidFill>
                <a:effectLst/>
                <a:latin typeface="+mn-lt"/>
                <a:ea typeface="+mn-ea"/>
                <a:cs typeface="+mn-cs"/>
              </a:rPr>
              <a:t>Tipical</a:t>
            </a:r>
            <a:r>
              <a:rPr lang="en-US" altLang="zh-CN" sz="1200" b="0" i="0" kern="1200" dirty="0">
                <a:solidFill>
                  <a:schemeClr val="tx1"/>
                </a:solidFill>
                <a:effectLst/>
                <a:latin typeface="+mn-lt"/>
                <a:ea typeface="+mn-ea"/>
                <a:cs typeface="+mn-cs"/>
              </a:rPr>
              <a:t> structure</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23</a:t>
            </a:fld>
            <a:endParaRPr lang="zh-CN" altLang="en-US"/>
          </a:p>
        </p:txBody>
      </p:sp>
    </p:spTree>
    <p:extLst>
      <p:ext uri="{BB962C8B-B14F-4D97-AF65-F5344CB8AC3E}">
        <p14:creationId xmlns:p14="http://schemas.microsoft.com/office/powerpoint/2010/main" val="1195177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70E69C6C-8B22-48B7-9A36-619C120C95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a:extLst>
              <a:ext uri="{FF2B5EF4-FFF2-40B4-BE49-F238E27FC236}">
                <a16:creationId xmlns:a16="http://schemas.microsoft.com/office/drawing/2014/main" id="{DB7D1E72-219B-46E5-A04B-860A3AC0B8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b="1" dirty="0"/>
          </a:p>
        </p:txBody>
      </p:sp>
      <p:sp>
        <p:nvSpPr>
          <p:cNvPr id="28676" name="灯片编号占位符 3">
            <a:extLst>
              <a:ext uri="{FF2B5EF4-FFF2-40B4-BE49-F238E27FC236}">
                <a16:creationId xmlns:a16="http://schemas.microsoft.com/office/drawing/2014/main" id="{DD05D793-C12B-4069-92CB-72C95BF23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07F91331-D563-4AEA-8136-66B2BDA9666A}"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a:extLst>
              <a:ext uri="{FF2B5EF4-FFF2-40B4-BE49-F238E27FC236}">
                <a16:creationId xmlns:a16="http://schemas.microsoft.com/office/drawing/2014/main" id="{C2F7EA0F-B17F-4E61-ACD3-4527477E9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a:extLst>
              <a:ext uri="{FF2B5EF4-FFF2-40B4-BE49-F238E27FC236}">
                <a16:creationId xmlns:a16="http://schemas.microsoft.com/office/drawing/2014/main" id="{8A6045CB-F8A1-4950-B8BD-E0C91E4B51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b="1"/>
          </a:p>
        </p:txBody>
      </p:sp>
      <p:sp>
        <p:nvSpPr>
          <p:cNvPr id="30724" name="灯片编号占位符 3">
            <a:extLst>
              <a:ext uri="{FF2B5EF4-FFF2-40B4-BE49-F238E27FC236}">
                <a16:creationId xmlns:a16="http://schemas.microsoft.com/office/drawing/2014/main" id="{97AAD61D-86A2-45CD-B48E-F51990B739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9EB3F8F8-1229-47ED-8697-25DFABA13137}" type="slidenum">
              <a:rPr lang="zh-CN" altLang="en-US" smtClean="0"/>
              <a:pPr/>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a:solidFill>
                  <a:schemeClr val="tx1"/>
                </a:solidFill>
                <a:effectLst/>
                <a:latin typeface="+mn-lt"/>
                <a:ea typeface="+mn-ea"/>
                <a:cs typeface="+mn-cs"/>
              </a:rPr>
              <a:t>Tipical</a:t>
            </a:r>
            <a:r>
              <a:rPr lang="en-US" altLang="zh-CN" sz="1200" b="0" i="0" kern="1200" dirty="0">
                <a:solidFill>
                  <a:schemeClr val="tx1"/>
                </a:solidFill>
                <a:effectLst/>
                <a:latin typeface="+mn-lt"/>
                <a:ea typeface="+mn-ea"/>
                <a:cs typeface="+mn-cs"/>
              </a:rPr>
              <a:t> structure</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3</a:t>
            </a:fld>
            <a:endParaRPr lang="zh-CN" altLang="en-US"/>
          </a:p>
        </p:txBody>
      </p:sp>
    </p:spTree>
    <p:extLst>
      <p:ext uri="{BB962C8B-B14F-4D97-AF65-F5344CB8AC3E}">
        <p14:creationId xmlns:p14="http://schemas.microsoft.com/office/powerpoint/2010/main" val="100091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F00AC762-459D-45EC-8398-B37796EB5B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a:extLst>
              <a:ext uri="{FF2B5EF4-FFF2-40B4-BE49-F238E27FC236}">
                <a16:creationId xmlns:a16="http://schemas.microsoft.com/office/drawing/2014/main" id="{285E26C2-155B-430A-A31A-BBAF3B93AB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zh-CN" dirty="0"/>
          </a:p>
        </p:txBody>
      </p:sp>
      <p:sp>
        <p:nvSpPr>
          <p:cNvPr id="7172" name="灯片编号占位符 3">
            <a:extLst>
              <a:ext uri="{FF2B5EF4-FFF2-40B4-BE49-F238E27FC236}">
                <a16:creationId xmlns:a16="http://schemas.microsoft.com/office/drawing/2014/main" id="{F6D6A12A-02B5-498D-A6DA-C1C1AC2E60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511CFB27-C5B0-4A08-AA4F-778FAC1C3B35}" type="slidenum">
              <a:rPr lang="zh-CN" altLang="en-US" smtClean="0"/>
              <a:pPr/>
              <a:t>4</a:t>
            </a:fld>
            <a:endParaRPr lang="zh-CN" altLang="en-US"/>
          </a:p>
        </p:txBody>
      </p:sp>
    </p:spTree>
    <p:extLst>
      <p:ext uri="{BB962C8B-B14F-4D97-AF65-F5344CB8AC3E}">
        <p14:creationId xmlns:p14="http://schemas.microsoft.com/office/powerpoint/2010/main" val="193473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F00AC762-459D-45EC-8398-B37796EB5B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a:extLst>
              <a:ext uri="{FF2B5EF4-FFF2-40B4-BE49-F238E27FC236}">
                <a16:creationId xmlns:a16="http://schemas.microsoft.com/office/drawing/2014/main" id="{285E26C2-155B-430A-A31A-BBAF3B93AB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1" hangingPunct="0">
              <a:lnSpc>
                <a:spcPct val="100000"/>
              </a:lnSpc>
              <a:spcBef>
                <a:spcPct val="30000"/>
              </a:spcBef>
              <a:spcAft>
                <a:spcPct val="0"/>
              </a:spcAft>
              <a:buClrTx/>
              <a:buSzTx/>
              <a:buFontTx/>
              <a:buNone/>
              <a:tabLst/>
              <a:defRPr/>
            </a:pPr>
            <a:r>
              <a:rPr lang="en-US" altLang="zh-CN" dirty="0"/>
              <a:t>The high brightness distribution region in </a:t>
            </a:r>
            <a:r>
              <a:rPr lang="en-US" altLang="zh-CN" dirty="0" err="1"/>
              <a:t>nuy</a:t>
            </a:r>
            <a:r>
              <a:rPr lang="en-US" altLang="zh-CN" dirty="0"/>
              <a:t> direction was obtained by tracking the size of the cluster and scanning the </a:t>
            </a:r>
            <a:r>
              <a:rPr lang="en-US" altLang="zh-CN" dirty="0" err="1"/>
              <a:t>nuyIf</a:t>
            </a:r>
            <a:r>
              <a:rPr lang="en-US" altLang="zh-CN" dirty="0"/>
              <a:t> xix~0.005 is too large, the blowup in the x direction is severe</a:t>
            </a:r>
            <a:r>
              <a:rPr lang="en-US" altLang="zh-CN" baseline="0" dirty="0"/>
              <a:t>. Get a faster stable beam to get a higher brightness and achieve the damping time target: 36msTo get higher theoretical brightness.</a:t>
            </a:r>
            <a:r>
              <a:rPr lang="en-US" altLang="zh-CN" dirty="0">
                <a:latin typeface="Times New Roman" panose="02020603050405020304" pitchFamily="18" charset="0"/>
                <a:ea typeface="宋体" panose="02010600030101010101" pitchFamily="2" charset="-122"/>
                <a:cs typeface="Times New Roman" panose="02020603050405020304" pitchFamily="18" charset="0"/>
              </a:rPr>
              <a:t> In the process of parameter iteration, the luminosity gradually increased   longitudinal</a:t>
            </a:r>
            <a:endParaRPr lang="en-US" altLang="zh-CN" dirty="0"/>
          </a:p>
        </p:txBody>
      </p:sp>
      <p:sp>
        <p:nvSpPr>
          <p:cNvPr id="7172" name="灯片编号占位符 3">
            <a:extLst>
              <a:ext uri="{FF2B5EF4-FFF2-40B4-BE49-F238E27FC236}">
                <a16:creationId xmlns:a16="http://schemas.microsoft.com/office/drawing/2014/main" id="{F6D6A12A-02B5-498D-A6DA-C1C1AC2E60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511CFB27-C5B0-4A08-AA4F-778FAC1C3B35}" type="slidenum">
              <a:rPr lang="zh-CN" altLang="en-US" smtClean="0"/>
              <a:pPr/>
              <a:t>5</a:t>
            </a:fld>
            <a:endParaRPr lang="zh-CN" altLang="en-US"/>
          </a:p>
        </p:txBody>
      </p:sp>
    </p:spTree>
    <p:extLst>
      <p:ext uri="{BB962C8B-B14F-4D97-AF65-F5344CB8AC3E}">
        <p14:creationId xmlns:p14="http://schemas.microsoft.com/office/powerpoint/2010/main" val="23177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F00AC762-459D-45EC-8398-B37796EB5B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a:extLst>
              <a:ext uri="{FF2B5EF4-FFF2-40B4-BE49-F238E27FC236}">
                <a16:creationId xmlns:a16="http://schemas.microsoft.com/office/drawing/2014/main" id="{285E26C2-155B-430A-A31A-BBAF3B93AB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1" hangingPunct="0">
              <a:lnSpc>
                <a:spcPct val="100000"/>
              </a:lnSpc>
              <a:spcBef>
                <a:spcPct val="30000"/>
              </a:spcBef>
              <a:spcAft>
                <a:spcPct val="0"/>
              </a:spcAft>
              <a:buClrTx/>
              <a:buSzTx/>
              <a:buFontTx/>
              <a:buNone/>
              <a:tabLst/>
              <a:defRPr/>
            </a:pPr>
            <a:endParaRPr lang="en-US" altLang="zh-CN" dirty="0"/>
          </a:p>
        </p:txBody>
      </p:sp>
      <p:sp>
        <p:nvSpPr>
          <p:cNvPr id="7172" name="灯片编号占位符 3">
            <a:extLst>
              <a:ext uri="{FF2B5EF4-FFF2-40B4-BE49-F238E27FC236}">
                <a16:creationId xmlns:a16="http://schemas.microsoft.com/office/drawing/2014/main" id="{F6D6A12A-02B5-498D-A6DA-C1C1AC2E60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511CFB27-C5B0-4A08-AA4F-778FAC1C3B35}" type="slidenum">
              <a:rPr lang="zh-CN" altLang="en-US" smtClean="0"/>
              <a:pPr/>
              <a:t>6</a:t>
            </a:fld>
            <a:endParaRPr lang="zh-CN" altLang="en-US"/>
          </a:p>
        </p:txBody>
      </p:sp>
    </p:spTree>
    <p:extLst>
      <p:ext uri="{BB962C8B-B14F-4D97-AF65-F5344CB8AC3E}">
        <p14:creationId xmlns:p14="http://schemas.microsoft.com/office/powerpoint/2010/main" val="244335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a:solidFill>
                  <a:schemeClr val="tx1"/>
                </a:solidFill>
                <a:effectLst/>
                <a:latin typeface="+mn-lt"/>
                <a:ea typeface="+mn-ea"/>
                <a:cs typeface="+mn-cs"/>
              </a:rPr>
              <a:t>Tipical</a:t>
            </a:r>
            <a:r>
              <a:rPr lang="en-US" altLang="zh-CN" sz="1200" b="0" i="0" kern="1200" dirty="0">
                <a:solidFill>
                  <a:schemeClr val="tx1"/>
                </a:solidFill>
                <a:effectLst/>
                <a:latin typeface="+mn-lt"/>
                <a:ea typeface="+mn-ea"/>
                <a:cs typeface="+mn-cs"/>
              </a:rPr>
              <a:t> structure</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7</a:t>
            </a:fld>
            <a:endParaRPr lang="zh-CN" altLang="en-US"/>
          </a:p>
        </p:txBody>
      </p:sp>
    </p:spTree>
    <p:extLst>
      <p:ext uri="{BB962C8B-B14F-4D97-AF65-F5344CB8AC3E}">
        <p14:creationId xmlns:p14="http://schemas.microsoft.com/office/powerpoint/2010/main" val="212662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distance from the collision point and couples the transverse bunch size to the longitudinal position [16]. The hourglass eﬀect</a:t>
            </a:r>
          </a:p>
          <a:p>
            <a:r>
              <a:rPr lang="en-US" altLang="zh-CN" sz="1200" b="0" i="0" kern="1200" dirty="0">
                <a:solidFill>
                  <a:schemeClr val="tx1"/>
                </a:solidFill>
                <a:effectLst/>
                <a:latin typeface="+mn-lt"/>
                <a:ea typeface="+mn-ea"/>
                <a:cs typeface="+mn-cs"/>
              </a:rPr>
              <a:t>arises when the transverse bunch size becomes comparable to the length of the bunch</a:t>
            </a:r>
          </a:p>
          <a:p>
            <a:r>
              <a:rPr lang="en-US" altLang="zh-CN" sz="1200" b="0" i="0" kern="1200" dirty="0">
                <a:solidFill>
                  <a:schemeClr val="tx1"/>
                </a:solidFill>
                <a:effectLst/>
                <a:latin typeface="+mn-lt"/>
                <a:ea typeface="+mn-ea"/>
                <a:cs typeface="+mn-cs"/>
              </a:rPr>
              <a:t>With the same number of particles, the smaller the emittance, the higher the beam quality</a:t>
            </a:r>
          </a:p>
          <a:p>
            <a:r>
              <a:rPr lang="en-US" altLang="zh-CN" sz="1200" b="0" i="0" kern="1200" dirty="0">
                <a:solidFill>
                  <a:schemeClr val="tx1"/>
                </a:solidFill>
                <a:effectLst/>
                <a:latin typeface="+mn-lt"/>
                <a:ea typeface="+mn-ea"/>
                <a:cs typeface="+mn-cs"/>
              </a:rPr>
              <a:t>Geometrically equal to the area of the elliptical phase diagram occupied by the beam in the phase space</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8</a:t>
            </a:fld>
            <a:endParaRPr lang="zh-CN" altLang="en-US"/>
          </a:p>
        </p:txBody>
      </p:sp>
    </p:spTree>
    <p:extLst>
      <p:ext uri="{BB962C8B-B14F-4D97-AF65-F5344CB8AC3E}">
        <p14:creationId xmlns:p14="http://schemas.microsoft.com/office/powerpoint/2010/main" val="89637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en-US" altLang="zh-CN" dirty="0"/>
            </a:br>
            <a:r>
              <a:rPr lang="en-US" altLang="zh-CN" sz="1200" b="0" i="0" kern="1200" dirty="0">
                <a:solidFill>
                  <a:schemeClr val="tx1"/>
                </a:solidFill>
                <a:effectLst/>
                <a:latin typeface="+mn-lt"/>
                <a:ea typeface="+mn-ea"/>
                <a:cs typeface="+mn-cs"/>
              </a:rPr>
              <a:t>Advantages: The calculation is small (only equivalent to introducing one more nonlinear element). Disadvantages: not self-consistent, unable to simulate complex instability such as coupling impedance.</a:t>
            </a:r>
            <a:br>
              <a:rPr lang="en-US" altLang="zh-CN" dirty="0"/>
            </a:b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Current usage: IBB (WS), BBWS.</a:t>
            </a:r>
            <a:br>
              <a:rPr lang="en-US" altLang="zh-CN" dirty="0"/>
            </a:b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IBB supports </a:t>
            </a:r>
            <a:r>
              <a:rPr lang="en-US" altLang="zh-CN" sz="1200" b="0" i="0" kern="1200" dirty="0" err="1">
                <a:solidFill>
                  <a:schemeClr val="tx1"/>
                </a:solidFill>
                <a:effectLst/>
                <a:latin typeface="+mn-lt"/>
                <a:ea typeface="+mn-ea"/>
                <a:cs typeface="+mn-cs"/>
              </a:rPr>
              <a:t>mpi</a:t>
            </a:r>
            <a:r>
              <a:rPr lang="en-US" altLang="zh-CN" sz="1200" b="0" i="0" kern="1200" dirty="0">
                <a:solidFill>
                  <a:schemeClr val="tx1"/>
                </a:solidFill>
                <a:effectLst/>
                <a:latin typeface="+mn-lt"/>
                <a:ea typeface="+mn-ea"/>
                <a:cs typeface="+mn-cs"/>
              </a:rPr>
              <a:t> parallelism but does not use fit simplification, faster than BBWS</a:t>
            </a:r>
            <a:br>
              <a:rPr lang="en-US" altLang="zh-CN" dirty="0"/>
            </a:br>
            <a:br>
              <a:rPr lang="en-US" altLang="zh-CN" dirty="0"/>
            </a:b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Disadvantages: large calculation, advantages: self-consistent, more accurate</a:t>
            </a:r>
            <a:br>
              <a:rPr lang="en-US" altLang="zh-CN" dirty="0"/>
            </a:b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Current usage: IBB (SS), BBPS.</a:t>
            </a:r>
            <a:endParaRPr lang="zh-CN" altLang="en-US" dirty="0"/>
          </a:p>
        </p:txBody>
      </p:sp>
      <p:sp>
        <p:nvSpPr>
          <p:cNvPr id="4" name="灯片编号占位符 3"/>
          <p:cNvSpPr>
            <a:spLocks noGrp="1"/>
          </p:cNvSpPr>
          <p:nvPr>
            <p:ph type="sldNum" sz="quarter" idx="5"/>
          </p:nvPr>
        </p:nvSpPr>
        <p:spPr/>
        <p:txBody>
          <a:bodyPr/>
          <a:lstStyle/>
          <a:p>
            <a:pPr>
              <a:defRPr/>
            </a:pPr>
            <a:fld id="{531ED4B6-1D2A-4679-B54D-6015A98106B9}" type="slidenum">
              <a:rPr lang="zh-CN" altLang="en-US" smtClean="0"/>
              <a:pPr>
                <a:defRPr/>
              </a:pPr>
              <a:t>9</a:t>
            </a:fld>
            <a:endParaRPr lang="zh-CN" altLang="en-US"/>
          </a:p>
        </p:txBody>
      </p:sp>
    </p:spTree>
    <p:extLst>
      <p:ext uri="{BB962C8B-B14F-4D97-AF65-F5344CB8AC3E}">
        <p14:creationId xmlns:p14="http://schemas.microsoft.com/office/powerpoint/2010/main" val="243156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Rectangle 4">
            <a:extLst>
              <a:ext uri="{FF2B5EF4-FFF2-40B4-BE49-F238E27FC236}">
                <a16:creationId xmlns:a16="http://schemas.microsoft.com/office/drawing/2014/main" id="{2EB89FBC-4BFB-4A65-A8B2-044706A13C0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EA1B27C2-6F77-4DAD-B3EB-EE411BF7B0B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F4AE0BE0-252E-4414-B34F-F739C1B5CE3D}"/>
              </a:ext>
            </a:extLst>
          </p:cNvPr>
          <p:cNvSpPr>
            <a:spLocks noGrp="1" noChangeArrowheads="1"/>
          </p:cNvSpPr>
          <p:nvPr>
            <p:ph type="sldNum" sz="quarter" idx="12"/>
          </p:nvPr>
        </p:nvSpPr>
        <p:spPr>
          <a:ln/>
        </p:spPr>
        <p:txBody>
          <a:bodyPr/>
          <a:lstStyle>
            <a:lvl1pPr>
              <a:defRPr/>
            </a:lvl1pPr>
          </a:lstStyle>
          <a:p>
            <a:pPr>
              <a:defRPr/>
            </a:pPr>
            <a:fld id="{F38CB466-0EF9-4A15-ADFF-BFF6A4BC5CFE}" type="slidenum">
              <a:rPr lang="en-US" altLang="zh-CN"/>
              <a:pPr>
                <a:defRPr/>
              </a:pPr>
              <a:t>‹#›</a:t>
            </a:fld>
            <a:endParaRPr lang="en-US" altLang="zh-CN" dirty="0"/>
          </a:p>
        </p:txBody>
      </p:sp>
    </p:spTree>
    <p:extLst>
      <p:ext uri="{BB962C8B-B14F-4D97-AF65-F5344CB8AC3E}">
        <p14:creationId xmlns:p14="http://schemas.microsoft.com/office/powerpoint/2010/main" val="209838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5E9ED051-2F05-4F04-ADE3-03B682A3BD0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DD0D748B-D8A3-4405-BA86-D74CD1109E2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F8655CCF-83FB-4E05-B2C9-92BBB3DF5746}"/>
              </a:ext>
            </a:extLst>
          </p:cNvPr>
          <p:cNvSpPr>
            <a:spLocks noGrp="1" noChangeArrowheads="1"/>
          </p:cNvSpPr>
          <p:nvPr>
            <p:ph type="sldNum" sz="quarter" idx="12"/>
          </p:nvPr>
        </p:nvSpPr>
        <p:spPr>
          <a:ln/>
        </p:spPr>
        <p:txBody>
          <a:bodyPr/>
          <a:lstStyle>
            <a:lvl1pPr>
              <a:defRPr/>
            </a:lvl1pPr>
          </a:lstStyle>
          <a:p>
            <a:pPr>
              <a:defRPr/>
            </a:pPr>
            <a:fld id="{4C7B321E-B91C-4390-ACD2-4DDCDCFB5FDB}" type="slidenum">
              <a:rPr lang="en-US" altLang="zh-CN"/>
              <a:pPr>
                <a:defRPr/>
              </a:pPr>
              <a:t>‹#›</a:t>
            </a:fld>
            <a:endParaRPr lang="en-US" altLang="zh-CN" dirty="0"/>
          </a:p>
        </p:txBody>
      </p:sp>
    </p:spTree>
    <p:extLst>
      <p:ext uri="{BB962C8B-B14F-4D97-AF65-F5344CB8AC3E}">
        <p14:creationId xmlns:p14="http://schemas.microsoft.com/office/powerpoint/2010/main" val="261351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60D2649B-96B1-4D9B-9CB9-CF44F413462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32B6C39F-1AB5-4E71-9113-6FAACE884A4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0E9F89A-3258-4846-B4BB-1D75EDD3461D}"/>
              </a:ext>
            </a:extLst>
          </p:cNvPr>
          <p:cNvSpPr>
            <a:spLocks noGrp="1" noChangeArrowheads="1"/>
          </p:cNvSpPr>
          <p:nvPr>
            <p:ph type="sldNum" sz="quarter" idx="12"/>
          </p:nvPr>
        </p:nvSpPr>
        <p:spPr>
          <a:ln/>
        </p:spPr>
        <p:txBody>
          <a:bodyPr/>
          <a:lstStyle>
            <a:lvl1pPr>
              <a:defRPr/>
            </a:lvl1pPr>
          </a:lstStyle>
          <a:p>
            <a:pPr>
              <a:defRPr/>
            </a:pPr>
            <a:fld id="{98AB8F26-3369-48AB-9888-5E450DCBDDC6}" type="slidenum">
              <a:rPr lang="en-US" altLang="zh-CN"/>
              <a:pPr>
                <a:defRPr/>
              </a:pPr>
              <a:t>‹#›</a:t>
            </a:fld>
            <a:endParaRPr lang="en-US" altLang="zh-CN" dirty="0"/>
          </a:p>
        </p:txBody>
      </p:sp>
    </p:spTree>
    <p:extLst>
      <p:ext uri="{BB962C8B-B14F-4D97-AF65-F5344CB8AC3E}">
        <p14:creationId xmlns:p14="http://schemas.microsoft.com/office/powerpoint/2010/main" val="131730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8AD3B953-B003-4972-9BD3-CF5315A47A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7FD490-5092-4B16-A2F1-8517B1F771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687CA2-143F-4B1F-A9ED-7C8A94F1176A}"/>
              </a:ext>
            </a:extLst>
          </p:cNvPr>
          <p:cNvSpPr>
            <a:spLocks noGrp="1" noChangeArrowheads="1"/>
          </p:cNvSpPr>
          <p:nvPr>
            <p:ph type="sldNum" sz="quarter" idx="12"/>
          </p:nvPr>
        </p:nvSpPr>
        <p:spPr>
          <a:ln/>
        </p:spPr>
        <p:txBody>
          <a:bodyPr/>
          <a:lstStyle>
            <a:lvl1pPr>
              <a:defRPr/>
            </a:lvl1pPr>
          </a:lstStyle>
          <a:p>
            <a:pPr>
              <a:defRPr/>
            </a:pPr>
            <a:fld id="{05E27572-AD88-4A73-BC53-7D4B0B6BA3D3}" type="slidenum">
              <a:rPr lang="en-US" altLang="zh-CN"/>
              <a:pPr>
                <a:defRPr/>
              </a:pPr>
              <a:t>‹#›</a:t>
            </a:fld>
            <a:endParaRPr lang="en-US" altLang="zh-CN"/>
          </a:p>
        </p:txBody>
      </p:sp>
    </p:spTree>
    <p:extLst>
      <p:ext uri="{BB962C8B-B14F-4D97-AF65-F5344CB8AC3E}">
        <p14:creationId xmlns:p14="http://schemas.microsoft.com/office/powerpoint/2010/main" val="2862425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AC3CC763-A8B1-473B-9458-73CDAE2057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53C94F-9326-4509-9D66-2947CD4648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B33086-FDC0-4EAB-8C69-A1E76FC5E012}"/>
              </a:ext>
            </a:extLst>
          </p:cNvPr>
          <p:cNvSpPr>
            <a:spLocks noGrp="1" noChangeArrowheads="1"/>
          </p:cNvSpPr>
          <p:nvPr>
            <p:ph type="sldNum" sz="quarter" idx="12"/>
          </p:nvPr>
        </p:nvSpPr>
        <p:spPr>
          <a:ln/>
        </p:spPr>
        <p:txBody>
          <a:bodyPr/>
          <a:lstStyle>
            <a:lvl1pPr>
              <a:defRPr/>
            </a:lvl1pPr>
          </a:lstStyle>
          <a:p>
            <a:pPr>
              <a:defRPr/>
            </a:pPr>
            <a:fld id="{97295ECE-159D-4F6C-A63B-E78D5D5175D4}" type="slidenum">
              <a:rPr lang="en-US" altLang="zh-CN"/>
              <a:pPr>
                <a:defRPr/>
              </a:pPr>
              <a:t>‹#›</a:t>
            </a:fld>
            <a:endParaRPr lang="en-US" altLang="zh-CN"/>
          </a:p>
        </p:txBody>
      </p:sp>
    </p:spTree>
    <p:extLst>
      <p:ext uri="{BB962C8B-B14F-4D97-AF65-F5344CB8AC3E}">
        <p14:creationId xmlns:p14="http://schemas.microsoft.com/office/powerpoint/2010/main" val="343816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6792EB5C-E17A-4239-885D-563B749FDA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C7B589-EB5B-40B2-A8A5-618B7DFBDE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71DFA7-1C4D-4914-A082-1D39BDD118A5}"/>
              </a:ext>
            </a:extLst>
          </p:cNvPr>
          <p:cNvSpPr>
            <a:spLocks noGrp="1" noChangeArrowheads="1"/>
          </p:cNvSpPr>
          <p:nvPr>
            <p:ph type="sldNum" sz="quarter" idx="12"/>
          </p:nvPr>
        </p:nvSpPr>
        <p:spPr>
          <a:ln/>
        </p:spPr>
        <p:txBody>
          <a:bodyPr/>
          <a:lstStyle>
            <a:lvl1pPr>
              <a:defRPr/>
            </a:lvl1pPr>
          </a:lstStyle>
          <a:p>
            <a:pPr>
              <a:defRPr/>
            </a:pPr>
            <a:fld id="{B9C88131-B25C-4A03-B1E5-2D5DDE50361F}" type="slidenum">
              <a:rPr lang="en-US" altLang="zh-CN"/>
              <a:pPr>
                <a:defRPr/>
              </a:pPr>
              <a:t>‹#›</a:t>
            </a:fld>
            <a:endParaRPr lang="en-US" altLang="zh-CN"/>
          </a:p>
        </p:txBody>
      </p:sp>
    </p:spTree>
    <p:extLst>
      <p:ext uri="{BB962C8B-B14F-4D97-AF65-F5344CB8AC3E}">
        <p14:creationId xmlns:p14="http://schemas.microsoft.com/office/powerpoint/2010/main" val="3866907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92D254F3-4E44-43EE-9F89-1FC66A2E3E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D56B8A-ABAE-4E68-8875-FF14961B4F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EE45F3-6E7E-4E3E-9DB1-FDF6FB118FF5}"/>
              </a:ext>
            </a:extLst>
          </p:cNvPr>
          <p:cNvSpPr>
            <a:spLocks noGrp="1" noChangeArrowheads="1"/>
          </p:cNvSpPr>
          <p:nvPr>
            <p:ph type="sldNum" sz="quarter" idx="12"/>
          </p:nvPr>
        </p:nvSpPr>
        <p:spPr>
          <a:ln/>
        </p:spPr>
        <p:txBody>
          <a:bodyPr/>
          <a:lstStyle>
            <a:lvl1pPr>
              <a:defRPr/>
            </a:lvl1pPr>
          </a:lstStyle>
          <a:p>
            <a:pPr>
              <a:defRPr/>
            </a:pPr>
            <a:fld id="{FCC5AD78-98D3-4958-A702-F287EBBFB4E9}" type="slidenum">
              <a:rPr lang="en-US" altLang="zh-CN"/>
              <a:pPr>
                <a:defRPr/>
              </a:pPr>
              <a:t>‹#›</a:t>
            </a:fld>
            <a:endParaRPr lang="en-US" altLang="zh-CN"/>
          </a:p>
        </p:txBody>
      </p:sp>
    </p:spTree>
    <p:extLst>
      <p:ext uri="{BB962C8B-B14F-4D97-AF65-F5344CB8AC3E}">
        <p14:creationId xmlns:p14="http://schemas.microsoft.com/office/powerpoint/2010/main" val="2726637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108CE956-E972-4132-873C-A924B312ED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02B1696-4BF2-4040-A28F-DDDDCF4203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C731CA0-630B-4A46-A921-BA7D16F1602D}"/>
              </a:ext>
            </a:extLst>
          </p:cNvPr>
          <p:cNvSpPr>
            <a:spLocks noGrp="1" noChangeArrowheads="1"/>
          </p:cNvSpPr>
          <p:nvPr>
            <p:ph type="sldNum" sz="quarter" idx="12"/>
          </p:nvPr>
        </p:nvSpPr>
        <p:spPr>
          <a:ln/>
        </p:spPr>
        <p:txBody>
          <a:bodyPr/>
          <a:lstStyle>
            <a:lvl1pPr>
              <a:defRPr/>
            </a:lvl1pPr>
          </a:lstStyle>
          <a:p>
            <a:pPr>
              <a:defRPr/>
            </a:pPr>
            <a:fld id="{AC9963DD-25E2-4BA6-8074-C13A6F2004B9}" type="slidenum">
              <a:rPr lang="en-US" altLang="zh-CN"/>
              <a:pPr>
                <a:defRPr/>
              </a:pPr>
              <a:t>‹#›</a:t>
            </a:fld>
            <a:endParaRPr lang="en-US" altLang="zh-CN"/>
          </a:p>
        </p:txBody>
      </p:sp>
    </p:spTree>
    <p:extLst>
      <p:ext uri="{BB962C8B-B14F-4D97-AF65-F5344CB8AC3E}">
        <p14:creationId xmlns:p14="http://schemas.microsoft.com/office/powerpoint/2010/main" val="1623770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064F5E17-9456-448D-9B78-39F5D5B56E4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856B55E-FC90-4869-975C-AADFBB2CA5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2D61204-AEFE-4387-85D2-5500CAF6905A}"/>
              </a:ext>
            </a:extLst>
          </p:cNvPr>
          <p:cNvSpPr>
            <a:spLocks noGrp="1" noChangeArrowheads="1"/>
          </p:cNvSpPr>
          <p:nvPr>
            <p:ph type="sldNum" sz="quarter" idx="12"/>
          </p:nvPr>
        </p:nvSpPr>
        <p:spPr>
          <a:ln/>
        </p:spPr>
        <p:txBody>
          <a:bodyPr/>
          <a:lstStyle>
            <a:lvl1pPr>
              <a:defRPr/>
            </a:lvl1pPr>
          </a:lstStyle>
          <a:p>
            <a:pPr>
              <a:defRPr/>
            </a:pPr>
            <a:fld id="{C4DE7366-F366-4DD8-B05E-1AD9AA71F9F5}" type="slidenum">
              <a:rPr lang="en-US" altLang="zh-CN"/>
              <a:pPr>
                <a:defRPr/>
              </a:pPr>
              <a:t>‹#›</a:t>
            </a:fld>
            <a:endParaRPr lang="en-US" altLang="zh-CN"/>
          </a:p>
        </p:txBody>
      </p:sp>
    </p:spTree>
    <p:extLst>
      <p:ext uri="{BB962C8B-B14F-4D97-AF65-F5344CB8AC3E}">
        <p14:creationId xmlns:p14="http://schemas.microsoft.com/office/powerpoint/2010/main" val="1597689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AD3E05-1BBC-412E-AD69-ED05C8C43F8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CD75FCF-8688-4218-A944-2D7E86C9D6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C009ECA-B20C-43C6-816E-15300623C1C5}"/>
              </a:ext>
            </a:extLst>
          </p:cNvPr>
          <p:cNvSpPr>
            <a:spLocks noGrp="1" noChangeArrowheads="1"/>
          </p:cNvSpPr>
          <p:nvPr>
            <p:ph type="sldNum" sz="quarter" idx="12"/>
          </p:nvPr>
        </p:nvSpPr>
        <p:spPr>
          <a:ln/>
        </p:spPr>
        <p:txBody>
          <a:bodyPr/>
          <a:lstStyle>
            <a:lvl1pPr>
              <a:defRPr/>
            </a:lvl1pPr>
          </a:lstStyle>
          <a:p>
            <a:pPr>
              <a:defRPr/>
            </a:pPr>
            <a:fld id="{2093D069-B518-46C8-A106-1BFE7B857AE2}" type="slidenum">
              <a:rPr lang="en-US" altLang="zh-CN"/>
              <a:pPr>
                <a:defRPr/>
              </a:pPr>
              <a:t>‹#›</a:t>
            </a:fld>
            <a:endParaRPr lang="en-US" altLang="zh-CN"/>
          </a:p>
        </p:txBody>
      </p:sp>
    </p:spTree>
    <p:extLst>
      <p:ext uri="{BB962C8B-B14F-4D97-AF65-F5344CB8AC3E}">
        <p14:creationId xmlns:p14="http://schemas.microsoft.com/office/powerpoint/2010/main" val="3811469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7B8E60FD-1DA0-4131-9727-29C2004D01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A13AA2-43CA-405A-BC89-24E73D9958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414602-DA69-4AE7-AC18-7E552A47DAEE}"/>
              </a:ext>
            </a:extLst>
          </p:cNvPr>
          <p:cNvSpPr>
            <a:spLocks noGrp="1" noChangeArrowheads="1"/>
          </p:cNvSpPr>
          <p:nvPr>
            <p:ph type="sldNum" sz="quarter" idx="12"/>
          </p:nvPr>
        </p:nvSpPr>
        <p:spPr>
          <a:ln/>
        </p:spPr>
        <p:txBody>
          <a:bodyPr/>
          <a:lstStyle>
            <a:lvl1pPr>
              <a:defRPr/>
            </a:lvl1pPr>
          </a:lstStyle>
          <a:p>
            <a:pPr>
              <a:defRPr/>
            </a:pPr>
            <a:fld id="{9863B67D-F84A-4FEE-8A17-4E39A5111237}" type="slidenum">
              <a:rPr lang="en-US" altLang="zh-CN"/>
              <a:pPr>
                <a:defRPr/>
              </a:pPr>
              <a:t>‹#›</a:t>
            </a:fld>
            <a:endParaRPr lang="en-US" altLang="zh-CN"/>
          </a:p>
        </p:txBody>
      </p:sp>
    </p:spTree>
    <p:extLst>
      <p:ext uri="{BB962C8B-B14F-4D97-AF65-F5344CB8AC3E}">
        <p14:creationId xmlns:p14="http://schemas.microsoft.com/office/powerpoint/2010/main" val="71715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869F14E4-868B-414C-B51E-16683CC3C82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93C7C89D-5049-47C1-A29D-97712E1D37B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B0C0E56-FD2A-42A4-BBE5-143591A9EBDE}"/>
              </a:ext>
            </a:extLst>
          </p:cNvPr>
          <p:cNvSpPr>
            <a:spLocks noGrp="1" noChangeArrowheads="1"/>
          </p:cNvSpPr>
          <p:nvPr>
            <p:ph type="sldNum" sz="quarter" idx="12"/>
          </p:nvPr>
        </p:nvSpPr>
        <p:spPr>
          <a:ln/>
        </p:spPr>
        <p:txBody>
          <a:bodyPr/>
          <a:lstStyle>
            <a:lvl1pPr>
              <a:defRPr/>
            </a:lvl1pPr>
          </a:lstStyle>
          <a:p>
            <a:pPr>
              <a:defRPr/>
            </a:pPr>
            <a:fld id="{CA3AB9DB-EBDE-42A4-9184-8011258C8D36}" type="slidenum">
              <a:rPr lang="en-US" altLang="zh-CN"/>
              <a:pPr>
                <a:defRPr/>
              </a:pPr>
              <a:t>‹#›</a:t>
            </a:fld>
            <a:endParaRPr lang="en-US" altLang="zh-CN" dirty="0"/>
          </a:p>
        </p:txBody>
      </p:sp>
    </p:spTree>
    <p:extLst>
      <p:ext uri="{BB962C8B-B14F-4D97-AF65-F5344CB8AC3E}">
        <p14:creationId xmlns:p14="http://schemas.microsoft.com/office/powerpoint/2010/main" val="307550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59306FE4-C31A-4FAB-9AFB-ED564E17DD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EFE11D-9204-48FA-834C-C2EF27F081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EA3D18-548F-4C1D-8237-1D10F4CDEFF3}"/>
              </a:ext>
            </a:extLst>
          </p:cNvPr>
          <p:cNvSpPr>
            <a:spLocks noGrp="1" noChangeArrowheads="1"/>
          </p:cNvSpPr>
          <p:nvPr>
            <p:ph type="sldNum" sz="quarter" idx="12"/>
          </p:nvPr>
        </p:nvSpPr>
        <p:spPr>
          <a:ln/>
        </p:spPr>
        <p:txBody>
          <a:bodyPr/>
          <a:lstStyle>
            <a:lvl1pPr>
              <a:defRPr/>
            </a:lvl1pPr>
          </a:lstStyle>
          <a:p>
            <a:pPr>
              <a:defRPr/>
            </a:pPr>
            <a:fld id="{D34B7AA9-EB9E-41E3-866A-8E928BAC8344}" type="slidenum">
              <a:rPr lang="en-US" altLang="zh-CN"/>
              <a:pPr>
                <a:defRPr/>
              </a:pPr>
              <a:t>‹#›</a:t>
            </a:fld>
            <a:endParaRPr lang="en-US" altLang="zh-CN"/>
          </a:p>
        </p:txBody>
      </p:sp>
    </p:spTree>
    <p:extLst>
      <p:ext uri="{BB962C8B-B14F-4D97-AF65-F5344CB8AC3E}">
        <p14:creationId xmlns:p14="http://schemas.microsoft.com/office/powerpoint/2010/main" val="1613013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DEB8F14A-72FD-44D5-83CE-54220C4A0E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270F33-B59E-4131-BC29-1CBE3A24F5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0284BA-6A58-4B45-B210-4E695F9AC547}"/>
              </a:ext>
            </a:extLst>
          </p:cNvPr>
          <p:cNvSpPr>
            <a:spLocks noGrp="1" noChangeArrowheads="1"/>
          </p:cNvSpPr>
          <p:nvPr>
            <p:ph type="sldNum" sz="quarter" idx="12"/>
          </p:nvPr>
        </p:nvSpPr>
        <p:spPr>
          <a:ln/>
        </p:spPr>
        <p:txBody>
          <a:bodyPr/>
          <a:lstStyle>
            <a:lvl1pPr>
              <a:defRPr/>
            </a:lvl1pPr>
          </a:lstStyle>
          <a:p>
            <a:pPr>
              <a:defRPr/>
            </a:pPr>
            <a:fld id="{3316CDD8-E22A-4669-81FC-BC3801F737D8}" type="slidenum">
              <a:rPr lang="en-US" altLang="zh-CN"/>
              <a:pPr>
                <a:defRPr/>
              </a:pPr>
              <a:t>‹#›</a:t>
            </a:fld>
            <a:endParaRPr lang="en-US" altLang="zh-CN"/>
          </a:p>
        </p:txBody>
      </p:sp>
    </p:spTree>
    <p:extLst>
      <p:ext uri="{BB962C8B-B14F-4D97-AF65-F5344CB8AC3E}">
        <p14:creationId xmlns:p14="http://schemas.microsoft.com/office/powerpoint/2010/main" val="756220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0"/>
            <a:ext cx="2171700" cy="61261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0" y="0"/>
            <a:ext cx="6362700" cy="61261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3BD40926-059A-443E-9603-3F75C76932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C9C6A7-FB00-40D1-AAD5-68E419B9F1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23EA8F-ABFC-47AA-9A62-530EED25F6C0}"/>
              </a:ext>
            </a:extLst>
          </p:cNvPr>
          <p:cNvSpPr>
            <a:spLocks noGrp="1" noChangeArrowheads="1"/>
          </p:cNvSpPr>
          <p:nvPr>
            <p:ph type="sldNum" sz="quarter" idx="12"/>
          </p:nvPr>
        </p:nvSpPr>
        <p:spPr>
          <a:ln/>
        </p:spPr>
        <p:txBody>
          <a:bodyPr/>
          <a:lstStyle>
            <a:lvl1pPr>
              <a:defRPr/>
            </a:lvl1pPr>
          </a:lstStyle>
          <a:p>
            <a:pPr>
              <a:defRPr/>
            </a:pPr>
            <a:fld id="{9286E7A4-C029-41AF-8FBD-1E940DD5110A}" type="slidenum">
              <a:rPr lang="en-US" altLang="zh-CN"/>
              <a:pPr>
                <a:defRPr/>
              </a:pPr>
              <a:t>‹#›</a:t>
            </a:fld>
            <a:endParaRPr lang="en-US" altLang="zh-CN"/>
          </a:p>
        </p:txBody>
      </p:sp>
    </p:spTree>
    <p:extLst>
      <p:ext uri="{BB962C8B-B14F-4D97-AF65-F5344CB8AC3E}">
        <p14:creationId xmlns:p14="http://schemas.microsoft.com/office/powerpoint/2010/main" val="2065303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02875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4099" name="Picture 3" descr="F:\PS\ppt\Kinetic school\title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5836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2"/>
          <p:cNvSpPr>
            <a:spLocks noGrp="1"/>
          </p:cNvSpPr>
          <p:nvPr>
            <p:ph type="body" sz="quarter" idx="10"/>
          </p:nvPr>
        </p:nvSpPr>
        <p:spPr>
          <a:xfrm>
            <a:off x="0" y="623888"/>
            <a:ext cx="6511925" cy="434975"/>
          </a:xfrm>
          <a:prstGeom prst="rect">
            <a:avLst/>
          </a:prstGeom>
        </p:spPr>
        <p:txBody>
          <a:bodyPr/>
          <a:lstStyle>
            <a:lvl1pPr marL="342900" indent="-342900">
              <a:buClr>
                <a:schemeClr val="bg1"/>
              </a:buClr>
              <a:buFont typeface="Wingdings" panose="05000000000000000000" pitchFamily="2" charset="2"/>
              <a:buChar char="v"/>
              <a:defRPr sz="2400">
                <a:solidFill>
                  <a:schemeClr val="bg1"/>
                </a:solidFill>
                <a:latin typeface="+mj-lt"/>
                <a:ea typeface="微软雅黑" panose="020B0503020204020204" pitchFamily="34" charset="-122"/>
              </a:defRPr>
            </a:lvl1pPr>
            <a:lvl2pPr marL="457200" indent="0">
              <a:buNone/>
              <a:defRPr/>
            </a:lvl2pPr>
          </a:lstStyle>
          <a:p>
            <a:pPr lvl="0"/>
            <a:r>
              <a:rPr lang="zh-CN" altLang="en-US" dirty="0"/>
              <a:t>编辑母版文本样式</a:t>
            </a:r>
          </a:p>
        </p:txBody>
      </p:sp>
      <p:sp>
        <p:nvSpPr>
          <p:cNvPr id="5" name="文本占位符 4"/>
          <p:cNvSpPr>
            <a:spLocks noGrp="1"/>
          </p:cNvSpPr>
          <p:nvPr>
            <p:ph type="body" sz="quarter" idx="11"/>
          </p:nvPr>
        </p:nvSpPr>
        <p:spPr>
          <a:xfrm>
            <a:off x="0" y="0"/>
            <a:ext cx="7189788" cy="527050"/>
          </a:xfrm>
          <a:prstGeom prst="rect">
            <a:avLst/>
          </a:prstGeom>
        </p:spPr>
        <p:txBody>
          <a:bodyPr/>
          <a:lstStyle>
            <a:lvl1pPr marL="0" indent="0">
              <a:buNone/>
              <a:defRPr b="1">
                <a:solidFill>
                  <a:schemeClr val="bg1"/>
                </a:solidFill>
                <a:latin typeface="+mj-lt"/>
                <a:ea typeface="微软雅黑" panose="020B0503020204020204" pitchFamily="34" charset="-122"/>
              </a:defRPr>
            </a:lvl1pPr>
          </a:lstStyle>
          <a:p>
            <a:pPr lvl="0"/>
            <a:endParaRPr lang="zh-CN" altLang="en-US" dirty="0"/>
          </a:p>
        </p:txBody>
      </p:sp>
      <p:sp>
        <p:nvSpPr>
          <p:cNvPr id="6" name="内容占位符 10"/>
          <p:cNvSpPr>
            <a:spLocks noGrp="1"/>
          </p:cNvSpPr>
          <p:nvPr>
            <p:ph sz="quarter" idx="12"/>
          </p:nvPr>
        </p:nvSpPr>
        <p:spPr>
          <a:xfrm>
            <a:off x="311944" y="1385888"/>
            <a:ext cx="8520113" cy="4968652"/>
          </a:xfrm>
          <a:prstGeom prst="rect">
            <a:avLst/>
          </a:prstGeom>
        </p:spPr>
        <p:txBody>
          <a:bodyPr/>
          <a:lstStyle>
            <a:lvl1pPr marL="342900" indent="-342900" algn="just">
              <a:buClr>
                <a:srgbClr val="FF0000"/>
              </a:buClr>
              <a:buFont typeface="Wingdings" panose="05000000000000000000" pitchFamily="2" charset="2"/>
              <a:buChar char="q"/>
              <a:defRPr sz="2800">
                <a:solidFill>
                  <a:schemeClr val="accent2"/>
                </a:solidFill>
                <a:latin typeface="+mj-lt"/>
                <a:ea typeface="微软雅黑" panose="020B0503020204020204" pitchFamily="34" charset="-122"/>
              </a:defRPr>
            </a:lvl1pPr>
            <a:lvl2pPr marL="742950" indent="-285750" algn="just">
              <a:buClr>
                <a:schemeClr val="accent2"/>
              </a:buClr>
              <a:buFont typeface="Wingdings" panose="05000000000000000000" pitchFamily="2" charset="2"/>
              <a:buChar char="Ø"/>
              <a:defRPr sz="2400">
                <a:solidFill>
                  <a:srgbClr val="FF0000"/>
                </a:solidFill>
                <a:latin typeface="+mj-lt"/>
                <a:ea typeface="微软雅黑" panose="020B0503020204020204" pitchFamily="34" charset="-122"/>
              </a:defRPr>
            </a:lvl2pPr>
            <a:lvl3pPr marL="1143000" indent="-228600" algn="just">
              <a:buClr>
                <a:schemeClr val="accent2"/>
              </a:buClr>
              <a:buFont typeface="Wingdings" panose="05000000000000000000" pitchFamily="2" charset="2"/>
              <a:buChar char="ü"/>
              <a:defRPr sz="2000">
                <a:latin typeface="+mj-lt"/>
                <a:ea typeface="微软雅黑" panose="020B0503020204020204" pitchFamily="34" charset="-122"/>
              </a:defRPr>
            </a:lvl3pPr>
            <a:lvl4pPr algn="just">
              <a:defRPr sz="1800">
                <a:latin typeface="+mj-lt"/>
                <a:ea typeface="微软雅黑" panose="020B0503020204020204" pitchFamily="34" charset="-122"/>
              </a:defRPr>
            </a:lvl4pPr>
            <a:lvl5pPr algn="just">
              <a:defRPr sz="1800">
                <a:latin typeface="+mj-lt"/>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Tree>
    <p:extLst>
      <p:ext uri="{BB962C8B-B14F-4D97-AF65-F5344CB8AC3E}">
        <p14:creationId xmlns:p14="http://schemas.microsoft.com/office/powerpoint/2010/main" val="896267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5122" name="Picture 2" descr="F:\PS\ppt\Kinetic school\title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12"/>
            <a:ext cx="9144000" cy="1058369"/>
          </a:xfrm>
          <a:prstGeom prst="rect">
            <a:avLst/>
          </a:prstGeom>
          <a:noFill/>
          <a:extLst>
            <a:ext uri="{909E8E84-426E-40DD-AFC4-6F175D3DCCD1}">
              <a14:hiddenFill xmlns:a14="http://schemas.microsoft.com/office/drawing/2010/main">
                <a:solidFill>
                  <a:srgbClr val="FFFFFF"/>
                </a:solidFill>
              </a14:hiddenFill>
            </a:ext>
          </a:extLst>
        </p:spPr>
      </p:pic>
      <p:sp>
        <p:nvSpPr>
          <p:cNvPr id="5" name="文本占位符 4"/>
          <p:cNvSpPr>
            <a:spLocks noGrp="1"/>
          </p:cNvSpPr>
          <p:nvPr>
            <p:ph type="body" sz="quarter" idx="10"/>
          </p:nvPr>
        </p:nvSpPr>
        <p:spPr>
          <a:xfrm>
            <a:off x="10886" y="43544"/>
            <a:ext cx="2227139" cy="503590"/>
          </a:xfrm>
          <a:prstGeom prst="rect">
            <a:avLst/>
          </a:prstGeom>
        </p:spPr>
        <p:txBody>
          <a:bodyPr wrap="none" lIns="36000" tIns="36000" rIns="36000" bIns="36000">
            <a:spAutoFit/>
          </a:bodyPr>
          <a:lstStyle>
            <a:lvl1pPr marL="0" indent="0">
              <a:buFontTx/>
              <a:buNone/>
              <a:defRPr sz="28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a:t>
            </a:r>
          </a:p>
        </p:txBody>
      </p:sp>
      <p:sp>
        <p:nvSpPr>
          <p:cNvPr id="8" name="文本占位符 7"/>
          <p:cNvSpPr>
            <a:spLocks noGrp="1"/>
          </p:cNvSpPr>
          <p:nvPr>
            <p:ph type="body" sz="quarter" idx="11"/>
          </p:nvPr>
        </p:nvSpPr>
        <p:spPr>
          <a:xfrm>
            <a:off x="0" y="632053"/>
            <a:ext cx="2111723" cy="411257"/>
          </a:xfrm>
          <a:prstGeom prst="rect">
            <a:avLst/>
          </a:prstGeom>
        </p:spPr>
        <p:txBody>
          <a:bodyPr wrap="none" lIns="36000" tIns="36000" rIns="36000" bIns="36000">
            <a:spAutoFit/>
          </a:bodyPr>
          <a:lstStyle>
            <a:lvl1pPr marL="342900" indent="-342900">
              <a:buFont typeface="Wingdings" panose="05000000000000000000" pitchFamily="2" charset="2"/>
              <a:buChar char="l"/>
              <a:defRPr sz="2200" b="1">
                <a:solidFill>
                  <a:schemeClr val="accent1">
                    <a:lumMod val="7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a:t>
            </a:r>
          </a:p>
        </p:txBody>
      </p:sp>
      <p:pic>
        <p:nvPicPr>
          <p:cNvPr id="6" name="Picture 3" descr="F:\PS\CACE\CACE5.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 y="6354540"/>
            <a:ext cx="2915478" cy="47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48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88826" y="6472647"/>
            <a:ext cx="2133600" cy="365125"/>
          </a:xfrm>
          <a:prstGeom prst="rect">
            <a:avLst/>
          </a:prstGeom>
        </p:spPr>
        <p:txBody>
          <a:bodyPr/>
          <a:lstStyle>
            <a:lvl1pPr algn="r">
              <a:defRPr/>
            </a:lvl1pPr>
          </a:lstStyle>
          <a:p>
            <a:fld id="{D4A14B66-23BB-4604-8E0C-9E5D5BF89E14}" type="slidenum">
              <a:rPr lang="zh-CN" altLang="en-US" smtClean="0"/>
              <a:pPr/>
              <a:t>‹#›</a:t>
            </a:fld>
            <a:endParaRPr lang="zh-CN" altLang="en-US" dirty="0"/>
          </a:p>
        </p:txBody>
      </p:sp>
      <p:grpSp>
        <p:nvGrpSpPr>
          <p:cNvPr id="5" name="Group 11"/>
          <p:cNvGrpSpPr/>
          <p:nvPr userDrawn="1"/>
        </p:nvGrpSpPr>
        <p:grpSpPr>
          <a:xfrm>
            <a:off x="107504" y="621258"/>
            <a:ext cx="9037240" cy="71438"/>
            <a:chOff x="107504" y="980728"/>
            <a:chExt cx="9037240" cy="71438"/>
          </a:xfrm>
        </p:grpSpPr>
        <p:sp>
          <p:nvSpPr>
            <p:cNvPr id="6" name="直接连接符 10"/>
            <p:cNvSpPr>
              <a:spLocks noChangeShapeType="1"/>
            </p:cNvSpPr>
            <p:nvPr/>
          </p:nvSpPr>
          <p:spPr bwMode="auto">
            <a:xfrm flipH="1">
              <a:off x="323404" y="1016447"/>
              <a:ext cx="8821340" cy="0"/>
            </a:xfrm>
            <a:prstGeom prst="line">
              <a:avLst/>
            </a:prstGeom>
            <a:noFill/>
            <a:ln w="15875">
              <a:solidFill>
                <a:srgbClr val="C00000"/>
              </a:solidFill>
              <a:miter lim="800000"/>
              <a:headEnd/>
              <a:tailE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en-US"/>
            </a:p>
          </p:txBody>
        </p:sp>
        <p:sp>
          <p:nvSpPr>
            <p:cNvPr id="7" name="Rectangle 9"/>
            <p:cNvSpPr>
              <a:spLocks noChangeArrowheads="1"/>
            </p:cNvSpPr>
            <p:nvPr/>
          </p:nvSpPr>
          <p:spPr bwMode="auto">
            <a:xfrm>
              <a:off x="107504" y="980728"/>
              <a:ext cx="215900" cy="71438"/>
            </a:xfrm>
            <a:prstGeom prst="rect">
              <a:avLst/>
            </a:prstGeom>
            <a:solidFill>
              <a:srgbClr val="A50021"/>
            </a:solidFill>
            <a:ln w="9525">
              <a:solidFill>
                <a:srgbClr val="A50021"/>
              </a:solidFill>
              <a:miter lim="800000"/>
              <a:headEnd/>
              <a:tailEnd/>
            </a:ln>
          </p:spPr>
          <p:txBody>
            <a:bodyPr wrap="none"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spcBef>
                  <a:spcPct val="0"/>
                </a:spcBef>
                <a:buFont typeface="Arial" panose="020B0604020202020204" pitchFamily="34" charset="0"/>
                <a:buNone/>
              </a:pPr>
              <a:endParaRPr lang="zh-CN" altLang="zh-CN" sz="1800">
                <a:solidFill>
                  <a:srgbClr val="C00000"/>
                </a:solidFill>
                <a:sym typeface="宋体" panose="02010600030101010101" pitchFamily="2" charset="-122"/>
              </a:endParaRPr>
            </a:p>
          </p:txBody>
        </p:sp>
      </p:grpSp>
    </p:spTree>
    <p:extLst>
      <p:ext uri="{BB962C8B-B14F-4D97-AF65-F5344CB8AC3E}">
        <p14:creationId xmlns:p14="http://schemas.microsoft.com/office/powerpoint/2010/main" val="1206767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Rectangle 4">
            <a:extLst>
              <a:ext uri="{FF2B5EF4-FFF2-40B4-BE49-F238E27FC236}">
                <a16:creationId xmlns:a16="http://schemas.microsoft.com/office/drawing/2014/main" id="{A37F63D6-E779-4483-991B-7419A0FCB98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423BDCD-18EE-44D8-874E-5E608B50A19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9D321372-FADE-4BB7-9C20-17CF13FE185C}"/>
              </a:ext>
            </a:extLst>
          </p:cNvPr>
          <p:cNvSpPr>
            <a:spLocks noGrp="1" noChangeArrowheads="1"/>
          </p:cNvSpPr>
          <p:nvPr>
            <p:ph type="sldNum" sz="quarter" idx="12"/>
          </p:nvPr>
        </p:nvSpPr>
        <p:spPr>
          <a:ln/>
        </p:spPr>
        <p:txBody>
          <a:bodyPr/>
          <a:lstStyle>
            <a:lvl1pPr>
              <a:defRPr/>
            </a:lvl1pPr>
          </a:lstStyle>
          <a:p>
            <a:pPr>
              <a:defRPr/>
            </a:pPr>
            <a:fld id="{044156F3-1650-4C80-90F0-96EFABD01A2F}" type="slidenum">
              <a:rPr lang="en-US" altLang="zh-CN"/>
              <a:pPr>
                <a:defRPr/>
              </a:pPr>
              <a:t>‹#›</a:t>
            </a:fld>
            <a:endParaRPr lang="en-US" altLang="zh-CN" dirty="0"/>
          </a:p>
        </p:txBody>
      </p:sp>
    </p:spTree>
    <p:extLst>
      <p:ext uri="{BB962C8B-B14F-4D97-AF65-F5344CB8AC3E}">
        <p14:creationId xmlns:p14="http://schemas.microsoft.com/office/powerpoint/2010/main" val="32198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89BF7FAB-75AB-4BCB-9FB7-6320A3D467A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C4938FF3-0D2C-4285-947D-073E167ABB2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346B23E1-C3DE-47D8-BF1B-7CF924F96184}"/>
              </a:ext>
            </a:extLst>
          </p:cNvPr>
          <p:cNvSpPr>
            <a:spLocks noGrp="1" noChangeArrowheads="1"/>
          </p:cNvSpPr>
          <p:nvPr>
            <p:ph type="sldNum" sz="quarter" idx="12"/>
          </p:nvPr>
        </p:nvSpPr>
        <p:spPr>
          <a:ln/>
        </p:spPr>
        <p:txBody>
          <a:bodyPr/>
          <a:lstStyle>
            <a:lvl1pPr>
              <a:defRPr/>
            </a:lvl1pPr>
          </a:lstStyle>
          <a:p>
            <a:pPr>
              <a:defRPr/>
            </a:pPr>
            <a:fld id="{577B21DA-0DA7-400A-8D95-B15E1B68F3EC}" type="slidenum">
              <a:rPr lang="en-US" altLang="zh-CN"/>
              <a:pPr>
                <a:defRPr/>
              </a:pPr>
              <a:t>‹#›</a:t>
            </a:fld>
            <a:endParaRPr lang="en-US" altLang="zh-CN" dirty="0"/>
          </a:p>
        </p:txBody>
      </p:sp>
    </p:spTree>
    <p:extLst>
      <p:ext uri="{BB962C8B-B14F-4D97-AF65-F5344CB8AC3E}">
        <p14:creationId xmlns:p14="http://schemas.microsoft.com/office/powerpoint/2010/main" val="89052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7A04B6C8-2AE2-450D-BD15-081E2DD95A6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6C8A5867-9769-47D5-BCFC-31B39B5AD92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85A479A3-7348-47CD-85CB-82FBF5457BD2}"/>
              </a:ext>
            </a:extLst>
          </p:cNvPr>
          <p:cNvSpPr>
            <a:spLocks noGrp="1" noChangeArrowheads="1"/>
          </p:cNvSpPr>
          <p:nvPr>
            <p:ph type="sldNum" sz="quarter" idx="12"/>
          </p:nvPr>
        </p:nvSpPr>
        <p:spPr>
          <a:ln/>
        </p:spPr>
        <p:txBody>
          <a:bodyPr/>
          <a:lstStyle>
            <a:lvl1pPr>
              <a:defRPr/>
            </a:lvl1pPr>
          </a:lstStyle>
          <a:p>
            <a:pPr>
              <a:defRPr/>
            </a:pPr>
            <a:fld id="{DB5B9D01-6F5D-41E7-A3DB-144451704CD1}" type="slidenum">
              <a:rPr lang="en-US" altLang="zh-CN"/>
              <a:pPr>
                <a:defRPr/>
              </a:pPr>
              <a:t>‹#›</a:t>
            </a:fld>
            <a:endParaRPr lang="en-US" altLang="zh-CN" dirty="0"/>
          </a:p>
        </p:txBody>
      </p:sp>
    </p:spTree>
    <p:extLst>
      <p:ext uri="{BB962C8B-B14F-4D97-AF65-F5344CB8AC3E}">
        <p14:creationId xmlns:p14="http://schemas.microsoft.com/office/powerpoint/2010/main" val="387772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50BB841B-9DC0-4046-91D3-3DB4548FD10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D58A79ED-F25A-4656-97C7-56196C0F132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B1B046D0-2EF1-4B16-B05F-BC4DEC99E6BA}"/>
              </a:ext>
            </a:extLst>
          </p:cNvPr>
          <p:cNvSpPr>
            <a:spLocks noGrp="1" noChangeArrowheads="1"/>
          </p:cNvSpPr>
          <p:nvPr>
            <p:ph type="sldNum" sz="quarter" idx="12"/>
          </p:nvPr>
        </p:nvSpPr>
        <p:spPr>
          <a:ln/>
        </p:spPr>
        <p:txBody>
          <a:bodyPr/>
          <a:lstStyle>
            <a:lvl1pPr>
              <a:defRPr/>
            </a:lvl1pPr>
          </a:lstStyle>
          <a:p>
            <a:pPr>
              <a:defRPr/>
            </a:pPr>
            <a:fld id="{DCC358CC-CA49-4739-AB54-849EFFDBE302}" type="slidenum">
              <a:rPr lang="en-US" altLang="zh-CN"/>
              <a:pPr>
                <a:defRPr/>
              </a:pPr>
              <a:t>‹#›</a:t>
            </a:fld>
            <a:endParaRPr lang="en-US" altLang="zh-CN" dirty="0"/>
          </a:p>
        </p:txBody>
      </p:sp>
    </p:spTree>
    <p:extLst>
      <p:ext uri="{BB962C8B-B14F-4D97-AF65-F5344CB8AC3E}">
        <p14:creationId xmlns:p14="http://schemas.microsoft.com/office/powerpoint/2010/main" val="257625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962E0FE-F35F-42CE-AF59-4E99C954F22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300B304F-721B-4E5B-A832-82658E669E9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6996D681-4F19-42FD-8762-A9FAE8D5146A}"/>
              </a:ext>
            </a:extLst>
          </p:cNvPr>
          <p:cNvSpPr>
            <a:spLocks noGrp="1" noChangeArrowheads="1"/>
          </p:cNvSpPr>
          <p:nvPr>
            <p:ph type="sldNum" sz="quarter" idx="12"/>
          </p:nvPr>
        </p:nvSpPr>
        <p:spPr>
          <a:ln/>
        </p:spPr>
        <p:txBody>
          <a:bodyPr/>
          <a:lstStyle>
            <a:lvl1pPr>
              <a:defRPr/>
            </a:lvl1pPr>
          </a:lstStyle>
          <a:p>
            <a:pPr>
              <a:defRPr/>
            </a:pPr>
            <a:fld id="{9AAF301F-949E-46DE-8437-32B72CB6DF8C}" type="slidenum">
              <a:rPr lang="en-US" altLang="zh-CN"/>
              <a:pPr>
                <a:defRPr/>
              </a:pPr>
              <a:t>‹#›</a:t>
            </a:fld>
            <a:endParaRPr lang="en-US" altLang="zh-CN" dirty="0"/>
          </a:p>
        </p:txBody>
      </p:sp>
    </p:spTree>
    <p:extLst>
      <p:ext uri="{BB962C8B-B14F-4D97-AF65-F5344CB8AC3E}">
        <p14:creationId xmlns:p14="http://schemas.microsoft.com/office/powerpoint/2010/main" val="222754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4">
            <a:extLst>
              <a:ext uri="{FF2B5EF4-FFF2-40B4-BE49-F238E27FC236}">
                <a16:creationId xmlns:a16="http://schemas.microsoft.com/office/drawing/2014/main" id="{D3C2C42F-7014-4B79-AB38-930B08D8926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4CAD69E3-C6D4-44E3-B1EE-7ADC5508337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4C94A294-2FE7-4843-8F91-A05491584A9B}"/>
              </a:ext>
            </a:extLst>
          </p:cNvPr>
          <p:cNvSpPr>
            <a:spLocks noGrp="1" noChangeArrowheads="1"/>
          </p:cNvSpPr>
          <p:nvPr>
            <p:ph type="sldNum" sz="quarter" idx="12"/>
          </p:nvPr>
        </p:nvSpPr>
        <p:spPr>
          <a:ln/>
        </p:spPr>
        <p:txBody>
          <a:bodyPr/>
          <a:lstStyle>
            <a:lvl1pPr>
              <a:defRPr/>
            </a:lvl1pPr>
          </a:lstStyle>
          <a:p>
            <a:pPr>
              <a:defRPr/>
            </a:pPr>
            <a:fld id="{A0648F9E-8259-4EB7-B89C-8892C78A67DF}" type="slidenum">
              <a:rPr lang="en-US" altLang="zh-CN"/>
              <a:pPr>
                <a:defRPr/>
              </a:pPr>
              <a:t>‹#›</a:t>
            </a:fld>
            <a:endParaRPr lang="en-US" altLang="zh-CN" dirty="0"/>
          </a:p>
        </p:txBody>
      </p:sp>
    </p:spTree>
    <p:extLst>
      <p:ext uri="{BB962C8B-B14F-4D97-AF65-F5344CB8AC3E}">
        <p14:creationId xmlns:p14="http://schemas.microsoft.com/office/powerpoint/2010/main" val="350666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4">
            <a:extLst>
              <a:ext uri="{FF2B5EF4-FFF2-40B4-BE49-F238E27FC236}">
                <a16:creationId xmlns:a16="http://schemas.microsoft.com/office/drawing/2014/main" id="{DB71620A-F3F2-405C-8E77-80104AC6F7C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F2B8963A-826B-4AE5-B0DF-7C212DB84E8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2B04A105-CAFF-4F84-BA55-639A5CD88D26}"/>
              </a:ext>
            </a:extLst>
          </p:cNvPr>
          <p:cNvSpPr>
            <a:spLocks noGrp="1" noChangeArrowheads="1"/>
          </p:cNvSpPr>
          <p:nvPr>
            <p:ph type="sldNum" sz="quarter" idx="12"/>
          </p:nvPr>
        </p:nvSpPr>
        <p:spPr>
          <a:ln/>
        </p:spPr>
        <p:txBody>
          <a:bodyPr/>
          <a:lstStyle>
            <a:lvl1pPr>
              <a:defRPr/>
            </a:lvl1pPr>
          </a:lstStyle>
          <a:p>
            <a:pPr>
              <a:defRPr/>
            </a:pPr>
            <a:fld id="{EBD49A36-F18C-4BB5-8545-640143689FF3}" type="slidenum">
              <a:rPr lang="en-US" altLang="zh-CN"/>
              <a:pPr>
                <a:defRPr/>
              </a:pPr>
              <a:t>‹#›</a:t>
            </a:fld>
            <a:endParaRPr lang="en-US" altLang="zh-CN" dirty="0"/>
          </a:p>
        </p:txBody>
      </p:sp>
    </p:spTree>
    <p:extLst>
      <p:ext uri="{BB962C8B-B14F-4D97-AF65-F5344CB8AC3E}">
        <p14:creationId xmlns:p14="http://schemas.microsoft.com/office/powerpoint/2010/main" val="413229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A4BEC7-ED2B-43BD-9FE6-3D9F933F109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49160E41-7A48-4D73-A5C9-273C405B9F8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D5AB470A-846A-4BD5-8303-AF19279A7DE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dirty="0"/>
            </a:lvl1pPr>
          </a:lstStyle>
          <a:p>
            <a:pPr>
              <a:defRPr/>
            </a:pPr>
            <a:endParaRPr lang="en-US" altLang="zh-CN"/>
          </a:p>
        </p:txBody>
      </p:sp>
      <p:sp>
        <p:nvSpPr>
          <p:cNvPr id="1029" name="Rectangle 5">
            <a:extLst>
              <a:ext uri="{FF2B5EF4-FFF2-40B4-BE49-F238E27FC236}">
                <a16:creationId xmlns:a16="http://schemas.microsoft.com/office/drawing/2014/main" id="{05ECFC0B-D9FD-4FC2-9AB9-24729070F0F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dirty="0"/>
            </a:lvl1pPr>
          </a:lstStyle>
          <a:p>
            <a:pPr>
              <a:defRPr/>
            </a:pPr>
            <a:endParaRPr lang="en-US" altLang="zh-CN"/>
          </a:p>
        </p:txBody>
      </p:sp>
      <p:sp>
        <p:nvSpPr>
          <p:cNvPr id="1030" name="Rectangle 6">
            <a:extLst>
              <a:ext uri="{FF2B5EF4-FFF2-40B4-BE49-F238E27FC236}">
                <a16:creationId xmlns:a16="http://schemas.microsoft.com/office/drawing/2014/main" id="{D6D8571B-59D0-483B-9BEE-05FE9B201B6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3115753E-B8F8-4EF1-A52B-14080DE6E461}"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7" descr="PPT内页副本1">
            <a:extLst>
              <a:ext uri="{FF2B5EF4-FFF2-40B4-BE49-F238E27FC236}">
                <a16:creationId xmlns:a16="http://schemas.microsoft.com/office/drawing/2014/main" id="{8F940927-45DE-4A1B-96D1-7A61B7D57A70}"/>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450B5529-27C3-4CA0-98D0-8153152640D3}"/>
              </a:ext>
            </a:extLst>
          </p:cNvPr>
          <p:cNvSpPr>
            <a:spLocks noGrp="1" noChangeArrowheads="1"/>
          </p:cNvSpPr>
          <p:nvPr>
            <p:ph type="title"/>
          </p:nvPr>
        </p:nvSpPr>
        <p:spPr bwMode="auto">
          <a:xfrm>
            <a:off x="0" y="0"/>
            <a:ext cx="548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8" name="Rectangle 3">
            <a:extLst>
              <a:ext uri="{FF2B5EF4-FFF2-40B4-BE49-F238E27FC236}">
                <a16:creationId xmlns:a16="http://schemas.microsoft.com/office/drawing/2014/main" id="{77227F87-D905-4CEB-AD20-9475C617307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9" name="Rectangle 4">
            <a:extLst>
              <a:ext uri="{FF2B5EF4-FFF2-40B4-BE49-F238E27FC236}">
                <a16:creationId xmlns:a16="http://schemas.microsoft.com/office/drawing/2014/main" id="{055AF3AA-1DCE-4FB0-99D0-EA2616DB2702}"/>
              </a:ext>
            </a:extLst>
          </p:cNvPr>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0" i="0" baseline="0">
                <a:latin typeface="Times New Roman Regular" charset="0"/>
                <a:ea typeface="宋体" panose="02010600030101010101" pitchFamily="2" charset="-122"/>
              </a:defRPr>
            </a:lvl1pPr>
          </a:lstStyle>
          <a:p>
            <a:pPr>
              <a:defRPr/>
            </a:pPr>
            <a:endParaRPr lang="en-US"/>
          </a:p>
        </p:txBody>
      </p:sp>
      <p:sp>
        <p:nvSpPr>
          <p:cNvPr id="1030" name="Rectangle 5">
            <a:extLst>
              <a:ext uri="{FF2B5EF4-FFF2-40B4-BE49-F238E27FC236}">
                <a16:creationId xmlns:a16="http://schemas.microsoft.com/office/drawing/2014/main" id="{128B506A-BF5B-4A27-A8CF-86BF32BAEB0B}"/>
              </a:ext>
            </a:extLst>
          </p:cNvPr>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b="0" i="0" baseline="0">
                <a:latin typeface="Times New Roman Regular" charset="0"/>
                <a:ea typeface="宋体" panose="02010600030101010101" pitchFamily="2" charset="-122"/>
              </a:defRPr>
            </a:lvl1pPr>
          </a:lstStyle>
          <a:p>
            <a:pPr>
              <a:defRPr/>
            </a:pPr>
            <a:endParaRPr lang="en-US"/>
          </a:p>
        </p:txBody>
      </p:sp>
      <p:sp>
        <p:nvSpPr>
          <p:cNvPr id="1031" name="Rectangle 6">
            <a:extLst>
              <a:ext uri="{FF2B5EF4-FFF2-40B4-BE49-F238E27FC236}">
                <a16:creationId xmlns:a16="http://schemas.microsoft.com/office/drawing/2014/main" id="{2FCB61E9-1B7B-4480-B943-4948DCB4BDC8}"/>
              </a:ext>
            </a:extLst>
          </p:cNvPr>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baseline="0">
                <a:latin typeface="Times New Roman Regular"/>
              </a:defRPr>
            </a:lvl1pPr>
          </a:lstStyle>
          <a:p>
            <a:pPr>
              <a:defRPr/>
            </a:pPr>
            <a:fld id="{2CF4608E-9B09-4F84-8A15-DA73B6EE294F}" type="slidenum">
              <a:rPr lang="en-US" altLang="zh-CN"/>
              <a:pPr>
                <a:defRPr/>
              </a:pPr>
              <a:t>‹#›</a:t>
            </a:fld>
            <a:endParaRPr lang="en-US" altLang="zh-CN"/>
          </a:p>
        </p:txBody>
      </p:sp>
    </p:spTree>
    <p:extLst>
      <p:ext uri="{BB962C8B-B14F-4D97-AF65-F5344CB8AC3E}">
        <p14:creationId xmlns:p14="http://schemas.microsoft.com/office/powerpoint/2010/main" val="2714627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p:titleStyle>
    <p:body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8.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8.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bwMode="auto">
          <a:xfrm>
            <a:off x="718557" y="2209800"/>
            <a:ext cx="7587145" cy="165167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273050" lvl="0" indent="-273050" algn="ctr">
              <a:lnSpc>
                <a:spcPct val="150000"/>
              </a:lnSpc>
              <a:spcBef>
                <a:spcPts val="600"/>
              </a:spcBef>
              <a:buClr>
                <a:srgbClr val="003399"/>
              </a:buClr>
              <a:buSzPct val="70000"/>
              <a:defRPr/>
            </a:pPr>
            <a:r>
              <a:rPr lang="en-US" altLang="zh-CN" sz="5400" b="1" dirty="0">
                <a:solidFill>
                  <a:srgbClr val="C00000"/>
                </a:solidFill>
                <a:latin typeface="Arial"/>
                <a:ea typeface="黑体"/>
                <a:cs typeface="Times New Roman" pitchFamily="18" charset="0"/>
              </a:rPr>
              <a:t>Status of beam-beam simulation for STCF</a:t>
            </a:r>
            <a:endParaRPr kumimoji="0" lang="en-US" altLang="zh-CN" sz="2800" b="1" i="0" u="none" strike="noStrike" kern="1200" cap="none" spc="0" normalizeH="0" baseline="-25000" noProof="0" dirty="0">
              <a:ln>
                <a:noFill/>
              </a:ln>
              <a:solidFill>
                <a:srgbClr val="000000"/>
              </a:solidFill>
              <a:effectLst/>
              <a:uLnTx/>
              <a:uFillTx/>
              <a:latin typeface="Arial"/>
              <a:ea typeface="微软雅黑" panose="020B0503020204020204" pitchFamily="34" charset="-122"/>
              <a:cs typeface="Times New Roman" pitchFamily="18" charset="0"/>
            </a:endParaRPr>
          </a:p>
        </p:txBody>
      </p:sp>
      <p:sp>
        <p:nvSpPr>
          <p:cNvPr id="2" name="TextBox 1">
            <a:extLst>
              <a:ext uri="{FF2B5EF4-FFF2-40B4-BE49-F238E27FC236}">
                <a16:creationId xmlns:a16="http://schemas.microsoft.com/office/drawing/2014/main" id="{AE9A7C0E-2085-42F8-A577-1F9B80212B41}"/>
              </a:ext>
            </a:extLst>
          </p:cNvPr>
          <p:cNvSpPr txBox="1"/>
          <p:nvPr/>
        </p:nvSpPr>
        <p:spPr>
          <a:xfrm>
            <a:off x="838298" y="4333473"/>
            <a:ext cx="7467404" cy="1762662"/>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zh-CN" sz="2800" b="0" i="0" u="none" strike="noStrike" kern="1200" cap="none" spc="0" normalizeH="0" baseline="-25000" noProof="0" dirty="0" err="1">
                <a:ln>
                  <a:noFill/>
                </a:ln>
                <a:solidFill>
                  <a:srgbClr val="000000"/>
                </a:solidFill>
                <a:effectLst/>
                <a:uLnTx/>
                <a:uFillTx/>
                <a:latin typeface="Arial" panose="020B0604020202020204" pitchFamily="34" charset="0"/>
                <a:ea typeface="宋体" panose="02010600030101010101" pitchFamily="2" charset="-122"/>
                <a:cs typeface="+mn-cs"/>
              </a:rPr>
              <a:t>Sangya</a:t>
            </a:r>
            <a:r>
              <a:rPr kumimoji="0" lang="en-US" altLang="zh-CN" sz="28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 Li</a:t>
            </a: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zh-CN" sz="28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zh-CN" sz="28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National Synchrotron Radiation Laboratory</a:t>
            </a:r>
          </a:p>
          <a:p>
            <a:pPr algn="ctr">
              <a:lnSpc>
                <a:spcPct val="150000"/>
              </a:lnSpc>
              <a:defRPr/>
            </a:pPr>
            <a:r>
              <a:rPr kumimoji="0" lang="en-US" altLang="zh-CN" sz="28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University of Science and Technology of China</a:t>
            </a:r>
            <a:endParaRPr kumimoji="0" lang="zh-CN" altLang="en-US" sz="28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advTm="1124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10</a:t>
            </a:fld>
            <a:endParaRPr lang="en-US" altLang="zh-CN" sz="140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cross-verified</a:t>
            </a:r>
          </a:p>
        </p:txBody>
      </p:sp>
      <p:sp>
        <p:nvSpPr>
          <p:cNvPr id="12" name="文本框 11">
            <a:extLst>
              <a:ext uri="{FF2B5EF4-FFF2-40B4-BE49-F238E27FC236}">
                <a16:creationId xmlns:a16="http://schemas.microsoft.com/office/drawing/2014/main" id="{A27D98DC-577D-4C13-9CF1-2F0F48577B01}"/>
              </a:ext>
            </a:extLst>
          </p:cNvPr>
          <p:cNvSpPr txBox="1"/>
          <p:nvPr/>
        </p:nvSpPr>
        <p:spPr>
          <a:xfrm>
            <a:off x="441953" y="5608642"/>
            <a:ext cx="4581621" cy="461665"/>
          </a:xfrm>
          <a:prstGeom prst="rect">
            <a:avLst/>
          </a:prstGeom>
          <a:noFill/>
        </p:spPr>
        <p:txBody>
          <a:bodyPr wrap="square" rtlCol="0">
            <a:spAutoFit/>
          </a:bodyPr>
          <a:lstStyle/>
          <a:p>
            <a:r>
              <a:rPr lang="en-US" altLang="zh-CN" dirty="0"/>
              <a:t>Fig 4  The strong-strong simulation result of design working point with two kinds of code</a:t>
            </a:r>
            <a:endParaRPr lang="zh-CN" altLang="en-US" dirty="0"/>
          </a:p>
        </p:txBody>
      </p:sp>
      <p:pic>
        <p:nvPicPr>
          <p:cNvPr id="13" name="图片 12">
            <a:extLst>
              <a:ext uri="{FF2B5EF4-FFF2-40B4-BE49-F238E27FC236}">
                <a16:creationId xmlns:a16="http://schemas.microsoft.com/office/drawing/2014/main" id="{F55B85AC-EF85-44D6-B877-18192046CD05}"/>
              </a:ext>
            </a:extLst>
          </p:cNvPr>
          <p:cNvPicPr>
            <a:picLocks noChangeAspect="1"/>
          </p:cNvPicPr>
          <p:nvPr/>
        </p:nvPicPr>
        <p:blipFill>
          <a:blip r:embed="rId4"/>
          <a:stretch>
            <a:fillRect/>
          </a:stretch>
        </p:blipFill>
        <p:spPr>
          <a:xfrm>
            <a:off x="174932" y="2311228"/>
            <a:ext cx="4572000" cy="3233565"/>
          </a:xfrm>
          <a:prstGeom prst="rect">
            <a:avLst/>
          </a:prstGeom>
        </p:spPr>
      </p:pic>
      <p:graphicFrame>
        <p:nvGraphicFramePr>
          <p:cNvPr id="14" name="表格 13">
            <a:extLst>
              <a:ext uri="{FF2B5EF4-FFF2-40B4-BE49-F238E27FC236}">
                <a16:creationId xmlns:a16="http://schemas.microsoft.com/office/drawing/2014/main" id="{89D8F9C3-6ABA-4DA4-B9FF-8EAFC67A979C}"/>
              </a:ext>
            </a:extLst>
          </p:cNvPr>
          <p:cNvGraphicFramePr>
            <a:graphicFrameLocks noGrp="1"/>
          </p:cNvGraphicFramePr>
          <p:nvPr>
            <p:extLst>
              <p:ext uri="{D42A27DB-BD31-4B8C-83A1-F6EECF244321}">
                <p14:modId xmlns:p14="http://schemas.microsoft.com/office/powerpoint/2010/main" val="1517922973"/>
              </p:ext>
            </p:extLst>
          </p:nvPr>
        </p:nvGraphicFramePr>
        <p:xfrm>
          <a:off x="4886421" y="2288191"/>
          <a:ext cx="3995929" cy="3165288"/>
        </p:xfrm>
        <a:graphic>
          <a:graphicData uri="http://schemas.openxmlformats.org/drawingml/2006/table">
            <a:tbl>
              <a:tblPr firstRow="1" bandRow="1">
                <a:tableStyleId>{BC89EF96-8CEA-46FF-86C4-4CE0E7609802}</a:tableStyleId>
              </a:tblPr>
              <a:tblGrid>
                <a:gridCol w="1512362">
                  <a:extLst>
                    <a:ext uri="{9D8B030D-6E8A-4147-A177-3AD203B41FA5}">
                      <a16:colId xmlns:a16="http://schemas.microsoft.com/office/drawing/2014/main" val="3092509844"/>
                    </a:ext>
                  </a:extLst>
                </a:gridCol>
                <a:gridCol w="2483567">
                  <a:extLst>
                    <a:ext uri="{9D8B030D-6E8A-4147-A177-3AD203B41FA5}">
                      <a16:colId xmlns:a16="http://schemas.microsoft.com/office/drawing/2014/main" val="1426510466"/>
                    </a:ext>
                  </a:extLst>
                </a:gridCol>
              </a:tblGrid>
              <a:tr h="385589">
                <a:tc>
                  <a:txBody>
                    <a:bodyPr/>
                    <a:lstStyle/>
                    <a:p>
                      <a:pPr algn="ctr"/>
                      <a:r>
                        <a:rPr lang="en-US" altLang="zh-CN" sz="1200" dirty="0"/>
                        <a:t>comparison of parameters</a:t>
                      </a:r>
                      <a:endParaRPr lang="zh-CN" altLang="en-US" sz="1200" dirty="0"/>
                    </a:p>
                  </a:txBody>
                  <a:tcPr/>
                </a:tc>
                <a:tc>
                  <a:txBody>
                    <a:bodyPr/>
                    <a:lstStyle/>
                    <a:p>
                      <a:pPr algn="ctr"/>
                      <a:r>
                        <a:rPr lang="en-US" altLang="zh-CN" sz="1200" dirty="0"/>
                        <a:t>STCF (v3)</a:t>
                      </a:r>
                      <a:endParaRPr lang="zh-CN" altLang="en-US" sz="1200" dirty="0"/>
                    </a:p>
                  </a:txBody>
                  <a:tcPr/>
                </a:tc>
                <a:extLst>
                  <a:ext uri="{0D108BD9-81ED-4DB2-BD59-A6C34878D82A}">
                    <a16:rowId xmlns:a16="http://schemas.microsoft.com/office/drawing/2014/main" val="791918147"/>
                  </a:ext>
                </a:extLst>
              </a:tr>
              <a:tr h="231353">
                <a:tc>
                  <a:txBody>
                    <a:bodyPr/>
                    <a:lstStyle/>
                    <a:p>
                      <a:r>
                        <a:rPr lang="en-US" altLang="zh-CN" sz="1200" dirty="0"/>
                        <a:t>L           (m)</a:t>
                      </a:r>
                      <a:endParaRPr lang="zh-CN" altLang="en-US" sz="1200" dirty="0"/>
                    </a:p>
                  </a:txBody>
                  <a:tcPr/>
                </a:tc>
                <a:tc>
                  <a:txBody>
                    <a:bodyPr/>
                    <a:lstStyle/>
                    <a:p>
                      <a:r>
                        <a:rPr lang="en-US" altLang="zh-CN" sz="1200" dirty="0"/>
                        <a:t>616.76</a:t>
                      </a:r>
                      <a:endParaRPr lang="zh-CN" altLang="en-US" sz="1200" dirty="0"/>
                    </a:p>
                  </a:txBody>
                  <a:tcPr/>
                </a:tc>
                <a:extLst>
                  <a:ext uri="{0D108BD9-81ED-4DB2-BD59-A6C34878D82A}">
                    <a16:rowId xmlns:a16="http://schemas.microsoft.com/office/drawing/2014/main" val="1907810649"/>
                  </a:ext>
                </a:extLst>
              </a:tr>
              <a:tr h="231353">
                <a:tc>
                  <a:txBody>
                    <a:bodyPr/>
                    <a:lstStyle/>
                    <a:p>
                      <a:r>
                        <a:rPr lang="en-US" altLang="zh-CN" sz="1200" dirty="0"/>
                        <a:t>βy*</a:t>
                      </a:r>
                      <a:endParaRPr lang="zh-CN" altLang="en-US" sz="1200" dirty="0"/>
                    </a:p>
                  </a:txBody>
                  <a:tcPr/>
                </a:tc>
                <a:tc>
                  <a:txBody>
                    <a:bodyPr/>
                    <a:lstStyle/>
                    <a:p>
                      <a:r>
                        <a:rPr lang="en-US" altLang="zh-CN" sz="1200" dirty="0"/>
                        <a:t>0.6mm</a:t>
                      </a:r>
                      <a:endParaRPr lang="zh-CN" altLang="en-US" sz="1200" dirty="0"/>
                    </a:p>
                  </a:txBody>
                  <a:tcPr/>
                </a:tc>
                <a:extLst>
                  <a:ext uri="{0D108BD9-81ED-4DB2-BD59-A6C34878D82A}">
                    <a16:rowId xmlns:a16="http://schemas.microsoft.com/office/drawing/2014/main" val="4246412977"/>
                  </a:ext>
                </a:extLst>
              </a:tr>
              <a:tr h="231353">
                <a:tc>
                  <a:txBody>
                    <a:bodyPr/>
                    <a:lstStyle/>
                    <a:p>
                      <a:r>
                        <a:rPr lang="en-US" altLang="zh-CN" sz="1200" dirty="0"/>
                        <a:t>peak luminosity</a:t>
                      </a:r>
                      <a:endParaRPr lang="zh-CN" altLang="en-US" sz="1200" dirty="0"/>
                    </a:p>
                  </a:txBody>
                  <a:tcPr/>
                </a:tc>
                <a:tc>
                  <a:txBody>
                    <a:bodyPr/>
                    <a:lstStyle/>
                    <a:p>
                      <a:r>
                        <a:rPr lang="en-US" altLang="zh-CN" sz="1200" dirty="0"/>
                        <a:t>1.4e35</a:t>
                      </a:r>
                      <a:r>
                        <a:rPr lang="zh-CN" altLang="en-US" sz="1200" dirty="0"/>
                        <a:t>𝑐𝑚−</a:t>
                      </a:r>
                      <a:r>
                        <a:rPr lang="en-US" altLang="zh-CN" sz="1200" dirty="0"/>
                        <a:t>2 </a:t>
                      </a:r>
                      <a:r>
                        <a:rPr lang="zh-CN" altLang="en-US" sz="1200" dirty="0"/>
                        <a:t>𝑠 −</a:t>
                      </a:r>
                      <a:r>
                        <a:rPr lang="en-US" altLang="zh-CN" sz="1200" dirty="0"/>
                        <a:t>1</a:t>
                      </a:r>
                      <a:endParaRPr lang="zh-CN" altLang="en-US" sz="1200" dirty="0"/>
                    </a:p>
                  </a:txBody>
                  <a:tcPr/>
                </a:tc>
                <a:extLst>
                  <a:ext uri="{0D108BD9-81ED-4DB2-BD59-A6C34878D82A}">
                    <a16:rowId xmlns:a16="http://schemas.microsoft.com/office/drawing/2014/main" val="23716574"/>
                  </a:ext>
                </a:extLst>
              </a:tr>
              <a:tr h="231353">
                <a:tc>
                  <a:txBody>
                    <a:bodyPr/>
                    <a:lstStyle/>
                    <a:p>
                      <a:pPr algn="ctr"/>
                      <a:r>
                        <a:rPr lang="el-GR" altLang="zh-CN" sz="1200" dirty="0"/>
                        <a:t>ξ</a:t>
                      </a:r>
                      <a:r>
                        <a:rPr lang="en-US" altLang="zh-CN" sz="1200" dirty="0"/>
                        <a:t>x/</a:t>
                      </a:r>
                      <a:r>
                        <a:rPr lang="el-GR" altLang="zh-CN" sz="1200" dirty="0"/>
                        <a:t>ξ</a:t>
                      </a:r>
                      <a:r>
                        <a:rPr lang="en-US" altLang="zh-CN" sz="1200" dirty="0"/>
                        <a:t>y</a:t>
                      </a:r>
                      <a:endParaRPr lang="zh-CN" altLang="en-US" sz="1200" dirty="0"/>
                    </a:p>
                  </a:txBody>
                  <a:tcPr/>
                </a:tc>
                <a:tc>
                  <a:txBody>
                    <a:bodyPr/>
                    <a:lstStyle/>
                    <a:p>
                      <a:pPr algn="ctr"/>
                      <a:r>
                        <a:rPr lang="en-US" altLang="zh-CN" sz="1200" dirty="0"/>
                        <a:t>0.0038/0.106</a:t>
                      </a:r>
                      <a:endParaRPr lang="zh-CN" altLang="en-US" sz="1200" dirty="0"/>
                    </a:p>
                  </a:txBody>
                  <a:tcPr/>
                </a:tc>
                <a:extLst>
                  <a:ext uri="{0D108BD9-81ED-4DB2-BD59-A6C34878D82A}">
                    <a16:rowId xmlns:a16="http://schemas.microsoft.com/office/drawing/2014/main" val="2224535675"/>
                  </a:ext>
                </a:extLst>
              </a:tr>
              <a:tr h="231353">
                <a:tc>
                  <a:txBody>
                    <a:bodyPr/>
                    <a:lstStyle/>
                    <a:p>
                      <a:r>
                        <a:rPr lang="en-US" altLang="zh-CN" sz="1200" dirty="0"/>
                        <a:t> </a:t>
                      </a:r>
                      <a:r>
                        <a:rPr lang="el-GR" altLang="zh-CN" sz="1200" dirty="0"/>
                        <a:t>ν</a:t>
                      </a:r>
                      <a:r>
                        <a:rPr lang="en-US" altLang="zh-CN" sz="1200" dirty="0"/>
                        <a:t>z</a:t>
                      </a:r>
                      <a:endParaRPr lang="zh-CN"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0.0096</a:t>
                      </a:r>
                    </a:p>
                  </a:txBody>
                  <a:tcPr/>
                </a:tc>
                <a:extLst>
                  <a:ext uri="{0D108BD9-81ED-4DB2-BD59-A6C34878D82A}">
                    <a16:rowId xmlns:a16="http://schemas.microsoft.com/office/drawing/2014/main" val="260402328"/>
                  </a:ext>
                </a:extLst>
              </a:tr>
              <a:tr h="385589">
                <a:tc>
                  <a:txBody>
                    <a:bodyPr/>
                    <a:lstStyle/>
                    <a:p>
                      <a:r>
                        <a:rPr lang="en-US" altLang="zh-CN" sz="1200" dirty="0"/>
                        <a:t>design bunch population </a:t>
                      </a:r>
                      <a:endParaRPr lang="zh-CN" altLang="en-US" sz="1200" dirty="0"/>
                    </a:p>
                  </a:txBody>
                  <a:tcPr/>
                </a:tc>
                <a:tc>
                  <a:txBody>
                    <a:bodyPr/>
                    <a:lstStyle/>
                    <a:p>
                      <a:r>
                        <a:rPr lang="en-US" altLang="zh-CN" sz="1200" dirty="0"/>
                        <a:t>5.02e10</a:t>
                      </a:r>
                      <a:endParaRPr lang="zh-CN" altLang="en-US" sz="1200" dirty="0"/>
                    </a:p>
                  </a:txBody>
                  <a:tcPr/>
                </a:tc>
                <a:extLst>
                  <a:ext uri="{0D108BD9-81ED-4DB2-BD59-A6C34878D82A}">
                    <a16:rowId xmlns:a16="http://schemas.microsoft.com/office/drawing/2014/main" val="721150076"/>
                  </a:ext>
                </a:extLst>
              </a:tr>
              <a:tr h="231353">
                <a:tc>
                  <a:txBody>
                    <a:bodyPr/>
                    <a:lstStyle/>
                    <a:p>
                      <a:r>
                        <a:rPr lang="el-GR" altLang="zh-CN" sz="1200" dirty="0"/>
                        <a:t>σ</a:t>
                      </a:r>
                      <a:r>
                        <a:rPr lang="en-US" altLang="zh-CN" sz="1200" dirty="0"/>
                        <a:t>x /</a:t>
                      </a:r>
                      <a:r>
                        <a:rPr lang="el-GR" altLang="zh-CN" sz="1200" dirty="0"/>
                        <a:t>σ</a:t>
                      </a:r>
                      <a:r>
                        <a:rPr lang="en-US" altLang="zh-CN" sz="1200" dirty="0"/>
                        <a:t>y (</a:t>
                      </a:r>
                      <a:r>
                        <a:rPr lang="en-US" altLang="zh-CN" sz="1200" dirty="0" err="1"/>
                        <a:t>μm</a:t>
                      </a:r>
                      <a:r>
                        <a:rPr lang="en-US" altLang="zh-CN" sz="1200" dirty="0"/>
                        <a:t>)</a:t>
                      </a:r>
                      <a:endParaRPr lang="zh-CN" altLang="en-US" sz="1200" dirty="0"/>
                    </a:p>
                  </a:txBody>
                  <a:tcPr/>
                </a:tc>
                <a:tc>
                  <a:txBody>
                    <a:bodyPr/>
                    <a:lstStyle/>
                    <a:p>
                      <a:r>
                        <a:rPr lang="en-US" altLang="zh-CN" sz="1200" dirty="0"/>
                        <a:t>15.19/0.132</a:t>
                      </a:r>
                      <a:endParaRPr lang="zh-CN" altLang="en-US" sz="1200" dirty="0"/>
                    </a:p>
                  </a:txBody>
                  <a:tcPr/>
                </a:tc>
                <a:extLst>
                  <a:ext uri="{0D108BD9-81ED-4DB2-BD59-A6C34878D82A}">
                    <a16:rowId xmlns:a16="http://schemas.microsoft.com/office/drawing/2014/main" val="3673503656"/>
                  </a:ext>
                </a:extLst>
              </a:tr>
              <a:tr h="302484">
                <a:tc>
                  <a:txBody>
                    <a:bodyPr/>
                    <a:lstStyle/>
                    <a:p>
                      <a:r>
                        <a:rPr lang="el-GR" altLang="zh-CN" sz="1200" dirty="0"/>
                        <a:t>σ</a:t>
                      </a:r>
                      <a:r>
                        <a:rPr lang="en-US" altLang="zh-CN" sz="1200" dirty="0"/>
                        <a:t>z    </a:t>
                      </a:r>
                      <a:r>
                        <a:rPr lang="zh-CN" altLang="en-US" sz="1200" dirty="0"/>
                        <a:t>（</a:t>
                      </a:r>
                      <a:r>
                        <a:rPr lang="en-US" altLang="zh-CN" sz="1200" dirty="0"/>
                        <a:t>mm</a:t>
                      </a:r>
                      <a:r>
                        <a:rPr lang="zh-CN" altLang="en-US" sz="1200" dirty="0"/>
                        <a:t>）</a:t>
                      </a:r>
                    </a:p>
                  </a:txBody>
                  <a:tcPr/>
                </a:tc>
                <a:tc>
                  <a:txBody>
                    <a:bodyPr/>
                    <a:lstStyle/>
                    <a:p>
                      <a:r>
                        <a:rPr lang="en-US" altLang="zh-CN" sz="1200" dirty="0"/>
                        <a:t>8.21(vs natural bunch length8.2)</a:t>
                      </a:r>
                      <a:endParaRPr lang="zh-CN" altLang="en-US" sz="1200" dirty="0"/>
                    </a:p>
                  </a:txBody>
                  <a:tcPr/>
                </a:tc>
                <a:extLst>
                  <a:ext uri="{0D108BD9-81ED-4DB2-BD59-A6C34878D82A}">
                    <a16:rowId xmlns:a16="http://schemas.microsoft.com/office/drawing/2014/main" val="1625335207"/>
                  </a:ext>
                </a:extLst>
              </a:tr>
              <a:tr h="302484">
                <a:tc>
                  <a:txBody>
                    <a:bodyPr/>
                    <a:lstStyle/>
                    <a:p>
                      <a:r>
                        <a:rPr lang="en-US" altLang="zh-CN" sz="1200" dirty="0"/>
                        <a:t>Working point</a:t>
                      </a:r>
                      <a:endParaRPr lang="zh-CN" altLang="en-US" sz="1200" dirty="0"/>
                    </a:p>
                  </a:txBody>
                  <a:tcPr/>
                </a:tc>
                <a:tc>
                  <a:txBody>
                    <a:bodyPr/>
                    <a:lstStyle/>
                    <a:p>
                      <a:r>
                        <a:rPr lang="en-US" altLang="zh-CN" sz="1200" dirty="0"/>
                        <a:t>(31.552,24.572)</a:t>
                      </a:r>
                      <a:endParaRPr lang="zh-CN" altLang="en-US" sz="1200" dirty="0"/>
                    </a:p>
                  </a:txBody>
                  <a:tcPr/>
                </a:tc>
                <a:extLst>
                  <a:ext uri="{0D108BD9-81ED-4DB2-BD59-A6C34878D82A}">
                    <a16:rowId xmlns:a16="http://schemas.microsoft.com/office/drawing/2014/main" val="3282054782"/>
                  </a:ext>
                </a:extLst>
              </a:tr>
            </a:tbl>
          </a:graphicData>
        </a:graphic>
      </p:graphicFrame>
      <p:sp>
        <p:nvSpPr>
          <p:cNvPr id="15" name="矩形 14">
            <a:extLst>
              <a:ext uri="{FF2B5EF4-FFF2-40B4-BE49-F238E27FC236}">
                <a16:creationId xmlns:a16="http://schemas.microsoft.com/office/drawing/2014/main" id="{96079B91-A575-4E8C-B8E1-FA1BAF78FF58}"/>
              </a:ext>
            </a:extLst>
          </p:cNvPr>
          <p:cNvSpPr/>
          <p:nvPr/>
        </p:nvSpPr>
        <p:spPr>
          <a:xfrm>
            <a:off x="683578" y="1582902"/>
            <a:ext cx="8266112" cy="707886"/>
          </a:xfrm>
          <a:prstGeom prst="rect">
            <a:avLst/>
          </a:prstGeom>
        </p:spPr>
        <p:txBody>
          <a:bodyPr wrap="square">
            <a:spAutoFit/>
          </a:bodyPr>
          <a:lstStyle/>
          <a:p>
            <a:pPr>
              <a:defRPr/>
            </a:pPr>
            <a:r>
              <a:rPr lang="en-US" altLang="zh-CN" sz="2000" baseline="0" dirty="0">
                <a:latin typeface="+mn-lt"/>
              </a:rPr>
              <a:t>Far exceeding the target luminosity under the design parameters without considering the stability.</a:t>
            </a:r>
          </a:p>
        </p:txBody>
      </p:sp>
      <p:sp>
        <p:nvSpPr>
          <p:cNvPr id="17" name="Rectangle 2">
            <a:extLst>
              <a:ext uri="{FF2B5EF4-FFF2-40B4-BE49-F238E27FC236}">
                <a16:creationId xmlns:a16="http://schemas.microsoft.com/office/drawing/2014/main" id="{9E2A1979-D775-4349-9538-55E2A824B961}"/>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spTree>
    <p:extLst>
      <p:ext uri="{BB962C8B-B14F-4D97-AF65-F5344CB8AC3E}">
        <p14:creationId xmlns:p14="http://schemas.microsoft.com/office/powerpoint/2010/main" val="5753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luminosity chart</a:t>
            </a:r>
          </a:p>
        </p:txBody>
      </p:sp>
      <p:sp>
        <p:nvSpPr>
          <p:cNvPr id="15" name="矩形 14">
            <a:extLst>
              <a:ext uri="{FF2B5EF4-FFF2-40B4-BE49-F238E27FC236}">
                <a16:creationId xmlns:a16="http://schemas.microsoft.com/office/drawing/2014/main" id="{96079B91-A575-4E8C-B8E1-FA1BAF78FF58}"/>
              </a:ext>
            </a:extLst>
          </p:cNvPr>
          <p:cNvSpPr/>
          <p:nvPr/>
        </p:nvSpPr>
        <p:spPr>
          <a:xfrm>
            <a:off x="683578" y="1582902"/>
            <a:ext cx="8266112" cy="707886"/>
          </a:xfrm>
          <a:prstGeom prst="rect">
            <a:avLst/>
          </a:prstGeom>
        </p:spPr>
        <p:txBody>
          <a:bodyPr wrap="square">
            <a:spAutoFit/>
          </a:bodyPr>
          <a:lstStyle/>
          <a:p>
            <a:pPr>
              <a:defRPr/>
            </a:pPr>
            <a:r>
              <a:rPr lang="en-US" altLang="zh-CN" sz="2000" baseline="0" dirty="0">
                <a:latin typeface="+mn-lt"/>
              </a:rPr>
              <a:t>The development of high luminosity interval:</a:t>
            </a:r>
          </a:p>
          <a:p>
            <a:pPr>
              <a:defRPr/>
            </a:pPr>
            <a:endParaRPr lang="en-US" altLang="zh-CN" sz="2000" baseline="0" dirty="0">
              <a:latin typeface="+mn-lt"/>
            </a:endParaRPr>
          </a:p>
        </p:txBody>
      </p:sp>
      <p:pic>
        <p:nvPicPr>
          <p:cNvPr id="11" name="图片 10">
            <a:extLst>
              <a:ext uri="{FF2B5EF4-FFF2-40B4-BE49-F238E27FC236}">
                <a16:creationId xmlns:a16="http://schemas.microsoft.com/office/drawing/2014/main" id="{4307B693-A92A-4951-B1C4-33F4ED7A5CFE}"/>
              </a:ext>
            </a:extLst>
          </p:cNvPr>
          <p:cNvPicPr>
            <a:picLocks noChangeAspect="1"/>
          </p:cNvPicPr>
          <p:nvPr/>
        </p:nvPicPr>
        <p:blipFill>
          <a:blip r:embed="rId4"/>
          <a:stretch>
            <a:fillRect/>
          </a:stretch>
        </p:blipFill>
        <p:spPr>
          <a:xfrm>
            <a:off x="664528" y="4591186"/>
            <a:ext cx="2730596" cy="1980534"/>
          </a:xfrm>
          <a:prstGeom prst="rect">
            <a:avLst/>
          </a:prstGeom>
        </p:spPr>
      </p:pic>
      <p:grpSp>
        <p:nvGrpSpPr>
          <p:cNvPr id="19" name="组合 18">
            <a:extLst>
              <a:ext uri="{FF2B5EF4-FFF2-40B4-BE49-F238E27FC236}">
                <a16:creationId xmlns:a16="http://schemas.microsoft.com/office/drawing/2014/main" id="{58CE382A-1CC7-4B39-B085-6398A349148C}"/>
              </a:ext>
            </a:extLst>
          </p:cNvPr>
          <p:cNvGrpSpPr/>
          <p:nvPr/>
        </p:nvGrpSpPr>
        <p:grpSpPr>
          <a:xfrm>
            <a:off x="3334352" y="2046837"/>
            <a:ext cx="2416159" cy="1650554"/>
            <a:chOff x="450370" y="1680941"/>
            <a:chExt cx="5209524" cy="3965257"/>
          </a:xfrm>
        </p:grpSpPr>
        <p:pic>
          <p:nvPicPr>
            <p:cNvPr id="29" name="图片 28">
              <a:extLst>
                <a:ext uri="{FF2B5EF4-FFF2-40B4-BE49-F238E27FC236}">
                  <a16:creationId xmlns:a16="http://schemas.microsoft.com/office/drawing/2014/main" id="{D7CF8D8F-BBA6-4D1E-922D-44814CE90929}"/>
                </a:ext>
              </a:extLst>
            </p:cNvPr>
            <p:cNvPicPr>
              <a:picLocks noChangeAspect="1"/>
            </p:cNvPicPr>
            <p:nvPr/>
          </p:nvPicPr>
          <p:blipFill rotWithShape="1">
            <a:blip r:embed="rId5"/>
            <a:srcRect b="1800"/>
            <a:stretch/>
          </p:blipFill>
          <p:spPr>
            <a:xfrm>
              <a:off x="450370" y="1746265"/>
              <a:ext cx="5209524" cy="3899933"/>
            </a:xfrm>
            <a:prstGeom prst="rect">
              <a:avLst/>
            </a:prstGeom>
          </p:spPr>
        </p:pic>
        <p:pic>
          <p:nvPicPr>
            <p:cNvPr id="30" name="图片 29">
              <a:extLst>
                <a:ext uri="{FF2B5EF4-FFF2-40B4-BE49-F238E27FC236}">
                  <a16:creationId xmlns:a16="http://schemas.microsoft.com/office/drawing/2014/main" id="{B588AE2D-7F4D-4F68-9D8B-2563B7C2BD71}"/>
                </a:ext>
              </a:extLst>
            </p:cNvPr>
            <p:cNvPicPr>
              <a:picLocks noChangeAspect="1"/>
            </p:cNvPicPr>
            <p:nvPr/>
          </p:nvPicPr>
          <p:blipFill>
            <a:blip r:embed="rId6"/>
            <a:stretch>
              <a:fillRect/>
            </a:stretch>
          </p:blipFill>
          <p:spPr>
            <a:xfrm>
              <a:off x="4461858" y="1680941"/>
              <a:ext cx="931061" cy="264032"/>
            </a:xfrm>
            <a:prstGeom prst="rect">
              <a:avLst/>
            </a:prstGeom>
          </p:spPr>
        </p:pic>
      </p:grpSp>
      <p:pic>
        <p:nvPicPr>
          <p:cNvPr id="20" name="内容占位符 5">
            <a:extLst>
              <a:ext uri="{FF2B5EF4-FFF2-40B4-BE49-F238E27FC236}">
                <a16:creationId xmlns:a16="http://schemas.microsoft.com/office/drawing/2014/main" id="{4D4E18E0-9F94-4647-BA0D-625A25858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815" y="1981200"/>
            <a:ext cx="2520748" cy="1892490"/>
          </a:xfrm>
          <a:prstGeom prst="rect">
            <a:avLst/>
          </a:prstGeom>
        </p:spPr>
      </p:pic>
      <p:sp>
        <p:nvSpPr>
          <p:cNvPr id="21" name="标题 1">
            <a:extLst>
              <a:ext uri="{FF2B5EF4-FFF2-40B4-BE49-F238E27FC236}">
                <a16:creationId xmlns:a16="http://schemas.microsoft.com/office/drawing/2014/main" id="{FC1697A0-5761-4453-97EB-CDF20630CAC3}"/>
              </a:ext>
            </a:extLst>
          </p:cNvPr>
          <p:cNvSpPr txBox="1">
            <a:spLocks/>
          </p:cNvSpPr>
          <p:nvPr/>
        </p:nvSpPr>
        <p:spPr>
          <a:xfrm>
            <a:off x="3785332" y="3378715"/>
            <a:ext cx="4136055" cy="1033797"/>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22-23</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err="1">
                <a:latin typeface="Times New Roman" panose="02020603050405020304" pitchFamily="18" charset="0"/>
                <a:ea typeface="宋体" panose="02010600030101010101" pitchFamily="2" charset="-122"/>
                <a:cs typeface="Times New Roman" panose="02020603050405020304" pitchFamily="18" charset="0"/>
              </a:rPr>
              <a:t>v</a:t>
            </a:r>
            <a:r>
              <a:rPr lang="en-US" altLang="zh-CN" sz="1800" baseline="-25000" dirty="0" err="1">
                <a:latin typeface="Times New Roman" panose="02020603050405020304" pitchFamily="18" charset="0"/>
                <a:ea typeface="宋体" panose="02010600030101010101" pitchFamily="2" charset="-122"/>
                <a:cs typeface="Times New Roman" panose="02020603050405020304" pitchFamily="18" charset="0"/>
              </a:rPr>
              <a:t>z</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=0.016</a:t>
            </a:r>
            <a:endParaRPr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矩形 21">
            <a:extLst>
              <a:ext uri="{FF2B5EF4-FFF2-40B4-BE49-F238E27FC236}">
                <a16:creationId xmlns:a16="http://schemas.microsoft.com/office/drawing/2014/main" id="{CF45971B-D709-4238-B38D-56EA5C3ED31A}"/>
              </a:ext>
            </a:extLst>
          </p:cNvPr>
          <p:cNvSpPr/>
          <p:nvPr/>
        </p:nvSpPr>
        <p:spPr>
          <a:xfrm>
            <a:off x="1371600" y="3770403"/>
            <a:ext cx="1109599"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2022</a:t>
            </a:r>
            <a:r>
              <a:rPr lang="zh-CN" altLang="en-US"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v</a:t>
            </a:r>
            <a:r>
              <a:rPr lang="en-US" altLang="zh-CN" baseline="-25000" dirty="0" err="1">
                <a:latin typeface="Times New Roman" panose="02020603050405020304" pitchFamily="18" charset="0"/>
                <a:ea typeface="宋体" panose="02010600030101010101" pitchFamily="2" charset="-122"/>
                <a:cs typeface="Times New Roman" panose="02020603050405020304" pitchFamily="18" charset="0"/>
              </a:rPr>
              <a:t>z</a:t>
            </a:r>
            <a:r>
              <a:rPr lang="en-US" altLang="zh-CN" dirty="0">
                <a:latin typeface="Times New Roman" panose="02020603050405020304" pitchFamily="18" charset="0"/>
                <a:ea typeface="宋体" panose="02010600030101010101" pitchFamily="2" charset="-122"/>
                <a:cs typeface="Times New Roman" panose="02020603050405020304" pitchFamily="18" charset="0"/>
              </a:rPr>
              <a:t>=0.012</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13">
            <a:extLst>
              <a:ext uri="{FF2B5EF4-FFF2-40B4-BE49-F238E27FC236}">
                <a16:creationId xmlns:a16="http://schemas.microsoft.com/office/drawing/2014/main" id="{F07AD98B-BA13-41EE-96FD-FAA1D6913EC4}"/>
              </a:ext>
            </a:extLst>
          </p:cNvPr>
          <p:cNvSpPr txBox="1"/>
          <p:nvPr/>
        </p:nvSpPr>
        <p:spPr>
          <a:xfrm>
            <a:off x="326977" y="2823532"/>
            <a:ext cx="437329" cy="28803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IBB:</a:t>
            </a:r>
            <a:endParaRPr lang="zh-CN" altLang="en-US" dirty="0"/>
          </a:p>
        </p:txBody>
      </p:sp>
      <p:sp>
        <p:nvSpPr>
          <p:cNvPr id="24" name="文本框 14">
            <a:extLst>
              <a:ext uri="{FF2B5EF4-FFF2-40B4-BE49-F238E27FC236}">
                <a16:creationId xmlns:a16="http://schemas.microsoft.com/office/drawing/2014/main" id="{04CF99B5-8EA7-40A2-883E-7DC5AFFB2C53}"/>
              </a:ext>
            </a:extLst>
          </p:cNvPr>
          <p:cNvSpPr txBox="1"/>
          <p:nvPr/>
        </p:nvSpPr>
        <p:spPr>
          <a:xfrm>
            <a:off x="152400" y="5350761"/>
            <a:ext cx="653954" cy="28803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BBWS:</a:t>
            </a:r>
            <a:endParaRPr lang="zh-CN" altLang="en-US" dirty="0"/>
          </a:p>
        </p:txBody>
      </p:sp>
      <p:sp>
        <p:nvSpPr>
          <p:cNvPr id="25" name="文本框 29">
            <a:extLst>
              <a:ext uri="{FF2B5EF4-FFF2-40B4-BE49-F238E27FC236}">
                <a16:creationId xmlns:a16="http://schemas.microsoft.com/office/drawing/2014/main" id="{D6F0BAAA-7D6E-4EE7-910D-32845E3FE003}"/>
              </a:ext>
            </a:extLst>
          </p:cNvPr>
          <p:cNvSpPr txBox="1"/>
          <p:nvPr/>
        </p:nvSpPr>
        <p:spPr>
          <a:xfrm>
            <a:off x="4173664" y="6451760"/>
            <a:ext cx="749372"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CW OFF</a:t>
            </a:r>
            <a:endParaRPr lang="zh-CN" altLang="en-US" dirty="0">
              <a:latin typeface="Times New Roman" panose="02020603050405020304" pitchFamily="18" charset="0"/>
              <a:cs typeface="Times New Roman" panose="02020603050405020304" pitchFamily="18" charset="0"/>
            </a:endParaRPr>
          </a:p>
        </p:txBody>
      </p:sp>
      <p:sp>
        <p:nvSpPr>
          <p:cNvPr id="26" name="文本框 44">
            <a:extLst>
              <a:ext uri="{FF2B5EF4-FFF2-40B4-BE49-F238E27FC236}">
                <a16:creationId xmlns:a16="http://schemas.microsoft.com/office/drawing/2014/main" id="{EA6B0366-7057-4657-8485-47721EF00FC6}"/>
              </a:ext>
            </a:extLst>
          </p:cNvPr>
          <p:cNvSpPr txBox="1"/>
          <p:nvPr/>
        </p:nvSpPr>
        <p:spPr>
          <a:xfrm>
            <a:off x="1676400" y="6504801"/>
            <a:ext cx="690061"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CW ON</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文本框 46">
            <a:extLst>
              <a:ext uri="{FF2B5EF4-FFF2-40B4-BE49-F238E27FC236}">
                <a16:creationId xmlns:a16="http://schemas.microsoft.com/office/drawing/2014/main" id="{F564DE02-7EBE-482C-8C68-D4D05974A8B0}"/>
              </a:ext>
            </a:extLst>
          </p:cNvPr>
          <p:cNvSpPr txBox="1"/>
          <p:nvPr/>
        </p:nvSpPr>
        <p:spPr>
          <a:xfrm>
            <a:off x="5944822" y="2154400"/>
            <a:ext cx="3102023"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eaLnBrk="0" hangingPunct="0">
              <a:buFont typeface="Arial" panose="020B0604020202020204" pitchFamily="34" charset="0"/>
              <a:buChar char="•"/>
            </a:pPr>
            <a:r>
              <a:rPr lang="en-US" altLang="zh-CN" dirty="0">
                <a:latin typeface="Arial" panose="020B0604020202020204" pitchFamily="34" charset="0"/>
                <a:ea typeface="宋体" panose="02010600030101010101" pitchFamily="2" charset="-122"/>
              </a:rPr>
              <a:t>In the process of parameter iteration, the luminosity gradually increased (2 figures above: luminosity chart changes from 2022 to 2023 years)</a:t>
            </a:r>
          </a:p>
          <a:p>
            <a:pPr marL="285750" indent="-285750">
              <a:buFont typeface="Arial" panose="020B0604020202020204" pitchFamily="34" charset="0"/>
              <a:buChar char="•"/>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11</a:t>
            </a:fld>
            <a:endParaRPr lang="en-US" altLang="zh-CN" sz="1400" dirty="0"/>
          </a:p>
        </p:txBody>
      </p:sp>
      <p:sp>
        <p:nvSpPr>
          <p:cNvPr id="31" name="Rectangle 2">
            <a:extLst>
              <a:ext uri="{FF2B5EF4-FFF2-40B4-BE49-F238E27FC236}">
                <a16:creationId xmlns:a16="http://schemas.microsoft.com/office/drawing/2014/main" id="{83E128B3-985A-4EAE-8854-003FEE313056}"/>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sp>
        <p:nvSpPr>
          <p:cNvPr id="3" name="矩形 2">
            <a:extLst>
              <a:ext uri="{FF2B5EF4-FFF2-40B4-BE49-F238E27FC236}">
                <a16:creationId xmlns:a16="http://schemas.microsoft.com/office/drawing/2014/main" id="{BC467EAE-F932-4283-8555-471BD7334A4D}"/>
              </a:ext>
            </a:extLst>
          </p:cNvPr>
          <p:cNvSpPr/>
          <p:nvPr/>
        </p:nvSpPr>
        <p:spPr>
          <a:xfrm>
            <a:off x="5944821" y="4663783"/>
            <a:ext cx="3102023" cy="1015663"/>
          </a:xfrm>
          <a:prstGeom prst="rect">
            <a:avLst/>
          </a:prstGeom>
        </p:spPr>
        <p:txBody>
          <a:bodyPr wrap="square">
            <a:spAutoFit/>
          </a:bodyPr>
          <a:lstStyle/>
          <a:p>
            <a:pPr marL="285750" indent="-285750">
              <a:buFont typeface="Arial" panose="020B0604020202020204" pitchFamily="34" charset="0"/>
              <a:buChar char="•"/>
            </a:pPr>
            <a:r>
              <a:rPr lang="en-US" altLang="zh-CN" dirty="0"/>
              <a:t>2 figures below: luminosity chart  of  the current parameter (version v3) ,  crossing Angle of 60 milliradians, with crab waist on (left) and off (right) , respectively .</a:t>
            </a:r>
          </a:p>
        </p:txBody>
      </p:sp>
      <p:sp>
        <p:nvSpPr>
          <p:cNvPr id="32" name="矩形 31">
            <a:extLst>
              <a:ext uri="{FF2B5EF4-FFF2-40B4-BE49-F238E27FC236}">
                <a16:creationId xmlns:a16="http://schemas.microsoft.com/office/drawing/2014/main" id="{C28EB7D2-D246-4B38-B3B8-331DAD6B4D4A}"/>
              </a:ext>
            </a:extLst>
          </p:cNvPr>
          <p:cNvSpPr/>
          <p:nvPr/>
        </p:nvSpPr>
        <p:spPr>
          <a:xfrm>
            <a:off x="771207" y="4032030"/>
            <a:ext cx="8266112" cy="707886"/>
          </a:xfrm>
          <a:prstGeom prst="rect">
            <a:avLst/>
          </a:prstGeom>
        </p:spPr>
        <p:txBody>
          <a:bodyPr wrap="square">
            <a:spAutoFit/>
          </a:bodyPr>
          <a:lstStyle/>
          <a:p>
            <a:pPr>
              <a:defRPr/>
            </a:pPr>
            <a:r>
              <a:rPr lang="en-US" altLang="zh-CN" sz="2000" baseline="0" dirty="0">
                <a:latin typeface="+mn-lt"/>
              </a:rPr>
              <a:t>The scanning of luminosity for </a:t>
            </a:r>
            <a:r>
              <a:rPr lang="en-US" altLang="zh-CN" sz="2000" baseline="0" dirty="0"/>
              <a:t>large area </a:t>
            </a:r>
            <a:r>
              <a:rPr lang="en-US" altLang="zh-CN" sz="2000" baseline="0" dirty="0">
                <a:latin typeface="+mn-lt"/>
              </a:rPr>
              <a:t>:</a:t>
            </a:r>
          </a:p>
          <a:p>
            <a:pPr>
              <a:defRPr/>
            </a:pPr>
            <a:endParaRPr lang="en-US" altLang="zh-CN" sz="2000" baseline="0" dirty="0">
              <a:latin typeface="+mn-lt"/>
            </a:endParaRPr>
          </a:p>
        </p:txBody>
      </p:sp>
      <p:pic>
        <p:nvPicPr>
          <p:cNvPr id="5" name="图片 4">
            <a:extLst>
              <a:ext uri="{FF2B5EF4-FFF2-40B4-BE49-F238E27FC236}">
                <a16:creationId xmlns:a16="http://schemas.microsoft.com/office/drawing/2014/main" id="{2368433B-D0ED-44E2-8F4D-D1F2D5EE186B}"/>
              </a:ext>
            </a:extLst>
          </p:cNvPr>
          <p:cNvPicPr>
            <a:picLocks noChangeAspect="1"/>
          </p:cNvPicPr>
          <p:nvPr/>
        </p:nvPicPr>
        <p:blipFill>
          <a:blip r:embed="rId8"/>
          <a:stretch>
            <a:fillRect/>
          </a:stretch>
        </p:blipFill>
        <p:spPr>
          <a:xfrm>
            <a:off x="3306935" y="4533068"/>
            <a:ext cx="2610469" cy="2038652"/>
          </a:xfrm>
          <a:prstGeom prst="rect">
            <a:avLst/>
          </a:prstGeom>
        </p:spPr>
      </p:pic>
    </p:spTree>
    <p:extLst>
      <p:ext uri="{BB962C8B-B14F-4D97-AF65-F5344CB8AC3E}">
        <p14:creationId xmlns:p14="http://schemas.microsoft.com/office/powerpoint/2010/main" val="27574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12</a:t>
            </a:fld>
            <a:endParaRPr lang="en-US" altLang="zh-CN" sz="140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 vs Number of particles </a:t>
            </a:r>
          </a:p>
        </p:txBody>
      </p:sp>
      <p:sp>
        <p:nvSpPr>
          <p:cNvPr id="11" name="Rectangle 2">
            <a:extLst>
              <a:ext uri="{FF2B5EF4-FFF2-40B4-BE49-F238E27FC236}">
                <a16:creationId xmlns:a16="http://schemas.microsoft.com/office/drawing/2014/main" id="{701AF2B3-4455-4A08-BA52-39F880DD39BC}"/>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sp>
        <p:nvSpPr>
          <p:cNvPr id="15" name="矩形 14">
            <a:extLst>
              <a:ext uri="{FF2B5EF4-FFF2-40B4-BE49-F238E27FC236}">
                <a16:creationId xmlns:a16="http://schemas.microsoft.com/office/drawing/2014/main" id="{132B6BDA-2254-4121-8B2C-8CB6194EE887}"/>
              </a:ext>
            </a:extLst>
          </p:cNvPr>
          <p:cNvSpPr/>
          <p:nvPr/>
        </p:nvSpPr>
        <p:spPr>
          <a:xfrm>
            <a:off x="499676" y="1856952"/>
            <a:ext cx="8266112" cy="1323439"/>
          </a:xfrm>
          <a:prstGeom prst="rect">
            <a:avLst/>
          </a:prstGeom>
        </p:spPr>
        <p:txBody>
          <a:bodyPr wrap="square">
            <a:spAutoFit/>
          </a:bodyPr>
          <a:lstStyle/>
          <a:p>
            <a:pPr>
              <a:defRPr/>
            </a:pPr>
            <a:r>
              <a:rPr lang="en-US" altLang="zh-CN" sz="2000" baseline="0" dirty="0">
                <a:latin typeface="+mn-lt"/>
              </a:rPr>
              <a:t>At the designed working point(0.552,0.572), the luminosity and beam-beam parameter increase almost smoothly with the increase of particle number, which has better robustness than other unstable </a:t>
            </a:r>
            <a:r>
              <a:rPr lang="en-US" altLang="zh-CN" sz="2000" baseline="0" dirty="0"/>
              <a:t>working</a:t>
            </a:r>
            <a:r>
              <a:rPr lang="en-US" altLang="zh-CN" sz="2000" baseline="0" dirty="0">
                <a:latin typeface="+mn-lt"/>
              </a:rPr>
              <a:t> points.</a:t>
            </a:r>
          </a:p>
        </p:txBody>
      </p:sp>
      <p:sp>
        <p:nvSpPr>
          <p:cNvPr id="8" name="文本框 7">
            <a:extLst>
              <a:ext uri="{FF2B5EF4-FFF2-40B4-BE49-F238E27FC236}">
                <a16:creationId xmlns:a16="http://schemas.microsoft.com/office/drawing/2014/main" id="{DA56C275-C00B-45EA-B04E-2927726C97D7}"/>
              </a:ext>
            </a:extLst>
          </p:cNvPr>
          <p:cNvSpPr txBox="1"/>
          <p:nvPr/>
        </p:nvSpPr>
        <p:spPr>
          <a:xfrm>
            <a:off x="990600" y="6070659"/>
            <a:ext cx="7420340" cy="830997"/>
          </a:xfrm>
          <a:prstGeom prst="rect">
            <a:avLst/>
          </a:prstGeom>
          <a:noFill/>
        </p:spPr>
        <p:txBody>
          <a:bodyPr wrap="square" rtlCol="0">
            <a:spAutoFit/>
          </a:bodyPr>
          <a:lstStyle/>
          <a:p>
            <a:r>
              <a:rPr lang="en-US" altLang="zh-CN" dirty="0"/>
              <a:t>Fig 5 Beam-beam simulation results for design working point. The final luminosity as functions of Np and the final beam-beam parameters as a function of bunch population (Np )  are summarized in left and right, respectively</a:t>
            </a:r>
            <a:endParaRPr lang="zh-CN" altLang="en-US" dirty="0"/>
          </a:p>
          <a:p>
            <a:r>
              <a:rPr lang="en-US" altLang="zh-CN" dirty="0"/>
              <a:t> </a:t>
            </a:r>
            <a:endParaRPr lang="zh-CN" altLang="en-US" dirty="0"/>
          </a:p>
        </p:txBody>
      </p:sp>
      <p:pic>
        <p:nvPicPr>
          <p:cNvPr id="9" name="图片 8">
            <a:extLst>
              <a:ext uri="{FF2B5EF4-FFF2-40B4-BE49-F238E27FC236}">
                <a16:creationId xmlns:a16="http://schemas.microsoft.com/office/drawing/2014/main" id="{92B3D18F-71A3-4DF7-92C7-2D630E8B8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23" y="3254289"/>
            <a:ext cx="3852088" cy="2774302"/>
          </a:xfrm>
          <a:prstGeom prst="rect">
            <a:avLst/>
          </a:prstGeom>
        </p:spPr>
      </p:pic>
      <p:pic>
        <p:nvPicPr>
          <p:cNvPr id="13" name="图片 12">
            <a:extLst>
              <a:ext uri="{FF2B5EF4-FFF2-40B4-BE49-F238E27FC236}">
                <a16:creationId xmlns:a16="http://schemas.microsoft.com/office/drawing/2014/main" id="{3E293DE8-6D24-4BC0-8631-7980174361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2732" y="3254289"/>
            <a:ext cx="3976238" cy="2819883"/>
          </a:xfrm>
          <a:prstGeom prst="rect">
            <a:avLst/>
          </a:prstGeom>
        </p:spPr>
      </p:pic>
    </p:spTree>
    <p:extLst>
      <p:ext uri="{BB962C8B-B14F-4D97-AF65-F5344CB8AC3E}">
        <p14:creationId xmlns:p14="http://schemas.microsoft.com/office/powerpoint/2010/main" val="120927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13</a:t>
            </a:fld>
            <a:endParaRPr lang="en-US" altLang="zh-CN" sz="140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 vs Number of particles </a:t>
            </a:r>
          </a:p>
        </p:txBody>
      </p:sp>
      <p:sp>
        <p:nvSpPr>
          <p:cNvPr id="15" name="矩形 14">
            <a:extLst>
              <a:ext uri="{FF2B5EF4-FFF2-40B4-BE49-F238E27FC236}">
                <a16:creationId xmlns:a16="http://schemas.microsoft.com/office/drawing/2014/main" id="{132B6BDA-2254-4121-8B2C-8CB6194EE887}"/>
              </a:ext>
            </a:extLst>
          </p:cNvPr>
          <p:cNvSpPr/>
          <p:nvPr/>
        </p:nvSpPr>
        <p:spPr>
          <a:xfrm>
            <a:off x="685800" y="2203733"/>
            <a:ext cx="8266112" cy="1015663"/>
          </a:xfrm>
          <a:prstGeom prst="rect">
            <a:avLst/>
          </a:prstGeom>
        </p:spPr>
        <p:txBody>
          <a:bodyPr wrap="square">
            <a:spAutoFit/>
          </a:bodyPr>
          <a:lstStyle/>
          <a:p>
            <a:pPr>
              <a:defRPr/>
            </a:pPr>
            <a:r>
              <a:rPr lang="en-US" altLang="zh-CN" sz="2000" baseline="0" dirty="0">
                <a:latin typeface="+mn-lt"/>
              </a:rPr>
              <a:t> As a contrast,</a:t>
            </a:r>
            <a:r>
              <a:rPr lang="en-US" altLang="zh-CN" sz="2000" baseline="0" dirty="0"/>
              <a:t> the result of working point(0.502,0.472), the luminosity and beam-beam parameter with the increase of particle number is not regular.</a:t>
            </a:r>
          </a:p>
        </p:txBody>
      </p:sp>
      <p:sp>
        <p:nvSpPr>
          <p:cNvPr id="18" name="文本框 17">
            <a:extLst>
              <a:ext uri="{FF2B5EF4-FFF2-40B4-BE49-F238E27FC236}">
                <a16:creationId xmlns:a16="http://schemas.microsoft.com/office/drawing/2014/main" id="{52B23BEE-B119-4668-A7A8-1175A7BA4FA8}"/>
              </a:ext>
            </a:extLst>
          </p:cNvPr>
          <p:cNvSpPr txBox="1"/>
          <p:nvPr/>
        </p:nvSpPr>
        <p:spPr>
          <a:xfrm>
            <a:off x="990600" y="6070659"/>
            <a:ext cx="7420340" cy="830997"/>
          </a:xfrm>
          <a:prstGeom prst="rect">
            <a:avLst/>
          </a:prstGeom>
          <a:noFill/>
        </p:spPr>
        <p:txBody>
          <a:bodyPr wrap="square" rtlCol="0">
            <a:spAutoFit/>
          </a:bodyPr>
          <a:lstStyle/>
          <a:p>
            <a:r>
              <a:rPr lang="en-US" altLang="zh-CN" dirty="0"/>
              <a:t>Fig 6 Beam-beam simulation results for unstable working point. The final luminosity as functions of Np and the final beam-beam parameters as a function of bunch population (Np )  are summarized in left and right, respectively</a:t>
            </a:r>
            <a:endParaRPr lang="zh-CN" altLang="en-US" dirty="0"/>
          </a:p>
          <a:p>
            <a:r>
              <a:rPr lang="en-US" altLang="zh-CN" dirty="0"/>
              <a:t> </a:t>
            </a:r>
            <a:endParaRPr lang="zh-CN" altLang="en-US" dirty="0"/>
          </a:p>
        </p:txBody>
      </p:sp>
      <p:pic>
        <p:nvPicPr>
          <p:cNvPr id="16" name="图片 15">
            <a:extLst>
              <a:ext uri="{FF2B5EF4-FFF2-40B4-BE49-F238E27FC236}">
                <a16:creationId xmlns:a16="http://schemas.microsoft.com/office/drawing/2014/main" id="{02916A90-BB41-49C2-ABD5-A8722AD87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338" y="3429000"/>
            <a:ext cx="3653793" cy="2631489"/>
          </a:xfrm>
          <a:prstGeom prst="rect">
            <a:avLst/>
          </a:prstGeom>
        </p:spPr>
      </p:pic>
      <p:pic>
        <p:nvPicPr>
          <p:cNvPr id="20" name="图片 19">
            <a:extLst>
              <a:ext uri="{FF2B5EF4-FFF2-40B4-BE49-F238E27FC236}">
                <a16:creationId xmlns:a16="http://schemas.microsoft.com/office/drawing/2014/main" id="{8BECB3DD-BC93-4E7A-BB45-0523AA6B1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8553" y="3488878"/>
            <a:ext cx="3726649" cy="2642879"/>
          </a:xfrm>
          <a:prstGeom prst="rect">
            <a:avLst/>
          </a:prstGeom>
        </p:spPr>
      </p:pic>
      <p:sp>
        <p:nvSpPr>
          <p:cNvPr id="23" name="Rectangle 2">
            <a:extLst>
              <a:ext uri="{FF2B5EF4-FFF2-40B4-BE49-F238E27FC236}">
                <a16:creationId xmlns:a16="http://schemas.microsoft.com/office/drawing/2014/main" id="{B72F8051-D173-4EA2-A2A3-A85BB0CE9D5E}"/>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spTree>
    <p:extLst>
      <p:ext uri="{BB962C8B-B14F-4D97-AF65-F5344CB8AC3E}">
        <p14:creationId xmlns:p14="http://schemas.microsoft.com/office/powerpoint/2010/main" val="250963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14</a:t>
            </a:fld>
            <a:endParaRPr lang="en-US" altLang="zh-CN" sz="140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68183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 change with different number of particles</a:t>
            </a:r>
          </a:p>
        </p:txBody>
      </p:sp>
      <p:sp>
        <p:nvSpPr>
          <p:cNvPr id="8" name="文本框 7">
            <a:extLst>
              <a:ext uri="{FF2B5EF4-FFF2-40B4-BE49-F238E27FC236}">
                <a16:creationId xmlns:a16="http://schemas.microsoft.com/office/drawing/2014/main" id="{DA56C275-C00B-45EA-B04E-2927726C97D7}"/>
              </a:ext>
            </a:extLst>
          </p:cNvPr>
          <p:cNvSpPr txBox="1"/>
          <p:nvPr/>
        </p:nvSpPr>
        <p:spPr>
          <a:xfrm>
            <a:off x="762000" y="5731670"/>
            <a:ext cx="7620000" cy="461665"/>
          </a:xfrm>
          <a:prstGeom prst="rect">
            <a:avLst/>
          </a:prstGeom>
          <a:noFill/>
        </p:spPr>
        <p:txBody>
          <a:bodyPr wrap="square" rtlCol="0">
            <a:spAutoFit/>
          </a:bodyPr>
          <a:lstStyle/>
          <a:p>
            <a:r>
              <a:rPr lang="en-US" altLang="zh-CN" dirty="0"/>
              <a:t>Fig 7 Weak-strong simulation results .The evolutions of the luminosity and beam-beam parameter for np= 2.5e10, 4.0e10, 5.02e10 (design), 5.5e10, 7.0e10 and 8.5e10, respectively</a:t>
            </a:r>
            <a:endParaRPr lang="zh-CN" altLang="en-US" dirty="0"/>
          </a:p>
        </p:txBody>
      </p:sp>
      <p:pic>
        <p:nvPicPr>
          <p:cNvPr id="4" name="图片 3">
            <a:extLst>
              <a:ext uri="{FF2B5EF4-FFF2-40B4-BE49-F238E27FC236}">
                <a16:creationId xmlns:a16="http://schemas.microsoft.com/office/drawing/2014/main" id="{45C62EDE-C8B0-4576-96AA-22F77DC40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57" y="2566957"/>
            <a:ext cx="4005943" cy="2885110"/>
          </a:xfrm>
          <a:prstGeom prst="rect">
            <a:avLst/>
          </a:prstGeom>
        </p:spPr>
      </p:pic>
      <p:pic>
        <p:nvPicPr>
          <p:cNvPr id="6" name="图片 5">
            <a:extLst>
              <a:ext uri="{FF2B5EF4-FFF2-40B4-BE49-F238E27FC236}">
                <a16:creationId xmlns:a16="http://schemas.microsoft.com/office/drawing/2014/main" id="{28326CCA-6196-4DBB-96B8-7ADE70789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2570207"/>
            <a:ext cx="4005942" cy="2833720"/>
          </a:xfrm>
          <a:prstGeom prst="rect">
            <a:avLst/>
          </a:prstGeom>
        </p:spPr>
      </p:pic>
      <p:sp>
        <p:nvSpPr>
          <p:cNvPr id="7" name="矩形 6">
            <a:extLst>
              <a:ext uri="{FF2B5EF4-FFF2-40B4-BE49-F238E27FC236}">
                <a16:creationId xmlns:a16="http://schemas.microsoft.com/office/drawing/2014/main" id="{B66C7DA6-D5C3-472D-9EB3-474D0598830E}"/>
              </a:ext>
            </a:extLst>
          </p:cNvPr>
          <p:cNvSpPr/>
          <p:nvPr/>
        </p:nvSpPr>
        <p:spPr>
          <a:xfrm>
            <a:off x="729342" y="1794668"/>
            <a:ext cx="7772400" cy="646331"/>
          </a:xfrm>
          <a:prstGeom prst="rect">
            <a:avLst/>
          </a:prstGeom>
        </p:spPr>
        <p:txBody>
          <a:bodyPr wrap="square">
            <a:spAutoFit/>
          </a:bodyPr>
          <a:lstStyle/>
          <a:p>
            <a:r>
              <a:rPr lang="en-US" altLang="zh-CN" baseline="0" dirty="0"/>
              <a:t>At the designed working point, denser bunches are less stable. But it's all stabilizing pretty quickly.</a:t>
            </a:r>
            <a:endParaRPr lang="zh-CN" altLang="en-US" dirty="0"/>
          </a:p>
        </p:txBody>
      </p:sp>
      <p:sp>
        <p:nvSpPr>
          <p:cNvPr id="14" name="Rectangle 2">
            <a:extLst>
              <a:ext uri="{FF2B5EF4-FFF2-40B4-BE49-F238E27FC236}">
                <a16:creationId xmlns:a16="http://schemas.microsoft.com/office/drawing/2014/main" id="{E19C9CBD-9B3F-4E20-8C9E-FF318BED0E18}"/>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spTree>
    <p:extLst>
      <p:ext uri="{BB962C8B-B14F-4D97-AF65-F5344CB8AC3E}">
        <p14:creationId xmlns:p14="http://schemas.microsoft.com/office/powerpoint/2010/main" val="239772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15</a:t>
            </a:fld>
            <a:endParaRPr lang="en-US" altLang="zh-CN" sz="140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X-Z instability</a:t>
            </a:r>
          </a:p>
        </p:txBody>
      </p:sp>
      <p:sp>
        <p:nvSpPr>
          <p:cNvPr id="15" name="矩形 14">
            <a:extLst>
              <a:ext uri="{FF2B5EF4-FFF2-40B4-BE49-F238E27FC236}">
                <a16:creationId xmlns:a16="http://schemas.microsoft.com/office/drawing/2014/main" id="{96079B91-A575-4E8C-B8E1-FA1BAF78FF58}"/>
              </a:ext>
            </a:extLst>
          </p:cNvPr>
          <p:cNvSpPr/>
          <p:nvPr/>
        </p:nvSpPr>
        <p:spPr>
          <a:xfrm>
            <a:off x="683578" y="1582902"/>
            <a:ext cx="8266112" cy="707886"/>
          </a:xfrm>
          <a:prstGeom prst="rect">
            <a:avLst/>
          </a:prstGeom>
        </p:spPr>
        <p:txBody>
          <a:bodyPr wrap="square">
            <a:spAutoFit/>
          </a:bodyPr>
          <a:lstStyle/>
          <a:p>
            <a:pPr>
              <a:defRPr/>
            </a:pPr>
            <a:r>
              <a:rPr lang="en-US" altLang="zh-CN" sz="2000" baseline="0" dirty="0">
                <a:latin typeface="+mn-lt"/>
              </a:rPr>
              <a:t>However, under the current parameters, there is a less optimistic X-Z instability near the design operating point:</a:t>
            </a:r>
          </a:p>
        </p:txBody>
      </p:sp>
      <p:grpSp>
        <p:nvGrpSpPr>
          <p:cNvPr id="17" name="组合 16">
            <a:extLst>
              <a:ext uri="{FF2B5EF4-FFF2-40B4-BE49-F238E27FC236}">
                <a16:creationId xmlns:a16="http://schemas.microsoft.com/office/drawing/2014/main" id="{394B13B0-DF9C-4217-8A9B-A2B80A389804}"/>
              </a:ext>
            </a:extLst>
          </p:cNvPr>
          <p:cNvGrpSpPr/>
          <p:nvPr/>
        </p:nvGrpSpPr>
        <p:grpSpPr>
          <a:xfrm>
            <a:off x="228600" y="2409198"/>
            <a:ext cx="4394414" cy="3320312"/>
            <a:chOff x="356967" y="742986"/>
            <a:chExt cx="5565273" cy="4934448"/>
          </a:xfrm>
        </p:grpSpPr>
        <p:pic>
          <p:nvPicPr>
            <p:cNvPr id="18" name="图片 17">
              <a:extLst>
                <a:ext uri="{FF2B5EF4-FFF2-40B4-BE49-F238E27FC236}">
                  <a16:creationId xmlns:a16="http://schemas.microsoft.com/office/drawing/2014/main" id="{4AAA3961-8572-44E2-BC5B-3D6C5FB58A86}"/>
                </a:ext>
              </a:extLst>
            </p:cNvPr>
            <p:cNvPicPr>
              <a:picLocks noChangeAspect="1"/>
            </p:cNvPicPr>
            <p:nvPr/>
          </p:nvPicPr>
          <p:blipFill>
            <a:blip r:embed="rId4"/>
            <a:stretch>
              <a:fillRect/>
            </a:stretch>
          </p:blipFill>
          <p:spPr>
            <a:xfrm>
              <a:off x="356967" y="1625840"/>
              <a:ext cx="5565273" cy="3936061"/>
            </a:xfrm>
            <a:prstGeom prst="rect">
              <a:avLst/>
            </a:prstGeom>
          </p:spPr>
        </p:pic>
        <p:cxnSp>
          <p:nvCxnSpPr>
            <p:cNvPr id="19" name="直接连接符 18">
              <a:extLst>
                <a:ext uri="{FF2B5EF4-FFF2-40B4-BE49-F238E27FC236}">
                  <a16:creationId xmlns:a16="http://schemas.microsoft.com/office/drawing/2014/main" id="{D56E75D5-0535-4152-A8E0-B4EF9D10065A}"/>
                </a:ext>
              </a:extLst>
            </p:cNvPr>
            <p:cNvCxnSpPr>
              <a:cxnSpLocks/>
            </p:cNvCxnSpPr>
            <p:nvPr/>
          </p:nvCxnSpPr>
          <p:spPr>
            <a:xfrm>
              <a:off x="2331791" y="1094690"/>
              <a:ext cx="0" cy="45273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直接连接符 19">
              <a:extLst>
                <a:ext uri="{FF2B5EF4-FFF2-40B4-BE49-F238E27FC236}">
                  <a16:creationId xmlns:a16="http://schemas.microsoft.com/office/drawing/2014/main" id="{98C4F43C-AE49-4493-9563-BAFD8E9F156D}"/>
                </a:ext>
              </a:extLst>
            </p:cNvPr>
            <p:cNvCxnSpPr>
              <a:cxnSpLocks/>
            </p:cNvCxnSpPr>
            <p:nvPr/>
          </p:nvCxnSpPr>
          <p:spPr>
            <a:xfrm>
              <a:off x="2095333" y="1094690"/>
              <a:ext cx="0" cy="45273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直接连接符 20">
              <a:extLst>
                <a:ext uri="{FF2B5EF4-FFF2-40B4-BE49-F238E27FC236}">
                  <a16:creationId xmlns:a16="http://schemas.microsoft.com/office/drawing/2014/main" id="{30A9B3DC-9EC2-4D10-A42C-013AEC7A5528}"/>
                </a:ext>
              </a:extLst>
            </p:cNvPr>
            <p:cNvCxnSpPr>
              <a:cxnSpLocks/>
            </p:cNvCxnSpPr>
            <p:nvPr/>
          </p:nvCxnSpPr>
          <p:spPr>
            <a:xfrm>
              <a:off x="2668480" y="1259951"/>
              <a:ext cx="0" cy="430195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文本框 21">
              <a:extLst>
                <a:ext uri="{FF2B5EF4-FFF2-40B4-BE49-F238E27FC236}">
                  <a16:creationId xmlns:a16="http://schemas.microsoft.com/office/drawing/2014/main" id="{FE78E1C7-D607-447B-9A52-C330FA822216}"/>
                </a:ext>
              </a:extLst>
            </p:cNvPr>
            <p:cNvSpPr txBox="1"/>
            <p:nvPr/>
          </p:nvSpPr>
          <p:spPr>
            <a:xfrm>
              <a:off x="1756567" y="1376739"/>
              <a:ext cx="418580" cy="296984"/>
            </a:xfrm>
            <a:prstGeom prst="rect">
              <a:avLst/>
            </a:prstGeom>
            <a:noFill/>
          </p:spPr>
          <p:txBody>
            <a:bodyPr wrap="none" rtlCol="0">
              <a:spAutoFit/>
            </a:bodyPr>
            <a:lstStyle/>
            <a:p>
              <a:r>
                <a:rPr lang="en-US" altLang="zh-CN" sz="825" dirty="0"/>
                <a:t>0.5</a:t>
              </a:r>
              <a:endParaRPr lang="zh-CN" altLang="en-US" sz="825" dirty="0"/>
            </a:p>
          </p:txBody>
        </p:sp>
        <p:sp>
          <p:nvSpPr>
            <p:cNvPr id="23" name="文本框 22">
              <a:extLst>
                <a:ext uri="{FF2B5EF4-FFF2-40B4-BE49-F238E27FC236}">
                  <a16:creationId xmlns:a16="http://schemas.microsoft.com/office/drawing/2014/main" id="{7C09EF31-8EE1-48D7-8192-4CFB67936597}"/>
                </a:ext>
              </a:extLst>
            </p:cNvPr>
            <p:cNvSpPr txBox="1"/>
            <p:nvPr/>
          </p:nvSpPr>
          <p:spPr>
            <a:xfrm>
              <a:off x="2014134" y="1376739"/>
              <a:ext cx="729170" cy="296984"/>
            </a:xfrm>
            <a:prstGeom prst="rect">
              <a:avLst/>
            </a:prstGeom>
            <a:noFill/>
          </p:spPr>
          <p:txBody>
            <a:bodyPr wrap="none" rtlCol="0">
              <a:spAutoFit/>
            </a:bodyPr>
            <a:lstStyle/>
            <a:p>
              <a:r>
                <a:rPr lang="en-US" altLang="zh-CN" sz="825" dirty="0"/>
                <a:t>0.5+0.4vs</a:t>
              </a:r>
              <a:endParaRPr lang="zh-CN" altLang="en-US" sz="825" dirty="0"/>
            </a:p>
          </p:txBody>
        </p:sp>
        <p:sp>
          <p:nvSpPr>
            <p:cNvPr id="24" name="文本框 23">
              <a:extLst>
                <a:ext uri="{FF2B5EF4-FFF2-40B4-BE49-F238E27FC236}">
                  <a16:creationId xmlns:a16="http://schemas.microsoft.com/office/drawing/2014/main" id="{21B6798D-F34E-46BF-BF75-5DEB5CE49556}"/>
                </a:ext>
              </a:extLst>
            </p:cNvPr>
            <p:cNvSpPr txBox="1"/>
            <p:nvPr/>
          </p:nvSpPr>
          <p:spPr>
            <a:xfrm>
              <a:off x="2498010" y="1019314"/>
              <a:ext cx="437693" cy="296984"/>
            </a:xfrm>
            <a:prstGeom prst="rect">
              <a:avLst/>
            </a:prstGeom>
            <a:noFill/>
          </p:spPr>
          <p:txBody>
            <a:bodyPr wrap="none" rtlCol="0">
              <a:spAutoFit/>
            </a:bodyPr>
            <a:lstStyle/>
            <a:p>
              <a:r>
                <a:rPr lang="en-US" altLang="zh-CN" sz="825" dirty="0"/>
                <a:t>1vs</a:t>
              </a:r>
              <a:endParaRPr lang="zh-CN" altLang="en-US" sz="825" dirty="0"/>
            </a:p>
          </p:txBody>
        </p:sp>
        <p:cxnSp>
          <p:nvCxnSpPr>
            <p:cNvPr id="25" name="直接连接符 24">
              <a:extLst>
                <a:ext uri="{FF2B5EF4-FFF2-40B4-BE49-F238E27FC236}">
                  <a16:creationId xmlns:a16="http://schemas.microsoft.com/office/drawing/2014/main" id="{4A8EAE0C-ECF2-464A-B50B-04255AFEF0A1}"/>
                </a:ext>
              </a:extLst>
            </p:cNvPr>
            <p:cNvCxnSpPr>
              <a:cxnSpLocks/>
            </p:cNvCxnSpPr>
            <p:nvPr/>
          </p:nvCxnSpPr>
          <p:spPr>
            <a:xfrm>
              <a:off x="2916531" y="1150118"/>
              <a:ext cx="0" cy="45273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文本框 25">
              <a:extLst>
                <a:ext uri="{FF2B5EF4-FFF2-40B4-BE49-F238E27FC236}">
                  <a16:creationId xmlns:a16="http://schemas.microsoft.com/office/drawing/2014/main" id="{8BB76824-14C6-4460-9BEF-D9E5256C95C9}"/>
                </a:ext>
              </a:extLst>
            </p:cNvPr>
            <p:cNvSpPr txBox="1"/>
            <p:nvPr/>
          </p:nvSpPr>
          <p:spPr>
            <a:xfrm>
              <a:off x="2881103" y="1539490"/>
              <a:ext cx="523703" cy="296984"/>
            </a:xfrm>
            <a:prstGeom prst="rect">
              <a:avLst/>
            </a:prstGeom>
            <a:noFill/>
          </p:spPr>
          <p:txBody>
            <a:bodyPr wrap="none" rtlCol="0">
              <a:spAutoFit/>
            </a:bodyPr>
            <a:lstStyle/>
            <a:p>
              <a:r>
                <a:rPr lang="en-US" altLang="zh-CN" sz="825" dirty="0"/>
                <a:t>1.4vs</a:t>
              </a:r>
              <a:endParaRPr lang="zh-CN" altLang="en-US" sz="825" dirty="0"/>
            </a:p>
          </p:txBody>
        </p:sp>
        <p:cxnSp>
          <p:nvCxnSpPr>
            <p:cNvPr id="27" name="直接连接符 26">
              <a:extLst>
                <a:ext uri="{FF2B5EF4-FFF2-40B4-BE49-F238E27FC236}">
                  <a16:creationId xmlns:a16="http://schemas.microsoft.com/office/drawing/2014/main" id="{B602EF70-78D2-4F9D-BF74-4CC32AB6C459}"/>
                </a:ext>
              </a:extLst>
            </p:cNvPr>
            <p:cNvCxnSpPr>
              <a:cxnSpLocks/>
            </p:cNvCxnSpPr>
            <p:nvPr/>
          </p:nvCxnSpPr>
          <p:spPr>
            <a:xfrm>
              <a:off x="2800483" y="873791"/>
              <a:ext cx="0" cy="47566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文本框 27">
              <a:extLst>
                <a:ext uri="{FF2B5EF4-FFF2-40B4-BE49-F238E27FC236}">
                  <a16:creationId xmlns:a16="http://schemas.microsoft.com/office/drawing/2014/main" id="{190E10C5-F2CE-4B32-AA43-27818A0F2A53}"/>
                </a:ext>
              </a:extLst>
            </p:cNvPr>
            <p:cNvSpPr txBox="1"/>
            <p:nvPr/>
          </p:nvSpPr>
          <p:spPr>
            <a:xfrm>
              <a:off x="2553931" y="742986"/>
              <a:ext cx="523703" cy="296984"/>
            </a:xfrm>
            <a:prstGeom prst="rect">
              <a:avLst/>
            </a:prstGeom>
            <a:noFill/>
          </p:spPr>
          <p:txBody>
            <a:bodyPr wrap="none" rtlCol="0">
              <a:spAutoFit/>
            </a:bodyPr>
            <a:lstStyle/>
            <a:p>
              <a:r>
                <a:rPr lang="en-US" altLang="zh-CN" sz="825" dirty="0"/>
                <a:t>1.2vs</a:t>
              </a:r>
              <a:endParaRPr lang="zh-CN" altLang="en-US" sz="825" dirty="0"/>
            </a:p>
          </p:txBody>
        </p:sp>
        <p:pic>
          <p:nvPicPr>
            <p:cNvPr id="29" name="图片 28">
              <a:extLst>
                <a:ext uri="{FF2B5EF4-FFF2-40B4-BE49-F238E27FC236}">
                  <a16:creationId xmlns:a16="http://schemas.microsoft.com/office/drawing/2014/main" id="{0CE675B6-39E4-4939-B083-6431A1B4B2DD}"/>
                </a:ext>
              </a:extLst>
            </p:cNvPr>
            <p:cNvPicPr>
              <a:picLocks noChangeAspect="1"/>
            </p:cNvPicPr>
            <p:nvPr/>
          </p:nvPicPr>
          <p:blipFill>
            <a:blip r:embed="rId5"/>
            <a:stretch>
              <a:fillRect/>
            </a:stretch>
          </p:blipFill>
          <p:spPr>
            <a:xfrm>
              <a:off x="4854452" y="2021692"/>
              <a:ext cx="841598" cy="451053"/>
            </a:xfrm>
            <a:prstGeom prst="rect">
              <a:avLst/>
            </a:prstGeom>
          </p:spPr>
        </p:pic>
      </p:grpSp>
      <p:grpSp>
        <p:nvGrpSpPr>
          <p:cNvPr id="31" name="组合 30">
            <a:extLst>
              <a:ext uri="{FF2B5EF4-FFF2-40B4-BE49-F238E27FC236}">
                <a16:creationId xmlns:a16="http://schemas.microsoft.com/office/drawing/2014/main" id="{D0D4D240-A0A9-4DAE-80C0-6B5CD27D060E}"/>
              </a:ext>
            </a:extLst>
          </p:cNvPr>
          <p:cNvGrpSpPr/>
          <p:nvPr/>
        </p:nvGrpSpPr>
        <p:grpSpPr>
          <a:xfrm>
            <a:off x="4572000" y="2327672"/>
            <a:ext cx="4434989" cy="3463528"/>
            <a:chOff x="6048624" y="695947"/>
            <a:chExt cx="5547585" cy="4934448"/>
          </a:xfrm>
        </p:grpSpPr>
        <p:pic>
          <p:nvPicPr>
            <p:cNvPr id="32" name="图片 31">
              <a:extLst>
                <a:ext uri="{FF2B5EF4-FFF2-40B4-BE49-F238E27FC236}">
                  <a16:creationId xmlns:a16="http://schemas.microsoft.com/office/drawing/2014/main" id="{7B57DA84-E167-47B6-B01A-C371728DE8D4}"/>
                </a:ext>
              </a:extLst>
            </p:cNvPr>
            <p:cNvPicPr>
              <a:picLocks noChangeAspect="1"/>
            </p:cNvPicPr>
            <p:nvPr/>
          </p:nvPicPr>
          <p:blipFill>
            <a:blip r:embed="rId6"/>
            <a:stretch>
              <a:fillRect/>
            </a:stretch>
          </p:blipFill>
          <p:spPr>
            <a:xfrm>
              <a:off x="6048624" y="1638350"/>
              <a:ext cx="5547585" cy="3923551"/>
            </a:xfrm>
            <a:prstGeom prst="rect">
              <a:avLst/>
            </a:prstGeom>
          </p:spPr>
        </p:pic>
        <p:cxnSp>
          <p:nvCxnSpPr>
            <p:cNvPr id="33" name="直接连接符 32">
              <a:extLst>
                <a:ext uri="{FF2B5EF4-FFF2-40B4-BE49-F238E27FC236}">
                  <a16:creationId xmlns:a16="http://schemas.microsoft.com/office/drawing/2014/main" id="{5D9AF583-C8B8-4194-9038-F7663FCEC9C1}"/>
                </a:ext>
              </a:extLst>
            </p:cNvPr>
            <p:cNvCxnSpPr>
              <a:cxnSpLocks/>
            </p:cNvCxnSpPr>
            <p:nvPr/>
          </p:nvCxnSpPr>
          <p:spPr>
            <a:xfrm>
              <a:off x="8029865" y="1047651"/>
              <a:ext cx="0" cy="45273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直接连接符 33">
              <a:extLst>
                <a:ext uri="{FF2B5EF4-FFF2-40B4-BE49-F238E27FC236}">
                  <a16:creationId xmlns:a16="http://schemas.microsoft.com/office/drawing/2014/main" id="{2DDACF10-1E04-41CF-A299-A2D2C5E29D29}"/>
                </a:ext>
              </a:extLst>
            </p:cNvPr>
            <p:cNvCxnSpPr>
              <a:cxnSpLocks/>
            </p:cNvCxnSpPr>
            <p:nvPr/>
          </p:nvCxnSpPr>
          <p:spPr>
            <a:xfrm>
              <a:off x="7793407" y="1047651"/>
              <a:ext cx="0" cy="45273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直接连接符 34">
              <a:extLst>
                <a:ext uri="{FF2B5EF4-FFF2-40B4-BE49-F238E27FC236}">
                  <a16:creationId xmlns:a16="http://schemas.microsoft.com/office/drawing/2014/main" id="{4D61C96C-92EA-4158-A8B1-B842616251EB}"/>
                </a:ext>
              </a:extLst>
            </p:cNvPr>
            <p:cNvCxnSpPr>
              <a:cxnSpLocks/>
            </p:cNvCxnSpPr>
            <p:nvPr/>
          </p:nvCxnSpPr>
          <p:spPr>
            <a:xfrm>
              <a:off x="8366554" y="1212912"/>
              <a:ext cx="0" cy="430195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文本框 35">
              <a:extLst>
                <a:ext uri="{FF2B5EF4-FFF2-40B4-BE49-F238E27FC236}">
                  <a16:creationId xmlns:a16="http://schemas.microsoft.com/office/drawing/2014/main" id="{6FAE5447-4FF5-4749-880A-BB68FE73C7B9}"/>
                </a:ext>
              </a:extLst>
            </p:cNvPr>
            <p:cNvSpPr txBox="1"/>
            <p:nvPr/>
          </p:nvSpPr>
          <p:spPr>
            <a:xfrm>
              <a:off x="7454641" y="1329701"/>
              <a:ext cx="362600" cy="261610"/>
            </a:xfrm>
            <a:prstGeom prst="rect">
              <a:avLst/>
            </a:prstGeom>
            <a:noFill/>
          </p:spPr>
          <p:txBody>
            <a:bodyPr wrap="none" rtlCol="0">
              <a:spAutoFit/>
            </a:bodyPr>
            <a:lstStyle/>
            <a:p>
              <a:r>
                <a:rPr lang="en-US" altLang="zh-CN" sz="1100" dirty="0"/>
                <a:t>0.5</a:t>
              </a:r>
              <a:endParaRPr lang="zh-CN" altLang="en-US" sz="1100" dirty="0"/>
            </a:p>
          </p:txBody>
        </p:sp>
        <p:sp>
          <p:nvSpPr>
            <p:cNvPr id="37" name="文本框 36">
              <a:extLst>
                <a:ext uri="{FF2B5EF4-FFF2-40B4-BE49-F238E27FC236}">
                  <a16:creationId xmlns:a16="http://schemas.microsoft.com/office/drawing/2014/main" id="{17ED93E2-07DD-431A-83FB-250A0E0A90DB}"/>
                </a:ext>
              </a:extLst>
            </p:cNvPr>
            <p:cNvSpPr txBox="1"/>
            <p:nvPr/>
          </p:nvSpPr>
          <p:spPr>
            <a:xfrm>
              <a:off x="7712208" y="1329701"/>
              <a:ext cx="758541" cy="261610"/>
            </a:xfrm>
            <a:prstGeom prst="rect">
              <a:avLst/>
            </a:prstGeom>
            <a:noFill/>
          </p:spPr>
          <p:txBody>
            <a:bodyPr wrap="none" rtlCol="0">
              <a:spAutoFit/>
            </a:bodyPr>
            <a:lstStyle/>
            <a:p>
              <a:r>
                <a:rPr lang="en-US" altLang="zh-CN" sz="1100" dirty="0"/>
                <a:t>0.5+0.4vs</a:t>
              </a:r>
              <a:endParaRPr lang="zh-CN" altLang="en-US" sz="1100" dirty="0"/>
            </a:p>
          </p:txBody>
        </p:sp>
        <p:sp>
          <p:nvSpPr>
            <p:cNvPr id="38" name="文本框 37">
              <a:extLst>
                <a:ext uri="{FF2B5EF4-FFF2-40B4-BE49-F238E27FC236}">
                  <a16:creationId xmlns:a16="http://schemas.microsoft.com/office/drawing/2014/main" id="{AC43E734-9B5C-4F40-8274-0C3B7FA01D29}"/>
                </a:ext>
              </a:extLst>
            </p:cNvPr>
            <p:cNvSpPr txBox="1"/>
            <p:nvPr/>
          </p:nvSpPr>
          <p:spPr>
            <a:xfrm>
              <a:off x="8196085" y="972274"/>
              <a:ext cx="381836" cy="261610"/>
            </a:xfrm>
            <a:prstGeom prst="rect">
              <a:avLst/>
            </a:prstGeom>
            <a:noFill/>
          </p:spPr>
          <p:txBody>
            <a:bodyPr wrap="none" rtlCol="0">
              <a:spAutoFit/>
            </a:bodyPr>
            <a:lstStyle/>
            <a:p>
              <a:r>
                <a:rPr lang="en-US" altLang="zh-CN" sz="1100" dirty="0"/>
                <a:t>1vs</a:t>
              </a:r>
              <a:endParaRPr lang="zh-CN" altLang="en-US" sz="1100" dirty="0"/>
            </a:p>
          </p:txBody>
        </p:sp>
        <p:cxnSp>
          <p:nvCxnSpPr>
            <p:cNvPr id="39" name="直接连接符 38">
              <a:extLst>
                <a:ext uri="{FF2B5EF4-FFF2-40B4-BE49-F238E27FC236}">
                  <a16:creationId xmlns:a16="http://schemas.microsoft.com/office/drawing/2014/main" id="{95749C50-1333-411A-8366-711E90461506}"/>
                </a:ext>
              </a:extLst>
            </p:cNvPr>
            <p:cNvCxnSpPr>
              <a:cxnSpLocks/>
            </p:cNvCxnSpPr>
            <p:nvPr/>
          </p:nvCxnSpPr>
          <p:spPr>
            <a:xfrm>
              <a:off x="8614605" y="1103079"/>
              <a:ext cx="0" cy="45273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文本框 39">
              <a:extLst>
                <a:ext uri="{FF2B5EF4-FFF2-40B4-BE49-F238E27FC236}">
                  <a16:creationId xmlns:a16="http://schemas.microsoft.com/office/drawing/2014/main" id="{708C67E7-3845-4E31-B037-F073F16C919A}"/>
                </a:ext>
              </a:extLst>
            </p:cNvPr>
            <p:cNvSpPr txBox="1"/>
            <p:nvPr/>
          </p:nvSpPr>
          <p:spPr>
            <a:xfrm>
              <a:off x="8579178" y="1492451"/>
              <a:ext cx="486030" cy="261610"/>
            </a:xfrm>
            <a:prstGeom prst="rect">
              <a:avLst/>
            </a:prstGeom>
            <a:noFill/>
          </p:spPr>
          <p:txBody>
            <a:bodyPr wrap="none" rtlCol="0">
              <a:spAutoFit/>
            </a:bodyPr>
            <a:lstStyle/>
            <a:p>
              <a:r>
                <a:rPr lang="en-US" altLang="zh-CN" sz="1100" dirty="0"/>
                <a:t>1.4vs</a:t>
              </a:r>
              <a:endParaRPr lang="zh-CN" altLang="en-US" sz="1100" dirty="0"/>
            </a:p>
          </p:txBody>
        </p:sp>
        <p:cxnSp>
          <p:nvCxnSpPr>
            <p:cNvPr id="41" name="直接连接符 40">
              <a:extLst>
                <a:ext uri="{FF2B5EF4-FFF2-40B4-BE49-F238E27FC236}">
                  <a16:creationId xmlns:a16="http://schemas.microsoft.com/office/drawing/2014/main" id="{5AA95D68-B740-477E-9BB4-5BC6ED6DB9DA}"/>
                </a:ext>
              </a:extLst>
            </p:cNvPr>
            <p:cNvCxnSpPr>
              <a:cxnSpLocks/>
            </p:cNvCxnSpPr>
            <p:nvPr/>
          </p:nvCxnSpPr>
          <p:spPr>
            <a:xfrm>
              <a:off x="8498557" y="826752"/>
              <a:ext cx="0" cy="47566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文本框 41">
              <a:extLst>
                <a:ext uri="{FF2B5EF4-FFF2-40B4-BE49-F238E27FC236}">
                  <a16:creationId xmlns:a16="http://schemas.microsoft.com/office/drawing/2014/main" id="{6E97EDEA-8290-4A9A-8119-C3A9386BC60A}"/>
                </a:ext>
              </a:extLst>
            </p:cNvPr>
            <p:cNvSpPr txBox="1"/>
            <p:nvPr/>
          </p:nvSpPr>
          <p:spPr>
            <a:xfrm>
              <a:off x="8252005" y="695947"/>
              <a:ext cx="486030" cy="261610"/>
            </a:xfrm>
            <a:prstGeom prst="rect">
              <a:avLst/>
            </a:prstGeom>
            <a:noFill/>
          </p:spPr>
          <p:txBody>
            <a:bodyPr wrap="none" rtlCol="0">
              <a:spAutoFit/>
            </a:bodyPr>
            <a:lstStyle/>
            <a:p>
              <a:r>
                <a:rPr lang="en-US" altLang="zh-CN" sz="1100" dirty="0"/>
                <a:t>1.2vs</a:t>
              </a:r>
              <a:endParaRPr lang="zh-CN" altLang="en-US" sz="1100" dirty="0"/>
            </a:p>
          </p:txBody>
        </p:sp>
        <p:pic>
          <p:nvPicPr>
            <p:cNvPr id="43" name="图片 42">
              <a:extLst>
                <a:ext uri="{FF2B5EF4-FFF2-40B4-BE49-F238E27FC236}">
                  <a16:creationId xmlns:a16="http://schemas.microsoft.com/office/drawing/2014/main" id="{19D1CF65-D527-4565-B4F3-044CE7FD2AA1}"/>
                </a:ext>
              </a:extLst>
            </p:cNvPr>
            <p:cNvPicPr>
              <a:picLocks noChangeAspect="1"/>
            </p:cNvPicPr>
            <p:nvPr/>
          </p:nvPicPr>
          <p:blipFill>
            <a:blip r:embed="rId5"/>
            <a:stretch>
              <a:fillRect/>
            </a:stretch>
          </p:blipFill>
          <p:spPr>
            <a:xfrm>
              <a:off x="10568158" y="2021692"/>
              <a:ext cx="841598" cy="451053"/>
            </a:xfrm>
            <a:prstGeom prst="rect">
              <a:avLst/>
            </a:prstGeom>
          </p:spPr>
        </p:pic>
      </p:grpSp>
      <p:sp>
        <p:nvSpPr>
          <p:cNvPr id="45" name="文本框 44">
            <a:extLst>
              <a:ext uri="{FF2B5EF4-FFF2-40B4-BE49-F238E27FC236}">
                <a16:creationId xmlns:a16="http://schemas.microsoft.com/office/drawing/2014/main" id="{4EC1B338-5050-4275-8258-CBDA0A7F03FF}"/>
              </a:ext>
            </a:extLst>
          </p:cNvPr>
          <p:cNvSpPr txBox="1"/>
          <p:nvPr/>
        </p:nvSpPr>
        <p:spPr>
          <a:xfrm>
            <a:off x="683578" y="5834945"/>
            <a:ext cx="7420340" cy="646331"/>
          </a:xfrm>
          <a:prstGeom prst="rect">
            <a:avLst/>
          </a:prstGeom>
          <a:noFill/>
        </p:spPr>
        <p:txBody>
          <a:bodyPr wrap="square" rtlCol="0">
            <a:spAutoFit/>
          </a:bodyPr>
          <a:lstStyle/>
          <a:p>
            <a:r>
              <a:rPr lang="en-US" altLang="zh-CN" dirty="0"/>
              <a:t>Fig 8 Beam-beam simulation results from IBB. The final luminosity and the final emittance as functions of </a:t>
            </a:r>
            <a:r>
              <a:rPr lang="en-US" altLang="zh-CN" dirty="0" err="1"/>
              <a:t>vx</a:t>
            </a:r>
            <a:r>
              <a:rPr lang="en-US" altLang="zh-CN" dirty="0"/>
              <a:t> (keep </a:t>
            </a:r>
            <a:r>
              <a:rPr lang="en-US" altLang="zh-CN" dirty="0" err="1"/>
              <a:t>vy</a:t>
            </a:r>
            <a:r>
              <a:rPr lang="en-US" altLang="zh-CN" dirty="0"/>
              <a:t> in designed 572) are summarized in left and right, respectively</a:t>
            </a:r>
            <a:endParaRPr lang="zh-CN" altLang="en-US" dirty="0"/>
          </a:p>
          <a:p>
            <a:r>
              <a:rPr lang="en-US" altLang="zh-CN" dirty="0"/>
              <a:t> </a:t>
            </a:r>
            <a:endParaRPr lang="zh-CN" altLang="en-US" dirty="0"/>
          </a:p>
        </p:txBody>
      </p:sp>
      <p:sp>
        <p:nvSpPr>
          <p:cNvPr id="46" name="Rectangle 2">
            <a:extLst>
              <a:ext uri="{FF2B5EF4-FFF2-40B4-BE49-F238E27FC236}">
                <a16:creationId xmlns:a16="http://schemas.microsoft.com/office/drawing/2014/main" id="{5CA62F20-D89B-44D3-B13D-4DDE90BC3787}"/>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spTree>
    <p:extLst>
      <p:ext uri="{BB962C8B-B14F-4D97-AF65-F5344CB8AC3E}">
        <p14:creationId xmlns:p14="http://schemas.microsoft.com/office/powerpoint/2010/main" val="2880892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58280023-69FB-47DD-8B45-A2DDD943E05F}"/>
              </a:ext>
            </a:extLst>
          </p:cNvPr>
          <p:cNvPicPr>
            <a:picLocks noChangeAspect="1"/>
          </p:cNvPicPr>
          <p:nvPr/>
        </p:nvPicPr>
        <p:blipFill rotWithShape="1">
          <a:blip r:embed="rId4"/>
          <a:srcRect t="4319"/>
          <a:stretch/>
        </p:blipFill>
        <p:spPr>
          <a:xfrm>
            <a:off x="-187976" y="3048000"/>
            <a:ext cx="3693176" cy="2515328"/>
          </a:xfrm>
          <a:prstGeom prst="rect">
            <a:avLst/>
          </a:prstGeom>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16</a:t>
            </a:fld>
            <a:endParaRPr lang="en-US" altLang="zh-CN" sz="140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Adjustment of nus</a:t>
            </a:r>
          </a:p>
        </p:txBody>
      </p:sp>
      <p:sp>
        <p:nvSpPr>
          <p:cNvPr id="15" name="矩形 14">
            <a:extLst>
              <a:ext uri="{FF2B5EF4-FFF2-40B4-BE49-F238E27FC236}">
                <a16:creationId xmlns:a16="http://schemas.microsoft.com/office/drawing/2014/main" id="{96079B91-A575-4E8C-B8E1-FA1BAF78FF58}"/>
              </a:ext>
            </a:extLst>
          </p:cNvPr>
          <p:cNvSpPr/>
          <p:nvPr/>
        </p:nvSpPr>
        <p:spPr>
          <a:xfrm>
            <a:off x="683578" y="1582902"/>
            <a:ext cx="8266112" cy="958660"/>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000" baseline="0" dirty="0"/>
              <a:t>Smaller nus narrow the resonance, more disturbance</a:t>
            </a:r>
          </a:p>
          <a:p>
            <a:pPr marL="285750" indent="-285750">
              <a:lnSpc>
                <a:spcPct val="150000"/>
              </a:lnSpc>
              <a:buFont typeface="Arial" panose="020B0604020202020204" pitchFamily="34" charset="0"/>
              <a:buChar char="•"/>
            </a:pPr>
            <a:r>
              <a:rPr lang="en-US" altLang="zh-CN" sz="2000" baseline="0" dirty="0">
                <a:latin typeface="+mn-lt"/>
              </a:rPr>
              <a:t>Bigger nus widens the distance between vertical resonances</a:t>
            </a:r>
          </a:p>
        </p:txBody>
      </p:sp>
      <p:sp>
        <p:nvSpPr>
          <p:cNvPr id="22" name="文本框 44">
            <a:extLst>
              <a:ext uri="{FF2B5EF4-FFF2-40B4-BE49-F238E27FC236}">
                <a16:creationId xmlns:a16="http://schemas.microsoft.com/office/drawing/2014/main" id="{2801AFEA-1048-4A97-9C4C-00602BDDA55B}"/>
              </a:ext>
            </a:extLst>
          </p:cNvPr>
          <p:cNvSpPr txBox="1"/>
          <p:nvPr/>
        </p:nvSpPr>
        <p:spPr>
          <a:xfrm>
            <a:off x="3997634" y="5715000"/>
            <a:ext cx="1412566"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nus=0.0099(design)</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文本框 29">
            <a:extLst>
              <a:ext uri="{FF2B5EF4-FFF2-40B4-BE49-F238E27FC236}">
                <a16:creationId xmlns:a16="http://schemas.microsoft.com/office/drawing/2014/main" id="{A3E18650-63FF-4169-87D6-21E1B147931A}"/>
              </a:ext>
            </a:extLst>
          </p:cNvPr>
          <p:cNvSpPr txBox="1"/>
          <p:nvPr/>
        </p:nvSpPr>
        <p:spPr>
          <a:xfrm>
            <a:off x="1143000" y="5638800"/>
            <a:ext cx="869149"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nus =0.005</a:t>
            </a:r>
            <a:endParaRPr lang="zh-CN" altLang="en-US" dirty="0">
              <a:latin typeface="Times New Roman" panose="02020603050405020304" pitchFamily="18" charset="0"/>
              <a:cs typeface="Times New Roman" panose="02020603050405020304" pitchFamily="18" charset="0"/>
            </a:endParaRPr>
          </a:p>
        </p:txBody>
      </p:sp>
      <p:sp>
        <p:nvSpPr>
          <p:cNvPr id="28" name="文本框 29">
            <a:extLst>
              <a:ext uri="{FF2B5EF4-FFF2-40B4-BE49-F238E27FC236}">
                <a16:creationId xmlns:a16="http://schemas.microsoft.com/office/drawing/2014/main" id="{BFF7E1FD-7284-4131-9E1A-6695B264107E}"/>
              </a:ext>
            </a:extLst>
          </p:cNvPr>
          <p:cNvSpPr txBox="1"/>
          <p:nvPr/>
        </p:nvSpPr>
        <p:spPr>
          <a:xfrm>
            <a:off x="7239000" y="5638800"/>
            <a:ext cx="792205"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nus =0.02</a:t>
            </a:r>
            <a:endParaRPr lang="zh-CN" altLang="en-US" dirty="0">
              <a:latin typeface="Times New Roman" panose="02020603050405020304" pitchFamily="18" charset="0"/>
              <a:cs typeface="Times New Roman" panose="02020603050405020304" pitchFamily="18" charset="0"/>
            </a:endParaRPr>
          </a:p>
        </p:txBody>
      </p:sp>
      <p:pic>
        <p:nvPicPr>
          <p:cNvPr id="20" name="图片 19">
            <a:extLst>
              <a:ext uri="{FF2B5EF4-FFF2-40B4-BE49-F238E27FC236}">
                <a16:creationId xmlns:a16="http://schemas.microsoft.com/office/drawing/2014/main" id="{F5F6A95A-3816-413A-9DAE-16EBDB20618D}"/>
              </a:ext>
            </a:extLst>
          </p:cNvPr>
          <p:cNvPicPr>
            <a:picLocks noChangeAspect="1"/>
          </p:cNvPicPr>
          <p:nvPr/>
        </p:nvPicPr>
        <p:blipFill rotWithShape="1">
          <a:blip r:embed="rId5"/>
          <a:srcRect l="3191"/>
          <a:stretch/>
        </p:blipFill>
        <p:spPr>
          <a:xfrm>
            <a:off x="3124200" y="3116474"/>
            <a:ext cx="3194419" cy="2393322"/>
          </a:xfrm>
          <a:prstGeom prst="rect">
            <a:avLst/>
          </a:prstGeom>
        </p:spPr>
      </p:pic>
      <p:pic>
        <p:nvPicPr>
          <p:cNvPr id="25" name="图片 24">
            <a:extLst>
              <a:ext uri="{FF2B5EF4-FFF2-40B4-BE49-F238E27FC236}">
                <a16:creationId xmlns:a16="http://schemas.microsoft.com/office/drawing/2014/main" id="{42011148-4168-4CDE-9468-F762F69DA5D6}"/>
              </a:ext>
            </a:extLst>
          </p:cNvPr>
          <p:cNvPicPr>
            <a:picLocks noChangeAspect="1"/>
          </p:cNvPicPr>
          <p:nvPr/>
        </p:nvPicPr>
        <p:blipFill rotWithShape="1">
          <a:blip r:embed="rId6"/>
          <a:srcRect l="4761" r="-1"/>
          <a:stretch/>
        </p:blipFill>
        <p:spPr>
          <a:xfrm>
            <a:off x="6172200" y="3048000"/>
            <a:ext cx="3205240" cy="2506086"/>
          </a:xfrm>
          <a:prstGeom prst="rect">
            <a:avLst/>
          </a:prstGeom>
        </p:spPr>
      </p:pic>
      <p:sp>
        <p:nvSpPr>
          <p:cNvPr id="24" name="Rectangle 2">
            <a:extLst>
              <a:ext uri="{FF2B5EF4-FFF2-40B4-BE49-F238E27FC236}">
                <a16:creationId xmlns:a16="http://schemas.microsoft.com/office/drawing/2014/main" id="{BEC991C1-5FBB-471D-A058-7C895B4582B0}"/>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sp>
        <p:nvSpPr>
          <p:cNvPr id="30" name="文本框 29">
            <a:extLst>
              <a:ext uri="{FF2B5EF4-FFF2-40B4-BE49-F238E27FC236}">
                <a16:creationId xmlns:a16="http://schemas.microsoft.com/office/drawing/2014/main" id="{54CA0CCB-41A2-44BC-ABCC-98F74E280866}"/>
              </a:ext>
            </a:extLst>
          </p:cNvPr>
          <p:cNvSpPr txBox="1"/>
          <p:nvPr/>
        </p:nvSpPr>
        <p:spPr>
          <a:xfrm>
            <a:off x="882367" y="6039784"/>
            <a:ext cx="7420340" cy="276999"/>
          </a:xfrm>
          <a:prstGeom prst="rect">
            <a:avLst/>
          </a:prstGeom>
          <a:noFill/>
        </p:spPr>
        <p:txBody>
          <a:bodyPr wrap="square" rtlCol="0">
            <a:spAutoFit/>
          </a:bodyPr>
          <a:lstStyle/>
          <a:p>
            <a:r>
              <a:rPr lang="en-US" altLang="zh-CN" dirty="0"/>
              <a:t>Fig 9 The luminosity chart of</a:t>
            </a:r>
            <a:r>
              <a:rPr lang="zh-CN" altLang="en-US" dirty="0"/>
              <a:t> </a:t>
            </a:r>
            <a:r>
              <a:rPr lang="en-US" altLang="zh-CN" dirty="0"/>
              <a:t>current parameter (version v3) with the nus = 0.005 , 0.0099 (design) and 0.02 </a:t>
            </a:r>
          </a:p>
        </p:txBody>
      </p:sp>
    </p:spTree>
    <p:extLst>
      <p:ext uri="{BB962C8B-B14F-4D97-AF65-F5344CB8AC3E}">
        <p14:creationId xmlns:p14="http://schemas.microsoft.com/office/powerpoint/2010/main" val="332685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17</a:t>
            </a:fld>
            <a:endParaRPr lang="en-US" altLang="zh-CN" sz="1400" dirty="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Adjustment of nus</a:t>
            </a:r>
          </a:p>
        </p:txBody>
      </p:sp>
      <p:sp>
        <p:nvSpPr>
          <p:cNvPr id="15" name="矩形 14">
            <a:extLst>
              <a:ext uri="{FF2B5EF4-FFF2-40B4-BE49-F238E27FC236}">
                <a16:creationId xmlns:a16="http://schemas.microsoft.com/office/drawing/2014/main" id="{96079B91-A575-4E8C-B8E1-FA1BAF78FF58}"/>
              </a:ext>
            </a:extLst>
          </p:cNvPr>
          <p:cNvSpPr/>
          <p:nvPr/>
        </p:nvSpPr>
        <p:spPr>
          <a:xfrm>
            <a:off x="683578" y="1582902"/>
            <a:ext cx="8266112" cy="707886"/>
          </a:xfrm>
          <a:prstGeom prst="rect">
            <a:avLst/>
          </a:prstGeom>
        </p:spPr>
        <p:txBody>
          <a:bodyPr wrap="square">
            <a:spAutoFit/>
          </a:bodyPr>
          <a:lstStyle/>
          <a:p>
            <a:pPr>
              <a:defRPr/>
            </a:pPr>
            <a:r>
              <a:rPr lang="en-US" altLang="zh-CN" sz="2000" baseline="0" dirty="0">
                <a:latin typeface="+mn-lt"/>
              </a:rPr>
              <a:t>The effect of this instability can be mitigated to a certain extent by adjusting nus :</a:t>
            </a:r>
          </a:p>
        </p:txBody>
      </p:sp>
      <p:pic>
        <p:nvPicPr>
          <p:cNvPr id="11" name="图片 10">
            <a:extLst>
              <a:ext uri="{FF2B5EF4-FFF2-40B4-BE49-F238E27FC236}">
                <a16:creationId xmlns:a16="http://schemas.microsoft.com/office/drawing/2014/main" id="{28F1F8FD-BE35-4CFF-952B-C72C5C7374BD}"/>
              </a:ext>
            </a:extLst>
          </p:cNvPr>
          <p:cNvPicPr>
            <a:picLocks noChangeAspect="1"/>
          </p:cNvPicPr>
          <p:nvPr/>
        </p:nvPicPr>
        <p:blipFill>
          <a:blip r:embed="rId4"/>
          <a:stretch>
            <a:fillRect/>
          </a:stretch>
        </p:blipFill>
        <p:spPr>
          <a:xfrm>
            <a:off x="304800" y="2488630"/>
            <a:ext cx="4111431" cy="2907826"/>
          </a:xfrm>
          <a:prstGeom prst="rect">
            <a:avLst/>
          </a:prstGeom>
        </p:spPr>
      </p:pic>
      <p:pic>
        <p:nvPicPr>
          <p:cNvPr id="31" name="图片 30">
            <a:extLst>
              <a:ext uri="{FF2B5EF4-FFF2-40B4-BE49-F238E27FC236}">
                <a16:creationId xmlns:a16="http://schemas.microsoft.com/office/drawing/2014/main" id="{B099B115-7EF5-46A6-9CAD-4DB52D99D57E}"/>
              </a:ext>
            </a:extLst>
          </p:cNvPr>
          <p:cNvPicPr>
            <a:picLocks noChangeAspect="1"/>
          </p:cNvPicPr>
          <p:nvPr/>
        </p:nvPicPr>
        <p:blipFill>
          <a:blip r:embed="rId5"/>
          <a:stretch>
            <a:fillRect/>
          </a:stretch>
        </p:blipFill>
        <p:spPr>
          <a:xfrm>
            <a:off x="4568574" y="2488630"/>
            <a:ext cx="4194426" cy="2966524"/>
          </a:xfrm>
          <a:prstGeom prst="rect">
            <a:avLst/>
          </a:prstGeom>
        </p:spPr>
      </p:pic>
      <p:sp>
        <p:nvSpPr>
          <p:cNvPr id="32" name="文本框 31">
            <a:extLst>
              <a:ext uri="{FF2B5EF4-FFF2-40B4-BE49-F238E27FC236}">
                <a16:creationId xmlns:a16="http://schemas.microsoft.com/office/drawing/2014/main" id="{D2C27DA7-5BA5-4D49-956C-7178FDB618B4}"/>
              </a:ext>
            </a:extLst>
          </p:cNvPr>
          <p:cNvSpPr txBox="1"/>
          <p:nvPr/>
        </p:nvSpPr>
        <p:spPr>
          <a:xfrm>
            <a:off x="762000" y="5731670"/>
            <a:ext cx="7620000" cy="646331"/>
          </a:xfrm>
          <a:prstGeom prst="rect">
            <a:avLst/>
          </a:prstGeom>
          <a:noFill/>
        </p:spPr>
        <p:txBody>
          <a:bodyPr wrap="square" rtlCol="0">
            <a:spAutoFit/>
          </a:bodyPr>
          <a:lstStyle/>
          <a:p>
            <a:r>
              <a:rPr lang="en-US" altLang="zh-CN" dirty="0"/>
              <a:t>Fig 10 Beam-beam simulation results from IBB. The final luminosity and the final emittance of nus = 0.005, 0.02 and 0.0099(design) as a function of </a:t>
            </a:r>
            <a:r>
              <a:rPr lang="en-US" altLang="zh-CN" dirty="0" err="1"/>
              <a:t>vx</a:t>
            </a:r>
            <a:r>
              <a:rPr lang="en-US" altLang="zh-CN" dirty="0"/>
              <a:t> (keep </a:t>
            </a:r>
            <a:r>
              <a:rPr lang="en-US" altLang="zh-CN" dirty="0" err="1"/>
              <a:t>vy</a:t>
            </a:r>
            <a:r>
              <a:rPr lang="en-US" altLang="zh-CN" dirty="0"/>
              <a:t> in designed 572) are summarized in left and right, respectively .</a:t>
            </a:r>
            <a:endParaRPr lang="zh-CN" altLang="en-US" dirty="0"/>
          </a:p>
        </p:txBody>
      </p:sp>
      <p:sp>
        <p:nvSpPr>
          <p:cNvPr id="33" name="Rectangle 2">
            <a:extLst>
              <a:ext uri="{FF2B5EF4-FFF2-40B4-BE49-F238E27FC236}">
                <a16:creationId xmlns:a16="http://schemas.microsoft.com/office/drawing/2014/main" id="{08E0E196-71CB-4E3F-AE44-A9FBA9FBE1D5}"/>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spTree>
    <p:extLst>
      <p:ext uri="{BB962C8B-B14F-4D97-AF65-F5344CB8AC3E}">
        <p14:creationId xmlns:p14="http://schemas.microsoft.com/office/powerpoint/2010/main" val="418423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18</a:t>
            </a:fld>
            <a:endParaRPr lang="en-US" altLang="zh-CN" sz="140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Adjustment of crossing angle</a:t>
            </a:r>
          </a:p>
        </p:txBody>
      </p:sp>
      <p:sp>
        <p:nvSpPr>
          <p:cNvPr id="15" name="矩形 14">
            <a:extLst>
              <a:ext uri="{FF2B5EF4-FFF2-40B4-BE49-F238E27FC236}">
                <a16:creationId xmlns:a16="http://schemas.microsoft.com/office/drawing/2014/main" id="{96079B91-A575-4E8C-B8E1-FA1BAF78FF58}"/>
              </a:ext>
            </a:extLst>
          </p:cNvPr>
          <p:cNvSpPr/>
          <p:nvPr/>
        </p:nvSpPr>
        <p:spPr>
          <a:xfrm>
            <a:off x="683578" y="1582902"/>
            <a:ext cx="8266112" cy="400110"/>
          </a:xfrm>
          <a:prstGeom prst="rect">
            <a:avLst/>
          </a:prstGeom>
        </p:spPr>
        <p:txBody>
          <a:bodyPr wrap="square">
            <a:spAutoFit/>
          </a:bodyPr>
          <a:lstStyle/>
          <a:p>
            <a:pPr>
              <a:defRPr/>
            </a:pPr>
            <a:r>
              <a:rPr lang="en-US" altLang="zh-CN" sz="2000" baseline="0" dirty="0"/>
              <a:t>Smaller crossing angle higher luminosity</a:t>
            </a:r>
            <a:r>
              <a:rPr lang="en-US" altLang="zh-CN" sz="2000" baseline="0" dirty="0">
                <a:latin typeface="+mn-lt"/>
              </a:rPr>
              <a:t>.</a:t>
            </a:r>
          </a:p>
        </p:txBody>
      </p:sp>
      <p:sp>
        <p:nvSpPr>
          <p:cNvPr id="11" name="灯片编号占位符 1">
            <a:extLst>
              <a:ext uri="{FF2B5EF4-FFF2-40B4-BE49-F238E27FC236}">
                <a16:creationId xmlns:a16="http://schemas.microsoft.com/office/drawing/2014/main" id="{FA6C2DD4-7659-4A8D-A9C2-D68FD0B6F70B}"/>
              </a:ext>
            </a:extLst>
          </p:cNvPr>
          <p:cNvSpPr txBox="1">
            <a:spLocks/>
          </p:cNvSpPr>
          <p:nvPr/>
        </p:nvSpPr>
        <p:spPr bwMode="auto">
          <a:xfrm>
            <a:off x="6076612" y="5242256"/>
            <a:ext cx="2578290" cy="48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zh-CN"/>
            </a:defPPr>
            <a:lvl1pPr algn="r" rtl="0" eaLnBrk="1" fontAlgn="base" hangingPunct="1">
              <a:spcBef>
                <a:spcPct val="20000"/>
              </a:spcBef>
              <a:spcAft>
                <a:spcPct val="0"/>
              </a:spcAft>
              <a:buChar char="•"/>
              <a:defRPr sz="3200" kern="1200" baseline="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20000"/>
              </a:spcBef>
              <a:spcAft>
                <a:spcPct val="0"/>
              </a:spcAft>
              <a:buChar char="–"/>
              <a:defRPr sz="2800" kern="1200" baseline="-250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20000"/>
              </a:spcBef>
              <a:spcAft>
                <a:spcPct val="0"/>
              </a:spcAft>
              <a:buChar char="•"/>
              <a:defRPr sz="2400" kern="1200" baseline="-250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baseline="-250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baseline="-250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20000"/>
              </a:spcBef>
              <a:spcAft>
                <a:spcPct val="0"/>
              </a:spcAft>
              <a:buChar char="»"/>
              <a:defRPr sz="2000" kern="1200" baseline="-250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20000"/>
              </a:spcBef>
              <a:spcAft>
                <a:spcPct val="0"/>
              </a:spcAft>
              <a:buChar char="»"/>
              <a:defRPr sz="2000" kern="1200" baseline="-250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20000"/>
              </a:spcBef>
              <a:spcAft>
                <a:spcPct val="0"/>
              </a:spcAft>
              <a:buChar char="»"/>
              <a:defRPr sz="2000" kern="1200" baseline="-250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20000"/>
              </a:spcBef>
              <a:spcAft>
                <a:spcPct val="0"/>
              </a:spcAft>
              <a:buChar char="»"/>
              <a:defRPr sz="2000" kern="1200" baseline="-25000">
                <a:solidFill>
                  <a:schemeClr val="tx1"/>
                </a:solidFill>
                <a:latin typeface="Arial" panose="020B0604020202020204" pitchFamily="34" charset="0"/>
                <a:ea typeface="宋体" panose="02010600030101010101" pitchFamily="2" charset="-122"/>
                <a:cs typeface="+mn-cs"/>
              </a:defRPr>
            </a:lvl9pPr>
          </a:lstStyle>
          <a:p>
            <a:pPr>
              <a:spcBef>
                <a:spcPct val="0"/>
              </a:spcBef>
              <a:buFontTx/>
              <a:buNone/>
            </a:pPr>
            <a:fld id="{CE6C870B-0E1C-4B58-A957-71DD6756DBB7}" type="slidenum">
              <a:rPr lang="en-US" altLang="zh-CN" sz="1400" smtClean="0"/>
              <a:pPr>
                <a:spcBef>
                  <a:spcPct val="0"/>
                </a:spcBef>
                <a:buFontTx/>
                <a:buNone/>
              </a:pPr>
              <a:t>18</a:t>
            </a:fld>
            <a:endParaRPr lang="en-US" altLang="zh-CN" sz="1400"/>
          </a:p>
        </p:txBody>
      </p:sp>
      <p:pic>
        <p:nvPicPr>
          <p:cNvPr id="18" name="图片 17">
            <a:extLst>
              <a:ext uri="{FF2B5EF4-FFF2-40B4-BE49-F238E27FC236}">
                <a16:creationId xmlns:a16="http://schemas.microsoft.com/office/drawing/2014/main" id="{60A1E785-A78C-40DB-A293-420739BF8756}"/>
              </a:ext>
            </a:extLst>
          </p:cNvPr>
          <p:cNvPicPr>
            <a:picLocks noChangeAspect="1"/>
          </p:cNvPicPr>
          <p:nvPr/>
        </p:nvPicPr>
        <p:blipFill>
          <a:blip r:embed="rId4"/>
          <a:stretch>
            <a:fillRect/>
          </a:stretch>
        </p:blipFill>
        <p:spPr>
          <a:xfrm>
            <a:off x="-14933" y="3048000"/>
            <a:ext cx="3443933" cy="2534106"/>
          </a:xfrm>
          <a:prstGeom prst="rect">
            <a:avLst/>
          </a:prstGeom>
        </p:spPr>
      </p:pic>
      <p:sp>
        <p:nvSpPr>
          <p:cNvPr id="21" name="文本框 29">
            <a:extLst>
              <a:ext uri="{FF2B5EF4-FFF2-40B4-BE49-F238E27FC236}">
                <a16:creationId xmlns:a16="http://schemas.microsoft.com/office/drawing/2014/main" id="{F95549EA-74F5-4145-A50F-A1179B06C428}"/>
              </a:ext>
            </a:extLst>
          </p:cNvPr>
          <p:cNvSpPr txBox="1"/>
          <p:nvPr/>
        </p:nvSpPr>
        <p:spPr>
          <a:xfrm>
            <a:off x="1281100" y="5589313"/>
            <a:ext cx="962716"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2θ =0.04</a:t>
            </a:r>
            <a:endParaRPr lang="zh-CN" altLang="en-US" dirty="0">
              <a:latin typeface="Times New Roman" panose="02020603050405020304" pitchFamily="18" charset="0"/>
              <a:cs typeface="Times New Roman" panose="02020603050405020304" pitchFamily="18" charset="0"/>
            </a:endParaRPr>
          </a:p>
        </p:txBody>
      </p:sp>
      <p:sp>
        <p:nvSpPr>
          <p:cNvPr id="22" name="文本框 44">
            <a:extLst>
              <a:ext uri="{FF2B5EF4-FFF2-40B4-BE49-F238E27FC236}">
                <a16:creationId xmlns:a16="http://schemas.microsoft.com/office/drawing/2014/main" id="{2801AFEA-1048-4A97-9C4C-00602BDDA55B}"/>
              </a:ext>
            </a:extLst>
          </p:cNvPr>
          <p:cNvSpPr txBox="1"/>
          <p:nvPr/>
        </p:nvSpPr>
        <p:spPr>
          <a:xfrm>
            <a:off x="4126701" y="5587451"/>
            <a:ext cx="1445468" cy="2811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2θ=0.06(design)</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45">
            <a:extLst>
              <a:ext uri="{FF2B5EF4-FFF2-40B4-BE49-F238E27FC236}">
                <a16:creationId xmlns:a16="http://schemas.microsoft.com/office/drawing/2014/main" id="{86666BE0-10B6-4D27-8A5E-18D2078D5E84}"/>
              </a:ext>
            </a:extLst>
          </p:cNvPr>
          <p:cNvSpPr txBox="1"/>
          <p:nvPr/>
        </p:nvSpPr>
        <p:spPr>
          <a:xfrm>
            <a:off x="7339991" y="5597441"/>
            <a:ext cx="962716"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2θ =0.08</a:t>
            </a:r>
            <a:endParaRPr lang="zh-CN" altLang="en-US" dirty="0">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F13C45DE-568F-48F5-9DB0-47BBD90DAF8A}"/>
              </a:ext>
            </a:extLst>
          </p:cNvPr>
          <p:cNvPicPr>
            <a:picLocks noChangeAspect="1"/>
          </p:cNvPicPr>
          <p:nvPr/>
        </p:nvPicPr>
        <p:blipFill rotWithShape="1">
          <a:blip r:embed="rId5"/>
          <a:srcRect l="3191"/>
          <a:stretch/>
        </p:blipFill>
        <p:spPr>
          <a:xfrm>
            <a:off x="3206381" y="3116474"/>
            <a:ext cx="3194419" cy="2393322"/>
          </a:xfrm>
          <a:prstGeom prst="rect">
            <a:avLst/>
          </a:prstGeom>
        </p:spPr>
      </p:pic>
      <p:pic>
        <p:nvPicPr>
          <p:cNvPr id="19" name="图片 18">
            <a:extLst>
              <a:ext uri="{FF2B5EF4-FFF2-40B4-BE49-F238E27FC236}">
                <a16:creationId xmlns:a16="http://schemas.microsoft.com/office/drawing/2014/main" id="{50000DD8-D300-4C38-8FF4-875C9D45C9AE}"/>
              </a:ext>
            </a:extLst>
          </p:cNvPr>
          <p:cNvPicPr>
            <a:picLocks noChangeAspect="1"/>
          </p:cNvPicPr>
          <p:nvPr/>
        </p:nvPicPr>
        <p:blipFill rotWithShape="1">
          <a:blip r:embed="rId6"/>
          <a:srcRect l="2112"/>
          <a:stretch/>
        </p:blipFill>
        <p:spPr>
          <a:xfrm>
            <a:off x="6152812" y="3038819"/>
            <a:ext cx="2991188" cy="2437307"/>
          </a:xfrm>
          <a:prstGeom prst="rect">
            <a:avLst/>
          </a:prstGeom>
        </p:spPr>
      </p:pic>
      <p:sp>
        <p:nvSpPr>
          <p:cNvPr id="29" name="Rectangle 2">
            <a:extLst>
              <a:ext uri="{FF2B5EF4-FFF2-40B4-BE49-F238E27FC236}">
                <a16:creationId xmlns:a16="http://schemas.microsoft.com/office/drawing/2014/main" id="{91F1E0B6-CFD0-4F40-B157-FB1167F78910}"/>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sp>
        <p:nvSpPr>
          <p:cNvPr id="30" name="文本框 29">
            <a:extLst>
              <a:ext uri="{FF2B5EF4-FFF2-40B4-BE49-F238E27FC236}">
                <a16:creationId xmlns:a16="http://schemas.microsoft.com/office/drawing/2014/main" id="{76AFCD7E-FBE6-4F80-9675-31821392E55B}"/>
              </a:ext>
            </a:extLst>
          </p:cNvPr>
          <p:cNvSpPr txBox="1"/>
          <p:nvPr/>
        </p:nvSpPr>
        <p:spPr>
          <a:xfrm>
            <a:off x="882367" y="6039784"/>
            <a:ext cx="7420340" cy="646331"/>
          </a:xfrm>
          <a:prstGeom prst="rect">
            <a:avLst/>
          </a:prstGeom>
          <a:noFill/>
        </p:spPr>
        <p:txBody>
          <a:bodyPr wrap="square" rtlCol="0">
            <a:spAutoFit/>
          </a:bodyPr>
          <a:lstStyle/>
          <a:p>
            <a:r>
              <a:rPr lang="en-US" altLang="zh-CN" dirty="0"/>
              <a:t>Fig 11 The luminosity chart of</a:t>
            </a:r>
            <a:r>
              <a:rPr lang="zh-CN" altLang="en-US" dirty="0"/>
              <a:t> </a:t>
            </a:r>
            <a:r>
              <a:rPr lang="en-US" altLang="zh-CN" dirty="0"/>
              <a:t>current parameter (version v3) with the crossing angle from 40 milliradians to 80 milliradians .</a:t>
            </a:r>
          </a:p>
          <a:p>
            <a:r>
              <a:rPr lang="en-US" altLang="zh-CN" dirty="0"/>
              <a:t> </a:t>
            </a:r>
            <a:endParaRPr lang="zh-CN" altLang="en-US" dirty="0"/>
          </a:p>
        </p:txBody>
      </p:sp>
      <p:pic>
        <p:nvPicPr>
          <p:cNvPr id="31" name="图片 30">
            <a:extLst>
              <a:ext uri="{FF2B5EF4-FFF2-40B4-BE49-F238E27FC236}">
                <a16:creationId xmlns:a16="http://schemas.microsoft.com/office/drawing/2014/main" id="{638C0EF4-2215-4026-9CB3-CDBD2701558C}"/>
              </a:ext>
            </a:extLst>
          </p:cNvPr>
          <p:cNvPicPr>
            <a:picLocks noChangeAspect="1"/>
          </p:cNvPicPr>
          <p:nvPr/>
        </p:nvPicPr>
        <p:blipFill>
          <a:blip r:embed="rId7"/>
          <a:stretch>
            <a:fillRect/>
          </a:stretch>
        </p:blipFill>
        <p:spPr>
          <a:xfrm>
            <a:off x="609600" y="2127689"/>
            <a:ext cx="2733333" cy="809524"/>
          </a:xfrm>
          <a:prstGeom prst="rect">
            <a:avLst/>
          </a:prstGeom>
        </p:spPr>
      </p:pic>
    </p:spTree>
    <p:extLst>
      <p:ext uri="{BB962C8B-B14F-4D97-AF65-F5344CB8AC3E}">
        <p14:creationId xmlns:p14="http://schemas.microsoft.com/office/powerpoint/2010/main" val="1684868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19</a:t>
            </a:fld>
            <a:endParaRPr lang="en-US" altLang="zh-CN" sz="1400" dirty="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SS vs WS</a:t>
            </a:r>
          </a:p>
        </p:txBody>
      </p:sp>
      <p:sp>
        <p:nvSpPr>
          <p:cNvPr id="15" name="矩形 14">
            <a:extLst>
              <a:ext uri="{FF2B5EF4-FFF2-40B4-BE49-F238E27FC236}">
                <a16:creationId xmlns:a16="http://schemas.microsoft.com/office/drawing/2014/main" id="{96079B91-A575-4E8C-B8E1-FA1BAF78FF58}"/>
              </a:ext>
            </a:extLst>
          </p:cNvPr>
          <p:cNvSpPr/>
          <p:nvPr/>
        </p:nvSpPr>
        <p:spPr>
          <a:xfrm>
            <a:off x="683578" y="1582902"/>
            <a:ext cx="8266112" cy="707886"/>
          </a:xfrm>
          <a:prstGeom prst="rect">
            <a:avLst/>
          </a:prstGeom>
        </p:spPr>
        <p:txBody>
          <a:bodyPr wrap="square">
            <a:spAutoFit/>
          </a:bodyPr>
          <a:lstStyle/>
          <a:p>
            <a:pPr>
              <a:defRPr/>
            </a:pPr>
            <a:r>
              <a:rPr lang="en-US" altLang="zh-CN" sz="2000" baseline="0" dirty="0">
                <a:latin typeface="+mn-lt"/>
              </a:rPr>
              <a:t>The stable region of high luminosity is significantly reduced after the coherent instabilities are </a:t>
            </a:r>
            <a:r>
              <a:rPr lang="en-US" altLang="zh-CN" sz="2000" baseline="0" dirty="0"/>
              <a:t>added</a:t>
            </a:r>
            <a:r>
              <a:rPr lang="en-US" altLang="zh-CN" sz="2000" baseline="0" dirty="0">
                <a:latin typeface="+mn-lt"/>
              </a:rPr>
              <a:t> in strong-strong simulation :</a:t>
            </a:r>
          </a:p>
        </p:txBody>
      </p:sp>
      <p:sp>
        <p:nvSpPr>
          <p:cNvPr id="32" name="文本框 31">
            <a:extLst>
              <a:ext uri="{FF2B5EF4-FFF2-40B4-BE49-F238E27FC236}">
                <a16:creationId xmlns:a16="http://schemas.microsoft.com/office/drawing/2014/main" id="{D2C27DA7-5BA5-4D49-956C-7178FDB618B4}"/>
              </a:ext>
            </a:extLst>
          </p:cNvPr>
          <p:cNvSpPr txBox="1"/>
          <p:nvPr/>
        </p:nvSpPr>
        <p:spPr>
          <a:xfrm>
            <a:off x="762000" y="5731670"/>
            <a:ext cx="7620000" cy="461665"/>
          </a:xfrm>
          <a:prstGeom prst="rect">
            <a:avLst/>
          </a:prstGeom>
          <a:noFill/>
        </p:spPr>
        <p:txBody>
          <a:bodyPr wrap="square" rtlCol="0">
            <a:spAutoFit/>
          </a:bodyPr>
          <a:lstStyle/>
          <a:p>
            <a:r>
              <a:rPr lang="en-US" altLang="zh-CN" dirty="0"/>
              <a:t>Fig 12 Beam-beam simulation results from BBWS vs BBSP. The design working point (552,572) on the left and WS working well point  (546,545) on the right.</a:t>
            </a:r>
            <a:endParaRPr lang="zh-CN" altLang="en-US" dirty="0"/>
          </a:p>
        </p:txBody>
      </p:sp>
      <p:sp>
        <p:nvSpPr>
          <p:cNvPr id="12" name="Rectangle 2">
            <a:extLst>
              <a:ext uri="{FF2B5EF4-FFF2-40B4-BE49-F238E27FC236}">
                <a16:creationId xmlns:a16="http://schemas.microsoft.com/office/drawing/2014/main" id="{F52C7AFE-946C-41ED-A35B-FB3A220B5E65}"/>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pic>
        <p:nvPicPr>
          <p:cNvPr id="7" name="图片 6">
            <a:extLst>
              <a:ext uri="{FF2B5EF4-FFF2-40B4-BE49-F238E27FC236}">
                <a16:creationId xmlns:a16="http://schemas.microsoft.com/office/drawing/2014/main" id="{F0C32C76-EBC6-4F6E-9E5C-1908DCBE6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514600"/>
            <a:ext cx="3970264" cy="2807985"/>
          </a:xfrm>
          <a:prstGeom prst="rect">
            <a:avLst/>
          </a:prstGeom>
        </p:spPr>
      </p:pic>
      <p:pic>
        <p:nvPicPr>
          <p:cNvPr id="9" name="图片 8">
            <a:extLst>
              <a:ext uri="{FF2B5EF4-FFF2-40B4-BE49-F238E27FC236}">
                <a16:creationId xmlns:a16="http://schemas.microsoft.com/office/drawing/2014/main" id="{C711171D-0A9B-49E8-B356-9700F308C8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1736" y="2565394"/>
            <a:ext cx="3970264" cy="2807985"/>
          </a:xfrm>
          <a:prstGeom prst="rect">
            <a:avLst/>
          </a:prstGeom>
        </p:spPr>
      </p:pic>
    </p:spTree>
    <p:extLst>
      <p:ext uri="{BB962C8B-B14F-4D97-AF65-F5344CB8AC3E}">
        <p14:creationId xmlns:p14="http://schemas.microsoft.com/office/powerpoint/2010/main" val="396011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PPT内页副本1">
            <a:extLst>
              <a:ext uri="{FF2B5EF4-FFF2-40B4-BE49-F238E27FC236}">
                <a16:creationId xmlns:a16="http://schemas.microsoft.com/office/drawing/2014/main" id="{409841C2-662B-425B-A094-80012CF7B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灯片编号占位符 1">
            <a:extLst>
              <a:ext uri="{FF2B5EF4-FFF2-40B4-BE49-F238E27FC236}">
                <a16:creationId xmlns:a16="http://schemas.microsoft.com/office/drawing/2014/main" id="{61B15BBE-DE4A-4DA8-A800-31296DB1DC2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46BD3FB-5530-42C9-AC25-9C4F1DC0A12B}" type="slidenum">
              <a:rPr lang="en-US" altLang="zh-CN" sz="1400" smtClean="0"/>
              <a:pPr>
                <a:spcBef>
                  <a:spcPct val="0"/>
                </a:spcBef>
                <a:buFontTx/>
                <a:buNone/>
              </a:pPr>
              <a:t>2</a:t>
            </a:fld>
            <a:endParaRPr lang="en-US" altLang="zh-CN" sz="1400" dirty="0"/>
          </a:p>
        </p:txBody>
      </p:sp>
      <p:sp>
        <p:nvSpPr>
          <p:cNvPr id="7" name="内容占位符 2">
            <a:extLst>
              <a:ext uri="{FF2B5EF4-FFF2-40B4-BE49-F238E27FC236}">
                <a16:creationId xmlns:a16="http://schemas.microsoft.com/office/drawing/2014/main" id="{AA5DC946-6446-450E-8844-A92F2D8F78BC}"/>
              </a:ext>
            </a:extLst>
          </p:cNvPr>
          <p:cNvSpPr txBox="1">
            <a:spLocks/>
          </p:cNvSpPr>
          <p:nvPr/>
        </p:nvSpPr>
        <p:spPr bwMode="auto">
          <a:xfrm>
            <a:off x="790574" y="738642"/>
            <a:ext cx="9039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lnSpc>
                <a:spcPct val="200000"/>
              </a:lnSpc>
              <a:defRPr/>
            </a:pPr>
            <a:r>
              <a:rPr lang="en-US" altLang="zh-CN" sz="3600" kern="0" baseline="0" dirty="0">
                <a:latin typeface="+mj-lt"/>
                <a:ea typeface="微软雅黑" panose="020B0503020204020204" pitchFamily="34" charset="-122"/>
                <a:cs typeface="Times New Roman" panose="02020603050405020304" pitchFamily="18" charset="0"/>
              </a:rPr>
              <a:t>Previous work</a:t>
            </a:r>
          </a:p>
          <a:p>
            <a:pPr>
              <a:lnSpc>
                <a:spcPct val="200000"/>
              </a:lnSpc>
              <a:defRPr/>
            </a:pPr>
            <a:r>
              <a:rPr lang="en-US" altLang="zh-CN" sz="3600" kern="0" baseline="0" dirty="0">
                <a:latin typeface="+mj-lt"/>
                <a:ea typeface="微软雅黑" panose="020B0503020204020204" pitchFamily="34" charset="-122"/>
                <a:cs typeface="Times New Roman" panose="02020603050405020304" pitchFamily="18" charset="0"/>
              </a:rPr>
              <a:t>Current work progress</a:t>
            </a:r>
          </a:p>
          <a:p>
            <a:pPr>
              <a:lnSpc>
                <a:spcPct val="200000"/>
              </a:lnSpc>
              <a:defRPr/>
            </a:pPr>
            <a:r>
              <a:rPr lang="en-US" altLang="zh-CN" sz="3600" kern="0" baseline="0" dirty="0">
                <a:latin typeface="+mj-lt"/>
                <a:ea typeface="微软雅黑" panose="020B0503020204020204" pitchFamily="34" charset="-122"/>
                <a:cs typeface="Times New Roman" panose="02020603050405020304" pitchFamily="18" charset="0"/>
              </a:rPr>
              <a:t>Future work arrangement</a:t>
            </a:r>
            <a:endParaRPr lang="en-US" altLang="zh-CN" sz="3600" dirty="0"/>
          </a:p>
          <a:p>
            <a:pPr>
              <a:lnSpc>
                <a:spcPct val="200000"/>
              </a:lnSpc>
              <a:defRPr/>
            </a:pPr>
            <a:endParaRPr lang="en-US" altLang="zh-CN" sz="3600" kern="0" baseline="0" dirty="0">
              <a:latin typeface="+mj-lt"/>
              <a:ea typeface="微软雅黑" panose="020B0503020204020204" pitchFamily="34"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20</a:t>
            </a:fld>
            <a:endParaRPr lang="en-US" altLang="zh-CN" sz="1400" dirty="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SS vs WS</a:t>
            </a:r>
          </a:p>
        </p:txBody>
      </p:sp>
      <p:sp>
        <p:nvSpPr>
          <p:cNvPr id="15" name="矩形 14">
            <a:extLst>
              <a:ext uri="{FF2B5EF4-FFF2-40B4-BE49-F238E27FC236}">
                <a16:creationId xmlns:a16="http://schemas.microsoft.com/office/drawing/2014/main" id="{96079B91-A575-4E8C-B8E1-FA1BAF78FF58}"/>
              </a:ext>
            </a:extLst>
          </p:cNvPr>
          <p:cNvSpPr/>
          <p:nvPr/>
        </p:nvSpPr>
        <p:spPr>
          <a:xfrm>
            <a:off x="683578" y="1582902"/>
            <a:ext cx="8266112" cy="707886"/>
          </a:xfrm>
          <a:prstGeom prst="rect">
            <a:avLst/>
          </a:prstGeom>
        </p:spPr>
        <p:txBody>
          <a:bodyPr wrap="square">
            <a:spAutoFit/>
          </a:bodyPr>
          <a:lstStyle/>
          <a:p>
            <a:pPr>
              <a:defRPr/>
            </a:pPr>
            <a:r>
              <a:rPr lang="en-US" altLang="zh-CN" sz="2000" baseline="0" dirty="0">
                <a:latin typeface="+mn-lt"/>
              </a:rPr>
              <a:t>The stable region of high luminosity is significantly reduced after the coherent instabilities are </a:t>
            </a:r>
            <a:r>
              <a:rPr lang="en-US" altLang="zh-CN" sz="2000" baseline="0" dirty="0"/>
              <a:t>added</a:t>
            </a:r>
            <a:r>
              <a:rPr lang="en-US" altLang="zh-CN" sz="2000" baseline="0" dirty="0">
                <a:latin typeface="+mn-lt"/>
              </a:rPr>
              <a:t> in strong-strong simulation :</a:t>
            </a:r>
          </a:p>
        </p:txBody>
      </p:sp>
      <p:sp>
        <p:nvSpPr>
          <p:cNvPr id="32" name="文本框 31">
            <a:extLst>
              <a:ext uri="{FF2B5EF4-FFF2-40B4-BE49-F238E27FC236}">
                <a16:creationId xmlns:a16="http://schemas.microsoft.com/office/drawing/2014/main" id="{D2C27DA7-5BA5-4D49-956C-7178FDB618B4}"/>
              </a:ext>
            </a:extLst>
          </p:cNvPr>
          <p:cNvSpPr txBox="1"/>
          <p:nvPr/>
        </p:nvSpPr>
        <p:spPr>
          <a:xfrm>
            <a:off x="762000" y="5731670"/>
            <a:ext cx="7620000" cy="461665"/>
          </a:xfrm>
          <a:prstGeom prst="rect">
            <a:avLst/>
          </a:prstGeom>
          <a:noFill/>
        </p:spPr>
        <p:txBody>
          <a:bodyPr wrap="square" rtlCol="0">
            <a:spAutoFit/>
          </a:bodyPr>
          <a:lstStyle/>
          <a:p>
            <a:r>
              <a:rPr lang="en-US" altLang="zh-CN" dirty="0"/>
              <a:t>Fig 13 Beam-beam simulation results from BBWS vs BBSP. The design working point (552,572) on the left and WS working well point  (546,545) on the right.</a:t>
            </a:r>
            <a:endParaRPr lang="zh-CN" altLang="en-US" dirty="0"/>
          </a:p>
        </p:txBody>
      </p:sp>
      <p:sp>
        <p:nvSpPr>
          <p:cNvPr id="12" name="Rectangle 2">
            <a:extLst>
              <a:ext uri="{FF2B5EF4-FFF2-40B4-BE49-F238E27FC236}">
                <a16:creationId xmlns:a16="http://schemas.microsoft.com/office/drawing/2014/main" id="{F52C7AFE-946C-41ED-A35B-FB3A220B5E65}"/>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pic>
        <p:nvPicPr>
          <p:cNvPr id="5" name="图片 4">
            <a:extLst>
              <a:ext uri="{FF2B5EF4-FFF2-40B4-BE49-F238E27FC236}">
                <a16:creationId xmlns:a16="http://schemas.microsoft.com/office/drawing/2014/main" id="{469E6AAB-4514-495B-9FBA-07F769B68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312198"/>
            <a:ext cx="4926984" cy="3530159"/>
          </a:xfrm>
          <a:prstGeom prst="rect">
            <a:avLst/>
          </a:prstGeom>
        </p:spPr>
      </p:pic>
    </p:spTree>
    <p:extLst>
      <p:ext uri="{BB962C8B-B14F-4D97-AF65-F5344CB8AC3E}">
        <p14:creationId xmlns:p14="http://schemas.microsoft.com/office/powerpoint/2010/main" val="2239552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21</a:t>
            </a:fld>
            <a:endParaRPr lang="en-US" altLang="zh-CN" sz="1400" dirty="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SS vs WS</a:t>
            </a:r>
          </a:p>
        </p:txBody>
      </p:sp>
      <p:sp>
        <p:nvSpPr>
          <p:cNvPr id="15" name="矩形 14">
            <a:extLst>
              <a:ext uri="{FF2B5EF4-FFF2-40B4-BE49-F238E27FC236}">
                <a16:creationId xmlns:a16="http://schemas.microsoft.com/office/drawing/2014/main" id="{96079B91-A575-4E8C-B8E1-FA1BAF78FF58}"/>
              </a:ext>
            </a:extLst>
          </p:cNvPr>
          <p:cNvSpPr/>
          <p:nvPr/>
        </p:nvSpPr>
        <p:spPr>
          <a:xfrm>
            <a:off x="683578" y="1582902"/>
            <a:ext cx="8266112" cy="400110"/>
          </a:xfrm>
          <a:prstGeom prst="rect">
            <a:avLst/>
          </a:prstGeom>
        </p:spPr>
        <p:txBody>
          <a:bodyPr wrap="square">
            <a:spAutoFit/>
          </a:bodyPr>
          <a:lstStyle/>
          <a:p>
            <a:pPr>
              <a:defRPr/>
            </a:pPr>
            <a:r>
              <a:rPr lang="en-US" altLang="zh-CN" sz="2000" baseline="0" dirty="0">
                <a:latin typeface="+mn-lt"/>
              </a:rPr>
              <a:t>Another example ,choose </a:t>
            </a:r>
            <a:r>
              <a:rPr lang="en-US" altLang="zh-CN" sz="2000" baseline="0" dirty="0" err="1">
                <a:latin typeface="+mn-lt"/>
              </a:rPr>
              <a:t>vy</a:t>
            </a:r>
            <a:r>
              <a:rPr lang="en-US" altLang="zh-CN" sz="2000" baseline="0" dirty="0">
                <a:latin typeface="+mn-lt"/>
              </a:rPr>
              <a:t> = 545,from 40 </a:t>
            </a:r>
            <a:r>
              <a:rPr lang="en-US" altLang="zh-CN" sz="2000" baseline="0" dirty="0" err="1">
                <a:latin typeface="+mn-lt"/>
              </a:rPr>
              <a:t>mrad</a:t>
            </a:r>
            <a:r>
              <a:rPr lang="en-US" altLang="zh-CN" sz="2000" baseline="0" dirty="0">
                <a:latin typeface="+mn-lt"/>
              </a:rPr>
              <a:t>:</a:t>
            </a:r>
          </a:p>
        </p:txBody>
      </p:sp>
      <p:sp>
        <p:nvSpPr>
          <p:cNvPr id="32" name="文本框 31">
            <a:extLst>
              <a:ext uri="{FF2B5EF4-FFF2-40B4-BE49-F238E27FC236}">
                <a16:creationId xmlns:a16="http://schemas.microsoft.com/office/drawing/2014/main" id="{D2C27DA7-5BA5-4D49-956C-7178FDB618B4}"/>
              </a:ext>
            </a:extLst>
          </p:cNvPr>
          <p:cNvSpPr txBox="1"/>
          <p:nvPr/>
        </p:nvSpPr>
        <p:spPr>
          <a:xfrm>
            <a:off x="1006634" y="5718324"/>
            <a:ext cx="7620000" cy="276999"/>
          </a:xfrm>
          <a:prstGeom prst="rect">
            <a:avLst/>
          </a:prstGeom>
          <a:noFill/>
        </p:spPr>
        <p:txBody>
          <a:bodyPr wrap="square" rtlCol="0">
            <a:spAutoFit/>
          </a:bodyPr>
          <a:lstStyle/>
          <a:p>
            <a:r>
              <a:rPr lang="en-US" altLang="zh-CN" dirty="0"/>
              <a:t>Fig 14 Beam-beam simulation results from BBWS. 40 </a:t>
            </a:r>
            <a:r>
              <a:rPr lang="en-US" altLang="zh-CN" dirty="0" err="1"/>
              <a:t>mrad</a:t>
            </a:r>
            <a:r>
              <a:rPr lang="en-US" altLang="zh-CN" dirty="0"/>
              <a:t> luminosity chart (left), vs 60mrad (right)</a:t>
            </a:r>
            <a:endParaRPr lang="zh-CN" altLang="en-US" dirty="0"/>
          </a:p>
        </p:txBody>
      </p:sp>
      <p:sp>
        <p:nvSpPr>
          <p:cNvPr id="12" name="Rectangle 2">
            <a:extLst>
              <a:ext uri="{FF2B5EF4-FFF2-40B4-BE49-F238E27FC236}">
                <a16:creationId xmlns:a16="http://schemas.microsoft.com/office/drawing/2014/main" id="{F52C7AFE-946C-41ED-A35B-FB3A220B5E65}"/>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pic>
        <p:nvPicPr>
          <p:cNvPr id="9" name="图片 8">
            <a:extLst>
              <a:ext uri="{FF2B5EF4-FFF2-40B4-BE49-F238E27FC236}">
                <a16:creationId xmlns:a16="http://schemas.microsoft.com/office/drawing/2014/main" id="{C2FEA4B6-B9C6-450B-A1AE-BC6019CD73B9}"/>
              </a:ext>
            </a:extLst>
          </p:cNvPr>
          <p:cNvPicPr>
            <a:picLocks noChangeAspect="1"/>
          </p:cNvPicPr>
          <p:nvPr/>
        </p:nvPicPr>
        <p:blipFill>
          <a:blip r:embed="rId4"/>
          <a:stretch>
            <a:fillRect/>
          </a:stretch>
        </p:blipFill>
        <p:spPr>
          <a:xfrm>
            <a:off x="0" y="2893046"/>
            <a:ext cx="3443933" cy="2534106"/>
          </a:xfrm>
          <a:prstGeom prst="rect">
            <a:avLst/>
          </a:prstGeom>
        </p:spPr>
      </p:pic>
      <p:pic>
        <p:nvPicPr>
          <p:cNvPr id="8" name="图片 7">
            <a:extLst>
              <a:ext uri="{FF2B5EF4-FFF2-40B4-BE49-F238E27FC236}">
                <a16:creationId xmlns:a16="http://schemas.microsoft.com/office/drawing/2014/main" id="{78C52D3E-1347-4D71-A9F9-87976FE31D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326665"/>
            <a:ext cx="4977778" cy="3530159"/>
          </a:xfrm>
          <a:prstGeom prst="rect">
            <a:avLst/>
          </a:prstGeom>
        </p:spPr>
      </p:pic>
    </p:spTree>
    <p:extLst>
      <p:ext uri="{BB962C8B-B14F-4D97-AF65-F5344CB8AC3E}">
        <p14:creationId xmlns:p14="http://schemas.microsoft.com/office/powerpoint/2010/main" val="198620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22</a:t>
            </a:fld>
            <a:endParaRPr lang="en-US" altLang="zh-CN" sz="1400" dirty="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SS vs WS</a:t>
            </a:r>
          </a:p>
        </p:txBody>
      </p:sp>
      <p:sp>
        <p:nvSpPr>
          <p:cNvPr id="15" name="矩形 14">
            <a:extLst>
              <a:ext uri="{FF2B5EF4-FFF2-40B4-BE49-F238E27FC236}">
                <a16:creationId xmlns:a16="http://schemas.microsoft.com/office/drawing/2014/main" id="{96079B91-A575-4E8C-B8E1-FA1BAF78FF58}"/>
              </a:ext>
            </a:extLst>
          </p:cNvPr>
          <p:cNvSpPr/>
          <p:nvPr/>
        </p:nvSpPr>
        <p:spPr>
          <a:xfrm>
            <a:off x="683578" y="1582902"/>
            <a:ext cx="8266112" cy="707886"/>
          </a:xfrm>
          <a:prstGeom prst="rect">
            <a:avLst/>
          </a:prstGeom>
        </p:spPr>
        <p:txBody>
          <a:bodyPr wrap="square">
            <a:spAutoFit/>
          </a:bodyPr>
          <a:lstStyle/>
          <a:p>
            <a:pPr>
              <a:defRPr/>
            </a:pPr>
            <a:r>
              <a:rPr lang="en-US" altLang="zh-CN" sz="2000" baseline="0" dirty="0">
                <a:latin typeface="+mn-lt"/>
              </a:rPr>
              <a:t>The stable region of high luminosity is significantly reduced after the coherent instabilities are </a:t>
            </a:r>
            <a:r>
              <a:rPr lang="en-US" altLang="zh-CN" sz="2000" baseline="0" dirty="0"/>
              <a:t>added</a:t>
            </a:r>
            <a:r>
              <a:rPr lang="en-US" altLang="zh-CN" sz="2000" baseline="0" dirty="0">
                <a:latin typeface="+mn-lt"/>
              </a:rPr>
              <a:t> in strong-strong simulation :</a:t>
            </a:r>
          </a:p>
        </p:txBody>
      </p:sp>
      <p:sp>
        <p:nvSpPr>
          <p:cNvPr id="32" name="文本框 31">
            <a:extLst>
              <a:ext uri="{FF2B5EF4-FFF2-40B4-BE49-F238E27FC236}">
                <a16:creationId xmlns:a16="http://schemas.microsoft.com/office/drawing/2014/main" id="{D2C27DA7-5BA5-4D49-956C-7178FDB618B4}"/>
              </a:ext>
            </a:extLst>
          </p:cNvPr>
          <p:cNvSpPr txBox="1"/>
          <p:nvPr/>
        </p:nvSpPr>
        <p:spPr>
          <a:xfrm>
            <a:off x="762000" y="5731670"/>
            <a:ext cx="7620000" cy="461665"/>
          </a:xfrm>
          <a:prstGeom prst="rect">
            <a:avLst/>
          </a:prstGeom>
          <a:noFill/>
        </p:spPr>
        <p:txBody>
          <a:bodyPr wrap="square" rtlCol="0">
            <a:spAutoFit/>
          </a:bodyPr>
          <a:lstStyle/>
          <a:p>
            <a:r>
              <a:rPr lang="en-US" altLang="zh-CN" dirty="0"/>
              <a:t>Fig 15 Beam-beam simulation results from BBWS and BBSP . The final luminosity as a function of </a:t>
            </a:r>
            <a:r>
              <a:rPr lang="en-US" altLang="zh-CN" dirty="0" err="1"/>
              <a:t>vx</a:t>
            </a:r>
            <a:r>
              <a:rPr lang="en-US" altLang="zh-CN" dirty="0"/>
              <a:t> (</a:t>
            </a:r>
            <a:r>
              <a:rPr lang="en-US" altLang="zh-CN" dirty="0" err="1"/>
              <a:t>vy</a:t>
            </a:r>
            <a:r>
              <a:rPr lang="en-US" altLang="zh-CN" dirty="0"/>
              <a:t> = 545, crossing angle = 40 </a:t>
            </a:r>
            <a:r>
              <a:rPr lang="en-US" altLang="zh-CN" dirty="0" err="1"/>
              <a:t>mrad</a:t>
            </a:r>
            <a:r>
              <a:rPr lang="en-US" altLang="zh-CN" dirty="0"/>
              <a:t>).</a:t>
            </a:r>
            <a:endParaRPr lang="zh-CN" altLang="en-US" dirty="0"/>
          </a:p>
        </p:txBody>
      </p:sp>
      <p:sp>
        <p:nvSpPr>
          <p:cNvPr id="12" name="Rectangle 2">
            <a:extLst>
              <a:ext uri="{FF2B5EF4-FFF2-40B4-BE49-F238E27FC236}">
                <a16:creationId xmlns:a16="http://schemas.microsoft.com/office/drawing/2014/main" id="{F52C7AFE-946C-41ED-A35B-FB3A220B5E65}"/>
              </a:ext>
            </a:extLst>
          </p:cNvPr>
          <p:cNvSpPr txBox="1">
            <a:spLocks noChangeArrowheads="1"/>
          </p:cNvSpPr>
          <p:nvPr/>
        </p:nvSpPr>
        <p:spPr bwMode="auto">
          <a:xfrm>
            <a:off x="-457200" y="-587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Simulation result</a:t>
            </a:r>
          </a:p>
        </p:txBody>
      </p:sp>
      <p:pic>
        <p:nvPicPr>
          <p:cNvPr id="4" name="图片 3">
            <a:extLst>
              <a:ext uri="{FF2B5EF4-FFF2-40B4-BE49-F238E27FC236}">
                <a16:creationId xmlns:a16="http://schemas.microsoft.com/office/drawing/2014/main" id="{DD44B5C3-AB73-4345-839D-21E3023DD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5739" y="2224371"/>
            <a:ext cx="4901587" cy="3530159"/>
          </a:xfrm>
          <a:prstGeom prst="rect">
            <a:avLst/>
          </a:prstGeom>
        </p:spPr>
      </p:pic>
    </p:spTree>
    <p:extLst>
      <p:ext uri="{BB962C8B-B14F-4D97-AF65-F5344CB8AC3E}">
        <p14:creationId xmlns:p14="http://schemas.microsoft.com/office/powerpoint/2010/main" val="195102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PPT内页副本1">
            <a:extLst>
              <a:ext uri="{FF2B5EF4-FFF2-40B4-BE49-F238E27FC236}">
                <a16:creationId xmlns:a16="http://schemas.microsoft.com/office/drawing/2014/main" id="{409841C2-662B-425B-A094-80012CF7B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灯片编号占位符 1">
            <a:extLst>
              <a:ext uri="{FF2B5EF4-FFF2-40B4-BE49-F238E27FC236}">
                <a16:creationId xmlns:a16="http://schemas.microsoft.com/office/drawing/2014/main" id="{61B15BBE-DE4A-4DA8-A800-31296DB1DC2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46BD3FB-5530-42C9-AC25-9C4F1DC0A12B}" type="slidenum">
              <a:rPr lang="en-US" altLang="zh-CN" sz="1400" smtClean="0"/>
              <a:pPr>
                <a:spcBef>
                  <a:spcPct val="0"/>
                </a:spcBef>
                <a:buFontTx/>
                <a:buNone/>
              </a:pPr>
              <a:t>23</a:t>
            </a:fld>
            <a:endParaRPr lang="en-US" altLang="zh-CN" sz="1400" dirty="0"/>
          </a:p>
        </p:txBody>
      </p:sp>
      <p:sp>
        <p:nvSpPr>
          <p:cNvPr id="8" name="文本占位符 14">
            <a:extLst>
              <a:ext uri="{FF2B5EF4-FFF2-40B4-BE49-F238E27FC236}">
                <a16:creationId xmlns:a16="http://schemas.microsoft.com/office/drawing/2014/main" id="{7D9CDAC6-D32E-4E68-AB7A-CA3C3BD9BE8A}"/>
              </a:ext>
            </a:extLst>
          </p:cNvPr>
          <p:cNvSpPr txBox="1">
            <a:spLocks/>
          </p:cNvSpPr>
          <p:nvPr/>
        </p:nvSpPr>
        <p:spPr>
          <a:xfrm>
            <a:off x="2618399" y="3318425"/>
            <a:ext cx="6068401" cy="639163"/>
          </a:xfrm>
          <a:prstGeom prst="rect">
            <a:avLst/>
          </a:prstGeom>
        </p:spPr>
        <p:txBody>
          <a:bodyPr vert="horz" lIns="0" tIns="0" rIns="91440" bIns="45720" rtlCol="0" anchor="t" anchorCtr="0">
            <a:noAutofit/>
          </a:bodyPr>
          <a:lstStyle>
            <a:lvl1pPr marL="0" indent="0" algn="ctr" defTabSz="914400" rtl="0" eaLnBrk="1" latinLnBrk="0" hangingPunct="1">
              <a:lnSpc>
                <a:spcPct val="100000"/>
              </a:lnSpc>
              <a:spcBef>
                <a:spcPts val="1000"/>
              </a:spcBef>
              <a:buFont typeface="Arial" panose="020B0604020202020204" pitchFamily="34" charset="0"/>
              <a:buNone/>
              <a:defRPr sz="4400" b="1" kern="1200">
                <a:solidFill>
                  <a:srgbClr val="083A7C"/>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Aft>
                <a:spcPts val="0"/>
              </a:spcAft>
            </a:pPr>
            <a:r>
              <a:rPr lang="en-US" altLang="zh-CN" baseline="0" dirty="0"/>
              <a:t>Future work arrangement</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zh-CN" altLang="en-US" sz="4400" b="1" i="0" u="none" strike="noStrike" kern="1200" cap="none" spc="0" normalizeH="0" baseline="0" noProof="0" dirty="0">
              <a:ln>
                <a:noFill/>
              </a:ln>
              <a:solidFill>
                <a:srgbClr val="083A7C"/>
              </a:solidFill>
              <a:effectLst/>
              <a:uLnTx/>
              <a:uFillTx/>
              <a:latin typeface="微软雅黑" panose="020B0503020204020204" pitchFamily="34" charset="-122"/>
              <a:ea typeface="微软雅黑" panose="020B0503020204020204" pitchFamily="34" charset="-122"/>
              <a:cs typeface="+mn-cs"/>
            </a:endParaRPr>
          </a:p>
        </p:txBody>
      </p:sp>
      <p:sp>
        <p:nvSpPr>
          <p:cNvPr id="9" name="文本占位符 17">
            <a:extLst>
              <a:ext uri="{FF2B5EF4-FFF2-40B4-BE49-F238E27FC236}">
                <a16:creationId xmlns:a16="http://schemas.microsoft.com/office/drawing/2014/main" id="{CA04EC89-4BBB-489D-BD99-74521E480B80}"/>
              </a:ext>
            </a:extLst>
          </p:cNvPr>
          <p:cNvSpPr txBox="1">
            <a:spLocks/>
          </p:cNvSpPr>
          <p:nvPr/>
        </p:nvSpPr>
        <p:spPr>
          <a:xfrm>
            <a:off x="1219200" y="3048000"/>
            <a:ext cx="1399199" cy="1298784"/>
          </a:xfrm>
          <a:prstGeom prst="rect">
            <a:avLst/>
          </a:prstGeom>
          <a:solidFill>
            <a:srgbClr val="014B96"/>
          </a:solidFill>
          <a:ln>
            <a:noFill/>
          </a:ln>
        </p:spPr>
        <p:txBody>
          <a:bodyPr vert="horz" lIns="0" tIns="0" rIns="0" bIns="0" rtlCol="0" anchor="ctr" anchorCtr="0">
            <a:normAutofit/>
          </a:bodyPr>
          <a:lstStyle>
            <a:lvl1pPr marL="0" indent="0" algn="ctr" defTabSz="914400" rtl="0" eaLnBrk="1" latinLnBrk="0" hangingPunct="1">
              <a:lnSpc>
                <a:spcPct val="100000"/>
              </a:lnSpc>
              <a:spcBef>
                <a:spcPts val="1000"/>
              </a:spcBef>
              <a:buFont typeface="Arial" panose="020B0604020202020204" pitchFamily="34" charset="0"/>
              <a:buNone/>
              <a:defRPr lang="zh-CN" altLang="en-US" sz="3600" b="0" kern="1200" baseline="0" dirty="0">
                <a:solidFill>
                  <a:schemeClr val="bg1"/>
                </a:solidFill>
                <a:latin typeface="Impact" panose="020B0806030902050204" pitchFamily="34" charset="0"/>
                <a:ea typeface="+mj-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ltLang="en-US" sz="6000" dirty="0">
                <a:solidFill>
                  <a:sysClr val="window" lastClr="FFFFFF"/>
                </a:solidFill>
                <a:ea typeface="等线 Light" panose="02010600030101010101" pitchFamily="2" charset="-122"/>
              </a:rPr>
              <a:t>3</a:t>
            </a:r>
            <a:endParaRPr kumimoji="0" lang="en-US" altLang="en-US" sz="6000" b="0" i="0" u="none" strike="noStrike" kern="1200" cap="none" spc="0" normalizeH="0" baseline="0" noProof="0" dirty="0">
              <a:ln>
                <a:noFill/>
              </a:ln>
              <a:solidFill>
                <a:sysClr val="window" lastClr="FFFFFF"/>
              </a:solidFill>
              <a:effectLst/>
              <a:uLnTx/>
              <a:uFillTx/>
              <a:latin typeface="Impact" panose="020B0806030902050204" pitchFamily="34" charset="0"/>
              <a:ea typeface="+mj-ea"/>
              <a:cs typeface="+mn-cs"/>
            </a:endParaRPr>
          </a:p>
        </p:txBody>
      </p:sp>
    </p:spTree>
    <p:extLst>
      <p:ext uri="{BB962C8B-B14F-4D97-AF65-F5344CB8AC3E}">
        <p14:creationId xmlns:p14="http://schemas.microsoft.com/office/powerpoint/2010/main" val="1042313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PPT内页副本1">
            <a:extLst>
              <a:ext uri="{FF2B5EF4-FFF2-40B4-BE49-F238E27FC236}">
                <a16:creationId xmlns:a16="http://schemas.microsoft.com/office/drawing/2014/main" id="{E66FD85D-1C1B-4EDA-8CEF-92D441DE5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灯片编号占位符 1">
            <a:extLst>
              <a:ext uri="{FF2B5EF4-FFF2-40B4-BE49-F238E27FC236}">
                <a16:creationId xmlns:a16="http://schemas.microsoft.com/office/drawing/2014/main" id="{FE1BC4C8-DDD7-4E64-9E33-E5DDE75CCBE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7666EA2C-8B90-457B-B31D-C2009B433D38}" type="slidenum">
              <a:rPr lang="en-US" altLang="zh-CN" sz="1400" smtClean="0"/>
              <a:pPr>
                <a:spcBef>
                  <a:spcPct val="0"/>
                </a:spcBef>
                <a:buFontTx/>
                <a:buNone/>
              </a:pPr>
              <a:t>24</a:t>
            </a:fld>
            <a:endParaRPr lang="en-US" altLang="zh-CN" sz="1400"/>
          </a:p>
        </p:txBody>
      </p:sp>
      <p:sp>
        <p:nvSpPr>
          <p:cNvPr id="27652" name="文本框 6">
            <a:extLst>
              <a:ext uri="{FF2B5EF4-FFF2-40B4-BE49-F238E27FC236}">
                <a16:creationId xmlns:a16="http://schemas.microsoft.com/office/drawing/2014/main" id="{B16759D9-C54A-4E40-AFFF-9D8351D0073B}"/>
              </a:ext>
            </a:extLst>
          </p:cNvPr>
          <p:cNvSpPr txBox="1">
            <a:spLocks noChangeArrowheads="1"/>
          </p:cNvSpPr>
          <p:nvPr/>
        </p:nvSpPr>
        <p:spPr bwMode="auto">
          <a:xfrm>
            <a:off x="647700" y="1661471"/>
            <a:ext cx="8420100" cy="27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nSpc>
                <a:spcPct val="150000"/>
              </a:lnSpc>
              <a:buFont typeface="Arial" panose="020B0604020202020204" pitchFamily="34" charset="0"/>
              <a:buChar char="•"/>
            </a:pPr>
            <a:r>
              <a:rPr lang="en-US" altLang="zh-CN" sz="2400" baseline="0" dirty="0"/>
              <a:t>Luminosity scan by strong-strong simulation.</a:t>
            </a:r>
          </a:p>
          <a:p>
            <a:pPr>
              <a:lnSpc>
                <a:spcPct val="150000"/>
              </a:lnSpc>
              <a:buFont typeface="Arial" panose="020B0604020202020204" pitchFamily="34" charset="0"/>
              <a:buChar char="•"/>
            </a:pPr>
            <a:r>
              <a:rPr lang="en-US" altLang="zh-CN" sz="2400" baseline="0" dirty="0"/>
              <a:t>Impedances model: Interplay of beam-beam, longitudinal and transverse impedances.</a:t>
            </a:r>
          </a:p>
          <a:p>
            <a:pPr>
              <a:lnSpc>
                <a:spcPct val="150000"/>
              </a:lnSpc>
              <a:buFont typeface="Arial" panose="020B0604020202020204" pitchFamily="34" charset="0"/>
              <a:buChar char="•"/>
            </a:pPr>
            <a:r>
              <a:rPr lang="en-US" altLang="zh-CN" sz="2400" baseline="0" dirty="0"/>
              <a:t>BBSP with GPU: Interplay of beam-beam and nonlinear lattices.</a:t>
            </a:r>
          </a:p>
        </p:txBody>
      </p:sp>
      <p:sp>
        <p:nvSpPr>
          <p:cNvPr id="9" name="Rectangle 2">
            <a:extLst>
              <a:ext uri="{FF2B5EF4-FFF2-40B4-BE49-F238E27FC236}">
                <a16:creationId xmlns:a16="http://schemas.microsoft.com/office/drawing/2014/main" id="{AE8F3A2D-660E-4CD6-A48C-7F41409C9C3D}"/>
              </a:ext>
            </a:extLst>
          </p:cNvPr>
          <p:cNvSpPr txBox="1">
            <a:spLocks noChangeArrowheads="1"/>
          </p:cNvSpPr>
          <p:nvPr/>
        </p:nvSpPr>
        <p:spPr bwMode="auto">
          <a:xfrm>
            <a:off x="-571500" y="26988"/>
            <a:ext cx="495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Future work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PPT内页副本1">
            <a:extLst>
              <a:ext uri="{FF2B5EF4-FFF2-40B4-BE49-F238E27FC236}">
                <a16:creationId xmlns:a16="http://schemas.microsoft.com/office/drawing/2014/main" id="{C2DB4343-099D-4C00-AC79-222E18663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灯片编号占位符 1">
            <a:extLst>
              <a:ext uri="{FF2B5EF4-FFF2-40B4-BE49-F238E27FC236}">
                <a16:creationId xmlns:a16="http://schemas.microsoft.com/office/drawing/2014/main" id="{BCAD9441-5BD2-40EC-8816-CDDB2CFC2E2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7C63DC14-9A54-44D6-A5F9-5C0CA440D91B}" type="slidenum">
              <a:rPr lang="en-US" altLang="zh-CN" sz="1400" smtClean="0"/>
              <a:pPr>
                <a:spcBef>
                  <a:spcPct val="0"/>
                </a:spcBef>
                <a:buFontTx/>
                <a:buNone/>
              </a:pPr>
              <a:t>25</a:t>
            </a:fld>
            <a:endParaRPr lang="en-US" altLang="zh-CN" sz="1400"/>
          </a:p>
        </p:txBody>
      </p:sp>
      <p:sp>
        <p:nvSpPr>
          <p:cNvPr id="29700" name="Title 3">
            <a:extLst>
              <a:ext uri="{FF2B5EF4-FFF2-40B4-BE49-F238E27FC236}">
                <a16:creationId xmlns:a16="http://schemas.microsoft.com/office/drawing/2014/main" id="{4724C17F-7ED3-470C-94F3-C2E74DC17260}"/>
              </a:ext>
            </a:extLst>
          </p:cNvPr>
          <p:cNvSpPr txBox="1">
            <a:spLocks/>
          </p:cNvSpPr>
          <p:nvPr/>
        </p:nvSpPr>
        <p:spPr bwMode="auto">
          <a:xfrm>
            <a:off x="685800" y="29718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6600" baseline="0">
                <a:solidFill>
                  <a:schemeClr val="tx2"/>
                </a:solidFill>
              </a:rPr>
              <a:t>Thank You</a:t>
            </a:r>
            <a:r>
              <a:rPr lang="zh-CN" altLang="en-US" sz="6600" baseline="0">
                <a:solidFill>
                  <a:schemeClr val="tx2"/>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PPT内页副本1">
            <a:extLst>
              <a:ext uri="{FF2B5EF4-FFF2-40B4-BE49-F238E27FC236}">
                <a16:creationId xmlns:a16="http://schemas.microsoft.com/office/drawing/2014/main" id="{409841C2-662B-425B-A094-80012CF7B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灯片编号占位符 1">
            <a:extLst>
              <a:ext uri="{FF2B5EF4-FFF2-40B4-BE49-F238E27FC236}">
                <a16:creationId xmlns:a16="http://schemas.microsoft.com/office/drawing/2014/main" id="{61B15BBE-DE4A-4DA8-A800-31296DB1DC2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46BD3FB-5530-42C9-AC25-9C4F1DC0A12B}" type="slidenum">
              <a:rPr lang="en-US" altLang="zh-CN" sz="1400" smtClean="0"/>
              <a:pPr>
                <a:spcBef>
                  <a:spcPct val="0"/>
                </a:spcBef>
                <a:buFontTx/>
                <a:buNone/>
              </a:pPr>
              <a:t>3</a:t>
            </a:fld>
            <a:endParaRPr lang="en-US" altLang="zh-CN" sz="1400" dirty="0"/>
          </a:p>
        </p:txBody>
      </p:sp>
      <p:sp>
        <p:nvSpPr>
          <p:cNvPr id="8" name="文本占位符 14">
            <a:extLst>
              <a:ext uri="{FF2B5EF4-FFF2-40B4-BE49-F238E27FC236}">
                <a16:creationId xmlns:a16="http://schemas.microsoft.com/office/drawing/2014/main" id="{7D9CDAC6-D32E-4E68-AB7A-CA3C3BD9BE8A}"/>
              </a:ext>
            </a:extLst>
          </p:cNvPr>
          <p:cNvSpPr txBox="1">
            <a:spLocks/>
          </p:cNvSpPr>
          <p:nvPr/>
        </p:nvSpPr>
        <p:spPr>
          <a:xfrm>
            <a:off x="2618399" y="3318425"/>
            <a:ext cx="5344217" cy="639163"/>
          </a:xfrm>
          <a:prstGeom prst="rect">
            <a:avLst/>
          </a:prstGeom>
        </p:spPr>
        <p:txBody>
          <a:bodyPr vert="horz" lIns="0" tIns="0" rIns="91440" bIns="45720" rtlCol="0" anchor="t" anchorCtr="0">
            <a:noAutofit/>
          </a:bodyPr>
          <a:lstStyle>
            <a:lvl1pPr marL="0" indent="0" algn="ctr" defTabSz="914400" rtl="0" eaLnBrk="1" latinLnBrk="0" hangingPunct="1">
              <a:lnSpc>
                <a:spcPct val="100000"/>
              </a:lnSpc>
              <a:spcBef>
                <a:spcPts val="1000"/>
              </a:spcBef>
              <a:buFont typeface="Arial" panose="020B0604020202020204" pitchFamily="34" charset="0"/>
              <a:buNone/>
              <a:defRPr sz="4400" b="1" kern="1200">
                <a:solidFill>
                  <a:srgbClr val="083A7C"/>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Aft>
                <a:spcPts val="0"/>
              </a:spcAft>
            </a:pPr>
            <a:r>
              <a:rPr lang="en-US" altLang="zh-CN" baseline="0" dirty="0"/>
              <a:t>Previous work</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zh-CN" altLang="en-US" sz="4400" b="1" i="0" u="none" strike="noStrike" kern="1200" cap="none" spc="0" normalizeH="0" baseline="0" noProof="0" dirty="0">
              <a:ln>
                <a:noFill/>
              </a:ln>
              <a:solidFill>
                <a:srgbClr val="083A7C"/>
              </a:solidFill>
              <a:effectLst/>
              <a:uLnTx/>
              <a:uFillTx/>
              <a:latin typeface="微软雅黑" panose="020B0503020204020204" pitchFamily="34" charset="-122"/>
              <a:ea typeface="微软雅黑" panose="020B0503020204020204" pitchFamily="34" charset="-122"/>
              <a:cs typeface="+mn-cs"/>
            </a:endParaRPr>
          </a:p>
        </p:txBody>
      </p:sp>
      <p:sp>
        <p:nvSpPr>
          <p:cNvPr id="9" name="文本占位符 17">
            <a:extLst>
              <a:ext uri="{FF2B5EF4-FFF2-40B4-BE49-F238E27FC236}">
                <a16:creationId xmlns:a16="http://schemas.microsoft.com/office/drawing/2014/main" id="{CA04EC89-4BBB-489D-BD99-74521E480B80}"/>
              </a:ext>
            </a:extLst>
          </p:cNvPr>
          <p:cNvSpPr txBox="1">
            <a:spLocks/>
          </p:cNvSpPr>
          <p:nvPr/>
        </p:nvSpPr>
        <p:spPr>
          <a:xfrm>
            <a:off x="1219200" y="3048000"/>
            <a:ext cx="1399199" cy="1298784"/>
          </a:xfrm>
          <a:prstGeom prst="rect">
            <a:avLst/>
          </a:prstGeom>
          <a:solidFill>
            <a:srgbClr val="014B96"/>
          </a:solidFill>
          <a:ln>
            <a:noFill/>
          </a:ln>
        </p:spPr>
        <p:txBody>
          <a:bodyPr vert="horz" lIns="0" tIns="0" rIns="0" bIns="0" rtlCol="0" anchor="ctr" anchorCtr="0">
            <a:normAutofit/>
          </a:bodyPr>
          <a:lstStyle>
            <a:lvl1pPr marL="0" indent="0" algn="ctr" defTabSz="914400" rtl="0" eaLnBrk="1" latinLnBrk="0" hangingPunct="1">
              <a:lnSpc>
                <a:spcPct val="100000"/>
              </a:lnSpc>
              <a:spcBef>
                <a:spcPts val="1000"/>
              </a:spcBef>
              <a:buFont typeface="Arial" panose="020B0604020202020204" pitchFamily="34" charset="0"/>
              <a:buNone/>
              <a:defRPr lang="zh-CN" altLang="en-US" sz="3600" b="0" kern="1200" baseline="0" dirty="0">
                <a:solidFill>
                  <a:schemeClr val="bg1"/>
                </a:solidFill>
                <a:latin typeface="Impact" panose="020B0806030902050204" pitchFamily="34" charset="0"/>
                <a:ea typeface="+mj-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altLang="en-US" sz="6000" b="0" i="0" u="none" strike="noStrike" kern="1200" cap="none" spc="0" normalizeH="0" baseline="0" noProof="0" dirty="0">
                <a:ln>
                  <a:noFill/>
                </a:ln>
                <a:solidFill>
                  <a:sysClr val="window" lastClr="FFFFFF"/>
                </a:solidFill>
                <a:effectLst/>
                <a:uLnTx/>
                <a:uFillTx/>
                <a:latin typeface="Impact" panose="020B0806030902050204" pitchFamily="34" charset="0"/>
                <a:ea typeface="等线 Light" panose="02010600030101010101" pitchFamily="2" charset="-122"/>
                <a:cs typeface="+mn-cs"/>
              </a:rPr>
              <a:t>1</a:t>
            </a:r>
            <a:endParaRPr kumimoji="0" lang="en-US" altLang="en-US" sz="6000" b="0" i="0" u="none" strike="noStrike" kern="1200" cap="none" spc="0" normalizeH="0" baseline="0" noProof="0" dirty="0">
              <a:ln>
                <a:noFill/>
              </a:ln>
              <a:solidFill>
                <a:sysClr val="window" lastClr="FFFFFF"/>
              </a:solidFill>
              <a:effectLst/>
              <a:uLnTx/>
              <a:uFillTx/>
              <a:latin typeface="Impact" panose="020B0806030902050204" pitchFamily="34" charset="0"/>
              <a:ea typeface="+mj-ea"/>
              <a:cs typeface="+mn-cs"/>
            </a:endParaRPr>
          </a:p>
        </p:txBody>
      </p:sp>
    </p:spTree>
    <p:extLst>
      <p:ext uri="{BB962C8B-B14F-4D97-AF65-F5344CB8AC3E}">
        <p14:creationId xmlns:p14="http://schemas.microsoft.com/office/powerpoint/2010/main" val="614064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PPT内页副本1">
            <a:extLst>
              <a:ext uri="{FF2B5EF4-FFF2-40B4-BE49-F238E27FC236}">
                <a16:creationId xmlns:a16="http://schemas.microsoft.com/office/drawing/2014/main" id="{AD5550E1-F3E9-4795-B285-12246B3F3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a:extLst>
              <a:ext uri="{FF2B5EF4-FFF2-40B4-BE49-F238E27FC236}">
                <a16:creationId xmlns:a16="http://schemas.microsoft.com/office/drawing/2014/main" id="{881B5C2B-27EA-4284-9D7C-2A195F412F8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20743" y="2047188"/>
            <a:ext cx="5265420" cy="3870960"/>
          </a:xfrm>
          <a:prstGeom prst="rect">
            <a:avLst/>
          </a:prstGeom>
          <a:noFill/>
          <a:ln>
            <a:noFill/>
          </a:ln>
        </p:spPr>
      </p:pic>
      <mc:AlternateContent xmlns:mc="http://schemas.openxmlformats.org/markup-compatibility/2006" xmlns:a14="http://schemas.microsoft.com/office/drawing/2010/main">
        <mc:Choice Requires="a14">
          <p:graphicFrame>
            <p:nvGraphicFramePr>
              <p:cNvPr id="17" name="表格 16">
                <a:extLst>
                  <a:ext uri="{FF2B5EF4-FFF2-40B4-BE49-F238E27FC236}">
                    <a16:creationId xmlns:a16="http://schemas.microsoft.com/office/drawing/2014/main" id="{D9343F9B-E8B8-4239-98BD-0ACCA02043F2}"/>
                  </a:ext>
                </a:extLst>
              </p:cNvPr>
              <p:cNvGraphicFramePr>
                <a:graphicFrameLocks noGrp="1"/>
              </p:cNvGraphicFramePr>
              <p:nvPr>
                <p:extLst>
                  <p:ext uri="{D42A27DB-BD31-4B8C-83A1-F6EECF244321}">
                    <p14:modId xmlns:p14="http://schemas.microsoft.com/office/powerpoint/2010/main" val="4248274788"/>
                  </p:ext>
                </p:extLst>
              </p:nvPr>
            </p:nvGraphicFramePr>
            <p:xfrm>
              <a:off x="258458" y="1349312"/>
              <a:ext cx="3546080" cy="5353522"/>
            </p:xfrm>
            <a:graphic>
              <a:graphicData uri="http://schemas.openxmlformats.org/drawingml/2006/table">
                <a:tbl>
                  <a:tblPr firstRow="1" firstCol="1" bandRow="1">
                    <a:tableStyleId>{BC89EF96-8CEA-46FF-86C4-4CE0E7609802}</a:tableStyleId>
                  </a:tblPr>
                  <a:tblGrid>
                    <a:gridCol w="2060180">
                      <a:extLst>
                        <a:ext uri="{9D8B030D-6E8A-4147-A177-3AD203B41FA5}">
                          <a16:colId xmlns:a16="http://schemas.microsoft.com/office/drawing/2014/main" val="3504606853"/>
                        </a:ext>
                      </a:extLst>
                    </a:gridCol>
                    <a:gridCol w="1485900">
                      <a:extLst>
                        <a:ext uri="{9D8B030D-6E8A-4147-A177-3AD203B41FA5}">
                          <a16:colId xmlns:a16="http://schemas.microsoft.com/office/drawing/2014/main" val="2075770134"/>
                        </a:ext>
                      </a:extLst>
                    </a:gridCol>
                  </a:tblGrid>
                  <a:tr h="431387">
                    <a:tc>
                      <a:txBody>
                        <a:bodyPr/>
                        <a:lstStyle/>
                        <a:p>
                          <a:pPr algn="ctr">
                            <a:spcAft>
                              <a:spcPts val="0"/>
                            </a:spcAft>
                          </a:pPr>
                          <a:r>
                            <a:rPr lang="en-US" altLang="zh-CN" sz="1200" kern="100" dirty="0">
                              <a:effectLst/>
                            </a:rPr>
                            <a:t>parameters</a:t>
                          </a:r>
                        </a:p>
                      </a:txBody>
                      <a:tcPr marL="68580" marR="68580" marT="0" marB="0" anchor="ctr"/>
                    </a:tc>
                    <a:tc>
                      <a:txBody>
                        <a:bodyPr/>
                        <a:lstStyle/>
                        <a:p>
                          <a:pPr algn="ctr">
                            <a:spcAft>
                              <a:spcPts val="0"/>
                            </a:spcAft>
                          </a:pP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values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88635521"/>
                      </a:ext>
                    </a:extLst>
                  </a:tr>
                  <a:tr h="322355">
                    <a:tc>
                      <a:txBody>
                        <a:bodyPr/>
                        <a:lstStyle/>
                        <a:p>
                          <a:pPr algn="ctr">
                            <a:spcAft>
                              <a:spcPts val="0"/>
                            </a:spcAft>
                          </a:pPr>
                          <a:r>
                            <a:rPr lang="en-US" sz="1200" kern="100" dirty="0">
                              <a:effectLst/>
                            </a:rPr>
                            <a:t>Circumference /m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707.258</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38353603"/>
                      </a:ext>
                    </a:extLst>
                  </a:tr>
                  <a:tr h="322355">
                    <a:tc>
                      <a:txBody>
                        <a:bodyPr/>
                        <a:lstStyle/>
                        <a:p>
                          <a:pPr algn="ctr">
                            <a:spcAft>
                              <a:spcPts val="0"/>
                            </a:spcAft>
                          </a:pPr>
                          <a:r>
                            <a:rPr lang="en-US" altLang="zh-CN" sz="1200" kern="100" dirty="0">
                              <a:effectLst/>
                            </a:rPr>
                            <a:t>Beam energy</a:t>
                          </a:r>
                          <a:r>
                            <a:rPr lang="en-US" sz="1200" kern="100" dirty="0">
                              <a:effectLst/>
                            </a:rPr>
                            <a:t>/GeV</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2*</a:t>
                          </a:r>
                          <a:r>
                            <a:rPr lang="zh-CN" sz="1200" kern="100" dirty="0">
                              <a:effectLst/>
                            </a:rPr>
                            <a:t>，</a:t>
                          </a:r>
                          <a:r>
                            <a:rPr lang="en-US" sz="1200" kern="100" dirty="0">
                              <a:effectLst/>
                            </a:rPr>
                            <a:t>1-3.5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10814890"/>
                      </a:ext>
                    </a:extLst>
                  </a:tr>
                  <a:tr h="322355">
                    <a:tc>
                      <a:txBody>
                        <a:bodyPr/>
                        <a:lstStyle/>
                        <a:p>
                          <a:pPr algn="ctr">
                            <a:spcAft>
                              <a:spcPts val="0"/>
                            </a:spcAft>
                          </a:pPr>
                          <a:r>
                            <a:rPr lang="en-US" sz="1200" kern="100" dirty="0">
                              <a:effectLst/>
                            </a:rPr>
                            <a:t>Crossing angle (2θ)/</a:t>
                          </a:r>
                          <a:r>
                            <a:rPr lang="en-US" sz="1200" kern="100" dirty="0" err="1">
                              <a:effectLst/>
                            </a:rPr>
                            <a:t>mrad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8824067"/>
                      </a:ext>
                    </a:extLst>
                  </a:tr>
                  <a:tr h="322355">
                    <a:tc>
                      <a:txBody>
                        <a:bodyPr/>
                        <a:lstStyle/>
                        <a:p>
                          <a:pPr algn="ctr">
                            <a:spcAft>
                              <a:spcPts val="0"/>
                            </a:spcAft>
                          </a:pPr>
                          <a:r>
                            <a:rPr lang="en-US" sz="1200" kern="100" dirty="0">
                              <a:effectLst/>
                            </a:rPr>
                            <a:t>current/A</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07241118"/>
                      </a:ext>
                    </a:extLst>
                  </a:tr>
                  <a:tr h="322355">
                    <a:tc>
                      <a:txBody>
                        <a:bodyPr/>
                        <a:lstStyle/>
                        <a:p>
                          <a:pPr algn="ctr">
                            <a:spcAft>
                              <a:spcPts val="0"/>
                            </a:spcAft>
                          </a:pPr>
                          <a14:m>
                            <m:oMath xmlns:m="http://schemas.openxmlformats.org/officeDocument/2006/math">
                              <m:d>
                                <m:dPr>
                                  <m:ctrlPr>
                                    <a:rPr lang="zh-CN" sz="1200" i="1" kern="100">
                                      <a:effectLst/>
                                      <a:latin typeface="Cambria Math" panose="02040503050406030204" pitchFamily="18" charset="0"/>
                                    </a:rPr>
                                  </m:ctrlPr>
                                </m:dPr>
                                <m:e>
                                  <m:sSubSup>
                                    <m:sSubSupPr>
                                      <m:ctrlPr>
                                        <a:rPr lang="zh-CN" sz="1200" i="1" kern="100">
                                          <a:effectLst/>
                                          <a:latin typeface="Cambria Math" panose="02040503050406030204" pitchFamily="18" charset="0"/>
                                        </a:rPr>
                                      </m:ctrlPr>
                                    </m:sSubSupPr>
                                    <m:e>
                                      <m:sSubSup>
                                        <m:sSubSupPr>
                                          <m:ctrlPr>
                                            <a:rPr lang="zh-CN" sz="1200" i="1" kern="100">
                                              <a:effectLst/>
                                              <a:latin typeface="Cambria Math" panose="02040503050406030204" pitchFamily="18" charset="0"/>
                                            </a:rPr>
                                          </m:ctrlPr>
                                        </m:sSubSupPr>
                                        <m:e>
                                          <m:r>
                                            <a:rPr lang="en-US" sz="1200" kern="100">
                                              <a:effectLst/>
                                              <a:latin typeface="Cambria Math" panose="02040503050406030204" pitchFamily="18" charset="0"/>
                                            </a:rPr>
                                            <m:t>𝛽</m:t>
                                          </m:r>
                                        </m:e>
                                        <m:sub>
                                          <m:r>
                                            <a:rPr lang="en-US" sz="1200" kern="100">
                                              <a:effectLst/>
                                              <a:latin typeface="Cambria Math" panose="02040503050406030204" pitchFamily="18" charset="0"/>
                                            </a:rPr>
                                            <m:t>𝑥</m:t>
                                          </m:r>
                                        </m:sub>
                                        <m:sup>
                                          <m:r>
                                            <a:rPr lang="en-US" sz="1200" kern="100">
                                              <a:effectLst/>
                                              <a:latin typeface="Cambria Math" panose="02040503050406030204" pitchFamily="18" charset="0"/>
                                            </a:rPr>
                                            <m:t>∗</m:t>
                                          </m:r>
                                        </m:sup>
                                      </m:sSubSup>
                                      <m:r>
                                        <a:rPr lang="en-US" sz="1200" kern="100">
                                          <a:effectLst/>
                                          <a:latin typeface="Cambria Math" panose="02040503050406030204" pitchFamily="18" charset="0"/>
                                        </a:rPr>
                                        <m:t>/</m:t>
                                      </m:r>
                                      <m:r>
                                        <a:rPr lang="en-US" sz="1200" kern="100">
                                          <a:effectLst/>
                                          <a:latin typeface="Cambria Math" panose="02040503050406030204" pitchFamily="18" charset="0"/>
                                        </a:rPr>
                                        <m:t>𝛽</m:t>
                                      </m:r>
                                    </m:e>
                                    <m:sub>
                                      <m:r>
                                        <a:rPr lang="en-US" sz="1200" kern="100">
                                          <a:effectLst/>
                                          <a:latin typeface="Cambria Math" panose="02040503050406030204" pitchFamily="18" charset="0"/>
                                        </a:rPr>
                                        <m:t>𝑦</m:t>
                                      </m:r>
                                    </m:sub>
                                    <m:sup>
                                      <m:r>
                                        <a:rPr lang="en-US" sz="1200" kern="100">
                                          <a:effectLst/>
                                          <a:latin typeface="Cambria Math" panose="02040503050406030204" pitchFamily="18" charset="0"/>
                                        </a:rPr>
                                        <m:t>∗</m:t>
                                      </m:r>
                                    </m:sup>
                                  </m:sSubSup>
                                </m:e>
                              </m:d>
                            </m:oMath>
                          </a14:m>
                          <a:r>
                            <a:rPr lang="en-US" sz="1200" kern="100" dirty="0">
                              <a:effectLst/>
                            </a:rPr>
                            <a:t>/mm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64.1/0.638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15018354"/>
                      </a:ext>
                    </a:extLst>
                  </a:tr>
                  <a:tr h="322355">
                    <a:tc>
                      <a:txBody>
                        <a:bodyPr/>
                        <a:lstStyle/>
                        <a:p>
                          <a:pPr algn="ctr">
                            <a:spcAft>
                              <a:spcPts val="0"/>
                            </a:spcAft>
                          </a:pPr>
                          <a:r>
                            <a:rPr lang="en-US" sz="1200" kern="100" dirty="0">
                              <a:effectLst/>
                            </a:rPr>
                            <a:t>ε</a:t>
                          </a:r>
                          <a14:m>
                            <m:oMath xmlns:m="http://schemas.openxmlformats.org/officeDocument/2006/math">
                              <m:d>
                                <m:dPr>
                                  <m:ctrlPr>
                                    <a:rPr lang="zh-CN" sz="1200" i="1" kern="100">
                                      <a:effectLst/>
                                      <a:latin typeface="Cambria Math" panose="02040503050406030204" pitchFamily="18" charset="0"/>
                                    </a:rPr>
                                  </m:ctrlPr>
                                </m:dPr>
                                <m:e>
                                  <m:sSub>
                                    <m:sSubPr>
                                      <m:ctrlPr>
                                        <a:rPr lang="zh-CN" sz="1200" i="1" kern="100">
                                          <a:effectLst/>
                                          <a:latin typeface="Cambria Math" panose="02040503050406030204" pitchFamily="18" charset="0"/>
                                        </a:rPr>
                                      </m:ctrlPr>
                                    </m:sSubPr>
                                    <m:e>
                                      <m:r>
                                        <a:rPr lang="en-US" sz="1200" kern="100">
                                          <a:effectLst/>
                                          <a:latin typeface="Cambria Math" panose="02040503050406030204" pitchFamily="18" charset="0"/>
                                        </a:rPr>
                                        <m:t>𝜀</m:t>
                                      </m:r>
                                    </m:e>
                                    <m:sub>
                                      <m:r>
                                        <a:rPr lang="en-US" sz="1200" kern="100">
                                          <a:effectLst/>
                                          <a:latin typeface="Cambria Math" panose="02040503050406030204" pitchFamily="18" charset="0"/>
                                        </a:rPr>
                                        <m:t>𝑥</m:t>
                                      </m:r>
                                    </m:sub>
                                  </m:sSub>
                                  <m:r>
                                    <a:rPr lang="en-US" sz="1200" kern="100">
                                      <a:effectLst/>
                                      <a:latin typeface="Cambria Math" panose="02040503050406030204" pitchFamily="18" charset="0"/>
                                    </a:rPr>
                                    <m:t>/</m:t>
                                  </m:r>
                                  <m:sSub>
                                    <m:sSubPr>
                                      <m:ctrlPr>
                                        <a:rPr lang="zh-CN" sz="1200" i="1" kern="100">
                                          <a:effectLst/>
                                          <a:latin typeface="Cambria Math" panose="02040503050406030204" pitchFamily="18" charset="0"/>
                                        </a:rPr>
                                      </m:ctrlPr>
                                    </m:sSubPr>
                                    <m:e>
                                      <m:r>
                                        <a:rPr lang="en-US" sz="1200" kern="100">
                                          <a:effectLst/>
                                          <a:latin typeface="Cambria Math" panose="02040503050406030204" pitchFamily="18" charset="0"/>
                                        </a:rPr>
                                        <m:t>𝜀</m:t>
                                      </m:r>
                                    </m:e>
                                    <m:sub>
                                      <m:r>
                                        <a:rPr lang="en-US" sz="1200" kern="100">
                                          <a:effectLst/>
                                          <a:latin typeface="Cambria Math" panose="02040503050406030204" pitchFamily="18" charset="0"/>
                                        </a:rPr>
                                        <m:t>𝑦</m:t>
                                      </m:r>
                                    </m:sub>
                                  </m:sSub>
                                </m:e>
                              </m:d>
                            </m:oMath>
                          </a14:m>
                          <a:r>
                            <a:rPr lang="en-US" sz="1200" kern="100" dirty="0">
                              <a:effectLst/>
                            </a:rPr>
                            <a:t>/</a:t>
                          </a:r>
                          <a:r>
                            <a:rPr lang="en-US" sz="1200" kern="100" dirty="0" err="1">
                              <a:effectLst/>
                            </a:rPr>
                            <a:t>nm·rad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2.85/0.0285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50019773"/>
                      </a:ext>
                    </a:extLst>
                  </a:tr>
                  <a:tr h="322355">
                    <a:tc>
                      <a:txBody>
                        <a:bodyPr/>
                        <a:lstStyle/>
                        <a:p>
                          <a:pPr algn="ctr">
                            <a:spcAft>
                              <a:spcPts val="0"/>
                            </a:spcAft>
                          </a:pPr>
                          <a:r>
                            <a:rPr lang="en-US" sz="1200" kern="100" dirty="0" err="1">
                              <a:effectLst/>
                            </a:rPr>
                            <a:t>ν</a:t>
                          </a:r>
                          <a:r>
                            <a:rPr lang="en-US" sz="1200" kern="100" baseline="-25000" dirty="0" err="1">
                              <a:effectLst/>
                            </a:rPr>
                            <a:t>x</a:t>
                          </a:r>
                          <a:r>
                            <a:rPr lang="en-US" sz="1200" kern="100" dirty="0">
                              <a:effectLst/>
                            </a:rPr>
                            <a:t>/</a:t>
                          </a:r>
                          <a:r>
                            <a:rPr lang="en-US" sz="1200" kern="100" dirty="0" err="1">
                              <a:effectLst/>
                            </a:rPr>
                            <a:t>ν</a:t>
                          </a:r>
                          <a:r>
                            <a:rPr lang="en-US" sz="1200" kern="100" baseline="-25000" dirty="0" err="1">
                              <a:effectLst/>
                            </a:rPr>
                            <a:t>y</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30.523 / 28.538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72479305"/>
                      </a:ext>
                    </a:extLst>
                  </a:tr>
                  <a:tr h="322355">
                    <a:tc>
                      <a:txBody>
                        <a:bodyPr/>
                        <a:lstStyle/>
                        <a:p>
                          <a:pPr algn="ctr">
                            <a:spcAft>
                              <a:spcPts val="0"/>
                            </a:spcAft>
                          </a:pPr>
                          <a:r>
                            <a:rPr lang="en-US" sz="1200" kern="100" dirty="0">
                              <a:effectLst/>
                            </a:rPr>
                            <a:t>chromaticity(</a:t>
                          </a:r>
                          <a:r>
                            <a:rPr lang="en-US" sz="1200" kern="100" dirty="0" err="1">
                              <a:effectLst/>
                            </a:rPr>
                            <a:t>C</a:t>
                          </a:r>
                          <a:r>
                            <a:rPr lang="en-US" sz="1200" kern="100" baseline="-25000" dirty="0" err="1">
                              <a:effectLst/>
                            </a:rPr>
                            <a:t>x</a:t>
                          </a:r>
                          <a:r>
                            <a:rPr lang="en-US" sz="1200" kern="100" dirty="0">
                              <a:effectLst/>
                            </a:rPr>
                            <a:t>/C</a:t>
                          </a:r>
                          <a:r>
                            <a:rPr lang="en-US" sz="1200" kern="100" baseline="-25000" dirty="0">
                              <a:effectLst/>
                            </a:rPr>
                            <a:t>y</a:t>
                          </a:r>
                          <a:r>
                            <a:rPr lang="en-US" sz="1200" kern="100" dirty="0">
                              <a:effectLst/>
                            </a:rPr>
                            <a:t>)</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-95.291/-346.239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35126398"/>
                      </a:ext>
                    </a:extLst>
                  </a:tr>
                  <a:tr h="322355">
                    <a:tc>
                      <a:txBody>
                        <a:bodyPr/>
                        <a:lstStyle/>
                        <a:p>
                          <a:pPr algn="ctr">
                            <a:spcAft>
                              <a:spcPts val="0"/>
                            </a:spcAft>
                          </a:pPr>
                          <a:r>
                            <a:rPr lang="en-US" altLang="zh-CN" sz="1200" kern="100" dirty="0">
                              <a:effectLst/>
                            </a:rPr>
                            <a:t>Momentum compaction factor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1.237</a:t>
                          </a:r>
                          <a:r>
                            <a:rPr lang="zh-CN" sz="1200" kern="100" dirty="0">
                              <a:effectLst/>
                            </a:rPr>
                            <a:t>×</a:t>
                          </a:r>
                          <a:r>
                            <a:rPr lang="en-US" sz="1200" kern="100" dirty="0">
                              <a:effectLst/>
                            </a:rPr>
                            <a:t>10</a:t>
                          </a:r>
                          <a:r>
                            <a:rPr lang="en-US" sz="1200" kern="100" baseline="30000" dirty="0">
                              <a:effectLst/>
                            </a:rPr>
                            <a:t>-3</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41463772"/>
                      </a:ext>
                    </a:extLst>
                  </a:tr>
                  <a:tr h="322355">
                    <a:tc>
                      <a:txBody>
                        <a:bodyPr/>
                        <a:lstStyle/>
                        <a:p>
                          <a:pPr algn="ctr">
                            <a:spcAft>
                              <a:spcPts val="0"/>
                            </a:spcAft>
                          </a:pPr>
                          <a:r>
                            <a:rPr lang="en-US" altLang="zh-CN" sz="1200" kern="100" dirty="0">
                              <a:effectLst/>
                            </a:rPr>
                            <a:t>Energy spread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4.034</a:t>
                          </a:r>
                          <a:r>
                            <a:rPr lang="zh-CN" sz="1200" kern="100" dirty="0">
                              <a:effectLst/>
                            </a:rPr>
                            <a:t>×</a:t>
                          </a:r>
                          <a:r>
                            <a:rPr lang="en-US" sz="1200" kern="100" dirty="0">
                              <a:effectLst/>
                            </a:rPr>
                            <a:t>10</a:t>
                          </a:r>
                          <a:r>
                            <a:rPr lang="en-US" sz="1200" kern="100" baseline="30000" dirty="0">
                              <a:effectLst/>
                            </a:rPr>
                            <a:t>-4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71001791"/>
                      </a:ext>
                    </a:extLst>
                  </a:tr>
                  <a:tr h="322355">
                    <a:tc>
                      <a:txBody>
                        <a:bodyPr/>
                        <a:lstStyle/>
                        <a:p>
                          <a:pPr algn="ctr">
                            <a:spcAft>
                              <a:spcPts val="0"/>
                            </a:spcAft>
                          </a:pPr>
                          <a:r>
                            <a:rPr lang="en-US" altLang="zh-CN" sz="1200" kern="100" dirty="0">
                              <a:effectLst/>
                            </a:rPr>
                            <a:t>Energy loss per turn</a:t>
                          </a:r>
                          <a:r>
                            <a:rPr lang="en-US" sz="1200" kern="100" dirty="0">
                              <a:effectLst/>
                            </a:rPr>
                            <a:t>/keV</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78.4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23275646"/>
                      </a:ext>
                    </a:extLst>
                  </a:tr>
                  <a:tr h="322355">
                    <a:tc>
                      <a:txBody>
                        <a:bodyPr/>
                        <a:lstStyle/>
                        <a:p>
                          <a:pPr algn="ctr">
                            <a:spcAft>
                              <a:spcPts val="0"/>
                            </a:spcAft>
                          </a:pPr>
                          <a:r>
                            <a:rPr lang="en-US" sz="1200" kern="100" dirty="0">
                              <a:effectLst/>
                            </a:rPr>
                            <a:t>(</a:t>
                          </a:r>
                          <a:r>
                            <a:rPr lang="en-US" sz="1200" kern="100" dirty="0" err="1">
                              <a:effectLst/>
                            </a:rPr>
                            <a:t>σ</a:t>
                          </a:r>
                          <a:r>
                            <a:rPr lang="en-US" sz="1200" kern="100" baseline="-25000" dirty="0" err="1">
                              <a:effectLst/>
                            </a:rPr>
                            <a:t>x</a:t>
                          </a:r>
                          <a:r>
                            <a:rPr lang="en-US" sz="1200" kern="100" dirty="0">
                              <a:effectLst/>
                            </a:rPr>
                            <a:t>/</a:t>
                          </a:r>
                          <a:r>
                            <a:rPr lang="en-US" sz="1200" kern="100" dirty="0" err="1">
                              <a:effectLst/>
                            </a:rPr>
                            <a:t>σ</a:t>
                          </a:r>
                          <a:r>
                            <a:rPr lang="en-US" sz="1200" kern="100" baseline="-25000" dirty="0" err="1">
                              <a:effectLst/>
                            </a:rPr>
                            <a:t>y</a:t>
                          </a:r>
                          <a:r>
                            <a:rPr lang="en-US" sz="1200" kern="100" dirty="0">
                              <a:effectLst/>
                            </a:rPr>
                            <a:t> )/</a:t>
                          </a:r>
                          <a:r>
                            <a:rPr lang="en-US" sz="1200" kern="100" dirty="0" err="1">
                              <a:effectLst/>
                            </a:rPr>
                            <a:t>μm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13.61/1.39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00859814"/>
                      </a:ext>
                    </a:extLst>
                  </a:tr>
                  <a:tr h="322355">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200" i="1" kern="100">
                                        <a:effectLst/>
                                        <a:latin typeface="Cambria Math" panose="02040503050406030204" pitchFamily="18" charset="0"/>
                                      </a:rPr>
                                    </m:ctrlPr>
                                  </m:sSubPr>
                                  <m:e>
                                    <m:r>
                                      <a:rPr lang="en-US" sz="1200" kern="100">
                                        <a:effectLst/>
                                        <a:latin typeface="Cambria Math" panose="02040503050406030204" pitchFamily="18" charset="0"/>
                                      </a:rPr>
                                      <m:t>𝝃</m:t>
                                    </m:r>
                                  </m:e>
                                  <m:sub>
                                    <m:r>
                                      <a:rPr lang="en-US" sz="1200" kern="100">
                                        <a:effectLst/>
                                        <a:latin typeface="Cambria Math" panose="02040503050406030204" pitchFamily="18" charset="0"/>
                                      </a:rPr>
                                      <m:t>𝒚</m:t>
                                    </m:r>
                                  </m:sub>
                                </m:sSub>
                              </m:oMath>
                            </m:oMathPara>
                          </a14:m>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0.04-0.06</a:t>
                          </a:r>
                          <a:r>
                            <a:rPr lang="zh-CN" sz="1200" kern="100" dirty="0">
                              <a:effectLst/>
                            </a:rPr>
                            <a:t>（</a:t>
                          </a:r>
                          <a:r>
                            <a:rPr lang="en-US" altLang="zh-CN" sz="1200" kern="100" dirty="0">
                              <a:effectLst/>
                            </a:rPr>
                            <a:t>estimate</a:t>
                          </a:r>
                          <a:r>
                            <a:rPr lang="zh-CN" sz="1200" kern="100" dirty="0">
                              <a:effectLst/>
                            </a:rPr>
                            <a:t>）</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27641419"/>
                      </a:ext>
                    </a:extLst>
                  </a:tr>
                  <a:tr h="322355">
                    <a:tc>
                      <a:txBody>
                        <a:bodyPr/>
                        <a:lstStyle/>
                        <a:p>
                          <a:pPr algn="ctr">
                            <a:spcAft>
                              <a:spcPts val="0"/>
                            </a:spcAft>
                          </a:pPr>
                          <a:r>
                            <a:rPr lang="en-US" sz="1200" kern="100" dirty="0">
                              <a:effectLst/>
                            </a:rPr>
                            <a:t>Hourglass factor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0.8</a:t>
                          </a:r>
                          <a:r>
                            <a:rPr lang="zh-CN" sz="1200" kern="100" dirty="0">
                              <a:effectLst/>
                            </a:rPr>
                            <a:t>（</a:t>
                          </a:r>
                          <a:r>
                            <a:rPr lang="en-US" altLang="zh-CN" sz="1200" kern="100" dirty="0">
                              <a:effectLst/>
                            </a:rPr>
                            <a:t>estimate</a:t>
                          </a:r>
                          <a:r>
                            <a:rPr lang="zh-CN" sz="1200" kern="100" dirty="0">
                              <a:effectLst/>
                            </a:rPr>
                            <a:t>）</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16179266"/>
                      </a:ext>
                    </a:extLst>
                  </a:tr>
                  <a:tr h="322355">
                    <a:tc>
                      <a:txBody>
                        <a:bodyPr/>
                        <a:lstStyle/>
                        <a:p>
                          <a:pPr algn="ctr">
                            <a:spcAft>
                              <a:spcPts val="0"/>
                            </a:spcAft>
                          </a:pPr>
                          <a:r>
                            <a:rPr lang="en-US" sz="1200" kern="100">
                              <a:effectLst/>
                            </a:rPr>
                            <a:t>Luminosity/×10</a:t>
                          </a:r>
                          <a:r>
                            <a:rPr lang="en-US" sz="1200" kern="100" baseline="30000">
                              <a:effectLst/>
                            </a:rPr>
                            <a:t>35</a:t>
                          </a:r>
                          <a:r>
                            <a:rPr lang="en-US" sz="1200" kern="100">
                              <a:effectLst/>
                            </a:rPr>
                            <a:t>cm</a:t>
                          </a:r>
                          <a:r>
                            <a:rPr lang="en-US" sz="1200" kern="100" baseline="30000">
                              <a:effectLst/>
                            </a:rPr>
                            <a:t>-2</a:t>
                          </a:r>
                          <a:r>
                            <a:rPr lang="en-US" sz="1200" kern="100">
                              <a:effectLst/>
                            </a:rPr>
                            <a:t>s</a:t>
                          </a:r>
                          <a:r>
                            <a:rPr lang="en-US" sz="1200" kern="100" baseline="30000">
                              <a:effectLst/>
                            </a:rPr>
                            <a:t>-1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0.63-0.95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30871885"/>
                      </a:ext>
                    </a:extLst>
                  </a:tr>
                </a:tbl>
              </a:graphicData>
            </a:graphic>
          </p:graphicFrame>
        </mc:Choice>
        <mc:Fallback xmlns="">
          <p:graphicFrame>
            <p:nvGraphicFramePr>
              <p:cNvPr id="17" name="表格 16">
                <a:extLst>
                  <a:ext uri="{FF2B5EF4-FFF2-40B4-BE49-F238E27FC236}">
                    <a16:creationId xmlns:a16="http://schemas.microsoft.com/office/drawing/2014/main" id="{D9343F9B-E8B8-4239-98BD-0ACCA02043F2}"/>
                  </a:ext>
                </a:extLst>
              </p:cNvPr>
              <p:cNvGraphicFramePr>
                <a:graphicFrameLocks noGrp="1"/>
              </p:cNvGraphicFramePr>
              <p:nvPr>
                <p:extLst>
                  <p:ext uri="{D42A27DB-BD31-4B8C-83A1-F6EECF244321}">
                    <p14:modId xmlns:p14="http://schemas.microsoft.com/office/powerpoint/2010/main" val="4248274788"/>
                  </p:ext>
                </p:extLst>
              </p:nvPr>
            </p:nvGraphicFramePr>
            <p:xfrm>
              <a:off x="258458" y="1349312"/>
              <a:ext cx="3546080" cy="5353522"/>
            </p:xfrm>
            <a:graphic>
              <a:graphicData uri="http://schemas.openxmlformats.org/drawingml/2006/table">
                <a:tbl>
                  <a:tblPr firstRow="1" firstCol="1" bandRow="1">
                    <a:tableStyleId>{BC89EF96-8CEA-46FF-86C4-4CE0E7609802}</a:tableStyleId>
                  </a:tblPr>
                  <a:tblGrid>
                    <a:gridCol w="2060180">
                      <a:extLst>
                        <a:ext uri="{9D8B030D-6E8A-4147-A177-3AD203B41FA5}">
                          <a16:colId xmlns:a16="http://schemas.microsoft.com/office/drawing/2014/main" val="3504606853"/>
                        </a:ext>
                      </a:extLst>
                    </a:gridCol>
                    <a:gridCol w="1485900">
                      <a:extLst>
                        <a:ext uri="{9D8B030D-6E8A-4147-A177-3AD203B41FA5}">
                          <a16:colId xmlns:a16="http://schemas.microsoft.com/office/drawing/2014/main" val="2075770134"/>
                        </a:ext>
                      </a:extLst>
                    </a:gridCol>
                  </a:tblGrid>
                  <a:tr h="431387">
                    <a:tc>
                      <a:txBody>
                        <a:bodyPr/>
                        <a:lstStyle/>
                        <a:p>
                          <a:pPr algn="ctr">
                            <a:spcAft>
                              <a:spcPts val="0"/>
                            </a:spcAft>
                          </a:pPr>
                          <a:r>
                            <a:rPr lang="en-US" altLang="zh-CN" sz="1200" kern="100" dirty="0">
                              <a:effectLst/>
                            </a:rPr>
                            <a:t>parameters</a:t>
                          </a:r>
                        </a:p>
                      </a:txBody>
                      <a:tcPr marL="68580" marR="68580" marT="0" marB="0" anchor="ctr"/>
                    </a:tc>
                    <a:tc>
                      <a:txBody>
                        <a:bodyPr/>
                        <a:lstStyle/>
                        <a:p>
                          <a:pPr algn="ctr">
                            <a:spcAft>
                              <a:spcPts val="0"/>
                            </a:spcAft>
                          </a:pP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values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88635521"/>
                      </a:ext>
                    </a:extLst>
                  </a:tr>
                  <a:tr h="322355">
                    <a:tc>
                      <a:txBody>
                        <a:bodyPr/>
                        <a:lstStyle/>
                        <a:p>
                          <a:pPr algn="ctr">
                            <a:spcAft>
                              <a:spcPts val="0"/>
                            </a:spcAft>
                          </a:pPr>
                          <a:r>
                            <a:rPr lang="en-US" sz="1200" kern="100" dirty="0">
                              <a:effectLst/>
                            </a:rPr>
                            <a:t>Circumference /m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707.258</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38353603"/>
                      </a:ext>
                    </a:extLst>
                  </a:tr>
                  <a:tr h="322355">
                    <a:tc>
                      <a:txBody>
                        <a:bodyPr/>
                        <a:lstStyle/>
                        <a:p>
                          <a:pPr algn="ctr">
                            <a:spcAft>
                              <a:spcPts val="0"/>
                            </a:spcAft>
                          </a:pPr>
                          <a:r>
                            <a:rPr lang="en-US" altLang="zh-CN" sz="1200" kern="100" dirty="0">
                              <a:effectLst/>
                            </a:rPr>
                            <a:t>Beam energy</a:t>
                          </a:r>
                          <a:r>
                            <a:rPr lang="en-US" sz="1200" kern="100" dirty="0">
                              <a:effectLst/>
                            </a:rPr>
                            <a:t>/GeV</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2*</a:t>
                          </a:r>
                          <a:r>
                            <a:rPr lang="zh-CN" sz="1200" kern="100" dirty="0">
                              <a:effectLst/>
                            </a:rPr>
                            <a:t>，</a:t>
                          </a:r>
                          <a:r>
                            <a:rPr lang="en-US" sz="1200" kern="100" dirty="0">
                              <a:effectLst/>
                            </a:rPr>
                            <a:t>1-3.5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10814890"/>
                      </a:ext>
                    </a:extLst>
                  </a:tr>
                  <a:tr h="322355">
                    <a:tc>
                      <a:txBody>
                        <a:bodyPr/>
                        <a:lstStyle/>
                        <a:p>
                          <a:pPr algn="ctr">
                            <a:spcAft>
                              <a:spcPts val="0"/>
                            </a:spcAft>
                          </a:pPr>
                          <a:r>
                            <a:rPr lang="en-US" sz="1200" kern="100" dirty="0">
                              <a:effectLst/>
                            </a:rPr>
                            <a:t>Crossing angle (2θ)/</a:t>
                          </a:r>
                          <a:r>
                            <a:rPr lang="en-US" sz="1200" kern="100" dirty="0" err="1">
                              <a:effectLst/>
                            </a:rPr>
                            <a:t>mrad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8824067"/>
                      </a:ext>
                    </a:extLst>
                  </a:tr>
                  <a:tr h="322355">
                    <a:tc>
                      <a:txBody>
                        <a:bodyPr/>
                        <a:lstStyle/>
                        <a:p>
                          <a:pPr algn="ctr">
                            <a:spcAft>
                              <a:spcPts val="0"/>
                            </a:spcAft>
                          </a:pPr>
                          <a:r>
                            <a:rPr lang="en-US" sz="1200" kern="100" dirty="0">
                              <a:effectLst/>
                            </a:rPr>
                            <a:t>current/A</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07241118"/>
                      </a:ext>
                    </a:extLst>
                  </a:tr>
                  <a:tr h="322355">
                    <a:tc>
                      <a:txBody>
                        <a:bodyPr/>
                        <a:lstStyle/>
                        <a:p>
                          <a:endParaRPr lang="zh-CN"/>
                        </a:p>
                      </a:txBody>
                      <a:tcPr marL="68580" marR="68580" marT="0" marB="0" anchor="ctr">
                        <a:blipFill>
                          <a:blip r:embed="rId5"/>
                          <a:stretch>
                            <a:fillRect l="-295" t="-546154" r="-72861" b="-1051923"/>
                          </a:stretch>
                        </a:blipFill>
                      </a:tcPr>
                    </a:tc>
                    <a:tc>
                      <a:txBody>
                        <a:bodyPr/>
                        <a:lstStyle/>
                        <a:p>
                          <a:pPr algn="ctr">
                            <a:spcAft>
                              <a:spcPts val="0"/>
                            </a:spcAft>
                          </a:pPr>
                          <a:r>
                            <a:rPr lang="en-US" sz="1200" kern="100">
                              <a:effectLst/>
                            </a:rPr>
                            <a:t>64.1/0.638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15018354"/>
                      </a:ext>
                    </a:extLst>
                  </a:tr>
                  <a:tr h="322355">
                    <a:tc>
                      <a:txBody>
                        <a:bodyPr/>
                        <a:lstStyle/>
                        <a:p>
                          <a:endParaRPr lang="zh-CN"/>
                        </a:p>
                      </a:txBody>
                      <a:tcPr marL="68580" marR="68580" marT="0" marB="0" anchor="ctr">
                        <a:blipFill>
                          <a:blip r:embed="rId5"/>
                          <a:stretch>
                            <a:fillRect l="-295" t="-633962" r="-72861" b="-932075"/>
                          </a:stretch>
                        </a:blipFill>
                      </a:tcPr>
                    </a:tc>
                    <a:tc>
                      <a:txBody>
                        <a:bodyPr/>
                        <a:lstStyle/>
                        <a:p>
                          <a:pPr algn="ctr">
                            <a:spcAft>
                              <a:spcPts val="0"/>
                            </a:spcAft>
                          </a:pPr>
                          <a:r>
                            <a:rPr lang="en-US" sz="1200" kern="100">
                              <a:effectLst/>
                            </a:rPr>
                            <a:t>2.85/0.0285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50019773"/>
                      </a:ext>
                    </a:extLst>
                  </a:tr>
                  <a:tr h="322355">
                    <a:tc>
                      <a:txBody>
                        <a:bodyPr/>
                        <a:lstStyle/>
                        <a:p>
                          <a:pPr algn="ctr">
                            <a:spcAft>
                              <a:spcPts val="0"/>
                            </a:spcAft>
                          </a:pPr>
                          <a:r>
                            <a:rPr lang="en-US" sz="1200" kern="100" dirty="0" err="1">
                              <a:effectLst/>
                            </a:rPr>
                            <a:t>ν</a:t>
                          </a:r>
                          <a:r>
                            <a:rPr lang="en-US" sz="1200" kern="100" baseline="-25000" dirty="0" err="1">
                              <a:effectLst/>
                            </a:rPr>
                            <a:t>x</a:t>
                          </a:r>
                          <a:r>
                            <a:rPr lang="en-US" sz="1200" kern="100" dirty="0">
                              <a:effectLst/>
                            </a:rPr>
                            <a:t>/</a:t>
                          </a:r>
                          <a:r>
                            <a:rPr lang="en-US" sz="1200" kern="100" dirty="0" err="1">
                              <a:effectLst/>
                            </a:rPr>
                            <a:t>ν</a:t>
                          </a:r>
                          <a:r>
                            <a:rPr lang="en-US" sz="1200" kern="100" baseline="-25000" dirty="0" err="1">
                              <a:effectLst/>
                            </a:rPr>
                            <a:t>y</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30.523 / 28.538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72479305"/>
                      </a:ext>
                    </a:extLst>
                  </a:tr>
                  <a:tr h="322355">
                    <a:tc>
                      <a:txBody>
                        <a:bodyPr/>
                        <a:lstStyle/>
                        <a:p>
                          <a:pPr algn="ctr">
                            <a:spcAft>
                              <a:spcPts val="0"/>
                            </a:spcAft>
                          </a:pPr>
                          <a:r>
                            <a:rPr lang="en-US" sz="1200" kern="100" dirty="0">
                              <a:effectLst/>
                            </a:rPr>
                            <a:t>chromaticity(</a:t>
                          </a:r>
                          <a:r>
                            <a:rPr lang="en-US" sz="1200" kern="100" dirty="0" err="1">
                              <a:effectLst/>
                            </a:rPr>
                            <a:t>C</a:t>
                          </a:r>
                          <a:r>
                            <a:rPr lang="en-US" sz="1200" kern="100" baseline="-25000" dirty="0" err="1">
                              <a:effectLst/>
                            </a:rPr>
                            <a:t>x</a:t>
                          </a:r>
                          <a:r>
                            <a:rPr lang="en-US" sz="1200" kern="100" dirty="0">
                              <a:effectLst/>
                            </a:rPr>
                            <a:t>/C</a:t>
                          </a:r>
                          <a:r>
                            <a:rPr lang="en-US" sz="1200" kern="100" baseline="-25000" dirty="0">
                              <a:effectLst/>
                            </a:rPr>
                            <a:t>y</a:t>
                          </a:r>
                          <a:r>
                            <a:rPr lang="en-US" sz="1200" kern="100" dirty="0">
                              <a:effectLst/>
                            </a:rPr>
                            <a:t>)</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-95.291/-346.239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35126398"/>
                      </a:ext>
                    </a:extLst>
                  </a:tr>
                  <a:tr h="365760">
                    <a:tc>
                      <a:txBody>
                        <a:bodyPr/>
                        <a:lstStyle/>
                        <a:p>
                          <a:pPr algn="ctr">
                            <a:spcAft>
                              <a:spcPts val="0"/>
                            </a:spcAft>
                          </a:pPr>
                          <a:r>
                            <a:rPr lang="en-US" altLang="zh-CN" sz="1200" kern="100" dirty="0">
                              <a:effectLst/>
                            </a:rPr>
                            <a:t>Momentum compaction factor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1.237</a:t>
                          </a:r>
                          <a:r>
                            <a:rPr lang="zh-CN" sz="1200" kern="100" dirty="0">
                              <a:effectLst/>
                            </a:rPr>
                            <a:t>×</a:t>
                          </a:r>
                          <a:r>
                            <a:rPr lang="en-US" sz="1200" kern="100" dirty="0">
                              <a:effectLst/>
                            </a:rPr>
                            <a:t>10</a:t>
                          </a:r>
                          <a:r>
                            <a:rPr lang="en-US" sz="1200" kern="100" baseline="30000" dirty="0">
                              <a:effectLst/>
                            </a:rPr>
                            <a:t>-3</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41463772"/>
                      </a:ext>
                    </a:extLst>
                  </a:tr>
                  <a:tr h="322355">
                    <a:tc>
                      <a:txBody>
                        <a:bodyPr/>
                        <a:lstStyle/>
                        <a:p>
                          <a:pPr algn="ctr">
                            <a:spcAft>
                              <a:spcPts val="0"/>
                            </a:spcAft>
                          </a:pPr>
                          <a:r>
                            <a:rPr lang="en-US" altLang="zh-CN" sz="1200" kern="100" dirty="0">
                              <a:effectLst/>
                            </a:rPr>
                            <a:t>Energy spread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4.034</a:t>
                          </a:r>
                          <a:r>
                            <a:rPr lang="zh-CN" sz="1200" kern="100" dirty="0">
                              <a:effectLst/>
                            </a:rPr>
                            <a:t>×</a:t>
                          </a:r>
                          <a:r>
                            <a:rPr lang="en-US" sz="1200" kern="100" dirty="0">
                              <a:effectLst/>
                            </a:rPr>
                            <a:t>10</a:t>
                          </a:r>
                          <a:r>
                            <a:rPr lang="en-US" sz="1200" kern="100" baseline="30000" dirty="0">
                              <a:effectLst/>
                            </a:rPr>
                            <a:t>-4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71001791"/>
                      </a:ext>
                    </a:extLst>
                  </a:tr>
                  <a:tr h="322355">
                    <a:tc>
                      <a:txBody>
                        <a:bodyPr/>
                        <a:lstStyle/>
                        <a:p>
                          <a:pPr algn="ctr">
                            <a:spcAft>
                              <a:spcPts val="0"/>
                            </a:spcAft>
                          </a:pPr>
                          <a:r>
                            <a:rPr lang="en-US" altLang="zh-CN" sz="1200" kern="100" dirty="0">
                              <a:effectLst/>
                            </a:rPr>
                            <a:t>Energy loss per turn</a:t>
                          </a:r>
                          <a:r>
                            <a:rPr lang="en-US" sz="1200" kern="100" dirty="0">
                              <a:effectLst/>
                            </a:rPr>
                            <a:t>/keV</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78.4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23275646"/>
                      </a:ext>
                    </a:extLst>
                  </a:tr>
                  <a:tr h="322355">
                    <a:tc>
                      <a:txBody>
                        <a:bodyPr/>
                        <a:lstStyle/>
                        <a:p>
                          <a:pPr algn="ctr">
                            <a:spcAft>
                              <a:spcPts val="0"/>
                            </a:spcAft>
                          </a:pPr>
                          <a:r>
                            <a:rPr lang="en-US" sz="1200" kern="100" dirty="0">
                              <a:effectLst/>
                            </a:rPr>
                            <a:t>(</a:t>
                          </a:r>
                          <a:r>
                            <a:rPr lang="en-US" sz="1200" kern="100" dirty="0" err="1">
                              <a:effectLst/>
                            </a:rPr>
                            <a:t>σ</a:t>
                          </a:r>
                          <a:r>
                            <a:rPr lang="en-US" sz="1200" kern="100" baseline="-25000" dirty="0" err="1">
                              <a:effectLst/>
                            </a:rPr>
                            <a:t>x</a:t>
                          </a:r>
                          <a:r>
                            <a:rPr lang="en-US" sz="1200" kern="100" dirty="0">
                              <a:effectLst/>
                            </a:rPr>
                            <a:t>/</a:t>
                          </a:r>
                          <a:r>
                            <a:rPr lang="en-US" sz="1200" kern="100" dirty="0" err="1">
                              <a:effectLst/>
                            </a:rPr>
                            <a:t>σ</a:t>
                          </a:r>
                          <a:r>
                            <a:rPr lang="en-US" sz="1200" kern="100" baseline="-25000" dirty="0" err="1">
                              <a:effectLst/>
                            </a:rPr>
                            <a:t>y</a:t>
                          </a:r>
                          <a:r>
                            <a:rPr lang="en-US" sz="1200" kern="100" dirty="0">
                              <a:effectLst/>
                            </a:rPr>
                            <a:t> )/</a:t>
                          </a:r>
                          <a:r>
                            <a:rPr lang="en-US" sz="1200" kern="100" dirty="0" err="1">
                              <a:effectLst/>
                            </a:rPr>
                            <a:t>μm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13.61/1.39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00859814"/>
                      </a:ext>
                    </a:extLst>
                  </a:tr>
                  <a:tr h="365760">
                    <a:tc>
                      <a:txBody>
                        <a:bodyPr/>
                        <a:lstStyle/>
                        <a:p>
                          <a:endParaRPr lang="zh-CN"/>
                        </a:p>
                      </a:txBody>
                      <a:tcPr marL="68580" marR="68580" marT="0" marB="0" anchor="ctr">
                        <a:blipFill>
                          <a:blip r:embed="rId5"/>
                          <a:stretch>
                            <a:fillRect l="-295" t="-1190000" r="-72861" b="-181667"/>
                          </a:stretch>
                        </a:blipFill>
                      </a:tcPr>
                    </a:tc>
                    <a:tc>
                      <a:txBody>
                        <a:bodyPr/>
                        <a:lstStyle/>
                        <a:p>
                          <a:pPr algn="ctr">
                            <a:spcAft>
                              <a:spcPts val="0"/>
                            </a:spcAft>
                          </a:pPr>
                          <a:r>
                            <a:rPr lang="en-US" sz="1200" kern="100" dirty="0">
                              <a:effectLst/>
                            </a:rPr>
                            <a:t>0.04-0.06</a:t>
                          </a:r>
                          <a:r>
                            <a:rPr lang="zh-CN" sz="1200" kern="100" dirty="0">
                              <a:effectLst/>
                            </a:rPr>
                            <a:t>（</a:t>
                          </a:r>
                          <a:r>
                            <a:rPr lang="en-US" altLang="zh-CN" sz="1200" kern="100" dirty="0">
                              <a:effectLst/>
                            </a:rPr>
                            <a:t>estimate</a:t>
                          </a:r>
                          <a:r>
                            <a:rPr lang="zh-CN" sz="1200" kern="100" dirty="0">
                              <a:effectLst/>
                            </a:rPr>
                            <a:t>）</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27641419"/>
                      </a:ext>
                    </a:extLst>
                  </a:tr>
                  <a:tr h="322355">
                    <a:tc>
                      <a:txBody>
                        <a:bodyPr/>
                        <a:lstStyle/>
                        <a:p>
                          <a:pPr algn="ctr">
                            <a:spcAft>
                              <a:spcPts val="0"/>
                            </a:spcAft>
                          </a:pPr>
                          <a:r>
                            <a:rPr lang="en-US" sz="1200" kern="100" dirty="0">
                              <a:effectLst/>
                            </a:rPr>
                            <a:t>Hourglass factor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0.8</a:t>
                          </a:r>
                          <a:r>
                            <a:rPr lang="zh-CN" sz="1200" kern="100" dirty="0">
                              <a:effectLst/>
                            </a:rPr>
                            <a:t>（</a:t>
                          </a:r>
                          <a:r>
                            <a:rPr lang="en-US" altLang="zh-CN" sz="1200" kern="100" dirty="0">
                              <a:effectLst/>
                            </a:rPr>
                            <a:t>estimate</a:t>
                          </a:r>
                          <a:r>
                            <a:rPr lang="zh-CN" sz="1200" kern="100" dirty="0">
                              <a:effectLst/>
                            </a:rPr>
                            <a:t>）</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16179266"/>
                      </a:ext>
                    </a:extLst>
                  </a:tr>
                  <a:tr h="322355">
                    <a:tc>
                      <a:txBody>
                        <a:bodyPr/>
                        <a:lstStyle/>
                        <a:p>
                          <a:pPr algn="ctr">
                            <a:spcAft>
                              <a:spcPts val="0"/>
                            </a:spcAft>
                          </a:pPr>
                          <a:r>
                            <a:rPr lang="en-US" sz="1200" kern="100">
                              <a:effectLst/>
                            </a:rPr>
                            <a:t>Luminosity/×10</a:t>
                          </a:r>
                          <a:r>
                            <a:rPr lang="en-US" sz="1200" kern="100" baseline="30000">
                              <a:effectLst/>
                            </a:rPr>
                            <a:t>35</a:t>
                          </a:r>
                          <a:r>
                            <a:rPr lang="en-US" sz="1200" kern="100">
                              <a:effectLst/>
                            </a:rPr>
                            <a:t>cm</a:t>
                          </a:r>
                          <a:r>
                            <a:rPr lang="en-US" sz="1200" kern="100" baseline="30000">
                              <a:effectLst/>
                            </a:rPr>
                            <a:t>-2</a:t>
                          </a:r>
                          <a:r>
                            <a:rPr lang="en-US" sz="1200" kern="100">
                              <a:effectLst/>
                            </a:rPr>
                            <a:t>s</a:t>
                          </a:r>
                          <a:r>
                            <a:rPr lang="en-US" sz="1200" kern="100" baseline="30000">
                              <a:effectLst/>
                            </a:rPr>
                            <a:t>-1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0.63-0.95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30871885"/>
                      </a:ext>
                    </a:extLst>
                  </a:tr>
                </a:tbl>
              </a:graphicData>
            </a:graphic>
          </p:graphicFrame>
        </mc:Fallback>
      </mc:AlternateContent>
      <p:sp>
        <p:nvSpPr>
          <p:cNvPr id="16" name="Rectangle 2">
            <a:extLst>
              <a:ext uri="{FF2B5EF4-FFF2-40B4-BE49-F238E27FC236}">
                <a16:creationId xmlns:a16="http://schemas.microsoft.com/office/drawing/2014/main" id="{8BF25C52-4B36-4BAD-BC33-A79DFFB31142}"/>
              </a:ext>
            </a:extLst>
          </p:cNvPr>
          <p:cNvSpPr txBox="1">
            <a:spLocks noChangeArrowheads="1"/>
          </p:cNvSpPr>
          <p:nvPr/>
        </p:nvSpPr>
        <p:spPr bwMode="auto">
          <a:xfrm>
            <a:off x="0" y="0"/>
            <a:ext cx="502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 First edition lattice</a:t>
            </a:r>
            <a:endParaRPr lang="zh-CN" altLang="en-US" b="1" kern="0" baseline="0" dirty="0">
              <a:solidFill>
                <a:srgbClr val="FFFFFF"/>
              </a:solidFill>
              <a:latin typeface="Arial"/>
              <a:ea typeface="黑体"/>
            </a:endParaRPr>
          </a:p>
        </p:txBody>
      </p:sp>
      <p:sp>
        <p:nvSpPr>
          <p:cNvPr id="11" name="AutoShape 8" descr="https://image.cnki.net/GetImage.ashx?id=1021072609.nh0002">
            <a:extLst>
              <a:ext uri="{FF2B5EF4-FFF2-40B4-BE49-F238E27FC236}">
                <a16:creationId xmlns:a16="http://schemas.microsoft.com/office/drawing/2014/main" id="{6952DD43-9DD9-490A-ABF6-AD03FBABCE10}"/>
              </a:ext>
            </a:extLst>
          </p:cNvPr>
          <p:cNvSpPr>
            <a:spLocks noChangeAspect="1" noChangeArrowheads="1"/>
          </p:cNvSpPr>
          <p:nvPr/>
        </p:nvSpPr>
        <p:spPr bwMode="auto">
          <a:xfrm>
            <a:off x="6138950" y="30075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内容占位符 2">
            <a:extLst>
              <a:ext uri="{FF2B5EF4-FFF2-40B4-BE49-F238E27FC236}">
                <a16:creationId xmlns:a16="http://schemas.microsoft.com/office/drawing/2014/main" id="{C5F1FB13-059C-4871-9B99-939ED22EF9FE}"/>
              </a:ext>
            </a:extLst>
          </p:cNvPr>
          <p:cNvSpPr txBox="1">
            <a:spLocks/>
          </p:cNvSpPr>
          <p:nvPr/>
        </p:nvSpPr>
        <p:spPr bwMode="auto">
          <a:xfrm>
            <a:off x="4174959" y="1166978"/>
            <a:ext cx="4537582" cy="58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eaLnBrk="1" hangingPunct="1">
              <a:lnSpc>
                <a:spcPct val="130000"/>
              </a:lnSpc>
              <a:spcBef>
                <a:spcPct val="0"/>
              </a:spcBef>
              <a:spcAft>
                <a:spcPts val="600"/>
              </a:spcAft>
              <a:buSzPct val="100000"/>
              <a:buFont typeface="Wingdings" panose="05000000000000000000" pitchFamily="2" charset="2"/>
              <a:buChar char="q"/>
              <a:defRPr/>
            </a:pPr>
            <a:r>
              <a:rPr lang="en-US" altLang="zh-CN" sz="2100" b="1" baseline="0" dirty="0">
                <a:solidFill>
                  <a:srgbClr val="000099"/>
                </a:solidFill>
                <a:latin typeface="微软雅黑" panose="020B0503020204020204" pitchFamily="34" charset="-122"/>
                <a:ea typeface="微软雅黑" panose="020B0503020204020204" pitchFamily="34" charset="-122"/>
                <a:cs typeface="Arial" panose="020B0604020202020204" pitchFamily="34" charset="0"/>
              </a:rPr>
              <a:t>Preliminary lattice design results (no </a:t>
            </a:r>
            <a:r>
              <a:rPr lang="en-US" altLang="zh-CN" sz="2100" b="1" baseline="0" dirty="0" err="1">
                <a:solidFill>
                  <a:srgbClr val="000099"/>
                </a:solidFill>
                <a:latin typeface="微软雅黑" panose="020B0503020204020204" pitchFamily="34" charset="-122"/>
                <a:ea typeface="微软雅黑" panose="020B0503020204020204" pitchFamily="34" charset="-122"/>
                <a:cs typeface="Arial" panose="020B0604020202020204" pitchFamily="34" charset="0"/>
              </a:rPr>
              <a:t>nolinear</a:t>
            </a:r>
            <a:r>
              <a:rPr lang="en-US" altLang="zh-CN" sz="2100" b="1" baseline="0" dirty="0">
                <a:solidFill>
                  <a:srgbClr val="000099"/>
                </a:solidFill>
                <a:latin typeface="微软雅黑" panose="020B0503020204020204" pitchFamily="34" charset="-122"/>
                <a:ea typeface="微软雅黑" panose="020B0503020204020204" pitchFamily="34" charset="-122"/>
                <a:cs typeface="Arial" panose="020B0604020202020204" pitchFamily="34" charset="0"/>
              </a:rPr>
              <a:t>)</a:t>
            </a:r>
          </a:p>
        </p:txBody>
      </p:sp>
      <p:sp>
        <p:nvSpPr>
          <p:cNvPr id="20" name="矩形 19">
            <a:extLst>
              <a:ext uri="{FF2B5EF4-FFF2-40B4-BE49-F238E27FC236}">
                <a16:creationId xmlns:a16="http://schemas.microsoft.com/office/drawing/2014/main" id="{31CF004E-9972-4314-AF9B-3E42A53BCD81}"/>
              </a:ext>
            </a:extLst>
          </p:cNvPr>
          <p:cNvSpPr/>
          <p:nvPr/>
        </p:nvSpPr>
        <p:spPr>
          <a:xfrm>
            <a:off x="4720372" y="6237121"/>
            <a:ext cx="3997723" cy="461665"/>
          </a:xfrm>
          <a:prstGeom prst="rect">
            <a:avLst/>
          </a:prstGeom>
        </p:spPr>
        <p:txBody>
          <a:bodyPr wrap="square">
            <a:spAutoFit/>
          </a:bodyPr>
          <a:lstStyle/>
          <a:p>
            <a:r>
              <a:rPr lang="en-US" altLang="zh-CN" dirty="0">
                <a:solidFill>
                  <a:schemeClr val="accent3">
                    <a:lumMod val="75000"/>
                  </a:schemeClr>
                </a:solidFill>
              </a:rPr>
              <a:t>From Q. Luo “STCF-ACC Accelerator concept introduction and summary”,2020.</a:t>
            </a:r>
            <a:endParaRPr lang="zh-CN" altLang="en-US" dirty="0">
              <a:solidFill>
                <a:schemeClr val="accent3">
                  <a:lumMod val="75000"/>
                </a:schemeClr>
              </a:solidFill>
            </a:endParaRPr>
          </a:p>
        </p:txBody>
      </p:sp>
      <p:sp>
        <p:nvSpPr>
          <p:cNvPr id="18" name="矩形 17">
            <a:extLst>
              <a:ext uri="{FF2B5EF4-FFF2-40B4-BE49-F238E27FC236}">
                <a16:creationId xmlns:a16="http://schemas.microsoft.com/office/drawing/2014/main" id="{704BD113-9384-4C0E-BFF1-1D7846037E5B}"/>
              </a:ext>
            </a:extLst>
          </p:cNvPr>
          <p:cNvSpPr/>
          <p:nvPr/>
        </p:nvSpPr>
        <p:spPr>
          <a:xfrm>
            <a:off x="5667453" y="5937819"/>
            <a:ext cx="1539204" cy="276999"/>
          </a:xfrm>
          <a:prstGeom prst="rect">
            <a:avLst/>
          </a:prstGeom>
        </p:spPr>
        <p:txBody>
          <a:bodyPr wrap="none">
            <a:spAutoFit/>
          </a:bodyPr>
          <a:lstStyle/>
          <a:p>
            <a:r>
              <a:rPr lang="en-US" altLang="zh-CN" dirty="0"/>
              <a:t>Fig 1 Collider layout</a:t>
            </a:r>
            <a:endParaRPr lang="zh-CN" altLang="en-US" dirty="0"/>
          </a:p>
        </p:txBody>
      </p:sp>
    </p:spTree>
    <p:extLst>
      <p:ext uri="{BB962C8B-B14F-4D97-AF65-F5344CB8AC3E}">
        <p14:creationId xmlns:p14="http://schemas.microsoft.com/office/powerpoint/2010/main" val="308725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PPT内页副本1">
            <a:extLst>
              <a:ext uri="{FF2B5EF4-FFF2-40B4-BE49-F238E27FC236}">
                <a16:creationId xmlns:a16="http://schemas.microsoft.com/office/drawing/2014/main" id="{AD5550E1-F3E9-4795-B285-12246B3F3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a:extLst>
              <a:ext uri="{FF2B5EF4-FFF2-40B4-BE49-F238E27FC236}">
                <a16:creationId xmlns:a16="http://schemas.microsoft.com/office/drawing/2014/main" id="{8BF25C52-4B36-4BAD-BC33-A79DFFB31142}"/>
              </a:ext>
            </a:extLst>
          </p:cNvPr>
          <p:cNvSpPr txBox="1">
            <a:spLocks noChangeArrowheads="1"/>
          </p:cNvSpPr>
          <p:nvPr/>
        </p:nvSpPr>
        <p:spPr bwMode="auto">
          <a:xfrm>
            <a:off x="0" y="0"/>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Second edition lattice</a:t>
            </a:r>
            <a:endParaRPr lang="zh-CN" altLang="en-US" b="1" kern="0" baseline="0" dirty="0">
              <a:solidFill>
                <a:srgbClr val="FFFFFF"/>
              </a:solidFill>
              <a:latin typeface="Arial"/>
              <a:ea typeface="黑体"/>
            </a:endParaRPr>
          </a:p>
        </p:txBody>
      </p:sp>
      <p:sp>
        <p:nvSpPr>
          <p:cNvPr id="11" name="AutoShape 8" descr="https://image.cnki.net/GetImage.ashx?id=1021072609.nh0002">
            <a:extLst>
              <a:ext uri="{FF2B5EF4-FFF2-40B4-BE49-F238E27FC236}">
                <a16:creationId xmlns:a16="http://schemas.microsoft.com/office/drawing/2014/main" id="{6952DD43-9DD9-490A-ABF6-AD03FBABCE10}"/>
              </a:ext>
            </a:extLst>
          </p:cNvPr>
          <p:cNvSpPr>
            <a:spLocks noChangeAspect="1" noChangeArrowheads="1"/>
          </p:cNvSpPr>
          <p:nvPr/>
        </p:nvSpPr>
        <p:spPr bwMode="auto">
          <a:xfrm>
            <a:off x="6138950" y="30075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内容占位符 2">
            <a:extLst>
              <a:ext uri="{FF2B5EF4-FFF2-40B4-BE49-F238E27FC236}">
                <a16:creationId xmlns:a16="http://schemas.microsoft.com/office/drawing/2014/main" id="{E87C05E3-6CA1-4CF3-8497-1752B40E0A60}"/>
              </a:ext>
            </a:extLst>
          </p:cNvPr>
          <p:cNvSpPr txBox="1">
            <a:spLocks/>
          </p:cNvSpPr>
          <p:nvPr/>
        </p:nvSpPr>
        <p:spPr bwMode="auto">
          <a:xfrm>
            <a:off x="493712" y="1310457"/>
            <a:ext cx="6290974" cy="58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eaLnBrk="1" hangingPunct="1">
              <a:lnSpc>
                <a:spcPct val="130000"/>
              </a:lnSpc>
              <a:spcBef>
                <a:spcPct val="0"/>
              </a:spcBef>
              <a:spcAft>
                <a:spcPts val="600"/>
              </a:spcAft>
              <a:buSzPct val="100000"/>
              <a:buFont typeface="Wingdings" panose="05000000000000000000" pitchFamily="2" charset="2"/>
              <a:buChar char="q"/>
              <a:defRPr/>
            </a:pPr>
            <a:r>
              <a:rPr lang="en-US" altLang="zh-CN" sz="2100" b="1" baseline="0" dirty="0">
                <a:solidFill>
                  <a:srgbClr val="000099"/>
                </a:solidFill>
                <a:latin typeface="微软雅黑" panose="020B0503020204020204" pitchFamily="34" charset="-122"/>
                <a:ea typeface="微软雅黑" panose="020B0503020204020204" pitchFamily="34" charset="-122"/>
                <a:cs typeface="Arial" panose="020B0604020202020204" pitchFamily="34" charset="0"/>
              </a:rPr>
              <a:t>Adjustment of parameters</a:t>
            </a:r>
          </a:p>
        </p:txBody>
      </p:sp>
      <p:sp>
        <p:nvSpPr>
          <p:cNvPr id="7" name="矩形 6">
            <a:extLst>
              <a:ext uri="{FF2B5EF4-FFF2-40B4-BE49-F238E27FC236}">
                <a16:creationId xmlns:a16="http://schemas.microsoft.com/office/drawing/2014/main" id="{66163F28-F19E-4255-8131-E3F9D7757810}"/>
              </a:ext>
            </a:extLst>
          </p:cNvPr>
          <p:cNvSpPr/>
          <p:nvPr/>
        </p:nvSpPr>
        <p:spPr>
          <a:xfrm>
            <a:off x="796527" y="6125817"/>
            <a:ext cx="4188967" cy="276999"/>
          </a:xfrm>
          <a:prstGeom prst="rect">
            <a:avLst/>
          </a:prstGeom>
        </p:spPr>
        <p:txBody>
          <a:bodyPr wrap="none">
            <a:spAutoFit/>
          </a:bodyPr>
          <a:lstStyle/>
          <a:p>
            <a:r>
              <a:rPr lang="en-US" altLang="zh-CN" dirty="0"/>
              <a:t>Fig 2  luminosity chart changes from 2022 to 2023 (by IBB)</a:t>
            </a:r>
            <a:endParaRPr lang="zh-CN" altLang="en-US" dirty="0"/>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E19A51EC-3830-4FA7-9ECD-9D3EC6FBCC77}"/>
                  </a:ext>
                </a:extLst>
              </p:cNvPr>
              <p:cNvSpPr/>
              <p:nvPr/>
            </p:nvSpPr>
            <p:spPr>
              <a:xfrm>
                <a:off x="76200" y="2130831"/>
                <a:ext cx="5674156" cy="2134046"/>
              </a:xfrm>
              <a:prstGeom prst="rect">
                <a:avLst/>
              </a:prstGeom>
            </p:spPr>
            <p:txBody>
              <a:bodyPr wrap="square">
                <a:spAutoFit/>
              </a:bodyPr>
              <a:lstStyle/>
              <a:p>
                <a:pPr marL="285750" indent="-285750" eaLnBrk="1" hangingPunct="1">
                  <a:lnSpc>
                    <a:spcPct val="150000"/>
                  </a:lnSpc>
                  <a:buFont typeface="Arial" panose="020B0604020202020204" pitchFamily="34" charset="0"/>
                  <a:buChar char="•"/>
                </a:pPr>
                <a:r>
                  <a:rPr lang="el-GR" altLang="zh-CN" baseline="0" dirty="0"/>
                  <a:t>ξ</a:t>
                </a:r>
                <a:r>
                  <a:rPr lang="en-US" altLang="zh-CN" baseline="0" dirty="0"/>
                  <a:t>x ~0.005 ,Reducing </a:t>
                </a:r>
                <a:r>
                  <a:rPr lang="en-US" altLang="zh-CN" baseline="0" dirty="0" err="1"/>
                  <a:t>betax</a:t>
                </a:r>
                <a:r>
                  <a:rPr lang="en-US" altLang="zh-CN" baseline="0" dirty="0"/>
                  <a:t>(to</a:t>
                </a:r>
                <a:r>
                  <a:rPr lang="zh-CN" altLang="en-US" baseline="0" dirty="0"/>
                  <a:t> </a:t>
                </a:r>
                <a:r>
                  <a:rPr lang="en-US" altLang="zh-CN" baseline="0" dirty="0"/>
                  <a:t>9cm) </a:t>
                </a:r>
                <a:r>
                  <a:rPr lang="en-US" altLang="zh-CN" baseline="0" dirty="0">
                    <a:sym typeface="Wingdings" panose="05000000000000000000" pitchFamily="2" charset="2"/>
                  </a:rPr>
                  <a:t> </a:t>
                </a:r>
                <a:r>
                  <a:rPr lang="el-GR" altLang="zh-CN" baseline="0" dirty="0"/>
                  <a:t>ξ</a:t>
                </a:r>
                <a:r>
                  <a:rPr lang="en-US" altLang="zh-CN" baseline="0" dirty="0"/>
                  <a:t>x&lt; 0.004</a:t>
                </a:r>
              </a:p>
              <a:p>
                <a:pPr marL="285750" indent="-285750" eaLnBrk="1" hangingPunct="1">
                  <a:lnSpc>
                    <a:spcPct val="150000"/>
                  </a:lnSpc>
                  <a:buFont typeface="Arial" panose="020B0604020202020204" pitchFamily="34" charset="0"/>
                  <a:buChar char="•"/>
                </a:pPr>
                <a:r>
                  <a:rPr lang="el-GR" altLang="zh-CN" baseline="0" dirty="0"/>
                  <a:t>ξ</a:t>
                </a:r>
                <a:r>
                  <a:rPr lang="en-US" altLang="zh-CN" baseline="0" dirty="0"/>
                  <a:t>y increased by 1.22 times</a:t>
                </a:r>
              </a:p>
              <a:p>
                <a:pPr marL="285750" indent="-285750" eaLnBrk="1" hangingPunct="1">
                  <a:lnSpc>
                    <a:spcPct val="150000"/>
                  </a:lnSpc>
                  <a:buFont typeface="Arial" panose="020B0604020202020204" pitchFamily="34" charset="0"/>
                  <a:buChar char="•"/>
                </a:pPr>
                <a:r>
                  <a:rPr lang="en-US" altLang="zh-CN" baseline="0" dirty="0"/>
                  <a:t>Control nus~3xix to suppress X-Z instability</a:t>
                </a:r>
              </a:p>
              <a:p>
                <a:pPr marL="285750" indent="-285750" eaLnBrk="1" hangingPunct="1">
                  <a:lnSpc>
                    <a:spcPct val="150000"/>
                  </a:lnSpc>
                  <a:buFont typeface="Arial" panose="020B0604020202020204" pitchFamily="34" charset="0"/>
                  <a:buChar char="•"/>
                </a:pPr>
                <a:r>
                  <a:rPr lang="en-US" altLang="zh-CN" baseline="0" dirty="0">
                    <a:solidFill>
                      <a:srgbClr val="FF0000"/>
                    </a:solidFill>
                  </a:rPr>
                  <a:t>lum0:  0.9 </a:t>
                </a:r>
                <a:r>
                  <a:rPr lang="en-US" altLang="zh-CN" baseline="0" dirty="0">
                    <a:solidFill>
                      <a:srgbClr val="FF0000"/>
                    </a:solidFill>
                    <a:sym typeface="Wingdings" panose="05000000000000000000" pitchFamily="2" charset="2"/>
                  </a:rPr>
                  <a:t> 1.34 </a:t>
                </a:r>
                <a14:m>
                  <m:oMath xmlns:m="http://schemas.openxmlformats.org/officeDocument/2006/math">
                    <m:sSup>
                      <m:sSupPr>
                        <m:ctrlPr>
                          <a:rPr lang="en-US" altLang="zh-CN" i="1" baseline="0">
                            <a:solidFill>
                              <a:srgbClr val="FF0000"/>
                            </a:solidFill>
                            <a:latin typeface="Cambria Math" panose="02040503050406030204" pitchFamily="18" charset="0"/>
                          </a:rPr>
                        </m:ctrlPr>
                      </m:sSupPr>
                      <m:e>
                        <m:r>
                          <a:rPr lang="en-US" altLang="zh-CN" baseline="0">
                            <a:solidFill>
                              <a:srgbClr val="FF0000"/>
                            </a:solidFill>
                            <a:latin typeface="Cambria Math" panose="02040503050406030204" pitchFamily="18" charset="0"/>
                          </a:rPr>
                          <m:t>    </m:t>
                        </m:r>
                        <m:r>
                          <a:rPr lang="en-US" altLang="zh-CN" b="0" i="0" baseline="0" smtClean="0">
                            <a:solidFill>
                              <a:srgbClr val="FF0000"/>
                            </a:solidFill>
                            <a:latin typeface="Cambria Math" panose="02040503050406030204" pitchFamily="18" charset="0"/>
                          </a:rPr>
                          <m:t>(</m:t>
                        </m:r>
                        <m:r>
                          <a:rPr lang="en-US" altLang="zh-CN" baseline="0">
                            <a:solidFill>
                              <a:srgbClr val="FF0000"/>
                            </a:solidFill>
                            <a:latin typeface="Cambria Math" panose="02040503050406030204" pitchFamily="18" charset="0"/>
                          </a:rPr>
                          <m:t>10</m:t>
                        </m:r>
                      </m:e>
                      <m:sup>
                        <m:r>
                          <a:rPr lang="en-US" altLang="zh-CN" baseline="0">
                            <a:solidFill>
                              <a:srgbClr val="FF0000"/>
                            </a:solidFill>
                            <a:latin typeface="Cambria Math" panose="02040503050406030204" pitchFamily="18" charset="0"/>
                          </a:rPr>
                          <m:t>35</m:t>
                        </m:r>
                      </m:sup>
                    </m:sSup>
                    <m:r>
                      <m:rPr>
                        <m:nor/>
                      </m:rPr>
                      <a:rPr lang="en-US" altLang="zh-CN" baseline="0">
                        <a:solidFill>
                          <a:srgbClr val="FF0000"/>
                        </a:solidFill>
                      </a:rPr>
                      <m:t>cm</m:t>
                    </m:r>
                    <m:r>
                      <m:rPr>
                        <m:nor/>
                      </m:rPr>
                      <a:rPr lang="en-US" altLang="zh-CN" baseline="0">
                        <a:solidFill>
                          <a:srgbClr val="FF0000"/>
                        </a:solidFill>
                      </a:rPr>
                      <m:t>−2</m:t>
                    </m:r>
                    <m:r>
                      <m:rPr>
                        <m:nor/>
                      </m:rPr>
                      <a:rPr lang="en-US" altLang="zh-CN" baseline="0">
                        <a:solidFill>
                          <a:srgbClr val="FF0000"/>
                        </a:solidFill>
                      </a:rPr>
                      <m:t>s</m:t>
                    </m:r>
                    <m:r>
                      <m:rPr>
                        <m:nor/>
                      </m:rPr>
                      <a:rPr lang="en-US" altLang="zh-CN" baseline="0">
                        <a:solidFill>
                          <a:srgbClr val="FF0000"/>
                        </a:solidFill>
                      </a:rPr>
                      <m:t>−1</m:t>
                    </m:r>
                  </m:oMath>
                </a14:m>
                <a:r>
                  <a:rPr lang="zh-CN" altLang="en-US" baseline="0" dirty="0">
                    <a:solidFill>
                      <a:srgbClr val="FF0000"/>
                    </a:solidFill>
                    <a:latin typeface="等线" panose="020F0502020204030204"/>
                    <a:ea typeface="等线" panose="02010600030101010101" pitchFamily="2" charset="-122"/>
                  </a:rPr>
                  <a:t>）</a:t>
                </a:r>
                <a:endParaRPr lang="en-US" altLang="zh-CN" baseline="0" dirty="0">
                  <a:solidFill>
                    <a:srgbClr val="FF0000"/>
                  </a:solidFill>
                  <a:latin typeface="等线" panose="020F0502020204030204"/>
                  <a:ea typeface="等线" panose="02010600030101010101" pitchFamily="2" charset="-122"/>
                </a:endParaRPr>
              </a:p>
              <a:p>
                <a:pPr marL="285750" indent="-285750" eaLnBrk="1" hangingPunct="1">
                  <a:lnSpc>
                    <a:spcPct val="150000"/>
                  </a:lnSpc>
                  <a:buFont typeface="Arial" panose="020B0604020202020204" pitchFamily="34" charset="0"/>
                  <a:buChar char="•"/>
                </a:pPr>
                <a:endParaRPr lang="en-US" altLang="zh-CN" baseline="0" dirty="0"/>
              </a:p>
            </p:txBody>
          </p:sp>
        </mc:Choice>
        <mc:Fallback xmlns="">
          <p:sp>
            <p:nvSpPr>
              <p:cNvPr id="9" name="矩形 8">
                <a:extLst>
                  <a:ext uri="{FF2B5EF4-FFF2-40B4-BE49-F238E27FC236}">
                    <a16:creationId xmlns:a16="http://schemas.microsoft.com/office/drawing/2014/main" id="{E19A51EC-3830-4FA7-9ECD-9D3EC6FBCC77}"/>
                  </a:ext>
                </a:extLst>
              </p:cNvPr>
              <p:cNvSpPr>
                <a:spLocks noRot="1" noChangeAspect="1" noMove="1" noResize="1" noEditPoints="1" noAdjustHandles="1" noChangeArrowheads="1" noChangeShapeType="1" noTextEdit="1"/>
              </p:cNvSpPr>
              <p:nvPr/>
            </p:nvSpPr>
            <p:spPr>
              <a:xfrm>
                <a:off x="76200" y="2130831"/>
                <a:ext cx="5674156" cy="2134046"/>
              </a:xfrm>
              <a:prstGeom prst="rect">
                <a:avLst/>
              </a:prstGeom>
              <a:blipFill>
                <a:blip r:embed="rId4"/>
                <a:stretch>
                  <a:fillRect l="-753"/>
                </a:stretch>
              </a:blipFill>
            </p:spPr>
            <p:txBody>
              <a:bodyPr/>
              <a:lstStyle/>
              <a:p>
                <a:r>
                  <a:rPr lang="zh-CN" altLang="en-US">
                    <a:noFill/>
                  </a:rPr>
                  <a:t> </a:t>
                </a:r>
              </a:p>
            </p:txBody>
          </p:sp>
        </mc:Fallback>
      </mc:AlternateContent>
      <p:grpSp>
        <p:nvGrpSpPr>
          <p:cNvPr id="14" name="组合 13">
            <a:extLst>
              <a:ext uri="{FF2B5EF4-FFF2-40B4-BE49-F238E27FC236}">
                <a16:creationId xmlns:a16="http://schemas.microsoft.com/office/drawing/2014/main" id="{56EDD6F9-0ADA-45AA-B08F-A2F689B9ECB9}"/>
              </a:ext>
            </a:extLst>
          </p:cNvPr>
          <p:cNvGrpSpPr/>
          <p:nvPr/>
        </p:nvGrpSpPr>
        <p:grpSpPr>
          <a:xfrm>
            <a:off x="2842697" y="4364110"/>
            <a:ext cx="2491303" cy="1688390"/>
            <a:chOff x="450370" y="1644175"/>
            <a:chExt cx="5209524" cy="3899932"/>
          </a:xfrm>
        </p:grpSpPr>
        <p:pic>
          <p:nvPicPr>
            <p:cNvPr id="17" name="图片 16">
              <a:extLst>
                <a:ext uri="{FF2B5EF4-FFF2-40B4-BE49-F238E27FC236}">
                  <a16:creationId xmlns:a16="http://schemas.microsoft.com/office/drawing/2014/main" id="{5C30BD0F-3648-4620-A110-95E5AAAEE110}"/>
                </a:ext>
              </a:extLst>
            </p:cNvPr>
            <p:cNvPicPr>
              <a:picLocks noChangeAspect="1"/>
            </p:cNvPicPr>
            <p:nvPr/>
          </p:nvPicPr>
          <p:blipFill rotWithShape="1">
            <a:blip r:embed="rId5"/>
            <a:srcRect b="1800"/>
            <a:stretch/>
          </p:blipFill>
          <p:spPr>
            <a:xfrm>
              <a:off x="450370" y="1644175"/>
              <a:ext cx="5209524" cy="3899932"/>
            </a:xfrm>
            <a:prstGeom prst="rect">
              <a:avLst/>
            </a:prstGeom>
          </p:spPr>
        </p:pic>
        <p:pic>
          <p:nvPicPr>
            <p:cNvPr id="18" name="图片 17">
              <a:extLst>
                <a:ext uri="{FF2B5EF4-FFF2-40B4-BE49-F238E27FC236}">
                  <a16:creationId xmlns:a16="http://schemas.microsoft.com/office/drawing/2014/main" id="{F9F08E5A-D582-4DEA-91C8-A6B877A9D09F}"/>
                </a:ext>
              </a:extLst>
            </p:cNvPr>
            <p:cNvPicPr>
              <a:picLocks noChangeAspect="1"/>
            </p:cNvPicPr>
            <p:nvPr/>
          </p:nvPicPr>
          <p:blipFill>
            <a:blip r:embed="rId6"/>
            <a:stretch>
              <a:fillRect/>
            </a:stretch>
          </p:blipFill>
          <p:spPr>
            <a:xfrm>
              <a:off x="4461858" y="1680941"/>
              <a:ext cx="931061" cy="264032"/>
            </a:xfrm>
            <a:prstGeom prst="rect">
              <a:avLst/>
            </a:prstGeom>
          </p:spPr>
        </p:pic>
      </p:grpSp>
      <p:pic>
        <p:nvPicPr>
          <p:cNvPr id="19" name="内容占位符 5">
            <a:extLst>
              <a:ext uri="{FF2B5EF4-FFF2-40B4-BE49-F238E27FC236}">
                <a16:creationId xmlns:a16="http://schemas.microsoft.com/office/drawing/2014/main" id="{1B848424-2FA4-4BC8-97D0-5AC4FCB1F1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083" y="4228381"/>
            <a:ext cx="2690614" cy="2020019"/>
          </a:xfrm>
          <a:prstGeom prst="rect">
            <a:avLst/>
          </a:prstGeom>
        </p:spPr>
      </p:pic>
      <mc:AlternateContent xmlns:mc="http://schemas.openxmlformats.org/markup-compatibility/2006" xmlns:a14="http://schemas.microsoft.com/office/drawing/2010/main">
        <mc:Choice Requires="a14">
          <p:graphicFrame>
            <p:nvGraphicFramePr>
              <p:cNvPr id="20" name="表格 19">
                <a:extLst>
                  <a:ext uri="{FF2B5EF4-FFF2-40B4-BE49-F238E27FC236}">
                    <a16:creationId xmlns:a16="http://schemas.microsoft.com/office/drawing/2014/main" id="{35ED2B72-0586-4DE0-85E9-D76B2D5C9808}"/>
                  </a:ext>
                </a:extLst>
              </p:cNvPr>
              <p:cNvGraphicFramePr>
                <a:graphicFrameLocks noGrp="1"/>
              </p:cNvGraphicFramePr>
              <p:nvPr>
                <p:extLst>
                  <p:ext uri="{D42A27DB-BD31-4B8C-83A1-F6EECF244321}">
                    <p14:modId xmlns:p14="http://schemas.microsoft.com/office/powerpoint/2010/main" val="3180377606"/>
                  </p:ext>
                </p:extLst>
              </p:nvPr>
            </p:nvGraphicFramePr>
            <p:xfrm>
              <a:off x="5351664" y="1310457"/>
              <a:ext cx="3546080" cy="4699698"/>
            </p:xfrm>
            <a:graphic>
              <a:graphicData uri="http://schemas.openxmlformats.org/drawingml/2006/table">
                <a:tbl>
                  <a:tblPr firstRow="1" firstCol="1" bandRow="1">
                    <a:tableStyleId>{BC89EF96-8CEA-46FF-86C4-4CE0E7609802}</a:tableStyleId>
                  </a:tblPr>
                  <a:tblGrid>
                    <a:gridCol w="2060180">
                      <a:extLst>
                        <a:ext uri="{9D8B030D-6E8A-4147-A177-3AD203B41FA5}">
                          <a16:colId xmlns:a16="http://schemas.microsoft.com/office/drawing/2014/main" val="3504606853"/>
                        </a:ext>
                      </a:extLst>
                    </a:gridCol>
                    <a:gridCol w="1485900">
                      <a:extLst>
                        <a:ext uri="{9D8B030D-6E8A-4147-A177-3AD203B41FA5}">
                          <a16:colId xmlns:a16="http://schemas.microsoft.com/office/drawing/2014/main" val="2075770134"/>
                        </a:ext>
                      </a:extLst>
                    </a:gridCol>
                  </a:tblGrid>
                  <a:tr h="431387">
                    <a:tc>
                      <a:txBody>
                        <a:bodyPr/>
                        <a:lstStyle/>
                        <a:p>
                          <a:pPr algn="ctr">
                            <a:spcAft>
                              <a:spcPts val="0"/>
                            </a:spcAft>
                          </a:pPr>
                          <a:r>
                            <a:rPr lang="en-US" altLang="zh-CN" sz="1200" kern="100" dirty="0">
                              <a:effectLst/>
                            </a:rPr>
                            <a:t>parameters</a:t>
                          </a:r>
                        </a:p>
                      </a:txBody>
                      <a:tcPr marL="68580" marR="68580" marT="0" marB="0" anchor="ctr"/>
                    </a:tc>
                    <a:tc>
                      <a:txBody>
                        <a:bodyPr/>
                        <a:lstStyle/>
                        <a:p>
                          <a:pPr algn="ctr">
                            <a:spcAft>
                              <a:spcPts val="0"/>
                            </a:spcAft>
                          </a:pP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values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88635521"/>
                      </a:ext>
                    </a:extLst>
                  </a:tr>
                  <a:tr h="322355">
                    <a:tc>
                      <a:txBody>
                        <a:bodyPr/>
                        <a:lstStyle/>
                        <a:p>
                          <a:pPr algn="ctr">
                            <a:spcAft>
                              <a:spcPts val="0"/>
                            </a:spcAft>
                          </a:pPr>
                          <a:r>
                            <a:rPr lang="en-US" sz="1200" kern="100" dirty="0">
                              <a:effectLst/>
                            </a:rPr>
                            <a:t>Circumference /m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u="none" strike="noStrike" dirty="0">
                              <a:solidFill>
                                <a:schemeClr val="accent2">
                                  <a:lumMod val="75000"/>
                                </a:schemeClr>
                              </a:solidFill>
                              <a:effectLst/>
                            </a:rPr>
                            <a:t>702</a:t>
                          </a:r>
                          <a:endParaRPr lang="en-US" altLang="zh-CN" sz="1200" b="0" i="0" u="none" strike="noStrike" dirty="0">
                            <a:solidFill>
                              <a:schemeClr val="accent2">
                                <a:lumMod val="75000"/>
                              </a:schemeClr>
                            </a:solidFill>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1938353603"/>
                      </a:ext>
                    </a:extLst>
                  </a:tr>
                  <a:tr h="322355">
                    <a:tc>
                      <a:txBody>
                        <a:bodyPr/>
                        <a:lstStyle/>
                        <a:p>
                          <a:pPr algn="ctr">
                            <a:spcAft>
                              <a:spcPts val="0"/>
                            </a:spcAft>
                          </a:pPr>
                          <a:r>
                            <a:rPr lang="en-US" altLang="zh-CN" sz="1200" kern="100" dirty="0">
                              <a:effectLst/>
                            </a:rPr>
                            <a:t>Beam energy</a:t>
                          </a:r>
                          <a:r>
                            <a:rPr lang="en-US" sz="1200" kern="100" dirty="0">
                              <a:effectLst/>
                            </a:rPr>
                            <a:t>/GeV</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2*</a:t>
                          </a:r>
                          <a:r>
                            <a:rPr lang="zh-CN" sz="1200" kern="100" dirty="0">
                              <a:effectLst/>
                            </a:rPr>
                            <a:t>，</a:t>
                          </a:r>
                          <a:r>
                            <a:rPr lang="en-US" sz="1200" kern="100" dirty="0">
                              <a:effectLst/>
                            </a:rPr>
                            <a:t>1-3.5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10814890"/>
                      </a:ext>
                    </a:extLst>
                  </a:tr>
                  <a:tr h="356646">
                    <a:tc>
                      <a:txBody>
                        <a:bodyPr/>
                        <a:lstStyle/>
                        <a:p>
                          <a:pPr algn="ctr">
                            <a:spcAft>
                              <a:spcPts val="0"/>
                            </a:spcAft>
                          </a:pPr>
                          <a:r>
                            <a:rPr lang="en-US" sz="1200" kern="100" dirty="0">
                              <a:effectLst/>
                            </a:rPr>
                            <a:t>Crossing angle (2θ)/</a:t>
                          </a:r>
                          <a:r>
                            <a:rPr lang="en-US" sz="1200" kern="100" dirty="0" err="1">
                              <a:effectLst/>
                            </a:rPr>
                            <a:t>mrad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60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8824067"/>
                      </a:ext>
                    </a:extLst>
                  </a:tr>
                  <a:tr h="322355">
                    <a:tc>
                      <a:txBody>
                        <a:bodyPr/>
                        <a:lstStyle/>
                        <a:p>
                          <a:pPr algn="ctr">
                            <a:spcAft>
                              <a:spcPts val="0"/>
                            </a:spcAft>
                          </a:pPr>
                          <a:r>
                            <a:rPr lang="en-US" sz="1200" kern="100" dirty="0">
                              <a:effectLst/>
                            </a:rPr>
                            <a:t>current/A</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2</a:t>
                          </a:r>
                          <a:endParaRPr lang="zh-CN" sz="12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07241118"/>
                      </a:ext>
                    </a:extLst>
                  </a:tr>
                  <a:tr h="322355">
                    <a:tc>
                      <a:txBody>
                        <a:bodyPr/>
                        <a:lstStyle/>
                        <a:p>
                          <a:pPr algn="ctr">
                            <a:spcAft>
                              <a:spcPts val="0"/>
                            </a:spcAft>
                          </a:pPr>
                          <a14:m>
                            <m:oMath xmlns:m="http://schemas.openxmlformats.org/officeDocument/2006/math">
                              <m:d>
                                <m:dPr>
                                  <m:ctrlPr>
                                    <a:rPr lang="zh-CN" sz="1200" i="1" kern="100">
                                      <a:effectLst/>
                                      <a:latin typeface="Cambria Math" panose="02040503050406030204" pitchFamily="18" charset="0"/>
                                    </a:rPr>
                                  </m:ctrlPr>
                                </m:dPr>
                                <m:e>
                                  <m:sSubSup>
                                    <m:sSubSupPr>
                                      <m:ctrlPr>
                                        <a:rPr lang="zh-CN" sz="1200" i="1" kern="100">
                                          <a:effectLst/>
                                          <a:latin typeface="Cambria Math" panose="02040503050406030204" pitchFamily="18" charset="0"/>
                                        </a:rPr>
                                      </m:ctrlPr>
                                    </m:sSubSupPr>
                                    <m:e>
                                      <m:sSubSup>
                                        <m:sSubSupPr>
                                          <m:ctrlPr>
                                            <a:rPr lang="zh-CN" sz="1200" i="1" kern="100">
                                              <a:effectLst/>
                                              <a:latin typeface="Cambria Math" panose="02040503050406030204" pitchFamily="18" charset="0"/>
                                            </a:rPr>
                                          </m:ctrlPr>
                                        </m:sSubSupPr>
                                        <m:e>
                                          <m:r>
                                            <a:rPr lang="en-US" sz="1200" kern="100">
                                              <a:effectLst/>
                                              <a:latin typeface="Cambria Math" panose="02040503050406030204" pitchFamily="18" charset="0"/>
                                            </a:rPr>
                                            <m:t>𝛽</m:t>
                                          </m:r>
                                        </m:e>
                                        <m:sub>
                                          <m:r>
                                            <a:rPr lang="en-US" sz="1200" kern="100">
                                              <a:effectLst/>
                                              <a:latin typeface="Cambria Math" panose="02040503050406030204" pitchFamily="18" charset="0"/>
                                            </a:rPr>
                                            <m:t>𝑥</m:t>
                                          </m:r>
                                        </m:sub>
                                        <m:sup>
                                          <m:r>
                                            <a:rPr lang="en-US" sz="1200" kern="100">
                                              <a:effectLst/>
                                              <a:latin typeface="Cambria Math" panose="02040503050406030204" pitchFamily="18" charset="0"/>
                                            </a:rPr>
                                            <m:t>∗</m:t>
                                          </m:r>
                                        </m:sup>
                                      </m:sSubSup>
                                      <m:r>
                                        <a:rPr lang="en-US" sz="1200" kern="100">
                                          <a:effectLst/>
                                          <a:latin typeface="Cambria Math" panose="02040503050406030204" pitchFamily="18" charset="0"/>
                                        </a:rPr>
                                        <m:t>/</m:t>
                                      </m:r>
                                      <m:r>
                                        <a:rPr lang="en-US" sz="1200" kern="100">
                                          <a:effectLst/>
                                          <a:latin typeface="Cambria Math" panose="02040503050406030204" pitchFamily="18" charset="0"/>
                                        </a:rPr>
                                        <m:t>𝛽</m:t>
                                      </m:r>
                                    </m:e>
                                    <m:sub>
                                      <m:r>
                                        <a:rPr lang="en-US" sz="1200" kern="100">
                                          <a:effectLst/>
                                          <a:latin typeface="Cambria Math" panose="02040503050406030204" pitchFamily="18" charset="0"/>
                                        </a:rPr>
                                        <m:t>𝑦</m:t>
                                      </m:r>
                                    </m:sub>
                                    <m:sup>
                                      <m:r>
                                        <a:rPr lang="en-US" sz="1200" kern="100">
                                          <a:effectLst/>
                                          <a:latin typeface="Cambria Math" panose="02040503050406030204" pitchFamily="18" charset="0"/>
                                        </a:rPr>
                                        <m:t>∗</m:t>
                                      </m:r>
                                    </m:sup>
                                  </m:sSubSup>
                                </m:e>
                              </m:d>
                            </m:oMath>
                          </a14:m>
                          <a:r>
                            <a:rPr lang="en-US" sz="1200" kern="100" dirty="0">
                              <a:effectLst/>
                            </a:rPr>
                            <a:t>/mm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90</a:t>
                          </a:r>
                          <a:r>
                            <a:rPr lang="en-US" sz="1200" kern="100" dirty="0">
                              <a:effectLst/>
                            </a:rPr>
                            <a:t>/</a:t>
                          </a:r>
                          <a:r>
                            <a:rPr lang="en-US" sz="1200" kern="100" dirty="0">
                              <a:solidFill>
                                <a:schemeClr val="accent1">
                                  <a:lumMod val="90000"/>
                                </a:schemeClr>
                              </a:solidFill>
                              <a:effectLst/>
                            </a:rPr>
                            <a:t>0.6</a:t>
                          </a:r>
                          <a:endParaRPr lang="zh-CN" sz="1200" kern="100" dirty="0">
                            <a:solidFill>
                              <a:schemeClr val="accent1">
                                <a:lumMod val="9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15018354"/>
                      </a:ext>
                    </a:extLst>
                  </a:tr>
                  <a:tr h="322355">
                    <a:tc>
                      <a:txBody>
                        <a:bodyPr/>
                        <a:lstStyle/>
                        <a:p>
                          <a:pPr algn="ctr">
                            <a:spcAft>
                              <a:spcPts val="0"/>
                            </a:spcAft>
                          </a:pPr>
                          <a:r>
                            <a:rPr lang="en-US" sz="1200" kern="100" dirty="0">
                              <a:effectLst/>
                            </a:rPr>
                            <a:t>ε</a:t>
                          </a:r>
                          <a14:m>
                            <m:oMath xmlns:m="http://schemas.openxmlformats.org/officeDocument/2006/math">
                              <m:d>
                                <m:dPr>
                                  <m:ctrlPr>
                                    <a:rPr lang="zh-CN" sz="1200" i="1" kern="100">
                                      <a:effectLst/>
                                      <a:latin typeface="Cambria Math" panose="02040503050406030204" pitchFamily="18" charset="0"/>
                                    </a:rPr>
                                  </m:ctrlPr>
                                </m:dPr>
                                <m:e>
                                  <m:sSub>
                                    <m:sSubPr>
                                      <m:ctrlPr>
                                        <a:rPr lang="zh-CN" sz="1200" i="1" kern="100">
                                          <a:effectLst/>
                                          <a:latin typeface="Cambria Math" panose="02040503050406030204" pitchFamily="18" charset="0"/>
                                        </a:rPr>
                                      </m:ctrlPr>
                                    </m:sSubPr>
                                    <m:e>
                                      <m:r>
                                        <a:rPr lang="en-US" sz="1200" kern="100">
                                          <a:effectLst/>
                                          <a:latin typeface="Cambria Math" panose="02040503050406030204" pitchFamily="18" charset="0"/>
                                        </a:rPr>
                                        <m:t>𝜀</m:t>
                                      </m:r>
                                    </m:e>
                                    <m:sub>
                                      <m:r>
                                        <a:rPr lang="en-US" sz="1200" kern="100">
                                          <a:effectLst/>
                                          <a:latin typeface="Cambria Math" panose="02040503050406030204" pitchFamily="18" charset="0"/>
                                        </a:rPr>
                                        <m:t>𝑥</m:t>
                                      </m:r>
                                    </m:sub>
                                  </m:sSub>
                                  <m:r>
                                    <a:rPr lang="en-US" sz="1200" kern="100">
                                      <a:effectLst/>
                                      <a:latin typeface="Cambria Math" panose="02040503050406030204" pitchFamily="18" charset="0"/>
                                    </a:rPr>
                                    <m:t>/</m:t>
                                  </m:r>
                                  <m:sSub>
                                    <m:sSubPr>
                                      <m:ctrlPr>
                                        <a:rPr lang="zh-CN" sz="1200" i="1" kern="100">
                                          <a:effectLst/>
                                          <a:latin typeface="Cambria Math" panose="02040503050406030204" pitchFamily="18" charset="0"/>
                                        </a:rPr>
                                      </m:ctrlPr>
                                    </m:sSubPr>
                                    <m:e>
                                      <m:r>
                                        <a:rPr lang="en-US" sz="1200" kern="100">
                                          <a:effectLst/>
                                          <a:latin typeface="Cambria Math" panose="02040503050406030204" pitchFamily="18" charset="0"/>
                                        </a:rPr>
                                        <m:t>𝜀</m:t>
                                      </m:r>
                                    </m:e>
                                    <m:sub>
                                      <m:r>
                                        <a:rPr lang="en-US" sz="1200" kern="100">
                                          <a:effectLst/>
                                          <a:latin typeface="Cambria Math" panose="02040503050406030204" pitchFamily="18" charset="0"/>
                                        </a:rPr>
                                        <m:t>𝑦</m:t>
                                      </m:r>
                                    </m:sub>
                                  </m:sSub>
                                </m:e>
                              </m:d>
                            </m:oMath>
                          </a14:m>
                          <a:r>
                            <a:rPr lang="en-US" sz="1200" kern="100" dirty="0">
                              <a:effectLst/>
                            </a:rPr>
                            <a:t>/</a:t>
                          </a:r>
                          <a:r>
                            <a:rPr lang="en-US" sz="1200" kern="100" dirty="0" err="1">
                              <a:effectLst/>
                            </a:rPr>
                            <a:t>nm·rad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4.167</a:t>
                          </a:r>
                          <a:r>
                            <a:rPr lang="en-US" sz="1200" kern="100" dirty="0">
                              <a:effectLst/>
                            </a:rPr>
                            <a:t>/</a:t>
                          </a:r>
                          <a:r>
                            <a:rPr lang="en-US" sz="1200" kern="100" dirty="0">
                              <a:solidFill>
                                <a:schemeClr val="accent1">
                                  <a:lumMod val="90000"/>
                                </a:schemeClr>
                              </a:solidFill>
                              <a:effectLst/>
                            </a:rPr>
                            <a:t>0.0208</a:t>
                          </a:r>
                        </a:p>
                      </a:txBody>
                      <a:tcPr marL="68580" marR="68580" marT="0" marB="0" anchor="ctr"/>
                    </a:tc>
                    <a:extLst>
                      <a:ext uri="{0D108BD9-81ED-4DB2-BD59-A6C34878D82A}">
                        <a16:rowId xmlns:a16="http://schemas.microsoft.com/office/drawing/2014/main" val="1050019773"/>
                      </a:ext>
                    </a:extLst>
                  </a:tr>
                  <a:tr h="322355">
                    <a:tc>
                      <a:txBody>
                        <a:bodyPr/>
                        <a:lstStyle/>
                        <a:p>
                          <a:pPr algn="ctr">
                            <a:spcAft>
                              <a:spcPts val="0"/>
                            </a:spcAft>
                          </a:pPr>
                          <a:r>
                            <a:rPr lang="en-US" sz="1200" kern="100" dirty="0" err="1">
                              <a:effectLst/>
                            </a:rPr>
                            <a:t>ν</a:t>
                          </a:r>
                          <a:r>
                            <a:rPr lang="en-US" sz="1200" kern="100" baseline="-25000" dirty="0" err="1">
                              <a:effectLst/>
                            </a:rPr>
                            <a:t>x</a:t>
                          </a:r>
                          <a:r>
                            <a:rPr lang="en-US" sz="1200" kern="100" dirty="0">
                              <a:effectLst/>
                            </a:rPr>
                            <a:t>/</a:t>
                          </a:r>
                          <a:r>
                            <a:rPr lang="en-US" sz="1200" kern="100" dirty="0" err="1">
                              <a:effectLst/>
                            </a:rPr>
                            <a:t>ν</a:t>
                          </a:r>
                          <a:r>
                            <a:rPr lang="en-US" sz="1200" kern="100" baseline="-25000" dirty="0" err="1">
                              <a:effectLst/>
                            </a:rPr>
                            <a:t>y</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30.537 / 28.570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72479305"/>
                      </a:ext>
                    </a:extLst>
                  </a:tr>
                  <a:tr h="322355">
                    <a:tc>
                      <a:txBody>
                        <a:bodyPr/>
                        <a:lstStyle/>
                        <a:p>
                          <a:pPr algn="ctr">
                            <a:spcAft>
                              <a:spcPts val="0"/>
                            </a:spcAft>
                          </a:pPr>
                          <a:r>
                            <a:rPr lang="en-US" altLang="zh-CN" sz="1200" kern="100" dirty="0">
                              <a:effectLst/>
                            </a:rPr>
                            <a:t>Momentum compaction factor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200" u="none" strike="noStrike" dirty="0">
                              <a:solidFill>
                                <a:schemeClr val="accent2">
                                  <a:lumMod val="75000"/>
                                </a:schemeClr>
                              </a:solidFill>
                              <a:effectLst/>
                            </a:rPr>
                            <a:t>7.20E-04</a:t>
                          </a:r>
                          <a:endParaRPr lang="zh-CN" sz="1200"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41463772"/>
                      </a:ext>
                    </a:extLst>
                  </a:tr>
                  <a:tr h="322355">
                    <a:tc>
                      <a:txBody>
                        <a:bodyPr/>
                        <a:lstStyle/>
                        <a:p>
                          <a:pPr algn="ctr">
                            <a:spcAft>
                              <a:spcPts val="0"/>
                            </a:spcAft>
                          </a:pPr>
                          <a:r>
                            <a:rPr lang="en-US" altLang="zh-CN" sz="1200" kern="100" dirty="0">
                              <a:effectLst/>
                            </a:rPr>
                            <a:t>Energy spread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7.19E-04</a:t>
                          </a:r>
                        </a:p>
                      </a:txBody>
                      <a:tcPr marL="68580" marR="68580" marT="0" marB="0" anchor="ctr"/>
                    </a:tc>
                    <a:extLst>
                      <a:ext uri="{0D108BD9-81ED-4DB2-BD59-A6C34878D82A}">
                        <a16:rowId xmlns:a16="http://schemas.microsoft.com/office/drawing/2014/main" val="471001791"/>
                      </a:ext>
                    </a:extLst>
                  </a:tr>
                  <a:tr h="322355">
                    <a:tc>
                      <a:txBody>
                        <a:bodyPr/>
                        <a:lstStyle/>
                        <a:p>
                          <a:pPr algn="ctr">
                            <a:spcAft>
                              <a:spcPts val="0"/>
                            </a:spcAft>
                          </a:pPr>
                          <a:r>
                            <a:rPr lang="en-US" sz="1200" kern="100" dirty="0">
                              <a:effectLst/>
                            </a:rPr>
                            <a:t>(</a:t>
                          </a:r>
                          <a:r>
                            <a:rPr lang="en-US" sz="1200" kern="100" dirty="0" err="1">
                              <a:effectLst/>
                            </a:rPr>
                            <a:t>σ</a:t>
                          </a:r>
                          <a:r>
                            <a:rPr lang="en-US" sz="1200" kern="100" baseline="-25000" dirty="0" err="1">
                              <a:effectLst/>
                            </a:rPr>
                            <a:t>x</a:t>
                          </a:r>
                          <a:r>
                            <a:rPr lang="en-US" sz="1200" kern="100" dirty="0">
                              <a:effectLst/>
                            </a:rPr>
                            <a:t>/</a:t>
                          </a:r>
                          <a:r>
                            <a:rPr lang="en-US" sz="1200" kern="100" dirty="0" err="1">
                              <a:effectLst/>
                            </a:rPr>
                            <a:t>σ</a:t>
                          </a:r>
                          <a:r>
                            <a:rPr lang="en-US" sz="1200" kern="100" baseline="-25000" dirty="0" err="1">
                              <a:effectLst/>
                            </a:rPr>
                            <a:t>y</a:t>
                          </a:r>
                          <a:r>
                            <a:rPr lang="en-US" sz="1200" kern="100" dirty="0">
                              <a:effectLst/>
                            </a:rPr>
                            <a:t> )/</a:t>
                          </a:r>
                          <a:r>
                            <a:rPr lang="en-US" sz="1200" kern="100" dirty="0" err="1">
                              <a:effectLst/>
                            </a:rPr>
                            <a:t>μm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19.37</a:t>
                          </a:r>
                          <a:r>
                            <a:rPr lang="en-US" sz="1200" kern="100" dirty="0">
                              <a:effectLst/>
                            </a:rPr>
                            <a:t>/</a:t>
                          </a:r>
                          <a:r>
                            <a:rPr lang="en-US" sz="1200" kern="100" dirty="0">
                              <a:solidFill>
                                <a:schemeClr val="accent2">
                                  <a:lumMod val="75000"/>
                                </a:schemeClr>
                              </a:solidFill>
                              <a:effectLst/>
                            </a:rPr>
                            <a:t>0.1117</a:t>
                          </a:r>
                          <a:endParaRPr lang="zh-CN" sz="1200"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00859814"/>
                      </a:ext>
                    </a:extLst>
                  </a:tr>
                  <a:tr h="322355">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200" i="1" kern="100">
                                        <a:effectLst/>
                                        <a:latin typeface="Cambria Math" panose="02040503050406030204" pitchFamily="18" charset="0"/>
                                      </a:rPr>
                                    </m:ctrlPr>
                                  </m:sSubPr>
                                  <m:e>
                                    <m:r>
                                      <a:rPr lang="en-US" sz="1200" kern="100">
                                        <a:effectLst/>
                                        <a:latin typeface="Cambria Math" panose="02040503050406030204" pitchFamily="18" charset="0"/>
                                      </a:rPr>
                                      <m:t>𝝃</m:t>
                                    </m:r>
                                  </m:e>
                                  <m:sub>
                                    <m:r>
                                      <a:rPr lang="en-US" sz="1200" kern="100">
                                        <a:effectLst/>
                                        <a:latin typeface="Cambria Math" panose="02040503050406030204" pitchFamily="18" charset="0"/>
                                      </a:rPr>
                                      <m:t>𝒚</m:t>
                                    </m:r>
                                  </m:sub>
                                </m:sSub>
                              </m:oMath>
                            </m:oMathPara>
                          </a14:m>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0.08549</a:t>
                          </a:r>
                        </a:p>
                      </a:txBody>
                      <a:tcPr marL="68580" marR="68580" marT="0" marB="0" anchor="ctr"/>
                    </a:tc>
                    <a:extLst>
                      <a:ext uri="{0D108BD9-81ED-4DB2-BD59-A6C34878D82A}">
                        <a16:rowId xmlns:a16="http://schemas.microsoft.com/office/drawing/2014/main" val="3527641419"/>
                      </a:ext>
                    </a:extLst>
                  </a:tr>
                  <a:tr h="322355">
                    <a:tc>
                      <a:txBody>
                        <a:bodyPr/>
                        <a:lstStyle/>
                        <a:p>
                          <a:pPr algn="ctr">
                            <a:spcAft>
                              <a:spcPts val="0"/>
                            </a:spcAft>
                          </a:pPr>
                          <a:r>
                            <a:rPr lang="en-US" sz="1200" kern="100" dirty="0">
                              <a:effectLst/>
                            </a:rPr>
                            <a:t>Hourglass factor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0.9</a:t>
                          </a:r>
                          <a:endParaRPr lang="zh-CN" sz="12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16179266"/>
                      </a:ext>
                    </a:extLst>
                  </a:tr>
                  <a:tr h="322355">
                    <a:tc>
                      <a:txBody>
                        <a:bodyPr/>
                        <a:lstStyle/>
                        <a:p>
                          <a:pPr algn="ctr">
                            <a:spcAft>
                              <a:spcPts val="0"/>
                            </a:spcAft>
                          </a:pPr>
                          <a:r>
                            <a:rPr lang="en-US" sz="1200" kern="100">
                              <a:effectLst/>
                            </a:rPr>
                            <a:t>Luminosity/×10</a:t>
                          </a:r>
                          <a:r>
                            <a:rPr lang="en-US" sz="1200" kern="100" baseline="30000">
                              <a:effectLst/>
                            </a:rPr>
                            <a:t>35</a:t>
                          </a:r>
                          <a:r>
                            <a:rPr lang="en-US" sz="1200" kern="100">
                              <a:effectLst/>
                            </a:rPr>
                            <a:t>cm</a:t>
                          </a:r>
                          <a:r>
                            <a:rPr lang="en-US" sz="1200" kern="100" baseline="30000">
                              <a:effectLst/>
                            </a:rPr>
                            <a:t>-2</a:t>
                          </a:r>
                          <a:r>
                            <a:rPr lang="en-US" sz="1200" kern="100">
                              <a:effectLst/>
                            </a:rPr>
                            <a:t>s</a:t>
                          </a:r>
                          <a:r>
                            <a:rPr lang="en-US" sz="1200" kern="100" baseline="30000">
                              <a:effectLst/>
                            </a:rPr>
                            <a:t>-1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1.1</a:t>
                          </a:r>
                          <a:endParaRPr lang="zh-CN" sz="12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30871885"/>
                      </a:ext>
                    </a:extLst>
                  </a:tr>
                </a:tbl>
              </a:graphicData>
            </a:graphic>
          </p:graphicFrame>
        </mc:Choice>
        <mc:Fallback xmlns="">
          <p:graphicFrame>
            <p:nvGraphicFramePr>
              <p:cNvPr id="20" name="表格 19">
                <a:extLst>
                  <a:ext uri="{FF2B5EF4-FFF2-40B4-BE49-F238E27FC236}">
                    <a16:creationId xmlns:a16="http://schemas.microsoft.com/office/drawing/2014/main" id="{35ED2B72-0586-4DE0-85E9-D76B2D5C9808}"/>
                  </a:ext>
                </a:extLst>
              </p:cNvPr>
              <p:cNvGraphicFramePr>
                <a:graphicFrameLocks noGrp="1"/>
              </p:cNvGraphicFramePr>
              <p:nvPr>
                <p:extLst>
                  <p:ext uri="{D42A27DB-BD31-4B8C-83A1-F6EECF244321}">
                    <p14:modId xmlns:p14="http://schemas.microsoft.com/office/powerpoint/2010/main" val="3180377606"/>
                  </p:ext>
                </p:extLst>
              </p:nvPr>
            </p:nvGraphicFramePr>
            <p:xfrm>
              <a:off x="5351664" y="1310457"/>
              <a:ext cx="3546080" cy="4699698"/>
            </p:xfrm>
            <a:graphic>
              <a:graphicData uri="http://schemas.openxmlformats.org/drawingml/2006/table">
                <a:tbl>
                  <a:tblPr firstRow="1" firstCol="1" bandRow="1">
                    <a:tableStyleId>{BC89EF96-8CEA-46FF-86C4-4CE0E7609802}</a:tableStyleId>
                  </a:tblPr>
                  <a:tblGrid>
                    <a:gridCol w="2060180">
                      <a:extLst>
                        <a:ext uri="{9D8B030D-6E8A-4147-A177-3AD203B41FA5}">
                          <a16:colId xmlns:a16="http://schemas.microsoft.com/office/drawing/2014/main" val="3504606853"/>
                        </a:ext>
                      </a:extLst>
                    </a:gridCol>
                    <a:gridCol w="1485900">
                      <a:extLst>
                        <a:ext uri="{9D8B030D-6E8A-4147-A177-3AD203B41FA5}">
                          <a16:colId xmlns:a16="http://schemas.microsoft.com/office/drawing/2014/main" val="2075770134"/>
                        </a:ext>
                      </a:extLst>
                    </a:gridCol>
                  </a:tblGrid>
                  <a:tr h="431387">
                    <a:tc>
                      <a:txBody>
                        <a:bodyPr/>
                        <a:lstStyle/>
                        <a:p>
                          <a:pPr algn="ctr">
                            <a:spcAft>
                              <a:spcPts val="0"/>
                            </a:spcAft>
                          </a:pPr>
                          <a:r>
                            <a:rPr lang="en-US" altLang="zh-CN" sz="1200" kern="100" dirty="0">
                              <a:effectLst/>
                            </a:rPr>
                            <a:t>parameters</a:t>
                          </a:r>
                        </a:p>
                      </a:txBody>
                      <a:tcPr marL="68580" marR="68580" marT="0" marB="0" anchor="ctr"/>
                    </a:tc>
                    <a:tc>
                      <a:txBody>
                        <a:bodyPr/>
                        <a:lstStyle/>
                        <a:p>
                          <a:pPr algn="ctr">
                            <a:spcAft>
                              <a:spcPts val="0"/>
                            </a:spcAft>
                          </a:pP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values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88635521"/>
                      </a:ext>
                    </a:extLst>
                  </a:tr>
                  <a:tr h="322355">
                    <a:tc>
                      <a:txBody>
                        <a:bodyPr/>
                        <a:lstStyle/>
                        <a:p>
                          <a:pPr algn="ctr">
                            <a:spcAft>
                              <a:spcPts val="0"/>
                            </a:spcAft>
                          </a:pPr>
                          <a:r>
                            <a:rPr lang="en-US" sz="1200" kern="100" dirty="0">
                              <a:effectLst/>
                            </a:rPr>
                            <a:t>Circumference /m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u="none" strike="noStrike" dirty="0">
                              <a:solidFill>
                                <a:schemeClr val="accent2">
                                  <a:lumMod val="75000"/>
                                </a:schemeClr>
                              </a:solidFill>
                              <a:effectLst/>
                            </a:rPr>
                            <a:t>702</a:t>
                          </a:r>
                          <a:endParaRPr lang="en-US" altLang="zh-CN" sz="1200" b="0" i="0" u="none" strike="noStrike" dirty="0">
                            <a:solidFill>
                              <a:schemeClr val="accent2">
                                <a:lumMod val="75000"/>
                              </a:schemeClr>
                            </a:solidFill>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1938353603"/>
                      </a:ext>
                    </a:extLst>
                  </a:tr>
                  <a:tr h="322355">
                    <a:tc>
                      <a:txBody>
                        <a:bodyPr/>
                        <a:lstStyle/>
                        <a:p>
                          <a:pPr algn="ctr">
                            <a:spcAft>
                              <a:spcPts val="0"/>
                            </a:spcAft>
                          </a:pPr>
                          <a:r>
                            <a:rPr lang="en-US" altLang="zh-CN" sz="1200" kern="100" dirty="0">
                              <a:effectLst/>
                            </a:rPr>
                            <a:t>Beam energy</a:t>
                          </a:r>
                          <a:r>
                            <a:rPr lang="en-US" sz="1200" kern="100" dirty="0">
                              <a:effectLst/>
                            </a:rPr>
                            <a:t>/GeV</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2*</a:t>
                          </a:r>
                          <a:r>
                            <a:rPr lang="zh-CN" sz="1200" kern="100" dirty="0">
                              <a:effectLst/>
                            </a:rPr>
                            <a:t>，</a:t>
                          </a:r>
                          <a:r>
                            <a:rPr lang="en-US" sz="1200" kern="100" dirty="0">
                              <a:effectLst/>
                            </a:rPr>
                            <a:t>1-3.5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10814890"/>
                      </a:ext>
                    </a:extLst>
                  </a:tr>
                  <a:tr h="356646">
                    <a:tc>
                      <a:txBody>
                        <a:bodyPr/>
                        <a:lstStyle/>
                        <a:p>
                          <a:pPr algn="ctr">
                            <a:spcAft>
                              <a:spcPts val="0"/>
                            </a:spcAft>
                          </a:pPr>
                          <a:r>
                            <a:rPr lang="en-US" sz="1200" kern="100" dirty="0">
                              <a:effectLst/>
                            </a:rPr>
                            <a:t>Crossing angle (2θ)/</a:t>
                          </a:r>
                          <a:r>
                            <a:rPr lang="en-US" sz="1200" kern="100" dirty="0" err="1">
                              <a:effectLst/>
                            </a:rPr>
                            <a:t>mrad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60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8824067"/>
                      </a:ext>
                    </a:extLst>
                  </a:tr>
                  <a:tr h="322355">
                    <a:tc>
                      <a:txBody>
                        <a:bodyPr/>
                        <a:lstStyle/>
                        <a:p>
                          <a:pPr algn="ctr">
                            <a:spcAft>
                              <a:spcPts val="0"/>
                            </a:spcAft>
                          </a:pPr>
                          <a:r>
                            <a:rPr lang="en-US" sz="1200" kern="100" dirty="0">
                              <a:effectLst/>
                            </a:rPr>
                            <a:t>current/A</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2</a:t>
                          </a:r>
                          <a:endParaRPr lang="zh-CN" sz="12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07241118"/>
                      </a:ext>
                    </a:extLst>
                  </a:tr>
                  <a:tr h="322355">
                    <a:tc>
                      <a:txBody>
                        <a:bodyPr/>
                        <a:lstStyle/>
                        <a:p>
                          <a:endParaRPr lang="zh-CN"/>
                        </a:p>
                      </a:txBody>
                      <a:tcPr marL="68580" marR="68580" marT="0" marB="0" anchor="ctr">
                        <a:blipFill>
                          <a:blip r:embed="rId8"/>
                          <a:stretch>
                            <a:fillRect l="-295" t="-545283" r="-72861" b="-818868"/>
                          </a:stretch>
                        </a:blipFill>
                      </a:tcPr>
                    </a:tc>
                    <a:tc>
                      <a:txBody>
                        <a:bodyPr/>
                        <a:lstStyle/>
                        <a:p>
                          <a:pPr algn="ctr">
                            <a:spcAft>
                              <a:spcPts val="0"/>
                            </a:spcAft>
                          </a:pPr>
                          <a:r>
                            <a:rPr lang="en-US" sz="1200" kern="100" dirty="0">
                              <a:solidFill>
                                <a:srgbClr val="00B050"/>
                              </a:solidFill>
                              <a:effectLst/>
                            </a:rPr>
                            <a:t>90</a:t>
                          </a:r>
                          <a:r>
                            <a:rPr lang="en-US" sz="1200" kern="100" dirty="0">
                              <a:effectLst/>
                            </a:rPr>
                            <a:t>/</a:t>
                          </a:r>
                          <a:r>
                            <a:rPr lang="en-US" sz="1200" kern="100" dirty="0">
                              <a:solidFill>
                                <a:schemeClr val="accent1">
                                  <a:lumMod val="90000"/>
                                </a:schemeClr>
                              </a:solidFill>
                              <a:effectLst/>
                            </a:rPr>
                            <a:t>0.6</a:t>
                          </a:r>
                          <a:endParaRPr lang="zh-CN" sz="1200" kern="100" dirty="0">
                            <a:solidFill>
                              <a:schemeClr val="accent1">
                                <a:lumMod val="9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15018354"/>
                      </a:ext>
                    </a:extLst>
                  </a:tr>
                  <a:tr h="322355">
                    <a:tc>
                      <a:txBody>
                        <a:bodyPr/>
                        <a:lstStyle/>
                        <a:p>
                          <a:endParaRPr lang="zh-CN"/>
                        </a:p>
                      </a:txBody>
                      <a:tcPr marL="68580" marR="68580" marT="0" marB="0" anchor="ctr">
                        <a:blipFill>
                          <a:blip r:embed="rId8"/>
                          <a:stretch>
                            <a:fillRect l="-295" t="-645283" r="-72861" b="-718868"/>
                          </a:stretch>
                        </a:blipFill>
                      </a:tcPr>
                    </a:tc>
                    <a:tc>
                      <a:txBody>
                        <a:bodyPr/>
                        <a:lstStyle/>
                        <a:p>
                          <a:pPr algn="ctr">
                            <a:spcAft>
                              <a:spcPts val="0"/>
                            </a:spcAft>
                          </a:pPr>
                          <a:r>
                            <a:rPr lang="en-US" sz="1200" kern="100" dirty="0">
                              <a:solidFill>
                                <a:srgbClr val="00B050"/>
                              </a:solidFill>
                              <a:effectLst/>
                            </a:rPr>
                            <a:t>4.167</a:t>
                          </a:r>
                          <a:r>
                            <a:rPr lang="en-US" sz="1200" kern="100" dirty="0">
                              <a:effectLst/>
                            </a:rPr>
                            <a:t>/</a:t>
                          </a:r>
                          <a:r>
                            <a:rPr lang="en-US" sz="1200" kern="100" dirty="0">
                              <a:solidFill>
                                <a:schemeClr val="accent1">
                                  <a:lumMod val="90000"/>
                                </a:schemeClr>
                              </a:solidFill>
                              <a:effectLst/>
                            </a:rPr>
                            <a:t>0.0208</a:t>
                          </a:r>
                        </a:p>
                      </a:txBody>
                      <a:tcPr marL="68580" marR="68580" marT="0" marB="0" anchor="ctr"/>
                    </a:tc>
                    <a:extLst>
                      <a:ext uri="{0D108BD9-81ED-4DB2-BD59-A6C34878D82A}">
                        <a16:rowId xmlns:a16="http://schemas.microsoft.com/office/drawing/2014/main" val="1050019773"/>
                      </a:ext>
                    </a:extLst>
                  </a:tr>
                  <a:tr h="322355">
                    <a:tc>
                      <a:txBody>
                        <a:bodyPr/>
                        <a:lstStyle/>
                        <a:p>
                          <a:pPr algn="ctr">
                            <a:spcAft>
                              <a:spcPts val="0"/>
                            </a:spcAft>
                          </a:pPr>
                          <a:r>
                            <a:rPr lang="en-US" sz="1200" kern="100" dirty="0" err="1">
                              <a:effectLst/>
                            </a:rPr>
                            <a:t>ν</a:t>
                          </a:r>
                          <a:r>
                            <a:rPr lang="en-US" sz="1200" kern="100" baseline="-25000" dirty="0" err="1">
                              <a:effectLst/>
                            </a:rPr>
                            <a:t>x</a:t>
                          </a:r>
                          <a:r>
                            <a:rPr lang="en-US" sz="1200" kern="100" dirty="0">
                              <a:effectLst/>
                            </a:rPr>
                            <a:t>/</a:t>
                          </a:r>
                          <a:r>
                            <a:rPr lang="en-US" sz="1200" kern="100" dirty="0" err="1">
                              <a:effectLst/>
                            </a:rPr>
                            <a:t>ν</a:t>
                          </a:r>
                          <a:r>
                            <a:rPr lang="en-US" sz="1200" kern="100" baseline="-25000" dirty="0" err="1">
                              <a:effectLst/>
                            </a:rPr>
                            <a:t>y</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30.537 / 28.570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72479305"/>
                      </a:ext>
                    </a:extLst>
                  </a:tr>
                  <a:tr h="365760">
                    <a:tc>
                      <a:txBody>
                        <a:bodyPr/>
                        <a:lstStyle/>
                        <a:p>
                          <a:pPr algn="ctr">
                            <a:spcAft>
                              <a:spcPts val="0"/>
                            </a:spcAft>
                          </a:pPr>
                          <a:r>
                            <a:rPr lang="en-US" altLang="zh-CN" sz="1200" kern="100" dirty="0">
                              <a:effectLst/>
                            </a:rPr>
                            <a:t>Momentum compaction factor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altLang="zh-CN" sz="1200" u="none" strike="noStrike" dirty="0">
                              <a:solidFill>
                                <a:schemeClr val="accent2">
                                  <a:lumMod val="75000"/>
                                </a:schemeClr>
                              </a:solidFill>
                              <a:effectLst/>
                            </a:rPr>
                            <a:t>7.20E-04</a:t>
                          </a:r>
                          <a:endParaRPr lang="zh-CN" sz="1200"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41463772"/>
                      </a:ext>
                    </a:extLst>
                  </a:tr>
                  <a:tr h="322355">
                    <a:tc>
                      <a:txBody>
                        <a:bodyPr/>
                        <a:lstStyle/>
                        <a:p>
                          <a:pPr algn="ctr">
                            <a:spcAft>
                              <a:spcPts val="0"/>
                            </a:spcAft>
                          </a:pPr>
                          <a:r>
                            <a:rPr lang="en-US" altLang="zh-CN" sz="1200" kern="100" dirty="0">
                              <a:effectLst/>
                            </a:rPr>
                            <a:t>Energy spread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7.19E-04</a:t>
                          </a:r>
                        </a:p>
                      </a:txBody>
                      <a:tcPr marL="68580" marR="68580" marT="0" marB="0" anchor="ctr"/>
                    </a:tc>
                    <a:extLst>
                      <a:ext uri="{0D108BD9-81ED-4DB2-BD59-A6C34878D82A}">
                        <a16:rowId xmlns:a16="http://schemas.microsoft.com/office/drawing/2014/main" val="471001791"/>
                      </a:ext>
                    </a:extLst>
                  </a:tr>
                  <a:tr h="322355">
                    <a:tc>
                      <a:txBody>
                        <a:bodyPr/>
                        <a:lstStyle/>
                        <a:p>
                          <a:pPr algn="ctr">
                            <a:spcAft>
                              <a:spcPts val="0"/>
                            </a:spcAft>
                          </a:pPr>
                          <a:r>
                            <a:rPr lang="en-US" sz="1200" kern="100" dirty="0">
                              <a:effectLst/>
                            </a:rPr>
                            <a:t>(</a:t>
                          </a:r>
                          <a:r>
                            <a:rPr lang="en-US" sz="1200" kern="100" dirty="0" err="1">
                              <a:effectLst/>
                            </a:rPr>
                            <a:t>σ</a:t>
                          </a:r>
                          <a:r>
                            <a:rPr lang="en-US" sz="1200" kern="100" baseline="-25000" dirty="0" err="1">
                              <a:effectLst/>
                            </a:rPr>
                            <a:t>x</a:t>
                          </a:r>
                          <a:r>
                            <a:rPr lang="en-US" sz="1200" kern="100" dirty="0">
                              <a:effectLst/>
                            </a:rPr>
                            <a:t>/</a:t>
                          </a:r>
                          <a:r>
                            <a:rPr lang="en-US" sz="1200" kern="100" dirty="0" err="1">
                              <a:effectLst/>
                            </a:rPr>
                            <a:t>σ</a:t>
                          </a:r>
                          <a:r>
                            <a:rPr lang="en-US" sz="1200" kern="100" baseline="-25000" dirty="0" err="1">
                              <a:effectLst/>
                            </a:rPr>
                            <a:t>y</a:t>
                          </a:r>
                          <a:r>
                            <a:rPr lang="en-US" sz="1200" kern="100" dirty="0">
                              <a:effectLst/>
                            </a:rPr>
                            <a:t> )/</a:t>
                          </a:r>
                          <a:r>
                            <a:rPr lang="en-US" sz="1200" kern="100" dirty="0" err="1">
                              <a:effectLst/>
                            </a:rPr>
                            <a:t>μm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19.37</a:t>
                          </a:r>
                          <a:r>
                            <a:rPr lang="en-US" sz="1200" kern="100" dirty="0">
                              <a:effectLst/>
                            </a:rPr>
                            <a:t>/</a:t>
                          </a:r>
                          <a:r>
                            <a:rPr lang="en-US" sz="1200" kern="100" dirty="0">
                              <a:solidFill>
                                <a:schemeClr val="accent2">
                                  <a:lumMod val="75000"/>
                                </a:schemeClr>
                              </a:solidFill>
                              <a:effectLst/>
                            </a:rPr>
                            <a:t>0.1117</a:t>
                          </a:r>
                          <a:endParaRPr lang="zh-CN" sz="1200" kern="100" dirty="0">
                            <a:solidFill>
                              <a:schemeClr val="accent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00859814"/>
                      </a:ext>
                    </a:extLst>
                  </a:tr>
                  <a:tr h="322355">
                    <a:tc>
                      <a:txBody>
                        <a:bodyPr/>
                        <a:lstStyle/>
                        <a:p>
                          <a:endParaRPr lang="zh-CN"/>
                        </a:p>
                      </a:txBody>
                      <a:tcPr marL="68580" marR="68580" marT="0" marB="0" anchor="ctr">
                        <a:blipFill>
                          <a:blip r:embed="rId8"/>
                          <a:stretch>
                            <a:fillRect l="-295" t="-1158491" r="-72861" b="-205660"/>
                          </a:stretch>
                        </a:blipFill>
                      </a:tcPr>
                    </a:tc>
                    <a:tc>
                      <a:txBody>
                        <a:bodyPr/>
                        <a:lstStyle/>
                        <a:p>
                          <a:pPr algn="ctr">
                            <a:spcAft>
                              <a:spcPts val="0"/>
                            </a:spcAft>
                          </a:pPr>
                          <a:r>
                            <a:rPr lang="en-US" sz="1200" kern="100" dirty="0">
                              <a:solidFill>
                                <a:srgbClr val="00B050"/>
                              </a:solidFill>
                              <a:effectLst/>
                            </a:rPr>
                            <a:t>0.08549</a:t>
                          </a:r>
                        </a:p>
                      </a:txBody>
                      <a:tcPr marL="68580" marR="68580" marT="0" marB="0" anchor="ctr"/>
                    </a:tc>
                    <a:extLst>
                      <a:ext uri="{0D108BD9-81ED-4DB2-BD59-A6C34878D82A}">
                        <a16:rowId xmlns:a16="http://schemas.microsoft.com/office/drawing/2014/main" val="3527641419"/>
                      </a:ext>
                    </a:extLst>
                  </a:tr>
                  <a:tr h="322355">
                    <a:tc>
                      <a:txBody>
                        <a:bodyPr/>
                        <a:lstStyle/>
                        <a:p>
                          <a:pPr algn="ctr">
                            <a:spcAft>
                              <a:spcPts val="0"/>
                            </a:spcAft>
                          </a:pPr>
                          <a:r>
                            <a:rPr lang="en-US" sz="1200" kern="100" dirty="0">
                              <a:effectLst/>
                            </a:rPr>
                            <a:t>Hourglass factor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0.9</a:t>
                          </a:r>
                          <a:endParaRPr lang="zh-CN" sz="12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16179266"/>
                      </a:ext>
                    </a:extLst>
                  </a:tr>
                  <a:tr h="322355">
                    <a:tc>
                      <a:txBody>
                        <a:bodyPr/>
                        <a:lstStyle/>
                        <a:p>
                          <a:pPr algn="ctr">
                            <a:spcAft>
                              <a:spcPts val="0"/>
                            </a:spcAft>
                          </a:pPr>
                          <a:r>
                            <a:rPr lang="en-US" sz="1200" kern="100">
                              <a:effectLst/>
                            </a:rPr>
                            <a:t>Luminosity/×10</a:t>
                          </a:r>
                          <a:r>
                            <a:rPr lang="en-US" sz="1200" kern="100" baseline="30000">
                              <a:effectLst/>
                            </a:rPr>
                            <a:t>35</a:t>
                          </a:r>
                          <a:r>
                            <a:rPr lang="en-US" sz="1200" kern="100">
                              <a:effectLst/>
                            </a:rPr>
                            <a:t>cm</a:t>
                          </a:r>
                          <a:r>
                            <a:rPr lang="en-US" sz="1200" kern="100" baseline="30000">
                              <a:effectLst/>
                            </a:rPr>
                            <a:t>-2</a:t>
                          </a:r>
                          <a:r>
                            <a:rPr lang="en-US" sz="1200" kern="100">
                              <a:effectLst/>
                            </a:rPr>
                            <a:t>s</a:t>
                          </a:r>
                          <a:r>
                            <a:rPr lang="en-US" sz="1200" kern="100" baseline="30000">
                              <a:effectLst/>
                            </a:rPr>
                            <a:t>-1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200" kern="100" dirty="0">
                              <a:solidFill>
                                <a:srgbClr val="00B050"/>
                              </a:solidFill>
                              <a:effectLst/>
                            </a:rPr>
                            <a:t>1.1</a:t>
                          </a:r>
                          <a:endParaRPr lang="zh-CN" sz="1200"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30871885"/>
                      </a:ext>
                    </a:extLst>
                  </a:tr>
                </a:tbl>
              </a:graphicData>
            </a:graphic>
          </p:graphicFrame>
        </mc:Fallback>
      </mc:AlternateContent>
    </p:spTree>
    <p:extLst>
      <p:ext uri="{BB962C8B-B14F-4D97-AF65-F5344CB8AC3E}">
        <p14:creationId xmlns:p14="http://schemas.microsoft.com/office/powerpoint/2010/main" val="187603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PPT内页副本1">
            <a:extLst>
              <a:ext uri="{FF2B5EF4-FFF2-40B4-BE49-F238E27FC236}">
                <a16:creationId xmlns:a16="http://schemas.microsoft.com/office/drawing/2014/main" id="{AD5550E1-F3E9-4795-B285-12246B3F3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6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文本框 3">
            <a:extLst>
              <a:ext uri="{FF2B5EF4-FFF2-40B4-BE49-F238E27FC236}">
                <a16:creationId xmlns:a16="http://schemas.microsoft.com/office/drawing/2014/main" id="{5D254B3C-9019-4963-A7CB-77C967E64B53}"/>
              </a:ext>
            </a:extLst>
          </p:cNvPr>
          <p:cNvSpPr txBox="1">
            <a:spLocks noChangeArrowheads="1"/>
          </p:cNvSpPr>
          <p:nvPr/>
        </p:nvSpPr>
        <p:spPr bwMode="auto">
          <a:xfrm>
            <a:off x="609600" y="1617573"/>
            <a:ext cx="4303712" cy="128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marL="285750" indent="-285750">
              <a:lnSpc>
                <a:spcPct val="150000"/>
              </a:lnSpc>
              <a:buFont typeface="Arial" panose="020B0604020202020204" pitchFamily="34" charset="0"/>
              <a:buChar char="•"/>
            </a:pPr>
            <a:r>
              <a:rPr lang="en-US" altLang="zh-CN" baseline="0" dirty="0"/>
              <a:t>damping time : </a:t>
            </a:r>
          </a:p>
          <a:p>
            <a:pPr>
              <a:lnSpc>
                <a:spcPct val="150000"/>
              </a:lnSpc>
            </a:pPr>
            <a:r>
              <a:rPr lang="en-US" altLang="zh-CN" baseline="0" dirty="0"/>
              <a:t>     52ms </a:t>
            </a:r>
            <a:r>
              <a:rPr lang="en-US" altLang="zh-CN" baseline="0" dirty="0">
                <a:sym typeface="Wingdings" panose="05000000000000000000" pitchFamily="2" charset="2"/>
              </a:rPr>
              <a:t></a:t>
            </a:r>
            <a:r>
              <a:rPr lang="en-US" altLang="zh-CN" baseline="0" dirty="0"/>
              <a:t> 36ms</a:t>
            </a:r>
          </a:p>
          <a:p>
            <a:pPr>
              <a:lnSpc>
                <a:spcPct val="150000"/>
              </a:lnSpc>
            </a:pPr>
            <a:r>
              <a:rPr lang="en-US" altLang="zh-CN" baseline="0" dirty="0"/>
              <a:t> </a:t>
            </a:r>
          </a:p>
        </p:txBody>
      </p:sp>
      <p:sp>
        <p:nvSpPr>
          <p:cNvPr id="16" name="Rectangle 2">
            <a:extLst>
              <a:ext uri="{FF2B5EF4-FFF2-40B4-BE49-F238E27FC236}">
                <a16:creationId xmlns:a16="http://schemas.microsoft.com/office/drawing/2014/main" id="{8BF25C52-4B36-4BAD-BC33-A79DFFB31142}"/>
              </a:ext>
            </a:extLst>
          </p:cNvPr>
          <p:cNvSpPr txBox="1">
            <a:spLocks noChangeArrowheads="1"/>
          </p:cNvSpPr>
          <p:nvPr/>
        </p:nvSpPr>
        <p:spPr bwMode="auto">
          <a:xfrm>
            <a:off x="0" y="0"/>
            <a:ext cx="518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Design  of wiggler</a:t>
            </a:r>
            <a:endParaRPr lang="zh-CN" altLang="en-US" b="1" kern="0" baseline="0" dirty="0">
              <a:solidFill>
                <a:srgbClr val="FFFFFF"/>
              </a:solidFill>
              <a:latin typeface="Arial"/>
              <a:ea typeface="黑体"/>
            </a:endParaRPr>
          </a:p>
        </p:txBody>
      </p:sp>
      <p:sp>
        <p:nvSpPr>
          <p:cNvPr id="11" name="AutoShape 8" descr="https://image.cnki.net/GetImage.ashx?id=1021072609.nh0002">
            <a:extLst>
              <a:ext uri="{FF2B5EF4-FFF2-40B4-BE49-F238E27FC236}">
                <a16:creationId xmlns:a16="http://schemas.microsoft.com/office/drawing/2014/main" id="{6952DD43-9DD9-490A-ABF6-AD03FBABCE10}"/>
              </a:ext>
            </a:extLst>
          </p:cNvPr>
          <p:cNvSpPr>
            <a:spLocks noChangeAspect="1" noChangeArrowheads="1"/>
          </p:cNvSpPr>
          <p:nvPr/>
        </p:nvSpPr>
        <p:spPr bwMode="auto">
          <a:xfrm>
            <a:off x="6138950" y="30075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内容占位符 2">
            <a:extLst>
              <a:ext uri="{FF2B5EF4-FFF2-40B4-BE49-F238E27FC236}">
                <a16:creationId xmlns:a16="http://schemas.microsoft.com/office/drawing/2014/main" id="{C5F1FB13-059C-4871-9B99-939ED22EF9FE}"/>
              </a:ext>
            </a:extLst>
          </p:cNvPr>
          <p:cNvSpPr txBox="1">
            <a:spLocks/>
          </p:cNvSpPr>
          <p:nvPr/>
        </p:nvSpPr>
        <p:spPr bwMode="auto">
          <a:xfrm>
            <a:off x="242234" y="1135023"/>
            <a:ext cx="4537582" cy="58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eaLnBrk="1" hangingPunct="1">
              <a:lnSpc>
                <a:spcPct val="130000"/>
              </a:lnSpc>
              <a:spcBef>
                <a:spcPct val="0"/>
              </a:spcBef>
              <a:spcAft>
                <a:spcPts val="600"/>
              </a:spcAft>
              <a:buSzPct val="100000"/>
              <a:buFont typeface="Wingdings" panose="05000000000000000000" pitchFamily="2" charset="2"/>
              <a:buChar char="q"/>
              <a:defRPr/>
            </a:pPr>
            <a:r>
              <a:rPr lang="en-US" altLang="zh-CN" sz="2100" b="1" baseline="0" dirty="0">
                <a:solidFill>
                  <a:srgbClr val="000099"/>
                </a:solidFill>
                <a:latin typeface="微软雅黑" panose="020B0503020204020204" pitchFamily="34" charset="-122"/>
                <a:ea typeface="微软雅黑" panose="020B0503020204020204" pitchFamily="34" charset="-122"/>
                <a:cs typeface="Arial" panose="020B0604020202020204" pitchFamily="34" charset="0"/>
              </a:rPr>
              <a:t>Add damping wiggler</a:t>
            </a:r>
          </a:p>
        </p:txBody>
      </p:sp>
      <p:sp>
        <p:nvSpPr>
          <p:cNvPr id="7" name="矩形 6">
            <a:extLst>
              <a:ext uri="{FF2B5EF4-FFF2-40B4-BE49-F238E27FC236}">
                <a16:creationId xmlns:a16="http://schemas.microsoft.com/office/drawing/2014/main" id="{66163F28-F19E-4255-8131-E3F9D7757810}"/>
              </a:ext>
            </a:extLst>
          </p:cNvPr>
          <p:cNvSpPr/>
          <p:nvPr/>
        </p:nvSpPr>
        <p:spPr>
          <a:xfrm>
            <a:off x="381000" y="6057664"/>
            <a:ext cx="3285771" cy="276999"/>
          </a:xfrm>
          <a:prstGeom prst="rect">
            <a:avLst/>
          </a:prstGeom>
        </p:spPr>
        <p:txBody>
          <a:bodyPr wrap="none">
            <a:spAutoFit/>
          </a:bodyPr>
          <a:lstStyle/>
          <a:p>
            <a:r>
              <a:rPr lang="en-US" altLang="zh-CN" dirty="0"/>
              <a:t>Fig 3 The luminosity of different damping time</a:t>
            </a:r>
            <a:endParaRPr lang="zh-CN" altLang="en-US" dirty="0"/>
          </a:p>
        </p:txBody>
      </p:sp>
      <p:graphicFrame>
        <p:nvGraphicFramePr>
          <p:cNvPr id="22" name="表格 21">
            <a:extLst>
              <a:ext uri="{FF2B5EF4-FFF2-40B4-BE49-F238E27FC236}">
                <a16:creationId xmlns:a16="http://schemas.microsoft.com/office/drawing/2014/main" id="{3C079BC0-A902-4F50-AD8D-82CED7E9274A}"/>
              </a:ext>
            </a:extLst>
          </p:cNvPr>
          <p:cNvGraphicFramePr>
            <a:graphicFrameLocks noGrp="1"/>
          </p:cNvGraphicFramePr>
          <p:nvPr>
            <p:extLst>
              <p:ext uri="{D42A27DB-BD31-4B8C-83A1-F6EECF244321}">
                <p14:modId xmlns:p14="http://schemas.microsoft.com/office/powerpoint/2010/main" val="3092881440"/>
              </p:ext>
            </p:extLst>
          </p:nvPr>
        </p:nvGraphicFramePr>
        <p:xfrm>
          <a:off x="3740990" y="1879840"/>
          <a:ext cx="4490189" cy="122682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970898559"/>
                    </a:ext>
                  </a:extLst>
                </a:gridCol>
                <a:gridCol w="1164022">
                  <a:extLst>
                    <a:ext uri="{9D8B030D-6E8A-4147-A177-3AD203B41FA5}">
                      <a16:colId xmlns:a16="http://schemas.microsoft.com/office/drawing/2014/main" val="1687822898"/>
                    </a:ext>
                  </a:extLst>
                </a:gridCol>
                <a:gridCol w="956878">
                  <a:extLst>
                    <a:ext uri="{9D8B030D-6E8A-4147-A177-3AD203B41FA5}">
                      <a16:colId xmlns:a16="http://schemas.microsoft.com/office/drawing/2014/main" val="3730114525"/>
                    </a:ext>
                  </a:extLst>
                </a:gridCol>
                <a:gridCol w="978454">
                  <a:extLst>
                    <a:ext uri="{9D8B030D-6E8A-4147-A177-3AD203B41FA5}">
                      <a16:colId xmlns:a16="http://schemas.microsoft.com/office/drawing/2014/main" val="1620241685"/>
                    </a:ext>
                  </a:extLst>
                </a:gridCol>
                <a:gridCol w="781235">
                  <a:extLst>
                    <a:ext uri="{9D8B030D-6E8A-4147-A177-3AD203B41FA5}">
                      <a16:colId xmlns:a16="http://schemas.microsoft.com/office/drawing/2014/main" val="3146851441"/>
                    </a:ext>
                  </a:extLst>
                </a:gridCol>
              </a:tblGrid>
              <a:tr h="175260">
                <a:tc>
                  <a:txBody>
                    <a:bodyPr/>
                    <a:lstStyle/>
                    <a:p>
                      <a:pPr algn="l" fontAlgn="ct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en-US" sz="1100" u="none" strike="noStrike">
                          <a:effectLst/>
                        </a:rPr>
                        <a:t>damping time/ms</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en-US" sz="1100" u="none" strike="noStrike">
                          <a:effectLst/>
                        </a:rPr>
                        <a:t>lum at 1dt</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en-US" sz="1100" u="none" strike="noStrike">
                          <a:effectLst/>
                        </a:rPr>
                        <a:t>lum at 2dt</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l" fontAlgn="ctr"/>
                      <a:r>
                        <a:rPr lang="en-US" sz="1100" u="none" strike="noStrike">
                          <a:effectLst/>
                        </a:rPr>
                        <a:t>lum at 3dt</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906612757"/>
                  </a:ext>
                </a:extLst>
              </a:tr>
              <a:tr h="175260">
                <a:tc>
                  <a:txBody>
                    <a:bodyPr/>
                    <a:lstStyle/>
                    <a:p>
                      <a:pPr algn="r" fontAlgn="ctr"/>
                      <a:r>
                        <a:rPr lang="en-US" altLang="zh-CN" sz="1100" u="none" strike="noStrike">
                          <a:effectLst/>
                        </a:rPr>
                        <a:t>12000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24.68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10.1225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10.025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10.015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668205467"/>
                  </a:ext>
                </a:extLst>
              </a:tr>
              <a:tr h="175260">
                <a:tc>
                  <a:txBody>
                    <a:bodyPr/>
                    <a:lstStyle/>
                    <a:p>
                      <a:pPr algn="r" fontAlgn="ctr"/>
                      <a:r>
                        <a:rPr lang="en-US" altLang="zh-CN" sz="1100" u="none" strike="noStrike">
                          <a:effectLst/>
                        </a:rPr>
                        <a:t>16000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32.91</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9.895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9.81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9.7975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743916277"/>
                  </a:ext>
                </a:extLst>
              </a:tr>
              <a:tr h="175260">
                <a:tc>
                  <a:txBody>
                    <a:bodyPr/>
                    <a:lstStyle/>
                    <a:p>
                      <a:pPr algn="r" fontAlgn="ctr"/>
                      <a:r>
                        <a:rPr lang="en-US" altLang="zh-CN" sz="1100" u="none" strike="noStrike" dirty="0">
                          <a:effectLst/>
                        </a:rPr>
                        <a:t>17500</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35.99</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9.8225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9.7225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9.725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967929550"/>
                  </a:ext>
                </a:extLst>
              </a:tr>
              <a:tr h="175260">
                <a:tc>
                  <a:txBody>
                    <a:bodyPr/>
                    <a:lstStyle/>
                    <a:p>
                      <a:pPr algn="r" fontAlgn="ctr"/>
                      <a:r>
                        <a:rPr lang="en-US" altLang="zh-CN" sz="1100" u="none" strike="noStrike">
                          <a:effectLst/>
                        </a:rPr>
                        <a:t>18180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37.39</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9.79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9.685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9.6925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025280007"/>
                  </a:ext>
                </a:extLst>
              </a:tr>
              <a:tr h="175260">
                <a:tc>
                  <a:txBody>
                    <a:bodyPr/>
                    <a:lstStyle/>
                    <a:p>
                      <a:pPr algn="r" fontAlgn="ctr"/>
                      <a:r>
                        <a:rPr lang="en-US" altLang="zh-CN" sz="1100" u="none" strike="noStrike">
                          <a:effectLst/>
                        </a:rPr>
                        <a:t>20000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41.13</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9.7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9.62</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9.5925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177446095"/>
                  </a:ext>
                </a:extLst>
              </a:tr>
              <a:tr h="114685">
                <a:tc>
                  <a:txBody>
                    <a:bodyPr/>
                    <a:lstStyle/>
                    <a:p>
                      <a:pPr algn="r" fontAlgn="ctr"/>
                      <a:r>
                        <a:rPr lang="en-US" altLang="zh-CN" sz="1100" u="none" strike="noStrike">
                          <a:effectLst/>
                        </a:rPr>
                        <a:t>25000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51.42</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dirty="0">
                          <a:effectLst/>
                        </a:rPr>
                        <a:t>9.4925</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u="none" strike="noStrike">
                          <a:effectLst/>
                        </a:rPr>
                        <a:t>9.3725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a:t>
                      </a:r>
                    </a:p>
                  </a:txBody>
                  <a:tcPr marL="7620" marR="7620" marT="7620" marB="0" anchor="ctr"/>
                </a:tc>
                <a:extLst>
                  <a:ext uri="{0D108BD9-81ED-4DB2-BD59-A6C34878D82A}">
                    <a16:rowId xmlns:a16="http://schemas.microsoft.com/office/drawing/2014/main" val="3380681494"/>
                  </a:ext>
                </a:extLst>
              </a:tr>
            </a:tbl>
          </a:graphicData>
        </a:graphic>
      </p:graphicFrame>
      <p:sp>
        <p:nvSpPr>
          <p:cNvPr id="23" name="文本框 22">
            <a:extLst>
              <a:ext uri="{FF2B5EF4-FFF2-40B4-BE49-F238E27FC236}">
                <a16:creationId xmlns:a16="http://schemas.microsoft.com/office/drawing/2014/main" id="{AB6DDADD-9FEF-405C-9E1C-1F01F8790288}"/>
              </a:ext>
            </a:extLst>
          </p:cNvPr>
          <p:cNvSpPr txBox="1"/>
          <p:nvPr/>
        </p:nvSpPr>
        <p:spPr>
          <a:xfrm>
            <a:off x="6796323" y="1493212"/>
            <a:ext cx="3045041" cy="369332"/>
          </a:xfrm>
          <a:prstGeom prst="rect">
            <a:avLst/>
          </a:prstGeom>
          <a:noFill/>
        </p:spPr>
        <p:txBody>
          <a:bodyPr wrap="square" rtlCol="0">
            <a:spAutoFit/>
          </a:bodyPr>
          <a:lstStyle/>
          <a:p>
            <a:r>
              <a:rPr lang="en-US" altLang="zh-CN" dirty="0"/>
              <a:t>(0.536,0.575,0.016)</a:t>
            </a:r>
            <a:endParaRPr lang="zh-CN" altLang="en-US" dirty="0"/>
          </a:p>
        </p:txBody>
      </p:sp>
      <p:pic>
        <p:nvPicPr>
          <p:cNvPr id="24" name="图片 23">
            <a:extLst>
              <a:ext uri="{FF2B5EF4-FFF2-40B4-BE49-F238E27FC236}">
                <a16:creationId xmlns:a16="http://schemas.microsoft.com/office/drawing/2014/main" id="{98C25AFE-9F66-4774-9F99-2FBC3F9BAA26}"/>
              </a:ext>
            </a:extLst>
          </p:cNvPr>
          <p:cNvPicPr>
            <a:picLocks noChangeAspect="1"/>
          </p:cNvPicPr>
          <p:nvPr/>
        </p:nvPicPr>
        <p:blipFill>
          <a:blip r:embed="rId4"/>
          <a:stretch>
            <a:fillRect/>
          </a:stretch>
        </p:blipFill>
        <p:spPr>
          <a:xfrm>
            <a:off x="3505200" y="3969401"/>
            <a:ext cx="3647619" cy="1209524"/>
          </a:xfrm>
          <a:prstGeom prst="rect">
            <a:avLst/>
          </a:prstGeom>
        </p:spPr>
      </p:pic>
      <p:pic>
        <p:nvPicPr>
          <p:cNvPr id="27" name="图片 26">
            <a:extLst>
              <a:ext uri="{FF2B5EF4-FFF2-40B4-BE49-F238E27FC236}">
                <a16:creationId xmlns:a16="http://schemas.microsoft.com/office/drawing/2014/main" id="{49AFEBCB-B034-4B2F-B8E2-EEF09ABC5220}"/>
              </a:ext>
            </a:extLst>
          </p:cNvPr>
          <p:cNvPicPr>
            <a:picLocks noChangeAspect="1"/>
          </p:cNvPicPr>
          <p:nvPr/>
        </p:nvPicPr>
        <p:blipFill>
          <a:blip r:embed="rId5"/>
          <a:stretch>
            <a:fillRect/>
          </a:stretch>
        </p:blipFill>
        <p:spPr>
          <a:xfrm>
            <a:off x="3657600" y="5281558"/>
            <a:ext cx="5638095" cy="980952"/>
          </a:xfrm>
          <a:prstGeom prst="rect">
            <a:avLst/>
          </a:prstGeom>
        </p:spPr>
      </p:pic>
      <p:sp>
        <p:nvSpPr>
          <p:cNvPr id="28" name="矩形 27">
            <a:extLst>
              <a:ext uri="{FF2B5EF4-FFF2-40B4-BE49-F238E27FC236}">
                <a16:creationId xmlns:a16="http://schemas.microsoft.com/office/drawing/2014/main" id="{F4B5C7E8-23DB-4DFF-916E-1D55801141B2}"/>
              </a:ext>
            </a:extLst>
          </p:cNvPr>
          <p:cNvSpPr/>
          <p:nvPr/>
        </p:nvSpPr>
        <p:spPr>
          <a:xfrm>
            <a:off x="3718236" y="3582773"/>
            <a:ext cx="2903359" cy="276999"/>
          </a:xfrm>
          <a:prstGeom prst="rect">
            <a:avLst/>
          </a:prstGeom>
        </p:spPr>
        <p:txBody>
          <a:bodyPr wrap="none">
            <a:spAutoFit/>
          </a:bodyPr>
          <a:lstStyle/>
          <a:p>
            <a:r>
              <a:rPr lang="en-US" altLang="zh-CN" dirty="0"/>
              <a:t>design parameter of damping wiggler </a:t>
            </a:r>
            <a:r>
              <a:rPr lang="zh-CN" altLang="en-US" dirty="0"/>
              <a:t>：</a:t>
            </a:r>
          </a:p>
        </p:txBody>
      </p:sp>
      <p:pic>
        <p:nvPicPr>
          <p:cNvPr id="2" name="图片 1">
            <a:extLst>
              <a:ext uri="{FF2B5EF4-FFF2-40B4-BE49-F238E27FC236}">
                <a16:creationId xmlns:a16="http://schemas.microsoft.com/office/drawing/2014/main" id="{AB2312D1-FCC1-4A2F-A365-B5B9908494A8}"/>
              </a:ext>
            </a:extLst>
          </p:cNvPr>
          <p:cNvPicPr>
            <a:picLocks noChangeAspect="1"/>
          </p:cNvPicPr>
          <p:nvPr/>
        </p:nvPicPr>
        <p:blipFill>
          <a:blip r:embed="rId6"/>
          <a:stretch>
            <a:fillRect/>
          </a:stretch>
        </p:blipFill>
        <p:spPr>
          <a:xfrm>
            <a:off x="314434" y="2781361"/>
            <a:ext cx="3112123" cy="3014287"/>
          </a:xfrm>
          <a:prstGeom prst="rect">
            <a:avLst/>
          </a:prstGeom>
        </p:spPr>
      </p:pic>
    </p:spTree>
    <p:extLst>
      <p:ext uri="{BB962C8B-B14F-4D97-AF65-F5344CB8AC3E}">
        <p14:creationId xmlns:p14="http://schemas.microsoft.com/office/powerpoint/2010/main" val="270458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PPT内页副本1">
            <a:extLst>
              <a:ext uri="{FF2B5EF4-FFF2-40B4-BE49-F238E27FC236}">
                <a16:creationId xmlns:a16="http://schemas.microsoft.com/office/drawing/2014/main" id="{409841C2-662B-425B-A094-80012CF7B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灯片编号占位符 1">
            <a:extLst>
              <a:ext uri="{FF2B5EF4-FFF2-40B4-BE49-F238E27FC236}">
                <a16:creationId xmlns:a16="http://schemas.microsoft.com/office/drawing/2014/main" id="{61B15BBE-DE4A-4DA8-A800-31296DB1DC2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46BD3FB-5530-42C9-AC25-9C4F1DC0A12B}" type="slidenum">
              <a:rPr lang="en-US" altLang="zh-CN" sz="1400" smtClean="0"/>
              <a:pPr>
                <a:spcBef>
                  <a:spcPct val="0"/>
                </a:spcBef>
                <a:buFontTx/>
                <a:buNone/>
              </a:pPr>
              <a:t>7</a:t>
            </a:fld>
            <a:endParaRPr lang="en-US" altLang="zh-CN" sz="1400" dirty="0"/>
          </a:p>
        </p:txBody>
      </p:sp>
      <p:sp>
        <p:nvSpPr>
          <p:cNvPr id="8" name="文本占位符 14">
            <a:extLst>
              <a:ext uri="{FF2B5EF4-FFF2-40B4-BE49-F238E27FC236}">
                <a16:creationId xmlns:a16="http://schemas.microsoft.com/office/drawing/2014/main" id="{7D9CDAC6-D32E-4E68-AB7A-CA3C3BD9BE8A}"/>
              </a:ext>
            </a:extLst>
          </p:cNvPr>
          <p:cNvSpPr txBox="1">
            <a:spLocks/>
          </p:cNvSpPr>
          <p:nvPr/>
        </p:nvSpPr>
        <p:spPr>
          <a:xfrm>
            <a:off x="2237399" y="3318425"/>
            <a:ext cx="6525601" cy="639163"/>
          </a:xfrm>
          <a:prstGeom prst="rect">
            <a:avLst/>
          </a:prstGeom>
        </p:spPr>
        <p:txBody>
          <a:bodyPr vert="horz" lIns="0" tIns="0" rIns="91440" bIns="45720" rtlCol="0" anchor="t" anchorCtr="0">
            <a:noAutofit/>
          </a:bodyPr>
          <a:lstStyle>
            <a:lvl1pPr marL="0" indent="0" algn="ctr" defTabSz="914400" rtl="0" eaLnBrk="1" latinLnBrk="0" hangingPunct="1">
              <a:lnSpc>
                <a:spcPct val="100000"/>
              </a:lnSpc>
              <a:spcBef>
                <a:spcPts val="1000"/>
              </a:spcBef>
              <a:buFont typeface="Arial" panose="020B0604020202020204" pitchFamily="34" charset="0"/>
              <a:buNone/>
              <a:defRPr sz="4400" b="1" kern="1200">
                <a:solidFill>
                  <a:srgbClr val="083A7C"/>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Aft>
                <a:spcPts val="0"/>
              </a:spcAft>
            </a:pPr>
            <a:r>
              <a:rPr lang="en-US" altLang="zh-CN" baseline="0" dirty="0"/>
              <a:t>Current work progress</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zh-CN" altLang="en-US" sz="4400" b="1" i="0" u="none" strike="noStrike" kern="1200" cap="none" spc="0" normalizeH="0" baseline="0" noProof="0" dirty="0">
              <a:ln>
                <a:noFill/>
              </a:ln>
              <a:solidFill>
                <a:srgbClr val="083A7C"/>
              </a:solidFill>
              <a:effectLst/>
              <a:uLnTx/>
              <a:uFillTx/>
              <a:latin typeface="微软雅黑" panose="020B0503020204020204" pitchFamily="34" charset="-122"/>
              <a:ea typeface="微软雅黑" panose="020B0503020204020204" pitchFamily="34" charset="-122"/>
              <a:cs typeface="+mn-cs"/>
            </a:endParaRPr>
          </a:p>
        </p:txBody>
      </p:sp>
      <p:sp>
        <p:nvSpPr>
          <p:cNvPr id="9" name="文本占位符 17">
            <a:extLst>
              <a:ext uri="{FF2B5EF4-FFF2-40B4-BE49-F238E27FC236}">
                <a16:creationId xmlns:a16="http://schemas.microsoft.com/office/drawing/2014/main" id="{CA04EC89-4BBB-489D-BD99-74521E480B80}"/>
              </a:ext>
            </a:extLst>
          </p:cNvPr>
          <p:cNvSpPr txBox="1">
            <a:spLocks/>
          </p:cNvSpPr>
          <p:nvPr/>
        </p:nvSpPr>
        <p:spPr>
          <a:xfrm>
            <a:off x="838200" y="3048000"/>
            <a:ext cx="1399199" cy="1298784"/>
          </a:xfrm>
          <a:prstGeom prst="rect">
            <a:avLst/>
          </a:prstGeom>
          <a:solidFill>
            <a:srgbClr val="014B96"/>
          </a:solidFill>
          <a:ln>
            <a:noFill/>
          </a:ln>
        </p:spPr>
        <p:txBody>
          <a:bodyPr vert="horz" lIns="0" tIns="0" rIns="0" bIns="0" rtlCol="0" anchor="ctr" anchorCtr="0">
            <a:normAutofit/>
          </a:bodyPr>
          <a:lstStyle>
            <a:lvl1pPr marL="0" indent="0" algn="ctr" defTabSz="914400" rtl="0" eaLnBrk="1" latinLnBrk="0" hangingPunct="1">
              <a:lnSpc>
                <a:spcPct val="100000"/>
              </a:lnSpc>
              <a:spcBef>
                <a:spcPts val="1000"/>
              </a:spcBef>
              <a:buFont typeface="Arial" panose="020B0604020202020204" pitchFamily="34" charset="0"/>
              <a:buNone/>
              <a:defRPr lang="zh-CN" altLang="en-US" sz="3600" b="0" kern="1200" baseline="0" dirty="0">
                <a:solidFill>
                  <a:schemeClr val="bg1"/>
                </a:solidFill>
                <a:latin typeface="Impact" panose="020B0806030902050204" pitchFamily="34" charset="0"/>
                <a:ea typeface="+mj-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ltLang="en-US" sz="6000" dirty="0">
                <a:solidFill>
                  <a:sysClr val="window" lastClr="FFFFFF"/>
                </a:solidFill>
                <a:ea typeface="等线 Light" panose="02010600030101010101" pitchFamily="2" charset="-122"/>
              </a:rPr>
              <a:t>2</a:t>
            </a:r>
            <a:endParaRPr kumimoji="0" lang="en-US" altLang="en-US" sz="6000" b="0" i="0" u="none" strike="noStrike" kern="1200" cap="none" spc="0" normalizeH="0" baseline="0" noProof="0" dirty="0">
              <a:ln>
                <a:noFill/>
              </a:ln>
              <a:solidFill>
                <a:sysClr val="window" lastClr="FFFFFF"/>
              </a:solidFill>
              <a:effectLst/>
              <a:uLnTx/>
              <a:uFillTx/>
              <a:latin typeface="Impact" panose="020B0806030902050204" pitchFamily="34" charset="0"/>
              <a:ea typeface="+mj-ea"/>
              <a:cs typeface="+mn-cs"/>
            </a:endParaRPr>
          </a:p>
        </p:txBody>
      </p:sp>
    </p:spTree>
    <p:extLst>
      <p:ext uri="{BB962C8B-B14F-4D97-AF65-F5344CB8AC3E}">
        <p14:creationId xmlns:p14="http://schemas.microsoft.com/office/powerpoint/2010/main" val="361186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113"/>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8</a:t>
            </a:fld>
            <a:endParaRPr lang="en-US" altLang="zh-CN" sz="1400"/>
          </a:p>
        </p:txBody>
      </p:sp>
      <p:sp>
        <p:nvSpPr>
          <p:cNvPr id="11" name="Rectangle 2">
            <a:extLst>
              <a:ext uri="{FF2B5EF4-FFF2-40B4-BE49-F238E27FC236}">
                <a16:creationId xmlns:a16="http://schemas.microsoft.com/office/drawing/2014/main" id="{701AF2B3-4455-4A08-BA52-39F880DD39BC}"/>
              </a:ext>
            </a:extLst>
          </p:cNvPr>
          <p:cNvSpPr txBox="1">
            <a:spLocks noChangeArrowheads="1"/>
          </p:cNvSpPr>
          <p:nvPr/>
        </p:nvSpPr>
        <p:spPr bwMode="auto">
          <a:xfrm>
            <a:off x="-702564" y="-4088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Third edition lattice</a:t>
            </a:r>
            <a:endParaRPr lang="zh-CN" altLang="en-US" b="1" kern="0" baseline="0" dirty="0">
              <a:solidFill>
                <a:srgbClr val="FFFFFF"/>
              </a:solidFill>
              <a:latin typeface="Arial"/>
              <a:ea typeface="黑体"/>
            </a:endParaRPr>
          </a:p>
        </p:txBody>
      </p:sp>
      <mc:AlternateContent xmlns:mc="http://schemas.openxmlformats.org/markup-compatibility/2006" xmlns:a14="http://schemas.microsoft.com/office/drawing/2010/main">
        <mc:Choice Requires="a14">
          <p:sp>
            <p:nvSpPr>
              <p:cNvPr id="29" name="文本框 3">
                <a:extLst>
                  <a:ext uri="{FF2B5EF4-FFF2-40B4-BE49-F238E27FC236}">
                    <a16:creationId xmlns:a16="http://schemas.microsoft.com/office/drawing/2014/main" id="{AC166134-E7D2-4C78-92C3-CD77286DDD72}"/>
                  </a:ext>
                </a:extLst>
              </p:cNvPr>
              <p:cNvSpPr txBox="1">
                <a:spLocks noChangeArrowheads="1"/>
              </p:cNvSpPr>
              <p:nvPr/>
            </p:nvSpPr>
            <p:spPr bwMode="auto">
              <a:xfrm>
                <a:off x="3988024" y="1739224"/>
                <a:ext cx="4303712" cy="2987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marL="285750" indent="-285750">
                  <a:lnSpc>
                    <a:spcPct val="150000"/>
                  </a:lnSpc>
                  <a:buFont typeface="Arial" panose="020B0604020202020204" pitchFamily="34" charset="0"/>
                  <a:buChar char="•"/>
                </a:pPr>
                <a:r>
                  <a:rPr lang="en-US" altLang="zh-CN" baseline="0" dirty="0"/>
                  <a:t>Circumference      702 </a:t>
                </a:r>
                <a:r>
                  <a:rPr lang="en-US" altLang="zh-CN" baseline="0" dirty="0">
                    <a:sym typeface="Wingdings" panose="05000000000000000000" pitchFamily="2" charset="2"/>
                  </a:rPr>
                  <a:t></a:t>
                </a:r>
                <a:r>
                  <a:rPr lang="en-US" altLang="zh-CN" baseline="0" dirty="0"/>
                  <a:t> 616.76 m</a:t>
                </a:r>
              </a:p>
              <a:p>
                <a:pPr marL="285750" indent="-285750">
                  <a:lnSpc>
                    <a:spcPct val="150000"/>
                  </a:lnSpc>
                  <a:buFont typeface="Arial" panose="020B0604020202020204" pitchFamily="34" charset="0"/>
                  <a:buChar char="•"/>
                </a:pPr>
                <a14:m>
                  <m:oMath xmlns:m="http://schemas.openxmlformats.org/officeDocument/2006/math">
                    <m:sSubSup>
                      <m:sSubSupPr>
                        <m:ctrlPr>
                          <a:rPr lang="zh-CN" altLang="en-US" i="1" baseline="0">
                            <a:latin typeface="Cambria Math" panose="02040503050406030204" pitchFamily="18" charset="0"/>
                          </a:rPr>
                        </m:ctrlPr>
                      </m:sSubSupPr>
                      <m:e>
                        <m:r>
                          <a:rPr lang="en-US" altLang="zh-CN" baseline="0">
                            <a:latin typeface="Cambria Math" panose="02040503050406030204" pitchFamily="18" charset="0"/>
                          </a:rPr>
                          <m:t>𝛽</m:t>
                        </m:r>
                      </m:e>
                      <m:sub>
                        <m:r>
                          <a:rPr lang="en-US" altLang="zh-CN" baseline="0">
                            <a:latin typeface="Cambria Math" panose="02040503050406030204" pitchFamily="18" charset="0"/>
                          </a:rPr>
                          <m:t>𝑥</m:t>
                        </m:r>
                      </m:sub>
                      <m:sup>
                        <m:r>
                          <a:rPr lang="en-US" altLang="zh-CN" baseline="0">
                            <a:latin typeface="Cambria Math" panose="02040503050406030204" pitchFamily="18" charset="0"/>
                          </a:rPr>
                          <m:t>∗</m:t>
                        </m:r>
                      </m:sup>
                    </m:sSubSup>
                  </m:oMath>
                </a14:m>
                <a:r>
                  <a:rPr lang="en-US" altLang="zh-CN" baseline="0" dirty="0"/>
                  <a:t>       90 </a:t>
                </a:r>
                <a:r>
                  <a:rPr lang="en-US" altLang="zh-CN" baseline="0" dirty="0">
                    <a:sym typeface="Wingdings" panose="05000000000000000000" pitchFamily="2" charset="2"/>
                  </a:rPr>
                  <a:t> 40 mm</a:t>
                </a:r>
              </a:p>
              <a:p>
                <a:pPr marL="285750" indent="-285750">
                  <a:lnSpc>
                    <a:spcPct val="150000"/>
                  </a:lnSpc>
                  <a:buFont typeface="Arial" panose="020B0604020202020204" pitchFamily="34" charset="0"/>
                  <a:buChar char="•"/>
                </a:pPr>
                <a14:m>
                  <m:oMath xmlns:m="http://schemas.openxmlformats.org/officeDocument/2006/math">
                    <m:sSub>
                      <m:sSubPr>
                        <m:ctrlPr>
                          <a:rPr lang="zh-CN" altLang="en-US" i="1" baseline="0">
                            <a:latin typeface="Cambria Math" panose="02040503050406030204" pitchFamily="18" charset="0"/>
                          </a:rPr>
                        </m:ctrlPr>
                      </m:sSubPr>
                      <m:e>
                        <m:r>
                          <a:rPr lang="en-US" altLang="zh-CN" baseline="0">
                            <a:latin typeface="Cambria Math" panose="02040503050406030204" pitchFamily="18" charset="0"/>
                          </a:rPr>
                          <m:t>𝜀</m:t>
                        </m:r>
                      </m:e>
                      <m:sub>
                        <m:r>
                          <a:rPr lang="en-US" altLang="zh-CN" baseline="0">
                            <a:latin typeface="Cambria Math" panose="02040503050406030204" pitchFamily="18" charset="0"/>
                          </a:rPr>
                          <m:t>𝑦</m:t>
                        </m:r>
                      </m:sub>
                    </m:sSub>
                  </m:oMath>
                </a14:m>
                <a:r>
                  <a:rPr lang="en-US" altLang="zh-CN" baseline="0" dirty="0"/>
                  <a:t>        20.8 </a:t>
                </a:r>
                <a:r>
                  <a:rPr lang="en-US" altLang="zh-CN" baseline="0" dirty="0">
                    <a:sym typeface="Wingdings" panose="05000000000000000000" pitchFamily="2" charset="2"/>
                  </a:rPr>
                  <a:t> 22.35 pm</a:t>
                </a:r>
              </a:p>
              <a:p>
                <a:pPr marL="285750" indent="-285750">
                  <a:lnSpc>
                    <a:spcPct val="150000"/>
                  </a:lnSpc>
                  <a:buFont typeface="Arial" panose="020B0604020202020204" pitchFamily="34" charset="0"/>
                  <a:buChar char="•"/>
                </a:pPr>
                <a:r>
                  <a:rPr lang="en-US" altLang="zh-CN" baseline="0" dirty="0"/>
                  <a:t>Momentum compaction factor    </a:t>
                </a:r>
              </a:p>
              <a:p>
                <a:pPr marL="285750" indent="-285750">
                  <a:lnSpc>
                    <a:spcPct val="150000"/>
                  </a:lnSpc>
                  <a:buFont typeface="Arial" panose="020B0604020202020204" pitchFamily="34" charset="0"/>
                  <a:buChar char="•"/>
                </a:pPr>
                <a:r>
                  <a:rPr lang="en-US" altLang="zh-CN" baseline="0" dirty="0"/>
                  <a:t>Energy spread        </a:t>
                </a:r>
              </a:p>
              <a:p>
                <a:pPr marL="285750" indent="-285750">
                  <a:lnSpc>
                    <a:spcPct val="150000"/>
                  </a:lnSpc>
                  <a:buFont typeface="Arial" panose="020B0604020202020204" pitchFamily="34" charset="0"/>
                  <a:buChar char="•"/>
                </a:pPr>
                <a:endParaRPr lang="en-US" altLang="zh-CN" baseline="0" dirty="0"/>
              </a:p>
              <a:p>
                <a:pPr>
                  <a:lnSpc>
                    <a:spcPct val="150000"/>
                  </a:lnSpc>
                </a:pPr>
                <a:r>
                  <a:rPr lang="en-US" altLang="zh-CN" baseline="0" dirty="0"/>
                  <a:t> </a:t>
                </a:r>
              </a:p>
            </p:txBody>
          </p:sp>
        </mc:Choice>
        <mc:Fallback xmlns="">
          <p:sp>
            <p:nvSpPr>
              <p:cNvPr id="29" name="文本框 3">
                <a:extLst>
                  <a:ext uri="{FF2B5EF4-FFF2-40B4-BE49-F238E27FC236}">
                    <a16:creationId xmlns:a16="http://schemas.microsoft.com/office/drawing/2014/main" id="{AC166134-E7D2-4C78-92C3-CD77286DDD72}"/>
                  </a:ext>
                </a:extLst>
              </p:cNvPr>
              <p:cNvSpPr txBox="1">
                <a:spLocks noRot="1" noChangeAspect="1" noMove="1" noResize="1" noEditPoints="1" noAdjustHandles="1" noChangeArrowheads="1" noChangeShapeType="1" noTextEdit="1"/>
              </p:cNvSpPr>
              <p:nvPr/>
            </p:nvSpPr>
            <p:spPr bwMode="auto">
              <a:xfrm>
                <a:off x="3988024" y="1739224"/>
                <a:ext cx="4303712" cy="2987613"/>
              </a:xfrm>
              <a:prstGeom prst="rect">
                <a:avLst/>
              </a:prstGeom>
              <a:blipFill>
                <a:blip r:embed="rId4"/>
                <a:stretch>
                  <a:fillRect l="-8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0" name="内容占位符 2">
            <a:extLst>
              <a:ext uri="{FF2B5EF4-FFF2-40B4-BE49-F238E27FC236}">
                <a16:creationId xmlns:a16="http://schemas.microsoft.com/office/drawing/2014/main" id="{F27D34AA-FE9B-4E6A-9FA6-6D8937A2809A}"/>
              </a:ext>
            </a:extLst>
          </p:cNvPr>
          <p:cNvSpPr txBox="1">
            <a:spLocks/>
          </p:cNvSpPr>
          <p:nvPr/>
        </p:nvSpPr>
        <p:spPr bwMode="auto">
          <a:xfrm>
            <a:off x="3620658" y="1256674"/>
            <a:ext cx="4537582" cy="58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gn="just" eaLnBrk="1" hangingPunct="1">
              <a:lnSpc>
                <a:spcPct val="130000"/>
              </a:lnSpc>
              <a:spcBef>
                <a:spcPct val="0"/>
              </a:spcBef>
              <a:spcAft>
                <a:spcPts val="600"/>
              </a:spcAft>
              <a:buSzPct val="100000"/>
              <a:buFont typeface="Wingdings" panose="05000000000000000000" pitchFamily="2" charset="2"/>
              <a:buChar char="q"/>
              <a:defRPr/>
            </a:pPr>
            <a:r>
              <a:rPr lang="en-US" altLang="zh-CN" sz="2100" b="1" baseline="0" dirty="0">
                <a:solidFill>
                  <a:srgbClr val="000099"/>
                </a:solidFill>
                <a:latin typeface="微软雅黑" panose="020B0503020204020204" pitchFamily="34" charset="-122"/>
                <a:ea typeface="微软雅黑" panose="020B0503020204020204" pitchFamily="34" charset="-122"/>
                <a:cs typeface="Arial" panose="020B0604020202020204" pitchFamily="34" charset="0"/>
              </a:rPr>
              <a:t>The important changes</a:t>
            </a:r>
          </a:p>
        </p:txBody>
      </p:sp>
      <p:graphicFrame>
        <p:nvGraphicFramePr>
          <p:cNvPr id="17" name="表格 16">
            <a:extLst>
              <a:ext uri="{FF2B5EF4-FFF2-40B4-BE49-F238E27FC236}">
                <a16:creationId xmlns:a16="http://schemas.microsoft.com/office/drawing/2014/main" id="{E533EBE3-62BF-4874-A9C5-947623C82994}"/>
              </a:ext>
            </a:extLst>
          </p:cNvPr>
          <p:cNvGraphicFramePr>
            <a:graphicFrameLocks noGrp="1"/>
          </p:cNvGraphicFramePr>
          <p:nvPr>
            <p:extLst>
              <p:ext uri="{D42A27DB-BD31-4B8C-83A1-F6EECF244321}">
                <p14:modId xmlns:p14="http://schemas.microsoft.com/office/powerpoint/2010/main" val="496760076"/>
              </p:ext>
            </p:extLst>
          </p:nvPr>
        </p:nvGraphicFramePr>
        <p:xfrm>
          <a:off x="216701" y="1102120"/>
          <a:ext cx="2755099" cy="4850387"/>
        </p:xfrm>
        <a:graphic>
          <a:graphicData uri="http://schemas.openxmlformats.org/drawingml/2006/table">
            <a:tbl>
              <a:tblPr/>
              <a:tblGrid>
                <a:gridCol w="1600876">
                  <a:extLst>
                    <a:ext uri="{9D8B030D-6E8A-4147-A177-3AD203B41FA5}">
                      <a16:colId xmlns:a16="http://schemas.microsoft.com/office/drawing/2014/main" val="1065936355"/>
                    </a:ext>
                  </a:extLst>
                </a:gridCol>
                <a:gridCol w="477610">
                  <a:extLst>
                    <a:ext uri="{9D8B030D-6E8A-4147-A177-3AD203B41FA5}">
                      <a16:colId xmlns:a16="http://schemas.microsoft.com/office/drawing/2014/main" val="1316619018"/>
                    </a:ext>
                  </a:extLst>
                </a:gridCol>
                <a:gridCol w="676613">
                  <a:extLst>
                    <a:ext uri="{9D8B030D-6E8A-4147-A177-3AD203B41FA5}">
                      <a16:colId xmlns:a16="http://schemas.microsoft.com/office/drawing/2014/main" val="2057262676"/>
                    </a:ext>
                  </a:extLst>
                </a:gridCol>
              </a:tblGrid>
              <a:tr h="201495">
                <a:tc>
                  <a:txBody>
                    <a:bodyPr/>
                    <a:lstStyle/>
                    <a:p>
                      <a:pPr algn="ctr" fontAlgn="ctr"/>
                      <a:r>
                        <a:rPr lang="en-US" sz="700" b="1" i="0" u="none" strike="noStrike" dirty="0">
                          <a:solidFill>
                            <a:srgbClr val="000000"/>
                          </a:solidFill>
                          <a:effectLst/>
                          <a:latin typeface="等线" panose="02010600030101010101" pitchFamily="2" charset="-122"/>
                          <a:ea typeface="等线" panose="02010600030101010101" pitchFamily="2" charset="-122"/>
                        </a:rPr>
                        <a:t>Parameters</a:t>
                      </a:r>
                    </a:p>
                  </a:txBody>
                  <a:tcPr marL="4924" marR="4924" marT="4924" marB="0" anchor="ctr">
                    <a:lnL>
                      <a:noFill/>
                    </a:lnL>
                    <a:lnR>
                      <a:noFill/>
                    </a:lnR>
                    <a:lnT>
                      <a:noFill/>
                    </a:lnT>
                    <a:lnB>
                      <a:noFill/>
                    </a:lnB>
                  </a:tcPr>
                </a:tc>
                <a:tc>
                  <a:txBody>
                    <a:bodyPr/>
                    <a:lstStyle/>
                    <a:p>
                      <a:pPr algn="ctr" fontAlgn="ctr"/>
                      <a:r>
                        <a:rPr lang="en-US" sz="700" b="1" i="0" u="none" strike="noStrike" dirty="0">
                          <a:solidFill>
                            <a:srgbClr val="000000"/>
                          </a:solidFill>
                          <a:effectLst/>
                          <a:latin typeface="等线" panose="02010600030101010101" pitchFamily="2" charset="-122"/>
                          <a:ea typeface="等线" panose="02010600030101010101" pitchFamily="2" charset="-122"/>
                        </a:rPr>
                        <a:t>Units</a:t>
                      </a:r>
                    </a:p>
                  </a:txBody>
                  <a:tcPr marL="4924" marR="4924" marT="4924" marB="0" anchor="ctr">
                    <a:lnL>
                      <a:noFill/>
                    </a:lnL>
                    <a:lnR>
                      <a:noFill/>
                    </a:lnR>
                    <a:lnT>
                      <a:noFill/>
                    </a:lnT>
                    <a:lnB>
                      <a:noFill/>
                    </a:lnB>
                  </a:tcPr>
                </a:tc>
                <a:tc>
                  <a:txBody>
                    <a:bodyPr/>
                    <a:lstStyle/>
                    <a:p>
                      <a:pPr algn="ctr" fontAlgn="ctr"/>
                      <a:r>
                        <a:rPr lang="en-US" sz="700" b="1" i="0" u="none" strike="noStrike" dirty="0">
                          <a:solidFill>
                            <a:srgbClr val="000000"/>
                          </a:solidFill>
                          <a:effectLst/>
                          <a:latin typeface="等线" panose="02010600030101010101" pitchFamily="2" charset="-122"/>
                          <a:ea typeface="等线" panose="02010600030101010101" pitchFamily="2" charset="-122"/>
                        </a:rPr>
                        <a:t>STCF</a:t>
                      </a:r>
                    </a:p>
                  </a:txBody>
                  <a:tcPr marL="4924" marR="4924" marT="4924" marB="0" anchor="ctr">
                    <a:lnL>
                      <a:noFill/>
                    </a:lnL>
                    <a:lnR>
                      <a:noFill/>
                    </a:lnR>
                    <a:lnB>
                      <a:noFill/>
                    </a:lnB>
                  </a:tcPr>
                </a:tc>
                <a:extLst>
                  <a:ext uri="{0D108BD9-81ED-4DB2-BD59-A6C34878D82A}">
                    <a16:rowId xmlns:a16="http://schemas.microsoft.com/office/drawing/2014/main" val="3602350230"/>
                  </a:ext>
                </a:extLst>
              </a:tr>
              <a:tr h="110489">
                <a:tc>
                  <a:txBody>
                    <a:bodyPr/>
                    <a:lstStyle/>
                    <a:p>
                      <a:pPr algn="l" fontAlgn="ctr"/>
                      <a:r>
                        <a:rPr lang="en-US" sz="700" b="0" i="0" u="none" strike="noStrike">
                          <a:solidFill>
                            <a:srgbClr val="00B050"/>
                          </a:solidFill>
                          <a:effectLst/>
                          <a:latin typeface="等线" panose="02010600030101010101" pitchFamily="2" charset="-122"/>
                          <a:ea typeface="等线" panose="02010600030101010101" pitchFamily="2" charset="-122"/>
                        </a:rPr>
                        <a:t>Optimal beam energy, </a:t>
                      </a:r>
                      <a:r>
                        <a:rPr lang="en-US" sz="700" b="0" i="1" u="none" strike="noStrike">
                          <a:solidFill>
                            <a:srgbClr val="00B050"/>
                          </a:solidFill>
                          <a:effectLst/>
                          <a:latin typeface="等线" panose="02010600030101010101" pitchFamily="2" charset="-122"/>
                          <a:ea typeface="等线" panose="02010600030101010101" pitchFamily="2" charset="-122"/>
                        </a:rPr>
                        <a:t>E</a:t>
                      </a:r>
                      <a:endParaRPr lang="en-US" sz="700" b="0" i="0" u="none" strike="noStrike">
                        <a:solidFill>
                          <a:srgbClr val="00B05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B050"/>
                          </a:solidFill>
                          <a:effectLst/>
                          <a:latin typeface="等线" panose="02010600030101010101" pitchFamily="2" charset="-122"/>
                          <a:ea typeface="等线" panose="02010600030101010101" pitchFamily="2" charset="-122"/>
                        </a:rPr>
                        <a:t>GeV</a:t>
                      </a: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B050"/>
                          </a:solidFill>
                          <a:effectLst/>
                          <a:latin typeface="等线" panose="02010600030101010101" pitchFamily="2" charset="-122"/>
                          <a:ea typeface="等线" panose="02010600030101010101" pitchFamily="2" charset="-122"/>
                        </a:rPr>
                        <a:t>2</a:t>
                      </a:r>
                    </a:p>
                  </a:txBody>
                  <a:tcPr marL="4924" marR="4924" marT="4924" marB="0" anchor="ctr">
                    <a:lnL>
                      <a:noFill/>
                    </a:lnL>
                    <a:lnR>
                      <a:noFill/>
                    </a:lnR>
                    <a:lnT>
                      <a:noFill/>
                    </a:lnT>
                    <a:lnB>
                      <a:noFill/>
                    </a:lnB>
                  </a:tcPr>
                </a:tc>
                <a:extLst>
                  <a:ext uri="{0D108BD9-81ED-4DB2-BD59-A6C34878D82A}">
                    <a16:rowId xmlns:a16="http://schemas.microsoft.com/office/drawing/2014/main" val="2893768059"/>
                  </a:ext>
                </a:extLst>
              </a:tr>
              <a:tr h="110489">
                <a:tc>
                  <a:txBody>
                    <a:bodyPr/>
                    <a:lstStyle/>
                    <a:p>
                      <a:pPr algn="l" fontAlgn="ctr"/>
                      <a:r>
                        <a:rPr lang="en-US" sz="700" b="0" i="0" u="none" strike="noStrike" dirty="0">
                          <a:solidFill>
                            <a:srgbClr val="00B050"/>
                          </a:solidFill>
                          <a:effectLst/>
                          <a:latin typeface="等线" panose="02010600030101010101" pitchFamily="2" charset="-122"/>
                          <a:ea typeface="等线" panose="02010600030101010101" pitchFamily="2" charset="-122"/>
                        </a:rPr>
                        <a:t>Circumference, </a:t>
                      </a:r>
                      <a:r>
                        <a:rPr lang="en-US" sz="700" b="0" i="1" u="none" strike="noStrike" dirty="0">
                          <a:solidFill>
                            <a:srgbClr val="00B050"/>
                          </a:solidFill>
                          <a:effectLst/>
                          <a:latin typeface="等线" panose="02010600030101010101" pitchFamily="2" charset="-122"/>
                          <a:ea typeface="等线" panose="02010600030101010101" pitchFamily="2" charset="-122"/>
                        </a:rPr>
                        <a:t>C</a:t>
                      </a:r>
                      <a:endParaRPr lang="en-US" sz="700" b="0" i="0" u="none" strike="noStrike" dirty="0">
                        <a:solidFill>
                          <a:srgbClr val="00B05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B050"/>
                          </a:solidFill>
                          <a:effectLst/>
                          <a:latin typeface="等线" panose="02010600030101010101" pitchFamily="2" charset="-122"/>
                          <a:ea typeface="等线" panose="02010600030101010101" pitchFamily="2" charset="-122"/>
                        </a:rPr>
                        <a:t>m</a:t>
                      </a: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B050"/>
                          </a:solidFill>
                          <a:effectLst/>
                          <a:latin typeface="等线" panose="02010600030101010101" pitchFamily="2" charset="-122"/>
                          <a:ea typeface="等线" panose="02010600030101010101" pitchFamily="2" charset="-122"/>
                        </a:rPr>
                        <a:t>616.76</a:t>
                      </a:r>
                    </a:p>
                  </a:txBody>
                  <a:tcPr marL="4924" marR="4924" marT="4924" marB="0" anchor="ctr">
                    <a:lnL>
                      <a:noFill/>
                    </a:lnL>
                    <a:lnR>
                      <a:noFill/>
                    </a:lnR>
                    <a:lnT>
                      <a:noFill/>
                    </a:lnT>
                    <a:lnB>
                      <a:noFill/>
                    </a:lnB>
                  </a:tcPr>
                </a:tc>
                <a:extLst>
                  <a:ext uri="{0D108BD9-81ED-4DB2-BD59-A6C34878D82A}">
                    <a16:rowId xmlns:a16="http://schemas.microsoft.com/office/drawing/2014/main" val="3798229002"/>
                  </a:ext>
                </a:extLst>
              </a:tr>
              <a:tr h="110489">
                <a:tc>
                  <a:txBody>
                    <a:bodyPr/>
                    <a:lstStyle/>
                    <a:p>
                      <a:pPr algn="l" fontAlgn="ctr"/>
                      <a:r>
                        <a:rPr lang="en-US" sz="700" b="0" i="0" u="none" strike="noStrike" dirty="0">
                          <a:solidFill>
                            <a:srgbClr val="00B050"/>
                          </a:solidFill>
                          <a:effectLst/>
                          <a:latin typeface="等线" panose="02010600030101010101" pitchFamily="2" charset="-122"/>
                          <a:ea typeface="等线" panose="02010600030101010101" pitchFamily="2" charset="-122"/>
                        </a:rPr>
                        <a:t>Crossing angle, 2</a:t>
                      </a:r>
                      <a:r>
                        <a:rPr lang="en-US" sz="700" b="0" i="1" u="none" strike="noStrike" dirty="0">
                          <a:solidFill>
                            <a:srgbClr val="00B050"/>
                          </a:solidFill>
                          <a:effectLst/>
                          <a:latin typeface="Symbol" panose="05050102010706020507" pitchFamily="18" charset="2"/>
                          <a:ea typeface="等线" panose="02010600030101010101" pitchFamily="2" charset="-122"/>
                        </a:rPr>
                        <a:t>q</a:t>
                      </a:r>
                      <a:endParaRPr lang="en-US" sz="700" b="0" i="0" u="none" strike="noStrike" dirty="0">
                        <a:solidFill>
                          <a:srgbClr val="00B05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B050"/>
                          </a:solidFill>
                          <a:effectLst/>
                          <a:latin typeface="等线" panose="02010600030101010101" pitchFamily="2" charset="-122"/>
                          <a:ea typeface="等线" panose="02010600030101010101" pitchFamily="2" charset="-122"/>
                        </a:rPr>
                        <a:t>mrad</a:t>
                      </a: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B050"/>
                          </a:solidFill>
                          <a:effectLst/>
                          <a:latin typeface="等线" panose="02010600030101010101" pitchFamily="2" charset="-122"/>
                          <a:ea typeface="等线" panose="02010600030101010101" pitchFamily="2" charset="-122"/>
                        </a:rPr>
                        <a:t>60</a:t>
                      </a:r>
                    </a:p>
                  </a:txBody>
                  <a:tcPr marL="4924" marR="4924" marT="4924" marB="0" anchor="ctr">
                    <a:lnL>
                      <a:noFill/>
                    </a:lnL>
                    <a:lnR>
                      <a:noFill/>
                    </a:lnR>
                    <a:lnT>
                      <a:noFill/>
                    </a:lnT>
                    <a:lnB>
                      <a:noFill/>
                    </a:lnB>
                  </a:tcPr>
                </a:tc>
                <a:extLst>
                  <a:ext uri="{0D108BD9-81ED-4DB2-BD59-A6C34878D82A}">
                    <a16:rowId xmlns:a16="http://schemas.microsoft.com/office/drawing/2014/main" val="1115294135"/>
                  </a:ext>
                </a:extLst>
              </a:tr>
              <a:tr h="110489">
                <a:tc>
                  <a:txBody>
                    <a:bodyPr/>
                    <a:lstStyle/>
                    <a:p>
                      <a:pPr algn="l" fontAlgn="ctr"/>
                      <a:r>
                        <a:rPr lang="en-US" sz="700" b="0" i="0" u="none" strike="noStrike" dirty="0">
                          <a:solidFill>
                            <a:srgbClr val="000000"/>
                          </a:solidFill>
                          <a:effectLst/>
                          <a:latin typeface="等线" panose="02010600030101010101" pitchFamily="2" charset="-122"/>
                          <a:ea typeface="等线" panose="02010600030101010101" pitchFamily="2" charset="-122"/>
                        </a:rPr>
                        <a:t>Relative gamma</a:t>
                      </a:r>
                    </a:p>
                  </a:txBody>
                  <a:tcPr marL="4924" marR="4924" marT="4924" marB="0" anchor="ctr">
                    <a:lnL>
                      <a:noFill/>
                    </a:lnL>
                    <a:lnR>
                      <a:noFill/>
                    </a:lnR>
                    <a:lnT>
                      <a:noFill/>
                    </a:lnT>
                    <a:lnB>
                      <a:noFill/>
                    </a:lnB>
                  </a:tcPr>
                </a:tc>
                <a:tc>
                  <a:txBody>
                    <a:bodyPr/>
                    <a:lstStyle/>
                    <a:p>
                      <a:pPr algn="ctr" fontAlgn="ctr"/>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0000"/>
                          </a:solidFill>
                          <a:effectLst/>
                          <a:latin typeface="等线" panose="02010600030101010101" pitchFamily="2" charset="-122"/>
                          <a:ea typeface="等线" panose="02010600030101010101" pitchFamily="2" charset="-122"/>
                        </a:rPr>
                        <a:t>3913.9 </a:t>
                      </a:r>
                    </a:p>
                  </a:txBody>
                  <a:tcPr marL="4924" marR="4924" marT="4924" marB="0" anchor="ctr">
                    <a:lnL>
                      <a:noFill/>
                    </a:lnL>
                    <a:lnR>
                      <a:noFill/>
                    </a:lnR>
                    <a:lnT>
                      <a:noFill/>
                    </a:lnT>
                    <a:lnB>
                      <a:noFill/>
                    </a:lnB>
                  </a:tcPr>
                </a:tc>
                <a:extLst>
                  <a:ext uri="{0D108BD9-81ED-4DB2-BD59-A6C34878D82A}">
                    <a16:rowId xmlns:a16="http://schemas.microsoft.com/office/drawing/2014/main" val="1684559777"/>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Revolution period, </a:t>
                      </a:r>
                      <a:r>
                        <a:rPr lang="en-US" sz="700" b="0" i="1" u="none" strike="noStrike">
                          <a:solidFill>
                            <a:srgbClr val="000000"/>
                          </a:solidFill>
                          <a:effectLst/>
                          <a:latin typeface="等线" panose="02010600030101010101" pitchFamily="2" charset="-122"/>
                          <a:ea typeface="等线" panose="02010600030101010101" pitchFamily="2" charset="-122"/>
                        </a:rPr>
                        <a:t>T</a:t>
                      </a:r>
                      <a:r>
                        <a:rPr lang="en-US" sz="700" b="0" i="0" u="none" strike="noStrike" baseline="-25000">
                          <a:solidFill>
                            <a:srgbClr val="000000"/>
                          </a:solidFill>
                          <a:effectLst/>
                          <a:latin typeface="等线" panose="02010600030101010101" pitchFamily="2" charset="-122"/>
                          <a:ea typeface="等线" panose="02010600030101010101" pitchFamily="2" charset="-122"/>
                        </a:rPr>
                        <a:t>0</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Symbol" panose="05050102010706020507" pitchFamily="18" charset="2"/>
                          <a:ea typeface="等线" panose="02010600030101010101" pitchFamily="2" charset="-122"/>
                        </a:rPr>
                        <a:t>m</a:t>
                      </a:r>
                      <a:r>
                        <a:rPr lang="en-US" sz="700" b="0" i="0" u="none" strike="noStrike">
                          <a:solidFill>
                            <a:srgbClr val="000000"/>
                          </a:solidFill>
                          <a:effectLst/>
                          <a:latin typeface="等线" panose="02010600030101010101" pitchFamily="2" charset="-122"/>
                          <a:ea typeface="等线" panose="02010600030101010101" pitchFamily="2" charset="-122"/>
                        </a:rPr>
                        <a:t>s</a:t>
                      </a: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0000"/>
                          </a:solidFill>
                          <a:effectLst/>
                          <a:latin typeface="等线" panose="02010600030101010101" pitchFamily="2" charset="-122"/>
                          <a:ea typeface="等线" panose="02010600030101010101" pitchFamily="2" charset="-122"/>
                        </a:rPr>
                        <a:t>2.057 </a:t>
                      </a:r>
                    </a:p>
                  </a:txBody>
                  <a:tcPr marL="4924" marR="4924" marT="4924" marB="0" anchor="ctr">
                    <a:lnL>
                      <a:noFill/>
                    </a:lnL>
                    <a:lnR>
                      <a:noFill/>
                    </a:lnR>
                    <a:lnT>
                      <a:noFill/>
                    </a:lnT>
                    <a:lnB>
                      <a:noFill/>
                    </a:lnB>
                  </a:tcPr>
                </a:tc>
                <a:extLst>
                  <a:ext uri="{0D108BD9-81ED-4DB2-BD59-A6C34878D82A}">
                    <a16:rowId xmlns:a16="http://schemas.microsoft.com/office/drawing/2014/main" val="1461655304"/>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Revolution frequency, </a:t>
                      </a:r>
                      <a:r>
                        <a:rPr lang="en-US" sz="700" b="0" i="1" u="none" strike="noStrike">
                          <a:solidFill>
                            <a:srgbClr val="000000"/>
                          </a:solidFill>
                          <a:effectLst/>
                          <a:latin typeface="等线" panose="02010600030101010101" pitchFamily="2" charset="-122"/>
                          <a:ea typeface="等线" panose="02010600030101010101" pitchFamily="2" charset="-122"/>
                        </a:rPr>
                        <a:t>f</a:t>
                      </a:r>
                      <a:r>
                        <a:rPr lang="en-US" sz="700" b="0" i="0" u="none" strike="noStrike" baseline="-25000">
                          <a:solidFill>
                            <a:srgbClr val="000000"/>
                          </a:solidFill>
                          <a:effectLst/>
                          <a:latin typeface="等线" panose="02010600030101010101" pitchFamily="2" charset="-122"/>
                          <a:ea typeface="等线" panose="02010600030101010101" pitchFamily="2" charset="-122"/>
                        </a:rPr>
                        <a:t>0</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dirty="0">
                          <a:solidFill>
                            <a:srgbClr val="000000"/>
                          </a:solidFill>
                          <a:effectLst/>
                          <a:latin typeface="等线" panose="02010600030101010101" pitchFamily="2" charset="-122"/>
                          <a:ea typeface="等线" panose="02010600030101010101" pitchFamily="2" charset="-122"/>
                        </a:rPr>
                        <a:t>kHz</a:t>
                      </a: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0000"/>
                          </a:solidFill>
                          <a:effectLst/>
                          <a:latin typeface="等线" panose="02010600030101010101" pitchFamily="2" charset="-122"/>
                          <a:ea typeface="等线" panose="02010600030101010101" pitchFamily="2" charset="-122"/>
                        </a:rPr>
                        <a:t>486.08 </a:t>
                      </a:r>
                    </a:p>
                  </a:txBody>
                  <a:tcPr marL="4924" marR="4924" marT="4924" marB="0" anchor="ctr">
                    <a:lnL>
                      <a:noFill/>
                    </a:lnL>
                    <a:lnR>
                      <a:noFill/>
                    </a:lnR>
                    <a:lnT>
                      <a:noFill/>
                    </a:lnT>
                    <a:lnB>
                      <a:noFill/>
                    </a:lnB>
                  </a:tcPr>
                </a:tc>
                <a:extLst>
                  <a:ext uri="{0D108BD9-81ED-4DB2-BD59-A6C34878D82A}">
                    <a16:rowId xmlns:a16="http://schemas.microsoft.com/office/drawing/2014/main" val="229765508"/>
                  </a:ext>
                </a:extLst>
              </a:tr>
              <a:tr h="121504">
                <a:tc>
                  <a:txBody>
                    <a:bodyPr/>
                    <a:lstStyle/>
                    <a:p>
                      <a:pPr algn="l" fontAlgn="ctr"/>
                      <a:r>
                        <a:rPr lang="en-US" sz="700" b="0" i="0" u="none" strike="noStrike">
                          <a:solidFill>
                            <a:srgbClr val="00B0F0"/>
                          </a:solidFill>
                          <a:effectLst/>
                          <a:latin typeface="等线" panose="02010600030101010101" pitchFamily="2" charset="-122"/>
                          <a:ea typeface="等线" panose="02010600030101010101" pitchFamily="2" charset="-122"/>
                        </a:rPr>
                        <a:t>Horizontal emittance, </a:t>
                      </a:r>
                      <a:r>
                        <a:rPr lang="en-US" sz="700" b="0" i="0" u="none" strike="noStrike">
                          <a:solidFill>
                            <a:srgbClr val="00B0F0"/>
                          </a:solidFill>
                          <a:effectLst/>
                          <a:latin typeface="Symbol" panose="05050102010706020507" pitchFamily="18" charset="2"/>
                          <a:ea typeface="等线" panose="02010600030101010101" pitchFamily="2" charset="-122"/>
                        </a:rPr>
                        <a:t>e</a:t>
                      </a:r>
                      <a:r>
                        <a:rPr lang="en-US" sz="700" b="0" i="0" u="none" strike="noStrike" baseline="-25000">
                          <a:solidFill>
                            <a:srgbClr val="00B0F0"/>
                          </a:solidFill>
                          <a:effectLst/>
                          <a:latin typeface="等线" panose="02010600030101010101" pitchFamily="2" charset="-122"/>
                          <a:ea typeface="等线" panose="02010600030101010101" pitchFamily="2" charset="-122"/>
                        </a:rPr>
                        <a:t>x</a:t>
                      </a:r>
                      <a:endParaRPr 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dirty="0">
                          <a:solidFill>
                            <a:srgbClr val="00B0F0"/>
                          </a:solidFill>
                          <a:effectLst/>
                          <a:latin typeface="等线" panose="02010600030101010101" pitchFamily="2" charset="-122"/>
                          <a:ea typeface="等线" panose="02010600030101010101" pitchFamily="2" charset="-122"/>
                        </a:rPr>
                        <a:t>nm</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B0F0"/>
                          </a:solidFill>
                          <a:effectLst/>
                          <a:latin typeface="等线" panose="02010600030101010101" pitchFamily="2" charset="-122"/>
                          <a:ea typeface="等线" panose="02010600030101010101" pitchFamily="2" charset="-122"/>
                        </a:rPr>
                        <a:t>4.47</a:t>
                      </a:r>
                    </a:p>
                  </a:txBody>
                  <a:tcPr marL="4924" marR="4924" marT="4924" marB="0" anchor="ctr">
                    <a:lnL>
                      <a:noFill/>
                    </a:lnL>
                    <a:lnR>
                      <a:noFill/>
                    </a:lnR>
                    <a:lnT>
                      <a:noFill/>
                    </a:lnT>
                    <a:lnB>
                      <a:noFill/>
                    </a:lnB>
                  </a:tcPr>
                </a:tc>
                <a:extLst>
                  <a:ext uri="{0D108BD9-81ED-4DB2-BD59-A6C34878D82A}">
                    <a16:rowId xmlns:a16="http://schemas.microsoft.com/office/drawing/2014/main" val="3653945473"/>
                  </a:ext>
                </a:extLst>
              </a:tr>
              <a:tr h="110489">
                <a:tc>
                  <a:txBody>
                    <a:bodyPr/>
                    <a:lstStyle/>
                    <a:p>
                      <a:pPr algn="l" fontAlgn="ctr"/>
                      <a:r>
                        <a:rPr lang="en-US" sz="700" b="0" i="0" u="none" strike="noStrike">
                          <a:solidFill>
                            <a:srgbClr val="00B0F0"/>
                          </a:solidFill>
                          <a:effectLst/>
                          <a:latin typeface="等线" panose="02010600030101010101" pitchFamily="2" charset="-122"/>
                          <a:ea typeface="等线" panose="02010600030101010101" pitchFamily="2" charset="-122"/>
                        </a:rPr>
                        <a:t>Coupling, </a:t>
                      </a:r>
                      <a:r>
                        <a:rPr lang="en-US" sz="700" b="0" i="1" u="none" strike="noStrike">
                          <a:solidFill>
                            <a:srgbClr val="00B0F0"/>
                          </a:solidFill>
                          <a:effectLst/>
                          <a:latin typeface="等线" panose="02010600030101010101" pitchFamily="2" charset="-122"/>
                          <a:ea typeface="等线" panose="02010600030101010101" pitchFamily="2" charset="-122"/>
                        </a:rPr>
                        <a:t>k</a:t>
                      </a:r>
                      <a:endParaRPr 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endParaRPr lang="zh-CN" alt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B0F0"/>
                          </a:solidFill>
                          <a:effectLst/>
                          <a:latin typeface="等线" panose="02010600030101010101" pitchFamily="2" charset="-122"/>
                          <a:ea typeface="等线" panose="02010600030101010101" pitchFamily="2" charset="-122"/>
                        </a:rPr>
                        <a:t>0.50%</a:t>
                      </a:r>
                    </a:p>
                  </a:txBody>
                  <a:tcPr marL="4924" marR="4924" marT="4924" marB="0" anchor="ctr">
                    <a:lnL>
                      <a:noFill/>
                    </a:lnL>
                    <a:lnR>
                      <a:noFill/>
                    </a:lnR>
                    <a:lnT>
                      <a:noFill/>
                    </a:lnT>
                    <a:lnB>
                      <a:noFill/>
                    </a:lnB>
                  </a:tcPr>
                </a:tc>
                <a:extLst>
                  <a:ext uri="{0D108BD9-81ED-4DB2-BD59-A6C34878D82A}">
                    <a16:rowId xmlns:a16="http://schemas.microsoft.com/office/drawing/2014/main" val="3742658876"/>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Vertical emittance, </a:t>
                      </a:r>
                      <a:r>
                        <a:rPr lang="en-US" sz="700" b="0" i="0" u="none" strike="noStrike">
                          <a:solidFill>
                            <a:srgbClr val="000000"/>
                          </a:solidFill>
                          <a:effectLst/>
                          <a:latin typeface="Symbol" panose="05050102010706020507" pitchFamily="18" charset="2"/>
                          <a:ea typeface="等线" panose="02010600030101010101" pitchFamily="2" charset="-122"/>
                        </a:rPr>
                        <a:t>e</a:t>
                      </a:r>
                      <a:r>
                        <a:rPr lang="en-US" sz="700" b="0" i="0" u="none" strike="noStrike" baseline="-25000">
                          <a:solidFill>
                            <a:srgbClr val="000000"/>
                          </a:solidFill>
                          <a:effectLst/>
                          <a:latin typeface="等线" panose="02010600030101010101" pitchFamily="2" charset="-122"/>
                          <a:ea typeface="等线" panose="02010600030101010101" pitchFamily="2" charset="-122"/>
                        </a:rPr>
                        <a:t>y</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等线" panose="02010600030101010101" pitchFamily="2" charset="-122"/>
                          <a:ea typeface="等线" panose="02010600030101010101" pitchFamily="2" charset="-122"/>
                        </a:rPr>
                        <a:t>pm</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22.35</a:t>
                      </a:r>
                    </a:p>
                  </a:txBody>
                  <a:tcPr marL="4924" marR="4924" marT="4924" marB="0" anchor="ctr">
                    <a:lnL>
                      <a:noFill/>
                    </a:lnL>
                    <a:lnR>
                      <a:noFill/>
                    </a:lnR>
                    <a:lnT>
                      <a:noFill/>
                    </a:lnT>
                    <a:lnB>
                      <a:noFill/>
                    </a:lnB>
                  </a:tcPr>
                </a:tc>
                <a:extLst>
                  <a:ext uri="{0D108BD9-81ED-4DB2-BD59-A6C34878D82A}">
                    <a16:rowId xmlns:a16="http://schemas.microsoft.com/office/drawing/2014/main" val="2962405087"/>
                  </a:ext>
                </a:extLst>
              </a:tr>
              <a:tr h="121504">
                <a:tc>
                  <a:txBody>
                    <a:bodyPr/>
                    <a:lstStyle/>
                    <a:p>
                      <a:pPr algn="l" fontAlgn="ctr"/>
                      <a:r>
                        <a:rPr lang="en-US" sz="700" b="0" i="0" u="none" strike="noStrike">
                          <a:solidFill>
                            <a:srgbClr val="00B0F0"/>
                          </a:solidFill>
                          <a:effectLst/>
                          <a:latin typeface="等线" panose="02010600030101010101" pitchFamily="2" charset="-122"/>
                          <a:ea typeface="等线" panose="02010600030101010101" pitchFamily="2" charset="-122"/>
                        </a:rPr>
                        <a:t>Hor. beta function at IP, </a:t>
                      </a:r>
                      <a:r>
                        <a:rPr lang="en-US" sz="700" b="0" i="0" u="none" strike="noStrike">
                          <a:solidFill>
                            <a:srgbClr val="00B0F0"/>
                          </a:solidFill>
                          <a:effectLst/>
                          <a:latin typeface="Symbol" panose="05050102010706020507" pitchFamily="18" charset="2"/>
                          <a:ea typeface="等线" panose="02010600030101010101" pitchFamily="2" charset="-122"/>
                        </a:rPr>
                        <a:t>b</a:t>
                      </a:r>
                      <a:r>
                        <a:rPr lang="en-US" sz="700" b="0" i="0" u="none" strike="noStrike" baseline="-25000">
                          <a:solidFill>
                            <a:srgbClr val="00B0F0"/>
                          </a:solidFill>
                          <a:effectLst/>
                          <a:latin typeface="等线" panose="02010600030101010101" pitchFamily="2" charset="-122"/>
                          <a:ea typeface="等线" panose="02010600030101010101" pitchFamily="2" charset="-122"/>
                        </a:rPr>
                        <a:t>x</a:t>
                      </a:r>
                      <a:endParaRPr 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B0F0"/>
                          </a:solidFill>
                          <a:effectLst/>
                          <a:latin typeface="等线" panose="02010600030101010101" pitchFamily="2" charset="-122"/>
                          <a:ea typeface="等线" panose="02010600030101010101" pitchFamily="2" charset="-122"/>
                        </a:rPr>
                        <a:t>mm</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B0F0"/>
                          </a:solidFill>
                          <a:effectLst/>
                          <a:latin typeface="等线" panose="02010600030101010101" pitchFamily="2" charset="-122"/>
                          <a:ea typeface="等线" panose="02010600030101010101" pitchFamily="2" charset="-122"/>
                        </a:rPr>
                        <a:t>40</a:t>
                      </a:r>
                    </a:p>
                  </a:txBody>
                  <a:tcPr marL="4924" marR="4924" marT="4924" marB="0" anchor="ctr">
                    <a:lnL>
                      <a:noFill/>
                    </a:lnL>
                    <a:lnR>
                      <a:noFill/>
                    </a:lnR>
                    <a:lnT>
                      <a:noFill/>
                    </a:lnT>
                    <a:lnB>
                      <a:noFill/>
                    </a:lnB>
                  </a:tcPr>
                </a:tc>
                <a:extLst>
                  <a:ext uri="{0D108BD9-81ED-4DB2-BD59-A6C34878D82A}">
                    <a16:rowId xmlns:a16="http://schemas.microsoft.com/office/drawing/2014/main" val="2453118358"/>
                  </a:ext>
                </a:extLst>
              </a:tr>
              <a:tr h="121504">
                <a:tc>
                  <a:txBody>
                    <a:bodyPr/>
                    <a:lstStyle/>
                    <a:p>
                      <a:pPr algn="l" fontAlgn="ctr"/>
                      <a:r>
                        <a:rPr lang="en-US" sz="700" b="0" i="0" u="none" strike="noStrike">
                          <a:solidFill>
                            <a:srgbClr val="00B0F0"/>
                          </a:solidFill>
                          <a:effectLst/>
                          <a:latin typeface="等线" panose="02010600030101010101" pitchFamily="2" charset="-122"/>
                          <a:ea typeface="等线" panose="02010600030101010101" pitchFamily="2" charset="-122"/>
                        </a:rPr>
                        <a:t>Ver. beta function at IP, </a:t>
                      </a:r>
                      <a:r>
                        <a:rPr lang="en-US" sz="700" b="0" i="0" u="none" strike="noStrike">
                          <a:solidFill>
                            <a:srgbClr val="00B0F0"/>
                          </a:solidFill>
                          <a:effectLst/>
                          <a:latin typeface="Symbol" panose="05050102010706020507" pitchFamily="18" charset="2"/>
                          <a:ea typeface="等线" panose="02010600030101010101" pitchFamily="2" charset="-122"/>
                        </a:rPr>
                        <a:t>b</a:t>
                      </a:r>
                      <a:r>
                        <a:rPr lang="en-US" sz="700" b="0" i="0" u="none" strike="noStrike" baseline="-25000">
                          <a:solidFill>
                            <a:srgbClr val="00B0F0"/>
                          </a:solidFill>
                          <a:effectLst/>
                          <a:latin typeface="等线" panose="02010600030101010101" pitchFamily="2" charset="-122"/>
                          <a:ea typeface="等线" panose="02010600030101010101" pitchFamily="2" charset="-122"/>
                        </a:rPr>
                        <a:t>y</a:t>
                      </a:r>
                      <a:endParaRPr 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dirty="0">
                          <a:solidFill>
                            <a:srgbClr val="00B0F0"/>
                          </a:solidFill>
                          <a:effectLst/>
                          <a:latin typeface="等线" panose="02010600030101010101" pitchFamily="2" charset="-122"/>
                          <a:ea typeface="等线" panose="02010600030101010101" pitchFamily="2" charset="-122"/>
                        </a:rPr>
                        <a:t>mm</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B0F0"/>
                          </a:solidFill>
                          <a:effectLst/>
                          <a:latin typeface="等线" panose="02010600030101010101" pitchFamily="2" charset="-122"/>
                          <a:ea typeface="等线" panose="02010600030101010101" pitchFamily="2" charset="-122"/>
                        </a:rPr>
                        <a:t>0.6</a:t>
                      </a:r>
                    </a:p>
                  </a:txBody>
                  <a:tcPr marL="4924" marR="4924" marT="4924" marB="0" anchor="ctr">
                    <a:lnL>
                      <a:noFill/>
                    </a:lnL>
                    <a:lnR>
                      <a:noFill/>
                    </a:lnR>
                    <a:lnT>
                      <a:noFill/>
                    </a:lnT>
                    <a:lnB>
                      <a:noFill/>
                    </a:lnB>
                  </a:tcPr>
                </a:tc>
                <a:extLst>
                  <a:ext uri="{0D108BD9-81ED-4DB2-BD59-A6C34878D82A}">
                    <a16:rowId xmlns:a16="http://schemas.microsoft.com/office/drawing/2014/main" val="3788030348"/>
                  </a:ext>
                </a:extLst>
              </a:tr>
              <a:tr h="121504">
                <a:tc>
                  <a:txBody>
                    <a:bodyPr/>
                    <a:lstStyle/>
                    <a:p>
                      <a:pPr algn="l" fontAlgn="ctr"/>
                      <a:r>
                        <a:rPr lang="en-US" sz="700" b="0" i="0" u="none" strike="noStrike" dirty="0">
                          <a:solidFill>
                            <a:srgbClr val="000000"/>
                          </a:solidFill>
                          <a:effectLst/>
                          <a:latin typeface="等线" panose="02010600030101010101" pitchFamily="2" charset="-122"/>
                          <a:ea typeface="等线" panose="02010600030101010101" pitchFamily="2" charset="-122"/>
                        </a:rPr>
                        <a:t>Hor. beam size at IP, </a:t>
                      </a:r>
                      <a:r>
                        <a:rPr lang="en-US" sz="700" b="0" i="0" u="none" strike="noStrike" dirty="0" err="1">
                          <a:solidFill>
                            <a:srgbClr val="000000"/>
                          </a:solidFill>
                          <a:effectLst/>
                          <a:latin typeface="Symbol" panose="05050102010706020507" pitchFamily="18" charset="2"/>
                          <a:ea typeface="等线" panose="02010600030101010101" pitchFamily="2" charset="-122"/>
                        </a:rPr>
                        <a:t>s</a:t>
                      </a:r>
                      <a:r>
                        <a:rPr lang="en-US" sz="700" b="0" i="0" u="none" strike="noStrike" baseline="-25000" dirty="0" err="1">
                          <a:solidFill>
                            <a:srgbClr val="000000"/>
                          </a:solidFill>
                          <a:effectLst/>
                          <a:latin typeface="等线" panose="02010600030101010101" pitchFamily="2" charset="-122"/>
                          <a:ea typeface="等线" panose="02010600030101010101" pitchFamily="2" charset="-122"/>
                        </a:rPr>
                        <a:t>x</a:t>
                      </a:r>
                      <a:endParaRPr lang="en-US" sz="700" b="0" i="0" u="none" strike="noStrike" dirty="0">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Symbol" panose="05050102010706020507" pitchFamily="18" charset="2"/>
                          <a:ea typeface="等线" panose="02010600030101010101" pitchFamily="2" charset="-122"/>
                        </a:rPr>
                        <a:t>m</a:t>
                      </a:r>
                      <a:r>
                        <a:rPr lang="en-US" sz="700" b="0" i="0" u="none" strike="noStrike">
                          <a:solidFill>
                            <a:srgbClr val="000000"/>
                          </a:solidFill>
                          <a:effectLst/>
                          <a:latin typeface="等线" panose="02010600030101010101" pitchFamily="2" charset="-122"/>
                          <a:ea typeface="等线" panose="02010600030101010101" pitchFamily="2" charset="-122"/>
                        </a:rPr>
                        <a:t>m</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13.37 </a:t>
                      </a:r>
                    </a:p>
                  </a:txBody>
                  <a:tcPr marL="4924" marR="4924" marT="4924" marB="0" anchor="ctr">
                    <a:lnL>
                      <a:noFill/>
                    </a:lnL>
                    <a:lnR>
                      <a:noFill/>
                    </a:lnR>
                    <a:lnT>
                      <a:noFill/>
                    </a:lnT>
                    <a:lnB>
                      <a:noFill/>
                    </a:lnB>
                  </a:tcPr>
                </a:tc>
                <a:extLst>
                  <a:ext uri="{0D108BD9-81ED-4DB2-BD59-A6C34878D82A}">
                    <a16:rowId xmlns:a16="http://schemas.microsoft.com/office/drawing/2014/main" val="150998008"/>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Ver. beam size at IP, </a:t>
                      </a:r>
                      <a:r>
                        <a:rPr lang="en-US" sz="700" b="0" i="0" u="none" strike="noStrike">
                          <a:solidFill>
                            <a:srgbClr val="000000"/>
                          </a:solidFill>
                          <a:effectLst/>
                          <a:latin typeface="Symbol" panose="05050102010706020507" pitchFamily="18" charset="2"/>
                          <a:ea typeface="等线" panose="02010600030101010101" pitchFamily="2" charset="-122"/>
                        </a:rPr>
                        <a:t>s</a:t>
                      </a:r>
                      <a:r>
                        <a:rPr lang="en-US" sz="700" b="0" i="0" u="none" strike="noStrike" baseline="-25000">
                          <a:solidFill>
                            <a:srgbClr val="000000"/>
                          </a:solidFill>
                          <a:effectLst/>
                          <a:latin typeface="等线" panose="02010600030101010101" pitchFamily="2" charset="-122"/>
                          <a:ea typeface="等线" panose="02010600030101010101" pitchFamily="2" charset="-122"/>
                        </a:rPr>
                        <a:t>y</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Symbol" panose="05050102010706020507" pitchFamily="18" charset="2"/>
                          <a:ea typeface="等线" panose="02010600030101010101" pitchFamily="2" charset="-122"/>
                        </a:rPr>
                        <a:t>m</a:t>
                      </a:r>
                      <a:r>
                        <a:rPr lang="en-US" sz="700" b="0" i="0" u="none" strike="noStrike">
                          <a:solidFill>
                            <a:srgbClr val="000000"/>
                          </a:solidFill>
                          <a:effectLst/>
                          <a:latin typeface="等线" panose="02010600030101010101" pitchFamily="2" charset="-122"/>
                          <a:ea typeface="等线" panose="02010600030101010101" pitchFamily="2" charset="-122"/>
                        </a:rPr>
                        <a:t>m</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0.116 </a:t>
                      </a:r>
                    </a:p>
                  </a:txBody>
                  <a:tcPr marL="4924" marR="4924" marT="4924" marB="0" anchor="ctr">
                    <a:lnL>
                      <a:noFill/>
                    </a:lnL>
                    <a:lnR>
                      <a:noFill/>
                    </a:lnR>
                    <a:lnT>
                      <a:noFill/>
                    </a:lnT>
                    <a:lnB>
                      <a:noFill/>
                    </a:lnB>
                  </a:tcPr>
                </a:tc>
                <a:extLst>
                  <a:ext uri="{0D108BD9-81ED-4DB2-BD59-A6C34878D82A}">
                    <a16:rowId xmlns:a16="http://schemas.microsoft.com/office/drawing/2014/main" val="2832328079"/>
                  </a:ext>
                </a:extLst>
              </a:tr>
              <a:tr h="121504">
                <a:tc>
                  <a:txBody>
                    <a:bodyPr/>
                    <a:lstStyle/>
                    <a:p>
                      <a:pPr algn="l" fontAlgn="ctr"/>
                      <a:r>
                        <a:rPr lang="en-US" sz="700" b="0" i="0" u="none" strike="noStrike">
                          <a:solidFill>
                            <a:srgbClr val="00B0F0"/>
                          </a:solidFill>
                          <a:effectLst/>
                          <a:latin typeface="等线" panose="02010600030101010101" pitchFamily="2" charset="-122"/>
                          <a:ea typeface="等线" panose="02010600030101010101" pitchFamily="2" charset="-122"/>
                        </a:rPr>
                        <a:t>Betatron tune, </a:t>
                      </a:r>
                      <a:r>
                        <a:rPr lang="en-US" sz="700" b="0" i="0" u="none" strike="noStrike">
                          <a:solidFill>
                            <a:srgbClr val="00B0F0"/>
                          </a:solidFill>
                          <a:effectLst/>
                          <a:latin typeface="Symbol" panose="05050102010706020507" pitchFamily="18" charset="2"/>
                          <a:ea typeface="等线" panose="02010600030101010101" pitchFamily="2" charset="-122"/>
                        </a:rPr>
                        <a:t>n</a:t>
                      </a:r>
                      <a:r>
                        <a:rPr lang="en-US" sz="700" b="0" i="0" u="none" strike="noStrike" baseline="-25000">
                          <a:solidFill>
                            <a:srgbClr val="00B0F0"/>
                          </a:solidFill>
                          <a:effectLst/>
                          <a:latin typeface="等线" panose="02010600030101010101" pitchFamily="2" charset="-122"/>
                          <a:ea typeface="等线" panose="02010600030101010101" pitchFamily="2" charset="-122"/>
                        </a:rPr>
                        <a:t>x</a:t>
                      </a:r>
                      <a:r>
                        <a:rPr lang="en-US" sz="700" b="0" i="0" u="none" strike="noStrike">
                          <a:solidFill>
                            <a:srgbClr val="00B0F0"/>
                          </a:solidFill>
                          <a:effectLst/>
                          <a:latin typeface="等线" panose="02010600030101010101" pitchFamily="2" charset="-122"/>
                          <a:ea typeface="等线" panose="02010600030101010101" pitchFamily="2" charset="-122"/>
                        </a:rPr>
                        <a:t>/</a:t>
                      </a:r>
                      <a:r>
                        <a:rPr lang="en-US" sz="700" b="0" i="0" u="none" strike="noStrike">
                          <a:solidFill>
                            <a:srgbClr val="00B0F0"/>
                          </a:solidFill>
                          <a:effectLst/>
                          <a:latin typeface="Symbol" panose="05050102010706020507" pitchFamily="18" charset="2"/>
                          <a:ea typeface="等线" panose="02010600030101010101" pitchFamily="2" charset="-122"/>
                        </a:rPr>
                        <a:t>n</a:t>
                      </a:r>
                      <a:r>
                        <a:rPr lang="en-US" sz="700" b="0" i="0" u="none" strike="noStrike" baseline="-25000">
                          <a:solidFill>
                            <a:srgbClr val="00B0F0"/>
                          </a:solidFill>
                          <a:effectLst/>
                          <a:latin typeface="等线" panose="02010600030101010101" pitchFamily="2" charset="-122"/>
                          <a:ea typeface="等线" panose="02010600030101010101" pitchFamily="2" charset="-122"/>
                        </a:rPr>
                        <a:t>y</a:t>
                      </a:r>
                      <a:endParaRPr 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endParaRPr lang="zh-CN" alt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B0F0"/>
                          </a:solidFill>
                          <a:effectLst/>
                          <a:latin typeface="等线" panose="02010600030101010101" pitchFamily="2" charset="-122"/>
                          <a:ea typeface="等线" panose="02010600030101010101" pitchFamily="2" charset="-122"/>
                        </a:rPr>
                        <a:t>31.552/24.572</a:t>
                      </a:r>
                    </a:p>
                  </a:txBody>
                  <a:tcPr marL="4924" marR="4924" marT="4924" marB="0" anchor="ctr">
                    <a:lnL>
                      <a:noFill/>
                    </a:lnL>
                    <a:lnR>
                      <a:noFill/>
                    </a:lnR>
                    <a:lnT>
                      <a:noFill/>
                    </a:lnT>
                    <a:lnB>
                      <a:noFill/>
                    </a:lnB>
                  </a:tcPr>
                </a:tc>
                <a:extLst>
                  <a:ext uri="{0D108BD9-81ED-4DB2-BD59-A6C34878D82A}">
                    <a16:rowId xmlns:a16="http://schemas.microsoft.com/office/drawing/2014/main" val="2514046983"/>
                  </a:ext>
                </a:extLst>
              </a:tr>
              <a:tr h="121504">
                <a:tc>
                  <a:txBody>
                    <a:bodyPr/>
                    <a:lstStyle/>
                    <a:p>
                      <a:pPr algn="l" fontAlgn="ctr"/>
                      <a:r>
                        <a:rPr lang="en-US" sz="700" b="0" i="0" u="none" strike="noStrike">
                          <a:solidFill>
                            <a:srgbClr val="00B0F0"/>
                          </a:solidFill>
                          <a:effectLst/>
                          <a:latin typeface="等线" panose="02010600030101010101" pitchFamily="2" charset="-122"/>
                          <a:ea typeface="等线" panose="02010600030101010101" pitchFamily="2" charset="-122"/>
                        </a:rPr>
                        <a:t>Momentum compaction factor, </a:t>
                      </a:r>
                      <a:r>
                        <a:rPr lang="en-US" sz="700" b="0" i="0" u="none" strike="noStrike">
                          <a:solidFill>
                            <a:srgbClr val="00B0F0"/>
                          </a:solidFill>
                          <a:effectLst/>
                          <a:latin typeface="Symbol" panose="05050102010706020507" pitchFamily="18" charset="2"/>
                          <a:ea typeface="等线" panose="02010600030101010101" pitchFamily="2" charset="-122"/>
                        </a:rPr>
                        <a:t>a</a:t>
                      </a:r>
                      <a:r>
                        <a:rPr lang="en-US" sz="700" b="0" i="0" u="none" strike="noStrike" baseline="-25000">
                          <a:solidFill>
                            <a:srgbClr val="00B0F0"/>
                          </a:solidFill>
                          <a:effectLst/>
                          <a:latin typeface="等线" panose="02010600030101010101" pitchFamily="2" charset="-122"/>
                          <a:ea typeface="等线" panose="02010600030101010101" pitchFamily="2" charset="-122"/>
                        </a:rPr>
                        <a:t>p</a:t>
                      </a:r>
                      <a:endParaRPr 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B0F0"/>
                          </a:solidFill>
                          <a:effectLst/>
                          <a:latin typeface="等线" panose="02010600030101010101" pitchFamily="2" charset="-122"/>
                          <a:ea typeface="等线" panose="02010600030101010101" pitchFamily="2" charset="-122"/>
                        </a:rPr>
                        <a:t>10</a:t>
                      </a:r>
                      <a:r>
                        <a:rPr lang="en-US" altLang="zh-CN" sz="700" b="0" i="0" u="none" strike="noStrike" baseline="30000">
                          <a:solidFill>
                            <a:srgbClr val="00B0F0"/>
                          </a:solidFill>
                          <a:effectLst/>
                          <a:latin typeface="等线" panose="02010600030101010101" pitchFamily="2" charset="-122"/>
                          <a:ea typeface="等线" panose="02010600030101010101" pitchFamily="2" charset="-122"/>
                        </a:rPr>
                        <a:t>-4</a:t>
                      </a:r>
                      <a:endParaRPr lang="zh-CN" alt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B0F0"/>
                          </a:solidFill>
                          <a:effectLst/>
                          <a:latin typeface="等线" panose="02010600030101010101" pitchFamily="2" charset="-122"/>
                          <a:ea typeface="等线" panose="02010600030101010101" pitchFamily="2" charset="-122"/>
                        </a:rPr>
                        <a:t>10.27</a:t>
                      </a:r>
                    </a:p>
                  </a:txBody>
                  <a:tcPr marL="4924" marR="4924" marT="4924" marB="0" anchor="ctr">
                    <a:lnL>
                      <a:noFill/>
                    </a:lnL>
                    <a:lnR>
                      <a:noFill/>
                    </a:lnR>
                    <a:lnT>
                      <a:noFill/>
                    </a:lnT>
                    <a:lnB>
                      <a:noFill/>
                    </a:lnB>
                  </a:tcPr>
                </a:tc>
                <a:extLst>
                  <a:ext uri="{0D108BD9-81ED-4DB2-BD59-A6C34878D82A}">
                    <a16:rowId xmlns:a16="http://schemas.microsoft.com/office/drawing/2014/main" val="3556129721"/>
                  </a:ext>
                </a:extLst>
              </a:tr>
              <a:tr h="116222">
                <a:tc>
                  <a:txBody>
                    <a:bodyPr/>
                    <a:lstStyle/>
                    <a:p>
                      <a:pPr algn="l" fontAlgn="ctr"/>
                      <a:r>
                        <a:rPr lang="en-US" sz="700" b="0" i="0" u="none" strike="noStrike">
                          <a:solidFill>
                            <a:srgbClr val="00B0F0"/>
                          </a:solidFill>
                          <a:effectLst/>
                          <a:latin typeface="等线" panose="02010600030101010101" pitchFamily="2" charset="-122"/>
                          <a:ea typeface="等线" panose="02010600030101010101" pitchFamily="2" charset="-122"/>
                        </a:rPr>
                        <a:t>Energy spread, </a:t>
                      </a:r>
                      <a:r>
                        <a:rPr lang="en-US" sz="700" b="0" i="0" u="none" strike="noStrike">
                          <a:solidFill>
                            <a:srgbClr val="00B0F0"/>
                          </a:solidFill>
                          <a:effectLst/>
                          <a:latin typeface="Symbol" panose="05050102010706020507" pitchFamily="18" charset="2"/>
                          <a:ea typeface="等线" panose="02010600030101010101" pitchFamily="2" charset="-122"/>
                        </a:rPr>
                        <a:t>s</a:t>
                      </a:r>
                      <a:r>
                        <a:rPr lang="en-US" sz="700" b="0" i="0" u="none" strike="noStrike" baseline="-25000">
                          <a:solidFill>
                            <a:srgbClr val="00B0F0"/>
                          </a:solidFill>
                          <a:effectLst/>
                          <a:latin typeface="Symbol" panose="05050102010706020507" pitchFamily="18" charset="2"/>
                          <a:ea typeface="等线" panose="02010600030101010101" pitchFamily="2" charset="-122"/>
                        </a:rPr>
                        <a:t>e</a:t>
                      </a:r>
                      <a:endParaRPr 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B0F0"/>
                          </a:solidFill>
                          <a:effectLst/>
                          <a:latin typeface="等线" panose="02010600030101010101" pitchFamily="2" charset="-122"/>
                          <a:ea typeface="等线" panose="02010600030101010101" pitchFamily="2" charset="-122"/>
                        </a:rPr>
                        <a:t>10</a:t>
                      </a:r>
                      <a:r>
                        <a:rPr lang="en-US" altLang="zh-CN" sz="700" b="0" i="0" u="none" strike="noStrike" baseline="30000">
                          <a:solidFill>
                            <a:srgbClr val="00B0F0"/>
                          </a:solidFill>
                          <a:effectLst/>
                          <a:latin typeface="等线" panose="02010600030101010101" pitchFamily="2" charset="-122"/>
                          <a:ea typeface="等线" panose="02010600030101010101" pitchFamily="2" charset="-122"/>
                        </a:rPr>
                        <a:t>-4</a:t>
                      </a:r>
                      <a:endParaRPr lang="zh-CN" alt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B0F0"/>
                          </a:solidFill>
                          <a:effectLst/>
                          <a:latin typeface="等线" panose="02010600030101010101" pitchFamily="2" charset="-122"/>
                          <a:ea typeface="等线" panose="02010600030101010101" pitchFamily="2" charset="-122"/>
                        </a:rPr>
                        <a:t>8.77</a:t>
                      </a:r>
                    </a:p>
                  </a:txBody>
                  <a:tcPr marL="4924" marR="4924" marT="4924" marB="0" anchor="ctr">
                    <a:lnL>
                      <a:noFill/>
                    </a:lnL>
                    <a:lnR>
                      <a:noFill/>
                    </a:lnR>
                    <a:lnT>
                      <a:noFill/>
                    </a:lnT>
                    <a:lnB>
                      <a:noFill/>
                    </a:lnB>
                  </a:tcPr>
                </a:tc>
                <a:extLst>
                  <a:ext uri="{0D108BD9-81ED-4DB2-BD59-A6C34878D82A}">
                    <a16:rowId xmlns:a16="http://schemas.microsoft.com/office/drawing/2014/main" val="2201789036"/>
                  </a:ext>
                </a:extLst>
              </a:tr>
              <a:tr h="110489">
                <a:tc>
                  <a:txBody>
                    <a:bodyPr/>
                    <a:lstStyle/>
                    <a:p>
                      <a:pPr algn="l" fontAlgn="ctr"/>
                      <a:r>
                        <a:rPr lang="en-US" sz="700" b="0" i="0" u="none" strike="noStrike">
                          <a:solidFill>
                            <a:srgbClr val="00B050"/>
                          </a:solidFill>
                          <a:effectLst/>
                          <a:latin typeface="等线" panose="02010600030101010101" pitchFamily="2" charset="-122"/>
                          <a:ea typeface="等线" panose="02010600030101010101" pitchFamily="2" charset="-122"/>
                        </a:rPr>
                        <a:t>Beam current, I</a:t>
                      </a:r>
                    </a:p>
                  </a:txBody>
                  <a:tcPr marL="4924" marR="4924" marT="4924" marB="0" anchor="ctr">
                    <a:lnL>
                      <a:noFill/>
                    </a:lnL>
                    <a:lnR>
                      <a:noFill/>
                    </a:lnR>
                    <a:lnT>
                      <a:noFill/>
                    </a:lnT>
                    <a:lnB>
                      <a:noFill/>
                    </a:lnB>
                  </a:tcPr>
                </a:tc>
                <a:tc>
                  <a:txBody>
                    <a:bodyPr/>
                    <a:lstStyle/>
                    <a:p>
                      <a:pPr algn="ctr" fontAlgn="ctr"/>
                      <a:r>
                        <a:rPr lang="en-US" sz="700" b="0" i="0" u="none" strike="noStrike">
                          <a:solidFill>
                            <a:srgbClr val="00B050"/>
                          </a:solidFill>
                          <a:effectLst/>
                          <a:latin typeface="等线" panose="02010600030101010101" pitchFamily="2" charset="-122"/>
                          <a:ea typeface="等线" panose="02010600030101010101" pitchFamily="2" charset="-122"/>
                        </a:rPr>
                        <a:t>A</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B050"/>
                          </a:solidFill>
                          <a:effectLst/>
                          <a:latin typeface="等线" panose="02010600030101010101" pitchFamily="2" charset="-122"/>
                          <a:ea typeface="等线" panose="02010600030101010101" pitchFamily="2" charset="-122"/>
                        </a:rPr>
                        <a:t>2</a:t>
                      </a:r>
                    </a:p>
                  </a:txBody>
                  <a:tcPr marL="4924" marR="4924" marT="4924" marB="0" anchor="ctr">
                    <a:lnL>
                      <a:noFill/>
                    </a:lnL>
                    <a:lnR>
                      <a:noFill/>
                    </a:lnR>
                    <a:lnT>
                      <a:noFill/>
                    </a:lnT>
                    <a:lnB>
                      <a:noFill/>
                    </a:lnB>
                  </a:tcPr>
                </a:tc>
                <a:extLst>
                  <a:ext uri="{0D108BD9-81ED-4DB2-BD59-A6C34878D82A}">
                    <a16:rowId xmlns:a16="http://schemas.microsoft.com/office/drawing/2014/main" val="3667117855"/>
                  </a:ext>
                </a:extLst>
              </a:tr>
              <a:tr h="121504">
                <a:tc>
                  <a:txBody>
                    <a:bodyPr/>
                    <a:lstStyle/>
                    <a:p>
                      <a:pPr algn="l" fontAlgn="ctr"/>
                      <a:r>
                        <a:rPr lang="en-US" sz="700" b="0" i="0" u="none" strike="noStrike" dirty="0">
                          <a:solidFill>
                            <a:srgbClr val="7030A0"/>
                          </a:solidFill>
                          <a:effectLst/>
                          <a:latin typeface="等线" panose="02010600030101010101" pitchFamily="2" charset="-122"/>
                          <a:ea typeface="等线" panose="02010600030101010101" pitchFamily="2" charset="-122"/>
                        </a:rPr>
                        <a:t>Number of bunches, </a:t>
                      </a:r>
                      <a:r>
                        <a:rPr lang="en-US" sz="700" b="0" i="0" u="none" strike="noStrike" dirty="0" err="1">
                          <a:solidFill>
                            <a:srgbClr val="7030A0"/>
                          </a:solidFill>
                          <a:effectLst/>
                          <a:latin typeface="等线" panose="02010600030101010101" pitchFamily="2" charset="-122"/>
                          <a:ea typeface="等线" panose="02010600030101010101" pitchFamily="2" charset="-122"/>
                        </a:rPr>
                        <a:t>n</a:t>
                      </a:r>
                      <a:r>
                        <a:rPr lang="en-US" sz="700" b="0" i="0" u="none" strike="noStrike" baseline="-25000" dirty="0" err="1">
                          <a:solidFill>
                            <a:srgbClr val="7030A0"/>
                          </a:solidFill>
                          <a:effectLst/>
                          <a:latin typeface="等线" panose="02010600030101010101" pitchFamily="2" charset="-122"/>
                          <a:ea typeface="等线" panose="02010600030101010101" pitchFamily="2" charset="-122"/>
                        </a:rPr>
                        <a:t>b</a:t>
                      </a:r>
                      <a:endParaRPr lang="en-US" sz="700" b="0" i="0" u="none" strike="noStrike" dirty="0">
                        <a:solidFill>
                          <a:srgbClr val="7030A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endParaRPr lang="zh-CN" altLang="en-US" sz="700" b="0" i="0" u="none" strike="noStrike">
                        <a:solidFill>
                          <a:srgbClr val="7030A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7030A0"/>
                          </a:solidFill>
                          <a:effectLst/>
                          <a:latin typeface="等线" panose="02010600030101010101" pitchFamily="2" charset="-122"/>
                          <a:ea typeface="等线" panose="02010600030101010101" pitchFamily="2" charset="-122"/>
                        </a:rPr>
                        <a:t>512</a:t>
                      </a:r>
                    </a:p>
                  </a:txBody>
                  <a:tcPr marL="4924" marR="4924" marT="4924" marB="0" anchor="ctr">
                    <a:lnL>
                      <a:noFill/>
                    </a:lnL>
                    <a:lnR>
                      <a:noFill/>
                    </a:lnR>
                    <a:lnT>
                      <a:noFill/>
                    </a:lnT>
                    <a:lnB>
                      <a:noFill/>
                    </a:lnB>
                  </a:tcPr>
                </a:tc>
                <a:extLst>
                  <a:ext uri="{0D108BD9-81ED-4DB2-BD59-A6C34878D82A}">
                    <a16:rowId xmlns:a16="http://schemas.microsoft.com/office/drawing/2014/main" val="2947928955"/>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Single-bunch current, I</a:t>
                      </a:r>
                      <a:r>
                        <a:rPr lang="en-US" sz="700" b="0" i="0" u="none" strike="noStrike" baseline="-25000">
                          <a:solidFill>
                            <a:srgbClr val="000000"/>
                          </a:solidFill>
                          <a:effectLst/>
                          <a:latin typeface="等线" panose="02010600030101010101" pitchFamily="2" charset="-122"/>
                          <a:ea typeface="等线" panose="02010600030101010101" pitchFamily="2" charset="-122"/>
                        </a:rPr>
                        <a:t>b</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等线" panose="02010600030101010101" pitchFamily="2" charset="-122"/>
                          <a:ea typeface="等线" panose="02010600030101010101" pitchFamily="2" charset="-122"/>
                        </a:rPr>
                        <a:t>mA</a:t>
                      </a: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0000"/>
                          </a:solidFill>
                          <a:effectLst/>
                          <a:latin typeface="等线" panose="02010600030101010101" pitchFamily="2" charset="-122"/>
                          <a:ea typeface="等线" panose="02010600030101010101" pitchFamily="2" charset="-122"/>
                        </a:rPr>
                        <a:t>3.91 </a:t>
                      </a:r>
                    </a:p>
                  </a:txBody>
                  <a:tcPr marL="4924" marR="4924" marT="4924" marB="0" anchor="ctr">
                    <a:lnL>
                      <a:noFill/>
                    </a:lnL>
                    <a:lnR>
                      <a:noFill/>
                    </a:lnR>
                    <a:lnT>
                      <a:noFill/>
                    </a:lnT>
                    <a:lnB>
                      <a:noFill/>
                    </a:lnB>
                  </a:tcPr>
                </a:tc>
                <a:extLst>
                  <a:ext uri="{0D108BD9-81ED-4DB2-BD59-A6C34878D82A}">
                    <a16:rowId xmlns:a16="http://schemas.microsoft.com/office/drawing/2014/main" val="1858542546"/>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Particles per bunch, N</a:t>
                      </a:r>
                      <a:r>
                        <a:rPr lang="en-US" sz="700" b="0" i="0" u="none" strike="noStrike" baseline="-25000">
                          <a:solidFill>
                            <a:srgbClr val="000000"/>
                          </a:solidFill>
                          <a:effectLst/>
                          <a:latin typeface="等线" panose="02010600030101010101" pitchFamily="2" charset="-122"/>
                          <a:ea typeface="等线" panose="02010600030101010101" pitchFamily="2" charset="-122"/>
                        </a:rPr>
                        <a:t>b</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0000"/>
                          </a:solidFill>
                          <a:effectLst/>
                          <a:latin typeface="等线" panose="02010600030101010101" pitchFamily="2" charset="-122"/>
                          <a:ea typeface="等线" panose="02010600030101010101" pitchFamily="2" charset="-122"/>
                        </a:rPr>
                        <a:t>10</a:t>
                      </a:r>
                      <a:r>
                        <a:rPr lang="en-US" altLang="zh-CN" sz="700" b="0" i="0" u="none" strike="noStrike" baseline="30000">
                          <a:solidFill>
                            <a:srgbClr val="000000"/>
                          </a:solidFill>
                          <a:effectLst/>
                          <a:latin typeface="等线" panose="02010600030101010101" pitchFamily="2" charset="-122"/>
                          <a:ea typeface="等线" panose="02010600030101010101" pitchFamily="2" charset="-122"/>
                        </a:rPr>
                        <a:t>10</a:t>
                      </a:r>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5.02 </a:t>
                      </a:r>
                    </a:p>
                  </a:txBody>
                  <a:tcPr marL="4924" marR="4924" marT="4924" marB="0" anchor="ctr">
                    <a:lnL>
                      <a:noFill/>
                    </a:lnL>
                    <a:lnR>
                      <a:noFill/>
                    </a:lnR>
                    <a:lnT>
                      <a:noFill/>
                    </a:lnT>
                    <a:lnB>
                      <a:noFill/>
                    </a:lnB>
                  </a:tcPr>
                </a:tc>
                <a:extLst>
                  <a:ext uri="{0D108BD9-81ED-4DB2-BD59-A6C34878D82A}">
                    <a16:rowId xmlns:a16="http://schemas.microsoft.com/office/drawing/2014/main" val="51161710"/>
                  </a:ext>
                </a:extLst>
              </a:tr>
              <a:tr h="110489">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Single-bunch charge</a:t>
                      </a: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等线" panose="02010600030101010101" pitchFamily="2" charset="-122"/>
                          <a:ea typeface="等线" panose="02010600030101010101" pitchFamily="2" charset="-122"/>
                        </a:rPr>
                        <a:t>nC</a:t>
                      </a: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0000"/>
                          </a:solidFill>
                          <a:effectLst/>
                          <a:latin typeface="等线" panose="02010600030101010101" pitchFamily="2" charset="-122"/>
                          <a:ea typeface="等线" panose="02010600030101010101" pitchFamily="2" charset="-122"/>
                        </a:rPr>
                        <a:t>8.04 </a:t>
                      </a:r>
                    </a:p>
                  </a:txBody>
                  <a:tcPr marL="4924" marR="4924" marT="4924" marB="0" anchor="ctr">
                    <a:lnL>
                      <a:noFill/>
                    </a:lnL>
                    <a:lnR>
                      <a:noFill/>
                    </a:lnR>
                    <a:lnT>
                      <a:noFill/>
                    </a:lnT>
                    <a:lnB>
                      <a:noFill/>
                    </a:lnB>
                  </a:tcPr>
                </a:tc>
                <a:extLst>
                  <a:ext uri="{0D108BD9-81ED-4DB2-BD59-A6C34878D82A}">
                    <a16:rowId xmlns:a16="http://schemas.microsoft.com/office/drawing/2014/main" val="2221782642"/>
                  </a:ext>
                </a:extLst>
              </a:tr>
              <a:tr h="121504">
                <a:tc>
                  <a:txBody>
                    <a:bodyPr/>
                    <a:lstStyle/>
                    <a:p>
                      <a:pPr algn="l" fontAlgn="ctr"/>
                      <a:r>
                        <a:rPr lang="en-US" sz="700" b="0" i="0" u="none" strike="noStrike">
                          <a:solidFill>
                            <a:srgbClr val="00B0F0"/>
                          </a:solidFill>
                          <a:effectLst/>
                          <a:latin typeface="等线" panose="02010600030101010101" pitchFamily="2" charset="-122"/>
                          <a:ea typeface="等线" panose="02010600030101010101" pitchFamily="2" charset="-122"/>
                        </a:rPr>
                        <a:t>Energy loss per turn, U</a:t>
                      </a:r>
                      <a:r>
                        <a:rPr lang="en-US" sz="700" b="0" i="0" u="none" strike="noStrike" baseline="-25000">
                          <a:solidFill>
                            <a:srgbClr val="00B0F0"/>
                          </a:solidFill>
                          <a:effectLst/>
                          <a:latin typeface="等线" panose="02010600030101010101" pitchFamily="2" charset="-122"/>
                          <a:ea typeface="等线" panose="02010600030101010101" pitchFamily="2" charset="-122"/>
                        </a:rPr>
                        <a:t>0</a:t>
                      </a:r>
                      <a:endParaRPr lang="en-US" sz="700" b="0" i="0" u="none" strike="noStrike">
                        <a:solidFill>
                          <a:srgbClr val="00B0F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B0F0"/>
                          </a:solidFill>
                          <a:effectLst/>
                          <a:latin typeface="等线" panose="02010600030101010101" pitchFamily="2" charset="-122"/>
                          <a:ea typeface="等线" panose="02010600030101010101" pitchFamily="2" charset="-122"/>
                        </a:rPr>
                        <a:t>keV</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B0F0"/>
                          </a:solidFill>
                          <a:effectLst/>
                          <a:latin typeface="等线" panose="02010600030101010101" pitchFamily="2" charset="-122"/>
                          <a:ea typeface="等线" panose="02010600030101010101" pitchFamily="2" charset="-122"/>
                        </a:rPr>
                        <a:t>273</a:t>
                      </a:r>
                    </a:p>
                  </a:txBody>
                  <a:tcPr marL="4924" marR="4924" marT="4924" marB="0" anchor="ctr">
                    <a:lnL>
                      <a:noFill/>
                    </a:lnL>
                    <a:lnR>
                      <a:noFill/>
                    </a:lnR>
                    <a:lnT>
                      <a:noFill/>
                    </a:lnT>
                    <a:lnB>
                      <a:noFill/>
                    </a:lnB>
                  </a:tcPr>
                </a:tc>
                <a:extLst>
                  <a:ext uri="{0D108BD9-81ED-4DB2-BD59-A6C34878D82A}">
                    <a16:rowId xmlns:a16="http://schemas.microsoft.com/office/drawing/2014/main" val="487326548"/>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Hor. damping time, </a:t>
                      </a:r>
                      <a:r>
                        <a:rPr lang="en-US" sz="700" b="0" i="0" u="none" strike="noStrike">
                          <a:solidFill>
                            <a:srgbClr val="000000"/>
                          </a:solidFill>
                          <a:effectLst/>
                          <a:latin typeface="Symbol" panose="05050102010706020507" pitchFamily="18" charset="2"/>
                          <a:ea typeface="等线" panose="02010600030101010101" pitchFamily="2" charset="-122"/>
                        </a:rPr>
                        <a:t>t</a:t>
                      </a:r>
                      <a:r>
                        <a:rPr lang="en-US" sz="700" b="0" i="0" u="none" strike="noStrike" baseline="-25000">
                          <a:solidFill>
                            <a:srgbClr val="000000"/>
                          </a:solidFill>
                          <a:effectLst/>
                          <a:latin typeface="等线" panose="02010600030101010101" pitchFamily="2" charset="-122"/>
                          <a:ea typeface="等线" panose="02010600030101010101" pitchFamily="2" charset="-122"/>
                        </a:rPr>
                        <a:t>x</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等线" panose="02010600030101010101" pitchFamily="2" charset="-122"/>
                          <a:ea typeface="等线" panose="02010600030101010101" pitchFamily="2" charset="-122"/>
                        </a:rPr>
                        <a:t>ms</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30.14 </a:t>
                      </a:r>
                    </a:p>
                  </a:txBody>
                  <a:tcPr marL="4924" marR="4924" marT="4924" marB="0" anchor="ctr">
                    <a:lnL>
                      <a:noFill/>
                    </a:lnL>
                    <a:lnR>
                      <a:noFill/>
                    </a:lnR>
                    <a:lnT>
                      <a:noFill/>
                    </a:lnT>
                    <a:lnB>
                      <a:noFill/>
                    </a:lnB>
                  </a:tcPr>
                </a:tc>
                <a:extLst>
                  <a:ext uri="{0D108BD9-81ED-4DB2-BD59-A6C34878D82A}">
                    <a16:rowId xmlns:a16="http://schemas.microsoft.com/office/drawing/2014/main" val="2219035797"/>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Ver. damping time, </a:t>
                      </a:r>
                      <a:r>
                        <a:rPr lang="en-US" sz="700" b="0" i="0" u="none" strike="noStrike">
                          <a:solidFill>
                            <a:srgbClr val="000000"/>
                          </a:solidFill>
                          <a:effectLst/>
                          <a:latin typeface="Symbol" panose="05050102010706020507" pitchFamily="18" charset="2"/>
                          <a:ea typeface="等线" panose="02010600030101010101" pitchFamily="2" charset="-122"/>
                        </a:rPr>
                        <a:t>t</a:t>
                      </a:r>
                      <a:r>
                        <a:rPr lang="en-US" sz="700" b="0" i="0" u="none" strike="noStrike" baseline="-25000">
                          <a:solidFill>
                            <a:srgbClr val="000000"/>
                          </a:solidFill>
                          <a:effectLst/>
                          <a:latin typeface="等线" panose="02010600030101010101" pitchFamily="2" charset="-122"/>
                          <a:ea typeface="等线" panose="02010600030101010101" pitchFamily="2" charset="-122"/>
                        </a:rPr>
                        <a:t>y</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等线" panose="02010600030101010101" pitchFamily="2" charset="-122"/>
                          <a:ea typeface="等线" panose="02010600030101010101" pitchFamily="2" charset="-122"/>
                        </a:rPr>
                        <a:t>ms</a:t>
                      </a: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0000"/>
                          </a:solidFill>
                          <a:effectLst/>
                          <a:latin typeface="等线" panose="02010600030101010101" pitchFamily="2" charset="-122"/>
                          <a:ea typeface="等线" panose="02010600030101010101" pitchFamily="2" charset="-122"/>
                        </a:rPr>
                        <a:t>30.14 </a:t>
                      </a:r>
                    </a:p>
                  </a:txBody>
                  <a:tcPr marL="4924" marR="4924" marT="4924" marB="0" anchor="ctr">
                    <a:lnL>
                      <a:noFill/>
                    </a:lnL>
                    <a:lnR>
                      <a:noFill/>
                    </a:lnR>
                    <a:lnT>
                      <a:noFill/>
                    </a:lnT>
                    <a:lnB>
                      <a:noFill/>
                    </a:lnB>
                  </a:tcPr>
                </a:tc>
                <a:extLst>
                  <a:ext uri="{0D108BD9-81ED-4DB2-BD59-A6C34878D82A}">
                    <a16:rowId xmlns:a16="http://schemas.microsoft.com/office/drawing/2014/main" val="1824258391"/>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Long. damping time, </a:t>
                      </a:r>
                      <a:r>
                        <a:rPr lang="en-US" sz="700" b="0" i="0" u="none" strike="noStrike">
                          <a:solidFill>
                            <a:srgbClr val="000000"/>
                          </a:solidFill>
                          <a:effectLst/>
                          <a:latin typeface="Symbol" panose="05050102010706020507" pitchFamily="18" charset="2"/>
                          <a:ea typeface="等线" panose="02010600030101010101" pitchFamily="2" charset="-122"/>
                        </a:rPr>
                        <a:t>t</a:t>
                      </a:r>
                      <a:r>
                        <a:rPr lang="en-US" sz="700" b="0" i="0" u="none" strike="noStrike" baseline="-25000">
                          <a:solidFill>
                            <a:srgbClr val="000000"/>
                          </a:solidFill>
                          <a:effectLst/>
                          <a:latin typeface="等线" panose="02010600030101010101" pitchFamily="2" charset="-122"/>
                          <a:ea typeface="等线" panose="02010600030101010101" pitchFamily="2" charset="-122"/>
                        </a:rPr>
                        <a:t>z</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等线" panose="02010600030101010101" pitchFamily="2" charset="-122"/>
                          <a:ea typeface="等线" panose="02010600030101010101" pitchFamily="2" charset="-122"/>
                        </a:rPr>
                        <a:t>ms</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15.07 </a:t>
                      </a:r>
                    </a:p>
                  </a:txBody>
                  <a:tcPr marL="4924" marR="4924" marT="4924" marB="0" anchor="ctr">
                    <a:lnL>
                      <a:noFill/>
                    </a:lnL>
                    <a:lnR>
                      <a:noFill/>
                    </a:lnR>
                    <a:lnT>
                      <a:noFill/>
                    </a:lnT>
                    <a:lnB>
                      <a:noFill/>
                    </a:lnB>
                  </a:tcPr>
                </a:tc>
                <a:extLst>
                  <a:ext uri="{0D108BD9-81ED-4DB2-BD59-A6C34878D82A}">
                    <a16:rowId xmlns:a16="http://schemas.microsoft.com/office/drawing/2014/main" val="2368183706"/>
                  </a:ext>
                </a:extLst>
              </a:tr>
              <a:tr h="121504">
                <a:tc>
                  <a:txBody>
                    <a:bodyPr/>
                    <a:lstStyle/>
                    <a:p>
                      <a:pPr algn="l" fontAlgn="ctr"/>
                      <a:r>
                        <a:rPr lang="en-US" sz="700" b="0" i="0" u="none" strike="noStrike">
                          <a:solidFill>
                            <a:srgbClr val="00B050"/>
                          </a:solidFill>
                          <a:effectLst/>
                          <a:latin typeface="等线" panose="02010600030101010101" pitchFamily="2" charset="-122"/>
                          <a:ea typeface="等线" panose="02010600030101010101" pitchFamily="2" charset="-122"/>
                        </a:rPr>
                        <a:t>RF frequency, f</a:t>
                      </a:r>
                      <a:r>
                        <a:rPr lang="en-US" sz="700" b="0" i="0" u="none" strike="noStrike" baseline="-25000">
                          <a:solidFill>
                            <a:srgbClr val="00B050"/>
                          </a:solidFill>
                          <a:effectLst/>
                          <a:latin typeface="等线" panose="02010600030101010101" pitchFamily="2" charset="-122"/>
                          <a:ea typeface="等线" panose="02010600030101010101" pitchFamily="2" charset="-122"/>
                        </a:rPr>
                        <a:t>RF</a:t>
                      </a:r>
                      <a:endParaRPr lang="en-US" sz="700" b="0" i="0" u="none" strike="noStrike">
                        <a:solidFill>
                          <a:srgbClr val="00B05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B050"/>
                          </a:solidFill>
                          <a:effectLst/>
                          <a:latin typeface="等线" panose="02010600030101010101" pitchFamily="2" charset="-122"/>
                          <a:ea typeface="等线" panose="02010600030101010101" pitchFamily="2" charset="-122"/>
                        </a:rPr>
                        <a:t>MHz</a:t>
                      </a: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B050"/>
                          </a:solidFill>
                          <a:effectLst/>
                          <a:latin typeface="等线" panose="02010600030101010101" pitchFamily="2" charset="-122"/>
                          <a:ea typeface="等线" panose="02010600030101010101" pitchFamily="2" charset="-122"/>
                        </a:rPr>
                        <a:t>497.5</a:t>
                      </a:r>
                    </a:p>
                  </a:txBody>
                  <a:tcPr marL="4924" marR="4924" marT="4924" marB="0" anchor="ctr">
                    <a:lnL>
                      <a:noFill/>
                    </a:lnL>
                    <a:lnR>
                      <a:noFill/>
                    </a:lnR>
                    <a:lnT>
                      <a:noFill/>
                    </a:lnT>
                    <a:lnB>
                      <a:noFill/>
                    </a:lnB>
                  </a:tcPr>
                </a:tc>
                <a:extLst>
                  <a:ext uri="{0D108BD9-81ED-4DB2-BD59-A6C34878D82A}">
                    <a16:rowId xmlns:a16="http://schemas.microsoft.com/office/drawing/2014/main" val="3661950262"/>
                  </a:ext>
                </a:extLst>
              </a:tr>
              <a:tr h="110489">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Harmonic number, </a:t>
                      </a:r>
                      <a:r>
                        <a:rPr lang="en-US" sz="700" b="0" i="1" u="none" strike="noStrike">
                          <a:solidFill>
                            <a:srgbClr val="000000"/>
                          </a:solidFill>
                          <a:effectLst/>
                          <a:latin typeface="等线" panose="02010600030101010101" pitchFamily="2" charset="-122"/>
                          <a:ea typeface="等线" panose="02010600030101010101" pitchFamily="2" charset="-122"/>
                        </a:rPr>
                        <a:t>h</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1024 </a:t>
                      </a:r>
                    </a:p>
                  </a:txBody>
                  <a:tcPr marL="4924" marR="4924" marT="4924" marB="0" anchor="ctr">
                    <a:lnL>
                      <a:noFill/>
                    </a:lnL>
                    <a:lnR>
                      <a:noFill/>
                    </a:lnR>
                    <a:lnT>
                      <a:noFill/>
                    </a:lnT>
                    <a:lnB>
                      <a:noFill/>
                    </a:lnB>
                  </a:tcPr>
                </a:tc>
                <a:extLst>
                  <a:ext uri="{0D108BD9-81ED-4DB2-BD59-A6C34878D82A}">
                    <a16:rowId xmlns:a16="http://schemas.microsoft.com/office/drawing/2014/main" val="3344854747"/>
                  </a:ext>
                </a:extLst>
              </a:tr>
              <a:tr h="121504">
                <a:tc>
                  <a:txBody>
                    <a:bodyPr/>
                    <a:lstStyle/>
                    <a:p>
                      <a:pPr algn="l" fontAlgn="ctr"/>
                      <a:r>
                        <a:rPr lang="en-US" sz="700" b="0" i="0" u="none" strike="noStrike">
                          <a:solidFill>
                            <a:srgbClr val="7030A0"/>
                          </a:solidFill>
                          <a:effectLst/>
                          <a:latin typeface="等线" panose="02010600030101010101" pitchFamily="2" charset="-122"/>
                          <a:ea typeface="等线" panose="02010600030101010101" pitchFamily="2" charset="-122"/>
                        </a:rPr>
                        <a:t>RF voltage, V</a:t>
                      </a:r>
                      <a:r>
                        <a:rPr lang="en-US" sz="700" b="0" i="0" u="none" strike="noStrike" baseline="-25000">
                          <a:solidFill>
                            <a:srgbClr val="7030A0"/>
                          </a:solidFill>
                          <a:effectLst/>
                          <a:latin typeface="等线" panose="02010600030101010101" pitchFamily="2" charset="-122"/>
                          <a:ea typeface="等线" panose="02010600030101010101" pitchFamily="2" charset="-122"/>
                        </a:rPr>
                        <a:t>RF</a:t>
                      </a:r>
                      <a:endParaRPr lang="en-US" sz="700" b="0" i="0" u="none" strike="noStrike">
                        <a:solidFill>
                          <a:srgbClr val="7030A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7030A0"/>
                          </a:solidFill>
                          <a:effectLst/>
                          <a:latin typeface="等线" panose="02010600030101010101" pitchFamily="2" charset="-122"/>
                          <a:ea typeface="等线" panose="02010600030101010101" pitchFamily="2" charset="-122"/>
                        </a:rPr>
                        <a:t>MV</a:t>
                      </a: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7030A0"/>
                          </a:solidFill>
                          <a:effectLst/>
                          <a:latin typeface="等线" panose="02010600030101010101" pitchFamily="2" charset="-122"/>
                          <a:ea typeface="等线" panose="02010600030101010101" pitchFamily="2" charset="-122"/>
                        </a:rPr>
                        <a:t>1.2</a:t>
                      </a:r>
                    </a:p>
                  </a:txBody>
                  <a:tcPr marL="4924" marR="4924" marT="4924" marB="0" anchor="ctr">
                    <a:lnL>
                      <a:noFill/>
                    </a:lnL>
                    <a:lnR>
                      <a:noFill/>
                    </a:lnR>
                    <a:lnT>
                      <a:noFill/>
                    </a:lnT>
                    <a:lnB>
                      <a:noFill/>
                    </a:lnB>
                  </a:tcPr>
                </a:tc>
                <a:extLst>
                  <a:ext uri="{0D108BD9-81ED-4DB2-BD59-A6C34878D82A}">
                    <a16:rowId xmlns:a16="http://schemas.microsoft.com/office/drawing/2014/main" val="1989808101"/>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Synchronous phase, </a:t>
                      </a:r>
                      <a:r>
                        <a:rPr lang="en-US" sz="700" b="0" i="0" u="none" strike="noStrike">
                          <a:solidFill>
                            <a:srgbClr val="000000"/>
                          </a:solidFill>
                          <a:effectLst/>
                          <a:latin typeface="Symbol" panose="05050102010706020507" pitchFamily="18" charset="2"/>
                          <a:ea typeface="等线" panose="02010600030101010101" pitchFamily="2" charset="-122"/>
                        </a:rPr>
                        <a:t>f</a:t>
                      </a:r>
                      <a:r>
                        <a:rPr lang="en-US" sz="700" b="0" i="0" u="none" strike="noStrike" baseline="-25000">
                          <a:solidFill>
                            <a:srgbClr val="000000"/>
                          </a:solidFill>
                          <a:effectLst/>
                          <a:latin typeface="等线" panose="02010600030101010101" pitchFamily="2" charset="-122"/>
                          <a:ea typeface="等线" panose="02010600030101010101" pitchFamily="2" charset="-122"/>
                        </a:rPr>
                        <a:t>s</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等线" panose="02010600030101010101" pitchFamily="2" charset="-122"/>
                          <a:ea typeface="等线" panose="02010600030101010101" pitchFamily="2" charset="-122"/>
                        </a:rPr>
                        <a:t>deg</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167 </a:t>
                      </a:r>
                    </a:p>
                  </a:txBody>
                  <a:tcPr marL="4924" marR="4924" marT="4924" marB="0" anchor="ctr">
                    <a:lnL>
                      <a:noFill/>
                    </a:lnL>
                    <a:lnR>
                      <a:noFill/>
                    </a:lnR>
                    <a:lnT>
                      <a:noFill/>
                    </a:lnT>
                    <a:lnB>
                      <a:noFill/>
                    </a:lnB>
                  </a:tcPr>
                </a:tc>
                <a:extLst>
                  <a:ext uri="{0D108BD9-81ED-4DB2-BD59-A6C34878D82A}">
                    <a16:rowId xmlns:a16="http://schemas.microsoft.com/office/drawing/2014/main" val="1033656723"/>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Synchrotron tune, </a:t>
                      </a:r>
                      <a:r>
                        <a:rPr lang="en-US" sz="700" b="0" i="0" u="none" strike="noStrike">
                          <a:solidFill>
                            <a:srgbClr val="000000"/>
                          </a:solidFill>
                          <a:effectLst/>
                          <a:latin typeface="Symbol" panose="05050102010706020507" pitchFamily="18" charset="2"/>
                          <a:ea typeface="等线" panose="02010600030101010101" pitchFamily="2" charset="-122"/>
                        </a:rPr>
                        <a:t>n</a:t>
                      </a:r>
                      <a:r>
                        <a:rPr lang="en-US" sz="700" b="0" i="0" u="none" strike="noStrike" baseline="-25000">
                          <a:solidFill>
                            <a:srgbClr val="000000"/>
                          </a:solidFill>
                          <a:effectLst/>
                          <a:latin typeface="等线" panose="02010600030101010101" pitchFamily="2" charset="-122"/>
                          <a:ea typeface="等线" panose="02010600030101010101" pitchFamily="2" charset="-122"/>
                        </a:rPr>
                        <a:t>z</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0000"/>
                          </a:solidFill>
                          <a:effectLst/>
                          <a:latin typeface="等线" panose="02010600030101010101" pitchFamily="2" charset="-122"/>
                          <a:ea typeface="等线" panose="02010600030101010101" pitchFamily="2" charset="-122"/>
                        </a:rPr>
                        <a:t>0.0099 </a:t>
                      </a:r>
                    </a:p>
                  </a:txBody>
                  <a:tcPr marL="4924" marR="4924" marT="4924" marB="0" anchor="ctr">
                    <a:lnL>
                      <a:noFill/>
                    </a:lnL>
                    <a:lnR>
                      <a:noFill/>
                    </a:lnR>
                    <a:lnT>
                      <a:noFill/>
                    </a:lnT>
                    <a:lnB>
                      <a:noFill/>
                    </a:lnB>
                  </a:tcPr>
                </a:tc>
                <a:extLst>
                  <a:ext uri="{0D108BD9-81ED-4DB2-BD59-A6C34878D82A}">
                    <a16:rowId xmlns:a16="http://schemas.microsoft.com/office/drawing/2014/main" val="910580451"/>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Bunch length, </a:t>
                      </a:r>
                      <a:r>
                        <a:rPr lang="en-US" sz="700" b="0" i="0" u="none" strike="noStrike">
                          <a:solidFill>
                            <a:srgbClr val="000000"/>
                          </a:solidFill>
                          <a:effectLst/>
                          <a:latin typeface="Symbol" panose="05050102010706020507" pitchFamily="18" charset="2"/>
                          <a:ea typeface="等线" panose="02010600030101010101" pitchFamily="2" charset="-122"/>
                        </a:rPr>
                        <a:t>s</a:t>
                      </a:r>
                      <a:r>
                        <a:rPr lang="en-US" sz="700" b="0" i="0" u="none" strike="noStrike" baseline="-25000">
                          <a:solidFill>
                            <a:srgbClr val="000000"/>
                          </a:solidFill>
                          <a:effectLst/>
                          <a:latin typeface="等线" panose="02010600030101010101" pitchFamily="2" charset="-122"/>
                          <a:ea typeface="等线" panose="02010600030101010101" pitchFamily="2" charset="-122"/>
                        </a:rPr>
                        <a:t>z</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dirty="0">
                          <a:solidFill>
                            <a:srgbClr val="000000"/>
                          </a:solidFill>
                          <a:effectLst/>
                          <a:latin typeface="等线" panose="02010600030101010101" pitchFamily="2" charset="-122"/>
                          <a:ea typeface="等线" panose="02010600030101010101" pitchFamily="2" charset="-122"/>
                        </a:rPr>
                        <a:t>mm</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FF0000"/>
                          </a:solidFill>
                          <a:effectLst/>
                          <a:latin typeface="等线" panose="02010600030101010101" pitchFamily="2" charset="-122"/>
                          <a:ea typeface="等线" panose="02010600030101010101" pitchFamily="2" charset="-122"/>
                        </a:rPr>
                        <a:t>8.94 </a:t>
                      </a:r>
                    </a:p>
                  </a:txBody>
                  <a:tcPr marL="4924" marR="4924" marT="4924" marB="0" anchor="ctr">
                    <a:lnL>
                      <a:noFill/>
                    </a:lnL>
                    <a:lnR>
                      <a:noFill/>
                    </a:lnR>
                    <a:lnT>
                      <a:noFill/>
                    </a:lnT>
                    <a:lnB>
                      <a:noFill/>
                    </a:lnB>
                  </a:tcPr>
                </a:tc>
                <a:extLst>
                  <a:ext uri="{0D108BD9-81ED-4DB2-BD59-A6C34878D82A}">
                    <a16:rowId xmlns:a16="http://schemas.microsoft.com/office/drawing/2014/main" val="488327290"/>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Natural bunch length, </a:t>
                      </a:r>
                      <a:r>
                        <a:rPr lang="en-US" sz="700" b="0" i="0" u="none" strike="noStrike">
                          <a:solidFill>
                            <a:srgbClr val="000000"/>
                          </a:solidFill>
                          <a:effectLst/>
                          <a:latin typeface="Symbol" panose="05050102010706020507" pitchFamily="18" charset="2"/>
                          <a:ea typeface="等线" panose="02010600030101010101" pitchFamily="2" charset="-122"/>
                        </a:rPr>
                        <a:t>s</a:t>
                      </a:r>
                      <a:r>
                        <a:rPr lang="en-US" sz="700" b="0" i="0" u="none" strike="noStrike" baseline="-25000">
                          <a:solidFill>
                            <a:srgbClr val="000000"/>
                          </a:solidFill>
                          <a:effectLst/>
                          <a:latin typeface="等线" panose="02010600030101010101" pitchFamily="2" charset="-122"/>
                          <a:ea typeface="等线" panose="02010600030101010101" pitchFamily="2" charset="-122"/>
                        </a:rPr>
                        <a:t>z</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等线" panose="02010600030101010101" pitchFamily="2" charset="-122"/>
                          <a:ea typeface="等线" panose="02010600030101010101" pitchFamily="2" charset="-122"/>
                        </a:rPr>
                        <a:t>mm</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8.94 </a:t>
                      </a:r>
                    </a:p>
                  </a:txBody>
                  <a:tcPr marL="4924" marR="4924" marT="4924" marB="0" anchor="ctr">
                    <a:lnL>
                      <a:noFill/>
                    </a:lnL>
                    <a:lnR>
                      <a:noFill/>
                    </a:lnR>
                    <a:lnT>
                      <a:noFill/>
                    </a:lnT>
                    <a:lnB>
                      <a:noFill/>
                    </a:lnB>
                  </a:tcPr>
                </a:tc>
                <a:extLst>
                  <a:ext uri="{0D108BD9-81ED-4DB2-BD59-A6C34878D82A}">
                    <a16:rowId xmlns:a16="http://schemas.microsoft.com/office/drawing/2014/main" val="4149097654"/>
                  </a:ext>
                </a:extLst>
              </a:tr>
              <a:tr h="121504">
                <a:tc>
                  <a:txBody>
                    <a:bodyPr/>
                    <a:lstStyle/>
                    <a:p>
                      <a:pPr algn="l" fontAlgn="ctr"/>
                      <a:r>
                        <a:rPr lang="de-DE" sz="700" b="0" i="0" u="none" strike="noStrike">
                          <a:solidFill>
                            <a:srgbClr val="000000"/>
                          </a:solidFill>
                          <a:effectLst/>
                          <a:latin typeface="等线" panose="02010600030101010101" pitchFamily="2" charset="-122"/>
                          <a:ea typeface="等线" panose="02010600030101010101" pitchFamily="2" charset="-122"/>
                        </a:rPr>
                        <a:t>RF bucket height, (</a:t>
                      </a:r>
                      <a:r>
                        <a:rPr lang="de-DE" sz="700" b="0" i="0" u="none" strike="noStrike">
                          <a:solidFill>
                            <a:srgbClr val="000000"/>
                          </a:solidFill>
                          <a:effectLst/>
                          <a:latin typeface="Symbol" panose="05050102010706020507" pitchFamily="18" charset="2"/>
                          <a:ea typeface="等线" panose="02010600030101010101" pitchFamily="2" charset="-122"/>
                        </a:rPr>
                        <a:t>D</a:t>
                      </a:r>
                      <a:r>
                        <a:rPr lang="de-DE" sz="700" b="0" i="0" u="none" strike="noStrike">
                          <a:solidFill>
                            <a:srgbClr val="000000"/>
                          </a:solidFill>
                          <a:effectLst/>
                          <a:latin typeface="等线" panose="02010600030101010101" pitchFamily="2" charset="-122"/>
                          <a:ea typeface="等线" panose="02010600030101010101" pitchFamily="2" charset="-122"/>
                        </a:rPr>
                        <a:t>E/E)</a:t>
                      </a:r>
                      <a:r>
                        <a:rPr lang="de-DE" sz="700" b="0" i="0" u="none" strike="noStrike" baseline="-25000">
                          <a:solidFill>
                            <a:srgbClr val="000000"/>
                          </a:solidFill>
                          <a:effectLst/>
                          <a:latin typeface="等线" panose="02010600030101010101" pitchFamily="2" charset="-122"/>
                          <a:ea typeface="等线" panose="02010600030101010101" pitchFamily="2" charset="-122"/>
                        </a:rPr>
                        <a:t>max</a:t>
                      </a:r>
                      <a:endParaRPr lang="de-DE"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a:solidFill>
                            <a:srgbClr val="000000"/>
                          </a:solidFill>
                          <a:effectLst/>
                          <a:latin typeface="等线" panose="02010600030101010101" pitchFamily="2" charset="-122"/>
                          <a:ea typeface="等线" panose="02010600030101010101" pitchFamily="2" charset="-122"/>
                        </a:rPr>
                        <a:t>%</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1.56 </a:t>
                      </a:r>
                    </a:p>
                  </a:txBody>
                  <a:tcPr marL="4924" marR="4924" marT="4924" marB="0" anchor="ctr">
                    <a:lnL>
                      <a:noFill/>
                    </a:lnL>
                    <a:lnR>
                      <a:noFill/>
                    </a:lnR>
                    <a:lnT>
                      <a:noFill/>
                    </a:lnT>
                    <a:lnB>
                      <a:noFill/>
                    </a:lnB>
                  </a:tcPr>
                </a:tc>
                <a:extLst>
                  <a:ext uri="{0D108BD9-81ED-4DB2-BD59-A6C34878D82A}">
                    <a16:rowId xmlns:a16="http://schemas.microsoft.com/office/drawing/2014/main" val="606168102"/>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Piwinski angle, </a:t>
                      </a:r>
                      <a:r>
                        <a:rPr lang="en-US" sz="700" b="0" i="0" u="none" strike="noStrike">
                          <a:solidFill>
                            <a:srgbClr val="000000"/>
                          </a:solidFill>
                          <a:effectLst/>
                          <a:latin typeface="Symbol" panose="05050102010706020507" pitchFamily="18" charset="2"/>
                          <a:ea typeface="等线" panose="02010600030101010101" pitchFamily="2" charset="-122"/>
                        </a:rPr>
                        <a:t>f</a:t>
                      </a:r>
                      <a:r>
                        <a:rPr lang="en-US" sz="700" b="0" i="0" u="none" strike="noStrike" baseline="-25000">
                          <a:solidFill>
                            <a:srgbClr val="000000"/>
                          </a:solidFill>
                          <a:effectLst/>
                          <a:latin typeface="等线" panose="02010600030101010101" pitchFamily="2" charset="-122"/>
                          <a:ea typeface="等线" panose="02010600030101010101" pitchFamily="2" charset="-122"/>
                        </a:rPr>
                        <a:t>Piw</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等线" panose="02010600030101010101" pitchFamily="2" charset="-122"/>
                          <a:ea typeface="等线" panose="02010600030101010101" pitchFamily="2" charset="-122"/>
                        </a:rPr>
                        <a:t>rad</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20.06 </a:t>
                      </a:r>
                    </a:p>
                  </a:txBody>
                  <a:tcPr marL="4924" marR="4924" marT="4924" marB="0" anchor="ctr">
                    <a:lnL>
                      <a:noFill/>
                    </a:lnL>
                    <a:lnR>
                      <a:noFill/>
                    </a:lnR>
                    <a:lnT>
                      <a:noFill/>
                    </a:lnT>
                    <a:lnB>
                      <a:noFill/>
                    </a:lnB>
                  </a:tcPr>
                </a:tc>
                <a:extLst>
                  <a:ext uri="{0D108BD9-81ED-4DB2-BD59-A6C34878D82A}">
                    <a16:rowId xmlns:a16="http://schemas.microsoft.com/office/drawing/2014/main" val="2767016721"/>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Hor. beam-beam parameter, </a:t>
                      </a:r>
                      <a:r>
                        <a:rPr lang="el-GR" sz="700" b="0" i="0" u="none" strike="noStrike">
                          <a:solidFill>
                            <a:srgbClr val="000000"/>
                          </a:solidFill>
                          <a:effectLst/>
                          <a:latin typeface="等线" panose="02010600030101010101" pitchFamily="2" charset="-122"/>
                          <a:ea typeface="等线" panose="02010600030101010101" pitchFamily="2" charset="-122"/>
                        </a:rPr>
                        <a:t>ξ</a:t>
                      </a:r>
                      <a:r>
                        <a:rPr lang="en-US" sz="700" b="0" i="0" u="none" strike="noStrike" baseline="-25000">
                          <a:solidFill>
                            <a:srgbClr val="000000"/>
                          </a:solidFill>
                          <a:effectLst/>
                          <a:latin typeface="等线" panose="02010600030101010101" pitchFamily="2" charset="-122"/>
                          <a:ea typeface="等线" panose="02010600030101010101" pitchFamily="2" charset="-122"/>
                        </a:rPr>
                        <a:t>x</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0.0032 </a:t>
                      </a:r>
                    </a:p>
                  </a:txBody>
                  <a:tcPr marL="4924" marR="4924" marT="4924" marB="0" anchor="ctr">
                    <a:lnL>
                      <a:noFill/>
                    </a:lnL>
                    <a:lnR>
                      <a:noFill/>
                    </a:lnR>
                    <a:lnT>
                      <a:noFill/>
                    </a:lnT>
                    <a:lnB>
                      <a:noFill/>
                    </a:lnB>
                  </a:tcPr>
                </a:tc>
                <a:extLst>
                  <a:ext uri="{0D108BD9-81ED-4DB2-BD59-A6C34878D82A}">
                    <a16:rowId xmlns:a16="http://schemas.microsoft.com/office/drawing/2014/main" val="1242290998"/>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Ver. beam-beam parameter, </a:t>
                      </a:r>
                      <a:r>
                        <a:rPr lang="el-GR" sz="700" b="0" i="0" u="none" strike="noStrike">
                          <a:solidFill>
                            <a:srgbClr val="000000"/>
                          </a:solidFill>
                          <a:effectLst/>
                          <a:latin typeface="等线" panose="02010600030101010101" pitchFamily="2" charset="-122"/>
                          <a:ea typeface="等线" panose="02010600030101010101" pitchFamily="2" charset="-122"/>
                        </a:rPr>
                        <a:t>ξ</a:t>
                      </a:r>
                      <a:r>
                        <a:rPr lang="en-US" sz="700" b="0" i="0" u="none" strike="noStrike" baseline="-25000">
                          <a:solidFill>
                            <a:srgbClr val="000000"/>
                          </a:solidFill>
                          <a:effectLst/>
                          <a:latin typeface="等线" panose="02010600030101010101" pitchFamily="2" charset="-122"/>
                          <a:ea typeface="等线" panose="02010600030101010101" pitchFamily="2" charset="-122"/>
                        </a:rPr>
                        <a:t>y</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0.111 </a:t>
                      </a:r>
                    </a:p>
                  </a:txBody>
                  <a:tcPr marL="4924" marR="4924" marT="4924" marB="0" anchor="ctr">
                    <a:lnL>
                      <a:noFill/>
                    </a:lnL>
                    <a:lnR>
                      <a:noFill/>
                    </a:lnR>
                    <a:lnT>
                      <a:noFill/>
                    </a:lnT>
                    <a:lnB>
                      <a:noFill/>
                    </a:lnB>
                  </a:tcPr>
                </a:tc>
                <a:extLst>
                  <a:ext uri="{0D108BD9-81ED-4DB2-BD59-A6C34878D82A}">
                    <a16:rowId xmlns:a16="http://schemas.microsoft.com/office/drawing/2014/main" val="873534412"/>
                  </a:ext>
                </a:extLst>
              </a:tr>
              <a:tr h="121504">
                <a:tc>
                  <a:txBody>
                    <a:bodyPr/>
                    <a:lstStyle/>
                    <a:p>
                      <a:pPr algn="l" fontAlgn="ctr"/>
                      <a:r>
                        <a:rPr lang="en-US" sz="700" b="0" i="0" u="none" strike="noStrike" dirty="0">
                          <a:solidFill>
                            <a:srgbClr val="000000"/>
                          </a:solidFill>
                          <a:effectLst/>
                          <a:latin typeface="等线" panose="02010600030101010101" pitchFamily="2" charset="-122"/>
                          <a:ea typeface="等线" panose="02010600030101010101" pitchFamily="2" charset="-122"/>
                        </a:rPr>
                        <a:t>Equivalent bunch length, </a:t>
                      </a:r>
                      <a:r>
                        <a:rPr lang="en-US" sz="700" b="0" i="0" u="none" strike="noStrike" dirty="0" err="1">
                          <a:solidFill>
                            <a:srgbClr val="000000"/>
                          </a:solidFill>
                          <a:effectLst/>
                          <a:latin typeface="Symbol" panose="05050102010706020507" pitchFamily="18" charset="2"/>
                          <a:ea typeface="等线" panose="02010600030101010101" pitchFamily="2" charset="-122"/>
                        </a:rPr>
                        <a:t>s</a:t>
                      </a:r>
                      <a:r>
                        <a:rPr lang="en-US" sz="700" b="0" i="0" u="none" strike="noStrike" baseline="-25000" dirty="0" err="1">
                          <a:solidFill>
                            <a:srgbClr val="000000"/>
                          </a:solidFill>
                          <a:effectLst/>
                          <a:latin typeface="等线" panose="02010600030101010101" pitchFamily="2" charset="-122"/>
                          <a:ea typeface="等线" panose="02010600030101010101" pitchFamily="2" charset="-122"/>
                        </a:rPr>
                        <a:t>z_e</a:t>
                      </a:r>
                      <a:endParaRPr lang="en-US" sz="700" b="0" i="0" u="none" strike="noStrike" dirty="0">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等线" panose="02010600030101010101" pitchFamily="2" charset="-122"/>
                          <a:ea typeface="等线" panose="02010600030101010101" pitchFamily="2" charset="-122"/>
                        </a:rPr>
                        <a:t>mm</a:t>
                      </a: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0.45 </a:t>
                      </a:r>
                    </a:p>
                  </a:txBody>
                  <a:tcPr marL="4924" marR="4924" marT="4924" marB="0" anchor="ctr">
                    <a:lnL>
                      <a:noFill/>
                    </a:lnL>
                    <a:lnR>
                      <a:noFill/>
                    </a:lnR>
                    <a:lnT>
                      <a:noFill/>
                    </a:lnT>
                    <a:lnB>
                      <a:noFill/>
                    </a:lnB>
                  </a:tcPr>
                </a:tc>
                <a:extLst>
                  <a:ext uri="{0D108BD9-81ED-4DB2-BD59-A6C34878D82A}">
                    <a16:rowId xmlns:a16="http://schemas.microsoft.com/office/drawing/2014/main" val="4269765437"/>
                  </a:ext>
                </a:extLst>
              </a:tr>
              <a:tr h="121504">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Hour-glass factor, F</a:t>
                      </a:r>
                      <a:r>
                        <a:rPr lang="en-US" sz="700" b="0" i="0" u="none" strike="noStrike" baseline="-25000">
                          <a:solidFill>
                            <a:srgbClr val="000000"/>
                          </a:solidFill>
                          <a:effectLst/>
                          <a:latin typeface="等线" panose="02010600030101010101" pitchFamily="2" charset="-122"/>
                          <a:ea typeface="等线" panose="02010600030101010101" pitchFamily="2" charset="-122"/>
                        </a:rPr>
                        <a:t>h</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altLang="zh-CN" sz="700" b="0" i="0" u="none" strike="noStrike" dirty="0">
                          <a:solidFill>
                            <a:srgbClr val="000000"/>
                          </a:solidFill>
                          <a:effectLst/>
                          <a:latin typeface="等线" panose="02010600030101010101" pitchFamily="2" charset="-122"/>
                          <a:ea typeface="等线" panose="02010600030101010101" pitchFamily="2" charset="-122"/>
                        </a:rPr>
                        <a:t>0.9066 </a:t>
                      </a:r>
                    </a:p>
                  </a:txBody>
                  <a:tcPr marL="4924" marR="4924" marT="4924" marB="0" anchor="ctr">
                    <a:lnL>
                      <a:noFill/>
                    </a:lnL>
                    <a:lnR>
                      <a:noFill/>
                    </a:lnR>
                    <a:lnT>
                      <a:noFill/>
                    </a:lnT>
                    <a:lnB>
                      <a:noFill/>
                    </a:lnB>
                  </a:tcPr>
                </a:tc>
                <a:extLst>
                  <a:ext uri="{0D108BD9-81ED-4DB2-BD59-A6C34878D82A}">
                    <a16:rowId xmlns:a16="http://schemas.microsoft.com/office/drawing/2014/main" val="3685542541"/>
                  </a:ext>
                </a:extLst>
              </a:tr>
              <a:tr h="116222">
                <a:tc>
                  <a:txBody>
                    <a:bodyPr/>
                    <a:lstStyle/>
                    <a:p>
                      <a:pPr algn="l" fontAlgn="ctr"/>
                      <a:r>
                        <a:rPr lang="en-US" sz="700" b="0" i="0" u="none" strike="noStrike">
                          <a:solidFill>
                            <a:srgbClr val="000000"/>
                          </a:solidFill>
                          <a:effectLst/>
                          <a:latin typeface="等线" panose="02010600030101010101" pitchFamily="2" charset="-122"/>
                          <a:ea typeface="等线" panose="02010600030101010101" pitchFamily="2" charset="-122"/>
                        </a:rPr>
                        <a:t>Luminosity, L</a:t>
                      </a:r>
                    </a:p>
                  </a:txBody>
                  <a:tcPr marL="4924" marR="4924" marT="4924" marB="0" anchor="ctr">
                    <a:lnL>
                      <a:noFill/>
                    </a:lnL>
                    <a:lnR>
                      <a:noFill/>
                    </a:lnR>
                    <a:lnT>
                      <a:noFill/>
                    </a:lnT>
                    <a:lnB>
                      <a:noFill/>
                    </a:lnB>
                  </a:tcPr>
                </a:tc>
                <a:tc>
                  <a:txBody>
                    <a:bodyPr/>
                    <a:lstStyle/>
                    <a:p>
                      <a:pPr algn="ctr" fontAlgn="ctr"/>
                      <a:r>
                        <a:rPr lang="en-US" sz="700" b="0" i="0" u="none" strike="noStrike">
                          <a:solidFill>
                            <a:srgbClr val="000000"/>
                          </a:solidFill>
                          <a:effectLst/>
                          <a:latin typeface="等线" panose="02010600030101010101" pitchFamily="2" charset="-122"/>
                          <a:ea typeface="等线" panose="02010600030101010101" pitchFamily="2" charset="-122"/>
                        </a:rPr>
                        <a:t>cm</a:t>
                      </a:r>
                      <a:r>
                        <a:rPr lang="en-US" sz="700" b="0" i="0" u="none" strike="noStrike" baseline="30000">
                          <a:solidFill>
                            <a:srgbClr val="000000"/>
                          </a:solidFill>
                          <a:effectLst/>
                          <a:latin typeface="等线" panose="02010600030101010101" pitchFamily="2" charset="-122"/>
                          <a:ea typeface="等线" panose="02010600030101010101" pitchFamily="2" charset="-122"/>
                        </a:rPr>
                        <a:t>-2</a:t>
                      </a:r>
                      <a:r>
                        <a:rPr lang="en-US" sz="700" b="0" i="0" u="none" strike="noStrike">
                          <a:solidFill>
                            <a:srgbClr val="000000"/>
                          </a:solidFill>
                          <a:effectLst/>
                          <a:latin typeface="等线" panose="02010600030101010101" pitchFamily="2" charset="-122"/>
                          <a:ea typeface="等线" panose="02010600030101010101" pitchFamily="2" charset="-122"/>
                        </a:rPr>
                        <a:t>s</a:t>
                      </a:r>
                      <a:r>
                        <a:rPr lang="en-US" sz="700" b="0" i="0" u="none" strike="noStrike" baseline="30000">
                          <a:solidFill>
                            <a:srgbClr val="000000"/>
                          </a:solidFill>
                          <a:effectLst/>
                          <a:latin typeface="等线" panose="02010600030101010101" pitchFamily="2" charset="-122"/>
                          <a:ea typeface="等线" panose="02010600030101010101" pitchFamily="2" charset="-122"/>
                        </a:rPr>
                        <a:t>-1</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924" marR="4924" marT="4924" marB="0" anchor="ctr">
                    <a:lnL>
                      <a:noFill/>
                    </a:lnL>
                    <a:lnR>
                      <a:noFill/>
                    </a:lnR>
                    <a:lnT>
                      <a:noFill/>
                    </a:lnT>
                    <a:lnB>
                      <a:noFill/>
                    </a:lnB>
                  </a:tcPr>
                </a:tc>
                <a:tc>
                  <a:txBody>
                    <a:bodyPr/>
                    <a:lstStyle/>
                    <a:p>
                      <a:pPr algn="ctr" fontAlgn="ctr"/>
                      <a:r>
                        <a:rPr lang="en-US" sz="700" b="0" i="0" u="none" strike="noStrike" dirty="0">
                          <a:solidFill>
                            <a:srgbClr val="000000"/>
                          </a:solidFill>
                          <a:effectLst/>
                          <a:latin typeface="等线" panose="02010600030101010101" pitchFamily="2" charset="-122"/>
                          <a:ea typeface="等线" panose="02010600030101010101" pitchFamily="2" charset="-122"/>
                        </a:rPr>
                        <a:t>1.45E+35</a:t>
                      </a:r>
                    </a:p>
                  </a:txBody>
                  <a:tcPr marL="4924" marR="4924" marT="4924" marB="0" anchor="ctr">
                    <a:lnL>
                      <a:noFill/>
                    </a:lnL>
                    <a:lnR>
                      <a:noFill/>
                    </a:lnR>
                    <a:lnT>
                      <a:noFill/>
                    </a:lnT>
                    <a:lnB>
                      <a:noFill/>
                    </a:lnB>
                  </a:tcPr>
                </a:tc>
                <a:extLst>
                  <a:ext uri="{0D108BD9-81ED-4DB2-BD59-A6C34878D82A}">
                    <a16:rowId xmlns:a16="http://schemas.microsoft.com/office/drawing/2014/main" val="126369339"/>
                  </a:ext>
                </a:extLst>
              </a:tr>
            </a:tbl>
          </a:graphicData>
        </a:graphic>
      </p:graphicFrame>
      <p:graphicFrame>
        <p:nvGraphicFramePr>
          <p:cNvPr id="21" name="表格 20">
            <a:extLst>
              <a:ext uri="{FF2B5EF4-FFF2-40B4-BE49-F238E27FC236}">
                <a16:creationId xmlns:a16="http://schemas.microsoft.com/office/drawing/2014/main" id="{18472BEF-5CC8-4C9E-9C41-ABEE59341A21}"/>
              </a:ext>
            </a:extLst>
          </p:cNvPr>
          <p:cNvGraphicFramePr>
            <a:graphicFrameLocks noGrp="1"/>
          </p:cNvGraphicFramePr>
          <p:nvPr>
            <p:extLst>
              <p:ext uri="{D42A27DB-BD31-4B8C-83A1-F6EECF244321}">
                <p14:modId xmlns:p14="http://schemas.microsoft.com/office/powerpoint/2010/main" val="84297443"/>
              </p:ext>
            </p:extLst>
          </p:nvPr>
        </p:nvGraphicFramePr>
        <p:xfrm>
          <a:off x="33820" y="5755880"/>
          <a:ext cx="2937980" cy="771525"/>
        </p:xfrm>
        <a:graphic>
          <a:graphicData uri="http://schemas.openxmlformats.org/drawingml/2006/table">
            <a:tbl>
              <a:tblPr/>
              <a:tblGrid>
                <a:gridCol w="2937980">
                  <a:extLst>
                    <a:ext uri="{9D8B030D-6E8A-4147-A177-3AD203B41FA5}">
                      <a16:colId xmlns:a16="http://schemas.microsoft.com/office/drawing/2014/main" val="3126320513"/>
                    </a:ext>
                  </a:extLst>
                </a:gridCol>
              </a:tblGrid>
              <a:tr h="771525">
                <a:tc>
                  <a:txBody>
                    <a:bodyPr/>
                    <a:lstStyle/>
                    <a:p>
                      <a:pPr algn="ctr" fontAlgn="ctr"/>
                      <a:r>
                        <a:rPr lang="en-US" sz="700" b="0" i="0" u="none" strike="noStrike" dirty="0">
                          <a:solidFill>
                            <a:srgbClr val="00B050"/>
                          </a:solidFill>
                          <a:effectLst/>
                          <a:latin typeface="等线" panose="02010600030101010101" pitchFamily="2" charset="-122"/>
                          <a:ea typeface="等线" panose="02010600030101010101" pitchFamily="2" charset="-122"/>
                        </a:rPr>
                        <a:t>Input parameters           </a:t>
                      </a:r>
                      <a:r>
                        <a:rPr lang="en-US" sz="700" b="0" i="0" u="none" strike="noStrike" dirty="0" err="1">
                          <a:solidFill>
                            <a:srgbClr val="00B0F0"/>
                          </a:solidFill>
                          <a:effectLst/>
                          <a:latin typeface="等线" panose="02010600030101010101" pitchFamily="2" charset="-122"/>
                          <a:ea typeface="等线" panose="02010600030101010101" pitchFamily="2" charset="-122"/>
                        </a:rPr>
                        <a:t>parameters</a:t>
                      </a:r>
                      <a:r>
                        <a:rPr lang="en-US" sz="700" b="0" i="0" u="none" strike="noStrike" dirty="0">
                          <a:solidFill>
                            <a:srgbClr val="00B0F0"/>
                          </a:solidFill>
                          <a:effectLst/>
                          <a:latin typeface="等线" panose="02010600030101010101" pitchFamily="2" charset="-122"/>
                          <a:ea typeface="等线" panose="02010600030101010101" pitchFamily="2" charset="-122"/>
                        </a:rPr>
                        <a:t> from lattice design</a:t>
                      </a:r>
                    </a:p>
                    <a:p>
                      <a:pPr algn="ctr" fontAlgn="ctr"/>
                      <a:r>
                        <a:rPr lang="en-US" sz="700" b="0" i="0" u="none" strike="noStrike" dirty="0">
                          <a:solidFill>
                            <a:srgbClr val="7030A0"/>
                          </a:solidFill>
                          <a:effectLst/>
                          <a:latin typeface="等线" panose="02010600030101010101" pitchFamily="2" charset="-122"/>
                          <a:ea typeface="等线" panose="02010600030101010101" pitchFamily="2" charset="-122"/>
                        </a:rPr>
                        <a:t>also input parameters      </a:t>
                      </a:r>
                      <a:r>
                        <a:rPr lang="en-US" sz="700" b="0" i="0" u="none" strike="noStrike" dirty="0">
                          <a:solidFill>
                            <a:srgbClr val="000000"/>
                          </a:solidFill>
                          <a:effectLst/>
                          <a:latin typeface="等线" panose="02010600030101010101" pitchFamily="2" charset="-122"/>
                          <a:ea typeface="等线" panose="02010600030101010101" pitchFamily="2" charset="-122"/>
                        </a:rPr>
                        <a:t>output parameters (use formula)</a:t>
                      </a:r>
                    </a:p>
                  </a:txBody>
                  <a:tcPr marL="9525" marR="9525" marT="9525" marB="0" anchor="ctr">
                    <a:lnL>
                      <a:noFill/>
                    </a:lnL>
                    <a:lnR>
                      <a:noFill/>
                    </a:lnR>
                    <a:lnT>
                      <a:noFill/>
                    </a:lnT>
                    <a:lnB>
                      <a:noFill/>
                    </a:lnB>
                  </a:tcPr>
                </a:tc>
                <a:extLst>
                  <a:ext uri="{0D108BD9-81ED-4DB2-BD59-A6C34878D82A}">
                    <a16:rowId xmlns:a16="http://schemas.microsoft.com/office/drawing/2014/main" val="3862664406"/>
                  </a:ext>
                </a:extLst>
              </a:tr>
            </a:tbl>
          </a:graphicData>
        </a:graphic>
      </p:graphicFrame>
      <p:sp>
        <p:nvSpPr>
          <p:cNvPr id="22" name="箭头: 右 21">
            <a:extLst>
              <a:ext uri="{FF2B5EF4-FFF2-40B4-BE49-F238E27FC236}">
                <a16:creationId xmlns:a16="http://schemas.microsoft.com/office/drawing/2014/main" id="{5A2AA663-92A2-4340-A249-30F54B097926}"/>
              </a:ext>
            </a:extLst>
          </p:cNvPr>
          <p:cNvSpPr/>
          <p:nvPr/>
        </p:nvSpPr>
        <p:spPr bwMode="auto">
          <a:xfrm rot="5400000">
            <a:off x="5203649" y="4168261"/>
            <a:ext cx="609600" cy="762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dirty="0">
              <a:ln>
                <a:noFill/>
              </a:ln>
              <a:solidFill>
                <a:schemeClr val="tx1"/>
              </a:solidFill>
              <a:effectLst/>
              <a:latin typeface="Arial" panose="020B0604020202020204" pitchFamily="34"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BB4DA346-83DA-4735-BAC5-49C836FFFF87}"/>
                  </a:ext>
                </a:extLst>
              </p:cNvPr>
              <p:cNvSpPr/>
              <p:nvPr/>
            </p:nvSpPr>
            <p:spPr>
              <a:xfrm>
                <a:off x="4308231" y="4981285"/>
                <a:ext cx="2336858" cy="394788"/>
              </a:xfrm>
              <a:prstGeom prst="rect">
                <a:avLst/>
              </a:prstGeom>
            </p:spPr>
            <p:txBody>
              <a:bodyPr wrap="none">
                <a:spAutoFit/>
              </a:bodyPr>
              <a:lstStyle/>
              <a:p>
                <a14:m>
                  <m:oMath xmlns:m="http://schemas.openxmlformats.org/officeDocument/2006/math">
                    <m:sSub>
                      <m:sSubPr>
                        <m:ctrlPr>
                          <a:rPr lang="zh-CN" altLang="zh-CN" i="1" baseline="0">
                            <a:latin typeface="Cambria Math" panose="02040503050406030204" pitchFamily="18" charset="0"/>
                          </a:rPr>
                        </m:ctrlPr>
                      </m:sSubPr>
                      <m:e>
                        <m:r>
                          <a:rPr lang="en-US" altLang="zh-CN" baseline="0">
                            <a:latin typeface="Cambria Math" panose="02040503050406030204" pitchFamily="18" charset="0"/>
                          </a:rPr>
                          <m:t>𝝃</m:t>
                        </m:r>
                      </m:e>
                      <m:sub>
                        <m:r>
                          <a:rPr lang="en-US" altLang="zh-CN" baseline="0">
                            <a:latin typeface="Cambria Math" panose="02040503050406030204" pitchFamily="18" charset="0"/>
                          </a:rPr>
                          <m:t>𝒚</m:t>
                        </m:r>
                      </m:sub>
                    </m:sSub>
                  </m:oMath>
                </a14:m>
                <a:r>
                  <a:rPr lang="zh-CN" altLang="en-US" baseline="0" dirty="0"/>
                  <a:t>     </a:t>
                </a:r>
                <a:r>
                  <a:rPr lang="en-US" altLang="zh-CN" baseline="0" dirty="0"/>
                  <a:t>0.0855 </a:t>
                </a:r>
                <a:r>
                  <a:rPr lang="en-US" altLang="zh-CN" baseline="0" dirty="0">
                    <a:sym typeface="Wingdings" panose="05000000000000000000" pitchFamily="2" charset="2"/>
                  </a:rPr>
                  <a:t> 0.111</a:t>
                </a:r>
                <a:endParaRPr lang="zh-CN" altLang="en-US" baseline="0" dirty="0"/>
              </a:p>
            </p:txBody>
          </p:sp>
        </mc:Choice>
        <mc:Fallback xmlns="">
          <p:sp>
            <p:nvSpPr>
              <p:cNvPr id="31" name="矩形 30">
                <a:extLst>
                  <a:ext uri="{FF2B5EF4-FFF2-40B4-BE49-F238E27FC236}">
                    <a16:creationId xmlns:a16="http://schemas.microsoft.com/office/drawing/2014/main" id="{BB4DA346-83DA-4735-BAC5-49C836FFFF87}"/>
                  </a:ext>
                </a:extLst>
              </p:cNvPr>
              <p:cNvSpPr>
                <a:spLocks noRot="1" noChangeAspect="1" noMove="1" noResize="1" noEditPoints="1" noAdjustHandles="1" noChangeArrowheads="1" noChangeShapeType="1" noTextEdit="1"/>
              </p:cNvSpPr>
              <p:nvPr/>
            </p:nvSpPr>
            <p:spPr>
              <a:xfrm>
                <a:off x="4308231" y="4981285"/>
                <a:ext cx="2336858" cy="394788"/>
              </a:xfrm>
              <a:prstGeom prst="rect">
                <a:avLst/>
              </a:prstGeom>
              <a:blipFill>
                <a:blip r:embed="rId5"/>
                <a:stretch>
                  <a:fillRect l="-783" t="-7692" r="-1305" b="-16923"/>
                </a:stretch>
              </a:blipFill>
            </p:spPr>
            <p:txBody>
              <a:bodyPr/>
              <a:lstStyle/>
              <a:p>
                <a:r>
                  <a:rPr lang="zh-CN" altLang="en-US">
                    <a:noFill/>
                  </a:rPr>
                  <a:t> </a:t>
                </a:r>
              </a:p>
            </p:txBody>
          </p:sp>
        </mc:Fallback>
      </mc:AlternateContent>
      <p:sp>
        <p:nvSpPr>
          <p:cNvPr id="32" name="右大括号 31">
            <a:extLst>
              <a:ext uri="{FF2B5EF4-FFF2-40B4-BE49-F238E27FC236}">
                <a16:creationId xmlns:a16="http://schemas.microsoft.com/office/drawing/2014/main" id="{C533E930-B2EA-4FBE-93C1-78C79DA5FD9D}"/>
              </a:ext>
            </a:extLst>
          </p:cNvPr>
          <p:cNvSpPr/>
          <p:nvPr/>
        </p:nvSpPr>
        <p:spPr bwMode="auto">
          <a:xfrm>
            <a:off x="7492145" y="3291681"/>
            <a:ext cx="45719" cy="518319"/>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sp>
        <p:nvSpPr>
          <p:cNvPr id="33" name="矩形 32">
            <a:extLst>
              <a:ext uri="{FF2B5EF4-FFF2-40B4-BE49-F238E27FC236}">
                <a16:creationId xmlns:a16="http://schemas.microsoft.com/office/drawing/2014/main" id="{9BDCE66F-770B-4BE5-91D4-825DE1A5A194}"/>
              </a:ext>
            </a:extLst>
          </p:cNvPr>
          <p:cNvSpPr/>
          <p:nvPr/>
        </p:nvSpPr>
        <p:spPr>
          <a:xfrm>
            <a:off x="7574280" y="3357432"/>
            <a:ext cx="1598515" cy="276999"/>
          </a:xfrm>
          <a:prstGeom prst="rect">
            <a:avLst/>
          </a:prstGeom>
        </p:spPr>
        <p:txBody>
          <a:bodyPr wrap="none">
            <a:spAutoFit/>
          </a:bodyPr>
          <a:lstStyle/>
          <a:p>
            <a:r>
              <a:rPr lang="zh-CN" altLang="en-US" dirty="0"/>
              <a:t>Natural bunch length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PT内页副本1">
            <a:extLst>
              <a:ext uri="{FF2B5EF4-FFF2-40B4-BE49-F238E27FC236}">
                <a16:creationId xmlns:a16="http://schemas.microsoft.com/office/drawing/2014/main" id="{EC96460D-F2B6-4AE6-A351-A1B739CE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灯片编号占位符 1">
            <a:extLst>
              <a:ext uri="{FF2B5EF4-FFF2-40B4-BE49-F238E27FC236}">
                <a16:creationId xmlns:a16="http://schemas.microsoft.com/office/drawing/2014/main" id="{3D42357E-3E88-49F0-89C1-CC78DF09C5A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E6C870B-0E1C-4B58-A957-71DD6756DBB7}" type="slidenum">
              <a:rPr lang="en-US" altLang="zh-CN" sz="1400" smtClean="0"/>
              <a:pPr>
                <a:spcBef>
                  <a:spcPct val="0"/>
                </a:spcBef>
                <a:buFontTx/>
                <a:buNone/>
              </a:pPr>
              <a:t>9</a:t>
            </a:fld>
            <a:endParaRPr lang="en-US" altLang="zh-CN" sz="1400"/>
          </a:p>
        </p:txBody>
      </p:sp>
      <p:sp>
        <p:nvSpPr>
          <p:cNvPr id="10" name="内容占位符 2">
            <a:extLst>
              <a:ext uri="{FF2B5EF4-FFF2-40B4-BE49-F238E27FC236}">
                <a16:creationId xmlns:a16="http://schemas.microsoft.com/office/drawing/2014/main" id="{117C5AD8-C078-4609-94BF-C3D338DD2FC7}"/>
              </a:ext>
            </a:extLst>
          </p:cNvPr>
          <p:cNvSpPr txBox="1">
            <a:spLocks/>
          </p:cNvSpPr>
          <p:nvPr/>
        </p:nvSpPr>
        <p:spPr bwMode="auto">
          <a:xfrm>
            <a:off x="420688" y="1126330"/>
            <a:ext cx="457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p"/>
              <a:defRPr sz="3200">
                <a:solidFill>
                  <a:schemeClr val="tx1"/>
                </a:solidFill>
                <a:latin typeface="Times New Roman Regular" charset="0"/>
                <a:ea typeface="+mn-ea"/>
                <a:cs typeface="+mn-cs"/>
              </a:defRPr>
            </a:lvl1pPr>
            <a:lvl2pPr marL="742950" indent="-28575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800">
                <a:solidFill>
                  <a:schemeClr val="tx1"/>
                </a:solidFill>
                <a:latin typeface="Times New Roman Regular" charset="0"/>
                <a:ea typeface="+mn-ea"/>
              </a:defRPr>
            </a:lvl2pPr>
            <a:lvl3pPr marL="11430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400">
                <a:solidFill>
                  <a:schemeClr val="tx1"/>
                </a:solidFill>
                <a:latin typeface="Times New Roman Regular" charset="0"/>
                <a:ea typeface="+mn-ea"/>
              </a:defRPr>
            </a:lvl3pPr>
            <a:lvl4pPr marL="16002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4pPr>
            <a:lvl5pPr marL="2057400" indent="-228600" algn="l" rtl="0" eaLnBrk="0" fontAlgn="base" hangingPunct="0">
              <a:lnSpc>
                <a:spcPct val="140000"/>
              </a:lnSpc>
              <a:spcBef>
                <a:spcPct val="20000"/>
              </a:spcBef>
              <a:spcAft>
                <a:spcPct val="0"/>
              </a:spcAft>
              <a:buClr>
                <a:srgbClr val="000066"/>
              </a:buClr>
              <a:buSzPct val="120000"/>
              <a:buFont typeface="Wingdings" panose="05000000000000000000" pitchFamily="2" charset="2"/>
              <a:buChar char="l"/>
              <a:defRPr sz="2000">
                <a:solidFill>
                  <a:schemeClr val="tx1"/>
                </a:solidFill>
                <a:latin typeface="Times New Roman Regular" charset="0"/>
                <a:ea typeface="+mn-ea"/>
              </a:defRPr>
            </a:lvl5pPr>
            <a:lvl6pPr marL="25146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6pPr>
            <a:lvl7pPr marL="29718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7pPr>
            <a:lvl8pPr marL="34290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8pPr>
            <a:lvl9pPr marL="3886200" indent="-228600" algn="l" rtl="0" eaLnBrk="0" fontAlgn="base" hangingPunct="0">
              <a:lnSpc>
                <a:spcPct val="140000"/>
              </a:lnSpc>
              <a:spcBef>
                <a:spcPct val="20000"/>
              </a:spcBef>
              <a:spcAft>
                <a:spcPct val="0"/>
              </a:spcAft>
              <a:buClr>
                <a:srgbClr val="000066"/>
              </a:buClr>
              <a:buSzPct val="120000"/>
              <a:buFont typeface="Wingdings" pitchFamily="2" charset="2"/>
              <a:buChar char="l"/>
              <a:defRPr sz="2000">
                <a:solidFill>
                  <a:schemeClr val="tx1"/>
                </a:solidFill>
                <a:latin typeface="+mn-lt"/>
                <a:ea typeface="+mn-ea"/>
              </a:defRPr>
            </a:lvl9pPr>
          </a:lstStyle>
          <a:p>
            <a:pPr>
              <a:defRPr/>
            </a:pPr>
            <a:r>
              <a:rPr lang="en-US" altLang="zh-CN" sz="2000" b="1" kern="0" baseline="0" dirty="0">
                <a:latin typeface="微软雅黑" panose="020B0503020204020204" pitchFamily="34" charset="-122"/>
                <a:ea typeface="微软雅黑" panose="020B0503020204020204" pitchFamily="34" charset="-122"/>
              </a:rPr>
              <a:t>simulation  </a:t>
            </a:r>
          </a:p>
        </p:txBody>
      </p:sp>
      <p:sp>
        <p:nvSpPr>
          <p:cNvPr id="11" name="Rectangle 2">
            <a:extLst>
              <a:ext uri="{FF2B5EF4-FFF2-40B4-BE49-F238E27FC236}">
                <a16:creationId xmlns:a16="http://schemas.microsoft.com/office/drawing/2014/main" id="{701AF2B3-4455-4A08-BA52-39F880DD39BC}"/>
              </a:ext>
            </a:extLst>
          </p:cNvPr>
          <p:cNvSpPr txBox="1">
            <a:spLocks noChangeArrowheads="1"/>
          </p:cNvSpPr>
          <p:nvPr/>
        </p:nvSpPr>
        <p:spPr bwMode="auto">
          <a:xfrm>
            <a:off x="-1560512" y="-6509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chemeClr val="bg1"/>
                </a:solidFill>
                <a:latin typeface="Times New Roman Regular" charset="0"/>
                <a:ea typeface="+mj-ea"/>
                <a:cs typeface="+mj-cs"/>
              </a:defRPr>
            </a:lvl1pPr>
            <a:lvl2pPr algn="ctr" rtl="0" eaLnBrk="0" fontAlgn="base" hangingPunct="0">
              <a:spcBef>
                <a:spcPct val="0"/>
              </a:spcBef>
              <a:spcAft>
                <a:spcPct val="0"/>
              </a:spcAft>
              <a:defRPr sz="4000">
                <a:solidFill>
                  <a:schemeClr val="bg1"/>
                </a:solidFill>
                <a:latin typeface="Times New Roman Regular" charset="0"/>
                <a:ea typeface="黑体" pitchFamily="49" charset="-122"/>
              </a:defRPr>
            </a:lvl2pPr>
            <a:lvl3pPr algn="ctr" rtl="0" eaLnBrk="0" fontAlgn="base" hangingPunct="0">
              <a:spcBef>
                <a:spcPct val="0"/>
              </a:spcBef>
              <a:spcAft>
                <a:spcPct val="0"/>
              </a:spcAft>
              <a:defRPr sz="4000">
                <a:solidFill>
                  <a:schemeClr val="bg1"/>
                </a:solidFill>
                <a:latin typeface="Times New Roman Regular" charset="0"/>
                <a:ea typeface="黑体" pitchFamily="49" charset="-122"/>
              </a:defRPr>
            </a:lvl3pPr>
            <a:lvl4pPr algn="ctr" rtl="0" eaLnBrk="0" fontAlgn="base" hangingPunct="0">
              <a:spcBef>
                <a:spcPct val="0"/>
              </a:spcBef>
              <a:spcAft>
                <a:spcPct val="0"/>
              </a:spcAft>
              <a:defRPr sz="4000">
                <a:solidFill>
                  <a:schemeClr val="bg1"/>
                </a:solidFill>
                <a:latin typeface="Times New Roman Regular" charset="0"/>
                <a:ea typeface="黑体" pitchFamily="49" charset="-122"/>
              </a:defRPr>
            </a:lvl4pPr>
            <a:lvl5pPr algn="ctr" rtl="0" eaLnBrk="0" fontAlgn="base" hangingPunct="0">
              <a:spcBef>
                <a:spcPct val="0"/>
              </a:spcBef>
              <a:spcAft>
                <a:spcPct val="0"/>
              </a:spcAft>
              <a:defRPr sz="4000">
                <a:solidFill>
                  <a:schemeClr val="bg1"/>
                </a:solidFill>
                <a:latin typeface="Times New Roman Regular" charset="0"/>
                <a:ea typeface="黑体" pitchFamily="49" charset="-122"/>
              </a:defRPr>
            </a:lvl5pPr>
            <a:lvl6pPr marL="457200" algn="ctr" rtl="0" eaLnBrk="0" fontAlgn="base" hangingPunct="0">
              <a:spcBef>
                <a:spcPct val="0"/>
              </a:spcBef>
              <a:spcAft>
                <a:spcPct val="0"/>
              </a:spcAft>
              <a:defRPr sz="4000">
                <a:solidFill>
                  <a:schemeClr val="bg1"/>
                </a:solidFill>
                <a:latin typeface="Arial" pitchFamily="34" charset="0"/>
                <a:ea typeface="黑体" pitchFamily="49" charset="-122"/>
              </a:defRPr>
            </a:lvl6pPr>
            <a:lvl7pPr marL="914400" algn="ctr" rtl="0" eaLnBrk="0" fontAlgn="base" hangingPunct="0">
              <a:spcBef>
                <a:spcPct val="0"/>
              </a:spcBef>
              <a:spcAft>
                <a:spcPct val="0"/>
              </a:spcAft>
              <a:defRPr sz="4000">
                <a:solidFill>
                  <a:schemeClr val="bg1"/>
                </a:solidFill>
                <a:latin typeface="Arial" pitchFamily="34" charset="0"/>
                <a:ea typeface="黑体" pitchFamily="49" charset="-122"/>
              </a:defRPr>
            </a:lvl7pPr>
            <a:lvl8pPr marL="1371600" algn="ctr" rtl="0" eaLnBrk="0" fontAlgn="base" hangingPunct="0">
              <a:spcBef>
                <a:spcPct val="0"/>
              </a:spcBef>
              <a:spcAft>
                <a:spcPct val="0"/>
              </a:spcAft>
              <a:defRPr sz="4000">
                <a:solidFill>
                  <a:schemeClr val="bg1"/>
                </a:solidFill>
                <a:latin typeface="Arial" pitchFamily="34" charset="0"/>
                <a:ea typeface="黑体" pitchFamily="49" charset="-122"/>
              </a:defRPr>
            </a:lvl8pPr>
            <a:lvl9pPr marL="1828800" algn="ctr" rtl="0" eaLnBrk="0" fontAlgn="base" hangingPunct="0">
              <a:spcBef>
                <a:spcPct val="0"/>
              </a:spcBef>
              <a:spcAft>
                <a:spcPct val="0"/>
              </a:spcAft>
              <a:defRPr sz="4000">
                <a:solidFill>
                  <a:schemeClr val="bg1"/>
                </a:solidFill>
                <a:latin typeface="Arial" pitchFamily="34" charset="0"/>
                <a:ea typeface="黑体" pitchFamily="49" charset="-122"/>
              </a:defRPr>
            </a:lvl9pPr>
          </a:lstStyle>
          <a:p>
            <a:pPr>
              <a:defRPr/>
            </a:pPr>
            <a:r>
              <a:rPr lang="en-US" altLang="zh-CN" b="1" kern="0" baseline="0" dirty="0">
                <a:solidFill>
                  <a:srgbClr val="FFFFFF"/>
                </a:solidFill>
                <a:latin typeface="Arial"/>
                <a:ea typeface="黑体"/>
              </a:rPr>
              <a:t>The code</a:t>
            </a:r>
          </a:p>
        </p:txBody>
      </p:sp>
      <p:sp>
        <p:nvSpPr>
          <p:cNvPr id="15" name="矩形 14">
            <a:extLst>
              <a:ext uri="{FF2B5EF4-FFF2-40B4-BE49-F238E27FC236}">
                <a16:creationId xmlns:a16="http://schemas.microsoft.com/office/drawing/2014/main" id="{132B6BDA-2254-4121-8B2C-8CB6194EE887}"/>
              </a:ext>
            </a:extLst>
          </p:cNvPr>
          <p:cNvSpPr/>
          <p:nvPr/>
        </p:nvSpPr>
        <p:spPr>
          <a:xfrm>
            <a:off x="420688" y="1706563"/>
            <a:ext cx="8266112" cy="5016758"/>
          </a:xfrm>
          <a:prstGeom prst="rect">
            <a:avLst/>
          </a:prstGeom>
        </p:spPr>
        <p:txBody>
          <a:bodyPr wrap="square">
            <a:spAutoFit/>
          </a:bodyPr>
          <a:lstStyle/>
          <a:p>
            <a:pPr>
              <a:defRPr/>
            </a:pPr>
            <a:r>
              <a:rPr lang="en-US" altLang="zh-CN" sz="2000" baseline="0" dirty="0">
                <a:latin typeface="+mn-lt"/>
              </a:rPr>
              <a:t> </a:t>
            </a:r>
          </a:p>
          <a:p>
            <a:pPr marL="342900" indent="-342900">
              <a:buFont typeface="Wingdings" panose="05000000000000000000" pitchFamily="2" charset="2"/>
              <a:buChar char="u"/>
              <a:defRPr/>
            </a:pPr>
            <a:r>
              <a:rPr lang="en-US" altLang="zh-CN" sz="2000" b="1" kern="0" baseline="0" dirty="0">
                <a:solidFill>
                  <a:schemeClr val="accent1">
                    <a:lumMod val="50000"/>
                  </a:schemeClr>
                </a:solidFill>
                <a:latin typeface="微软雅黑" panose="020B0503020204020204" pitchFamily="34" charset="-122"/>
                <a:ea typeface="微软雅黑" panose="020B0503020204020204" pitchFamily="34" charset="-122"/>
              </a:rPr>
              <a:t>Weak-strong simulation </a:t>
            </a:r>
          </a:p>
          <a:p>
            <a:pPr>
              <a:defRPr/>
            </a:pPr>
            <a:endParaRPr lang="en-US" altLang="zh-CN" sz="2000" b="1" kern="0" baseline="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defRPr/>
            </a:pPr>
            <a:r>
              <a:rPr lang="en-US" altLang="zh-CN" sz="2000" b="1" kern="0" baseline="0" dirty="0">
                <a:latin typeface="微软雅黑" panose="020B0503020204020204" pitchFamily="34" charset="-122"/>
                <a:ea typeface="微软雅黑" panose="020B0503020204020204" pitchFamily="34" charset="-122"/>
              </a:rPr>
              <a:t>(strong)</a:t>
            </a:r>
            <a:r>
              <a:rPr lang="zh-CN" altLang="en-US" sz="2000" b="1" kern="0" baseline="0" dirty="0">
                <a:latin typeface="微软雅黑" panose="020B0503020204020204" pitchFamily="34" charset="-122"/>
                <a:ea typeface="微软雅黑" panose="020B0503020204020204" pitchFamily="34" charset="-122"/>
              </a:rPr>
              <a:t>：</a:t>
            </a:r>
            <a:r>
              <a:rPr lang="en-US" altLang="zh-CN" sz="2000" b="1" kern="0" baseline="0" dirty="0">
                <a:latin typeface="微软雅黑" panose="020B0503020204020204" pitchFamily="34" charset="-122"/>
                <a:ea typeface="微软雅黑" panose="020B0503020204020204" pitchFamily="34" charset="-122"/>
              </a:rPr>
              <a:t>single-macro particle </a:t>
            </a:r>
            <a:r>
              <a:rPr lang="en-US" altLang="zh-CN" sz="2000" b="1" kern="0" baseline="0" dirty="0" err="1">
                <a:latin typeface="微软雅黑" panose="020B0503020204020204" pitchFamily="34" charset="-122"/>
                <a:ea typeface="微软雅黑" panose="020B0503020204020204" pitchFamily="34" charset="-122"/>
              </a:rPr>
              <a:t>model,beam</a:t>
            </a:r>
            <a:r>
              <a:rPr lang="en-US" altLang="zh-CN" sz="2000" b="1" kern="0" baseline="0" dirty="0">
                <a:latin typeface="微软雅黑" panose="020B0503020204020204" pitchFamily="34" charset="-122"/>
                <a:ea typeface="微软雅黑" panose="020B0503020204020204" pitchFamily="34" charset="-122"/>
              </a:rPr>
              <a:t> has a fixed charge distribution </a:t>
            </a:r>
          </a:p>
          <a:p>
            <a:pPr marL="342900" indent="-342900">
              <a:buFont typeface="Arial" panose="020B0604020202020204" pitchFamily="34" charset="0"/>
              <a:buChar char="•"/>
              <a:defRPr/>
            </a:pPr>
            <a:r>
              <a:rPr lang="en-US" altLang="zh-CN" sz="2000" b="1" kern="0" baseline="0" dirty="0">
                <a:latin typeface="微软雅黑" panose="020B0503020204020204" pitchFamily="34" charset="-122"/>
                <a:ea typeface="微软雅黑" panose="020B0503020204020204" pitchFamily="34" charset="-122"/>
              </a:rPr>
              <a:t>(weak) </a:t>
            </a:r>
            <a:r>
              <a:rPr lang="zh-CN" altLang="en-US" sz="2000" b="1" kern="0" baseline="0" dirty="0">
                <a:latin typeface="微软雅黑" panose="020B0503020204020204" pitchFamily="34" charset="-122"/>
                <a:ea typeface="微软雅黑" panose="020B0503020204020204" pitchFamily="34" charset="-122"/>
              </a:rPr>
              <a:t>：</a:t>
            </a:r>
            <a:r>
              <a:rPr lang="en-US" altLang="zh-CN" sz="2000" b="1" kern="0" baseline="0" dirty="0">
                <a:latin typeface="微软雅黑" panose="020B0503020204020204" pitchFamily="34" charset="-122"/>
                <a:ea typeface="微软雅黑" panose="020B0503020204020204" pitchFamily="34" charset="-122"/>
              </a:rPr>
              <a:t>multi-macro particle model.</a:t>
            </a:r>
          </a:p>
          <a:p>
            <a:pPr marL="342900" indent="-342900">
              <a:buFont typeface="Arial" panose="020B0604020202020204" pitchFamily="34" charset="0"/>
              <a:buChar char="•"/>
              <a:defRPr/>
            </a:pPr>
            <a:r>
              <a:rPr lang="en-US" altLang="zh-CN" sz="2000" b="1" kern="0" baseline="0" dirty="0">
                <a:latin typeface="微软雅黑" panose="020B0503020204020204" pitchFamily="34" charset="-122"/>
                <a:ea typeface="微软雅黑" panose="020B0503020204020204" pitchFamily="34" charset="-122"/>
              </a:rPr>
              <a:t>Current usage: IBB (WS), BBWS.</a:t>
            </a:r>
          </a:p>
          <a:p>
            <a:pPr>
              <a:defRPr/>
            </a:pPr>
            <a:endParaRPr lang="en-US" altLang="zh-CN" sz="2000" b="1" kern="0" baseline="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defRPr/>
            </a:pPr>
            <a:endParaRPr lang="en-US" altLang="zh-CN" sz="2000" b="1" kern="0" baseline="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u"/>
              <a:defRPr/>
            </a:pPr>
            <a:r>
              <a:rPr lang="en-US" altLang="zh-CN" sz="2000" b="1" kern="0" baseline="0" dirty="0">
                <a:solidFill>
                  <a:srgbClr val="C00000"/>
                </a:solidFill>
                <a:latin typeface="微软雅黑" panose="020B0503020204020204" pitchFamily="34" charset="-122"/>
                <a:ea typeface="微软雅黑" panose="020B0503020204020204" pitchFamily="34" charset="-122"/>
              </a:rPr>
              <a:t>Strong-strong simulation</a:t>
            </a:r>
          </a:p>
          <a:p>
            <a:pPr>
              <a:defRPr/>
            </a:pPr>
            <a:endParaRPr lang="en-US" altLang="zh-CN" sz="2000" b="1" kern="0" baseline="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defRPr/>
            </a:pPr>
            <a:r>
              <a:rPr lang="en-US" altLang="zh-CN" sz="2000" b="1" kern="0" baseline="0" dirty="0">
                <a:latin typeface="微软雅黑" panose="020B0503020204020204" pitchFamily="34" charset="-122"/>
                <a:ea typeface="微软雅黑" panose="020B0503020204020204" pitchFamily="34" charset="-122"/>
              </a:rPr>
              <a:t>PIC strong-strong method</a:t>
            </a:r>
          </a:p>
          <a:p>
            <a:pPr marL="342900" indent="-342900">
              <a:buFont typeface="Arial" panose="020B0604020202020204" pitchFamily="34" charset="0"/>
              <a:buChar char="•"/>
              <a:defRPr/>
            </a:pPr>
            <a:r>
              <a:rPr lang="en-US" altLang="zh-CN" sz="2000" b="1" kern="0" baseline="0" dirty="0">
                <a:latin typeface="微软雅黑" panose="020B0503020204020204" pitchFamily="34" charset="-122"/>
                <a:ea typeface="微软雅黑" panose="020B0503020204020204" pitchFamily="34" charset="-122"/>
              </a:rPr>
              <a:t>The macroparticle model is used for both bunch.</a:t>
            </a:r>
          </a:p>
          <a:p>
            <a:pPr marL="342900" indent="-342900">
              <a:buFont typeface="Arial" panose="020B0604020202020204" pitchFamily="34" charset="0"/>
              <a:buChar char="•"/>
              <a:defRPr/>
            </a:pPr>
            <a:r>
              <a:rPr lang="en-US" altLang="zh-CN" sz="2000" b="1" kern="0" baseline="0" dirty="0">
                <a:latin typeface="微软雅黑" panose="020B0503020204020204" pitchFamily="34" charset="-122"/>
                <a:ea typeface="微软雅黑" panose="020B0503020204020204" pitchFamily="34" charset="-122"/>
              </a:rPr>
              <a:t>Head-tail instability</a:t>
            </a:r>
          </a:p>
          <a:p>
            <a:pPr marL="342900" indent="-342900">
              <a:buFont typeface="Arial" panose="020B0604020202020204" pitchFamily="34" charset="0"/>
              <a:buChar char="•"/>
              <a:defRPr/>
            </a:pPr>
            <a:r>
              <a:rPr lang="en-US" altLang="zh-CN" sz="2000" b="1" kern="0" baseline="0" dirty="0">
                <a:latin typeface="微软雅黑" panose="020B0503020204020204" pitchFamily="34" charset="-122"/>
                <a:ea typeface="微软雅黑" panose="020B0503020204020204" pitchFamily="34" charset="-122"/>
              </a:rPr>
              <a:t>Current usage: IBB (SS), BBPS.</a:t>
            </a:r>
          </a:p>
          <a:p>
            <a:pPr marL="342900" indent="-342900">
              <a:buFont typeface="Arial" panose="020B0604020202020204" pitchFamily="34" charset="0"/>
              <a:buChar char="•"/>
              <a:defRPr/>
            </a:pPr>
            <a:endParaRPr lang="en-US" altLang="zh-CN" sz="2000" b="1" kern="0" baseline="0"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292E2D5E-92E8-49E0-AC41-CA6CE4074970}"/>
              </a:ext>
            </a:extLst>
          </p:cNvPr>
          <p:cNvSpPr/>
          <p:nvPr/>
        </p:nvSpPr>
        <p:spPr>
          <a:xfrm>
            <a:off x="152400" y="6396335"/>
            <a:ext cx="3997723" cy="461665"/>
          </a:xfrm>
          <a:prstGeom prst="rect">
            <a:avLst/>
          </a:prstGeom>
        </p:spPr>
        <p:txBody>
          <a:bodyPr wrap="square">
            <a:spAutoFit/>
          </a:bodyPr>
          <a:lstStyle/>
          <a:p>
            <a:r>
              <a:rPr lang="en-US" altLang="zh-CN" dirty="0">
                <a:solidFill>
                  <a:schemeClr val="accent3">
                    <a:lumMod val="75000"/>
                  </a:schemeClr>
                </a:solidFill>
              </a:rPr>
              <a:t>IBB, </a:t>
            </a:r>
            <a:r>
              <a:rPr lang="en-US" altLang="zh-CN" dirty="0" err="1">
                <a:solidFill>
                  <a:schemeClr val="accent3">
                    <a:lumMod val="75000"/>
                  </a:schemeClr>
                </a:solidFill>
              </a:rPr>
              <a:t>Y.Zhang</a:t>
            </a:r>
            <a:r>
              <a:rPr lang="en-US" altLang="zh-CN" dirty="0">
                <a:solidFill>
                  <a:schemeClr val="accent3">
                    <a:lumMod val="75000"/>
                  </a:schemeClr>
                </a:solidFill>
              </a:rPr>
              <a:t> , IHEP</a:t>
            </a:r>
          </a:p>
          <a:p>
            <a:r>
              <a:rPr lang="en-US" altLang="zh-CN" dirty="0">
                <a:solidFill>
                  <a:schemeClr val="accent3">
                    <a:lumMod val="75000"/>
                  </a:schemeClr>
                </a:solidFill>
              </a:rPr>
              <a:t>BBWS, BBSP(BBSS) K. </a:t>
            </a:r>
            <a:r>
              <a:rPr lang="en-US" altLang="zh-CN" dirty="0" err="1">
                <a:solidFill>
                  <a:schemeClr val="accent3">
                    <a:lumMod val="75000"/>
                  </a:schemeClr>
                </a:solidFill>
              </a:rPr>
              <a:t>Ohmi</a:t>
            </a:r>
            <a:r>
              <a:rPr lang="en-US" altLang="zh-CN" dirty="0">
                <a:solidFill>
                  <a:schemeClr val="accent3">
                    <a:lumMod val="75000"/>
                  </a:schemeClr>
                </a:solidFill>
              </a:rPr>
              <a:t> ,KEK</a:t>
            </a:r>
            <a:endParaRPr lang="zh-CN" altLang="en-US" dirty="0">
              <a:solidFill>
                <a:schemeClr val="accent3">
                  <a:lumMod val="75000"/>
                </a:schemeClr>
              </a:solidFill>
            </a:endParaRPr>
          </a:p>
        </p:txBody>
      </p:sp>
    </p:spTree>
    <p:extLst>
      <p:ext uri="{BB962C8B-B14F-4D97-AF65-F5344CB8AC3E}">
        <p14:creationId xmlns:p14="http://schemas.microsoft.com/office/powerpoint/2010/main" val="656430951"/>
      </p:ext>
    </p:extLst>
  </p:cSld>
  <p:clrMapOvr>
    <a:masterClrMapping/>
  </p:clrMapOvr>
</p:sld>
</file>

<file path=ppt/theme/theme1.xml><?xml version="1.0" encoding="utf-8"?>
<a:theme xmlns:a="http://schemas.openxmlformats.org/drawingml/2006/main" name="默认设计模板">
  <a:themeElements>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2500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2500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2500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12475</TotalTime>
  <Words>2177</Words>
  <Application>Microsoft Office PowerPoint</Application>
  <PresentationFormat>全屏显示(4:3)</PresentationFormat>
  <Paragraphs>447</Paragraphs>
  <Slides>25</Slides>
  <Notes>25</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25</vt:i4>
      </vt:variant>
    </vt:vector>
  </HeadingPairs>
  <TitlesOfParts>
    <vt:vector size="39" baseType="lpstr">
      <vt:lpstr>Times New Roman Regular</vt:lpstr>
      <vt:lpstr>等线</vt:lpstr>
      <vt:lpstr>等线 Light</vt:lpstr>
      <vt:lpstr>黑体</vt:lpstr>
      <vt:lpstr>宋体</vt:lpstr>
      <vt:lpstr>微软雅黑</vt:lpstr>
      <vt:lpstr>Arial</vt:lpstr>
      <vt:lpstr>Cambria Math</vt:lpstr>
      <vt:lpstr>Impact</vt:lpstr>
      <vt:lpstr>Symbol</vt:lpstr>
      <vt:lpstr>Times New Roman</vt:lpstr>
      <vt:lpstr>Wingdings</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msi-pc</cp:lastModifiedBy>
  <cp:revision>262</cp:revision>
  <cp:lastPrinted>1601-01-01T00:00:00Z</cp:lastPrinted>
  <dcterms:created xsi:type="dcterms:W3CDTF">1601-01-01T00:00:00Z</dcterms:created>
  <dcterms:modified xsi:type="dcterms:W3CDTF">2024-01-16T01:12:39Z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