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4043" r:id="rId3"/>
    <p:sldId id="266" r:id="rId4"/>
    <p:sldId id="4026" r:id="rId5"/>
    <p:sldId id="4023" r:id="rId6"/>
    <p:sldId id="4027" r:id="rId7"/>
    <p:sldId id="4036" r:id="rId8"/>
    <p:sldId id="4034" r:id="rId9"/>
    <p:sldId id="267" r:id="rId10"/>
    <p:sldId id="4046" r:id="rId11"/>
    <p:sldId id="4045" r:id="rId12"/>
    <p:sldId id="4044" r:id="rId13"/>
    <p:sldId id="4042" r:id="rId14"/>
    <p:sldId id="4047" r:id="rId15"/>
    <p:sldId id="4037" r:id="rId16"/>
    <p:sldId id="403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F7F"/>
    <a:srgbClr val="034EA1"/>
    <a:srgbClr val="FFFFFF"/>
    <a:srgbClr val="EE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77224" autoAdjust="0"/>
  </p:normalViewPr>
  <p:slideViewPr>
    <p:cSldViewPr snapToGrid="0">
      <p:cViewPr varScale="1">
        <p:scale>
          <a:sx n="62" d="100"/>
          <a:sy n="62" d="100"/>
        </p:scale>
        <p:origin x="138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CEB00-FC13-4B42-AEBF-229B65D7380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A09-3D61-42D5-8636-B1560DDD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16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morning, every one. it’s my pleasure to be here. I’m Tao Liu. This presentation today will introduce the  progress of lattice design study for STCF storage rings.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3A09-3D61-42D5-8636-B1560DDD9C4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557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 summarize above result.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3A09-3D61-42D5-8636-B1560DDD9C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89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endParaRPr lang="en-US" altLang="zh-CN" dirty="0">
                  <a:solidFill>
                    <a:srgbClr val="034EA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Crab waist is the one of the most important concept for the STCF, it enable us to increase the luminosity about 2 orders.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It consists of three steps: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Large, low beta and crab sextupoles.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Large piwinski angle is created with </a:t>
                </a:r>
              </a:p>
              <a:p>
                <a:pPr lvl="1"/>
                <a:endParaRPr lang="en-US" altLang="zh-CN" dirty="0">
                  <a:solidFill>
                    <a:srgbClr val="034EA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Rotate the waist of beta function along the center trajectory of opposite beams,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Then most of  the betatron and synchro-betatron resonance will be suppressed.</a:t>
                </a:r>
              </a:p>
              <a:p>
                <a:pPr lvl="1"/>
                <a:endParaRPr lang="en-US" altLang="zh-CN" dirty="0">
                  <a:solidFill>
                    <a:srgbClr val="034EA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connected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rgbClr val="034EA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smtClean="0">
                                <a:solidFill>
                                  <a:srgbClr val="034EA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solidFill>
                                    <a:srgbClr val="034EA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solidFill>
                                    <a:srgbClr val="034EA1"/>
                                  </a:solidFill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solidFill>
                                    <a:srgbClr val="034EA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solidFill>
                                    <a:srgbClr val="034EA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solidFill>
                                    <a:srgbClr val="034EA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dirty="0">
                    <a:solidFill>
                      <a:srgbClr val="034EA1"/>
                    </a:solidFill>
                  </a:rPr>
                  <a:t> with strengths of opposite signs 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Second order geometric aberration cancellation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endParaRPr lang="en-US" altLang="zh-CN" dirty="0">
                  <a:solidFill>
                    <a:srgbClr val="034EA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Crab waist is the one of the most important concept for the STCF, it enable us to increase the luminosity </a:t>
                </a:r>
                <a:r>
                  <a:rPr lang="en-US" altLang="zh-CN" dirty="0" err="1">
                    <a:solidFill>
                      <a:srgbClr val="034EA1"/>
                    </a:solidFill>
                  </a:rPr>
                  <a:t>ofcolliders</a:t>
                </a:r>
                <a:r>
                  <a:rPr lang="en-US" altLang="zh-CN" dirty="0">
                    <a:solidFill>
                      <a:srgbClr val="034EA1"/>
                    </a:solidFill>
                  </a:rPr>
                  <a:t>.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It consists of three steps: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Large, low beta and crab sextupoles.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Large piwinski angle is created with </a:t>
                </a:r>
              </a:p>
              <a:p>
                <a:pPr lvl="1"/>
                <a:endParaRPr lang="en-US" altLang="zh-CN" dirty="0">
                  <a:solidFill>
                    <a:srgbClr val="034EA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Rotate the waist of beta function along the center trajectory of opposite beams,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Then most of  the betatron and synchro-betatron resonance will be suppressed.</a:t>
                </a:r>
              </a:p>
              <a:p>
                <a:pPr lvl="1"/>
                <a:endParaRPr lang="en-US" altLang="zh-CN" dirty="0">
                  <a:solidFill>
                    <a:srgbClr val="034EA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connected by </a:t>
                </a:r>
                <a:r>
                  <a:rPr lang="en-US" altLang="zh-CN" i="0">
                    <a:solidFill>
                      <a:srgbClr val="034EA1"/>
                    </a:solidFill>
                    <a:latin typeface="Cambria Math" panose="02040503050406030204" pitchFamily="18" charset="0"/>
                  </a:rPr>
                  <a:t>(■8(</a:t>
                </a:r>
                <a:r>
                  <a:rPr lang="en-US" altLang="zh-CN" b="0" i="0">
                    <a:solidFill>
                      <a:srgbClr val="034EA1"/>
                    </a:solidFill>
                    <a:latin typeface="Cambria Math" panose="02040503050406030204" pitchFamily="18" charset="0"/>
                  </a:rPr>
                  <a:t>𝐼&amp;   0@0&amp;−𝐼))</a:t>
                </a:r>
                <a:r>
                  <a:rPr lang="en-US" altLang="zh-CN" dirty="0">
                    <a:solidFill>
                      <a:srgbClr val="034EA1"/>
                    </a:solidFill>
                  </a:rPr>
                  <a:t> with strengths of opposite signs </a:t>
                </a:r>
              </a:p>
              <a:p>
                <a:pPr lvl="1"/>
                <a:r>
                  <a:rPr lang="en-US" altLang="zh-CN" dirty="0">
                    <a:solidFill>
                      <a:srgbClr val="034EA1"/>
                    </a:solidFill>
                  </a:rPr>
                  <a:t>Second order geometric aberration cancellation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3A09-3D61-42D5-8636-B1560DDD9C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2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the parameters of the recent results., Where we have consider the effects including xxx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3A09-3D61-42D5-8636-B1560DDD9C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69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PAGE show the lattice and layout of STCF, it consists of 8 arc sections, 5 Siberian snake, four damping wiggler , one interaction region and one technique sections. The electron and positron is symmetrical.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512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IR is the main source of nonlinearity,</a:t>
                </a:r>
              </a:p>
              <a:p>
                <a:r>
                  <a:rPr lang="en-US" altLang="zh-CN" sz="1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Low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𝜷</m:t>
                    </m:r>
                  </m:oMath>
                </a14:m>
                <a:r>
                  <a:rPr lang="en-US" altLang="zh-CN" sz="1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at IP and necessary space for detector result in the large chromaticity at final doublet</a:t>
                </a: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Local chromaticity correction in vertical and horizontal at IR</a:t>
                </a:r>
              </a:p>
              <a:p>
                <a:r>
                  <a:rPr lang="en-US" altLang="zh-CN" sz="1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To suppress the betatron and synchro-betatron resonance </a:t>
                </a: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Crab</a:t>
                </a:r>
                <a:r>
                  <a:rPr lang="zh-CN" altLang="en-US" sz="16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600" b="1" dirty="0">
                    <a:latin typeface="宋体" panose="02010600030101010101" pitchFamily="2" charset="-122"/>
                  </a:rPr>
                  <a:t>sextupoles</a:t>
                </a:r>
              </a:p>
              <a:p>
                <a:r>
                  <a:rPr lang="en-US" altLang="zh-CN" sz="1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Important phase advances</a:t>
                </a: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Suppress the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zh-CN" sz="1600" b="1" dirty="0">
                    <a:latin typeface="宋体" panose="02010600030101010101" pitchFamily="2" charset="-122"/>
                  </a:rPr>
                  <a:t> beating</a:t>
                </a:r>
              </a:p>
              <a:p>
                <a:pPr lvl="2"/>
                <a:r>
                  <a:rPr lang="en-US" altLang="zh-CN" sz="1400" b="1" dirty="0">
                    <a:latin typeface="宋体" panose="02010600030101010101" pitchFamily="2" charset="-122"/>
                  </a:rPr>
                  <a:t>From first vertical correction sextupole -</a:t>
                </a:r>
                <a:r>
                  <a:rPr lang="zh-CN" altLang="en-US" sz="14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400" b="1" dirty="0">
                    <a:latin typeface="宋体" panose="02010600030101010101" pitchFamily="2" charset="-122"/>
                  </a:rPr>
                  <a:t>SCCY1  to IP: 1.5</a:t>
                </a:r>
                <a14:m>
                  <m:oMath xmlns:m="http://schemas.openxmlformats.org/officeDocument/2006/math">
                    <m:r>
                      <a:rPr lang="zh-CN" altLang="en-US" sz="14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altLang="zh-CN" sz="1400" b="1" dirty="0">
                  <a:latin typeface="宋体" panose="02010600030101010101" pitchFamily="2" charset="-122"/>
                </a:endParaRPr>
              </a:p>
              <a:p>
                <a:pPr lvl="2"/>
                <a:r>
                  <a:rPr lang="en-US" altLang="zh-CN" sz="1400" b="1" dirty="0">
                    <a:latin typeface="宋体" panose="02010600030101010101" pitchFamily="2" charset="-122"/>
                  </a:rPr>
                  <a:t>From first horizontal correction sextupole -</a:t>
                </a:r>
                <a:r>
                  <a:rPr lang="zh-CN" altLang="en-US" sz="14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400" b="1" dirty="0">
                    <a:latin typeface="宋体" panose="02010600030101010101" pitchFamily="2" charset="-122"/>
                  </a:rPr>
                  <a:t>SCCX1 to IP 3.5</a:t>
                </a:r>
                <a14:m>
                  <m:oMath xmlns:m="http://schemas.openxmlformats.org/officeDocument/2006/math">
                    <m:r>
                      <a:rPr lang="en-US" altLang="zh-CN" sz="105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sz="1050" b="1" dirty="0">
                    <a:latin typeface="宋体" panose="02010600030101010101" pitchFamily="2" charset="-122"/>
                  </a:rPr>
                  <a:t>。</a:t>
                </a:r>
                <a:endParaRPr lang="en-US" altLang="zh-CN" sz="1050" b="1" dirty="0">
                  <a:latin typeface="宋体" panose="02010600030101010101" pitchFamily="2" charset="-122"/>
                </a:endParaRP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Compensate</a:t>
                </a:r>
                <a:r>
                  <a:rPr lang="zh-CN" altLang="en-US" sz="16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600" b="1" dirty="0">
                    <a:latin typeface="宋体" panose="02010600030101010101" pitchFamily="2" charset="-122"/>
                  </a:rPr>
                  <a:t>geometric</a:t>
                </a:r>
                <a:r>
                  <a:rPr lang="zh-CN" altLang="en-US" sz="16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600" b="1" dirty="0">
                    <a:latin typeface="宋体" panose="02010600030101010101" pitchFamily="2" charset="-122"/>
                  </a:rPr>
                  <a:t>aberration</a:t>
                </a:r>
              </a:p>
              <a:p>
                <a:pPr lvl="2"/>
                <a:r>
                  <a:rPr lang="en-US" altLang="zh-CN" sz="1400" b="1" dirty="0">
                    <a:latin typeface="宋体" panose="02010600030101010101" pitchFamily="2" charset="-122"/>
                  </a:rPr>
                  <a:t>-I transfer matrix at CCY and CCX</a:t>
                </a: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Crab-waist</a:t>
                </a:r>
                <a:r>
                  <a:rPr lang="zh-CN" altLang="en-US" sz="16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600" b="1" dirty="0">
                    <a:latin typeface="宋体" panose="02010600030101010101" pitchFamily="2" charset="-122"/>
                  </a:rPr>
                  <a:t>scheme</a:t>
                </a:r>
              </a:p>
              <a:p>
                <a:pPr lvl="2"/>
                <a:r>
                  <a:rPr lang="en-US" altLang="zh-CN" sz="1400" b="1" dirty="0">
                    <a:latin typeface="宋体" panose="02010600030101010101" pitchFamily="2" charset="-122"/>
                  </a:rPr>
                  <a:t>From crab sextupoles - SCRAB to IP: (</a:t>
                </a:r>
                <a14:m>
                  <m:oMath xmlns:m="http://schemas.openxmlformats.org/officeDocument/2006/math">
                    <m:r>
                      <a:rPr lang="en-US" altLang="zh-CN" sz="1400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sz="1400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1400" b="1" i="1" dirty="0" smtClean="0">
                        <a:latin typeface="Cambria Math" panose="02040503050406030204" pitchFamily="18" charset="0"/>
                      </a:rPr>
                      <m:t>,  (</m:t>
                    </m:r>
                    <m:r>
                      <a:rPr lang="en-US" altLang="zh-CN" sz="1400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14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400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1400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400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1400" b="1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sz="1400" b="1" dirty="0">
                    <a:latin typeface="宋体" panose="02010600030101010101" pitchFamily="2" charset="-122"/>
                  </a:rPr>
                  <a:t>)</a:t>
                </a:r>
              </a:p>
              <a:p>
                <a:r>
                  <a:rPr lang="en-US" altLang="zh-CN" sz="16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Optics functions at IP are optimized with longitudinal dynamics and beam-beam effect</a:t>
                </a:r>
              </a:p>
              <a:p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en-US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Low </a:t>
                </a:r>
                <a:r>
                  <a:rPr lang="en-US" altLang="zh-CN" sz="1800" b="1" i="0">
                    <a:latin typeface="Cambria Math" panose="02040503050406030204" pitchFamily="18" charset="0"/>
                    <a:ea typeface="宋体" panose="02010600030101010101" pitchFamily="2" charset="-122"/>
                  </a:rPr>
                  <a:t>𝜷</a:t>
                </a:r>
                <a:r>
                  <a:rPr lang="en-US" altLang="zh-CN" sz="1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at IP and space for detector result in the large chromaticity at final doublet</a:t>
                </a: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Local chromaticity correction in vertical and horizontal at IR</a:t>
                </a:r>
              </a:p>
              <a:p>
                <a:r>
                  <a:rPr lang="en-US" altLang="zh-CN" sz="1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To suppress the betatron and synchro-betatron resonance </a:t>
                </a: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Crab</a:t>
                </a:r>
                <a:r>
                  <a:rPr lang="zh-CN" altLang="en-US" sz="16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600" b="1" dirty="0">
                    <a:latin typeface="宋体" panose="02010600030101010101" pitchFamily="2" charset="-122"/>
                  </a:rPr>
                  <a:t>sextupoles</a:t>
                </a:r>
              </a:p>
              <a:p>
                <a:r>
                  <a:rPr lang="en-US" altLang="zh-CN" sz="1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Important phase advances</a:t>
                </a: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Suppress the </a:t>
                </a:r>
                <a:r>
                  <a:rPr lang="en-US" altLang="zh-CN" sz="1600" b="1" i="0">
                    <a:latin typeface="Cambria Math" panose="02040503050406030204" pitchFamily="18" charset="0"/>
                  </a:rPr>
                  <a:t>𝜷</a:t>
                </a:r>
                <a:r>
                  <a:rPr lang="en-US" altLang="zh-CN" sz="1600" b="1" dirty="0">
                    <a:latin typeface="宋体" panose="02010600030101010101" pitchFamily="2" charset="-122"/>
                  </a:rPr>
                  <a:t> beating</a:t>
                </a:r>
              </a:p>
              <a:p>
                <a:pPr lvl="2"/>
                <a:r>
                  <a:rPr lang="en-US" altLang="zh-CN" sz="1400" b="1" dirty="0">
                    <a:latin typeface="宋体" panose="02010600030101010101" pitchFamily="2" charset="-122"/>
                  </a:rPr>
                  <a:t>From first vertical correction sextupole -</a:t>
                </a:r>
                <a:r>
                  <a:rPr lang="zh-CN" altLang="en-US" sz="14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400" b="1" dirty="0">
                    <a:latin typeface="宋体" panose="02010600030101010101" pitchFamily="2" charset="-122"/>
                  </a:rPr>
                  <a:t>SCCY1  to IP: 1.5</a:t>
                </a:r>
                <a:r>
                  <a:rPr lang="zh-CN" altLang="en-US" sz="1400" b="1" i="0" dirty="0">
                    <a:latin typeface="Cambria Math" panose="02040503050406030204" pitchFamily="18" charset="0"/>
                  </a:rPr>
                  <a:t>𝝅</a:t>
                </a:r>
                <a:endParaRPr lang="en-US" altLang="zh-CN" sz="1400" b="1" dirty="0">
                  <a:latin typeface="宋体" panose="02010600030101010101" pitchFamily="2" charset="-122"/>
                </a:endParaRPr>
              </a:p>
              <a:p>
                <a:pPr lvl="2"/>
                <a:r>
                  <a:rPr lang="en-US" altLang="zh-CN" sz="1400" b="1" dirty="0">
                    <a:latin typeface="宋体" panose="02010600030101010101" pitchFamily="2" charset="-122"/>
                  </a:rPr>
                  <a:t>From first horizontal correction sextupole -</a:t>
                </a:r>
                <a:r>
                  <a:rPr lang="zh-CN" altLang="en-US" sz="14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400" b="1" dirty="0">
                    <a:latin typeface="宋体" panose="02010600030101010101" pitchFamily="2" charset="-122"/>
                  </a:rPr>
                  <a:t>SCCX1 to IP 3.5</a:t>
                </a:r>
                <a:r>
                  <a:rPr lang="en-US" altLang="zh-CN" sz="1050" b="1" i="0">
                    <a:latin typeface="Cambria Math" panose="02040503050406030204" pitchFamily="18" charset="0"/>
                  </a:rPr>
                  <a:t>𝝅</a:t>
                </a:r>
                <a:r>
                  <a:rPr lang="zh-CN" altLang="en-US" sz="1050" b="1" dirty="0">
                    <a:latin typeface="宋体" panose="02010600030101010101" pitchFamily="2" charset="-122"/>
                  </a:rPr>
                  <a:t>。</a:t>
                </a:r>
                <a:endParaRPr lang="en-US" altLang="zh-CN" sz="1050" b="1" dirty="0">
                  <a:latin typeface="宋体" panose="02010600030101010101" pitchFamily="2" charset="-122"/>
                </a:endParaRP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Compensate</a:t>
                </a:r>
                <a:r>
                  <a:rPr lang="zh-CN" altLang="en-US" sz="16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600" b="1" dirty="0">
                    <a:latin typeface="宋体" panose="02010600030101010101" pitchFamily="2" charset="-122"/>
                  </a:rPr>
                  <a:t>geometric</a:t>
                </a:r>
                <a:r>
                  <a:rPr lang="zh-CN" altLang="en-US" sz="16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600" b="1" dirty="0">
                    <a:latin typeface="宋体" panose="02010600030101010101" pitchFamily="2" charset="-122"/>
                  </a:rPr>
                  <a:t>aberration</a:t>
                </a:r>
              </a:p>
              <a:p>
                <a:pPr lvl="2"/>
                <a:r>
                  <a:rPr lang="en-US" altLang="zh-CN" sz="1400" b="1" dirty="0">
                    <a:latin typeface="宋体" panose="02010600030101010101" pitchFamily="2" charset="-122"/>
                  </a:rPr>
                  <a:t>-I transfer matrix at CCY and CCX</a:t>
                </a:r>
              </a:p>
              <a:p>
                <a:pPr lvl="1"/>
                <a:r>
                  <a:rPr lang="en-US" altLang="zh-CN" sz="1600" b="1" dirty="0">
                    <a:latin typeface="宋体" panose="02010600030101010101" pitchFamily="2" charset="-122"/>
                  </a:rPr>
                  <a:t>Crab-waist</a:t>
                </a:r>
                <a:r>
                  <a:rPr lang="zh-CN" altLang="en-US" sz="1600" b="1" dirty="0">
                    <a:latin typeface="宋体" panose="02010600030101010101" pitchFamily="2" charset="-122"/>
                  </a:rPr>
                  <a:t> </a:t>
                </a:r>
                <a:r>
                  <a:rPr lang="en-US" altLang="zh-CN" sz="1600" b="1" dirty="0">
                    <a:latin typeface="宋体" panose="02010600030101010101" pitchFamily="2" charset="-122"/>
                  </a:rPr>
                  <a:t>scheme</a:t>
                </a:r>
              </a:p>
              <a:p>
                <a:pPr lvl="2"/>
                <a:r>
                  <a:rPr lang="en-US" altLang="zh-CN" sz="1400" b="1" dirty="0">
                    <a:latin typeface="宋体" panose="02010600030101010101" pitchFamily="2" charset="-122"/>
                  </a:rPr>
                  <a:t>From crab sextupoles - SCRAB to IP: (</a:t>
                </a:r>
                <a:r>
                  <a:rPr lang="en-US" altLang="zh-CN" sz="1400" b="1" i="0" dirty="0">
                    <a:latin typeface="Cambria Math" panose="02040503050406030204" pitchFamily="18" charset="0"/>
                  </a:rPr>
                  <a:t>𝒎𝝅,  (𝒏+𝟏/𝟐)𝝅  </a:t>
                </a:r>
                <a:r>
                  <a:rPr lang="en-US" altLang="zh-CN" sz="1400" b="1" dirty="0">
                    <a:latin typeface="宋体" panose="02010600030101010101" pitchFamily="2" charset="-122"/>
                  </a:rPr>
                  <a:t>)</a:t>
                </a:r>
              </a:p>
              <a:p>
                <a:r>
                  <a:rPr lang="en-US" altLang="zh-CN" sz="16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Optics functions at IP are optimized with longitudinal dynamics and beam-beam effect</a:t>
                </a:r>
              </a:p>
              <a:p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en-US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3A09-3D61-42D5-8636-B1560DDD9C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75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srgbClr val="FF0000"/>
                </a:solidFill>
              </a:rPr>
              <a:t>To get better nonlinear  dynamics, </a:t>
            </a:r>
            <a:r>
              <a:rPr lang="en-US" altLang="zh-CN" sz="1600" b="1" dirty="0">
                <a:ea typeface="宋体" panose="02010600030101010101" pitchFamily="2" charset="-122"/>
              </a:rPr>
              <a:t>Effective chromaticity correction is required.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r>
              <a:rPr lang="zh-CN" altLang="en-US" sz="1600" b="1" dirty="0">
                <a:solidFill>
                  <a:srgbClr val="FF0000"/>
                </a:solidFill>
              </a:rPr>
              <a:t>因为以上诸多要求，我们采用</a:t>
            </a:r>
            <a:r>
              <a:rPr lang="en-US" altLang="zh-CN" sz="1600" b="1" dirty="0">
                <a:solidFill>
                  <a:srgbClr val="FF0000"/>
                </a:solidFill>
              </a:rPr>
              <a:t>Hybrid-MBA</a:t>
            </a:r>
            <a:r>
              <a:rPr lang="zh-CN" altLang="en-US" sz="1600" b="1" dirty="0">
                <a:solidFill>
                  <a:srgbClr val="FF0000"/>
                </a:solidFill>
              </a:rPr>
              <a:t>结构，典型的</a:t>
            </a:r>
            <a:r>
              <a:rPr lang="en-US" altLang="zh-CN" sz="1600" b="1" dirty="0">
                <a:solidFill>
                  <a:srgbClr val="FF0000"/>
                </a:solidFill>
              </a:rPr>
              <a:t>hybrid-MBA</a:t>
            </a:r>
            <a:r>
              <a:rPr lang="zh-CN" altLang="en-US" sz="1600" b="1" dirty="0">
                <a:solidFill>
                  <a:srgbClr val="FF0000"/>
                </a:solidFill>
              </a:rPr>
              <a:t>结构就是多弯铁、</a:t>
            </a:r>
            <a:r>
              <a:rPr lang="en-US" altLang="zh-CN" sz="1600" b="1" dirty="0">
                <a:solidFill>
                  <a:srgbClr val="FF0000"/>
                </a:solidFill>
              </a:rPr>
              <a:t>dispersion bump</a:t>
            </a:r>
            <a:r>
              <a:rPr lang="zh-CN" altLang="en-US" sz="1600" b="1" dirty="0">
                <a:solidFill>
                  <a:srgbClr val="FF0000"/>
                </a:solidFill>
              </a:rPr>
              <a:t>。通过设置光学函数满足 </a:t>
            </a:r>
            <a:r>
              <a:rPr lang="en-US" altLang="zh-CN" sz="1600" b="1" dirty="0">
                <a:solidFill>
                  <a:srgbClr val="FF0000"/>
                </a:solidFill>
              </a:rPr>
              <a:t>–I</a:t>
            </a:r>
            <a:r>
              <a:rPr lang="zh-CN" altLang="en-US" sz="1600" b="1" dirty="0">
                <a:solidFill>
                  <a:srgbClr val="FF0000"/>
                </a:solidFill>
              </a:rPr>
              <a:t>传输矩阵，以便抵消高阶几何扰动。采用三组六极磁铁校正色品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DB75-5D89-453D-B52E-863B2A72B9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37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page shows the damping wiggler sections. It’s divided into inner wiggler and outer wiggler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3A09-3D61-42D5-8636-B1560DDD9C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2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page shows the xxx. Technique section  is also called Multi-functional section. It connects …,this is just a simplified structure.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3A09-3D61-42D5-8636-B1560DDD9C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918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the optics design of these sections ,,we need to optimize the nonlinear dynamics  of lattice. Here are some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3A09-3D61-42D5-8636-B1560DDD9C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3F92954-9CAF-4035-A289-2EED88F801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4EA1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3967E47-29B8-42D0-8205-E40F645804EE}"/>
              </a:ext>
            </a:extLst>
          </p:cNvPr>
          <p:cNvSpPr/>
          <p:nvPr userDrawn="1"/>
        </p:nvSpPr>
        <p:spPr>
          <a:xfrm>
            <a:off x="1434445" y="1877276"/>
            <a:ext cx="9323110" cy="2601798"/>
          </a:xfrm>
          <a:prstGeom prst="rect">
            <a:avLst/>
          </a:prstGeom>
          <a:solidFill>
            <a:srgbClr val="0E3F7F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D45B6FE-B46A-4CE6-B14C-2BC3F135B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4375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FF5433-0134-40BE-A0EF-EF62D84C1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3720"/>
            <a:ext cx="9144000" cy="147766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DF64CC-A5A6-4FD2-97A8-7C9518EE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0A91-9B19-4DCA-8792-D989AEEF78EC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E4F80C-DEBE-4D9A-92F3-F3D2FECF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8F504-1F15-4F16-B80C-08C4F41D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282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9D140-FA58-4F49-B36B-765CBDBE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81FD68-083B-4C20-91D7-6D39BEC37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A3721A-C13F-4A2D-A987-462116CF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A2F3-1DDB-42D4-973C-2C5CCE927A18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AC6AD3-868D-4DF2-AD86-00126C24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B8A87D-C4D9-4964-A7F8-C3D4462C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75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C61778-8D24-43CE-8E26-007348BA6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E3449E-AB0F-4D43-9FE3-DEE03BAC9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5418F4-1C9B-495B-A3B5-DBB676E3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FB5-332A-46EC-9C3A-874B87A22E7A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F4FAF1-01CF-4193-A96A-670AEE3E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7EFFB4-6EA4-4C62-92A4-A94503EC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57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140104C-4041-44A0-B9A6-121C56998231}"/>
              </a:ext>
            </a:extLst>
          </p:cNvPr>
          <p:cNvSpPr/>
          <p:nvPr userDrawn="1"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34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D2A5C9C-414D-4746-912B-769C437F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8" y="37708"/>
            <a:ext cx="10851037" cy="864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41A22D-1F35-4DCF-8823-DD347EAD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170000"/>
            <a:ext cx="11302739" cy="504000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000">
                <a:solidFill>
                  <a:srgbClr val="0E3F7F"/>
                </a:solidFill>
                <a:latin typeface="+mn-lt"/>
              </a:defRPr>
            </a:lvl2pPr>
            <a:lvl3pPr>
              <a:defRPr sz="18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ü"/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EF72D1-4DAF-4E81-94F8-766DB274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0C8E-0913-4C7D-8DB9-A40E0007B724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6C2FE4-F525-4832-8F14-2BA69D7F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2706CF-9820-4E13-A648-DE5B5144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33B680-3F0B-4212-B5A9-05C8943CD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3230" r="81289" b="-3230"/>
          <a:stretch/>
        </p:blipFill>
        <p:spPr>
          <a:xfrm>
            <a:off x="11158522" y="18854"/>
            <a:ext cx="930570" cy="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3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4A86A-38F3-4B96-B458-B42F6510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8DCF48-DA4C-40BA-A272-19B13F4CC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584CCF-4B30-442B-A9AF-623FEFA3522D}"/>
              </a:ext>
            </a:extLst>
          </p:cNvPr>
          <p:cNvSpPr/>
          <p:nvPr userDrawn="1"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34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B136FDC9-4D71-4E9C-B454-6778D4B51DD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126F6C-37D9-4591-9A96-62CEFCEB6932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83D22AA0-D1D2-48B6-9A26-B29007B41E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1E753B8A-C9D8-4578-BE16-77313A406C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24D793C-DD27-4C5D-B004-318F69BF9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3230" r="81289" b="-3230"/>
          <a:stretch/>
        </p:blipFill>
        <p:spPr>
          <a:xfrm>
            <a:off x="11158522" y="18854"/>
            <a:ext cx="930570" cy="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6FC79E20-242F-4077-B467-A0B67D7BBAE6}"/>
              </a:ext>
            </a:extLst>
          </p:cNvPr>
          <p:cNvSpPr/>
          <p:nvPr userDrawn="1"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34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D076BD7C-98C0-42A8-9AC6-C80DC54E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8" y="37708"/>
            <a:ext cx="10851037" cy="864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4" name="日期占位符 3">
            <a:extLst>
              <a:ext uri="{FF2B5EF4-FFF2-40B4-BE49-F238E27FC236}">
                <a16:creationId xmlns:a16="http://schemas.microsoft.com/office/drawing/2014/main" id="{376CC0AE-884E-4CAC-84A3-F0842990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BEEDB63-A59E-46E8-A0B2-C431E78C7014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25" name="页脚占位符 4">
            <a:extLst>
              <a:ext uri="{FF2B5EF4-FFF2-40B4-BE49-F238E27FC236}">
                <a16:creationId xmlns:a16="http://schemas.microsoft.com/office/drawing/2014/main" id="{CA90311C-5E6E-463B-B795-C210F74C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6" name="灯片编号占位符 5">
            <a:extLst>
              <a:ext uri="{FF2B5EF4-FFF2-40B4-BE49-F238E27FC236}">
                <a16:creationId xmlns:a16="http://schemas.microsoft.com/office/drawing/2014/main" id="{D34C3182-F802-4C30-8390-C300D102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6394B9A-CCCA-4128-B16B-B07A43A1B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3230" r="81289" b="-3230"/>
          <a:stretch/>
        </p:blipFill>
        <p:spPr>
          <a:xfrm>
            <a:off x="11158522" y="18854"/>
            <a:ext cx="930570" cy="960254"/>
          </a:xfrm>
          <a:prstGeom prst="rect">
            <a:avLst/>
          </a:prstGeom>
        </p:spPr>
      </p:pic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7DF643F5-8D1D-4F65-821D-8D20DE697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000" y="1170000"/>
            <a:ext cx="5580000" cy="5040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9" name="内容占位符 3">
            <a:extLst>
              <a:ext uri="{FF2B5EF4-FFF2-40B4-BE49-F238E27FC236}">
                <a16:creationId xmlns:a16="http://schemas.microsoft.com/office/drawing/2014/main" id="{5D1DCA92-7BEA-4264-820A-6955EA0AB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492" y="1170000"/>
            <a:ext cx="5580000" cy="5040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179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A5350E-5B83-4D4C-9277-54ADBB412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1170000"/>
            <a:ext cx="5580000" cy="648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E19D9D-EFB1-4E24-8A4E-25007448E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346" y="1170000"/>
            <a:ext cx="5580000" cy="648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F78142-FCA5-438B-969D-58FFC706FB72}"/>
              </a:ext>
            </a:extLst>
          </p:cNvPr>
          <p:cNvSpPr/>
          <p:nvPr userDrawn="1"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34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0A1825D-A07E-42B6-92D3-2F5DA417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8" y="37708"/>
            <a:ext cx="10851037" cy="864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C357D63C-889B-49D3-AD4C-0AFAD63E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BDD56D-F1C9-4448-BAA0-50FA2BF9E68E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5F7A66A0-A802-4FA2-AF62-1D50FEE9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EF4B0EDB-CEE1-4E02-9FB8-DA2BFF4F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12A57AA-2B1B-4B7D-A607-7B7724166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3230" r="81289" b="-3230"/>
          <a:stretch/>
        </p:blipFill>
        <p:spPr>
          <a:xfrm>
            <a:off x="11158522" y="18854"/>
            <a:ext cx="930570" cy="960254"/>
          </a:xfrm>
          <a:prstGeom prst="rect">
            <a:avLst/>
          </a:prstGeom>
        </p:spPr>
      </p:pic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535285E5-FF2A-4816-B23A-C4566C1C3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4000" y="1970202"/>
            <a:ext cx="5580000" cy="430497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内容占位符 3">
            <a:extLst>
              <a:ext uri="{FF2B5EF4-FFF2-40B4-BE49-F238E27FC236}">
                <a16:creationId xmlns:a16="http://schemas.microsoft.com/office/drawing/2014/main" id="{0ECC834E-6BB0-4913-BA36-BBFBEA4E8F8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53346" y="1970202"/>
            <a:ext cx="5580000" cy="430497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252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CCAEAAB-81C5-42AD-B3BF-ACD5C5FE9CDA}"/>
              </a:ext>
            </a:extLst>
          </p:cNvPr>
          <p:cNvSpPr/>
          <p:nvPr userDrawn="1"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34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A55C7A1-57FC-466A-A0CF-875F845F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8" y="37708"/>
            <a:ext cx="10851037" cy="864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46C88C43-49A7-4A40-AB2E-73390C19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C25FEB0-0D3B-4920-900D-E67EC819CF7D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7A0324B6-9D8A-4C3C-B16D-062DF479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3F1042AE-BBB5-4D31-BF49-FCBE9B76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47D303F-E0EE-4CF5-AB82-69FF9B604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3230" r="81289" b="-3230"/>
          <a:stretch/>
        </p:blipFill>
        <p:spPr>
          <a:xfrm>
            <a:off x="11158522" y="18854"/>
            <a:ext cx="930570" cy="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2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1E3606-6B79-4603-9940-8ECEE83E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26E9-606C-4CFA-B99F-F37C05443C1A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574A09-FEC7-4E09-8402-3A07FF6F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528EC2-E86B-4B24-81F9-3D9BA528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7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4517FD-B8CE-489A-913B-E4EEEF2E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0568D-2CE3-4602-819F-6979B1A85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D058F-FA76-4DE0-8F30-40C220A2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F5BF9E-2415-48A0-B20A-DD8A4425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CC-DB2B-4DBD-B79E-9F85893CE413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7B0964-54E0-4B71-8E2C-102B168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024DB4-86AB-4B6D-9B9F-E6021F06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2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0816-F88E-4424-A38C-37D4649E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0E78EFD-8197-436C-9306-DD101F115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429F14-F3DA-4B02-B9BC-15F33AE2D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FF26C8-14CE-4770-B659-C3CE2ADC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1F57-E289-466A-8E31-405044270E3D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BF4C80-7B88-4784-92F7-FF2FFB49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1C26FA-2642-4110-B0FA-18CA7AE8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26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DEFF09-C2E7-41B8-AD2B-B5E99FD2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7F7AA0-D5BC-4FF7-B285-0A1B0389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EF2208-C3ED-43B2-B6BC-50151F044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8ACC-8763-4537-9B3D-22CD772BF28A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91E7B-9EE4-4663-8214-B4198D7FE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31041C-2135-4325-877A-863C47EAE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191FD-9086-4BE8-B125-77E3017FC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3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B995D-0AC9-4354-B0D0-0331E0FB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788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altLang="zh-CN" b="1" dirty="0">
                <a:solidFill>
                  <a:srgbClr val="FFFFFF"/>
                </a:solidFill>
              </a:rPr>
              <a:t>Progress on lattice design study for STCF storage rings</a:t>
            </a:r>
            <a:endParaRPr lang="zh-CN" altLang="en-US" sz="480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202F1A-DC3A-4543-A2C1-F84218915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4497388"/>
            <a:ext cx="9144000" cy="1655762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Tao Liu</a:t>
            </a:r>
          </a:p>
          <a:p>
            <a:r>
              <a:rPr lang="en-US" altLang="zh-CN" dirty="0">
                <a:solidFill>
                  <a:srgbClr val="FFFFFF"/>
                </a:solidFill>
              </a:rPr>
              <a:t>2024/01/16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12E7577B-5207-4656-BEC2-43A549C0C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0" y="1122363"/>
            <a:ext cx="3044190" cy="582930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2F61578-D6E2-4981-84C7-04CAD8E26091}"/>
              </a:ext>
            </a:extLst>
          </p:cNvPr>
          <p:cNvCxnSpPr/>
          <p:nvPr/>
        </p:nvCxnSpPr>
        <p:spPr>
          <a:xfrm>
            <a:off x="1524000" y="990600"/>
            <a:ext cx="9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5A8E90B-7262-4AB7-8FF6-47690EDB0838}"/>
              </a:ext>
            </a:extLst>
          </p:cNvPr>
          <p:cNvCxnSpPr/>
          <p:nvPr/>
        </p:nvCxnSpPr>
        <p:spPr>
          <a:xfrm>
            <a:off x="1542854" y="1809750"/>
            <a:ext cx="9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D0FE0230-EBC4-4E90-8E63-8DFA5268F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54" y="1095693"/>
            <a:ext cx="2857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9AC89-71E6-4DCA-8D89-A3F9A280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DA and touschek lifetime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5F861D-06A2-412D-A73C-410517BB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Directly optimize DA and touschek lifetime as objective functions using NSGAII with crab-on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 30 variables including the strengths of sextupoles and octupoles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obtained by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tracking particles 1000 turns in SAD code for optimization, while the results of following pages are tracked 10 000 turns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27F2AA-51C0-4A67-AB56-6A2FFEE8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33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392F2-A53A-45A2-B79A-48A6AD21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1:optimization with reasonable strength range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AA537B3-FA8A-4A0A-99A6-B2D75ED2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8F5EBFC-56A9-4512-A146-15D03234DF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3672" y="1835233"/>
            <a:ext cx="4988572" cy="3400000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3EDF5FE-E093-4F0A-AF56-2959896B8A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4101" y="1759032"/>
            <a:ext cx="5120000" cy="3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DE9359E-2AFD-4C8E-9E6B-BCCF3F795BB6}"/>
                  </a:ext>
                </a:extLst>
              </p:cNvPr>
              <p:cNvSpPr txBox="1"/>
              <p:nvPr/>
            </p:nvSpPr>
            <p:spPr>
              <a:xfrm>
                <a:off x="551083" y="1266289"/>
                <a:ext cx="4988572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Optimization with crab on, track particles with y=n*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x=n*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or </a:t>
                </a:r>
                <a:r>
                  <a:rPr lang="en-US" altLang="zh-CN" dirty="0" err="1"/>
                  <a:t>py</a:t>
                </a:r>
                <a:r>
                  <a:rPr lang="en-US" altLang="zh-CN" dirty="0"/>
                  <a:t>=n*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px=n*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DE9359E-2AFD-4C8E-9E6B-BCCF3F795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83" y="1266289"/>
                <a:ext cx="4988572" cy="668260"/>
              </a:xfrm>
              <a:prstGeom prst="rect">
                <a:avLst/>
              </a:prstGeom>
              <a:blipFill>
                <a:blip r:embed="rId4"/>
                <a:stretch>
                  <a:fillRect l="-977" t="-5505" b="-11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F346A48-968E-4DE9-B910-65F1D0702F02}"/>
                  </a:ext>
                </a:extLst>
              </p:cNvPr>
              <p:cNvSpPr txBox="1"/>
              <p:nvPr/>
            </p:nvSpPr>
            <p:spPr>
              <a:xfrm>
                <a:off x="838200" y="5199032"/>
                <a:ext cx="6131011" cy="141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Study the influence of crab sextupoles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dynamics</a:t>
                </a:r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8.2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=1.37×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b="0" dirty="0">
                    <a:solidFill>
                      <a:schemeClr val="tx1"/>
                    </a:solidFill>
                  </a:rPr>
                  <a:t>crab-on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𝑡𝑜𝑢𝑠𝑐h𝑒𝑘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=114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crab-off: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𝑡𝑜𝑢𝑠𝑐h𝑒𝑘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34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1600" dirty="0">
                    <a:solidFill>
                      <a:srgbClr val="FF0000"/>
                    </a:solidFill>
                  </a:rPr>
                  <a:t> </a:t>
                </a:r>
                <a:endParaRPr lang="en-US" altLang="zh-CN" sz="160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>
                    <a:solidFill>
                      <a:srgbClr val="0E3F7F"/>
                    </a:solidFill>
                  </a:rPr>
                  <a:t>DA changes small for the lattice being  optimized with crab on.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F346A48-968E-4DE9-B910-65F1D0702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99032"/>
                <a:ext cx="6131011" cy="1418850"/>
              </a:xfrm>
              <a:prstGeom prst="rect">
                <a:avLst/>
              </a:prstGeom>
              <a:blipFill>
                <a:blip r:embed="rId5"/>
                <a:stretch>
                  <a:fillRect l="-896" t="-2575" b="-6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96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7C6DA0-799D-4042-ABDC-5DBC16E4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2:optimization with wider strength range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B38ADA6-C9AE-4BD9-A32E-D4FDB8E9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8CE76C4-39E5-4E76-B9A2-73CA529366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339" y="1895443"/>
            <a:ext cx="5125714" cy="3297143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CD9C779-A59B-4359-914C-05AA01E03E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4102" y="1892476"/>
            <a:ext cx="5028571" cy="32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09CFA54-9F47-475D-BEA2-8CB707FA39B7}"/>
                  </a:ext>
                </a:extLst>
              </p:cNvPr>
              <p:cNvSpPr txBox="1"/>
              <p:nvPr/>
            </p:nvSpPr>
            <p:spPr>
              <a:xfrm>
                <a:off x="838200" y="5199032"/>
                <a:ext cx="8651789" cy="141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Study the influence of crab sextupoles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dynamics</a:t>
                </a:r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8.2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=1.37×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b="0" dirty="0">
                    <a:solidFill>
                      <a:schemeClr val="tx1"/>
                    </a:solidFill>
                  </a:rPr>
                  <a:t>crab-on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𝑡𝑜𝑢𝑠𝑐h𝑒𝑘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=127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crab-off: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𝑡𝑜𝑢𝑠𝑐h𝑒𝑘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74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1600" dirty="0">
                    <a:solidFill>
                      <a:srgbClr val="FF0000"/>
                    </a:solidFill>
                  </a:rPr>
                  <a:t> </a:t>
                </a:r>
                <a:endParaRPr lang="en-US" altLang="zh-CN" sz="160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>
                    <a:solidFill>
                      <a:srgbClr val="0E3F7F"/>
                    </a:solidFill>
                  </a:rPr>
                  <a:t>DA changes for the large amplitude particles even if the lattice is  optimized with crab on.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09CFA54-9F47-475D-BEA2-8CB707FA3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99032"/>
                <a:ext cx="8651789" cy="1418850"/>
              </a:xfrm>
              <a:prstGeom prst="rect">
                <a:avLst/>
              </a:prstGeom>
              <a:blipFill>
                <a:blip r:embed="rId4"/>
                <a:stretch>
                  <a:fillRect l="-634" t="-2575" b="-6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C18E56-AC7B-4977-8975-2D066494280F}"/>
                  </a:ext>
                </a:extLst>
              </p:cNvPr>
              <p:cNvSpPr txBox="1"/>
              <p:nvPr/>
            </p:nvSpPr>
            <p:spPr>
              <a:xfrm>
                <a:off x="551083" y="1266289"/>
                <a:ext cx="4988572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Optimization with crab on, track particles with y=n*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x=n*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or </a:t>
                </a:r>
                <a:r>
                  <a:rPr lang="en-US" altLang="zh-CN" dirty="0" err="1"/>
                  <a:t>py</a:t>
                </a:r>
                <a:r>
                  <a:rPr lang="en-US" altLang="zh-CN" dirty="0"/>
                  <a:t>=n*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px=n*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C18E56-AC7B-4977-8975-2D0664942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83" y="1266289"/>
                <a:ext cx="4988572" cy="668260"/>
              </a:xfrm>
              <a:prstGeom prst="rect">
                <a:avLst/>
              </a:prstGeom>
              <a:blipFill>
                <a:blip r:embed="rId5"/>
                <a:stretch>
                  <a:fillRect l="-977" t="-5505" b="-11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76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91A58-13F2-4887-B161-D2B5D3EC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Comparation between the strengths of two results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750202-71E0-4337-A0FD-B1E0D36C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9" name="内容占位符 28">
            <a:extLst>
              <a:ext uri="{FF2B5EF4-FFF2-40B4-BE49-F238E27FC236}">
                <a16:creationId xmlns:a16="http://schemas.microsoft.com/office/drawing/2014/main" id="{CA1FA664-FCDD-4995-8BE9-887F5067BF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339" y="1783242"/>
            <a:ext cx="4874285" cy="3331429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8F61FB0-8B00-4351-898E-684947FEB0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4103" y="1801811"/>
            <a:ext cx="4880000" cy="3302857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68B1566-4953-4847-A3DE-9805E4CE0ADB}"/>
              </a:ext>
            </a:extLst>
          </p:cNvPr>
          <p:cNvCxnSpPr>
            <a:cxnSpLocks/>
          </p:cNvCxnSpPr>
          <p:nvPr/>
        </p:nvCxnSpPr>
        <p:spPr>
          <a:xfrm flipH="1">
            <a:off x="8286164" y="1363674"/>
            <a:ext cx="953692" cy="559394"/>
          </a:xfrm>
          <a:prstGeom prst="straightConnector1">
            <a:avLst/>
          </a:prstGeom>
          <a:ln w="28575">
            <a:solidFill>
              <a:srgbClr val="0E3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31B118D-9629-4CBE-A98A-2DEC0CDBB212}"/>
              </a:ext>
            </a:extLst>
          </p:cNvPr>
          <p:cNvCxnSpPr>
            <a:cxnSpLocks/>
          </p:cNvCxnSpPr>
          <p:nvPr/>
        </p:nvCxnSpPr>
        <p:spPr>
          <a:xfrm flipH="1">
            <a:off x="8983748" y="1363674"/>
            <a:ext cx="256097" cy="631809"/>
          </a:xfrm>
          <a:prstGeom prst="straightConnector1">
            <a:avLst/>
          </a:prstGeom>
          <a:ln w="28575">
            <a:solidFill>
              <a:srgbClr val="0E3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3EBBE33-3F83-4898-84BB-7B55CD819E97}"/>
              </a:ext>
            </a:extLst>
          </p:cNvPr>
          <p:cNvSpPr txBox="1"/>
          <p:nvPr/>
        </p:nvSpPr>
        <p:spPr>
          <a:xfrm>
            <a:off x="6875478" y="1048674"/>
            <a:ext cx="530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E3F7F"/>
                </a:solidFill>
              </a:rPr>
              <a:t>SX3ORD1A for third order chromaticity correction* </a:t>
            </a:r>
            <a:endParaRPr lang="zh-CN" altLang="en-US" dirty="0">
              <a:solidFill>
                <a:srgbClr val="0E3F7F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8D85B9-AA89-4D05-914D-41201AA65FAF}"/>
              </a:ext>
            </a:extLst>
          </p:cNvPr>
          <p:cNvSpPr/>
          <p:nvPr/>
        </p:nvSpPr>
        <p:spPr>
          <a:xfrm>
            <a:off x="305467" y="6460436"/>
            <a:ext cx="9225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*Cai, Y et al., 2016. Analytical approach to chromatic correction in the final focus system of circular colliders. Phys. Rev. Accel. Beams 19, 111006</a:t>
            </a:r>
            <a:endParaRPr lang="en-US" altLang="zh-CN" sz="1200" dirty="0">
              <a:effectLst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5D43288-2CF2-4F55-8FBC-B02134DC0B91}"/>
              </a:ext>
            </a:extLst>
          </p:cNvPr>
          <p:cNvSpPr txBox="1"/>
          <p:nvPr/>
        </p:nvSpPr>
        <p:spPr>
          <a:xfrm>
            <a:off x="2384981" y="3448956"/>
            <a:ext cx="145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E3F7F"/>
                </a:solidFill>
              </a:rPr>
              <a:t>Result 1</a:t>
            </a:r>
            <a:endParaRPr lang="zh-CN" altLang="en-US" sz="2400" dirty="0">
              <a:solidFill>
                <a:srgbClr val="0E3F7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F2F4983-B0F0-4A3F-B64F-3C5CD525CBEF}"/>
              </a:ext>
            </a:extLst>
          </p:cNvPr>
          <p:cNvSpPr txBox="1"/>
          <p:nvPr/>
        </p:nvSpPr>
        <p:spPr>
          <a:xfrm>
            <a:off x="8074843" y="3198582"/>
            <a:ext cx="145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E3F7F"/>
                </a:solidFill>
              </a:rPr>
              <a:t>Result 2</a:t>
            </a:r>
            <a:endParaRPr lang="zh-CN" altLang="en-US" sz="2400" dirty="0">
              <a:solidFill>
                <a:srgbClr val="0E3F7F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2B0407A-450A-4D49-BE13-7401F4B12CB9}"/>
              </a:ext>
            </a:extLst>
          </p:cNvPr>
          <p:cNvSpPr txBox="1"/>
          <p:nvPr/>
        </p:nvSpPr>
        <p:spPr>
          <a:xfrm>
            <a:off x="1998482" y="5326144"/>
            <a:ext cx="669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E3F7F"/>
                </a:solidFill>
              </a:rPr>
              <a:t>Most of the strengths of result 2 are larger than that of result 1.</a:t>
            </a:r>
            <a:endParaRPr lang="zh-CN" altLang="en-US" sz="2000" dirty="0">
              <a:solidFill>
                <a:srgbClr val="0E3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4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16D67-40FD-423F-BB8D-FD7F7C9E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CE3B58-955E-4782-B0DB-C35854AE0C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 preliminary lattice at 2 GeV</a:t>
                </a:r>
              </a:p>
              <a:p>
                <a:pPr lvl="1"/>
                <a:r>
                  <a:rPr lang="en-US" altLang="zh-CN" dirty="0"/>
                  <a:t>Following effects being considered:</a:t>
                </a:r>
              </a:p>
              <a:p>
                <a:pPr marL="1200150" lvl="2" indent="-285750"/>
                <a:r>
                  <a:rPr lang="en-US" altLang="zh-CN" dirty="0"/>
                  <a:t>Maxwellian nonlinear fringe field</a:t>
                </a:r>
              </a:p>
              <a:p>
                <a:pPr marL="1200150" lvl="2" indent="-285750"/>
                <a:r>
                  <a:rPr lang="en-US" altLang="zh-CN" dirty="0"/>
                  <a:t>Kinematical terms</a:t>
                </a:r>
              </a:p>
              <a:p>
                <a:pPr marL="1200150" lvl="2" indent="-285750"/>
                <a:r>
                  <a:rPr lang="en-US" altLang="zh-CN" dirty="0"/>
                  <a:t>Crab waist</a:t>
                </a:r>
              </a:p>
              <a:p>
                <a:pPr marL="1200150" lvl="2" indent="-285750"/>
                <a:r>
                  <a:rPr lang="en-US" altLang="zh-CN" dirty="0"/>
                  <a:t>IBS</a:t>
                </a:r>
              </a:p>
              <a:p>
                <a:pPr marL="1200150" lvl="2" indent="-285750"/>
                <a:r>
                  <a:rPr lang="en-US" altLang="zh-CN" dirty="0"/>
                  <a:t>Synchrotron radiation</a:t>
                </a:r>
              </a:p>
              <a:p>
                <a:pPr marL="1200150" lvl="2" indent="-285750"/>
                <a:r>
                  <a:rPr lang="en-US" altLang="zh-CN" dirty="0"/>
                  <a:t>Quantum excitation </a:t>
                </a:r>
                <a:endParaRPr lang="zh-CN" altLang="en-US" dirty="0"/>
              </a:p>
              <a:p>
                <a:pPr lvl="1"/>
                <a:r>
                  <a:rPr lang="en-US" altLang="zh-CN" dirty="0"/>
                  <a:t>Touschek lifetime are about 120 s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1.37×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 and  240 s for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, but the goal is 300 s</a:t>
                </a:r>
              </a:p>
              <a:p>
                <a:pPr lvl="1"/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CE3B58-955E-4782-B0DB-C35854AE0C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1" t="-1693" r="-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DCCA3F-B8BD-4007-803F-F02EDC56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33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16D67-40FD-423F-BB8D-FD7F7C9E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CE3B58-955E-4782-B0DB-C35854AE0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Optimization of optics functions for local chromaticity correction</a:t>
            </a:r>
          </a:p>
          <a:p>
            <a:r>
              <a:rPr lang="en-US" altLang="zh-CN" dirty="0"/>
              <a:t>Better high order chromaticity correction at IR</a:t>
            </a:r>
          </a:p>
          <a:p>
            <a:r>
              <a:rPr lang="en-US" altLang="zh-CN" dirty="0"/>
              <a:t>Optics functions optimization at Crab sextupoles </a:t>
            </a:r>
          </a:p>
          <a:p>
            <a:r>
              <a:rPr lang="en-US" altLang="zh-CN" dirty="0"/>
              <a:t>Study of arc structures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DCCA3F-B8BD-4007-803F-F02EDC56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73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5C7858-DDD9-4B19-A212-E0F74CDE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2"/>
            <a:ext cx="10515600" cy="2852737"/>
          </a:xfrm>
        </p:spPr>
        <p:txBody>
          <a:bodyPr anchor="ctr"/>
          <a:lstStyle/>
          <a:p>
            <a:pPr algn="ctr"/>
            <a:r>
              <a:rPr lang="en-US" altLang="zh-CN" dirty="0"/>
              <a:t>Thank you for your attention!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612430-60FC-4063-B8DF-2929E234AE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37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DE0016-1004-49BC-8A2E-F1C8C57F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Crab waist scheme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E58037-8C82-4213-9C0D-7A4CC6E4FC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Large piwinski angle</a:t>
                </a:r>
              </a:p>
              <a:p>
                <a:pPr lvl="1"/>
                <a:r>
                  <a:rPr lang="en-US" altLang="zh-CN" sz="2000" dirty="0">
                    <a:solidFill>
                      <a:srgbClr val="034EA1"/>
                    </a:solidFill>
                  </a:rPr>
                  <a:t>Large crossing angle(actually much smaller than 1)</a:t>
                </a:r>
              </a:p>
              <a:p>
                <a:pPr lvl="1"/>
                <a:r>
                  <a:rPr lang="en-US" altLang="zh-CN" sz="2000" dirty="0">
                    <a:solidFill>
                      <a:srgbClr val="034EA1"/>
                    </a:solidFill>
                  </a:rPr>
                  <a:t>Small horizontal beam size</a:t>
                </a:r>
              </a:p>
              <a:p>
                <a:pPr lvl="1"/>
                <a:r>
                  <a:rPr lang="en-US" altLang="zh-CN" sz="2000" dirty="0">
                    <a:solidFill>
                      <a:srgbClr val="034EA1"/>
                    </a:solidFill>
                  </a:rPr>
                  <a:t>Long bunches</a:t>
                </a:r>
              </a:p>
              <a:p>
                <a:r>
                  <a:rPr lang="en-US" altLang="zh-CN" sz="2400" dirty="0"/>
                  <a:t>Low beta functions at interaction point(IP)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34EA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34EA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34EA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34EA1"/>
                    </a:solidFill>
                  </a:rPr>
                  <a:t>~1 mm</a:t>
                </a:r>
              </a:p>
              <a:p>
                <a:r>
                  <a:rPr lang="en-US" altLang="zh-CN" sz="2400" dirty="0"/>
                  <a:t>Crab sextupole pair</a:t>
                </a:r>
              </a:p>
              <a:p>
                <a:pPr lvl="1"/>
                <a:r>
                  <a:rPr lang="en-US" altLang="zh-CN" sz="2000" dirty="0">
                    <a:solidFill>
                      <a:srgbClr val="034EA1"/>
                    </a:solidFill>
                  </a:rPr>
                  <a:t>Sextupole pair with special phase advance and strengths</a:t>
                </a:r>
              </a:p>
              <a:p>
                <a:pPr lvl="1"/>
                <a:endParaRPr lang="en-US" altLang="zh-CN" dirty="0">
                  <a:solidFill>
                    <a:srgbClr val="034EA1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E58037-8C82-4213-9C0D-7A4CC6E4FC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1" t="-1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9DD524-D0D4-48BF-A0D7-A9A26C91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DB2715C-576D-4964-A009-B915FC5205AC}"/>
                  </a:ext>
                </a:extLst>
              </p:cNvPr>
              <p:cNvSpPr/>
              <p:nvPr/>
            </p:nvSpPr>
            <p:spPr>
              <a:xfrm>
                <a:off x="9216098" y="4707296"/>
                <a:ext cx="1532204" cy="91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i="1" smtClean="0">
                              <a:solidFill>
                                <a:srgbClr val="0E3F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3200" i="1">
                                  <a:solidFill>
                                    <a:srgbClr val="0E3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3200" i="1">
                                    <a:solidFill>
                                      <a:srgbClr val="0E3F7F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altLang="zh-CN" sz="3200" i="1">
                                    <a:solidFill>
                                      <a:srgbClr val="0E3F7F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3200" i="1">
                                    <a:solidFill>
                                      <a:srgbClr val="0E3F7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3200" i="1">
                                    <a:solidFill>
                                      <a:srgbClr val="0E3F7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i="1">
                                    <a:solidFill>
                                      <a:srgbClr val="0E3F7F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3200" dirty="0">
                  <a:solidFill>
                    <a:srgbClr val="0E3F7F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DB2715C-576D-4964-A009-B915FC520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098" y="4707296"/>
                <a:ext cx="1532204" cy="913520"/>
              </a:xfrm>
              <a:prstGeom prst="rect">
                <a:avLst/>
              </a:prstGeom>
              <a:blipFill>
                <a:blip r:embed="rId4"/>
                <a:stretch>
                  <a:fillRect r="-3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26DDC2C-3B85-4F98-84AE-2308574562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6859" y="927632"/>
            <a:ext cx="4483230" cy="3347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50AEBC-0F10-4B67-8D5A-F4E771708BDA}"/>
                  </a:ext>
                </a:extLst>
              </p:cNvPr>
              <p:cNvSpPr txBox="1"/>
              <p:nvPr/>
            </p:nvSpPr>
            <p:spPr>
              <a:xfrm>
                <a:off x="1610325" y="4572291"/>
                <a:ext cx="3205113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E3F7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0E3F7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solidFill>
                            <a:srgbClr val="0E3F7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rgbClr val="0E3F7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E3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E3F7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E3F7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E3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E3F7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rgbClr val="0E3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E3F7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E3F7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0E3F7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E3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E3F7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E3F7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altLang="zh-CN" sz="2400" b="0" i="1" smtClean="0">
                              <a:solidFill>
                                <a:srgbClr val="0E3F7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rgbClr val="0E3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solidFill>
                                        <a:srgbClr val="0E3F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E3F7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E3F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rgbClr val="0E3F7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0E3F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E3F7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E3F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2400" dirty="0">
                  <a:solidFill>
                    <a:srgbClr val="0E3F7F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50AEBC-0F10-4B67-8D5A-F4E771708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25" y="4572291"/>
                <a:ext cx="3205113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50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9B07F-B22C-44BC-BC2A-D4B5388B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parameters for E=2.0 GeV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02DCDC-BA0B-4558-A06B-5BA2775A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内容占位符 23">
                <a:extLst>
                  <a:ext uri="{FF2B5EF4-FFF2-40B4-BE49-F238E27FC236}">
                    <a16:creationId xmlns:a16="http://schemas.microsoft.com/office/drawing/2014/main" id="{919BE782-3B21-45B8-82F7-908ECFF9AE8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24634588"/>
                  </p:ext>
                </p:extLst>
              </p:nvPr>
            </p:nvGraphicFramePr>
            <p:xfrm>
              <a:off x="838200" y="943101"/>
              <a:ext cx="6615614" cy="5866904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2688284">
                      <a:extLst>
                        <a:ext uri="{9D8B030D-6E8A-4147-A177-3AD203B41FA5}">
                          <a16:colId xmlns:a16="http://schemas.microsoft.com/office/drawing/2014/main" val="2264158374"/>
                        </a:ext>
                      </a:extLst>
                    </a:gridCol>
                    <a:gridCol w="719088">
                      <a:extLst>
                        <a:ext uri="{9D8B030D-6E8A-4147-A177-3AD203B41FA5}">
                          <a16:colId xmlns:a16="http://schemas.microsoft.com/office/drawing/2014/main" val="2594348770"/>
                        </a:ext>
                      </a:extLst>
                    </a:gridCol>
                    <a:gridCol w="1604121">
                      <a:extLst>
                        <a:ext uri="{9D8B030D-6E8A-4147-A177-3AD203B41FA5}">
                          <a16:colId xmlns:a16="http://schemas.microsoft.com/office/drawing/2014/main" val="3523680214"/>
                        </a:ext>
                      </a:extLst>
                    </a:gridCol>
                    <a:gridCol w="1604121">
                      <a:extLst>
                        <a:ext uri="{9D8B030D-6E8A-4147-A177-3AD203B41FA5}">
                          <a16:colId xmlns:a16="http://schemas.microsoft.com/office/drawing/2014/main" val="716525102"/>
                        </a:ext>
                      </a:extLst>
                    </a:gridCol>
                  </a:tblGrid>
                  <a:tr h="19137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Parameters246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Units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STCF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606825"/>
                      </a:ext>
                    </a:extLst>
                  </a:tr>
                  <a:tr h="1913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Optimal beam energy, E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>
                              <a:effectLst/>
                              <a:latin typeface="+mn-lt"/>
                            </a:rPr>
                            <a:t>GeV</a:t>
                          </a:r>
                          <a:endParaRPr lang="en-US" sz="1400" b="0" i="0" u="none" strike="noStrike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2</a:t>
                          </a:r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905459414"/>
                      </a:ext>
                    </a:extLst>
                  </a:tr>
                  <a:tr h="1913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Circumference, C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>
                              <a:effectLst/>
                              <a:latin typeface="+mn-lt"/>
                            </a:rPr>
                            <a:t>m</a:t>
                          </a:r>
                          <a:endParaRPr lang="en-US" sz="1400" b="0" i="0" u="none" strike="noStrike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616.76</a:t>
                          </a:r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866991635"/>
                      </a:ext>
                    </a:extLst>
                  </a:tr>
                  <a:tr h="1913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Crossing angle,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0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>
                              <a:effectLst/>
                              <a:latin typeface="+mn-lt"/>
                            </a:rPr>
                            <a:t>mrad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60</a:t>
                          </a:r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735775808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Revolution period, T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+mn-lt"/>
                            </a:rPr>
                            <a:t>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μs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altLang="zh-CN" sz="14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2.057 </a:t>
                          </a: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altLang="zh-CN" sz="14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627042111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Horizontal emittance,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nm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5.77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67924499"/>
                      </a:ext>
                    </a:extLst>
                  </a:tr>
                  <a:tr h="1913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Coupling, k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%</a:t>
                          </a:r>
                          <a:endParaRPr lang="zh-CN" alt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0.50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280874901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Beta function at IP,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4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mm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40/0.6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73984116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Betatron tune,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31.552/24.572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59388920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Momentum compaction factor,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effectLst/>
                              <a:latin typeface="+mn-lt"/>
                            </a:rPr>
                            <a:t>10</a:t>
                          </a:r>
                          <a:r>
                            <a:rPr lang="en-US" altLang="zh-CN" sz="1400" b="0" i="0" u="none" strike="noStrike" baseline="30000" dirty="0">
                              <a:effectLst/>
                              <a:latin typeface="+mn-lt"/>
                            </a:rPr>
                            <a:t>-4</a:t>
                          </a:r>
                          <a:endParaRPr lang="zh-CN" alt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9.71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049006937"/>
                      </a:ext>
                    </a:extLst>
                  </a:tr>
                  <a:tr h="209094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Energy spread,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effectLst/>
                              <a:latin typeface="+mn-lt"/>
                            </a:rPr>
                            <a:t>10</a:t>
                          </a:r>
                          <a:r>
                            <a:rPr lang="en-US" altLang="zh-CN" sz="1400" b="0" i="0" u="none" strike="noStrike" baseline="30000" dirty="0">
                              <a:effectLst/>
                              <a:latin typeface="+mn-lt"/>
                            </a:rPr>
                            <a:t>-4</a:t>
                          </a:r>
                          <a:endParaRPr lang="zh-CN" alt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8.26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322889038"/>
                      </a:ext>
                    </a:extLst>
                  </a:tr>
                  <a:tr h="1913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Beam current, I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A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2</a:t>
                          </a:r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1.34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173560702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Number of bunches, </a:t>
                          </a:r>
                          <a:r>
                            <a:rPr lang="en-US" sz="1400" u="none" strike="noStrike" dirty="0" err="1">
                              <a:effectLst/>
                              <a:latin typeface="+mn-lt"/>
                            </a:rPr>
                            <a:t>n</a:t>
                          </a:r>
                          <a:r>
                            <a:rPr lang="en-US" sz="1400" u="none" strike="noStrike" baseline="-25000" dirty="0" err="1">
                              <a:effectLst/>
                              <a:latin typeface="+mn-lt"/>
                            </a:rPr>
                            <a:t>b</a:t>
                          </a:r>
                          <a:endParaRPr lang="en-US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514</a:t>
                          </a:r>
                          <a:endParaRPr lang="en-US" altLang="zh-CN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216317309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Particles per bunch, </a:t>
                          </a:r>
                          <a:r>
                            <a:rPr lang="en-US" sz="1400" u="none" strike="noStrike" dirty="0" err="1">
                              <a:effectLst/>
                              <a:latin typeface="+mn-lt"/>
                            </a:rPr>
                            <a:t>N</a:t>
                          </a:r>
                          <a:r>
                            <a:rPr lang="en-US" sz="1400" u="none" strike="noStrike" baseline="-25000" dirty="0" err="1">
                              <a:effectLst/>
                              <a:latin typeface="+mn-lt"/>
                            </a:rPr>
                            <a:t>b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effectLst/>
                              <a:latin typeface="+mn-lt"/>
                            </a:rPr>
                            <a:t>10</a:t>
                          </a:r>
                          <a:r>
                            <a:rPr lang="en-US" altLang="zh-CN" sz="1400" b="0" i="0" u="none" strike="noStrike" baseline="30000" dirty="0">
                              <a:effectLst/>
                              <a:latin typeface="+mn-lt"/>
                            </a:rPr>
                            <a:t>10</a:t>
                          </a:r>
                          <a:endParaRPr lang="zh-CN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5.02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3.35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604147739"/>
                      </a:ext>
                    </a:extLst>
                  </a:tr>
                  <a:tr h="21762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Energy loss per turn, U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+mn-lt"/>
                            </a:rPr>
                            <a:t>0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keV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286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906092783"/>
                      </a:ext>
                    </a:extLst>
                  </a:tr>
                  <a:tr h="22938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Damping time,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 / </m:t>
                              </m:r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 / </m:t>
                              </m:r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>
                              <a:effectLst/>
                              <a:latin typeface="+mn-lt"/>
                            </a:rPr>
                            <a:t>ms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28.59 /28.77 /14.42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286920761"/>
                      </a:ext>
                    </a:extLst>
                  </a:tr>
                  <a:tr h="1913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Harmonic number, h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1028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137238200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RF voltage, V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+mn-lt"/>
                            </a:rPr>
                            <a:t>RF</a:t>
                          </a:r>
                          <a:endParaRPr lang="en-US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MV</a:t>
                          </a:r>
                          <a:endParaRPr lang="en-US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1.2</a:t>
                          </a:r>
                          <a:endParaRPr lang="en-US" altLang="zh-CN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1.0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510438830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Synchrotron tune,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0.0096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0.0096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566162357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Bunch length,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>
                              <a:effectLst/>
                              <a:latin typeface="+mn-lt"/>
                            </a:rPr>
                            <a:t>mm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8.21 </a:t>
                          </a:r>
                          <a:endParaRPr lang="en-US" altLang="zh-CN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553926475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de-DE" sz="1400" u="none" strike="noStrike" dirty="0">
                              <a:effectLst/>
                              <a:latin typeface="+mn-lt"/>
                            </a:rPr>
                            <a:t>RF bucket height,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4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1400" b="0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effectLst/>
                              <a:latin typeface="+mn-lt"/>
                            </a:rPr>
                            <a:t>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1.59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1.59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026438847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Piwinski angle,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oMath>
                          </a14:m>
                          <a:endParaRPr lang="en-US" sz="14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>
                              <a:effectLst/>
                              <a:latin typeface="+mn-lt"/>
                            </a:rPr>
                            <a:t>rad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16.21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17.81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181301280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Beam-beam parameter, </a:t>
                          </a:r>
                          <a:r>
                            <a:rPr lang="el-GR" sz="1400" u="none" strike="noStrike" dirty="0">
                              <a:effectLst/>
                              <a:latin typeface="+mn-lt"/>
                            </a:rPr>
                            <a:t>ξ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+mn-lt"/>
                            </a:rPr>
                            <a:t>x</a:t>
                          </a:r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/</a:t>
                          </a:r>
                          <a:r>
                            <a:rPr lang="el-GR" altLang="zh-CN" sz="1400" u="none" strike="noStrike" dirty="0">
                              <a:effectLst/>
                              <a:latin typeface="+mn-lt"/>
                            </a:rPr>
                            <a:t>ξ</a:t>
                          </a:r>
                          <a:r>
                            <a:rPr lang="en-US" altLang="zh-CN" sz="1400" u="none" strike="noStrike" baseline="-25000" dirty="0">
                              <a:effectLst/>
                              <a:latin typeface="+mn-lt"/>
                            </a:rPr>
                            <a:t>y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0.0038/0.106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0.0025/0.058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890607105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Hour-glass factor, </a:t>
                          </a:r>
                          <a:r>
                            <a:rPr lang="en-US" sz="1400" u="none" strike="noStrike" dirty="0" err="1">
                              <a:effectLst/>
                              <a:latin typeface="+mn-lt"/>
                            </a:rPr>
                            <a:t>F</a:t>
                          </a:r>
                          <a:r>
                            <a:rPr lang="en-US" sz="1400" u="none" strike="noStrike" baseline="-25000" dirty="0" err="1">
                              <a:effectLst/>
                              <a:latin typeface="+mn-lt"/>
                            </a:rPr>
                            <a:t>h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0.8881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0.888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218691456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Touschek lifetime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</a:rPr>
                                    <m:t>𝑡𝑜𝑢𝑠𝑐h𝑒𝑘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s</a:t>
                          </a:r>
                          <a:endParaRPr lang="zh-CN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120</a:t>
                          </a: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246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818295312"/>
                      </a:ext>
                    </a:extLst>
                  </a:tr>
                  <a:tr h="209094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Luminosity, L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cm</a:t>
                          </a:r>
                          <a:r>
                            <a:rPr lang="en-US" sz="1400" b="0" i="0" u="none" strike="noStrike" baseline="30000" dirty="0">
                              <a:effectLst/>
                              <a:latin typeface="+mn-lt"/>
                            </a:rPr>
                            <a:t>-2</a:t>
                          </a:r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lang="en-US" sz="1400" b="0" i="0" u="none" strike="noStrike" baseline="30000" dirty="0">
                              <a:effectLst/>
                              <a:latin typeface="+mn-lt"/>
                            </a:rPr>
                            <a:t>-1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1.37×</m:t>
                                </m:r>
                                <m:sSup>
                                  <m:sSupPr>
                                    <m:ctrlP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34EA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5×</m:t>
                                </m:r>
                                <m:sSup>
                                  <m:sSup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34EA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34EA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solidFill>
                                          <a:srgbClr val="034EA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</a:rPr>
                                      <m:t>34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34EA1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2422871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内容占位符 23">
                <a:extLst>
                  <a:ext uri="{FF2B5EF4-FFF2-40B4-BE49-F238E27FC236}">
                    <a16:creationId xmlns:a16="http://schemas.microsoft.com/office/drawing/2014/main" id="{919BE782-3B21-45B8-82F7-908ECFF9AE8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24634588"/>
                  </p:ext>
                </p:extLst>
              </p:nvPr>
            </p:nvGraphicFramePr>
            <p:xfrm>
              <a:off x="838200" y="943101"/>
              <a:ext cx="6615614" cy="5866904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2688284">
                      <a:extLst>
                        <a:ext uri="{9D8B030D-6E8A-4147-A177-3AD203B41FA5}">
                          <a16:colId xmlns:a16="http://schemas.microsoft.com/office/drawing/2014/main" val="2264158374"/>
                        </a:ext>
                      </a:extLst>
                    </a:gridCol>
                    <a:gridCol w="719088">
                      <a:extLst>
                        <a:ext uri="{9D8B030D-6E8A-4147-A177-3AD203B41FA5}">
                          <a16:colId xmlns:a16="http://schemas.microsoft.com/office/drawing/2014/main" val="2594348770"/>
                        </a:ext>
                      </a:extLst>
                    </a:gridCol>
                    <a:gridCol w="1604121">
                      <a:extLst>
                        <a:ext uri="{9D8B030D-6E8A-4147-A177-3AD203B41FA5}">
                          <a16:colId xmlns:a16="http://schemas.microsoft.com/office/drawing/2014/main" val="3523680214"/>
                        </a:ext>
                      </a:extLst>
                    </a:gridCol>
                    <a:gridCol w="1604121">
                      <a:extLst>
                        <a:ext uri="{9D8B030D-6E8A-4147-A177-3AD203B41FA5}">
                          <a16:colId xmlns:a16="http://schemas.microsoft.com/office/drawing/2014/main" val="716525102"/>
                        </a:ext>
                      </a:extLst>
                    </a:gridCol>
                  </a:tblGrid>
                  <a:tr h="21828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Parameters246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Units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STCF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606825"/>
                      </a:ext>
                    </a:extLst>
                  </a:tr>
                  <a:tr h="21828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Optimal beam energy, E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>
                              <a:effectLst/>
                              <a:latin typeface="+mn-lt"/>
                            </a:rPr>
                            <a:t>GeV</a:t>
                          </a:r>
                          <a:endParaRPr lang="en-US" sz="1400" b="0" i="0" u="none" strike="noStrike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2</a:t>
                          </a:r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905459414"/>
                      </a:ext>
                    </a:extLst>
                  </a:tr>
                  <a:tr h="21828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Circumference, C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>
                              <a:effectLst/>
                              <a:latin typeface="+mn-lt"/>
                            </a:rPr>
                            <a:t>m</a:t>
                          </a:r>
                          <a:endParaRPr lang="en-US" sz="1400" b="0" i="0" u="none" strike="noStrike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616.76</a:t>
                          </a:r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866991635"/>
                      </a:ext>
                    </a:extLst>
                  </a:tr>
                  <a:tr h="2182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331429" r="-146712" b="-23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>
                              <a:effectLst/>
                              <a:latin typeface="+mn-lt"/>
                            </a:rPr>
                            <a:t>mrad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60</a:t>
                          </a:r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735775808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Revolution period, T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+mn-lt"/>
                            </a:rPr>
                            <a:t>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374576" t="-419444" r="-448305" b="-222777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altLang="zh-CN" sz="14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2.057 </a:t>
                          </a: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altLang="zh-CN" sz="14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627042111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519444" r="-146712" b="-2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nm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5.77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67924499"/>
                      </a:ext>
                    </a:extLst>
                  </a:tr>
                  <a:tr h="21828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Coupling, k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%</a:t>
                          </a:r>
                          <a:endParaRPr lang="zh-CN" alt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0.50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280874901"/>
                      </a:ext>
                    </a:extLst>
                  </a:tr>
                  <a:tr h="23511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664103" r="-146712" b="-177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mm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40/0.6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73984116"/>
                      </a:ext>
                    </a:extLst>
                  </a:tr>
                  <a:tr h="23511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784211" r="-146712" b="-17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31.552/24.572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59388920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933333" r="-146712" b="-17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effectLst/>
                              <a:latin typeface="+mn-lt"/>
                            </a:rPr>
                            <a:t>10</a:t>
                          </a:r>
                          <a:r>
                            <a:rPr lang="en-US" altLang="zh-CN" sz="1400" b="0" i="0" u="none" strike="noStrike" baseline="30000" dirty="0">
                              <a:effectLst/>
                              <a:latin typeface="+mn-lt"/>
                            </a:rPr>
                            <a:t>-4</a:t>
                          </a:r>
                          <a:endParaRPr lang="zh-CN" alt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9.71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049006937"/>
                      </a:ext>
                    </a:extLst>
                  </a:tr>
                  <a:tr h="2182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1033333" r="-146712" b="-16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effectLst/>
                              <a:latin typeface="+mn-lt"/>
                            </a:rPr>
                            <a:t>10</a:t>
                          </a:r>
                          <a:r>
                            <a:rPr lang="en-US" altLang="zh-CN" sz="1400" b="0" i="0" u="none" strike="noStrike" baseline="30000" dirty="0">
                              <a:effectLst/>
                              <a:latin typeface="+mn-lt"/>
                            </a:rPr>
                            <a:t>-4</a:t>
                          </a:r>
                          <a:endParaRPr lang="zh-CN" alt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8.26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322889038"/>
                      </a:ext>
                    </a:extLst>
                  </a:tr>
                  <a:tr h="21828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Beam current, I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A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2</a:t>
                          </a:r>
                          <a:endParaRPr lang="en-US" altLang="zh-CN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1.34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173560702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Number of bunches, </a:t>
                          </a:r>
                          <a:r>
                            <a:rPr lang="en-US" sz="1400" u="none" strike="noStrike" dirty="0" err="1">
                              <a:effectLst/>
                              <a:latin typeface="+mn-lt"/>
                            </a:rPr>
                            <a:t>n</a:t>
                          </a:r>
                          <a:r>
                            <a:rPr lang="en-US" sz="1400" u="none" strike="noStrike" baseline="-25000" dirty="0" err="1">
                              <a:effectLst/>
                              <a:latin typeface="+mn-lt"/>
                            </a:rPr>
                            <a:t>b</a:t>
                          </a:r>
                          <a:endParaRPr lang="en-US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514</a:t>
                          </a:r>
                          <a:endParaRPr lang="en-US" altLang="zh-CN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216317309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Particles per bunch, </a:t>
                          </a:r>
                          <a:r>
                            <a:rPr lang="en-US" sz="1400" u="none" strike="noStrike" dirty="0" err="1">
                              <a:effectLst/>
                              <a:latin typeface="+mn-lt"/>
                            </a:rPr>
                            <a:t>N</a:t>
                          </a:r>
                          <a:r>
                            <a:rPr lang="en-US" sz="1400" u="none" strike="noStrike" baseline="-25000" dirty="0" err="1">
                              <a:effectLst/>
                              <a:latin typeface="+mn-lt"/>
                            </a:rPr>
                            <a:t>b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effectLst/>
                              <a:latin typeface="+mn-lt"/>
                            </a:rPr>
                            <a:t>10</a:t>
                          </a:r>
                          <a:r>
                            <a:rPr lang="en-US" altLang="zh-CN" sz="1400" b="0" i="0" u="none" strike="noStrike" baseline="30000" dirty="0">
                              <a:effectLst/>
                              <a:latin typeface="+mn-lt"/>
                            </a:rPr>
                            <a:t>10</a:t>
                          </a:r>
                          <a:endParaRPr lang="zh-CN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5.02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3.35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604147739"/>
                      </a:ext>
                    </a:extLst>
                  </a:tr>
                  <a:tr h="21828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Energy loss per turn, U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+mn-lt"/>
                            </a:rPr>
                            <a:t>0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keV</a:t>
                          </a:r>
                          <a:endParaRPr lang="en-US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286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906092783"/>
                      </a:ext>
                    </a:extLst>
                  </a:tr>
                  <a:tr h="23511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1452632" r="-146712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err="1">
                              <a:effectLst/>
                              <a:latin typeface="+mn-lt"/>
                            </a:rPr>
                            <a:t>ms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28.59 /28.77 /14.42</a:t>
                          </a: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4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286920761"/>
                      </a:ext>
                    </a:extLst>
                  </a:tr>
                  <a:tr h="21828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Harmonic number, h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1028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137238200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RF voltage, V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+mn-lt"/>
                            </a:rPr>
                            <a:t>RF</a:t>
                          </a:r>
                          <a:endParaRPr lang="en-US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MV</a:t>
                          </a:r>
                          <a:endParaRPr lang="en-US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1.2</a:t>
                          </a:r>
                          <a:endParaRPr lang="en-US" altLang="zh-CN" sz="1400" b="0" i="0" u="none" strike="noStrike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1.0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510438830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1838889" r="-146712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0.0096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0.0096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566162357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1938889" r="-146712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>
                              <a:effectLst/>
                              <a:latin typeface="+mn-lt"/>
                            </a:rPr>
                            <a:t>mm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8.21 </a:t>
                          </a:r>
                          <a:endParaRPr lang="en-US" altLang="zh-CN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553926475"/>
                      </a:ext>
                    </a:extLst>
                  </a:tr>
                  <a:tr h="35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1265517" r="-146712" b="-3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effectLst/>
                              <a:latin typeface="+mn-lt"/>
                            </a:rPr>
                            <a:t>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1.59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1.59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026438847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2200000" r="-146712" b="-4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>
                              <a:effectLst/>
                              <a:latin typeface="+mn-lt"/>
                            </a:rPr>
                            <a:t>rad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16.21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17.81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181301280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Beam-beam parameter, </a:t>
                          </a:r>
                          <a:r>
                            <a:rPr lang="el-GR" sz="1400" u="none" strike="noStrike" dirty="0">
                              <a:effectLst/>
                              <a:latin typeface="+mn-lt"/>
                            </a:rPr>
                            <a:t>ξ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+mn-lt"/>
                            </a:rPr>
                            <a:t>x</a:t>
                          </a:r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/</a:t>
                          </a:r>
                          <a:r>
                            <a:rPr lang="el-GR" altLang="zh-CN" sz="1400" u="none" strike="noStrike" dirty="0">
                              <a:effectLst/>
                              <a:latin typeface="+mn-lt"/>
                            </a:rPr>
                            <a:t>ξ</a:t>
                          </a:r>
                          <a:r>
                            <a:rPr lang="en-US" altLang="zh-CN" sz="1400" u="none" strike="noStrike" baseline="-25000" dirty="0">
                              <a:effectLst/>
                              <a:latin typeface="+mn-lt"/>
                            </a:rPr>
                            <a:t>y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0.0038/0.106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0.0025/0.058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890607105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Hour-glass factor, </a:t>
                          </a:r>
                          <a:r>
                            <a:rPr lang="en-US" sz="1400" u="none" strike="noStrike" dirty="0" err="1">
                              <a:effectLst/>
                              <a:latin typeface="+mn-lt"/>
                            </a:rPr>
                            <a:t>F</a:t>
                          </a:r>
                          <a:r>
                            <a:rPr lang="en-US" sz="1400" u="none" strike="noStrike" baseline="-25000" dirty="0" err="1">
                              <a:effectLst/>
                              <a:latin typeface="+mn-lt"/>
                            </a:rPr>
                            <a:t>h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0.8881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0.888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218691456"/>
                      </a:ext>
                    </a:extLst>
                  </a:tr>
                  <a:tr h="21859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27" t="-2500000" r="-146712" b="-1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s</a:t>
                          </a:r>
                          <a:endParaRPr lang="zh-CN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120</a:t>
                          </a: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246</a:t>
                          </a: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818295312"/>
                      </a:ext>
                    </a:extLst>
                  </a:tr>
                  <a:tr h="22063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Luminosity, L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cm</a:t>
                          </a:r>
                          <a:r>
                            <a:rPr lang="en-US" sz="1400" b="0" i="0" u="none" strike="noStrike" baseline="30000" dirty="0">
                              <a:effectLst/>
                              <a:latin typeface="+mn-lt"/>
                            </a:rPr>
                            <a:t>-2</a:t>
                          </a:r>
                          <a:r>
                            <a:rPr lang="en-US" sz="1400" b="0" i="0" u="none" strike="noStrike" dirty="0"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lang="en-US" sz="1400" b="0" i="0" u="none" strike="noStrike" baseline="30000" dirty="0">
                              <a:effectLst/>
                              <a:latin typeface="+mn-lt"/>
                            </a:rPr>
                            <a:t>-1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12121" t="-2600000" r="-100379" b="-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313308" t="-2600000" r="-760" b="-4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2287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10B0F27-A365-436A-AC1C-CB64D93B4C83}"/>
              </a:ext>
            </a:extLst>
          </p:cNvPr>
          <p:cNvSpPr txBox="1"/>
          <p:nvPr/>
        </p:nvSpPr>
        <p:spPr>
          <a:xfrm>
            <a:off x="7861955" y="2601798"/>
            <a:ext cx="3318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Effects being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Maxwell nonlinear fringe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Kinematical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Crab waist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Synchrotron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Quantum excitation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8BAFD2-B5B8-456C-AB44-782360CD89E7}"/>
              </a:ext>
            </a:extLst>
          </p:cNvPr>
          <p:cNvSpPr txBox="1"/>
          <p:nvPr/>
        </p:nvSpPr>
        <p:spPr>
          <a:xfrm>
            <a:off x="7688424" y="6356350"/>
            <a:ext cx="115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E3F7F"/>
                </a:solidFill>
              </a:rPr>
              <a:t>Estimated</a:t>
            </a:r>
            <a:endParaRPr lang="zh-CN" altLang="en-US" dirty="0">
              <a:solidFill>
                <a:srgbClr val="0E3F7F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C5B1DD9-D2DD-4DF6-AF60-ADD51FD8B64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109928" y="6541016"/>
            <a:ext cx="578496" cy="1804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0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D30DD16-E616-A220-7662-5F4675F1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Lattice and layout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755BD91-06F7-44F7-9A49-71CA176339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52" y="2191462"/>
            <a:ext cx="5460859" cy="375434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7A2FC890-147C-4896-BE98-E0AB7EA50F2E}"/>
              </a:ext>
            </a:extLst>
          </p:cNvPr>
          <p:cNvSpPr/>
          <p:nvPr/>
        </p:nvSpPr>
        <p:spPr>
          <a:xfrm>
            <a:off x="4979069" y="996084"/>
            <a:ext cx="2664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Each ring consists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8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arcs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5 SSs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4 damping wigglers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1 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1 Technique section.</a:t>
            </a: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14D9D44-0EE8-4DA8-B81F-D8E416B2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4DBE8E-0017-403C-8A20-C8D9194A6F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08" y="1959428"/>
            <a:ext cx="5886131" cy="398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8D63B0-595E-4380-904C-2837AE9400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2756" y="740044"/>
            <a:ext cx="5792577" cy="5064270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ED30DD16-E616-A220-7662-5F4675F1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Optics design of Interaction Region(IR)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68F33B4B-1F5B-1480-6688-05D35158E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667" y="1053687"/>
                <a:ext cx="6176400" cy="506427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b="1" dirty="0">
                    <a:ea typeface="宋体" panose="02010600030101010101" pitchFamily="2" charset="-122"/>
                  </a:rPr>
                  <a:t>Low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𝜷</m:t>
                    </m:r>
                  </m:oMath>
                </a14:m>
                <a:r>
                  <a:rPr lang="en-US" altLang="zh-CN" sz="2000" b="1" dirty="0">
                    <a:ea typeface="宋体" panose="02010600030101010101" pitchFamily="2" charset="-122"/>
                  </a:rPr>
                  <a:t> at IP and space for detector</a:t>
                </a:r>
              </a:p>
              <a:p>
                <a:pPr lvl="1"/>
                <a:r>
                  <a:rPr lang="en-US" altLang="zh-CN" sz="1800" b="1" dirty="0">
                    <a:solidFill>
                      <a:srgbClr val="034EA1"/>
                    </a:solidFill>
                  </a:rPr>
                  <a:t>Local chromaticity correction</a:t>
                </a:r>
              </a:p>
              <a:p>
                <a:r>
                  <a:rPr lang="en-US" altLang="zh-CN" sz="2000" b="1" dirty="0">
                    <a:ea typeface="宋体" panose="02010600030101010101" pitchFamily="2" charset="-122"/>
                  </a:rPr>
                  <a:t>To suppress the betatron and synchro-betatron resonance </a:t>
                </a:r>
              </a:p>
              <a:p>
                <a:pPr lvl="1"/>
                <a:r>
                  <a:rPr lang="en-US" altLang="zh-CN" sz="1800" b="1" dirty="0">
                    <a:solidFill>
                      <a:srgbClr val="034EA1"/>
                    </a:solidFill>
                  </a:rPr>
                  <a:t>Crab</a:t>
                </a:r>
                <a:r>
                  <a:rPr lang="zh-CN" altLang="en-US" sz="1800" b="1" dirty="0">
                    <a:solidFill>
                      <a:srgbClr val="034EA1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rgbClr val="034EA1"/>
                    </a:solidFill>
                  </a:rPr>
                  <a:t>sextupoles</a:t>
                </a:r>
              </a:p>
              <a:p>
                <a:r>
                  <a:rPr lang="en-US" altLang="zh-CN" sz="2000" b="1" dirty="0">
                    <a:ea typeface="宋体" panose="02010600030101010101" pitchFamily="2" charset="-122"/>
                  </a:rPr>
                  <a:t>Important phase advances</a:t>
                </a:r>
              </a:p>
              <a:p>
                <a:pPr lvl="1"/>
                <a:r>
                  <a:rPr lang="en-US" altLang="zh-CN" sz="1800" b="1" dirty="0">
                    <a:solidFill>
                      <a:srgbClr val="034EA1"/>
                    </a:solidFill>
                  </a:rPr>
                  <a:t>Suppress the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034EA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zh-CN" sz="1800" b="1" dirty="0">
                    <a:solidFill>
                      <a:srgbClr val="034EA1"/>
                    </a:solidFill>
                  </a:rPr>
                  <a:t> beating</a:t>
                </a:r>
              </a:p>
              <a:p>
                <a:pPr lvl="2"/>
                <a:r>
                  <a:rPr lang="en-US" altLang="zh-CN" sz="1600" b="1" dirty="0"/>
                  <a:t>SCCY1 to IP and SCCX1 to IP</a:t>
                </a:r>
                <a:endParaRPr lang="en-US" altLang="zh-CN" sz="1100" b="1" dirty="0"/>
              </a:p>
              <a:p>
                <a:pPr lvl="1"/>
                <a:r>
                  <a:rPr lang="en-US" altLang="zh-CN" sz="1800" b="1" dirty="0">
                    <a:solidFill>
                      <a:srgbClr val="034EA1"/>
                    </a:solidFill>
                  </a:rPr>
                  <a:t>Compensate</a:t>
                </a:r>
                <a:r>
                  <a:rPr lang="zh-CN" altLang="en-US" sz="1800" b="1" dirty="0">
                    <a:solidFill>
                      <a:srgbClr val="034EA1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rgbClr val="034EA1"/>
                    </a:solidFill>
                  </a:rPr>
                  <a:t>geometric</a:t>
                </a:r>
                <a:r>
                  <a:rPr lang="zh-CN" altLang="en-US" sz="1800" b="1" dirty="0">
                    <a:solidFill>
                      <a:srgbClr val="034EA1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rgbClr val="034EA1"/>
                    </a:solidFill>
                  </a:rPr>
                  <a:t>aberration</a:t>
                </a:r>
              </a:p>
              <a:p>
                <a:pPr lvl="2"/>
                <a:r>
                  <a:rPr lang="en-US" altLang="zh-CN" sz="1600" b="1" i="1" dirty="0"/>
                  <a:t>-I </a:t>
                </a:r>
                <a:r>
                  <a:rPr lang="en-US" altLang="zh-CN" sz="1600" b="1" dirty="0"/>
                  <a:t>transfer matrix at CCY and CCX</a:t>
                </a:r>
              </a:p>
              <a:p>
                <a:pPr lvl="1"/>
                <a:r>
                  <a:rPr lang="en-US" altLang="zh-CN" sz="1800" b="1" dirty="0">
                    <a:solidFill>
                      <a:srgbClr val="034EA1"/>
                    </a:solidFill>
                  </a:rPr>
                  <a:t>Crabbed waist</a:t>
                </a:r>
              </a:p>
              <a:p>
                <a:pPr lvl="2"/>
                <a:r>
                  <a:rPr lang="en-US" altLang="zh-CN" sz="1600" b="1" dirty="0"/>
                  <a:t>crab sextupoles - SCRAB to IP</a:t>
                </a:r>
              </a:p>
              <a:p>
                <a:r>
                  <a:rPr lang="en-US" altLang="zh-CN" sz="2000" b="1" dirty="0">
                    <a:ea typeface="宋体" panose="02010600030101010101" pitchFamily="2" charset="-122"/>
                  </a:rPr>
                  <a:t>Optics functions at IP are optimized with longitudinal dynamics and beam-beam effect</a:t>
                </a:r>
              </a:p>
              <a:p>
                <a:endParaRPr lang="zh-CN" altLang="en-US" sz="1800" b="1" dirty="0">
                  <a:ea typeface="宋体" panose="02010600030101010101" pitchFamily="2" charset="-122"/>
                </a:endParaRPr>
              </a:p>
              <a:p>
                <a:endParaRPr lang="zh-CN" altLang="en-US" sz="18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68F33B4B-1F5B-1480-6688-05D35158E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667" y="1053687"/>
                <a:ext cx="6176400" cy="5064270"/>
              </a:xfrm>
              <a:blipFill>
                <a:blip r:embed="rId4"/>
                <a:stretch>
                  <a:fillRect l="-888" t="-1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BEBE43-6AF0-4550-BFFC-4071E592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65A1D7-1A0F-4A5F-B205-6BA37D63404E}"/>
              </a:ext>
            </a:extLst>
          </p:cNvPr>
          <p:cNvSpPr txBox="1"/>
          <p:nvPr/>
        </p:nvSpPr>
        <p:spPr>
          <a:xfrm>
            <a:off x="400446" y="5604258"/>
            <a:ext cx="3855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E3F7F"/>
                </a:solidFill>
              </a:rPr>
              <a:t>High order chromaticity correction </a:t>
            </a:r>
            <a:endParaRPr lang="zh-CN" altLang="en-US" sz="2000" dirty="0">
              <a:solidFill>
                <a:srgbClr val="0E3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4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D98BD79-A1F3-470E-AFB8-5FFEAE1B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623" y="1168577"/>
            <a:ext cx="5287202" cy="384609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7C648A3-0224-4BBB-ABE1-C3DB6DFF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Optics design of Arc sections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9843EA4-938F-4F09-8294-ADF4D8ABB164}"/>
              </a:ext>
            </a:extLst>
          </p:cNvPr>
          <p:cNvSpPr txBox="1">
            <a:spLocks/>
          </p:cNvSpPr>
          <p:nvPr/>
        </p:nvSpPr>
        <p:spPr>
          <a:xfrm>
            <a:off x="257530" y="1153285"/>
            <a:ext cx="6256392" cy="2604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2400" dirty="0"/>
          </a:p>
          <a:p>
            <a:pPr lvl="1">
              <a:lnSpc>
                <a:spcPct val="10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Circumference</a:t>
            </a:r>
            <a:r>
              <a:rPr lang="zh-CN" altLang="en-US" sz="2000" b="1" dirty="0"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ea typeface="宋体" panose="02010600030101010101" pitchFamily="2" charset="-122"/>
              </a:rPr>
              <a:t>of each  collider ring</a:t>
            </a:r>
            <a:r>
              <a:rPr lang="zh-CN" altLang="en-US" sz="2000" b="1" dirty="0"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ea typeface="宋体" panose="02010600030101010101" pitchFamily="2" charset="-122"/>
              </a:rPr>
              <a:t>~ 800 m</a:t>
            </a:r>
          </a:p>
          <a:p>
            <a:pPr lvl="1">
              <a:lnSpc>
                <a:spcPct val="10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Space reserved for SSs to polarize electron beams</a:t>
            </a:r>
          </a:p>
          <a:p>
            <a:pPr lvl="2">
              <a:lnSpc>
                <a:spcPct val="100000"/>
              </a:lnSpc>
            </a:pPr>
            <a:r>
              <a:rPr lang="en-US" altLang="zh-CN" sz="1600" b="1" dirty="0">
                <a:ea typeface="宋体" panose="02010600030101010101" pitchFamily="2" charset="-122"/>
              </a:rPr>
              <a:t>8 insertion devices</a:t>
            </a:r>
          </a:p>
          <a:p>
            <a:pPr lvl="1">
              <a:lnSpc>
                <a:spcPct val="10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Low emittance for small beam sizes</a:t>
            </a:r>
          </a:p>
          <a:p>
            <a:pPr lvl="1">
              <a:lnSpc>
                <a:spcPct val="10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Effective chromaticity correction</a:t>
            </a:r>
          </a:p>
          <a:p>
            <a:pPr lvl="1"/>
            <a:endParaRPr lang="en-US" altLang="zh-CN" sz="2000" dirty="0"/>
          </a:p>
          <a:p>
            <a:pPr lvl="1"/>
            <a:endParaRPr lang="zh-CN" altLang="en-US" sz="3200" dirty="0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ED9ABDF6-D8A2-4C63-9E14-FEF79AD1CCF1}"/>
              </a:ext>
            </a:extLst>
          </p:cNvPr>
          <p:cNvSpPr/>
          <p:nvPr/>
        </p:nvSpPr>
        <p:spPr>
          <a:xfrm rot="5400000">
            <a:off x="2077156" y="3504258"/>
            <a:ext cx="496711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A8C56D-D461-492A-A016-6E3CC49CF2B4}"/>
              </a:ext>
            </a:extLst>
          </p:cNvPr>
          <p:cNvSpPr txBox="1"/>
          <p:nvPr/>
        </p:nvSpPr>
        <p:spPr>
          <a:xfrm>
            <a:off x="1731912" y="4111136"/>
            <a:ext cx="246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Hybrid MBA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ECE7CA-AA08-41A2-B021-2529B5EF3669}"/>
              </a:ext>
            </a:extLst>
          </p:cNvPr>
          <p:cNvSpPr/>
          <p:nvPr/>
        </p:nvSpPr>
        <p:spPr>
          <a:xfrm>
            <a:off x="553273" y="48526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Typical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hybrid-MBA :multi-bend, dispersion bumps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BFD3AB-60F6-4A11-8F57-8A46CA3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32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CBDF13-87D3-460A-B34B-60F1CB76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Damping wiggler sections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9138C6-1323-4732-9F6D-0EABFBF2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833E0262-5423-48A5-9D98-15CFB25EB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64" y="1769640"/>
            <a:ext cx="4974336" cy="3419856"/>
          </a:xfrm>
          <a:prstGeom prst="rect">
            <a:avLst/>
          </a:prstGeo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188DABDE-3038-4062-85A4-542731401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771997"/>
            <a:ext cx="4974336" cy="34198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B20BC34-89D1-4695-87F0-568853558D78}"/>
              </a:ext>
            </a:extLst>
          </p:cNvPr>
          <p:cNvSpPr txBox="1"/>
          <p:nvPr/>
        </p:nvSpPr>
        <p:spPr>
          <a:xfrm>
            <a:off x="2175994" y="1600386"/>
            <a:ext cx="294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E3F7F"/>
                </a:solidFill>
              </a:rPr>
              <a:t>Inner wiggler</a:t>
            </a:r>
            <a:endParaRPr lang="zh-CN" altLang="en-US" dirty="0">
              <a:solidFill>
                <a:srgbClr val="0E3F7F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019DDB-7660-46FE-B3AC-A1B0BDC67783}"/>
              </a:ext>
            </a:extLst>
          </p:cNvPr>
          <p:cNvSpPr txBox="1"/>
          <p:nvPr/>
        </p:nvSpPr>
        <p:spPr>
          <a:xfrm>
            <a:off x="7150330" y="1587331"/>
            <a:ext cx="294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E3F7F"/>
                </a:solidFill>
              </a:rPr>
              <a:t>Outer wiggler</a:t>
            </a:r>
            <a:endParaRPr lang="zh-CN" altLang="en-US" dirty="0">
              <a:solidFill>
                <a:srgbClr val="0E3F7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E4388B-1381-44F5-BEAF-BCDD059406D4}"/>
              </a:ext>
            </a:extLst>
          </p:cNvPr>
          <p:cNvSpPr txBox="1"/>
          <p:nvPr/>
        </p:nvSpPr>
        <p:spPr>
          <a:xfrm>
            <a:off x="1430568" y="5270668"/>
            <a:ext cx="8467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Different length to separate the double rings.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Non-zero dispersion to adjust the emittance and damping times.</a:t>
            </a:r>
          </a:p>
        </p:txBody>
      </p:sp>
    </p:spTree>
    <p:extLst>
      <p:ext uri="{BB962C8B-B14F-4D97-AF65-F5344CB8AC3E}">
        <p14:creationId xmlns:p14="http://schemas.microsoft.com/office/powerpoint/2010/main" val="210595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CBDF13-87D3-460A-B34B-60F1CB76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Technique sections and Siberian snake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9138C6-1323-4732-9F6D-0EABFBF2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20BC34-89D1-4695-87F0-568853558D78}"/>
              </a:ext>
            </a:extLst>
          </p:cNvPr>
          <p:cNvSpPr txBox="1"/>
          <p:nvPr/>
        </p:nvSpPr>
        <p:spPr>
          <a:xfrm>
            <a:off x="2175994" y="1600386"/>
            <a:ext cx="294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34EA1"/>
                </a:solidFill>
              </a:rPr>
              <a:t>Technique section</a:t>
            </a:r>
            <a:endParaRPr lang="zh-CN" altLang="en-US" dirty="0">
              <a:solidFill>
                <a:srgbClr val="034EA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019DDB-7660-46FE-B3AC-A1B0BDC67783}"/>
              </a:ext>
            </a:extLst>
          </p:cNvPr>
          <p:cNvSpPr txBox="1"/>
          <p:nvPr/>
        </p:nvSpPr>
        <p:spPr>
          <a:xfrm>
            <a:off x="7150330" y="1587331"/>
            <a:ext cx="294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34EA1"/>
                </a:solidFill>
              </a:rPr>
              <a:t>Siberian Snake</a:t>
            </a:r>
            <a:endParaRPr lang="zh-CN" altLang="en-US" dirty="0">
              <a:solidFill>
                <a:srgbClr val="034EA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E4388B-1381-44F5-BEAF-BCDD059406D4}"/>
              </a:ext>
            </a:extLst>
          </p:cNvPr>
          <p:cNvSpPr txBox="1"/>
          <p:nvPr/>
        </p:nvSpPr>
        <p:spPr>
          <a:xfrm>
            <a:off x="1430568" y="5270668"/>
            <a:ext cx="4121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Connect double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Install RF cavities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Inject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Phase tuning</a:t>
            </a:r>
          </a:p>
        </p:txBody>
      </p:sp>
      <p:pic>
        <p:nvPicPr>
          <p:cNvPr id="16" name="内容占位符 3">
            <a:extLst>
              <a:ext uri="{FF2B5EF4-FFF2-40B4-BE49-F238E27FC236}">
                <a16:creationId xmlns:a16="http://schemas.microsoft.com/office/drawing/2014/main" id="{4BDE2D07-E172-429A-B32A-F7CA8119A3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4" y="1785052"/>
            <a:ext cx="4974336" cy="3419856"/>
          </a:xfrm>
          <a:prstGeom prst="rect">
            <a:avLst/>
          </a:prstGeom>
        </p:spPr>
      </p:pic>
      <p:pic>
        <p:nvPicPr>
          <p:cNvPr id="19" name="内容占位符 7">
            <a:extLst>
              <a:ext uri="{FF2B5EF4-FFF2-40B4-BE49-F238E27FC236}">
                <a16:creationId xmlns:a16="http://schemas.microsoft.com/office/drawing/2014/main" id="{C6D269DC-214D-42FE-ABDC-E45737672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771997"/>
            <a:ext cx="4974336" cy="3419856"/>
          </a:xfrm>
          <a:prstGeom prst="rect">
            <a:avLst/>
          </a:prstGeom>
        </p:spPr>
      </p:pic>
      <p:sp>
        <p:nvSpPr>
          <p:cNvPr id="20" name="箭头: 下 19">
            <a:extLst>
              <a:ext uri="{FF2B5EF4-FFF2-40B4-BE49-F238E27FC236}">
                <a16:creationId xmlns:a16="http://schemas.microsoft.com/office/drawing/2014/main" id="{691AAFCC-FF24-47D0-9993-C792B9B378A1}"/>
              </a:ext>
            </a:extLst>
          </p:cNvPr>
          <p:cNvSpPr/>
          <p:nvPr/>
        </p:nvSpPr>
        <p:spPr>
          <a:xfrm>
            <a:off x="2546809" y="2513354"/>
            <a:ext cx="216816" cy="369332"/>
          </a:xfrm>
          <a:prstGeom prst="downArrow">
            <a:avLst/>
          </a:prstGeom>
          <a:solidFill>
            <a:srgbClr val="034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FDEB14B3-40BA-41FE-8CA9-3A318C65D368}"/>
              </a:ext>
            </a:extLst>
          </p:cNvPr>
          <p:cNvSpPr/>
          <p:nvPr/>
        </p:nvSpPr>
        <p:spPr>
          <a:xfrm rot="10800000">
            <a:off x="3689024" y="3450391"/>
            <a:ext cx="216816" cy="369332"/>
          </a:xfrm>
          <a:prstGeom prst="downArrow">
            <a:avLst/>
          </a:prstGeom>
          <a:solidFill>
            <a:srgbClr val="034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2A30FB48-7EFE-47E8-8331-967A4025AADE}"/>
              </a:ext>
            </a:extLst>
          </p:cNvPr>
          <p:cNvSpPr/>
          <p:nvPr/>
        </p:nvSpPr>
        <p:spPr>
          <a:xfrm>
            <a:off x="3924694" y="2513354"/>
            <a:ext cx="216816" cy="369332"/>
          </a:xfrm>
          <a:prstGeom prst="downArrow">
            <a:avLst/>
          </a:prstGeom>
          <a:solidFill>
            <a:srgbClr val="034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12544BF-24CC-4F6E-8A3F-8455FFD6935C}"/>
              </a:ext>
            </a:extLst>
          </p:cNvPr>
          <p:cNvSpPr txBox="1"/>
          <p:nvPr/>
        </p:nvSpPr>
        <p:spPr>
          <a:xfrm>
            <a:off x="3393653" y="3975315"/>
            <a:ext cx="11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Injection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2E0E5FB-D797-4627-89DC-7A2740085241}"/>
              </a:ext>
            </a:extLst>
          </p:cNvPr>
          <p:cNvSpPr txBox="1"/>
          <p:nvPr/>
        </p:nvSpPr>
        <p:spPr>
          <a:xfrm>
            <a:off x="3937264" y="2144022"/>
            <a:ext cx="65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RF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EBE79A0-36D7-4467-AB6B-2EDFBB02ACE0}"/>
              </a:ext>
            </a:extLst>
          </p:cNvPr>
          <p:cNvSpPr txBox="1"/>
          <p:nvPr/>
        </p:nvSpPr>
        <p:spPr>
          <a:xfrm>
            <a:off x="2436828" y="2111142"/>
            <a:ext cx="65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RF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AFD7665-9825-442A-A030-CFC5FA288437}"/>
              </a:ext>
            </a:extLst>
          </p:cNvPr>
          <p:cNvSpPr txBox="1"/>
          <p:nvPr/>
        </p:nvSpPr>
        <p:spPr>
          <a:xfrm>
            <a:off x="6134100" y="5270668"/>
            <a:ext cx="41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Electron beam polarization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Reserve spaces</a:t>
            </a:r>
          </a:p>
        </p:txBody>
      </p:sp>
    </p:spTree>
    <p:extLst>
      <p:ext uri="{BB962C8B-B14F-4D97-AF65-F5344CB8AC3E}">
        <p14:creationId xmlns:p14="http://schemas.microsoft.com/office/powerpoint/2010/main" val="137307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0C017-C1FC-464A-BEED-39805CEE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strategies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324E9A-A99A-4A8A-911E-EA96ED7BB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Independent optimization for each section</a:t>
                </a:r>
              </a:p>
              <a:p>
                <a:pPr lvl="1"/>
                <a:r>
                  <a:rPr lang="en-US" altLang="zh-CN" dirty="0"/>
                  <a:t>High order chromaticity correction for IR</a:t>
                </a:r>
              </a:p>
              <a:p>
                <a:pPr lvl="1"/>
                <a:r>
                  <a:rPr lang="en-US" altLang="zh-CN" dirty="0"/>
                  <a:t>Touschek lifetime contribution optimization for arc with large dispersion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/>
                  <a:t> functions at IR</a:t>
                </a:r>
              </a:p>
              <a:p>
                <a:r>
                  <a:rPr lang="en-US" altLang="zh-CN" dirty="0"/>
                  <a:t>Connect all sections with the phase trombone*</a:t>
                </a:r>
              </a:p>
              <a:p>
                <a:r>
                  <a:rPr lang="en-US" altLang="zh-CN" dirty="0"/>
                  <a:t>Optimize the resonance driving terms(RDTs) with phase trombone, sextupoles and octupoles</a:t>
                </a:r>
              </a:p>
              <a:p>
                <a:r>
                  <a:rPr lang="en-US" altLang="zh-CN" dirty="0"/>
                  <a:t>Optimize dynamic aperture and touschek lifetime with the sextupoles and octupoles</a:t>
                </a:r>
              </a:p>
              <a:p>
                <a:r>
                  <a:rPr lang="en-US" altLang="zh-CN" dirty="0"/>
                  <a:t>Optimize dynamic aperture and touschek lifetime with the phase trombone, sextupoles and octupoles(TODO)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324E9A-A99A-4A8A-911E-EA96ED7BB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1" t="-1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C3F8CB-68AF-44DA-BF82-D964C47D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1FD-9086-4BE8-B125-77E3017FCAE7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60DF0C-8085-4730-B150-D7E2FAFA2F19}"/>
              </a:ext>
            </a:extLst>
          </p:cNvPr>
          <p:cNvSpPr txBox="1"/>
          <p:nvPr/>
        </p:nvSpPr>
        <p:spPr>
          <a:xfrm>
            <a:off x="307911" y="6444476"/>
            <a:ext cx="942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*Cai, Y, et al.  2022. Optimization of chromatic optics in the electron storage ring of the Electron-Ion Collider. Phys. Rev. Accel. Beams 25, 071001.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8622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1404</Words>
  <Application>Microsoft Office PowerPoint</Application>
  <PresentationFormat>宽屏</PresentationFormat>
  <Paragraphs>261</Paragraphs>
  <Slides>16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宋体</vt:lpstr>
      <vt:lpstr>Arial</vt:lpstr>
      <vt:lpstr>Cambria Math</vt:lpstr>
      <vt:lpstr>Times New Roman</vt:lpstr>
      <vt:lpstr>Wingdings</vt:lpstr>
      <vt:lpstr>Office 主题​​</vt:lpstr>
      <vt:lpstr>Progress on lattice design study for STCF storage rings</vt:lpstr>
      <vt:lpstr>Crab waist scheme</vt:lpstr>
      <vt:lpstr>Design parameters for E=2.0 GeV</vt:lpstr>
      <vt:lpstr>Lattice and layout</vt:lpstr>
      <vt:lpstr>Optics design of Interaction Region(IR)</vt:lpstr>
      <vt:lpstr>Optics design of Arc sections</vt:lpstr>
      <vt:lpstr>Damping wiggler sections</vt:lpstr>
      <vt:lpstr>Technique sections and Siberian snake</vt:lpstr>
      <vt:lpstr>Optimization strategies</vt:lpstr>
      <vt:lpstr>Optimization of DA and touschek lifetime</vt:lpstr>
      <vt:lpstr>Result 1:optimization with reasonable strength range</vt:lpstr>
      <vt:lpstr>Result 2:optimization with wider strength range</vt:lpstr>
      <vt:lpstr>Comparation between the strengths of two results</vt:lpstr>
      <vt:lpstr>Summary</vt:lpstr>
      <vt:lpstr>Future work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liutao</dc:creator>
  <cp:lastModifiedBy>tao liu</cp:lastModifiedBy>
  <cp:revision>226</cp:revision>
  <dcterms:created xsi:type="dcterms:W3CDTF">2024-01-14T02:01:19Z</dcterms:created>
  <dcterms:modified xsi:type="dcterms:W3CDTF">2024-01-15T23:55:30Z</dcterms:modified>
</cp:coreProperties>
</file>