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5" r:id="rId2"/>
    <p:sldId id="278" r:id="rId3"/>
    <p:sldId id="279" r:id="rId4"/>
    <p:sldId id="285" r:id="rId5"/>
    <p:sldId id="281" r:id="rId6"/>
    <p:sldId id="286" r:id="rId7"/>
    <p:sldId id="290" r:id="rId8"/>
    <p:sldId id="287" r:id="rId9"/>
    <p:sldId id="263" r:id="rId10"/>
    <p:sldId id="264" r:id="rId11"/>
    <p:sldId id="268" r:id="rId12"/>
    <p:sldId id="280" r:id="rId13"/>
    <p:sldId id="283" r:id="rId14"/>
    <p:sldId id="284" r:id="rId15"/>
    <p:sldId id="289" r:id="rId16"/>
    <p:sldId id="291" r:id="rId17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80002787406393E-2"/>
          <c:y val="4.1758412942199771E-2"/>
          <c:w val="0.89723367260381504"/>
          <c:h val="0.93528900113812274"/>
        </c:manualLayout>
      </c:layout>
      <c:scatterChart>
        <c:scatterStyle val="smoothMarker"/>
        <c:varyColors val="0"/>
        <c:ser>
          <c:idx val="0"/>
          <c:order val="0"/>
          <c:tx>
            <c:v>F1=-80</c:v>
          </c:tx>
          <c:marker>
            <c:spPr>
              <a:noFill/>
            </c:spPr>
          </c:marker>
          <c:xVal>
            <c:numRef>
              <c:f>CHANS!$B$1:$B$16</c:f>
              <c:numCache>
                <c:formatCode>General</c:formatCode>
                <c:ptCount val="16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</c:numCache>
            </c:numRef>
          </c:xVal>
          <c:yVal>
            <c:numRef>
              <c:f>CHANS!$D$1:$D$16</c:f>
              <c:numCache>
                <c:formatCode>General</c:formatCode>
                <c:ptCount val="16"/>
                <c:pt idx="0">
                  <c:v>0.66041099999999997</c:v>
                </c:pt>
                <c:pt idx="1">
                  <c:v>0.60319</c:v>
                </c:pt>
                <c:pt idx="2">
                  <c:v>0.52332999999999996</c:v>
                </c:pt>
                <c:pt idx="3">
                  <c:v>0.42325499999999999</c:v>
                </c:pt>
                <c:pt idx="4">
                  <c:v>0.306008</c:v>
                </c:pt>
                <c:pt idx="5">
                  <c:v>0.17515</c:v>
                </c:pt>
                <c:pt idx="6" formatCode="0.00E+00">
                  <c:v>3.4657599999999997E-2</c:v>
                </c:pt>
                <c:pt idx="7">
                  <c:v>-0.11120099999999999</c:v>
                </c:pt>
                <c:pt idx="8">
                  <c:v>-0.25799299999999997</c:v>
                </c:pt>
                <c:pt idx="9">
                  <c:v>-0.401258</c:v>
                </c:pt>
                <c:pt idx="10">
                  <c:v>-0.53664500000000004</c:v>
                </c:pt>
                <c:pt idx="11">
                  <c:v>-0.66003800000000001</c:v>
                </c:pt>
                <c:pt idx="12">
                  <c:v>-0.76768899999999995</c:v>
                </c:pt>
                <c:pt idx="13">
                  <c:v>-0.85632699999999995</c:v>
                </c:pt>
                <c:pt idx="14">
                  <c:v>-0.92325800000000002</c:v>
                </c:pt>
                <c:pt idx="15">
                  <c:v>-0.96645000000000003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03-43C0-95DA-A8755613ED90}"/>
            </c:ext>
          </c:extLst>
        </c:ser>
        <c:ser>
          <c:idx val="1"/>
          <c:order val="1"/>
          <c:tx>
            <c:v>F1=-80</c:v>
          </c:tx>
          <c:marker>
            <c:spPr>
              <a:noFill/>
            </c:spPr>
          </c:marker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CHANS!$H$1:$H$16</c:f>
              <c:numCache>
                <c:formatCode>General</c:formatCode>
                <c:ptCount val="16"/>
                <c:pt idx="0">
                  <c:v>0.66041099999999997</c:v>
                </c:pt>
                <c:pt idx="1">
                  <c:v>0.69325199999999998</c:v>
                </c:pt>
                <c:pt idx="2">
                  <c:v>0.70071700000000003</c:v>
                </c:pt>
                <c:pt idx="3">
                  <c:v>0.68257699999999999</c:v>
                </c:pt>
                <c:pt idx="4">
                  <c:v>0.63938600000000001</c:v>
                </c:pt>
                <c:pt idx="5">
                  <c:v>0.57245500000000005</c:v>
                </c:pt>
                <c:pt idx="6">
                  <c:v>0.483817</c:v>
                </c:pt>
                <c:pt idx="7">
                  <c:v>0.376166</c:v>
                </c:pt>
                <c:pt idx="8">
                  <c:v>0.252772</c:v>
                </c:pt>
                <c:pt idx="9">
                  <c:v>0.117386</c:v>
                </c:pt>
                <c:pt idx="10" formatCode="0.00E+00">
                  <c:v>-2.5879599999999999E-2</c:v>
                </c:pt>
                <c:pt idx="11">
                  <c:v>-0.17267199999999999</c:v>
                </c:pt>
                <c:pt idx="12">
                  <c:v>-0.31852999999999998</c:v>
                </c:pt>
                <c:pt idx="13">
                  <c:v>-0.45902199999999999</c:v>
                </c:pt>
                <c:pt idx="14">
                  <c:v>-0.58987999999999996</c:v>
                </c:pt>
                <c:pt idx="15">
                  <c:v>-0.70712799999999998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03-43C0-95DA-A8755613ED90}"/>
            </c:ext>
          </c:extLst>
        </c:ser>
        <c:ser>
          <c:idx val="2"/>
          <c:order val="2"/>
          <c:tx>
            <c:v>F1=-100</c:v>
          </c:tx>
          <c:marker>
            <c:spPr>
              <a:noFill/>
            </c:spPr>
          </c:marker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CHANS!$K$1:$K$16</c:f>
              <c:numCache>
                <c:formatCode>General</c:formatCode>
                <c:ptCount val="16"/>
                <c:pt idx="0">
                  <c:v>0.61366900000000002</c:v>
                </c:pt>
                <c:pt idx="1">
                  <c:v>0.69279599999999997</c:v>
                </c:pt>
                <c:pt idx="2">
                  <c:v>0.74823700000000004</c:v>
                </c:pt>
                <c:pt idx="3">
                  <c:v>0.77830699999999997</c:v>
                </c:pt>
                <c:pt idx="4">
                  <c:v>0.78209200000000001</c:v>
                </c:pt>
                <c:pt idx="5">
                  <c:v>0.75947699999999996</c:v>
                </c:pt>
                <c:pt idx="6">
                  <c:v>0.71114999999999995</c:v>
                </c:pt>
                <c:pt idx="7">
                  <c:v>0.63857900000000001</c:v>
                </c:pt>
                <c:pt idx="8">
                  <c:v>0.54396800000000001</c:v>
                </c:pt>
                <c:pt idx="9">
                  <c:v>0.43019299999999999</c:v>
                </c:pt>
                <c:pt idx="10">
                  <c:v>0.30071100000000001</c:v>
                </c:pt>
                <c:pt idx="11">
                  <c:v>0.15945500000000001</c:v>
                </c:pt>
                <c:pt idx="12" formatCode="0.00E+00">
                  <c:v>1.0718399999999999E-2</c:v>
                </c:pt>
                <c:pt idx="13">
                  <c:v>-0.14097999999999999</c:v>
                </c:pt>
                <c:pt idx="14">
                  <c:v>-0.29103099999999998</c:v>
                </c:pt>
                <c:pt idx="15">
                  <c:v>-0.43487599999999998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503-43C0-95DA-A8755613ED90}"/>
            </c:ext>
          </c:extLst>
        </c:ser>
        <c:ser>
          <c:idx val="3"/>
          <c:order val="3"/>
          <c:tx>
            <c:v>F1=-120</c:v>
          </c:tx>
          <c:marker>
            <c:symbol val="x"/>
            <c:size val="5"/>
            <c:spPr>
              <a:ln w="12700"/>
            </c:spPr>
          </c:marker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CHANS!$M$1:$M$16</c:f>
              <c:numCache>
                <c:formatCode>General</c:formatCode>
                <c:ptCount val="16"/>
                <c:pt idx="0">
                  <c:v>0.47536699999999998</c:v>
                </c:pt>
                <c:pt idx="1">
                  <c:v>0.59294000000000002</c:v>
                </c:pt>
                <c:pt idx="2">
                  <c:v>0.69143500000000002</c:v>
                </c:pt>
                <c:pt idx="3">
                  <c:v>0.76786100000000002</c:v>
                </c:pt>
                <c:pt idx="4">
                  <c:v>0.81989400000000001</c:v>
                </c:pt>
                <c:pt idx="5">
                  <c:v>0.84595500000000001</c:v>
                </c:pt>
                <c:pt idx="6">
                  <c:v>0.84525099999999997</c:v>
                </c:pt>
                <c:pt idx="7">
                  <c:v>0.81780399999999998</c:v>
                </c:pt>
                <c:pt idx="8">
                  <c:v>0.76444599999999996</c:v>
                </c:pt>
                <c:pt idx="9">
                  <c:v>0.68680099999999999</c:v>
                </c:pt>
                <c:pt idx="10">
                  <c:v>0.58722700000000005</c:v>
                </c:pt>
                <c:pt idx="11">
                  <c:v>0.46874900000000003</c:v>
                </c:pt>
                <c:pt idx="12">
                  <c:v>0.33496799999999999</c:v>
                </c:pt>
                <c:pt idx="13">
                  <c:v>0.18994800000000001</c:v>
                </c:pt>
                <c:pt idx="14" formatCode="0.00E+00">
                  <c:v>3.80951E-2</c:v>
                </c:pt>
                <c:pt idx="15">
                  <c:v>-0.115976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503-43C0-95DA-A8755613ED90}"/>
            </c:ext>
          </c:extLst>
        </c:ser>
        <c:ser>
          <c:idx val="4"/>
          <c:order val="4"/>
          <c:tx>
            <c:v>F1=-140</c:v>
          </c:tx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CHANS!$O$1:$O$16</c:f>
              <c:numCache>
                <c:formatCode>General</c:formatCode>
                <c:ptCount val="16"/>
                <c:pt idx="0">
                  <c:v>0.26218599999999997</c:v>
                </c:pt>
                <c:pt idx="1">
                  <c:v>0.40572599999999998</c:v>
                </c:pt>
                <c:pt idx="2">
                  <c:v>0.53716200000000003</c:v>
                </c:pt>
                <c:pt idx="3">
                  <c:v>0.65249999999999997</c:v>
                </c:pt>
                <c:pt idx="4">
                  <c:v>0.74823499999999998</c:v>
                </c:pt>
                <c:pt idx="5">
                  <c:v>0.82145800000000002</c:v>
                </c:pt>
                <c:pt idx="6">
                  <c:v>0.86994499999999997</c:v>
                </c:pt>
                <c:pt idx="7">
                  <c:v>0.89222299999999999</c:v>
                </c:pt>
                <c:pt idx="8">
                  <c:v>0.88761400000000001</c:v>
                </c:pt>
                <c:pt idx="9">
                  <c:v>0.85625899999999999</c:v>
                </c:pt>
                <c:pt idx="10">
                  <c:v>0.79910999999999999</c:v>
                </c:pt>
                <c:pt idx="11">
                  <c:v>0.71790399999999999</c:v>
                </c:pt>
                <c:pt idx="12">
                  <c:v>0.61510799999999999</c:v>
                </c:pt>
                <c:pt idx="13">
                  <c:v>0.49384600000000001</c:v>
                </c:pt>
                <c:pt idx="14">
                  <c:v>0.35780099999999998</c:v>
                </c:pt>
                <c:pt idx="15">
                  <c:v>0.21110799999999999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503-43C0-95DA-A8755613ED90}"/>
            </c:ext>
          </c:extLst>
        </c:ser>
        <c:ser>
          <c:idx val="5"/>
          <c:order val="5"/>
          <c:tx>
            <c:v>F1=-160</c:v>
          </c:tx>
          <c:marker>
            <c:spPr>
              <a:noFill/>
            </c:spPr>
          </c:marker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CHANS!$Q$1:$Q$16</c:f>
              <c:numCache>
                <c:formatCode>General</c:formatCode>
                <c:ptCount val="16"/>
                <c:pt idx="0" formatCode="0.00E+00">
                  <c:v>-1.6060900000000001E-4</c:v>
                </c:pt>
                <c:pt idx="1">
                  <c:v>0.15373700000000001</c:v>
                </c:pt>
                <c:pt idx="2">
                  <c:v>0.30402600000000002</c:v>
                </c:pt>
                <c:pt idx="3">
                  <c:v>0.44613799999999998</c:v>
                </c:pt>
                <c:pt idx="4">
                  <c:v>0.57575500000000002</c:v>
                </c:pt>
                <c:pt idx="5">
                  <c:v>0.68894100000000003</c:v>
                </c:pt>
                <c:pt idx="6">
                  <c:v>0.782254</c:v>
                </c:pt>
                <c:pt idx="7">
                  <c:v>0.85286099999999998</c:v>
                </c:pt>
                <c:pt idx="8">
                  <c:v>0.89861599999999997</c:v>
                </c:pt>
                <c:pt idx="9">
                  <c:v>0.91812800000000006</c:v>
                </c:pt>
                <c:pt idx="10">
                  <c:v>0.91080499999999998</c:v>
                </c:pt>
                <c:pt idx="11">
                  <c:v>0.87686900000000001</c:v>
                </c:pt>
                <c:pt idx="12">
                  <c:v>0.81735100000000005</c:v>
                </c:pt>
                <c:pt idx="13">
                  <c:v>0.73406000000000005</c:v>
                </c:pt>
                <c:pt idx="14">
                  <c:v>0.62952600000000003</c:v>
                </c:pt>
                <c:pt idx="15">
                  <c:v>0.50692599999999999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503-43C0-95DA-A8755613ED90}"/>
            </c:ext>
          </c:extLst>
        </c:ser>
        <c:ser>
          <c:idx val="6"/>
          <c:order val="6"/>
          <c:tx>
            <c:v>F1=-180</c:v>
          </c:tx>
          <c:xVal>
            <c:numRef>
              <c:f>CHANS!$G$1:$G$16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</c:numCache>
            </c:numRef>
          </c:xVal>
          <c:yVal>
            <c:numRef>
              <c:f>CHANS!$S$1:$S$16</c:f>
              <c:numCache>
                <c:formatCode>General</c:formatCode>
                <c:ptCount val="16"/>
                <c:pt idx="0">
                  <c:v>-0.28003099999999997</c:v>
                </c:pt>
                <c:pt idx="1">
                  <c:v>-0.132634</c:v>
                </c:pt>
                <c:pt idx="2" formatCode="0.00E+00">
                  <c:v>2.0145199999999999E-2</c:v>
                </c:pt>
                <c:pt idx="3">
                  <c:v>0.17366500000000001</c:v>
                </c:pt>
                <c:pt idx="4">
                  <c:v>0.32326100000000002</c:v>
                </c:pt>
                <c:pt idx="5">
                  <c:v>0.46438699999999999</c:v>
                </c:pt>
                <c:pt idx="6">
                  <c:v>0.59275500000000003</c:v>
                </c:pt>
                <c:pt idx="7">
                  <c:v>0.70446600000000004</c:v>
                </c:pt>
                <c:pt idx="8">
                  <c:v>0.79612400000000005</c:v>
                </c:pt>
                <c:pt idx="9">
                  <c:v>0.86494499999999996</c:v>
                </c:pt>
                <c:pt idx="10">
                  <c:v>0.90883800000000003</c:v>
                </c:pt>
                <c:pt idx="11">
                  <c:v>0.92646899999999999</c:v>
                </c:pt>
                <c:pt idx="12">
                  <c:v>0.91730199999999995</c:v>
                </c:pt>
                <c:pt idx="13">
                  <c:v>0.88161599999999996</c:v>
                </c:pt>
                <c:pt idx="14">
                  <c:v>0.820496</c:v>
                </c:pt>
                <c:pt idx="15">
                  <c:v>0.73579700000000003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5503-43C0-95DA-A8755613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647392"/>
        <c:axId val="312644256"/>
      </c:scatterChart>
      <c:valAx>
        <c:axId val="3126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2644256"/>
        <c:crosses val="autoZero"/>
        <c:crossBetween val="midCat"/>
      </c:valAx>
      <c:valAx>
        <c:axId val="312644256"/>
        <c:scaling>
          <c:orientation val="minMax"/>
          <c:max val="1"/>
          <c:min val="-1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312647392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7.8227558438058203E-2"/>
          <c:y val="6.4377009429500781E-2"/>
          <c:w val="0.23208447457033554"/>
          <c:h val="0.40328266370044358"/>
        </c:manualLayout>
      </c:layout>
      <c:overlay val="0"/>
      <c:spPr>
        <a:solidFill>
          <a:schemeClr val="bg1"/>
        </a:solid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glow rad="228600">
        <a:schemeClr val="accent1">
          <a:satMod val="175000"/>
          <a:alpha val="40000"/>
        </a:schemeClr>
      </a:glow>
    </a:effectLst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0.49446</cdr:x>
      <cdr:y>0.02182</cdr:y>
    </cdr:from>
    <cdr:to>
      <cdr:x>0.61238</cdr:x>
      <cdr:y>0.10782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8192" y="72008"/>
          <a:ext cx="412144" cy="283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err="1">
              <a:effectLst/>
              <a:latin typeface="+mn-lt"/>
              <a:ea typeface="+mn-ea"/>
              <a:cs typeface="+mn-cs"/>
            </a:rPr>
            <a:t>S</a:t>
          </a:r>
          <a:r>
            <a:rPr lang="en-US" sz="1600" baseline="-25000" dirty="0" err="1">
              <a:effectLst/>
              <a:latin typeface="+mn-lt"/>
              <a:ea typeface="+mn-ea"/>
              <a:cs typeface="+mn-cs"/>
            </a:rPr>
            <a:t>n</a:t>
          </a:r>
          <a:endParaRPr lang="ru-RU" sz="1600" baseline="-250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628800"/>
          <a:ext cx="3888432" cy="33727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D4A08-66E9-41D9-950C-449960C17E8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717ED-7E2B-41E6-AD23-CE126F9F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2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717ED-7E2B-41E6-AD23-CE126F9FF4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6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E27A5-05C5-4FE6-8054-767584AEE2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2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717ED-7E2B-41E6-AD23-CE126F9FF4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717ED-7E2B-41E6-AD23-CE126F9FF4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5AF2-066C-4044-B5E3-6FBF65ABE407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1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322-640C-4CCE-B830-6BFE058C7955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1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AF4-9BFC-4FFD-94A8-83E74FF74DC8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5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9E12-8877-49F0-9376-A80A6FFBCC9D}" type="datetime1">
              <a:rPr lang="ru-RU" smtClean="0"/>
              <a:t>15.01.2024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0B59-13E4-4A70-86A7-E92663C29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F0EE-C8AD-49FF-B6EA-5C70FB7A29ED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4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421F-9594-4A75-9972-DC7E948F07B5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C1B4-29EB-4576-AF8C-B35F4019A3E5}" type="datetime1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8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5A04-F97E-4444-9612-20CEADFDB0B2}" type="datetime1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6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B812-0220-4807-85FA-9F4A4D58FC95}" type="datetime1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9782-72E4-419C-92C0-8AC99B5A42ED}" type="datetime1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5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DD27-2740-44F8-8AC9-184E2B1E9345}" type="datetime1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371-755F-40A6-ADB6-6651CC85A9EE}" type="datetime1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7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40D0-9434-4E5C-BDAB-8B66B9640BE1}" type="datetime1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AB05-BF30-478B-9C8C-71EE9342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wmf"/><Relationship Id="rId7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microsoft.com/office/2007/relationships/hdphoto" Target="../media/hdphoto4.wdp"/><Relationship Id="rId10" Type="http://schemas.openxmlformats.org/officeDocument/2006/relationships/image" Target="../media/image31.emf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852" y="878773"/>
            <a:ext cx="9144000" cy="17049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 </a:t>
            </a:r>
            <a:r>
              <a:rPr lang="en-US" b="1" dirty="0">
                <a:solidFill>
                  <a:srgbClr val="FF0000"/>
                </a:solidFill>
              </a:rPr>
              <a:t>for longitudinal polarization test at VEPP-4M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840" y="3075709"/>
            <a:ext cx="776802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D.V.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Dorokhova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E.B.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Levichev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S.A.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Nikitin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BINP SB RAS Novosibirsk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/>
              <a:t> </a:t>
            </a:r>
            <a:r>
              <a:rPr lang="en-US" sz="3200" dirty="0" smtClean="0">
                <a:solidFill>
                  <a:srgbClr val="0000FF"/>
                </a:solidFill>
              </a:rPr>
              <a:t> FTCF 2024 workshop</a:t>
            </a:r>
            <a:r>
              <a:rPr lang="en-US" sz="3200" dirty="0">
                <a:solidFill>
                  <a:srgbClr val="0000FF"/>
                </a:solidFill>
              </a:rPr>
              <a:t> 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14-18 Nov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2024</a:t>
            </a: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6" y="1547774"/>
            <a:ext cx="3444383" cy="21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" y="3697134"/>
            <a:ext cx="3444383" cy="21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44086" y="190583"/>
            <a:ext cx="12336086" cy="6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000" b="1" dirty="0">
                <a:latin typeface="Monotype Corsiva" panose="03010101010201010101" pitchFamily="66" charset="0"/>
                <a:cs typeface="Calibri" pitchFamily="34" charset="0"/>
              </a:rPr>
              <a:t>Taking into account separation of orbits at insert site and </a:t>
            </a:r>
            <a:r>
              <a:rPr kumimoji="0" lang="en-US" altLang="ru-RU" sz="3000" b="1" dirty="0" smtClean="0">
                <a:latin typeface="Monotype Corsiva" panose="03010101010201010101" pitchFamily="66" charset="0"/>
                <a:cs typeface="Calibri" pitchFamily="34" charset="0"/>
              </a:rPr>
              <a:t>IBS</a:t>
            </a:r>
            <a:endParaRPr kumimoji="0" lang="en-US" altLang="ru-RU" sz="3000" b="1" dirty="0">
              <a:latin typeface="Monotype Corsiva" panose="03010101010201010101" pitchFamily="66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4784" y="1894770"/>
                <a:ext cx="2242884" cy="127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ru-RU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84" y="1894770"/>
                <a:ext cx="2242884" cy="12736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6732" r="8288" b="6685"/>
          <a:stretch/>
        </p:blipFill>
        <p:spPr>
          <a:xfrm>
            <a:off x="6661683" y="1214003"/>
            <a:ext cx="4680509" cy="2358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1772" y="1083831"/>
            <a:ext cx="2623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Transverse solenoid fields taking into account orbital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deviation from solenoid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axis: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78204" y="972557"/>
                <a:ext cx="48245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Field derivative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𝒅𝒔</m:t>
                        </m:r>
                      </m:den>
                    </m:f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  ﷮ 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𝐚𝐥𝐨𝐧𝐠</m:t>
                    </m:r>
                    <m:r>
                      <a:rPr lang="en-US" sz="1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𝐬𝐨𝐥𝐞𝐧𝐨𝐢𝐝</m:t>
                    </m:r>
                    <m:r>
                      <a:rPr lang="en-US" sz="1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𝐚𝐱𝐢𝐬</m:t>
                    </m:r>
                  </m:oMath>
                </a14:m>
                <a:endParaRPr lang="ru-RU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204" y="972557"/>
                <a:ext cx="4824524" cy="307777"/>
              </a:xfrm>
              <a:prstGeom prst="rect">
                <a:avLst/>
              </a:prstGeom>
              <a:blipFill rotWithShape="0">
                <a:blip r:embed="rId9"/>
                <a:stretch>
                  <a:fillRect t="-78000" b="-1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7980" y="1086108"/>
            <a:ext cx="40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Orbit separation along insertion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 input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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ru-RU" sz="1400" b="1" dirty="0" smtClean="0">
                <a:latin typeface="Candara Light" panose="020E0502030303020204" pitchFamily="34" charset="0"/>
              </a:rPr>
              <a:t>)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6187" y="3572603"/>
            <a:ext cx="3134322" cy="230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66251" y="369180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</a:t>
            </a:r>
            <a:r>
              <a:rPr lang="ru-RU" b="1" dirty="0" smtClean="0"/>
              <a:t> </a:t>
            </a:r>
            <a:r>
              <a:rPr lang="en-US" b="1" dirty="0" smtClean="0"/>
              <a:t>IBS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2894" y="3976753"/>
                <a:ext cx="2823585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Candara Light" panose="020E0502030303020204" pitchFamily="34" charset="0"/>
                  </a:rPr>
                  <a:t>Emittances and energy spread</a:t>
                </a: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x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1.455·10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-8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m</a:t>
                </a:r>
                <a:endParaRPr lang="en-US" sz="1400" b="1" baseline="30000" dirty="0" smtClean="0">
                  <a:latin typeface="Candara Light" panose="020E0502030303020204" pitchFamily="34" charset="0"/>
                </a:endParaRP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y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8.797·10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</a:t>
                </a:r>
                <a:r>
                  <a:rPr lang="ru-RU" sz="1400" b="1" baseline="30000" dirty="0" smtClean="0">
                    <a:latin typeface="Candara Light" panose="020E0502030303020204" pitchFamily="34" charset="0"/>
                  </a:rPr>
                  <a:t>1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2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m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r>
                          <a:rPr lang="en-US" sz="1400" b="1" i="1"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1400" b="1" dirty="0" smtClean="0">
                    <a:latin typeface="Candara Light" panose="020E0502030303020204" pitchFamily="34" charset="0"/>
                  </a:rPr>
                  <a:t> =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0.000269</a:t>
                </a:r>
                <a:endParaRPr lang="ru-RU" sz="1400" b="1" dirty="0">
                  <a:latin typeface="Candara Light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94" y="3976753"/>
                <a:ext cx="2823585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647" t="-637" b="-49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55309" y="4944698"/>
            <a:ext cx="187160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ndara Light" panose="020E0502030303020204" pitchFamily="34" charset="0"/>
              </a:rPr>
              <a:t>Damping times</a:t>
            </a:r>
          </a:p>
          <a:p>
            <a:r>
              <a:rPr lang="el-GR" sz="1400" b="1" dirty="0" smtClean="0">
                <a:latin typeface="Candara Light" panose="020E0502030303020204" pitchFamily="34" charset="0"/>
              </a:rPr>
              <a:t>τ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x</a:t>
            </a:r>
            <a:r>
              <a:rPr lang="en-US" sz="1400" b="1" dirty="0" smtClean="0">
                <a:latin typeface="Candara Light" panose="020E0502030303020204" pitchFamily="34" charset="0"/>
              </a:rPr>
              <a:t> = 0.194</a:t>
            </a:r>
            <a:r>
              <a:rPr lang="ru-RU" sz="1400" b="1" dirty="0" smtClean="0">
                <a:latin typeface="Candara Light" panose="020E0502030303020204" pitchFamily="34" charset="0"/>
              </a:rPr>
              <a:t> </a:t>
            </a:r>
            <a:r>
              <a:rPr lang="en-US" sz="1400" b="1" dirty="0" smtClean="0">
                <a:latin typeface="Candara Light" panose="020E0502030303020204" pitchFamily="34" charset="0"/>
              </a:rPr>
              <a:t> s</a:t>
            </a:r>
            <a:endParaRPr lang="en-US" sz="1400" b="1" baseline="30000" dirty="0" smtClean="0">
              <a:latin typeface="Candara Light" panose="020E0502030303020204" pitchFamily="34" charset="0"/>
            </a:endParaRPr>
          </a:p>
          <a:p>
            <a:r>
              <a:rPr lang="el-GR" sz="1400" b="1" dirty="0">
                <a:latin typeface="Candara Light" panose="020E0502030303020204" pitchFamily="34" charset="0"/>
              </a:rPr>
              <a:t>τ 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y</a:t>
            </a:r>
            <a:r>
              <a:rPr lang="en-US" sz="1400" b="1" dirty="0" smtClean="0">
                <a:latin typeface="Candara Light" panose="020E0502030303020204" pitchFamily="34" charset="0"/>
              </a:rPr>
              <a:t> = 0.23</a:t>
            </a:r>
            <a:r>
              <a:rPr lang="ru-RU" sz="1400" b="1" dirty="0" smtClean="0">
                <a:latin typeface="Candara Light" panose="020E0502030303020204" pitchFamily="34" charset="0"/>
              </a:rPr>
              <a:t>6 </a:t>
            </a:r>
            <a:r>
              <a:rPr lang="en-US" sz="1400" b="1" dirty="0" smtClean="0">
                <a:latin typeface="Candara Light" panose="020E0502030303020204" pitchFamily="34" charset="0"/>
              </a:rPr>
              <a:t>s</a:t>
            </a:r>
          </a:p>
          <a:p>
            <a:r>
              <a:rPr lang="el-GR" sz="1400" b="1" dirty="0">
                <a:latin typeface="Candara Light" panose="020E0502030303020204" pitchFamily="34" charset="0"/>
              </a:rPr>
              <a:t>τ 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t</a:t>
            </a:r>
            <a:r>
              <a:rPr lang="en-US" sz="1400" b="1" dirty="0" smtClean="0">
                <a:latin typeface="Candara Light" panose="020E0502030303020204" pitchFamily="34" charset="0"/>
              </a:rPr>
              <a:t> =</a:t>
            </a:r>
            <a:r>
              <a:rPr lang="ru-RU" sz="1400" b="1" dirty="0" smtClean="0">
                <a:latin typeface="Candara Light" panose="020E0502030303020204" pitchFamily="34" charset="0"/>
              </a:rPr>
              <a:t> 0.131</a:t>
            </a:r>
            <a:r>
              <a:rPr lang="en-US" sz="1400" b="1" dirty="0" smtClean="0">
                <a:latin typeface="Candara Light" panose="020E0502030303020204" pitchFamily="34" charset="0"/>
              </a:rPr>
              <a:t> </a:t>
            </a:r>
            <a:r>
              <a:rPr lang="ru-RU" sz="1400" b="1" dirty="0" smtClean="0">
                <a:latin typeface="Candara Light" panose="020E0502030303020204" pitchFamily="34" charset="0"/>
              </a:rPr>
              <a:t>  </a:t>
            </a:r>
            <a:r>
              <a:rPr lang="en-US" sz="1400" b="1" dirty="0" smtClean="0">
                <a:latin typeface="Candara Light" panose="020E0502030303020204" pitchFamily="34" charset="0"/>
              </a:rPr>
              <a:t>s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510155"/>
                  </p:ext>
                </p:extLst>
              </p:nvPr>
            </p:nvGraphicFramePr>
            <p:xfrm>
              <a:off x="7033334" y="3914572"/>
              <a:ext cx="4308858" cy="206025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70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66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41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9388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ndara Light" panose="020E0502030303020204" pitchFamily="34" charset="0"/>
                            </a:rPr>
                            <a:t>Emittances and energy spread </a:t>
                          </a:r>
                          <a:r>
                            <a:rPr lang="en-US" sz="1600" dirty="0" smtClean="0">
                              <a:latin typeface="Candara Light" panose="020E0502030303020204" pitchFamily="34" charset="0"/>
                            </a:rPr>
                            <a:t>with IBS</a:t>
                          </a: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ndara Light" panose="020E0502030303020204" pitchFamily="34" charset="0"/>
                            </a:rPr>
                            <a:t>I=10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 m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А,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E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=1548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MeV</a:t>
                          </a:r>
                          <a:endParaRPr lang="ru-RU" sz="14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w/o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with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x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3.302·10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2.63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4</a:t>
                          </a:r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y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2.712·10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-10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2.89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8</a:t>
                          </a:r>
                          <a:r>
                            <a:rPr lang="ru-RU" sz="1200" b="1" baseline="30000" dirty="0" smtClean="0">
                              <a:latin typeface="Candara Light" panose="020E0502030303020204" pitchFamily="34" charset="0"/>
                            </a:rPr>
                            <a:t>-1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latin typeface="Cambria Math"/>
                                            <a:ea typeface="Cambria Math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latin typeface="Cambria Math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200" b="1" i="1">
                                        <a:latin typeface="Cambria Math"/>
                                      </a:rPr>
                                      <m:t>𝑬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0.000336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0.000359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510155"/>
                  </p:ext>
                </p:extLst>
              </p:nvPr>
            </p:nvGraphicFramePr>
            <p:xfrm>
              <a:off x="7033334" y="3914572"/>
              <a:ext cx="4308858" cy="206025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706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69663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9415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719388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ndara Light" panose="020E0502030303020204" pitchFamily="34" charset="0"/>
                            </a:rPr>
                            <a:t>Emittances and energy spread </a:t>
                          </a:r>
                          <a:r>
                            <a:rPr lang="en-US" sz="1600" dirty="0" smtClean="0">
                              <a:latin typeface="Candara Light" panose="020E0502030303020204" pitchFamily="34" charset="0"/>
                            </a:rPr>
                            <a:t>with IBS</a:t>
                          </a: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ndara Light" panose="020E0502030303020204" pitchFamily="34" charset="0"/>
                            </a:rPr>
                            <a:t>I=10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 m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А,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E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=1548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MeV</a:t>
                          </a:r>
                          <a:endParaRPr lang="ru-RU" sz="14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w/o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with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x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3.302·10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2.63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4</a:t>
                          </a:r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y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2.712·10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-10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2.89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8</a:t>
                          </a:r>
                          <a:r>
                            <a:rPr lang="ru-RU" sz="1200" b="1" baseline="30000" dirty="0" smtClean="0">
                              <a:latin typeface="Candara Light" panose="020E0502030303020204" pitchFamily="34" charset="0"/>
                            </a:rPr>
                            <a:t>-1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909" t="-521818" r="-546364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0.000336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0.000359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10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6" y="1547774"/>
            <a:ext cx="3444383" cy="21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" y="3697134"/>
            <a:ext cx="3444383" cy="21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44086" y="190583"/>
            <a:ext cx="12336086" cy="6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000" b="1" dirty="0">
                <a:latin typeface="Monotype Corsiva" panose="03010101010201010101" pitchFamily="66" charset="0"/>
                <a:cs typeface="Calibri" pitchFamily="34" charset="0"/>
              </a:rPr>
              <a:t>Taking into account separation of orbits at </a:t>
            </a:r>
            <a:r>
              <a:rPr kumimoji="0" lang="en-US" altLang="ru-RU" sz="3000" b="1" dirty="0" smtClean="0">
                <a:latin typeface="Monotype Corsiva" panose="03010101010201010101" pitchFamily="66" charset="0"/>
                <a:cs typeface="Calibri" pitchFamily="34" charset="0"/>
              </a:rPr>
              <a:t>insertion </a:t>
            </a:r>
            <a:r>
              <a:rPr kumimoji="0" lang="en-US" altLang="ru-RU" sz="3000" b="1" dirty="0">
                <a:latin typeface="Monotype Corsiva" panose="03010101010201010101" pitchFamily="66" charset="0"/>
                <a:cs typeface="Calibri" pitchFamily="34" charset="0"/>
              </a:rPr>
              <a:t>site and IBS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4784" y="1894770"/>
                <a:ext cx="2242884" cy="127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ru-RU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84" y="1894770"/>
                <a:ext cx="2242884" cy="12736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1682" y="955668"/>
                <a:ext cx="5530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Transverse fields </a:t>
                </a:r>
                <a:r>
                  <a:rPr lang="en-US" sz="1400" b="1" dirty="0"/>
                  <a:t>along </a:t>
                </a:r>
                <a:r>
                  <a:rPr lang="en-US" sz="1400" b="1" dirty="0" smtClean="0"/>
                  <a:t>the solenoid insertion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sz="1400" b="1" i="1" smtClean="0">
                        <a:latin typeface="Cambria Math" panose="02040503050406030204" pitchFamily="18" charset="0"/>
                      </a:rPr>
                      <m:t>Т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82" y="955668"/>
                <a:ext cx="5530317" cy="307777"/>
              </a:xfrm>
              <a:prstGeom prst="rect">
                <a:avLst/>
              </a:prstGeom>
              <a:blipFill rotWithShape="0"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537018"/>
                  </p:ext>
                </p:extLst>
              </p:nvPr>
            </p:nvGraphicFramePr>
            <p:xfrm>
              <a:off x="7618181" y="3890357"/>
              <a:ext cx="4308858" cy="1982744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70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66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41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188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ndara Light" panose="020E0502030303020204" pitchFamily="34" charset="0"/>
                            </a:rPr>
                            <a:t>Emittances and energy spread </a:t>
                          </a:r>
                          <a:r>
                            <a:rPr lang="en-US" sz="1600" dirty="0" smtClean="0">
                              <a:latin typeface="Candara Light" panose="020E0502030303020204" pitchFamily="34" charset="0"/>
                            </a:rPr>
                            <a:t>with IBS</a:t>
                          </a: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ndara Light" panose="020E0502030303020204" pitchFamily="34" charset="0"/>
                            </a:rPr>
                            <a:t>I=10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 m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А,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E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=1548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MeV</a:t>
                          </a:r>
                          <a:endParaRPr lang="ru-RU" sz="14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w/o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with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x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3.302·10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2.63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4</a:t>
                          </a:r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y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2.712·10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-10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2.89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8</a:t>
                          </a:r>
                          <a:r>
                            <a:rPr lang="ru-RU" sz="1200" b="1" baseline="30000" dirty="0" smtClean="0">
                              <a:latin typeface="Candara Light" panose="020E0502030303020204" pitchFamily="34" charset="0"/>
                            </a:rPr>
                            <a:t>-1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latin typeface="Cambria Math"/>
                                            <a:ea typeface="Cambria Math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latin typeface="Cambria Math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200" b="1" i="1">
                                        <a:latin typeface="Cambria Math"/>
                                      </a:rPr>
                                      <m:t>𝑬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0.000336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0.000359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537018"/>
                  </p:ext>
                </p:extLst>
              </p:nvPr>
            </p:nvGraphicFramePr>
            <p:xfrm>
              <a:off x="7618181" y="3890357"/>
              <a:ext cx="4308858" cy="1982744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706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69663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9415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64188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ndara Light" panose="020E0502030303020204" pitchFamily="34" charset="0"/>
                            </a:rPr>
                            <a:t>Emittances and energy spread </a:t>
                          </a:r>
                          <a:r>
                            <a:rPr lang="en-US" sz="1600" dirty="0" smtClean="0">
                              <a:latin typeface="Candara Light" panose="020E0502030303020204" pitchFamily="34" charset="0"/>
                            </a:rPr>
                            <a:t>with IBS</a:t>
                          </a:r>
                          <a:endParaRPr lang="en-US" sz="1600" dirty="0" smtClean="0">
                            <a:latin typeface="Candara Light" panose="020E0502030303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ndara Light" panose="020E0502030303020204" pitchFamily="34" charset="0"/>
                            </a:rPr>
                            <a:t>I=10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m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А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,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E</a:t>
                          </a:r>
                          <a:r>
                            <a:rPr lang="ru-RU" sz="1400" b="1" baseline="0" dirty="0" smtClean="0">
                              <a:latin typeface="Candara Light" panose="020E0502030303020204" pitchFamily="34" charset="0"/>
                            </a:rPr>
                            <a:t>=1548 </a:t>
                          </a:r>
                          <a:r>
                            <a:rPr lang="en-US" sz="1400" b="1" baseline="0" dirty="0" smtClean="0">
                              <a:latin typeface="Candara Light" panose="020E0502030303020204" pitchFamily="34" charset="0"/>
                            </a:rPr>
                            <a:t>MeV</a:t>
                          </a:r>
                          <a:endParaRPr lang="ru-RU" sz="14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w/o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andara Light" panose="020E0502030303020204" pitchFamily="34" charset="0"/>
                            </a:rPr>
                            <a:t>with separation</a:t>
                          </a:r>
                          <a:endParaRPr lang="ru-RU" sz="1200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x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3.302·10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2.63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4</a:t>
                          </a:r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-8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b="1" dirty="0" smtClean="0">
                              <a:latin typeface="Candara Light" panose="020E0502030303020204" pitchFamily="34" charset="0"/>
                            </a:rPr>
                            <a:t>ε</a:t>
                          </a:r>
                          <a:r>
                            <a:rPr lang="en-US" sz="1200" b="1" baseline="-25000" dirty="0" smtClean="0">
                              <a:latin typeface="Candara Light" panose="020E0502030303020204" pitchFamily="34" charset="0"/>
                            </a:rPr>
                            <a:t>y</a:t>
                          </a:r>
                          <a:r>
                            <a:rPr lang="ru-RU" sz="1200" b="1" baseline="-25000" dirty="0" smtClean="0">
                              <a:latin typeface="Candara Light" panose="020E0502030303020204" pitchFamily="34" charset="0"/>
                            </a:rPr>
                            <a:t> </a:t>
                          </a:r>
                          <a:r>
                            <a:rPr lang="en-US" sz="1200" b="1" baseline="0" dirty="0" smtClean="0">
                              <a:latin typeface="Candara Light" panose="020E0502030303020204" pitchFamily="34" charset="0"/>
                            </a:rPr>
                            <a:t>[m]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2.712·10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-10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Candara Light" panose="020E0502030303020204" pitchFamily="34" charset="0"/>
                            </a:rPr>
                            <a:t>2.89</a:t>
                          </a:r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8</a:t>
                          </a:r>
                          <a:r>
                            <a:rPr lang="ru-RU" sz="1200" b="1" baseline="30000" dirty="0" smtClean="0">
                              <a:latin typeface="Candara Light" panose="020E0502030303020204" pitchFamily="34" charset="0"/>
                            </a:rPr>
                            <a:t>-1</a:t>
                          </a:r>
                          <a:r>
                            <a:rPr lang="en-US" sz="1200" b="1" baseline="30000" dirty="0" smtClean="0">
                              <a:latin typeface="Candara Light" panose="020E0502030303020204" pitchFamily="34" charset="0"/>
                            </a:rPr>
                            <a:t>0 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352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909" t="-498182" r="-546364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0.000336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Candara Light" panose="020E0502030303020204" pitchFamily="34" charset="0"/>
                            </a:rPr>
                            <a:t>0.000359</a:t>
                          </a:r>
                          <a:endParaRPr lang="ru-RU" sz="1200" b="1" dirty="0">
                            <a:latin typeface="Candara Light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31207" y="3970819"/>
                <a:ext cx="2823585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Candara Light" panose="020E0502030303020204" pitchFamily="34" charset="0"/>
                  </a:rPr>
                  <a:t>Emittances and energy spread</a:t>
                </a: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x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1.455·10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-8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m</a:t>
                </a:r>
                <a:endParaRPr lang="en-US" sz="1400" b="1" baseline="30000" dirty="0" smtClean="0">
                  <a:latin typeface="Candara Light" panose="020E0502030303020204" pitchFamily="34" charset="0"/>
                </a:endParaRP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y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8.797·10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</a:t>
                </a:r>
                <a:r>
                  <a:rPr lang="ru-RU" sz="1400" b="1" baseline="30000" dirty="0" smtClean="0">
                    <a:latin typeface="Candara Light" panose="020E0502030303020204" pitchFamily="34" charset="0"/>
                  </a:rPr>
                  <a:t>1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2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m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r>
                          <a:rPr lang="en-US" sz="1400" b="1" i="1"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1400" b="1" dirty="0" smtClean="0">
                    <a:latin typeface="Candara Light" panose="020E0502030303020204" pitchFamily="34" charset="0"/>
                  </a:rPr>
                  <a:t> =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0.000269</a:t>
                </a:r>
                <a:endParaRPr lang="ru-RU" sz="1400" b="1" dirty="0">
                  <a:latin typeface="Candara Light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7" y="3970819"/>
                <a:ext cx="2823585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431" t="-637" b="-49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30447" y="4918994"/>
            <a:ext cx="187160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ndara Light" panose="020E0502030303020204" pitchFamily="34" charset="0"/>
              </a:rPr>
              <a:t>Damping times</a:t>
            </a:r>
          </a:p>
          <a:p>
            <a:r>
              <a:rPr lang="el-GR" sz="1400" b="1" dirty="0" smtClean="0">
                <a:latin typeface="Candara Light" panose="020E0502030303020204" pitchFamily="34" charset="0"/>
              </a:rPr>
              <a:t>τ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x</a:t>
            </a:r>
            <a:r>
              <a:rPr lang="en-US" sz="1400" b="1" dirty="0" smtClean="0">
                <a:latin typeface="Candara Light" panose="020E0502030303020204" pitchFamily="34" charset="0"/>
              </a:rPr>
              <a:t> = 0.194</a:t>
            </a:r>
            <a:r>
              <a:rPr lang="ru-RU" sz="1400" b="1" dirty="0" smtClean="0">
                <a:latin typeface="Candara Light" panose="020E0502030303020204" pitchFamily="34" charset="0"/>
              </a:rPr>
              <a:t> </a:t>
            </a:r>
            <a:r>
              <a:rPr lang="en-US" sz="1400" b="1" dirty="0" smtClean="0">
                <a:latin typeface="Candara Light" panose="020E0502030303020204" pitchFamily="34" charset="0"/>
              </a:rPr>
              <a:t> s</a:t>
            </a:r>
            <a:endParaRPr lang="en-US" sz="1400" b="1" baseline="30000" dirty="0" smtClean="0">
              <a:latin typeface="Candara Light" panose="020E0502030303020204" pitchFamily="34" charset="0"/>
            </a:endParaRPr>
          </a:p>
          <a:p>
            <a:r>
              <a:rPr lang="el-GR" sz="1400" b="1" dirty="0">
                <a:latin typeface="Candara Light" panose="020E0502030303020204" pitchFamily="34" charset="0"/>
              </a:rPr>
              <a:t>τ 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y</a:t>
            </a:r>
            <a:r>
              <a:rPr lang="en-US" sz="1400" b="1" dirty="0" smtClean="0">
                <a:latin typeface="Candara Light" panose="020E0502030303020204" pitchFamily="34" charset="0"/>
              </a:rPr>
              <a:t> = 0.23</a:t>
            </a:r>
            <a:r>
              <a:rPr lang="ru-RU" sz="1400" b="1" dirty="0" smtClean="0">
                <a:latin typeface="Candara Light" panose="020E0502030303020204" pitchFamily="34" charset="0"/>
              </a:rPr>
              <a:t>6 </a:t>
            </a:r>
            <a:r>
              <a:rPr lang="en-US" sz="1400" b="1" dirty="0" smtClean="0">
                <a:latin typeface="Candara Light" panose="020E0502030303020204" pitchFamily="34" charset="0"/>
              </a:rPr>
              <a:t>s</a:t>
            </a:r>
          </a:p>
          <a:p>
            <a:r>
              <a:rPr lang="el-GR" sz="1400" b="1" dirty="0">
                <a:latin typeface="Candara Light" panose="020E0502030303020204" pitchFamily="34" charset="0"/>
              </a:rPr>
              <a:t>τ 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t</a:t>
            </a:r>
            <a:r>
              <a:rPr lang="en-US" sz="1400" b="1" dirty="0" smtClean="0">
                <a:latin typeface="Candara Light" panose="020E0502030303020204" pitchFamily="34" charset="0"/>
              </a:rPr>
              <a:t> =</a:t>
            </a:r>
            <a:r>
              <a:rPr lang="ru-RU" sz="1400" b="1" dirty="0" smtClean="0">
                <a:latin typeface="Candara Light" panose="020E0502030303020204" pitchFamily="34" charset="0"/>
              </a:rPr>
              <a:t> 0.131</a:t>
            </a:r>
            <a:r>
              <a:rPr lang="en-US" sz="1400" b="1" dirty="0" smtClean="0">
                <a:latin typeface="Candara Light" panose="020E0502030303020204" pitchFamily="34" charset="0"/>
              </a:rPr>
              <a:t> </a:t>
            </a:r>
            <a:r>
              <a:rPr lang="ru-RU" sz="1400" b="1" dirty="0" smtClean="0">
                <a:latin typeface="Candara Light" panose="020E0502030303020204" pitchFamily="34" charset="0"/>
              </a:rPr>
              <a:t>  </a:t>
            </a:r>
            <a:r>
              <a:rPr lang="en-US" sz="1400" b="1" dirty="0" smtClean="0">
                <a:latin typeface="Candara Light" panose="020E0502030303020204" pitchFamily="34" charset="0"/>
              </a:rPr>
              <a:t>s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6187" y="3572603"/>
            <a:ext cx="3134322" cy="230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87785" y="3690310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</a:t>
            </a:r>
            <a:r>
              <a:rPr lang="ru-RU" b="1" dirty="0" smtClean="0"/>
              <a:t> </a:t>
            </a:r>
            <a:r>
              <a:rPr lang="en-US" b="1" dirty="0" smtClean="0"/>
              <a:t>IBS</a:t>
            </a:r>
            <a:endParaRPr lang="ru-RU" b="1" dirty="0"/>
          </a:p>
        </p:txBody>
      </p:sp>
      <p:pic>
        <p:nvPicPr>
          <p:cNvPr id="19" name="Рисунок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87" y="1316491"/>
            <a:ext cx="4968552" cy="2361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878" y="1061232"/>
            <a:ext cx="40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ndara Light" panose="020E0502030303020204" pitchFamily="34" charset="0"/>
              </a:rPr>
              <a:t>Orbit separation along insertion </a:t>
            </a:r>
            <a:r>
              <a:rPr lang="ru-RU" sz="1400" b="1" dirty="0" smtClean="0">
                <a:latin typeface="Candara Light" panose="020E0502030303020204" pitchFamily="34" charset="0"/>
              </a:rPr>
              <a:t>(</a:t>
            </a:r>
            <a:r>
              <a:rPr lang="en-US" sz="1400" b="1" dirty="0" smtClean="0">
                <a:latin typeface="Candara Light" panose="020E0502030303020204" pitchFamily="34" charset="0"/>
              </a:rPr>
              <a:t>at input</a:t>
            </a:r>
            <a:r>
              <a:rPr lang="ru-RU" sz="1400" b="1" dirty="0" smtClean="0">
                <a:latin typeface="Candara Light" panose="020E0502030303020204" pitchFamily="34" charset="0"/>
              </a:rPr>
              <a:t> </a:t>
            </a:r>
            <a:r>
              <a:rPr lang="ru-RU" sz="1400" b="1" dirty="0" smtClean="0">
                <a:latin typeface="Candara Light" panose="020E0502030303020204" pitchFamily="34" charset="0"/>
                <a:sym typeface="Symbol" panose="05050102010706020507" pitchFamily="18" charset="2"/>
              </a:rPr>
              <a:t> </a:t>
            </a:r>
            <a:r>
              <a:rPr lang="ru-RU" sz="1400" b="1" dirty="0" smtClean="0">
                <a:latin typeface="Candara Light" panose="020E0502030303020204" pitchFamily="34" charset="0"/>
              </a:rPr>
              <a:t>4</a:t>
            </a:r>
            <a:r>
              <a:rPr lang="en-US" sz="1400" b="1" dirty="0" smtClean="0">
                <a:latin typeface="Candara Light" panose="020E0502030303020204" pitchFamily="34" charset="0"/>
              </a:rPr>
              <a:t> cm</a:t>
            </a:r>
            <a:r>
              <a:rPr lang="ru-RU" sz="1400" b="1" dirty="0" smtClean="0">
                <a:latin typeface="Candara Light" panose="020E0502030303020204" pitchFamily="34" charset="0"/>
              </a:rPr>
              <a:t>)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6187" y="1061232"/>
            <a:ext cx="2623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Transverse solenoid fields taking into account orbital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deviation from solenoid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axis: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11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449" y="58092"/>
            <a:ext cx="11136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Injection </a:t>
            </a:r>
            <a:r>
              <a:rPr lang="en-US" sz="3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experiment with different polarization inclination to guiding </a:t>
            </a:r>
            <a:r>
              <a:rPr lang="en-US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field</a:t>
            </a:r>
            <a:endParaRPr lang="en-US" sz="3200" b="1" dirty="0" smtClean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600" dirty="0" smtClean="0"/>
              <a:t>V.V</a:t>
            </a:r>
            <a:r>
              <a:rPr lang="en-US" sz="1600" dirty="0"/>
              <a:t>. Kaminsky, </a:t>
            </a:r>
            <a:r>
              <a:rPr lang="en-US" sz="1600" dirty="0" smtClean="0"/>
              <a:t>V.A</a:t>
            </a:r>
            <a:r>
              <a:rPr lang="en-US" sz="1600" dirty="0"/>
              <a:t>. </a:t>
            </a:r>
            <a:r>
              <a:rPr lang="en-US" sz="1600" dirty="0" err="1"/>
              <a:t>Kiselev</a:t>
            </a:r>
            <a:r>
              <a:rPr lang="en-US" sz="1600" dirty="0"/>
              <a:t>, E.B. </a:t>
            </a:r>
            <a:r>
              <a:rPr lang="en-US" sz="1600" dirty="0" err="1"/>
              <a:t>Levichev</a:t>
            </a:r>
            <a:r>
              <a:rPr lang="en-US" sz="1600" dirty="0"/>
              <a:t>, S.A. </a:t>
            </a:r>
            <a:r>
              <a:rPr lang="en-US" sz="1600" dirty="0" err="1"/>
              <a:t>Nikitin</a:t>
            </a:r>
            <a:r>
              <a:rPr lang="en-US" sz="1600" dirty="0"/>
              <a:t>, I.B. </a:t>
            </a:r>
            <a:r>
              <a:rPr lang="en-US" sz="1600" dirty="0" err="1"/>
              <a:t>Nikolaev</a:t>
            </a:r>
            <a:r>
              <a:rPr lang="en-US" sz="1600" dirty="0"/>
              <a:t>, P.A. </a:t>
            </a:r>
            <a:r>
              <a:rPr lang="en-US" sz="1600" dirty="0" err="1"/>
              <a:t>Piminov</a:t>
            </a:r>
            <a:r>
              <a:rPr lang="en-US" sz="1600" dirty="0"/>
              <a:t>, A.N. </a:t>
            </a:r>
            <a:r>
              <a:rPr lang="en-US" sz="1600" dirty="0" err="1"/>
              <a:t>Zhuravlev</a:t>
            </a:r>
            <a:endParaRPr lang="ru-RU" sz="1600" dirty="0"/>
          </a:p>
        </p:txBody>
      </p:sp>
      <p:pic>
        <p:nvPicPr>
          <p:cNvPr id="5" name="Объект 3" descr="D:\work\Канал V3-V4\VEPP-4\SOLENOID\20150513_12092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7557" y="979399"/>
            <a:ext cx="3786214" cy="222250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037557" y="919437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Pulsed solenoid in VEPP-3-VEPP-4M beam line</a:t>
            </a:r>
          </a:p>
        </p:txBody>
      </p:sp>
      <p:pic>
        <p:nvPicPr>
          <p:cNvPr id="7" name="Picture 15" descr="Chan3D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3698" y="979399"/>
            <a:ext cx="4344723" cy="22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10614" y="1186962"/>
            <a:ext cx="782068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+mn-lt"/>
              </a:rPr>
              <a:t>Solenoid F3</a:t>
            </a:r>
            <a:endParaRPr lang="ru-RU" sz="9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279" y="2445386"/>
            <a:ext cx="678840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+mn-lt"/>
              </a:rPr>
              <a:t>VEPP-4M</a:t>
            </a:r>
            <a:endParaRPr lang="ru-RU" sz="9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766" y="1087735"/>
            <a:ext cx="630780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+mn-lt"/>
              </a:rPr>
              <a:t>VEPP-3</a:t>
            </a:r>
            <a:endParaRPr lang="ru-RU" sz="900" b="1" dirty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  <a14:imgEffect>
                      <a14:saturation sat="25400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58422" y="979399"/>
            <a:ext cx="2979136" cy="22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272863" y="926152"/>
            <a:ext cx="240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ym typeface="Symbol"/>
              </a:rPr>
              <a:t>2=f</a:t>
            </a:r>
            <a:r>
              <a:rPr lang="en-US" sz="1200" dirty="0" smtClean="0"/>
              <a:t>an opening angle at injection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037690" y="2676218"/>
            <a:ext cx="27860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L=2 m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1200" b="1" dirty="0">
                <a:solidFill>
                  <a:schemeClr val="bg1"/>
                </a:solidFill>
                <a:latin typeface="+mn-lt"/>
                <a:sym typeface="Symbol"/>
              </a:rPr>
              <a:t>50 </a:t>
            </a:r>
            <a:r>
              <a:rPr lang="en-US" sz="1200" b="1" dirty="0">
                <a:solidFill>
                  <a:schemeClr val="bg1"/>
                </a:solidFill>
                <a:latin typeface="+mn-lt"/>
                <a:sym typeface="Symbol"/>
              </a:rPr>
              <a:t>mm</a:t>
            </a:r>
            <a:r>
              <a:rPr lang="ru-RU" sz="1200" b="1" dirty="0">
                <a:solidFill>
                  <a:schemeClr val="bg1"/>
                </a:solidFill>
                <a:latin typeface="+mn-lt"/>
                <a:sym typeface="Symbol"/>
              </a:rPr>
              <a:t>,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 300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turns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Hmax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=2.5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Т, 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Umax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=3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kV, Imax=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12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kA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3698" y="3261862"/>
            <a:ext cx="4202128" cy="229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88900">
              <a:schemeClr val="bg1"/>
            </a:glow>
          </a:effectLst>
          <a:extLst/>
        </p:spPr>
      </p:pic>
      <p:sp>
        <p:nvSpPr>
          <p:cNvPr id="25" name="TextBox 24"/>
          <p:cNvSpPr txBox="1"/>
          <p:nvPr/>
        </p:nvSpPr>
        <p:spPr>
          <a:xfrm>
            <a:off x="954009" y="3715068"/>
            <a:ext cx="1548031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- -  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vert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</a:t>
            </a:r>
            <a:r>
              <a:rPr lang="en-US" sz="1400" b="1" dirty="0"/>
              <a:t>=</a:t>
            </a:r>
            <a:r>
              <a:rPr lang="en-US" sz="1400" b="1" dirty="0" smtClean="0">
                <a:sym typeface="Symbol" panose="05050102010706020507" pitchFamily="18" charset="2"/>
              </a:rPr>
              <a:t> cos </a:t>
            </a:r>
            <a:r>
              <a:rPr lang="en-US" sz="1400" b="1" baseline="-25000" dirty="0" smtClean="0"/>
              <a:t> </a:t>
            </a:r>
            <a:endParaRPr lang="en-US" sz="1400" b="1" dirty="0" smtClean="0"/>
          </a:p>
          <a:p>
            <a:r>
              <a:rPr lang="en-US" sz="1400" b="1" dirty="0" smtClean="0"/>
              <a:t>___  S</a:t>
            </a:r>
            <a:r>
              <a:rPr lang="en-US" sz="1400" b="1" baseline="-25000" dirty="0" smtClean="0">
                <a:sym typeface="Symbol" panose="05050102010706020507" pitchFamily="18" charset="2"/>
              </a:rPr>
              <a:t></a:t>
            </a:r>
            <a:r>
              <a:rPr lang="en-US" sz="1400" b="1" dirty="0">
                <a:sym typeface="Symbol" panose="05050102010706020507" pitchFamily="18" charset="2"/>
              </a:rPr>
              <a:t> </a:t>
            </a:r>
            <a:r>
              <a:rPr lang="en-US" sz="1400" b="1" dirty="0" smtClean="0">
                <a:sym typeface="Symbol" panose="05050102010706020507" pitchFamily="18" charset="2"/>
              </a:rPr>
              <a:t>   = sin </a:t>
            </a:r>
            <a:r>
              <a:rPr lang="en-US" sz="1400" b="1" dirty="0">
                <a:sym typeface="Symbol" panose="05050102010706020507" pitchFamily="18" charset="2"/>
              </a:rPr>
              <a:t></a:t>
            </a:r>
            <a:r>
              <a:rPr lang="en-US" sz="1400" b="1" baseline="-25000" dirty="0"/>
              <a:t> </a:t>
            </a:r>
            <a:endParaRPr lang="en-US" sz="1400" b="1" baseline="-25000" dirty="0" smtClean="0"/>
          </a:p>
        </p:txBody>
      </p:sp>
      <p:pic>
        <p:nvPicPr>
          <p:cNvPr id="26" name="Рисунок 25"/>
          <p:cNvPicPr/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915826" y="3261862"/>
            <a:ext cx="3121731" cy="229677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5303685" y="4401178"/>
            <a:ext cx="1679919" cy="8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28" name="Прямоугольник 27"/>
          <p:cNvSpPr/>
          <p:nvPr/>
        </p:nvSpPr>
        <p:spPr>
          <a:xfrm>
            <a:off x="5201016" y="3226927"/>
            <a:ext cx="2749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Depolarization jump (%) in </a:t>
            </a:r>
            <a:r>
              <a:rPr lang="en-US" sz="1200" dirty="0" err="1" smtClean="0">
                <a:ea typeface="Arial Unicode MS" pitchFamily="34" charset="-128"/>
                <a:cs typeface="Arial Unicode MS" pitchFamily="34" charset="-128"/>
              </a:rPr>
              <a:t>Touschek</a:t>
            </a: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 rate</a:t>
            </a:r>
          </a:p>
          <a:p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                                     vs. solenoid field 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640865" y="4010141"/>
            <a:ext cx="1242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  <a:sym typeface="Symbol"/>
              </a:rPr>
              <a:t>spin </a:t>
            </a:r>
            <a:r>
              <a:rPr lang="en-US" sz="1000" dirty="0" err="1" smtClean="0">
                <a:latin typeface="Calibri" pitchFamily="34" charset="0"/>
                <a:sym typeface="Symbol"/>
              </a:rPr>
              <a:t>rotaIon</a:t>
            </a:r>
            <a:r>
              <a:rPr lang="en-US" sz="1000" dirty="0" smtClean="0">
                <a:latin typeface="Calibri" pitchFamily="34" charset="0"/>
                <a:sym typeface="Symbol"/>
              </a:rPr>
              <a:t> angle</a:t>
            </a:r>
          </a:p>
          <a:p>
            <a:r>
              <a:rPr lang="en-US" sz="1000" dirty="0">
                <a:latin typeface="Calibri" pitchFamily="34" charset="0"/>
                <a:sym typeface="Symbol"/>
              </a:rPr>
              <a:t>i</a:t>
            </a:r>
            <a:r>
              <a:rPr lang="en-US" sz="1000" dirty="0" smtClean="0">
                <a:latin typeface="Calibri" pitchFamily="34" charset="0"/>
                <a:sym typeface="Symbol"/>
              </a:rPr>
              <a:t>n solenoid  F3 (</a:t>
            </a:r>
            <a:r>
              <a:rPr lang="en-US" sz="1000" dirty="0" err="1" smtClean="0">
                <a:latin typeface="Calibri" pitchFamily="34" charset="0"/>
                <a:sym typeface="Symbol"/>
              </a:rPr>
              <a:t>dgr</a:t>
            </a:r>
            <a:r>
              <a:rPr lang="en-US" sz="1000" dirty="0" smtClean="0">
                <a:latin typeface="Calibri" pitchFamily="34" charset="0"/>
                <a:sym typeface="Symbol"/>
              </a:rPr>
              <a:t>)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3697" y="3241778"/>
            <a:ext cx="2621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Spin components at injection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0302" y="3261862"/>
            <a:ext cx="3753469" cy="2296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91393" y="5632765"/>
                <a:ext cx="11157306" cy="958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Although there are few measured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points, their location suggests that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 ∝</m:t>
                    </m:r>
                    <m:sSup>
                      <m:sSupPr>
                        <m:ctrlPr>
                          <a:rPr lang="ru-RU" sz="1400" b="1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𝒄𝒐𝒔</m:t>
                        </m:r>
                      </m:e>
                      <m:sup>
                        <m:r>
                          <a:rPr lang="en-US" sz="1400" b="1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1400" b="1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𝝋</m:t>
                    </m:r>
                  </m:oMath>
                </a14:m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This is compatible with the conclusion that the </a:t>
                </a:r>
                <a:endParaRPr lang="en-US" sz="1400" b="1" dirty="0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experiment corresponds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 the calculation of spin kinematics in the injection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beam-line of</a:t>
                </a:r>
                <a:r>
                  <a:rPr lang="ru-RU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complex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3D geometry. It is estimated that the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initially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narrow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polarization fan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spreads out over a time on the order of the radiative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damping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time due to the quadratic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nonlinearity of 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field (chromaticity correction system)</a:t>
                </a:r>
                <a:endParaRPr lang="ru-RU" sz="14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93" y="5632765"/>
                <a:ext cx="11157306" cy="958917"/>
              </a:xfrm>
              <a:prstGeom prst="rect">
                <a:avLst/>
              </a:prstGeom>
              <a:blipFill rotWithShape="0">
                <a:blip r:embed="rId11"/>
                <a:stretch>
                  <a:fillRect l="-164" t="-637" b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12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3773" y="2697822"/>
            <a:ext cx="1377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E=1548 MeV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32905" y="64793"/>
            <a:ext cx="10868311" cy="6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latin typeface="Monotype Corsiva" panose="03010101010201010101" pitchFamily="66" charset="0"/>
              </a:rPr>
              <a:t>Adiabatic transformation of transverse polarization into longitudinal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6765" y="768584"/>
            <a:ext cx="424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Detuning from resonance </a:t>
            </a:r>
            <a:r>
              <a:rPr lang="en-US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=</a:t>
            </a:r>
            <a:r>
              <a:rPr lang="en-US" b="1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=3 </a:t>
            </a:r>
            <a:r>
              <a:rPr lang="en-US" dirty="0" smtClean="0"/>
              <a:t>vs </a:t>
            </a:r>
            <a:r>
              <a:rPr lang="en-US" dirty="0"/>
              <a:t>energy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25" y="848595"/>
            <a:ext cx="4264711" cy="224806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TextBox 6"/>
          <p:cNvSpPr txBox="1"/>
          <p:nvPr/>
        </p:nvSpPr>
        <p:spPr>
          <a:xfrm>
            <a:off x="2573446" y="255224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ym typeface="Symbol" panose="05050102010706020507" pitchFamily="18" charset="2"/>
              </a:rPr>
              <a:t></a:t>
            </a:r>
            <a:r>
              <a:rPr lang="en-US" sz="2000" dirty="0" smtClean="0">
                <a:sym typeface="Symbol" panose="05050102010706020507" pitchFamily="18" charset="2"/>
              </a:rPr>
              <a:t>=</a:t>
            </a:r>
            <a:r>
              <a:rPr lang="ru-RU" sz="2000" dirty="0" smtClean="0">
                <a:sym typeface="Symbol" panose="05050102010706020507" pitchFamily="18" charset="2"/>
              </a:rPr>
              <a:t></a:t>
            </a:r>
            <a:r>
              <a:rPr lang="en-US" sz="2000" i="1" dirty="0" smtClean="0">
                <a:sym typeface="Symbol" panose="05050102010706020507" pitchFamily="18" charset="2"/>
              </a:rPr>
              <a:t>a</a:t>
            </a:r>
            <a:r>
              <a:rPr lang="en-US" sz="2000" dirty="0" smtClean="0">
                <a:sym typeface="Symbol" panose="05050102010706020507" pitchFamily="18" charset="2"/>
              </a:rPr>
              <a:t>=k</a:t>
            </a:r>
            <a:endParaRPr lang="ru-RU" sz="2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98" y="3160888"/>
            <a:ext cx="3061137" cy="1399202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3698" y="4548117"/>
            <a:ext cx="11596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Inject a transversely polarized beam from </a:t>
            </a:r>
            <a:r>
              <a:rPr lang="en-US" sz="1600" dirty="0" smtClean="0"/>
              <a:t>VEPP-3 at </a:t>
            </a:r>
            <a:r>
              <a:rPr lang="en-US" sz="1600" dirty="0"/>
              <a:t>E=1500 </a:t>
            </a:r>
            <a:r>
              <a:rPr lang="en-US" sz="1600" dirty="0" smtClean="0"/>
              <a:t>MeV</a:t>
            </a: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Turn </a:t>
            </a:r>
            <a:r>
              <a:rPr lang="en-US" sz="1600" dirty="0"/>
              <a:t>off anti-solenoids, turn on </a:t>
            </a:r>
            <a:r>
              <a:rPr lang="en-US" sz="1600" dirty="0" smtClean="0"/>
              <a:t>special skew-quad  correction</a:t>
            </a:r>
            <a:r>
              <a:rPr lang="ru-RU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instead</a:t>
            </a: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Reduce </a:t>
            </a:r>
            <a:r>
              <a:rPr lang="en-US" sz="1600" dirty="0"/>
              <a:t>energy to 1320 MeV </a:t>
            </a:r>
            <a:r>
              <a:rPr lang="en-US" sz="1600" dirty="0" smtClean="0"/>
              <a:t>(</a:t>
            </a:r>
            <a:r>
              <a:rPr lang="en-US" sz="1600" dirty="0">
                <a:sym typeface="Symbol" panose="05050102010706020507" pitchFamily="18" charset="2"/>
              </a:rPr>
              <a:t> </a:t>
            </a:r>
            <a:r>
              <a:rPr lang="en-US" sz="1600" dirty="0" smtClean="0"/>
              <a:t>=</a:t>
            </a:r>
            <a:r>
              <a:rPr lang="en-US" sz="1600" dirty="0"/>
              <a:t>3</a:t>
            </a:r>
            <a:r>
              <a:rPr lang="en-US" sz="1600" dirty="0" smtClean="0"/>
              <a:t>) at rate  of ~ </a:t>
            </a:r>
            <a:r>
              <a:rPr lang="en-US" sz="1600" dirty="0"/>
              <a:t>several </a:t>
            </a:r>
            <a:r>
              <a:rPr lang="en-US" sz="1600" dirty="0" smtClean="0"/>
              <a:t>MeV/s</a:t>
            </a: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Longitudinal </a:t>
            </a:r>
            <a:r>
              <a:rPr lang="en-US" sz="1600" dirty="0"/>
              <a:t>polarization </a:t>
            </a:r>
            <a:r>
              <a:rPr lang="en-US" sz="1600" dirty="0" smtClean="0"/>
              <a:t>lifetime at 1320 MeV  </a:t>
            </a:r>
            <a:r>
              <a:rPr lang="en-US" sz="1600" dirty="0"/>
              <a:t>is about 20 minutes (</a:t>
            </a:r>
            <a:r>
              <a:rPr lang="en-US" sz="1600" dirty="0" err="1"/>
              <a:t>Sokolov-Ternov</a:t>
            </a:r>
            <a:r>
              <a:rPr lang="en-US" sz="1600" dirty="0"/>
              <a:t> polarization time is about 400 hours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Measure </a:t>
            </a:r>
            <a:r>
              <a:rPr lang="en-US" sz="1600" dirty="0"/>
              <a:t>longitudinal polarization by changing the intensity of Compton scattering when switching the sign of circular polarization    </a:t>
            </a:r>
            <a:r>
              <a:rPr lang="en-US" sz="1600" dirty="0" err="1"/>
              <a:t>polarization</a:t>
            </a:r>
            <a:r>
              <a:rPr lang="en-US" sz="1600" dirty="0"/>
              <a:t> </a:t>
            </a:r>
            <a:r>
              <a:rPr lang="en-US" sz="1600" dirty="0" smtClean="0"/>
              <a:t>of  </a:t>
            </a:r>
            <a:r>
              <a:rPr lang="en-US" sz="1600" dirty="0"/>
              <a:t>laser photons </a:t>
            </a:r>
            <a:r>
              <a:rPr lang="en-US" sz="1600" dirty="0" smtClean="0"/>
              <a:t> and using a </a:t>
            </a:r>
            <a:r>
              <a:rPr lang="en-US" sz="1600" dirty="0"/>
              <a:t>scattered electron detection </a:t>
            </a:r>
            <a:r>
              <a:rPr lang="en-US" sz="1600" dirty="0" smtClean="0"/>
              <a:t>system (both systems are active at VEPP-4M)</a:t>
            </a: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addition, the fact of the presence of polarization can be checked with a </a:t>
            </a:r>
            <a:r>
              <a:rPr lang="en-US" sz="1600" dirty="0" err="1" smtClean="0"/>
              <a:t>Touschek</a:t>
            </a:r>
            <a:r>
              <a:rPr lang="en-US" sz="1600" dirty="0" smtClean="0"/>
              <a:t> </a:t>
            </a:r>
            <a:r>
              <a:rPr lang="en-US" sz="1600" dirty="0" err="1"/>
              <a:t>polarimeter</a:t>
            </a:r>
            <a:r>
              <a:rPr lang="en-US" sz="1600" dirty="0"/>
              <a:t> </a:t>
            </a:r>
            <a:r>
              <a:rPr lang="en-US" sz="1600" dirty="0" smtClean="0"/>
              <a:t>together  with </a:t>
            </a:r>
            <a:r>
              <a:rPr lang="en-US" sz="1600" dirty="0"/>
              <a:t>resonant </a:t>
            </a:r>
            <a:r>
              <a:rPr lang="en-US" sz="1600" dirty="0" smtClean="0"/>
              <a:t>depolarization</a:t>
            </a:r>
            <a:endParaRPr lang="ru-RU" sz="1600" dirty="0" smtClean="0"/>
          </a:p>
          <a:p>
            <a:pPr>
              <a:buClr>
                <a:srgbClr val="0000FF"/>
              </a:buClr>
            </a:pPr>
            <a:r>
              <a:rPr lang="en-US" sz="1600" dirty="0" smtClean="0"/>
              <a:t>      </a:t>
            </a:r>
            <a:r>
              <a:rPr lang="ru-RU" sz="1600" dirty="0" smtClean="0"/>
              <a:t>(</a:t>
            </a:r>
            <a:r>
              <a:rPr lang="en-US" sz="1600" dirty="0" smtClean="0"/>
              <a:t>by change in the </a:t>
            </a:r>
            <a:r>
              <a:rPr lang="en-US" sz="1600" dirty="0"/>
              <a:t>ratio of the </a:t>
            </a:r>
            <a:r>
              <a:rPr lang="en-US" sz="1600"/>
              <a:t>counting </a:t>
            </a:r>
            <a:r>
              <a:rPr lang="en-US" sz="1600" smtClean="0"/>
              <a:t>rates </a:t>
            </a:r>
            <a:r>
              <a:rPr lang="en-US" sz="1600" dirty="0"/>
              <a:t>of </a:t>
            </a:r>
            <a:r>
              <a:rPr lang="en-US" sz="1600" dirty="0" err="1" smtClean="0"/>
              <a:t>Touschek</a:t>
            </a:r>
            <a:r>
              <a:rPr lang="en-US" sz="1600" dirty="0" smtClean="0"/>
              <a:t> </a:t>
            </a:r>
            <a:r>
              <a:rPr lang="en-US" sz="1600" dirty="0"/>
              <a:t>electrons from polarized and </a:t>
            </a:r>
            <a:r>
              <a:rPr lang="en-US" sz="1600" dirty="0" err="1"/>
              <a:t>unpolarized</a:t>
            </a:r>
            <a:r>
              <a:rPr lang="en-US" sz="1600" dirty="0"/>
              <a:t> </a:t>
            </a:r>
            <a:r>
              <a:rPr lang="en-US" sz="1600" dirty="0" smtClean="0"/>
              <a:t>bunches)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581860" y="3310906"/>
            <a:ext cx="13711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 0.45 </a:t>
            </a:r>
            <a:r>
              <a:rPr lang="en-US" dirty="0" smtClean="0"/>
              <a:t>rad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32792" y="3962005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 20 min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711" y="1215955"/>
            <a:ext cx="4240229" cy="4091627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327171" y="4678017"/>
            <a:ext cx="96527" cy="1823451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66125" y="1859408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solenoid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2489" y="193863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9098" y="1575084"/>
            <a:ext cx="178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=any </a:t>
            </a:r>
            <a:r>
              <a:rPr lang="en-US" sz="1600" dirty="0" smtClean="0"/>
              <a:t>value </a:t>
            </a:r>
          </a:p>
          <a:p>
            <a:r>
              <a:rPr lang="en-US" sz="1600" dirty="0" smtClean="0"/>
              <a:t>not too small</a:t>
            </a:r>
            <a:endParaRPr lang="ru-RU" sz="1600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728094" y="3273781"/>
            <a:ext cx="96041" cy="1140664"/>
          </a:xfrm>
          <a:prstGeom prst="rightBrace">
            <a:avLst>
              <a:gd name="adj1" fmla="val 0"/>
              <a:gd name="adj2" fmla="val 51183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58326" y="3414757"/>
            <a:ext cx="190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KEDR</a:t>
            </a:r>
            <a:r>
              <a:rPr lang="en-US" dirty="0" smtClean="0">
                <a:solidFill>
                  <a:srgbClr val="0000FF"/>
                </a:solidFill>
              </a:rPr>
              <a:t> =0.6 T</a:t>
            </a:r>
          </a:p>
          <a:p>
            <a:endParaRPr lang="en-US" baseline="-25000" dirty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=1320 MeV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13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4" y="523935"/>
            <a:ext cx="6537722" cy="3864261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57666" y="8816"/>
            <a:ext cx="11169359" cy="68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Coupling  compensation for KEDR </a:t>
            </a:r>
            <a:r>
              <a:rPr kumimoji="0" lang="en-US" altLang="ru-RU" sz="3200" b="1" dirty="0">
                <a:latin typeface="Monotype Corsiva" panose="03010101010201010101" pitchFamily="66" charset="0"/>
                <a:cs typeface="Calibri" pitchFamily="34" charset="0"/>
              </a:rPr>
              <a:t>field </a:t>
            </a: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 with </a:t>
            </a:r>
            <a:r>
              <a:rPr kumimoji="0" lang="en-US" altLang="ru-RU" sz="3200" b="1" dirty="0">
                <a:latin typeface="Monotype Corsiva" panose="03010101010201010101" pitchFamily="66" charset="0"/>
                <a:cs typeface="Calibri" pitchFamily="34" charset="0"/>
              </a:rPr>
              <a:t>two </a:t>
            </a: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skew quadrupoles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50" y="4691842"/>
            <a:ext cx="6721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KEDR field </a:t>
            </a:r>
            <a:r>
              <a:rPr lang="en-US" sz="2000" i="1" dirty="0"/>
              <a:t>H</a:t>
            </a:r>
            <a:r>
              <a:rPr lang="en-US" sz="2000" i="1" baseline="-25000" dirty="0"/>
              <a:t>K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=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0.6 Tesla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Gradient/current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in windings SQ</a:t>
            </a:r>
            <a:r>
              <a:rPr lang="en-US" sz="2000" baseline="-25000" dirty="0" smtClean="0">
                <a:solidFill>
                  <a:srgbClr val="002060"/>
                </a:solidFill>
                <a:cs typeface="Arial" panose="020B0604020202020204" pitchFamily="34" charset="0"/>
              </a:rPr>
              <a:t>±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=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120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G/cm/14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A</a:t>
            </a:r>
            <a:endParaRPr lang="ru-RU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proportional to the field </a:t>
            </a:r>
            <a:r>
              <a:rPr lang="en-US" sz="2000" i="1" dirty="0"/>
              <a:t>H</a:t>
            </a:r>
            <a:r>
              <a:rPr lang="en-US" sz="2000" i="1" baseline="-25000" dirty="0"/>
              <a:t>K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and does not depend on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energy</a:t>
            </a: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6362" y="401886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10" y="855551"/>
            <a:ext cx="4649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</a:t>
            </a:r>
            <a:r>
              <a:rPr lang="en-US" dirty="0"/>
              <a:t>size [µm] in IP </a:t>
            </a:r>
            <a:r>
              <a:rPr lang="en-US" dirty="0" smtClean="0"/>
              <a:t>calculated and measured</a:t>
            </a:r>
          </a:p>
          <a:p>
            <a:r>
              <a:rPr lang="en-US" dirty="0" smtClean="0"/>
              <a:t>by specific luminosity vs. KEDR field at 1.5 GeV</a:t>
            </a:r>
          </a:p>
          <a:p>
            <a:r>
              <a:rPr lang="en-US" dirty="0" smtClean="0"/>
              <a:t>in “two skew quads”  compensation scheme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9720" y="860623"/>
            <a:ext cx="2675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of normal modes of </a:t>
            </a:r>
            <a:endParaRPr lang="en-US" dirty="0" smtClean="0"/>
          </a:p>
          <a:p>
            <a:r>
              <a:rPr lang="en-US" dirty="0" smtClean="0"/>
              <a:t>transverse oscillations </a:t>
            </a:r>
            <a:r>
              <a:rPr lang="en-US" dirty="0"/>
              <a:t>at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distances from </a:t>
            </a:r>
            <a:endParaRPr lang="en-US" dirty="0" smtClean="0"/>
          </a:p>
          <a:p>
            <a:r>
              <a:rPr lang="en-US" dirty="0" smtClean="0"/>
              <a:t>center </a:t>
            </a:r>
            <a:r>
              <a:rPr lang="en-US" dirty="0"/>
              <a:t>of KEDR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64910" y="4758442"/>
                <a:ext cx="3974550" cy="822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Excluding IBS </a:t>
                </a:r>
                <a:r>
                  <a:rPr lang="en-US" dirty="0"/>
                  <a:t>(</a:t>
                </a:r>
                <a:r>
                  <a:rPr lang="en-US" i="1" dirty="0"/>
                  <a:t>E</a:t>
                </a:r>
                <a:r>
                  <a:rPr lang="en-US" dirty="0"/>
                  <a:t>=1.32 </a:t>
                </a:r>
                <a:r>
                  <a:rPr lang="en-US" dirty="0" smtClean="0"/>
                  <a:t>GeV, </a:t>
                </a:r>
                <a:r>
                  <a:rPr lang="en-US" i="1" dirty="0" smtClean="0"/>
                  <a:t>H</a:t>
                </a:r>
                <a:r>
                  <a:rPr lang="en-US" i="1" baseline="-25000" dirty="0" smtClean="0"/>
                  <a:t>K</a:t>
                </a:r>
                <a:r>
                  <a:rPr lang="en-US" dirty="0" smtClean="0"/>
                  <a:t>=6 </a:t>
                </a:r>
                <a:r>
                  <a:rPr lang="en-US" dirty="0" err="1" smtClean="0"/>
                  <a:t>kG</a:t>
                </a:r>
                <a:r>
                  <a:rPr lang="en-US" dirty="0" smtClean="0"/>
                  <a:t>) 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kG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=56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µm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910" y="4758442"/>
                <a:ext cx="3974550" cy="822341"/>
              </a:xfrm>
              <a:prstGeom prst="rect">
                <a:avLst/>
              </a:prstGeom>
              <a:blipFill>
                <a:blip r:embed="rId3"/>
                <a:stretch>
                  <a:fillRect l="-1380" t="-4478" r="-460" b="-3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20" y="1866213"/>
            <a:ext cx="3477597" cy="29301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21" y="4276001"/>
            <a:ext cx="3116687" cy="264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57053" y="5704849"/>
            <a:ext cx="9652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Compensation for coupling </a:t>
            </a:r>
            <a:r>
              <a:rPr lang="en-US" b="1" dirty="0" smtClean="0">
                <a:solidFill>
                  <a:srgbClr val="0000FF"/>
                </a:solidFill>
              </a:rPr>
              <a:t>introduced by the detector field provides better beam control during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acceleration/deceleration with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anti-solenoids turned off. The scheme has been successfully used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to cross an integer spin resonance at 1763 MeV              </a:t>
            </a:r>
            <a:r>
              <a:rPr lang="en-US" altLang="ru-RU" sz="1400" b="1" i="1" dirty="0" smtClean="0"/>
              <a:t>A.K</a:t>
            </a:r>
            <a:r>
              <a:rPr lang="en-US" altLang="ru-RU" sz="1400" b="1" i="1" dirty="0"/>
              <a:t>. </a:t>
            </a:r>
            <a:r>
              <a:rPr lang="en-US" altLang="ru-RU" sz="1400" b="1" i="1" dirty="0" err="1"/>
              <a:t>Barladyan</a:t>
            </a:r>
            <a:r>
              <a:rPr lang="ru-RU" altLang="ru-RU" sz="1400" b="1" i="1" dirty="0"/>
              <a:t> </a:t>
            </a:r>
            <a:r>
              <a:rPr lang="en-US" altLang="ru-RU" sz="1400" b="1" i="1" dirty="0"/>
              <a:t>et al., DOI:10.1103/PRAB 22.112604</a:t>
            </a:r>
            <a:endParaRPr lang="ru-RU" sz="1400" b="1" i="1" dirty="0"/>
          </a:p>
        </p:txBody>
      </p:sp>
      <p:sp>
        <p:nvSpPr>
          <p:cNvPr id="6" name="Овал 5"/>
          <p:cNvSpPr/>
          <p:nvPr/>
        </p:nvSpPr>
        <p:spPr>
          <a:xfrm>
            <a:off x="2017664" y="3357069"/>
            <a:ext cx="188259" cy="2243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66360" y="3357069"/>
            <a:ext cx="188259" cy="2243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56" y="3494467"/>
            <a:ext cx="2738277" cy="6056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85761" y="524025"/>
            <a:ext cx="593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when transforming transverse polarization into longitudinal</a:t>
            </a:r>
            <a:endParaRPr lang="ru-RU" b="1" i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167270" y="3335767"/>
            <a:ext cx="172278" cy="2669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104322" y="3348379"/>
            <a:ext cx="298173" cy="292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67341" y="3326878"/>
            <a:ext cx="298173" cy="292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22451" y="3357069"/>
            <a:ext cx="172278" cy="2669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14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951" y="215627"/>
            <a:ext cx="2994193" cy="57606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charset="0"/>
              </a:rPr>
              <a:t>Minimum</a:t>
            </a:r>
            <a:r>
              <a:rPr lang="ru-RU" sz="3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charset="0"/>
              </a:rPr>
              <a:t>program 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438" y="736094"/>
            <a:ext cx="113894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Experiment on transforming transverse polarization into longitudinal. Test observation of longitudinal </a:t>
            </a:r>
            <a:r>
              <a:rPr lang="en-US" sz="2000" b="1" dirty="0" smtClean="0"/>
              <a:t>polarization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“Siberian snake” experiment:</a:t>
            </a:r>
            <a:endParaRPr lang="ru-RU" sz="2000" b="1" dirty="0"/>
          </a:p>
          <a:p>
            <a:r>
              <a:rPr lang="ru-RU" sz="2000" dirty="0"/>
              <a:t>      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0000FF"/>
                </a:solidFill>
              </a:rPr>
              <a:t>design </a:t>
            </a:r>
            <a:r>
              <a:rPr lang="en-US" sz="2000" dirty="0">
                <a:solidFill>
                  <a:srgbClr val="0000FF"/>
                </a:solidFill>
              </a:rPr>
              <a:t>and manufacture of two SC solenoids with an integral of at least 145 cm × 5.6 </a:t>
            </a:r>
            <a:r>
              <a:rPr lang="en-US" sz="2000" dirty="0" smtClean="0">
                <a:solidFill>
                  <a:srgbClr val="0000FF"/>
                </a:solidFill>
              </a:rPr>
              <a:t>T;  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00FF"/>
                </a:solidFill>
              </a:rPr>
              <a:t>5 </a:t>
            </a:r>
            <a:r>
              <a:rPr lang="en-US" sz="2000" dirty="0">
                <a:solidFill>
                  <a:srgbClr val="0000FF"/>
                </a:solidFill>
              </a:rPr>
              <a:t>“warm</a:t>
            </a:r>
            <a:r>
              <a:rPr lang="en-US" sz="2000" dirty="0" smtClean="0">
                <a:solidFill>
                  <a:srgbClr val="0000FF"/>
                </a:solidFill>
              </a:rPr>
              <a:t>” quadrupoles </a:t>
            </a:r>
            <a:r>
              <a:rPr lang="en-US" sz="2000" dirty="0">
                <a:solidFill>
                  <a:srgbClr val="0000FF"/>
                </a:solidFill>
              </a:rPr>
              <a:t>(4 </a:t>
            </a:r>
            <a:r>
              <a:rPr lang="en-US" sz="2000" dirty="0" smtClean="0">
                <a:solidFill>
                  <a:srgbClr val="0000FF"/>
                </a:solidFill>
              </a:rPr>
              <a:t>skew and </a:t>
            </a:r>
            <a:r>
              <a:rPr lang="en-US" sz="2000" dirty="0">
                <a:solidFill>
                  <a:srgbClr val="0000FF"/>
                </a:solidFill>
              </a:rPr>
              <a:t>one </a:t>
            </a:r>
            <a:r>
              <a:rPr lang="en-US" sz="2000" dirty="0" smtClean="0">
                <a:solidFill>
                  <a:srgbClr val="0000FF"/>
                </a:solidFill>
              </a:rPr>
              <a:t>normal  of </a:t>
            </a:r>
            <a:r>
              <a:rPr lang="en-US" sz="2000" dirty="0">
                <a:solidFill>
                  <a:srgbClr val="0000FF"/>
                </a:solidFill>
              </a:rPr>
              <a:t>approximately 3 </a:t>
            </a:r>
            <a:r>
              <a:rPr lang="en-US" sz="2000" dirty="0" err="1">
                <a:solidFill>
                  <a:srgbClr val="0000FF"/>
                </a:solidFill>
              </a:rPr>
              <a:t>kG</a:t>
            </a:r>
            <a:r>
              <a:rPr lang="en-US" sz="2000" dirty="0">
                <a:solidFill>
                  <a:srgbClr val="0000FF"/>
                </a:solidFill>
              </a:rPr>
              <a:t>/cm) and a vacuum </a:t>
            </a:r>
            <a:r>
              <a:rPr lang="en-US" sz="2000" dirty="0" smtClean="0">
                <a:solidFill>
                  <a:srgbClr val="0000FF"/>
                </a:solidFill>
              </a:rPr>
              <a:t>chamber;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evelopment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or selection of power sources for insert magnets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- installation of the insert in the center of the technical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straight section;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- </a:t>
            </a:r>
            <a:r>
              <a:rPr lang="en-US" sz="2000" dirty="0" smtClean="0">
                <a:solidFill>
                  <a:srgbClr val="0000FF"/>
                </a:solidFill>
              </a:rPr>
              <a:t>manufacturing </a:t>
            </a:r>
            <a:r>
              <a:rPr lang="en-US" sz="2000" dirty="0">
                <a:solidFill>
                  <a:srgbClr val="0000FF"/>
                </a:solidFill>
              </a:rPr>
              <a:t>a pulse solenoid with a field integral of up to 5 </a:t>
            </a:r>
            <a:r>
              <a:rPr lang="en-US" sz="2000" dirty="0" err="1" smtClean="0">
                <a:solidFill>
                  <a:srgbClr val="0000FF"/>
                </a:solidFill>
              </a:rPr>
              <a:t>T</a:t>
            </a:r>
            <a:r>
              <a:rPr lang="en-US" sz="2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 and </a:t>
            </a:r>
            <a:r>
              <a:rPr lang="en-US" sz="2000" dirty="0"/>
              <a:t>its placement in the </a:t>
            </a:r>
            <a:r>
              <a:rPr lang="en-US" sz="2000" dirty="0" smtClean="0"/>
              <a:t>injection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beam-line between the bending magnets M3 </a:t>
            </a:r>
            <a:r>
              <a:rPr lang="en-US" sz="2000" dirty="0"/>
              <a:t>and M4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       - </a:t>
            </a:r>
            <a:r>
              <a:rPr lang="en-US" sz="2000" dirty="0"/>
              <a:t>in addition to it, transfer </a:t>
            </a:r>
            <a:r>
              <a:rPr lang="en-US" sz="2000" dirty="0" smtClean="0"/>
              <a:t>existing solenoid </a:t>
            </a:r>
            <a:r>
              <a:rPr lang="en-US" sz="2000" dirty="0"/>
              <a:t>F3 </a:t>
            </a:r>
            <a:r>
              <a:rPr lang="en-US" sz="2000" dirty="0" smtClean="0"/>
              <a:t>(of 5 </a:t>
            </a:r>
            <a:r>
              <a:rPr lang="en-US" sz="2000" dirty="0" err="1"/>
              <a:t>T</a:t>
            </a:r>
            <a:r>
              <a:rPr lang="en-US" sz="2000" dirty="0" err="1">
                <a:sym typeface="Symbol" panose="05050102010706020507" pitchFamily="18" charset="2"/>
              </a:rPr>
              <a:t>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smtClean="0"/>
              <a:t>) </a:t>
            </a:r>
            <a:r>
              <a:rPr lang="en-US" sz="2000" dirty="0"/>
              <a:t>to the </a:t>
            </a:r>
            <a:r>
              <a:rPr lang="en-US" sz="2000" dirty="0" smtClean="0"/>
              <a:t>place mentioned above </a:t>
            </a:r>
            <a:r>
              <a:rPr lang="en-US" sz="2000" dirty="0"/>
              <a:t>to obtain </a:t>
            </a:r>
            <a:r>
              <a:rPr lang="en-US" sz="2000" dirty="0" smtClean="0"/>
              <a:t>a total</a:t>
            </a:r>
          </a:p>
          <a:p>
            <a:r>
              <a:rPr lang="en-US" sz="2000" dirty="0" smtClean="0"/>
              <a:t>         integral of </a:t>
            </a:r>
            <a:r>
              <a:rPr lang="en-US" sz="2000" dirty="0"/>
              <a:t>9.1 T m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       </a:t>
            </a:r>
            <a:r>
              <a:rPr lang="ru-RU" sz="2000" dirty="0"/>
              <a:t>- </a:t>
            </a:r>
            <a:r>
              <a:rPr lang="en-US" sz="2000" dirty="0"/>
              <a:t>conducting an experiment to obtain longitudinal polarization </a:t>
            </a:r>
            <a:r>
              <a:rPr lang="en-US" sz="2000" dirty="0" smtClean="0"/>
              <a:t>of </a:t>
            </a:r>
            <a:r>
              <a:rPr lang="en-US" sz="2000" dirty="0"/>
              <a:t>electrons with helicity of two </a:t>
            </a:r>
            <a:r>
              <a:rPr lang="en-US" sz="2000" dirty="0" smtClean="0"/>
              <a:t>signs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/>
              <a:t>(S</a:t>
            </a:r>
            <a:r>
              <a:rPr lang="en-US" sz="2000" baseline="-25000" dirty="0"/>
              <a:t>n</a:t>
            </a:r>
            <a:r>
              <a:rPr lang="en-US" sz="2000" dirty="0"/>
              <a:t>=-0.97 and S</a:t>
            </a:r>
            <a:r>
              <a:rPr lang="en-US" sz="2000" baseline="-25000" dirty="0"/>
              <a:t>n</a:t>
            </a:r>
            <a:r>
              <a:rPr lang="en-US" sz="2000" dirty="0"/>
              <a:t>=+0.65) </a:t>
            </a:r>
            <a:r>
              <a:rPr lang="en-US" sz="2000" dirty="0" smtClean="0"/>
              <a:t>at 1548 MeV;</a:t>
            </a:r>
          </a:p>
          <a:p>
            <a:r>
              <a:rPr lang="ru-RU" sz="2000" dirty="0" smtClean="0"/>
              <a:t>       - </a:t>
            </a:r>
            <a:r>
              <a:rPr lang="en-US" sz="2000" dirty="0"/>
              <a:t>study of factors influencing the lifetime of longitudinal </a:t>
            </a:r>
            <a:r>
              <a:rPr lang="en-US" sz="2000" dirty="0" smtClean="0"/>
              <a:t>polarization</a:t>
            </a:r>
          </a:p>
          <a:p>
            <a:r>
              <a:rPr lang="en-US" sz="2000" dirty="0" smtClean="0"/>
              <a:t>          </a:t>
            </a:r>
            <a:r>
              <a:rPr lang="en-US" sz="2000" dirty="0"/>
              <a:t>(energy, </a:t>
            </a:r>
            <a:r>
              <a:rPr lang="en-US" sz="2000" dirty="0" err="1"/>
              <a:t>betatron</a:t>
            </a:r>
            <a:r>
              <a:rPr lang="en-US" sz="2000" dirty="0"/>
              <a:t> oscillations, orbital distortions, colliding </a:t>
            </a:r>
            <a:r>
              <a:rPr lang="en-US" sz="2000" dirty="0" smtClean="0"/>
              <a:t>beam, IBS …);</a:t>
            </a:r>
          </a:p>
          <a:p>
            <a:r>
              <a:rPr lang="ru-RU" sz="2000" dirty="0" smtClean="0"/>
              <a:t>       - </a:t>
            </a:r>
            <a:r>
              <a:rPr lang="en-US" sz="2000" dirty="0"/>
              <a:t>debugging methods for measuring the degree of longitudinal polarization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48862" y="6178530"/>
            <a:ext cx="281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Thanks for attention!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15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9472" y="143701"/>
            <a:ext cx="3627136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charset="0"/>
              </a:rPr>
              <a:t>Acknowledgement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862" y="1488624"/>
            <a:ext cx="1081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Authors thank: </a:t>
            </a:r>
          </a:p>
          <a:p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dirty="0" err="1"/>
              <a:t>Blinov</a:t>
            </a:r>
            <a:r>
              <a:rPr lang="en-US" sz="2400" dirty="0"/>
              <a:t> and A. </a:t>
            </a:r>
            <a:r>
              <a:rPr lang="en-US" sz="2400" dirty="0" err="1" smtClean="0"/>
              <a:t>Milshtein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en-US" sz="2400" dirty="0" smtClean="0"/>
              <a:t>V. </a:t>
            </a:r>
            <a:r>
              <a:rPr lang="en-US" sz="2400" dirty="0" err="1" smtClean="0"/>
              <a:t>Kiselev</a:t>
            </a:r>
            <a:r>
              <a:rPr lang="en-US" sz="2400" dirty="0" smtClean="0"/>
              <a:t>  and</a:t>
            </a:r>
            <a:r>
              <a:rPr lang="ru-RU" sz="2400" dirty="0" smtClean="0"/>
              <a:t> </a:t>
            </a:r>
            <a:r>
              <a:rPr lang="en-US" sz="2400" dirty="0" smtClean="0"/>
              <a:t>O. Gordeev;</a:t>
            </a:r>
            <a:r>
              <a:rPr lang="ru-RU" sz="2400" dirty="0" smtClean="0"/>
              <a:t> </a:t>
            </a:r>
            <a:r>
              <a:rPr lang="en-US" sz="2400" dirty="0" smtClean="0"/>
              <a:t>A. </a:t>
            </a:r>
            <a:r>
              <a:rPr lang="en-US" sz="2400" dirty="0" err="1" smtClean="0"/>
              <a:t>Bomyagkov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dirty="0"/>
              <a:t>S. </a:t>
            </a:r>
            <a:r>
              <a:rPr lang="en-US" sz="2400" dirty="0" err="1" smtClean="0"/>
              <a:t>Sinyatkin</a:t>
            </a:r>
            <a:r>
              <a:rPr lang="en-US" sz="2400" dirty="0" smtClean="0"/>
              <a:t>;  N. </a:t>
            </a:r>
            <a:r>
              <a:rPr lang="en-US" sz="2400" dirty="0" err="1" smtClean="0"/>
              <a:t>Mezentsev</a:t>
            </a:r>
            <a:r>
              <a:rPr lang="en-US" sz="2400" dirty="0" smtClean="0"/>
              <a:t>; I. </a:t>
            </a:r>
            <a:r>
              <a:rPr lang="en-US" sz="2400" dirty="0" err="1" smtClean="0"/>
              <a:t>Nikolaev</a:t>
            </a:r>
            <a:r>
              <a:rPr lang="en-US" sz="2400" dirty="0" smtClean="0"/>
              <a:t> and  </a:t>
            </a:r>
            <a:r>
              <a:rPr lang="en-US" sz="2400" dirty="0"/>
              <a:t>V. Kaminsky for </a:t>
            </a:r>
            <a:r>
              <a:rPr lang="en-US" sz="2400" dirty="0" smtClean="0"/>
              <a:t>discussions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89472" y="4802736"/>
            <a:ext cx="281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Thanks for attention!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16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028" y="277408"/>
            <a:ext cx="114753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Motivation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Concept </a:t>
            </a:r>
            <a:r>
              <a:rPr lang="en-US" sz="2400" dirty="0"/>
              <a:t>of </a:t>
            </a:r>
            <a:r>
              <a:rPr lang="en-US" sz="2400" dirty="0" smtClean="0"/>
              <a:t>Siberian </a:t>
            </a:r>
            <a:r>
              <a:rPr lang="en-US" sz="2400" dirty="0"/>
              <a:t>Snake </a:t>
            </a:r>
            <a:r>
              <a:rPr lang="en-US" sz="2400" dirty="0" smtClean="0"/>
              <a:t>at VEPP-4M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to </a:t>
            </a:r>
            <a:r>
              <a:rPr lang="en-US" sz="2400" dirty="0" smtClean="0"/>
              <a:t>study</a:t>
            </a:r>
            <a:endParaRPr lang="ru-RU" sz="2400" dirty="0" smtClean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Proposal on required polarization </a:t>
            </a:r>
            <a:r>
              <a:rPr lang="en-US" sz="2400" dirty="0" smtClean="0"/>
              <a:t>manipulation </a:t>
            </a:r>
            <a:r>
              <a:rPr lang="en-US" sz="2400" dirty="0"/>
              <a:t>in injection beam-line </a:t>
            </a:r>
            <a:r>
              <a:rPr lang="en-US" sz="2400" dirty="0" smtClean="0"/>
              <a:t>VEPP-3-VEPP-4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Structure </a:t>
            </a:r>
            <a:r>
              <a:rPr lang="en-US" sz="2400" dirty="0"/>
              <a:t>of </a:t>
            </a:r>
            <a:r>
              <a:rPr lang="en-US" sz="2400" dirty="0" smtClean="0"/>
              <a:t>snake </a:t>
            </a:r>
            <a:r>
              <a:rPr lang="en-US" sz="2400" dirty="0"/>
              <a:t>solenoid insert and its </a:t>
            </a:r>
            <a:r>
              <a:rPr lang="en-US" sz="2400" dirty="0" smtClean="0"/>
              <a:t>properties</a:t>
            </a:r>
          </a:p>
          <a:p>
            <a:pPr>
              <a:buClr>
                <a:srgbClr val="0000FF"/>
              </a:buClr>
              <a:buSzPct val="150000"/>
            </a:pPr>
            <a:endParaRPr lang="en-US" sz="2400" dirty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Matching VEPP-4M optics </a:t>
            </a:r>
            <a:r>
              <a:rPr lang="en-US" sz="2400" dirty="0"/>
              <a:t>with </a:t>
            </a:r>
            <a:r>
              <a:rPr lang="en-US" sz="2400" dirty="0" smtClean="0"/>
              <a:t>Siberian </a:t>
            </a:r>
            <a:r>
              <a:rPr lang="en-US" sz="2400" dirty="0"/>
              <a:t>Snake </a:t>
            </a:r>
            <a:r>
              <a:rPr lang="en-US" sz="2400" dirty="0" smtClean="0"/>
              <a:t>insert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Our </a:t>
            </a:r>
            <a:r>
              <a:rPr lang="en-US" sz="2400" dirty="0"/>
              <a:t>experience in </a:t>
            </a:r>
            <a:r>
              <a:rPr lang="en-US" sz="2400" dirty="0" smtClean="0"/>
              <a:t>spin manipulation  </a:t>
            </a:r>
            <a:r>
              <a:rPr lang="en-US" sz="2400" dirty="0"/>
              <a:t>in </a:t>
            </a:r>
            <a:r>
              <a:rPr lang="en-US" sz="2400" dirty="0" smtClean="0"/>
              <a:t>injection beam-line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Special </a:t>
            </a:r>
            <a:r>
              <a:rPr lang="en-US" sz="2400" dirty="0"/>
              <a:t>experiment with obtaining longitudinal polarization without upgrading </a:t>
            </a:r>
            <a:r>
              <a:rPr lang="en-US" sz="2400" dirty="0" smtClean="0"/>
              <a:t>VEPP-4M</a:t>
            </a:r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Minimum program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2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367" y="531358"/>
            <a:ext cx="96382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Longitudinal polarization in </a:t>
            </a:r>
            <a:r>
              <a:rPr lang="en-US" sz="2000" dirty="0" smtClean="0"/>
              <a:t>Super C-Tau is </a:t>
            </a:r>
            <a:r>
              <a:rPr lang="en-US" sz="2000" dirty="0"/>
              <a:t>based on Siberian </a:t>
            </a:r>
            <a:r>
              <a:rPr lang="en-US" sz="2000" dirty="0" smtClean="0"/>
              <a:t>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use of spin rotators based on SC solenoids is being considered to obtain longitudinal polarization in the CEPC super-collider </a:t>
            </a:r>
            <a:r>
              <a:rPr lang="en-US" sz="2000" dirty="0" smtClean="0"/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effect of radiation on polarization makes spin rotators in lepton colliders more complex in relation to the properties of similar devices used to </a:t>
            </a:r>
            <a:r>
              <a:rPr lang="en-US" sz="2000" dirty="0" smtClean="0"/>
              <a:t>cross spin </a:t>
            </a:r>
            <a:r>
              <a:rPr lang="en-US" sz="2000" dirty="0"/>
              <a:t>resonances in ring accelerators of heavy </a:t>
            </a:r>
            <a:r>
              <a:rPr lang="en-US" sz="2000" dirty="0" smtClean="0"/>
              <a:t>particles</a:t>
            </a:r>
          </a:p>
          <a:p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date, only one example of the implementation of the </a:t>
            </a:r>
            <a:r>
              <a:rPr lang="en-US" sz="2000" dirty="0" smtClean="0"/>
              <a:t>“Siberian </a:t>
            </a:r>
            <a:r>
              <a:rPr lang="en-US" sz="2000" dirty="0"/>
              <a:t>snake” on an </a:t>
            </a:r>
            <a:r>
              <a:rPr lang="en-US" sz="2000" dirty="0" smtClean="0"/>
              <a:t>electron </a:t>
            </a:r>
            <a:r>
              <a:rPr lang="en-US" sz="2000" dirty="0"/>
              <a:t>storage </a:t>
            </a:r>
            <a:r>
              <a:rPr lang="en-US" sz="2000" dirty="0" smtClean="0"/>
              <a:t>ring </a:t>
            </a:r>
            <a:r>
              <a:rPr lang="en-US" sz="2000" dirty="0"/>
              <a:t>is known - at </a:t>
            </a:r>
            <a:r>
              <a:rPr lang="en-US" sz="2000" dirty="0" smtClean="0"/>
              <a:t>energy </a:t>
            </a:r>
            <a:r>
              <a:rPr lang="en-US" sz="2000" dirty="0"/>
              <a:t>of about 700 MeV on </a:t>
            </a:r>
            <a:r>
              <a:rPr lang="en-US" sz="2000" dirty="0" err="1"/>
              <a:t>AmPS</a:t>
            </a:r>
            <a:r>
              <a:rPr lang="en-US" sz="2000" dirty="0"/>
              <a:t> (Netherlands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VEPP-4 complex has unique </a:t>
            </a:r>
            <a:r>
              <a:rPr lang="en-US" sz="2000" dirty="0" smtClean="0"/>
              <a:t>capabilities and gained experience in </a:t>
            </a:r>
            <a:r>
              <a:rPr lang="en-US" sz="2000" dirty="0"/>
              <a:t>accelerator experiments with polarized beams (booster-polarizer VEPP-3</a:t>
            </a:r>
            <a:r>
              <a:rPr lang="en-US" sz="2000" dirty="0" smtClean="0"/>
              <a:t>, resonant depolarization technique, </a:t>
            </a:r>
            <a:r>
              <a:rPr lang="en-US" sz="2000" dirty="0"/>
              <a:t>spin resonance </a:t>
            </a:r>
            <a:r>
              <a:rPr lang="en-US" sz="2000" dirty="0" smtClean="0"/>
              <a:t>intersections, </a:t>
            </a:r>
            <a:r>
              <a:rPr lang="en-US" sz="2000" dirty="0"/>
              <a:t>partial Siberian snake, </a:t>
            </a:r>
            <a:r>
              <a:rPr lang="en-US" sz="2000" dirty="0" err="1" smtClean="0"/>
              <a:t>Touschek</a:t>
            </a:r>
            <a:r>
              <a:rPr lang="en-US" sz="2000" dirty="0" smtClean="0"/>
              <a:t> </a:t>
            </a:r>
            <a:r>
              <a:rPr lang="en-US" sz="2000" dirty="0" err="1"/>
              <a:t>polarimeter</a:t>
            </a:r>
            <a:r>
              <a:rPr lang="en-US" sz="2000" dirty="0"/>
              <a:t>, </a:t>
            </a:r>
            <a:r>
              <a:rPr lang="en-US" sz="2000" dirty="0" smtClean="0"/>
              <a:t>laser </a:t>
            </a:r>
            <a:r>
              <a:rPr lang="en-US" sz="2000" dirty="0" err="1" smtClean="0"/>
              <a:t>polarimeter</a:t>
            </a:r>
            <a:r>
              <a:rPr lang="en-US" sz="2000" dirty="0" smtClean="0"/>
              <a:t> in </a:t>
            </a:r>
            <a:r>
              <a:rPr lang="en-US" sz="2000" dirty="0"/>
              <a:t>combination with a system of scattered </a:t>
            </a:r>
            <a:r>
              <a:rPr lang="en-US" sz="2000" dirty="0" smtClean="0"/>
              <a:t>electrons)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Why </a:t>
            </a:r>
            <a:r>
              <a:rPr lang="en-US" sz="2000" dirty="0">
                <a:solidFill>
                  <a:srgbClr val="0000FF"/>
                </a:solidFill>
              </a:rPr>
              <a:t>not gain experience in creating and studying the properties of spin rotators in the form of </a:t>
            </a:r>
            <a:r>
              <a:rPr lang="en-US" sz="2000" dirty="0" smtClean="0">
                <a:solidFill>
                  <a:srgbClr val="0000FF"/>
                </a:solidFill>
              </a:rPr>
              <a:t>solenoid </a:t>
            </a:r>
            <a:r>
              <a:rPr lang="en-US" sz="2000" dirty="0">
                <a:solidFill>
                  <a:srgbClr val="0000FF"/>
                </a:solidFill>
              </a:rPr>
              <a:t>on VEPP-4M for its use in future machines?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71916" y="67532"/>
            <a:ext cx="2549172" cy="6638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Motivation</a:t>
            </a:r>
            <a:endParaRPr lang="ru-RU" sz="3600" b="1" dirty="0">
              <a:solidFill>
                <a:srgbClr val="0000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3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Oval 8"/>
          <p:cNvSpPr>
            <a:spLocks noChangeArrowheads="1"/>
          </p:cNvSpPr>
          <p:nvPr/>
        </p:nvSpPr>
        <p:spPr bwMode="auto">
          <a:xfrm rot="21106979">
            <a:off x="1909283" y="1249284"/>
            <a:ext cx="5145088" cy="319087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" name="Овал 2"/>
          <p:cNvSpPr/>
          <p:nvPr/>
        </p:nvSpPr>
        <p:spPr bwMode="auto">
          <a:xfrm>
            <a:off x="3797300" y="2254251"/>
            <a:ext cx="1066800" cy="652463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74983" y="50135"/>
            <a:ext cx="10886486" cy="67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  <a:sym typeface="Symbol" panose="05050102010706020507" pitchFamily="18" charset="2"/>
              </a:rPr>
              <a:t>Siberian Snake to obtain longitudinal polarization at </a:t>
            </a: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VEPP</a:t>
            </a:r>
            <a:r>
              <a:rPr kumimoji="0" lang="ru-RU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-4</a:t>
            </a: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M</a:t>
            </a:r>
            <a:endParaRPr kumimoji="0" lang="en-US" altLang="ru-RU" sz="3200" b="1" dirty="0">
              <a:latin typeface="Monotype Corsiva" panose="03010101010201010101" pitchFamily="66" charset="0"/>
              <a:cs typeface="Calibri" pitchFamily="34" charset="0"/>
            </a:endParaRPr>
          </a:p>
        </p:txBody>
      </p:sp>
      <p:sp>
        <p:nvSpPr>
          <p:cNvPr id="2053" name="AutoShape 21"/>
          <p:cNvSpPr>
            <a:spLocks noChangeArrowheads="1"/>
          </p:cNvSpPr>
          <p:nvPr/>
        </p:nvSpPr>
        <p:spPr bwMode="auto">
          <a:xfrm rot="-4570112">
            <a:off x="4995069" y="3744119"/>
            <a:ext cx="360362" cy="793750"/>
          </a:xfrm>
          <a:prstGeom prst="upArrow">
            <a:avLst>
              <a:gd name="adj1" fmla="val 50000"/>
              <a:gd name="adj2" fmla="val 55066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-1407238">
            <a:off x="2654300" y="1589089"/>
            <a:ext cx="647700" cy="287337"/>
          </a:xfrm>
          <a:prstGeom prst="leftArrow">
            <a:avLst>
              <a:gd name="adj1" fmla="val 50000"/>
              <a:gd name="adj2" fmla="val 56354"/>
            </a:avLst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5" name="AutoShape 33"/>
          <p:cNvSpPr>
            <a:spLocks noChangeArrowheads="1"/>
          </p:cNvSpPr>
          <p:nvPr/>
        </p:nvSpPr>
        <p:spPr bwMode="auto">
          <a:xfrm rot="9041803">
            <a:off x="7015163" y="2951163"/>
            <a:ext cx="360362" cy="793750"/>
          </a:xfrm>
          <a:prstGeom prst="upArrow">
            <a:avLst>
              <a:gd name="adj1" fmla="val 50000"/>
              <a:gd name="adj2" fmla="val 55066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6" name="AutoShape 4"/>
          <p:cNvSpPr>
            <a:spLocks noChangeArrowheads="1"/>
          </p:cNvSpPr>
          <p:nvPr/>
        </p:nvSpPr>
        <p:spPr bwMode="auto">
          <a:xfrm rot="3327949" flipV="1">
            <a:off x="6261894" y="3310731"/>
            <a:ext cx="285750" cy="954088"/>
          </a:xfrm>
          <a:prstGeom prst="can">
            <a:avLst>
              <a:gd name="adj" fmla="val 8347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7" name="AutoShape 17"/>
          <p:cNvSpPr>
            <a:spLocks noChangeArrowheads="1"/>
          </p:cNvSpPr>
          <p:nvPr/>
        </p:nvSpPr>
        <p:spPr bwMode="auto">
          <a:xfrm rot="16990087" flipV="1">
            <a:off x="6202363" y="3201988"/>
            <a:ext cx="506412" cy="1058862"/>
          </a:xfrm>
          <a:prstGeom prst="curvedLeftArrow">
            <a:avLst>
              <a:gd name="adj1" fmla="val 13010"/>
              <a:gd name="adj2" fmla="val 50859"/>
              <a:gd name="adj3" fmla="val 1001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58" name="Text Box 34"/>
          <p:cNvSpPr txBox="1">
            <a:spLocks noChangeArrowheads="1"/>
          </p:cNvSpPr>
          <p:nvPr/>
        </p:nvSpPr>
        <p:spPr bwMode="auto">
          <a:xfrm>
            <a:off x="2622550" y="1287463"/>
            <a:ext cx="361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</a:t>
            </a:r>
            <a:endParaRPr lang="ru-RU" altLang="ru-RU" sz="1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9" name="Text Box 39"/>
          <p:cNvSpPr txBox="1">
            <a:spLocks noChangeArrowheads="1"/>
          </p:cNvSpPr>
          <p:nvPr/>
        </p:nvSpPr>
        <p:spPr bwMode="auto">
          <a:xfrm>
            <a:off x="3890964" y="2427289"/>
            <a:ext cx="854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VEPP-3</a:t>
            </a:r>
            <a:endParaRPr lang="ru-RU" altLang="ru-RU" sz="18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0" name="Text Box 40"/>
          <p:cNvSpPr txBox="1">
            <a:spLocks noChangeArrowheads="1"/>
          </p:cNvSpPr>
          <p:nvPr/>
        </p:nvSpPr>
        <p:spPr bwMode="auto">
          <a:xfrm>
            <a:off x="6039749" y="4129522"/>
            <a:ext cx="989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l-GR" alt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-solenoid</a:t>
            </a:r>
            <a:endParaRPr lang="ru-RU" alt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1" name="Line 35"/>
          <p:cNvSpPr>
            <a:spLocks noChangeShapeType="1"/>
          </p:cNvSpPr>
          <p:nvPr/>
        </p:nvSpPr>
        <p:spPr bwMode="auto">
          <a:xfrm>
            <a:off x="4108451" y="2862264"/>
            <a:ext cx="879475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Дуга 1"/>
          <p:cNvSpPr/>
          <p:nvPr/>
        </p:nvSpPr>
        <p:spPr bwMode="auto">
          <a:xfrm flipH="1" flipV="1">
            <a:off x="5270501" y="2819401"/>
            <a:ext cx="1636713" cy="703263"/>
          </a:xfrm>
          <a:prstGeom prst="arc">
            <a:avLst>
              <a:gd name="adj1" fmla="val 11337633"/>
              <a:gd name="adj2" fmla="val 203442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 bwMode="auto">
          <a:xfrm flipH="1">
            <a:off x="4678364" y="3400426"/>
            <a:ext cx="1227137" cy="860425"/>
          </a:xfrm>
          <a:prstGeom prst="arc">
            <a:avLst>
              <a:gd name="adj1" fmla="val 7691409"/>
              <a:gd name="adj2" fmla="val 144256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4" name="AutoShape 4"/>
          <p:cNvSpPr>
            <a:spLocks noChangeArrowheads="1"/>
          </p:cNvSpPr>
          <p:nvPr/>
        </p:nvSpPr>
        <p:spPr bwMode="auto">
          <a:xfrm rot="17319220" flipV="1">
            <a:off x="5111751" y="3036888"/>
            <a:ext cx="285750" cy="549275"/>
          </a:xfrm>
          <a:prstGeom prst="can">
            <a:avLst>
              <a:gd name="adj" fmla="val 8364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65" name="AutoShape 21"/>
          <p:cNvSpPr>
            <a:spLocks noChangeArrowheads="1"/>
          </p:cNvSpPr>
          <p:nvPr/>
        </p:nvSpPr>
        <p:spPr bwMode="auto">
          <a:xfrm rot="10800000">
            <a:off x="3890963" y="2825750"/>
            <a:ext cx="360362" cy="793750"/>
          </a:xfrm>
          <a:prstGeom prst="upArrow">
            <a:avLst>
              <a:gd name="adj1" fmla="val 50000"/>
              <a:gd name="adj2" fmla="val 55066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66" name="Text Box 34"/>
          <p:cNvSpPr txBox="1">
            <a:spLocks noChangeArrowheads="1"/>
          </p:cNvSpPr>
          <p:nvPr/>
        </p:nvSpPr>
        <p:spPr bwMode="auto">
          <a:xfrm>
            <a:off x="5930900" y="3117850"/>
            <a:ext cx="376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altLang="ru-RU" sz="18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ru-RU" altLang="ru-RU" sz="1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7" name="Text Box 34"/>
          <p:cNvSpPr txBox="1">
            <a:spLocks noChangeArrowheads="1"/>
          </p:cNvSpPr>
          <p:nvPr/>
        </p:nvSpPr>
        <p:spPr bwMode="auto">
          <a:xfrm>
            <a:off x="5478464" y="3644900"/>
            <a:ext cx="346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altLang="ru-RU" sz="1800" baseline="30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altLang="ru-RU" sz="1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8" name="Text Box 40"/>
          <p:cNvSpPr txBox="1">
            <a:spLocks noChangeArrowheads="1"/>
          </p:cNvSpPr>
          <p:nvPr/>
        </p:nvSpPr>
        <p:spPr bwMode="auto">
          <a:xfrm>
            <a:off x="4246585" y="3390416"/>
            <a:ext cx="16351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Pulse solenoid</a:t>
            </a:r>
          </a:p>
          <a:p>
            <a:r>
              <a:rPr lang="en-US" alt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spin matching</a:t>
            </a:r>
            <a:endParaRPr lang="en-US" alt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u-RU" alt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9" name="Прямоугольник 3"/>
          <p:cNvSpPr>
            <a:spLocks noChangeArrowheads="1"/>
          </p:cNvSpPr>
          <p:nvPr/>
        </p:nvSpPr>
        <p:spPr bwMode="auto">
          <a:xfrm>
            <a:off x="1747838" y="915989"/>
            <a:ext cx="59055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71" name="TextBox 4"/>
          <p:cNvSpPr txBox="1">
            <a:spLocks noChangeArrowheads="1"/>
          </p:cNvSpPr>
          <p:nvPr/>
        </p:nvSpPr>
        <p:spPr bwMode="auto">
          <a:xfrm>
            <a:off x="4987926" y="1978026"/>
            <a:ext cx="1793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Spin </a:t>
            </a:r>
            <a:r>
              <a:rPr lang="en-US" alt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tune </a:t>
            </a:r>
            <a:r>
              <a:rPr lang="en-US" altLang="ru-RU" sz="14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altLang="ru-RU" sz="1400" baseline="-25000" dirty="0" smtClean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en-US" altLang="ru-RU" sz="14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altLang="ru-RU" sz="1400" dirty="0">
                <a:solidFill>
                  <a:schemeClr val="tx1"/>
                </a:solidFill>
                <a:latin typeface="Symbol" pitchFamily="18" charset="2"/>
              </a:rPr>
              <a:t>=1/2 </a:t>
            </a:r>
            <a:r>
              <a:rPr lang="en-US" alt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regardless of energy</a:t>
            </a:r>
            <a:endParaRPr lang="ru-RU" altLang="ru-RU" sz="1400" baseline="-10000" dirty="0">
              <a:solidFill>
                <a:schemeClr val="tx1"/>
              </a:solidFill>
            </a:endParaRPr>
          </a:p>
        </p:txBody>
      </p:sp>
      <p:graphicFrame>
        <p:nvGraphicFramePr>
          <p:cNvPr id="207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0866"/>
              </p:ext>
            </p:extLst>
          </p:nvPr>
        </p:nvGraphicFramePr>
        <p:xfrm>
          <a:off x="8734522" y="753889"/>
          <a:ext cx="2607394" cy="371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Формула" r:id="rId4" imgW="2197100" imgH="3124200" progId="Equation.3">
                  <p:embed/>
                </p:oleObj>
              </mc:Choice>
              <mc:Fallback>
                <p:oleObj name="Формула" r:id="rId4" imgW="2197100" imgH="312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522" y="753889"/>
                        <a:ext cx="2607394" cy="3716686"/>
                      </a:xfrm>
                      <a:prstGeom prst="rect">
                        <a:avLst/>
                      </a:prstGeom>
                      <a:solidFill>
                        <a:srgbClr val="FFFFE2"/>
                      </a:solidFill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Дуга 8"/>
          <p:cNvSpPr/>
          <p:nvPr/>
        </p:nvSpPr>
        <p:spPr bwMode="auto">
          <a:xfrm rot="769318" flipV="1">
            <a:off x="6421438" y="2755900"/>
            <a:ext cx="914400" cy="617538"/>
          </a:xfrm>
          <a:prstGeom prst="arc">
            <a:avLst>
              <a:gd name="adj1" fmla="val 16200000"/>
              <a:gd name="adj2" fmla="val 203711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4" name="TextBox 10"/>
          <p:cNvSpPr txBox="1">
            <a:spLocks noChangeArrowheads="1"/>
          </p:cNvSpPr>
          <p:nvPr/>
        </p:nvSpPr>
        <p:spPr bwMode="auto">
          <a:xfrm>
            <a:off x="6824663" y="3343276"/>
            <a:ext cx="34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l-GR" altLang="ru-RU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ru-RU" sz="1200" dirty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n</a:t>
            </a:r>
            <a:endParaRPr lang="ru-RU" alt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4014" y="4616802"/>
            <a:ext cx="6010508" cy="877163"/>
          </a:xfrm>
          <a:prstGeom prst="rect">
            <a:avLst/>
          </a:prstGeom>
          <a:solidFill>
            <a:srgbClr val="FFFF00">
              <a:alpha val="18000"/>
            </a:srgbClr>
          </a:solidFill>
          <a:ln w="47625">
            <a:solidFill>
              <a:srgbClr val="92D05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 smtClean="0">
                <a:cs typeface="Calibri" pitchFamily="34" charset="0"/>
              </a:rPr>
              <a:t>Depolarization time at 1548 MeV: td</a:t>
            </a:r>
            <a:r>
              <a:rPr lang="ru-RU" sz="1700" dirty="0">
                <a:cs typeface="Calibri" pitchFamily="34" charset="0"/>
              </a:rPr>
              <a:t>=425 </a:t>
            </a:r>
            <a:r>
              <a:rPr lang="en-US" sz="1700" dirty="0" smtClean="0">
                <a:cs typeface="Calibri" pitchFamily="34" charset="0"/>
              </a:rPr>
              <a:t>min </a:t>
            </a:r>
          </a:p>
          <a:p>
            <a:pPr>
              <a:defRPr/>
            </a:pPr>
            <a:r>
              <a:rPr lang="en-US" sz="1700" dirty="0" smtClean="0">
                <a:cs typeface="Calibri" pitchFamily="34" charset="0"/>
              </a:rPr>
              <a:t>Po=75</a:t>
            </a:r>
            <a:r>
              <a:rPr lang="en-US" sz="1700" dirty="0">
                <a:cs typeface="Calibri" pitchFamily="34" charset="0"/>
              </a:rPr>
              <a:t>% </a:t>
            </a:r>
            <a:r>
              <a:rPr lang="en-US" sz="1700" dirty="0" smtClean="0">
                <a:cs typeface="Calibri" pitchFamily="34" charset="0"/>
              </a:rPr>
              <a:t>, electron beam polarization degree at injection</a:t>
            </a:r>
            <a:endParaRPr lang="ru-RU" sz="1700" dirty="0">
              <a:cs typeface="Calibri" pitchFamily="34" charset="0"/>
            </a:endParaRPr>
          </a:p>
          <a:p>
            <a:pPr>
              <a:defRPr/>
            </a:pPr>
            <a:r>
              <a:rPr lang="en-US" sz="1700" dirty="0">
                <a:cs typeface="Calibri" pitchFamily="34" charset="0"/>
              </a:rPr>
              <a:t>&lt;P&gt;=Po*td/t*[1-exp(-t/td)]=66% </a:t>
            </a:r>
            <a:r>
              <a:rPr lang="ru-RU" sz="1700" dirty="0" smtClean="0">
                <a:cs typeface="Calibri" pitchFamily="34" charset="0"/>
              </a:rPr>
              <a:t> </a:t>
            </a:r>
            <a:r>
              <a:rPr lang="en-US" sz="1700" dirty="0" smtClean="0">
                <a:cs typeface="Calibri" pitchFamily="34" charset="0"/>
              </a:rPr>
              <a:t>average value for t=1.5 h</a:t>
            </a:r>
            <a:endParaRPr lang="en-US" sz="1700" dirty="0"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1215" y="677903"/>
            <a:ext cx="407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r>
              <a:rPr lang="ru-RU" sz="1400" dirty="0" smtClean="0"/>
              <a:t>.</a:t>
            </a:r>
            <a:r>
              <a:rPr lang="en-US" sz="1400" dirty="0" smtClean="0"/>
              <a:t>A</a:t>
            </a:r>
            <a:r>
              <a:rPr lang="ru-RU" sz="1400" dirty="0" smtClean="0"/>
              <a:t>. </a:t>
            </a:r>
            <a:r>
              <a:rPr lang="en-US" sz="1400" dirty="0" err="1" smtClean="0"/>
              <a:t>Nikitin</a:t>
            </a:r>
            <a:r>
              <a:rPr lang="en-US" sz="1400" dirty="0" smtClean="0"/>
              <a:t> and </a:t>
            </a:r>
            <a:r>
              <a:rPr lang="ru-RU" sz="1400" dirty="0" smtClean="0"/>
              <a:t> </a:t>
            </a:r>
            <a:r>
              <a:rPr lang="en-US" sz="1400" dirty="0" smtClean="0"/>
              <a:t>E.L.</a:t>
            </a:r>
            <a:r>
              <a:rPr lang="ru-RU" sz="1400" dirty="0" smtClean="0"/>
              <a:t> </a:t>
            </a:r>
            <a:r>
              <a:rPr lang="en-US" sz="1400" dirty="0" err="1" smtClean="0"/>
              <a:t>Saldin</a:t>
            </a:r>
            <a:r>
              <a:rPr lang="ru-RU" sz="1400" dirty="0" smtClean="0"/>
              <a:t>. </a:t>
            </a:r>
            <a:r>
              <a:rPr lang="en-US" sz="1400" dirty="0" smtClean="0"/>
              <a:t>Preprint INP  81-19</a:t>
            </a:r>
            <a:r>
              <a:rPr lang="en-US" sz="1400" dirty="0"/>
              <a:t>, 1981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842" y="5588890"/>
            <a:ext cx="111041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00FF"/>
                </a:solidFill>
              </a:rPr>
              <a:t>Due to </a:t>
            </a:r>
            <a:r>
              <a:rPr lang="en-US" sz="1700" b="1" dirty="0" smtClean="0">
                <a:solidFill>
                  <a:srgbClr val="0000FF"/>
                </a:solidFill>
              </a:rPr>
              <a:t>the dispersion of </a:t>
            </a:r>
            <a:r>
              <a:rPr lang="en-US" sz="1700" b="1" dirty="0">
                <a:solidFill>
                  <a:srgbClr val="0000FF"/>
                </a:solidFill>
              </a:rPr>
              <a:t>spin rotation </a:t>
            </a:r>
            <a:r>
              <a:rPr lang="en-US" sz="1700" b="1" dirty="0" smtClean="0">
                <a:solidFill>
                  <a:srgbClr val="0000FF"/>
                </a:solidFill>
              </a:rPr>
              <a:t>in </a:t>
            </a:r>
            <a:r>
              <a:rPr lang="en-US" sz="1700" b="1" dirty="0">
                <a:solidFill>
                  <a:srgbClr val="0000FF"/>
                </a:solidFill>
              </a:rPr>
              <a:t>the median plane around the </a:t>
            </a:r>
            <a:r>
              <a:rPr lang="en-US" sz="1700" b="1" dirty="0" smtClean="0">
                <a:solidFill>
                  <a:srgbClr val="0000FF"/>
                </a:solidFill>
              </a:rPr>
              <a:t>guide </a:t>
            </a:r>
            <a:r>
              <a:rPr lang="en-US" sz="1700" b="1" dirty="0">
                <a:solidFill>
                  <a:srgbClr val="0000FF"/>
                </a:solidFill>
              </a:rPr>
              <a:t>field vector, </a:t>
            </a:r>
            <a:r>
              <a:rPr lang="en-US" sz="1700" b="1" dirty="0" smtClean="0">
                <a:solidFill>
                  <a:srgbClr val="0000FF"/>
                </a:solidFill>
              </a:rPr>
              <a:t>quantum</a:t>
            </a:r>
            <a:r>
              <a:rPr lang="ru-RU" sz="1700" b="1" dirty="0" smtClean="0">
                <a:solidFill>
                  <a:srgbClr val="0000FF"/>
                </a:solidFill>
              </a:rPr>
              <a:t> </a:t>
            </a:r>
            <a:r>
              <a:rPr lang="en-US" sz="1700" b="1" dirty="0" smtClean="0">
                <a:solidFill>
                  <a:srgbClr val="0000FF"/>
                </a:solidFill>
              </a:rPr>
              <a:t>fluctuations </a:t>
            </a:r>
            <a:r>
              <a:rPr lang="en-US" sz="1700" b="1" dirty="0">
                <a:solidFill>
                  <a:srgbClr val="0000FF"/>
                </a:solidFill>
              </a:rPr>
              <a:t>lead to complete depolarization of the beam in a time that strongly depends on </a:t>
            </a:r>
            <a:r>
              <a:rPr lang="en-US" sz="1700" b="1" dirty="0" smtClean="0">
                <a:solidFill>
                  <a:srgbClr val="0000FF"/>
                </a:solidFill>
              </a:rPr>
              <a:t>energy. </a:t>
            </a:r>
            <a:r>
              <a:rPr lang="en-US" sz="1700" b="1" dirty="0">
                <a:solidFill>
                  <a:srgbClr val="0000FF"/>
                </a:solidFill>
              </a:rPr>
              <a:t>The dependence factor is the </a:t>
            </a:r>
            <a:r>
              <a:rPr lang="en-US" sz="1700" b="1" dirty="0" err="1">
                <a:solidFill>
                  <a:srgbClr val="0000FF"/>
                </a:solidFill>
              </a:rPr>
              <a:t>Sokolov-Ternov</a:t>
            </a:r>
            <a:r>
              <a:rPr lang="en-US" sz="1700" b="1" dirty="0">
                <a:solidFill>
                  <a:srgbClr val="0000FF"/>
                </a:solidFill>
              </a:rPr>
              <a:t> </a:t>
            </a:r>
            <a:r>
              <a:rPr lang="en-US" sz="1700" b="1" dirty="0" smtClean="0">
                <a:solidFill>
                  <a:srgbClr val="0000FF"/>
                </a:solidFill>
              </a:rPr>
              <a:t>radiative relaxation </a:t>
            </a:r>
            <a:r>
              <a:rPr lang="en-US" sz="1700" b="1" dirty="0">
                <a:solidFill>
                  <a:srgbClr val="0000FF"/>
                </a:solidFill>
              </a:rPr>
              <a:t>time. In the energy range VEPP-4 &lt; 2 GeV it is </a:t>
            </a:r>
            <a:r>
              <a:rPr lang="en-US" sz="1700" b="1" dirty="0" smtClean="0">
                <a:solidFill>
                  <a:srgbClr val="0000FF"/>
                </a:solidFill>
              </a:rPr>
              <a:t>high  </a:t>
            </a:r>
            <a:r>
              <a:rPr lang="en-US" sz="1700" b="1" dirty="0">
                <a:solidFill>
                  <a:srgbClr val="0000FF"/>
                </a:solidFill>
              </a:rPr>
              <a:t>~ 100 hours. Due to this, the </a:t>
            </a:r>
            <a:r>
              <a:rPr lang="en-US" sz="1700" b="1" dirty="0" smtClean="0">
                <a:solidFill>
                  <a:srgbClr val="0000FF"/>
                </a:solidFill>
              </a:rPr>
              <a:t>lifetime </a:t>
            </a:r>
            <a:r>
              <a:rPr lang="en-US" sz="1700" b="1" dirty="0">
                <a:solidFill>
                  <a:srgbClr val="0000FF"/>
                </a:solidFill>
              </a:rPr>
              <a:t>of longitudinal polarization can reach </a:t>
            </a:r>
            <a:r>
              <a:rPr lang="en-US" sz="1700" b="1" dirty="0" smtClean="0">
                <a:solidFill>
                  <a:srgbClr val="0000FF"/>
                </a:solidFill>
              </a:rPr>
              <a:t>a few </a:t>
            </a:r>
            <a:r>
              <a:rPr lang="en-US" sz="1700" b="1" dirty="0">
                <a:solidFill>
                  <a:srgbClr val="0000FF"/>
                </a:solidFill>
              </a:rPr>
              <a:t>hours</a:t>
            </a:r>
            <a:r>
              <a:rPr lang="en-US" sz="1700" dirty="0">
                <a:solidFill>
                  <a:srgbClr val="0000FF"/>
                </a:solidFill>
              </a:rPr>
              <a:t>.</a:t>
            </a:r>
            <a:endParaRPr lang="ru-RU" sz="17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4226" y="126991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VEPP-4M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077727" y="2668073"/>
            <a:ext cx="139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E=1.55 GeV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196959" y="2736950"/>
            <a:ext cx="192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ym typeface="Symbol" panose="05050102010706020507" pitchFamily="18" charset="2"/>
              </a:rPr>
              <a:t></a:t>
            </a:r>
            <a:r>
              <a:rPr lang="en-US" sz="1400" i="1" baseline="-25000" dirty="0" smtClean="0">
                <a:sym typeface="Symbol" panose="05050102010706020507" pitchFamily="18" charset="2"/>
              </a:rPr>
              <a:t>S-T</a:t>
            </a:r>
            <a:r>
              <a:rPr lang="en-US" sz="1400" i="1" dirty="0" smtClean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ym typeface="Symbol" panose="05050102010706020507" pitchFamily="18" charset="2"/>
              </a:rPr>
              <a:t>(VEPP-3) 80 min</a:t>
            </a:r>
          </a:p>
          <a:p>
            <a:r>
              <a:rPr lang="en-US" sz="1400" dirty="0" smtClean="0">
                <a:sym typeface="Symbol" panose="05050102010706020507" pitchFamily="18" charset="2"/>
              </a:rPr>
              <a:t>1.55 GeV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F0B59-13E4-4A70-86A7-E92663C296AC}" type="slidenum">
              <a:rPr lang="ru-RU" sz="1600" b="1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79" y="976620"/>
            <a:ext cx="6898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Strong dependence of the longitudinal polarization lifetime on </a:t>
            </a:r>
            <a:r>
              <a:rPr lang="en-US" sz="2400" dirty="0" smtClean="0"/>
              <a:t>energy</a:t>
            </a:r>
            <a:r>
              <a:rPr lang="ru-RU" sz="2400" dirty="0" smtClean="0"/>
              <a:t> ( </a:t>
            </a:r>
            <a:r>
              <a:rPr lang="ru-RU" sz="2400" dirty="0" smtClean="0">
                <a:sym typeface="Symbol" panose="05050102010706020507" pitchFamily="18" charset="2"/>
              </a:rPr>
              <a:t> 1</a:t>
            </a:r>
            <a:r>
              <a:rPr lang="en-US" sz="2400" dirty="0" smtClean="0">
                <a:sym typeface="Symbol" panose="05050102010706020507" pitchFamily="18" charset="2"/>
              </a:rPr>
              <a:t>/</a:t>
            </a:r>
            <a:r>
              <a:rPr lang="ru-RU" sz="2400" dirty="0" smtClean="0">
                <a:sym typeface="Symbol" panose="05050102010706020507" pitchFamily="18" charset="2"/>
              </a:rPr>
              <a:t>Е</a:t>
            </a:r>
            <a:r>
              <a:rPr lang="en-US" sz="2400" baseline="30000" dirty="0" smtClean="0">
                <a:sym typeface="Symbol" panose="05050102010706020507" pitchFamily="18" charset="2"/>
              </a:rPr>
              <a:t>7</a:t>
            </a:r>
            <a:r>
              <a:rPr lang="en-US" sz="2400" dirty="0" smtClean="0">
                <a:sym typeface="Symbol" panose="05050102010706020507" pitchFamily="18" charset="2"/>
              </a:rPr>
              <a:t>)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Depolarizing </a:t>
            </a:r>
            <a:r>
              <a:rPr lang="en-US" sz="2400" dirty="0"/>
              <a:t>effect of </a:t>
            </a:r>
            <a:r>
              <a:rPr lang="en-US" sz="2400" dirty="0" err="1"/>
              <a:t>betatron</a:t>
            </a:r>
            <a:r>
              <a:rPr lang="en-US" sz="2400" dirty="0"/>
              <a:t> oscillations in comparison with </a:t>
            </a:r>
            <a:r>
              <a:rPr lang="en-US" sz="2400" dirty="0" smtClean="0"/>
              <a:t>calculations</a:t>
            </a:r>
          </a:p>
          <a:p>
            <a:endParaRPr lang="en-US" sz="2400" dirty="0" smtClean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Stability </a:t>
            </a:r>
            <a:r>
              <a:rPr lang="en-US" sz="2400" dirty="0"/>
              <a:t>of longitudinal polarization in the field of a </a:t>
            </a:r>
            <a:r>
              <a:rPr lang="en-US" sz="2400" dirty="0" smtClean="0"/>
              <a:t>counter beam</a:t>
            </a:r>
          </a:p>
          <a:p>
            <a:endParaRPr lang="en-US" sz="2400" dirty="0" smtClean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influence of transverse fields in the solenoid, arising due to orbital distortion, </a:t>
            </a:r>
            <a:r>
              <a:rPr lang="en-US" sz="2400" dirty="0" smtClean="0"/>
              <a:t>on polarization</a:t>
            </a:r>
          </a:p>
          <a:p>
            <a:endParaRPr lang="en-US" sz="2400" dirty="0" smtClean="0"/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Methods </a:t>
            </a:r>
            <a:r>
              <a:rPr lang="en-US" sz="2400" dirty="0"/>
              <a:t>for measuring longitudinal </a:t>
            </a:r>
            <a:r>
              <a:rPr lang="en-US" sz="2400" dirty="0" smtClean="0"/>
              <a:t>polarization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…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4314" y="100991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can and is important to study</a:t>
            </a:r>
            <a:endParaRPr lang="ru-RU" sz="3200" b="1" dirty="0">
              <a:solidFill>
                <a:srgbClr val="0000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122" y="1676044"/>
            <a:ext cx="4370867" cy="4311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7123" y="976620"/>
            <a:ext cx="42815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Example </a:t>
            </a:r>
            <a:r>
              <a:rPr lang="en-US" sz="1400" b="1" dirty="0">
                <a:solidFill>
                  <a:srgbClr val="0000FF"/>
                </a:solidFill>
              </a:rPr>
              <a:t>of </a:t>
            </a:r>
            <a:r>
              <a:rPr lang="en-US" sz="1400" b="1" dirty="0" smtClean="0">
                <a:solidFill>
                  <a:srgbClr val="0000FF"/>
                </a:solidFill>
              </a:rPr>
              <a:t>calculated </a:t>
            </a:r>
            <a:r>
              <a:rPr lang="en-US" sz="1400" b="1" dirty="0">
                <a:solidFill>
                  <a:srgbClr val="0000FF"/>
                </a:solidFill>
              </a:rPr>
              <a:t>influence of </a:t>
            </a:r>
            <a:r>
              <a:rPr lang="en-US" sz="1400" b="1" dirty="0" err="1">
                <a:solidFill>
                  <a:srgbClr val="0000FF"/>
                </a:solidFill>
              </a:rPr>
              <a:t>betatron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oscillations on radiative kinetics of polarization in one of variants of Siberian </a:t>
            </a:r>
            <a:r>
              <a:rPr lang="en-US" sz="1400" b="1" dirty="0">
                <a:solidFill>
                  <a:srgbClr val="0000FF"/>
                </a:solidFill>
              </a:rPr>
              <a:t>S</a:t>
            </a:r>
            <a:r>
              <a:rPr lang="en-US" sz="1400" b="1" dirty="0" smtClean="0">
                <a:solidFill>
                  <a:srgbClr val="0000FF"/>
                </a:solidFill>
              </a:rPr>
              <a:t>nake scheme  at VEPP-4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0491" y="5464764"/>
            <a:ext cx="459048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Depolarization time vs beam energy at different radial</a:t>
            </a:r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betatron</a:t>
            </a:r>
            <a:r>
              <a:rPr lang="en-US" sz="1400" b="1" dirty="0" smtClean="0">
                <a:solidFill>
                  <a:srgbClr val="0000FF"/>
                </a:solidFill>
              </a:rPr>
              <a:t> tune. Dotted </a:t>
            </a:r>
            <a:r>
              <a:rPr lang="en-US" sz="1400" b="1" dirty="0">
                <a:solidFill>
                  <a:srgbClr val="0000FF"/>
                </a:solidFill>
              </a:rPr>
              <a:t>line - excluding </a:t>
            </a:r>
            <a:r>
              <a:rPr lang="en-US" sz="1400" b="1" dirty="0" err="1">
                <a:solidFill>
                  <a:srgbClr val="0000FF"/>
                </a:solidFill>
              </a:rPr>
              <a:t>betatron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oscillations.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3189" y="1676044"/>
            <a:ext cx="1159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 panose="05050102010706020507" pitchFamily="18" charset="2"/>
              </a:rPr>
              <a:t></a:t>
            </a:r>
            <a:r>
              <a:rPr lang="en-US" b="1" baseline="-25000" dirty="0" smtClean="0">
                <a:sym typeface="Symbol" panose="05050102010706020507" pitchFamily="18" charset="2"/>
              </a:rPr>
              <a:t>d</a:t>
            </a:r>
            <a:r>
              <a:rPr lang="en-US" b="1" dirty="0" smtClean="0">
                <a:sym typeface="Symbol" panose="05050102010706020507" pitchFamily="18" charset="2"/>
              </a:rPr>
              <a:t>  [hour]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22672" y="5134672"/>
            <a:ext cx="9181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 panose="05050102010706020507" pitchFamily="18" charset="2"/>
              </a:rPr>
              <a:t>E [GeV]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5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18408" y="322780"/>
            <a:ext cx="9882231" cy="6671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Two approaches to obtaining longitudinal polarization</a:t>
            </a:r>
            <a:endParaRPr lang="ru-RU" sz="3600" b="1" dirty="0">
              <a:solidFill>
                <a:srgbClr val="0000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161" y="2157073"/>
            <a:ext cx="9899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“Capital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Siberian Snake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injection of a polarized beam at an energy of 1.55 GeV. Expected polarization lifetime is several hours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“Special”</a:t>
            </a:r>
            <a:r>
              <a:rPr lang="ru-RU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Obtaining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longitudinal polarization with life-time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20 minutes without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Snake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and any modification of the existing complex due to the adiabatic transformation of transverse polarization into longitudinal polarization in the KEDR detector when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using its field as a partial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Siberian snake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(to study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methods for observing longitudinal polarization)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6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4" y="1571282"/>
            <a:ext cx="3104068" cy="14100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6568" y="5082230"/>
            <a:ext cx="464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F1 – angle </a:t>
            </a:r>
            <a:r>
              <a:rPr lang="en-US" sz="1400" b="1" dirty="0" smtClean="0"/>
              <a:t>in </a:t>
            </a:r>
            <a:r>
              <a:rPr lang="en-US" sz="1400" b="1" dirty="0"/>
              <a:t>the solenoid between M3 and </a:t>
            </a:r>
            <a:r>
              <a:rPr lang="en-US" sz="1400" b="1" dirty="0" smtClean="0"/>
              <a:t>M4 (</a:t>
            </a:r>
            <a:r>
              <a:rPr lang="en-US" sz="1400" b="1" dirty="0" err="1" smtClean="0"/>
              <a:t>dgr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F2 </a:t>
            </a:r>
            <a:r>
              <a:rPr lang="en-US" sz="1400" b="1" dirty="0"/>
              <a:t>– angle </a:t>
            </a:r>
            <a:r>
              <a:rPr lang="en-US" sz="1400" b="1" dirty="0" smtClean="0"/>
              <a:t>in </a:t>
            </a:r>
            <a:r>
              <a:rPr lang="en-US" sz="1400" b="1" dirty="0"/>
              <a:t>the solenoid between M4 and </a:t>
            </a:r>
            <a:r>
              <a:rPr lang="en-US" sz="1400" b="1" dirty="0" smtClean="0"/>
              <a:t>M5 (</a:t>
            </a:r>
            <a:r>
              <a:rPr lang="en-US" sz="1400" b="1" dirty="0" err="1" smtClean="0"/>
              <a:t>dgr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03" y="3127161"/>
            <a:ext cx="4419728" cy="23668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0703" y="60619"/>
            <a:ext cx="782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Pulse solenoids </a:t>
            </a:r>
            <a:r>
              <a:rPr lang="en-US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in </a:t>
            </a:r>
            <a:r>
              <a:rPr lang="en-US" sz="3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injection </a:t>
            </a:r>
            <a:r>
              <a:rPr lang="en-US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beam-line </a:t>
            </a:r>
            <a:r>
              <a:rPr lang="en-US" sz="3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at 1548 MeV</a:t>
            </a:r>
            <a:endParaRPr lang="ru-RU" sz="32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4295800" y="3816864"/>
            <a:ext cx="432048" cy="36004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87172" y="5574982"/>
            <a:ext cx="832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 signs of electron helicity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 options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projection of 1-st bunch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S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0.97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=80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  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=0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projection of 2-nd bunch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S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+ 0.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spin projection of electrons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second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bunch S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+ 0.85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871864" y="3284984"/>
            <a:ext cx="288032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59896" y="3284984"/>
            <a:ext cx="56404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59896" y="2780928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9482" y="3465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918" y="331422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6215" y="284036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582" y="615942"/>
            <a:ext cx="5932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For the best matching of polarization vectors and spin-flip at the inlet, a </a:t>
            </a:r>
            <a:r>
              <a:rPr lang="en-US" dirty="0" smtClean="0">
                <a:cs typeface="Arial" panose="020B0604020202020204" pitchFamily="34" charset="0"/>
              </a:rPr>
              <a:t>scheme </a:t>
            </a:r>
            <a:r>
              <a:rPr lang="en-US" dirty="0">
                <a:cs typeface="Arial" panose="020B0604020202020204" pitchFamily="34" charset="0"/>
              </a:rPr>
              <a:t>of two solenoids in the VEPP-3-VEPP-4M </a:t>
            </a:r>
            <a:r>
              <a:rPr lang="en-US" dirty="0" smtClean="0">
                <a:cs typeface="Arial" panose="020B0604020202020204" pitchFamily="34" charset="0"/>
              </a:rPr>
              <a:t>beam-line </a:t>
            </a:r>
            <a:r>
              <a:rPr lang="en-US" dirty="0">
                <a:cs typeface="Arial" panose="020B0604020202020204" pitchFamily="34" charset="0"/>
              </a:rPr>
              <a:t>is proposed. You can limit yourself to one of them - 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F1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smtClean="0">
                <a:cs typeface="Arial" panose="020B0604020202020204" pitchFamily="34" charset="0"/>
              </a:rPr>
              <a:t>With </a:t>
            </a:r>
            <a:r>
              <a:rPr lang="en-US" dirty="0">
                <a:cs typeface="Arial" panose="020B0604020202020204" pitchFamily="34" charset="0"/>
              </a:rPr>
              <a:t>one sign of 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F1 </a:t>
            </a:r>
            <a:r>
              <a:rPr lang="en-US" dirty="0" smtClean="0">
                <a:cs typeface="Arial" panose="020B0604020202020204" pitchFamily="34" charset="0"/>
              </a:rPr>
              <a:t>field</a:t>
            </a:r>
            <a:r>
              <a:rPr lang="en-US" dirty="0">
                <a:cs typeface="Arial" panose="020B0604020202020204" pitchFamily="34" charset="0"/>
              </a:rPr>
              <a:t>, it will 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provide a projection </a:t>
            </a:r>
          </a:p>
          <a:p>
            <a:r>
              <a:rPr lang="en-US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=-0.97 </a:t>
            </a:r>
            <a:r>
              <a:rPr lang="en-US" dirty="0" smtClean="0">
                <a:cs typeface="Arial" panose="020B0604020202020204" pitchFamily="34" charset="0"/>
              </a:rPr>
              <a:t>(first bunch</a:t>
            </a:r>
          </a:p>
          <a:p>
            <a:r>
              <a:rPr lang="en-US" dirty="0" smtClean="0">
                <a:cs typeface="Arial" panose="020B0604020202020204" pitchFamily="34" charset="0"/>
              </a:rPr>
              <a:t>from VEPP-3</a:t>
            </a:r>
            <a:r>
              <a:rPr lang="en-US" dirty="0">
                <a:cs typeface="Arial" panose="020B0604020202020204" pitchFamily="34" charset="0"/>
              </a:rPr>
              <a:t>). 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Otherwise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en-US" b="1" dirty="0" smtClean="0">
                <a:solidFill>
                  <a:srgbClr val="0000FF"/>
                </a:solidFill>
                <a:cs typeface="Arial" panose="020B0604020202020204" pitchFamily="34" charset="0"/>
              </a:rPr>
              <a:t>=+0.65</a:t>
            </a:r>
            <a:endParaRPr lang="ru-RU" b="1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(</a:t>
            </a:r>
            <a:r>
              <a:rPr lang="en-US" dirty="0">
                <a:cs typeface="Arial" panose="020B0604020202020204" pitchFamily="34" charset="0"/>
              </a:rPr>
              <a:t>second bunch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176966" y="3844688"/>
            <a:ext cx="110723" cy="3043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35935" y="395709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32EF9"/>
                </a:solidFill>
              </a:rPr>
              <a:t>2</a:t>
            </a:r>
            <a:r>
              <a:rPr lang="en-US" sz="1200" b="1" baseline="30000" dirty="0" smtClean="0">
                <a:solidFill>
                  <a:srgbClr val="132EF9"/>
                </a:solidFill>
              </a:rPr>
              <a:t>nd</a:t>
            </a:r>
            <a:r>
              <a:rPr lang="en-US" sz="1200" b="1" dirty="0" smtClean="0">
                <a:solidFill>
                  <a:srgbClr val="132EF9"/>
                </a:solidFill>
              </a:rPr>
              <a:t> e</a:t>
            </a:r>
            <a:r>
              <a:rPr lang="en-US" sz="1200" b="1" baseline="30000" dirty="0" smtClean="0">
                <a:solidFill>
                  <a:srgbClr val="132EF9"/>
                </a:solidFill>
              </a:rPr>
              <a:t>-</a:t>
            </a:r>
            <a:r>
              <a:rPr lang="ru-RU" sz="1200" dirty="0" smtClean="0">
                <a:solidFill>
                  <a:srgbClr val="132EF9"/>
                </a:solidFill>
              </a:rPr>
              <a:t> </a:t>
            </a:r>
            <a:endParaRPr lang="ru-RU" sz="1200" dirty="0">
              <a:solidFill>
                <a:srgbClr val="132EF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1354" y="4788120"/>
            <a:ext cx="518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32EF9"/>
                </a:solidFill>
              </a:rPr>
              <a:t>1</a:t>
            </a:r>
            <a:r>
              <a:rPr lang="en-US" sz="1200" b="1" baseline="30000" dirty="0" smtClean="0">
                <a:solidFill>
                  <a:srgbClr val="132EF9"/>
                </a:solidFill>
              </a:rPr>
              <a:t>st</a:t>
            </a:r>
            <a:r>
              <a:rPr lang="en-US" sz="1200" b="1" dirty="0" smtClean="0">
                <a:solidFill>
                  <a:srgbClr val="132EF9"/>
                </a:solidFill>
              </a:rPr>
              <a:t> e</a:t>
            </a:r>
            <a:r>
              <a:rPr lang="en-US" sz="1200" b="1" baseline="30000" dirty="0" smtClean="0">
                <a:solidFill>
                  <a:srgbClr val="132EF9"/>
                </a:solidFill>
              </a:rPr>
              <a:t>-</a:t>
            </a:r>
            <a:r>
              <a:rPr lang="ru-RU" sz="1200" dirty="0" smtClean="0">
                <a:solidFill>
                  <a:srgbClr val="132EF9"/>
                </a:solidFill>
              </a:rPr>
              <a:t> </a:t>
            </a:r>
            <a:endParaRPr lang="ru-RU" sz="1200" dirty="0">
              <a:solidFill>
                <a:srgbClr val="132EF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6505" y="665122"/>
            <a:ext cx="4571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ndara Light" panose="020E0502030303020204" pitchFamily="34" charset="0"/>
              </a:rPr>
              <a:t>Projection of the polarization of the injected beam onto  on the equilibrium direction of polarization in </a:t>
            </a:r>
            <a:r>
              <a:rPr lang="en-US" sz="1400" b="1" dirty="0" smtClean="0">
                <a:latin typeface="Candara Light" panose="020E0502030303020204" pitchFamily="34" charset="0"/>
              </a:rPr>
              <a:t>VEPP-4M vs</a:t>
            </a:r>
            <a:r>
              <a:rPr lang="en-US" sz="1400" b="1" dirty="0">
                <a:latin typeface="Candara Light" panose="020E0502030303020204" pitchFamily="34" charset="0"/>
              </a:rPr>
              <a:t>. spin rotation </a:t>
            </a:r>
            <a:r>
              <a:rPr lang="en-US" sz="1400" b="1" dirty="0" smtClean="0">
                <a:latin typeface="Candara Light" panose="020E0502030303020204" pitchFamily="34" charset="0"/>
              </a:rPr>
              <a:t>angles </a:t>
            </a:r>
            <a:r>
              <a:rPr lang="en-US" sz="1400" b="1" dirty="0">
                <a:latin typeface="Candara Light" panose="020E0502030303020204" pitchFamily="34" charset="0"/>
              </a:rPr>
              <a:t>in pulse </a:t>
            </a:r>
            <a:r>
              <a:rPr lang="en-US" sz="1400" b="1" dirty="0" smtClean="0">
                <a:latin typeface="Candara Light" panose="020E0502030303020204" pitchFamily="34" charset="0"/>
              </a:rPr>
              <a:t>solenoids F1 and F2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7186568" y="1592764"/>
          <a:ext cx="3888432" cy="337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716163" y="1369977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E=1548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6286" y="5884536"/>
            <a:ext cx="7321247" cy="497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64187" y="3662157"/>
            <a:ext cx="295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F3</a:t>
            </a:r>
            <a:endParaRPr lang="ru-RU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5983" y="1688549"/>
            <a:ext cx="69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 inlet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1026" y="596404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F2 needed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708419" y="6098202"/>
            <a:ext cx="279717" cy="1467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221384" y="3297064"/>
            <a:ext cx="69121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available</a:t>
            </a:r>
          </a:p>
          <a:p>
            <a:r>
              <a:rPr lang="en-US" sz="1100" dirty="0" smtClean="0"/>
              <a:t>solenoid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65035" y="4788120"/>
            <a:ext cx="5632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Snake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7802" y="4703891"/>
            <a:ext cx="72648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u="sng" dirty="0" smtClean="0"/>
              <a:t>VEPP-4M</a:t>
            </a:r>
            <a:endParaRPr lang="ru-RU" sz="1100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2841815" y="3420459"/>
            <a:ext cx="60305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u="sng" dirty="0" smtClean="0"/>
              <a:t>VEPP-3</a:t>
            </a:r>
            <a:endParaRPr lang="ru-RU" sz="11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3547802" y="4703891"/>
            <a:ext cx="71365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u="sng" dirty="0" smtClean="0"/>
              <a:t>VEPP-4M</a:t>
            </a:r>
            <a:endParaRPr lang="ru-RU" sz="1100" u="sng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7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5" y="4079273"/>
            <a:ext cx="6254246" cy="2185333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17582" y="19835"/>
            <a:ext cx="8568952" cy="6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200" b="1" dirty="0">
                <a:latin typeface="Monotype Corsiva" panose="03010101010201010101" pitchFamily="66" charset="0"/>
                <a:cs typeface="Calibri" pitchFamily="34" charset="0"/>
              </a:rPr>
              <a:t>Optics of insert with </a:t>
            </a:r>
            <a:r>
              <a:rPr kumimoji="0" lang="en-US" altLang="ru-RU" sz="3200" b="1" dirty="0" smtClean="0">
                <a:latin typeface="Monotype Corsiva" panose="03010101010201010101" pitchFamily="66" charset="0"/>
                <a:cs typeface="Calibri" pitchFamily="34" charset="0"/>
              </a:rPr>
              <a:t>Siberian Snake</a:t>
            </a:r>
            <a:endParaRPr kumimoji="0" lang="en-US" altLang="ru-RU" sz="3200" b="1" dirty="0">
              <a:latin typeface="Monotype Corsiva" panose="03010101010201010101" pitchFamily="66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78" y="6067950"/>
            <a:ext cx="1184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The optics </a:t>
            </a:r>
            <a:r>
              <a:rPr lang="en-US" sz="1600" dirty="0" smtClean="0">
                <a:solidFill>
                  <a:srgbClr val="0000FF"/>
                </a:solidFill>
              </a:rPr>
              <a:t>of the insert is </a:t>
            </a:r>
            <a:r>
              <a:rPr lang="en-US" sz="1600" dirty="0">
                <a:solidFill>
                  <a:srgbClr val="0000FF"/>
                </a:solidFill>
              </a:rPr>
              <a:t>equivalent to </a:t>
            </a:r>
            <a:r>
              <a:rPr lang="en-US" sz="1600" dirty="0" smtClean="0">
                <a:solidFill>
                  <a:srgbClr val="0000FF"/>
                </a:solidFill>
              </a:rPr>
              <a:t>that of an </a:t>
            </a:r>
            <a:r>
              <a:rPr lang="en-US" sz="1600" dirty="0">
                <a:solidFill>
                  <a:srgbClr val="0000FF"/>
                </a:solidFill>
              </a:rPr>
              <a:t>empty </a:t>
            </a:r>
            <a:r>
              <a:rPr lang="en-US" sz="1600" dirty="0" smtClean="0">
                <a:solidFill>
                  <a:srgbClr val="0000FF"/>
                </a:solidFill>
              </a:rPr>
              <a:t>section  with </a:t>
            </a:r>
            <a:r>
              <a:rPr lang="en-US" sz="1600" dirty="0">
                <a:solidFill>
                  <a:srgbClr val="0000FF"/>
                </a:solidFill>
              </a:rPr>
              <a:t>a length equal to the length of the insert itself, but with an </a:t>
            </a:r>
            <a:r>
              <a:rPr lang="en-US" sz="1600" dirty="0" smtClean="0">
                <a:solidFill>
                  <a:srgbClr val="0000FF"/>
                </a:solidFill>
              </a:rPr>
              <a:t>incursion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of </a:t>
            </a:r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betatron</a:t>
            </a:r>
            <a:r>
              <a:rPr lang="en-US" sz="1600" dirty="0">
                <a:solidFill>
                  <a:srgbClr val="0000FF"/>
                </a:solidFill>
              </a:rPr>
              <a:t> phase by </a:t>
            </a:r>
            <a:r>
              <a:rPr 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 </a:t>
            </a:r>
            <a:r>
              <a:rPr lang="en-US" sz="1600" dirty="0" smtClean="0">
                <a:solidFill>
                  <a:srgbClr val="0000FF"/>
                </a:solidFill>
              </a:rPr>
              <a:t>in </a:t>
            </a:r>
            <a:r>
              <a:rPr lang="en-US" sz="1600" dirty="0">
                <a:solidFill>
                  <a:srgbClr val="0000FF"/>
                </a:solidFill>
              </a:rPr>
              <a:t>one of the directions.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10" y="1049342"/>
            <a:ext cx="4992619" cy="3025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3690" y="652578"/>
            <a:ext cx="50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insert </a:t>
            </a:r>
            <a:r>
              <a:rPr lang="en-US" b="1" dirty="0" smtClean="0"/>
              <a:t>length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total</a:t>
            </a:r>
            <a:r>
              <a:rPr lang="en-US" b="1" dirty="0" smtClean="0"/>
              <a:t> =</a:t>
            </a:r>
            <a:r>
              <a:rPr lang="ru-RU" b="1" dirty="0" smtClean="0"/>
              <a:t> 532 </a:t>
            </a:r>
            <a:r>
              <a:rPr lang="en-US" b="1" dirty="0" smtClean="0"/>
              <a:t>cm</a:t>
            </a:r>
            <a:r>
              <a:rPr lang="ru-RU" b="1" dirty="0" smtClean="0"/>
              <a:t>, </a:t>
            </a:r>
            <a:r>
              <a:rPr lang="en-US" b="1" dirty="0" smtClean="0"/>
              <a:t>energy</a:t>
            </a:r>
            <a:r>
              <a:rPr lang="ru-RU" b="1" dirty="0" smtClean="0"/>
              <a:t> 1548 МэВ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1396" y="4873929"/>
            <a:ext cx="4216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type of insert for localizing the </a:t>
            </a:r>
            <a:r>
              <a:rPr lang="en-US" sz="1400" dirty="0" err="1"/>
              <a:t>betatron</a:t>
            </a:r>
            <a:r>
              <a:rPr lang="en-US" sz="1400" dirty="0"/>
              <a:t> coupling is taken as a basis from: A.A. </a:t>
            </a:r>
            <a:r>
              <a:rPr lang="en-US" sz="1400" dirty="0" err="1"/>
              <a:t>Zholents</a:t>
            </a:r>
            <a:r>
              <a:rPr lang="en-US" sz="1400" dirty="0"/>
              <a:t>, V. N. Litvinenko</a:t>
            </a:r>
            <a:r>
              <a:rPr lang="en-US" sz="1400" dirty="0" smtClean="0"/>
              <a:t>. INP Preprint 81-80, 1981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3387437" y="5819366"/>
            <a:ext cx="261312" cy="24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26017" y="3366051"/>
            <a:ext cx="2653282" cy="27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68329" y="884002"/>
            <a:ext cx="3735775" cy="23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042" y="782275"/>
            <a:ext cx="4280779" cy="397067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8</a:t>
            </a:fld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9032" r="62246" b="37039"/>
          <a:stretch/>
        </p:blipFill>
        <p:spPr bwMode="auto">
          <a:xfrm>
            <a:off x="7947734" y="1328128"/>
            <a:ext cx="3655531" cy="31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6854" y="962893"/>
            <a:ext cx="4684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Local perturbation of optical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at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insertion site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t="23069" r="28365" b="19626"/>
          <a:stretch/>
        </p:blipFill>
        <p:spPr bwMode="auto">
          <a:xfrm>
            <a:off x="367403" y="1056488"/>
            <a:ext cx="3941550" cy="28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108959" y="2928850"/>
            <a:ext cx="567543" cy="5891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7417" y="2928850"/>
            <a:ext cx="567543" cy="5891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46045" y="3505197"/>
            <a:ext cx="1751753" cy="553838"/>
          </a:xfrm>
          <a:prstGeom prst="line">
            <a:avLst/>
          </a:prstGeom>
          <a:ln w="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01188" y="3657600"/>
            <a:ext cx="0" cy="59851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4909" y="3874369"/>
            <a:ext cx="1282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 insertion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853" y="5521533"/>
                <a:ext cx="4684733" cy="6671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000" i="1">
                                    <a:latin typeface="Cambria Math"/>
                                  </a:rPr>
                                  <m:t>1.0000</m:t>
                                </m:r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     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5.27651</m:t>
                                      </m:r>
                                    </m:e>
                                    <m:e>
                                      <m:r>
                                        <a:rPr lang="en-US" sz="1000" b="0" i="1" smtClean="0">
                                          <a:latin typeface="Cambria Math"/>
                                        </a:rPr>
                                        <m:t>     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𝟓𝟗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𝟏𝟓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𝟓𝟒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𝟏𝟓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−1.2</m:t>
                                      </m:r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𝟏𝟔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𝟏𝟓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000" b="0" i="1" smtClean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000" b="0" i="1" smtClean="0">
                                                <a:latin typeface="Cambria Math"/>
                                              </a:rPr>
                                              <m:t>     </m:t>
                                            </m:r>
                                            <m:r>
                                              <a:rPr lang="en-US" sz="1000" i="1">
                                                <a:latin typeface="Cambria Math"/>
                                              </a:rPr>
                                              <m:t>1.00000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𝟕𝟕</m:t>
                                            </m:r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𝟏𝟓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n-US" sz="1000" b="0" i="1" smtClean="0">
                                          <a:latin typeface="Cambria Math"/>
                                        </a:rPr>
                                        <m:t>      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10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10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𝟕𝟎</m:t>
                                            </m:r>
                                            <m:r>
                                              <a:rPr lang="en-US" sz="10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  <m:r>
                                              <a:rPr lang="en-US" sz="10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0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𝟏𝟓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000" i="1">
                                                <a:latin typeface="Cambria Math"/>
                                              </a:rPr>
                                              <m:t>−1.00000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𝟒𝟑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−5.2</m:t>
                                      </m:r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sz="1000" i="1" smtClean="0">
                                          <a:latin typeface="Cambria Math"/>
                                        </a:rPr>
                                        <m:t>651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𝟏𝟓</m:t>
                                </m:r>
                              </m:e>
                              <m:e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𝟓𝟓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𝟏𝟓</m:t>
                                      </m:r>
                                    </m:e>
                                    <m:e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2.8</m:t>
                                      </m:r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−15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000" i="1">
                                    <a:latin typeface="Cambria Math"/>
                                  </a:rPr>
                                  <m:t>−1.00000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53" y="5521533"/>
                <a:ext cx="4684733" cy="6671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96949" y="937491"/>
            <a:ext cx="2923993" cy="16004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ndara Light" panose="020E0502030303020204" pitchFamily="34" charset="0"/>
              </a:rPr>
              <a:t>Tunes, chromaticity, IP</a:t>
            </a:r>
            <a:endParaRPr lang="ru-RU" sz="1400" dirty="0" smtClean="0">
              <a:latin typeface="Candara Light" panose="020E0502030303020204" pitchFamily="34" charset="0"/>
            </a:endParaRPr>
          </a:p>
          <a:p>
            <a:r>
              <a:rPr lang="en-US" sz="1400" b="1" dirty="0" err="1" smtClean="0">
                <a:latin typeface="Candara Light" panose="020E0502030303020204" pitchFamily="34" charset="0"/>
              </a:rPr>
              <a:t>Qx</a:t>
            </a:r>
            <a:r>
              <a:rPr lang="en-US" sz="1400" b="1" dirty="0" smtClean="0">
                <a:latin typeface="Candara Light" panose="020E0502030303020204" pitchFamily="34" charset="0"/>
              </a:rPr>
              <a:t> = 8.539</a:t>
            </a:r>
            <a:endParaRPr lang="ru-RU" sz="1400" b="1" dirty="0" smtClean="0">
              <a:latin typeface="Candara Light" panose="020E0502030303020204" pitchFamily="34" charset="0"/>
            </a:endParaRPr>
          </a:p>
          <a:p>
            <a:r>
              <a:rPr lang="en-US" sz="1400" b="1" dirty="0" err="1" smtClean="0">
                <a:latin typeface="Candara Light" panose="020E0502030303020204" pitchFamily="34" charset="0"/>
              </a:rPr>
              <a:t>Qy</a:t>
            </a:r>
            <a:r>
              <a:rPr lang="en-US" sz="1400" b="1" dirty="0" smtClean="0">
                <a:latin typeface="Candara Light" panose="020E0502030303020204" pitchFamily="34" charset="0"/>
              </a:rPr>
              <a:t> = 7.580</a:t>
            </a:r>
          </a:p>
          <a:p>
            <a:r>
              <a:rPr lang="en-US" sz="1400" b="1" dirty="0" err="1" smtClean="0">
                <a:latin typeface="Candara Light" panose="020E0502030303020204" pitchFamily="34" charset="0"/>
              </a:rPr>
              <a:t>Cx</a:t>
            </a:r>
            <a:r>
              <a:rPr lang="en-US" sz="1400" b="1" dirty="0" smtClean="0">
                <a:latin typeface="Candara Light" panose="020E0502030303020204" pitchFamily="34" charset="0"/>
              </a:rPr>
              <a:t> = </a:t>
            </a:r>
            <a:r>
              <a:rPr lang="ru-RU" sz="1400" b="1" dirty="0" smtClean="0">
                <a:latin typeface="Candara Light" panose="020E0502030303020204" pitchFamily="34" charset="0"/>
              </a:rPr>
              <a:t> </a:t>
            </a:r>
            <a:r>
              <a:rPr lang="en-US" sz="1400" b="1" dirty="0" smtClean="0">
                <a:latin typeface="Candara Light" panose="020E0502030303020204" pitchFamily="34" charset="0"/>
              </a:rPr>
              <a:t>1.236</a:t>
            </a:r>
          </a:p>
          <a:p>
            <a:r>
              <a:rPr lang="en-US" sz="1400" b="1" dirty="0" smtClean="0">
                <a:latin typeface="Candara Light" panose="020E0502030303020204" pitchFamily="34" charset="0"/>
              </a:rPr>
              <a:t>Cy = </a:t>
            </a:r>
            <a:r>
              <a:rPr lang="en-US" sz="1400" b="1" dirty="0">
                <a:latin typeface="Candara Light" panose="020E0502030303020204" pitchFamily="34" charset="0"/>
              </a:rPr>
              <a:t> -</a:t>
            </a:r>
            <a:r>
              <a:rPr lang="en-US" sz="1400" b="1" dirty="0" smtClean="0">
                <a:latin typeface="Candara Light" panose="020E0502030303020204" pitchFamily="34" charset="0"/>
              </a:rPr>
              <a:t>2.098</a:t>
            </a:r>
          </a:p>
          <a:p>
            <a:r>
              <a:rPr lang="en-US" sz="1400" b="1" dirty="0" smtClean="0">
                <a:latin typeface="Candara Light" panose="020E0502030303020204" pitchFamily="34" charset="0"/>
              </a:rPr>
              <a:t>β</a:t>
            </a:r>
            <a:r>
              <a:rPr lang="en-US" sz="1400" b="1" dirty="0" err="1" smtClean="0">
                <a:latin typeface="Candara Light" panose="020E0502030303020204" pitchFamily="34" charset="0"/>
              </a:rPr>
              <a:t>x_IP</a:t>
            </a:r>
            <a:r>
              <a:rPr lang="en-US" sz="1400" b="1" dirty="0" smtClean="0">
                <a:latin typeface="Candara Light" panose="020E0502030303020204" pitchFamily="34" charset="0"/>
              </a:rPr>
              <a:t> = 0.894</a:t>
            </a:r>
            <a:r>
              <a:rPr lang="ru-RU" sz="1400" b="1" dirty="0" smtClean="0">
                <a:latin typeface="Candara Light" panose="020E0502030303020204" pitchFamily="34" charset="0"/>
              </a:rPr>
              <a:t> </a:t>
            </a:r>
            <a:r>
              <a:rPr lang="en-US" sz="1400" b="1" dirty="0" smtClean="0">
                <a:latin typeface="Candara Light" panose="020E0502030303020204" pitchFamily="34" charset="0"/>
              </a:rPr>
              <a:t>[m];</a:t>
            </a:r>
          </a:p>
          <a:p>
            <a:r>
              <a:rPr lang="en-US" sz="1400" b="1" dirty="0" smtClean="0">
                <a:latin typeface="Candara Light" panose="020E0502030303020204" pitchFamily="34" charset="0"/>
              </a:rPr>
              <a:t>β</a:t>
            </a:r>
            <a:r>
              <a:rPr lang="en-US" sz="1400" b="1" dirty="0" err="1">
                <a:latin typeface="Candara Light" panose="020E0502030303020204" pitchFamily="34" charset="0"/>
              </a:rPr>
              <a:t>y</a:t>
            </a:r>
            <a:r>
              <a:rPr lang="en-US" sz="1400" b="1" dirty="0" err="1" smtClean="0">
                <a:latin typeface="Candara Light" panose="020E0502030303020204" pitchFamily="34" charset="0"/>
              </a:rPr>
              <a:t>_IP</a:t>
            </a:r>
            <a:r>
              <a:rPr lang="en-US" sz="1400" b="1" dirty="0" smtClean="0">
                <a:latin typeface="Candara Light" panose="020E0502030303020204" pitchFamily="34" charset="0"/>
              </a:rPr>
              <a:t> = 0.045</a:t>
            </a:r>
            <a:r>
              <a:rPr lang="ru-RU" sz="1400" b="1" dirty="0" smtClean="0">
                <a:latin typeface="Candara Light" panose="020E0502030303020204" pitchFamily="34" charset="0"/>
              </a:rPr>
              <a:t>  </a:t>
            </a:r>
            <a:r>
              <a:rPr lang="en-US" sz="1400" b="1" dirty="0" smtClean="0">
                <a:latin typeface="Candara Light" panose="020E0502030303020204" pitchFamily="34" charset="0"/>
              </a:rPr>
              <a:t>[m]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71659" y="170951"/>
            <a:ext cx="10587406" cy="6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defRPr kumimoji="1"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200" b="1" dirty="0">
                <a:latin typeface="Monotype Corsiva" panose="03010101010201010101" pitchFamily="66" charset="0"/>
                <a:cs typeface="Calibri" pitchFamily="34" charset="0"/>
              </a:rPr>
              <a:t>Matching VEPP-4M optics with Siberian snake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6949" y="2458226"/>
                <a:ext cx="3612518" cy="18158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Candara Light" panose="020E0502030303020204" pitchFamily="34" charset="0"/>
                  </a:rPr>
                  <a:t>Emittances and energy spread @ 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1548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MeV</a:t>
                </a:r>
                <a:endParaRPr lang="ru-RU" sz="1400" b="1" dirty="0" smtClean="0">
                  <a:latin typeface="Candara Light" panose="020E0502030303020204" pitchFamily="34" charset="0"/>
                </a:endParaRP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x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1.842·10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-8 </a:t>
                </a:r>
                <a:r>
                  <a:rPr lang="ru-RU" sz="1400" b="1" baseline="30000" dirty="0" smtClean="0">
                    <a:latin typeface="Candara Light" panose="020E0502030303020204" pitchFamily="34" charset="0"/>
                  </a:rPr>
                  <a:t>  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m</a:t>
                </a:r>
                <a:endParaRPr lang="en-US" sz="1400" b="1" baseline="30000" dirty="0" smtClean="0">
                  <a:latin typeface="Candara Light" panose="020E0502030303020204" pitchFamily="34" charset="0"/>
                </a:endParaRP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ε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y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= 1.640·10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-14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m 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r>
                          <a:rPr lang="en-US" sz="1400" b="1" i="1" smtClean="0"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1400" b="1" dirty="0" smtClean="0">
                    <a:latin typeface="Candara Light" panose="020E0502030303020204" pitchFamily="34" charset="0"/>
                  </a:rPr>
                  <a:t> =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0.000252</a:t>
                </a:r>
                <a:endParaRPr lang="ru-RU" sz="1400" b="1" dirty="0" smtClean="0">
                  <a:latin typeface="Candara Light" panose="020E0502030303020204" pitchFamily="34" charset="0"/>
                </a:endParaRPr>
              </a:p>
              <a:p>
                <a:r>
                  <a:rPr lang="en-US" sz="1400" b="1" dirty="0" smtClean="0">
                    <a:latin typeface="Candara Light" panose="020E0502030303020204" pitchFamily="34" charset="0"/>
                  </a:rPr>
                  <a:t>Damping times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:</a:t>
                </a:r>
                <a:endParaRPr lang="ru-RU" sz="1400" b="1" dirty="0">
                  <a:latin typeface="Candara Light" panose="020E0502030303020204" pitchFamily="34" charset="0"/>
                </a:endParaRPr>
              </a:p>
              <a:p>
                <a:r>
                  <a:rPr lang="el-GR" sz="1400" b="1" dirty="0" smtClean="0">
                    <a:latin typeface="Candara Light" panose="020E0502030303020204" pitchFamily="34" charset="0"/>
                  </a:rPr>
                  <a:t>τ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x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>
                    <a:latin typeface="Candara Light" panose="020E0502030303020204" pitchFamily="34" charset="0"/>
                  </a:rPr>
                  <a:t>=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0.245</a:t>
                </a:r>
                <a:r>
                  <a:rPr lang="en-US" sz="1400" b="1" baseline="30000" dirty="0" smtClean="0">
                    <a:latin typeface="Candara Light" panose="020E0502030303020204" pitchFamily="34" charset="0"/>
                  </a:rPr>
                  <a:t>  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s</a:t>
                </a:r>
                <a:endParaRPr lang="en-US" sz="1400" b="1" baseline="30000" dirty="0">
                  <a:latin typeface="Candara Light" panose="020E0502030303020204" pitchFamily="34" charset="0"/>
                </a:endParaRPr>
              </a:p>
              <a:p>
                <a:r>
                  <a:rPr lang="el-GR" sz="1400" b="1" dirty="0">
                    <a:latin typeface="Candara Light" panose="020E0502030303020204" pitchFamily="34" charset="0"/>
                  </a:rPr>
                  <a:t>τ 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y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>
                    <a:latin typeface="Candara Light" panose="020E0502030303020204" pitchFamily="34" charset="0"/>
                  </a:rPr>
                  <a:t>=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0.235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s</a:t>
                </a:r>
                <a:endParaRPr lang="en-US" sz="1400" b="1" dirty="0">
                  <a:latin typeface="Candara Light" panose="020E0502030303020204" pitchFamily="34" charset="0"/>
                </a:endParaRPr>
              </a:p>
              <a:p>
                <a:r>
                  <a:rPr lang="el-GR" sz="1400" b="1" dirty="0">
                    <a:latin typeface="Candara Light" panose="020E0502030303020204" pitchFamily="34" charset="0"/>
                  </a:rPr>
                  <a:t>τ </a:t>
                </a:r>
                <a:r>
                  <a:rPr lang="en-US" sz="1400" b="1" baseline="-25000" dirty="0" smtClean="0">
                    <a:latin typeface="Candara Light" panose="020E0502030303020204" pitchFamily="34" charset="0"/>
                  </a:rPr>
                  <a:t>t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>
                    <a:latin typeface="Candara Light" panose="020E0502030303020204" pitchFamily="34" charset="0"/>
                  </a:rPr>
                  <a:t>=</a:t>
                </a:r>
                <a:r>
                  <a:rPr lang="ru-RU" sz="1400" b="1" dirty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0.115  </a:t>
                </a:r>
                <a:r>
                  <a:rPr lang="ru-RU" sz="1400" b="1" dirty="0" smtClean="0">
                    <a:latin typeface="Candara Light" panose="020E0502030303020204" pitchFamily="34" charset="0"/>
                  </a:rPr>
                  <a:t> </a:t>
                </a:r>
                <a:r>
                  <a:rPr lang="en-US" sz="1400" b="1" dirty="0" smtClean="0">
                    <a:latin typeface="Candara Light" panose="020E0502030303020204" pitchFamily="34" charset="0"/>
                  </a:rPr>
                  <a:t>s</a:t>
                </a:r>
                <a:endParaRPr lang="ru-RU" sz="1400" b="1" dirty="0">
                  <a:latin typeface="Candara Light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949" y="2458226"/>
                <a:ext cx="3612518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506" t="-336" b="-2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17204" y="4780003"/>
                <a:ext cx="3875714" cy="52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ru-RU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04" y="4780003"/>
                <a:ext cx="3875714" cy="5277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6853" y="4407799"/>
                <a:ext cx="468473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Матрица вставки с длиной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𝑡𝑜𝑡𝑎𝑙</m:t>
                        </m:r>
                      </m:sub>
                    </m:sSub>
                  </m:oMath>
                </a14:m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53" y="4407799"/>
                <a:ext cx="4684733" cy="307777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5578" r="7928" b="6273"/>
          <a:stretch/>
        </p:blipFill>
        <p:spPr>
          <a:xfrm>
            <a:off x="367403" y="4580238"/>
            <a:ext cx="3850791" cy="196679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305464" y="4253261"/>
            <a:ext cx="6364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ndara Light" panose="020E0502030303020204" pitchFamily="34" charset="0"/>
              </a:rPr>
              <a:t>Distribution </a:t>
            </a:r>
            <a:r>
              <a:rPr lang="en-US" sz="1400" b="1" dirty="0">
                <a:latin typeface="Candara Light" panose="020E0502030303020204" pitchFamily="34" charset="0"/>
              </a:rPr>
              <a:t>o</a:t>
            </a:r>
            <a:r>
              <a:rPr lang="en-US" sz="1400" b="1" dirty="0" smtClean="0">
                <a:latin typeface="Candara Light" panose="020E0502030303020204" pitchFamily="34" charset="0"/>
              </a:rPr>
              <a:t>f solenoid field along its axis (L</a:t>
            </a:r>
            <a:r>
              <a:rPr lang="en-US" sz="1400" b="1" baseline="-25000" dirty="0" smtClean="0">
                <a:latin typeface="Candara Light" panose="020E0502030303020204" pitchFamily="34" charset="0"/>
              </a:rPr>
              <a:t>s</a:t>
            </a:r>
            <a:r>
              <a:rPr lang="en-US" sz="1400" b="1" dirty="0" smtClean="0">
                <a:latin typeface="Candara Light" panose="020E0502030303020204" pitchFamily="34" charset="0"/>
              </a:rPr>
              <a:t>=145 </a:t>
            </a:r>
            <a:r>
              <a:rPr lang="en-US" sz="1400" b="1" dirty="0">
                <a:latin typeface="Candara Light" panose="020E0502030303020204" pitchFamily="34" charset="0"/>
              </a:rPr>
              <a:t>m, radius 4 </a:t>
            </a:r>
            <a:r>
              <a:rPr lang="en-US" sz="1400" b="1" dirty="0" smtClean="0">
                <a:latin typeface="Candara Light" panose="020E0502030303020204" pitchFamily="34" charset="0"/>
              </a:rPr>
              <a:t>cm)  </a:t>
            </a:r>
            <a:endParaRPr lang="ru-RU" sz="1400" b="1" dirty="0">
              <a:latin typeface="Candara Light" panose="020E0502030303020204" pitchFamily="34" charset="0"/>
            </a:endParaRPr>
          </a:p>
          <a:p>
            <a:pPr algn="ctr"/>
            <a:r>
              <a:rPr lang="en-US" sz="1400" b="1" dirty="0" smtClean="0">
                <a:latin typeface="Candara Light" panose="020E0502030303020204" pitchFamily="34" charset="0"/>
              </a:rPr>
              <a:t>. </a:t>
            </a:r>
            <a:endParaRPr lang="ru-RU" sz="1400" b="1" dirty="0">
              <a:latin typeface="Candara Light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725" y="5078639"/>
            <a:ext cx="2488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Large phase shift and </a:t>
            </a:r>
            <a:r>
              <a:rPr lang="en-US" sz="1600" dirty="0" smtClean="0">
                <a:solidFill>
                  <a:srgbClr val="FF0000"/>
                </a:solidFill>
              </a:rPr>
              <a:t>changes </a:t>
            </a:r>
            <a:r>
              <a:rPr lang="en-US" sz="1600" dirty="0">
                <a:solidFill>
                  <a:srgbClr val="FF0000"/>
                </a:solidFill>
              </a:rPr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chromaticity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are compensated by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magnetic correction in arcs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49201" y="5006216"/>
            <a:ext cx="384712" cy="382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9" idx="4"/>
          </p:cNvCxnSpPr>
          <p:nvPr/>
        </p:nvCxnSpPr>
        <p:spPr>
          <a:xfrm flipH="1">
            <a:off x="7211291" y="5388917"/>
            <a:ext cx="1930266" cy="15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B05-BF30-478B-9C8C-71EE934255AA}" type="slidenum">
              <a:rPr lang="ru-RU" sz="1600" b="1" smtClean="0">
                <a:solidFill>
                  <a:srgbClr val="FF0000"/>
                </a:solidFill>
              </a:rPr>
              <a:t>9</a:t>
            </a:fld>
            <a:endParaRPr lang="ru-RU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42201" y="4399893"/>
                <a:ext cx="373403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Matrix of insertion with length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𝒕𝒐𝒕𝒂𝒍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201" y="4399893"/>
                <a:ext cx="3734036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816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2506</Words>
  <Application>Microsoft Office PowerPoint</Application>
  <PresentationFormat>Широкоэкранный</PresentationFormat>
  <Paragraphs>291</Paragraphs>
  <Slides>16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Cambria Math</vt:lpstr>
      <vt:lpstr>Candara Light</vt:lpstr>
      <vt:lpstr>Monotype Corsiva</vt:lpstr>
      <vt:lpstr>Symbol</vt:lpstr>
      <vt:lpstr>Times New Roman</vt:lpstr>
      <vt:lpstr>Wingdings</vt:lpstr>
      <vt:lpstr>Тема Office</vt:lpstr>
      <vt:lpstr>Формула</vt:lpstr>
      <vt:lpstr>Plan for longitudinal polarization test at VEPP-4M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Minimum program 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378</cp:revision>
  <cp:lastPrinted>2023-12-22T05:28:24Z</cp:lastPrinted>
  <dcterms:created xsi:type="dcterms:W3CDTF">2022-02-03T02:10:41Z</dcterms:created>
  <dcterms:modified xsi:type="dcterms:W3CDTF">2024-01-15T10:37:28Z</dcterms:modified>
</cp:coreProperties>
</file>