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423" r:id="rId3"/>
    <p:sldId id="437" r:id="rId4"/>
    <p:sldId id="438" r:id="rId5"/>
    <p:sldId id="439" r:id="rId6"/>
    <p:sldId id="446" r:id="rId7"/>
    <p:sldId id="447" r:id="rId8"/>
    <p:sldId id="448" r:id="rId9"/>
    <p:sldId id="449" r:id="rId10"/>
    <p:sldId id="442" r:id="rId11"/>
    <p:sldId id="450" r:id="rId12"/>
    <p:sldId id="452" r:id="rId13"/>
    <p:sldId id="453" r:id="rId14"/>
    <p:sldId id="451" r:id="rId15"/>
    <p:sldId id="436" r:id="rId16"/>
  </p:sldIdLst>
  <p:sldSz cx="9144000" cy="6858000" type="screen4x3"/>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8"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0" y="49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4303090" cy="340048"/>
          </a:xfrm>
          <a:prstGeom prst="rect">
            <a:avLst/>
          </a:prstGeom>
        </p:spPr>
        <p:txBody>
          <a:bodyPr vert="horz" lIns="91806" tIns="45903" rIns="91806" bIns="45903" rtlCol="0"/>
          <a:lstStyle>
            <a:lvl1pPr algn="l">
              <a:defRPr sz="1200"/>
            </a:lvl1pPr>
          </a:lstStyle>
          <a:p>
            <a:endParaRPr lang="ru-RU"/>
          </a:p>
        </p:txBody>
      </p:sp>
      <p:sp>
        <p:nvSpPr>
          <p:cNvPr id="3" name="Дата 2"/>
          <p:cNvSpPr>
            <a:spLocks noGrp="1"/>
          </p:cNvSpPr>
          <p:nvPr>
            <p:ph type="dt" sz="quarter" idx="1"/>
          </p:nvPr>
        </p:nvSpPr>
        <p:spPr>
          <a:xfrm>
            <a:off x="5622795" y="2"/>
            <a:ext cx="4303088" cy="340048"/>
          </a:xfrm>
          <a:prstGeom prst="rect">
            <a:avLst/>
          </a:prstGeom>
        </p:spPr>
        <p:txBody>
          <a:bodyPr vert="horz" lIns="91806" tIns="45903" rIns="91806" bIns="45903" rtlCol="0"/>
          <a:lstStyle>
            <a:lvl1pPr algn="r">
              <a:defRPr sz="1200"/>
            </a:lvl1pPr>
          </a:lstStyle>
          <a:p>
            <a:fld id="{36CF6278-06AE-4C09-828D-7F002AE83416}" type="datetimeFigureOut">
              <a:rPr lang="ru-RU" smtClean="0"/>
              <a:t>14.01.2024</a:t>
            </a:fld>
            <a:endParaRPr lang="ru-RU"/>
          </a:p>
        </p:txBody>
      </p:sp>
      <p:sp>
        <p:nvSpPr>
          <p:cNvPr id="4" name="Нижний колонтитул 3"/>
          <p:cNvSpPr>
            <a:spLocks noGrp="1"/>
          </p:cNvSpPr>
          <p:nvPr>
            <p:ph type="ftr" sz="quarter" idx="2"/>
          </p:nvPr>
        </p:nvSpPr>
        <p:spPr>
          <a:xfrm>
            <a:off x="2" y="6456535"/>
            <a:ext cx="4303090" cy="340047"/>
          </a:xfrm>
          <a:prstGeom prst="rect">
            <a:avLst/>
          </a:prstGeom>
        </p:spPr>
        <p:txBody>
          <a:bodyPr vert="horz" lIns="91806" tIns="45903" rIns="91806" bIns="45903" rtlCol="0" anchor="b"/>
          <a:lstStyle>
            <a:lvl1pPr algn="l">
              <a:defRPr sz="1200"/>
            </a:lvl1pPr>
          </a:lstStyle>
          <a:p>
            <a:endParaRPr lang="ru-RU"/>
          </a:p>
        </p:txBody>
      </p:sp>
      <p:sp>
        <p:nvSpPr>
          <p:cNvPr id="5" name="Номер слайда 4"/>
          <p:cNvSpPr>
            <a:spLocks noGrp="1"/>
          </p:cNvSpPr>
          <p:nvPr>
            <p:ph type="sldNum" sz="quarter" idx="3"/>
          </p:nvPr>
        </p:nvSpPr>
        <p:spPr>
          <a:xfrm>
            <a:off x="5622795" y="6456535"/>
            <a:ext cx="4303088" cy="340047"/>
          </a:xfrm>
          <a:prstGeom prst="rect">
            <a:avLst/>
          </a:prstGeom>
        </p:spPr>
        <p:txBody>
          <a:bodyPr vert="horz" lIns="91806" tIns="45903" rIns="91806" bIns="45903" rtlCol="0" anchor="b"/>
          <a:lstStyle>
            <a:lvl1pPr algn="r">
              <a:defRPr sz="1200"/>
            </a:lvl1pPr>
          </a:lstStyle>
          <a:p>
            <a:fld id="{BB3A1077-B43D-4ADF-B844-D0E6B488972E}" type="slidenum">
              <a:rPr lang="ru-RU" smtClean="0"/>
              <a:t>‹#›</a:t>
            </a:fld>
            <a:endParaRPr lang="ru-RU"/>
          </a:p>
        </p:txBody>
      </p:sp>
    </p:spTree>
    <p:extLst>
      <p:ext uri="{BB962C8B-B14F-4D97-AF65-F5344CB8AC3E}">
        <p14:creationId xmlns:p14="http://schemas.microsoft.com/office/powerpoint/2010/main" val="57412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925" y="0"/>
            <a:ext cx="4303713" cy="339725"/>
          </a:xfrm>
          <a:prstGeom prst="rect">
            <a:avLst/>
          </a:prstGeom>
        </p:spPr>
        <p:txBody>
          <a:bodyPr vert="horz" lIns="91440" tIns="45720" rIns="91440" bIns="45720" rtlCol="0"/>
          <a:lstStyle>
            <a:lvl1pPr algn="r">
              <a:defRPr sz="1200"/>
            </a:lvl1pPr>
          </a:lstStyle>
          <a:p>
            <a:fld id="{89483D0C-B5F2-4FDB-A39F-4077EBA35682}" type="datetimeFigureOut">
              <a:rPr lang="ru-RU" smtClean="0"/>
              <a:t>14.01.2024</a:t>
            </a:fld>
            <a:endParaRPr lang="ru-RU"/>
          </a:p>
        </p:txBody>
      </p:sp>
      <p:sp>
        <p:nvSpPr>
          <p:cNvPr id="4" name="Образ слайда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188" y="3228975"/>
            <a:ext cx="7943850" cy="30591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925" y="6456363"/>
            <a:ext cx="4303713" cy="339725"/>
          </a:xfrm>
          <a:prstGeom prst="rect">
            <a:avLst/>
          </a:prstGeom>
        </p:spPr>
        <p:txBody>
          <a:bodyPr vert="horz" lIns="91440" tIns="45720" rIns="91440" bIns="45720" rtlCol="0" anchor="b"/>
          <a:lstStyle>
            <a:lvl1pPr algn="r">
              <a:defRPr sz="1200"/>
            </a:lvl1pPr>
          </a:lstStyle>
          <a:p>
            <a:fld id="{F3036378-2ADE-4956-A938-671F71C736E4}" type="slidenum">
              <a:rPr lang="ru-RU" smtClean="0"/>
              <a:t>‹#›</a:t>
            </a:fld>
            <a:endParaRPr lang="ru-RU"/>
          </a:p>
        </p:txBody>
      </p:sp>
    </p:spTree>
    <p:extLst>
      <p:ext uri="{BB962C8B-B14F-4D97-AF65-F5344CB8AC3E}">
        <p14:creationId xmlns:p14="http://schemas.microsoft.com/office/powerpoint/2010/main" val="116218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3</a:t>
            </a:fld>
            <a:endParaRPr lang="ru-RU"/>
          </a:p>
        </p:txBody>
      </p:sp>
    </p:spTree>
    <p:extLst>
      <p:ext uri="{BB962C8B-B14F-4D97-AF65-F5344CB8AC3E}">
        <p14:creationId xmlns:p14="http://schemas.microsoft.com/office/powerpoint/2010/main" val="290513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12</a:t>
            </a:fld>
            <a:endParaRPr lang="ru-RU"/>
          </a:p>
        </p:txBody>
      </p:sp>
    </p:spTree>
    <p:extLst>
      <p:ext uri="{BB962C8B-B14F-4D97-AF65-F5344CB8AC3E}">
        <p14:creationId xmlns:p14="http://schemas.microsoft.com/office/powerpoint/2010/main" val="326312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13</a:t>
            </a:fld>
            <a:endParaRPr lang="ru-RU"/>
          </a:p>
        </p:txBody>
      </p:sp>
    </p:spTree>
    <p:extLst>
      <p:ext uri="{BB962C8B-B14F-4D97-AF65-F5344CB8AC3E}">
        <p14:creationId xmlns:p14="http://schemas.microsoft.com/office/powerpoint/2010/main" val="130016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14</a:t>
            </a:fld>
            <a:endParaRPr lang="ru-RU"/>
          </a:p>
        </p:txBody>
      </p:sp>
    </p:spTree>
    <p:extLst>
      <p:ext uri="{BB962C8B-B14F-4D97-AF65-F5344CB8AC3E}">
        <p14:creationId xmlns:p14="http://schemas.microsoft.com/office/powerpoint/2010/main" val="25891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4</a:t>
            </a:fld>
            <a:endParaRPr lang="ru-RU"/>
          </a:p>
        </p:txBody>
      </p:sp>
    </p:spTree>
    <p:extLst>
      <p:ext uri="{BB962C8B-B14F-4D97-AF65-F5344CB8AC3E}">
        <p14:creationId xmlns:p14="http://schemas.microsoft.com/office/powerpoint/2010/main" val="73240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5</a:t>
            </a:fld>
            <a:endParaRPr lang="ru-RU"/>
          </a:p>
        </p:txBody>
      </p:sp>
    </p:spTree>
    <p:extLst>
      <p:ext uri="{BB962C8B-B14F-4D97-AF65-F5344CB8AC3E}">
        <p14:creationId xmlns:p14="http://schemas.microsoft.com/office/powerpoint/2010/main" val="214306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6</a:t>
            </a:fld>
            <a:endParaRPr lang="ru-RU"/>
          </a:p>
        </p:txBody>
      </p:sp>
    </p:spTree>
    <p:extLst>
      <p:ext uri="{BB962C8B-B14F-4D97-AF65-F5344CB8AC3E}">
        <p14:creationId xmlns:p14="http://schemas.microsoft.com/office/powerpoint/2010/main" val="265358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7</a:t>
            </a:fld>
            <a:endParaRPr lang="ru-RU"/>
          </a:p>
        </p:txBody>
      </p:sp>
    </p:spTree>
    <p:extLst>
      <p:ext uri="{BB962C8B-B14F-4D97-AF65-F5344CB8AC3E}">
        <p14:creationId xmlns:p14="http://schemas.microsoft.com/office/powerpoint/2010/main" val="351196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8</a:t>
            </a:fld>
            <a:endParaRPr lang="ru-RU"/>
          </a:p>
        </p:txBody>
      </p:sp>
    </p:spTree>
    <p:extLst>
      <p:ext uri="{BB962C8B-B14F-4D97-AF65-F5344CB8AC3E}">
        <p14:creationId xmlns:p14="http://schemas.microsoft.com/office/powerpoint/2010/main" val="43824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9</a:t>
            </a:fld>
            <a:endParaRPr lang="ru-RU"/>
          </a:p>
        </p:txBody>
      </p:sp>
    </p:spTree>
    <p:extLst>
      <p:ext uri="{BB962C8B-B14F-4D97-AF65-F5344CB8AC3E}">
        <p14:creationId xmlns:p14="http://schemas.microsoft.com/office/powerpoint/2010/main" val="370556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10</a:t>
            </a:fld>
            <a:endParaRPr lang="ru-RU"/>
          </a:p>
        </p:txBody>
      </p:sp>
    </p:spTree>
    <p:extLst>
      <p:ext uri="{BB962C8B-B14F-4D97-AF65-F5344CB8AC3E}">
        <p14:creationId xmlns:p14="http://schemas.microsoft.com/office/powerpoint/2010/main" val="179209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11</a:t>
            </a:fld>
            <a:endParaRPr lang="ru-RU"/>
          </a:p>
        </p:txBody>
      </p:sp>
    </p:spTree>
    <p:extLst>
      <p:ext uri="{BB962C8B-B14F-4D97-AF65-F5344CB8AC3E}">
        <p14:creationId xmlns:p14="http://schemas.microsoft.com/office/powerpoint/2010/main" val="227079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79E91F-984D-4BE3-8539-7A0B17741B02}" type="datetimeFigureOut">
              <a:rPr lang="ru-RU" smtClean="0"/>
              <a:t>14.01.2024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142779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79E91F-984D-4BE3-8539-7A0B17741B02}" type="datetimeFigureOut">
              <a:rPr lang="ru-RU" smtClean="0"/>
              <a:t>14.01.2024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188814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79E91F-984D-4BE3-8539-7A0B17741B02}" type="datetimeFigureOut">
              <a:rPr lang="ru-RU" smtClean="0"/>
              <a:t>14.01.2024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350131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79E91F-984D-4BE3-8539-7A0B17741B02}" type="datetimeFigureOut">
              <a:rPr lang="ru-RU" smtClean="0"/>
              <a:t>14.01.2024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120723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79E91F-984D-4BE3-8539-7A0B17741B02}" type="datetimeFigureOut">
              <a:rPr lang="ru-RU" smtClean="0"/>
              <a:t>14.01.2024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104018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79E91F-984D-4BE3-8539-7A0B17741B02}" type="datetimeFigureOut">
              <a:rPr lang="ru-RU" smtClean="0"/>
              <a:t>14.01.2024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152327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79E91F-984D-4BE3-8539-7A0B17741B02}" type="datetimeFigureOut">
              <a:rPr lang="ru-RU" smtClean="0"/>
              <a:t>14.01.2024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165701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79E91F-984D-4BE3-8539-7A0B17741B02}" type="datetimeFigureOut">
              <a:rPr lang="ru-RU" smtClean="0"/>
              <a:t>14.01.2024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423886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79E91F-984D-4BE3-8539-7A0B17741B02}" type="datetimeFigureOut">
              <a:rPr lang="ru-RU" smtClean="0"/>
              <a:t>14.01.2024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273875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79E91F-984D-4BE3-8539-7A0B17741B02}" type="datetimeFigureOut">
              <a:rPr lang="ru-RU" smtClean="0"/>
              <a:t>14.01.2024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44490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79E91F-984D-4BE3-8539-7A0B17741B02}" type="datetimeFigureOut">
              <a:rPr lang="ru-RU" smtClean="0"/>
              <a:t>14.01.2024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47E1CE-4768-4A43-A9C8-46230D589E4E}" type="slidenum">
              <a:rPr lang="ru-RU" smtClean="0"/>
              <a:t>‹#›</a:t>
            </a:fld>
            <a:endParaRPr lang="ru-RU"/>
          </a:p>
        </p:txBody>
      </p:sp>
    </p:spTree>
    <p:extLst>
      <p:ext uri="{BB962C8B-B14F-4D97-AF65-F5344CB8AC3E}">
        <p14:creationId xmlns:p14="http://schemas.microsoft.com/office/powerpoint/2010/main" val="8200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9E91F-984D-4BE3-8539-7A0B17741B02}" type="datetimeFigureOut">
              <a:rPr lang="ru-RU" smtClean="0"/>
              <a:t>14.01.2024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7E1CE-4768-4A43-A9C8-46230D589E4E}" type="slidenum">
              <a:rPr lang="ru-RU" smtClean="0"/>
              <a:t>‹#›</a:t>
            </a:fld>
            <a:endParaRPr lang="ru-RU"/>
          </a:p>
        </p:txBody>
      </p:sp>
    </p:spTree>
    <p:extLst>
      <p:ext uri="{BB962C8B-B14F-4D97-AF65-F5344CB8AC3E}">
        <p14:creationId xmlns:p14="http://schemas.microsoft.com/office/powerpoint/2010/main" val="214270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gif"/><Relationship Id="rId7"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43.jp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gif"/><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gif"/><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2940" y="352106"/>
            <a:ext cx="8674726" cy="1584176"/>
          </a:xfrm>
        </p:spPr>
        <p:txBody>
          <a:bodyPr>
            <a:noAutofit/>
          </a:bodyPr>
          <a:lstStyle/>
          <a:p>
            <a:r>
              <a:rPr lang="ru-RU" sz="3200" b="1" kern="0" dirty="0" smtClean="0">
                <a:solidFill>
                  <a:srgbClr val="002060"/>
                </a:solidFill>
                <a:latin typeface="Comic Sans MS" pitchFamily="66" charset="0"/>
              </a:rPr>
              <a:t> </a:t>
            </a:r>
            <a:r>
              <a:rPr lang="en-US" sz="3200" b="1" kern="0" dirty="0">
                <a:solidFill>
                  <a:srgbClr val="002060"/>
                </a:solidFill>
                <a:latin typeface="Comic Sans MS" pitchFamily="66" charset="0"/>
              </a:rPr>
              <a:t>S</a:t>
            </a:r>
            <a:r>
              <a:rPr lang="en-US" sz="3200" b="1" kern="0" dirty="0" smtClean="0">
                <a:solidFill>
                  <a:srgbClr val="002060"/>
                </a:solidFill>
                <a:latin typeface="Comic Sans MS" pitchFamily="66" charset="0"/>
              </a:rPr>
              <a:t>uperconducting CCT quadrupole test at </a:t>
            </a:r>
            <a:r>
              <a:rPr lang="en-US" sz="3200" b="1" kern="0" dirty="0" err="1">
                <a:solidFill>
                  <a:srgbClr val="002060"/>
                </a:solidFill>
                <a:latin typeface="Comic Sans MS" pitchFamily="66" charset="0"/>
              </a:rPr>
              <a:t>B</a:t>
            </a:r>
            <a:r>
              <a:rPr lang="en-US" sz="3200" b="1" kern="0" dirty="0" err="1" smtClean="0">
                <a:solidFill>
                  <a:srgbClr val="002060"/>
                </a:solidFill>
                <a:latin typeface="Comic Sans MS" pitchFamily="66" charset="0"/>
              </a:rPr>
              <a:t>udker</a:t>
            </a:r>
            <a:r>
              <a:rPr lang="en-US" sz="3200" b="1" kern="0" dirty="0" smtClean="0">
                <a:solidFill>
                  <a:srgbClr val="002060"/>
                </a:solidFill>
                <a:latin typeface="Comic Sans MS" pitchFamily="66" charset="0"/>
              </a:rPr>
              <a:t> INP</a:t>
            </a:r>
            <a:endParaRPr lang="ru-RU" sz="3200" b="1" dirty="0">
              <a:cs typeface="Times New Roman" panose="02020603050405020304" pitchFamily="18" charset="0"/>
            </a:endParaRPr>
          </a:p>
        </p:txBody>
      </p:sp>
      <p:sp>
        <p:nvSpPr>
          <p:cNvPr id="6" name="Заголовок 1"/>
          <p:cNvSpPr txBox="1">
            <a:spLocks/>
          </p:cNvSpPr>
          <p:nvPr/>
        </p:nvSpPr>
        <p:spPr>
          <a:xfrm>
            <a:off x="467544" y="5454528"/>
            <a:ext cx="7693897" cy="10001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omic Sans MS" panose="030F0702030302020204" pitchFamily="66" charset="0"/>
                <a:cs typeface="Microsoft New Tai Lue" panose="020B0502040204020203" pitchFamily="34" charset="0"/>
              </a:rPr>
              <a:t>  </a:t>
            </a:r>
            <a:r>
              <a:rPr lang="ru-RU" sz="3200" b="1" dirty="0" smtClean="0">
                <a:latin typeface="Comic Sans MS" panose="030F0702030302020204" pitchFamily="66" charset="0"/>
                <a:cs typeface="Microsoft New Tai Lue" panose="020B0502040204020203" pitchFamily="34" charset="0"/>
              </a:rPr>
              <a:t>  </a:t>
            </a:r>
            <a:r>
              <a:rPr lang="en-US" sz="2000" b="1" dirty="0" err="1">
                <a:latin typeface="Comic Sans MS" panose="030F0702030302020204" pitchFamily="66" charset="0"/>
                <a:cs typeface="Microsoft New Tai Lue" panose="020B0502040204020203" pitchFamily="34" charset="0"/>
              </a:rPr>
              <a:t>Budker</a:t>
            </a:r>
            <a:r>
              <a:rPr lang="en-US" sz="2000" b="1" dirty="0">
                <a:latin typeface="Comic Sans MS" panose="030F0702030302020204" pitchFamily="66" charset="0"/>
                <a:cs typeface="Microsoft New Tai Lue" panose="020B0502040204020203" pitchFamily="34" charset="0"/>
              </a:rPr>
              <a:t> INP</a:t>
            </a:r>
            <a:r>
              <a:rPr lang="ru-RU" sz="2000" b="1" dirty="0" smtClean="0">
                <a:latin typeface="Comic Sans MS" panose="030F0702030302020204" pitchFamily="66" charset="0"/>
                <a:cs typeface="Microsoft New Tai Lue" panose="020B0502040204020203" pitchFamily="34" charset="0"/>
              </a:rPr>
              <a:t>, </a:t>
            </a:r>
            <a:r>
              <a:rPr lang="en-US" sz="2000" b="1" dirty="0" smtClean="0">
                <a:latin typeface="Comic Sans MS" panose="030F0702030302020204" pitchFamily="66" charset="0"/>
                <a:cs typeface="Microsoft New Tai Lue" panose="020B0502040204020203" pitchFamily="34" charset="0"/>
              </a:rPr>
              <a:t>Novosibirsk</a:t>
            </a:r>
          </a:p>
        </p:txBody>
      </p:sp>
      <p:sp>
        <p:nvSpPr>
          <p:cNvPr id="7" name="Заголовок 1"/>
          <p:cNvSpPr txBox="1">
            <a:spLocks/>
          </p:cNvSpPr>
          <p:nvPr/>
        </p:nvSpPr>
        <p:spPr>
          <a:xfrm>
            <a:off x="214050" y="4220367"/>
            <a:ext cx="8715902"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200" b="1" i="1" dirty="0">
              <a:cs typeface="Times New Roman" panose="02020603050405020304" pitchFamily="18" charset="0"/>
            </a:endParaRPr>
          </a:p>
        </p:txBody>
      </p:sp>
      <p:sp>
        <p:nvSpPr>
          <p:cNvPr id="11"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
        <p:nvSpPr>
          <p:cNvPr id="15" name="Заголовок 1"/>
          <p:cNvSpPr txBox="1">
            <a:spLocks/>
          </p:cNvSpPr>
          <p:nvPr/>
        </p:nvSpPr>
        <p:spPr>
          <a:xfrm>
            <a:off x="274698" y="4954466"/>
            <a:ext cx="871296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sp>
        <p:nvSpPr>
          <p:cNvPr id="9" name="Заголовок 1"/>
          <p:cNvSpPr txBox="1">
            <a:spLocks/>
          </p:cNvSpPr>
          <p:nvPr/>
        </p:nvSpPr>
        <p:spPr>
          <a:xfrm>
            <a:off x="264935" y="5783561"/>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sp>
        <p:nvSpPr>
          <p:cNvPr id="10" name="Заголовок 1"/>
          <p:cNvSpPr txBox="1">
            <a:spLocks/>
          </p:cNvSpPr>
          <p:nvPr/>
        </p:nvSpPr>
        <p:spPr>
          <a:xfrm>
            <a:off x="156336" y="5009465"/>
            <a:ext cx="7693897" cy="10001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omic Sans MS" panose="030F0702030302020204" pitchFamily="66" charset="0"/>
                <a:cs typeface="Microsoft New Tai Lue" panose="020B0502040204020203" pitchFamily="34" charset="0"/>
              </a:rPr>
              <a:t>  </a:t>
            </a:r>
            <a:r>
              <a:rPr lang="ru-RU" sz="3200" b="1" dirty="0" smtClean="0">
                <a:latin typeface="Comic Sans MS" panose="030F0702030302020204" pitchFamily="66" charset="0"/>
                <a:cs typeface="Microsoft New Tai Lue" panose="020B0502040204020203" pitchFamily="34" charset="0"/>
              </a:rPr>
              <a:t>  </a:t>
            </a:r>
            <a:r>
              <a:rPr lang="en-US" sz="1800" b="1" dirty="0" err="1" smtClean="0">
                <a:latin typeface="Comic Sans MS" panose="030F0702030302020204" pitchFamily="66" charset="0"/>
                <a:cs typeface="Microsoft New Tai Lue" panose="020B0502040204020203" pitchFamily="34" charset="0"/>
              </a:rPr>
              <a:t>Vitaliy</a:t>
            </a:r>
            <a:r>
              <a:rPr lang="en-US" sz="1800" b="1" dirty="0" smtClean="0">
                <a:latin typeface="Comic Sans MS" panose="030F0702030302020204" pitchFamily="66" charset="0"/>
                <a:cs typeface="Microsoft New Tai Lue" panose="020B0502040204020203" pitchFamily="34" charset="0"/>
              </a:rPr>
              <a:t> </a:t>
            </a:r>
            <a:r>
              <a:rPr lang="en-US" sz="1800" b="1" dirty="0" err="1">
                <a:latin typeface="Comic Sans MS" panose="030F0702030302020204" pitchFamily="66" charset="0"/>
                <a:cs typeface="Microsoft New Tai Lue" panose="020B0502040204020203" pitchFamily="34" charset="0"/>
              </a:rPr>
              <a:t>Shkaruba</a:t>
            </a:r>
            <a:endParaRPr lang="en-US" sz="1800" b="1" dirty="0" smtClean="0">
              <a:latin typeface="Comic Sans MS" panose="030F0702030302020204" pitchFamily="66" charset="0"/>
              <a:cs typeface="Microsoft New Tai Lue" panose="020B0502040204020203" pitchFamily="34" charset="0"/>
            </a:endParaRPr>
          </a:p>
        </p:txBody>
      </p:sp>
      <p:pic>
        <p:nvPicPr>
          <p:cNvPr id="12" name="Рисунок 11"/>
          <p:cNvPicPr/>
          <p:nvPr/>
        </p:nvPicPr>
        <p:blipFill>
          <a:blip r:embed="rId2" cstate="print">
            <a:extLst>
              <a:ext uri="{28A0092B-C50C-407E-A947-70E740481C1C}">
                <a14:useLocalDpi xmlns:a14="http://schemas.microsoft.com/office/drawing/2010/main"/>
              </a:ext>
            </a:extLst>
          </a:blip>
          <a:stretch>
            <a:fillRect/>
          </a:stretch>
        </p:blipFill>
        <p:spPr>
          <a:xfrm>
            <a:off x="1907704" y="1970032"/>
            <a:ext cx="5334072" cy="3331176"/>
          </a:xfrm>
          <a:prstGeom prst="rect">
            <a:avLst/>
          </a:prstGeo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Tree>
    <p:extLst>
      <p:ext uri="{BB962C8B-B14F-4D97-AF65-F5344CB8AC3E}">
        <p14:creationId xmlns:p14="http://schemas.microsoft.com/office/powerpoint/2010/main" val="130851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73143" y="5812627"/>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10</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7" name="Прямоугольник 16"/>
          <p:cNvSpPr/>
          <p:nvPr/>
        </p:nvSpPr>
        <p:spPr>
          <a:xfrm>
            <a:off x="-3520" y="821744"/>
            <a:ext cx="9143999" cy="1015663"/>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“Cold” tests of the CCT lens prototype were carried out in a “dry” cryostat with indirect cooling with  </a:t>
            </a:r>
            <a:r>
              <a:rPr lang="en-US" sz="1200" dirty="0" err="1">
                <a:solidFill>
                  <a:schemeClr val="dk1"/>
                </a:solidFill>
                <a:latin typeface="Comic Sans MS" panose="030F0702030302020204" pitchFamily="66" charset="0"/>
              </a:rPr>
              <a:t>cryocoolers</a:t>
            </a:r>
            <a:r>
              <a:rPr lang="en-US" sz="1200" dirty="0">
                <a:solidFill>
                  <a:schemeClr val="dk1"/>
                </a:solidFill>
                <a:latin typeface="Comic Sans MS" panose="030F0702030302020204" pitchFamily="66" charset="0"/>
              </a:rPr>
              <a:t> through copper heat conductors in a vacuum</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The </a:t>
            </a:r>
            <a:r>
              <a:rPr lang="en-US" sz="1200" dirty="0">
                <a:solidFill>
                  <a:schemeClr val="dk1"/>
                </a:solidFill>
                <a:latin typeface="Comic Sans MS" panose="030F0702030302020204" pitchFamily="66" charset="0"/>
              </a:rPr>
              <a:t>maximum current in the cryostat of 1600 A is provided by 4 </a:t>
            </a:r>
            <a:r>
              <a:rPr lang="en-US" sz="1200" dirty="0" err="1" smtClean="0">
                <a:solidFill>
                  <a:schemeClr val="dk1"/>
                </a:solidFill>
                <a:latin typeface="Comic Sans MS" panose="030F0702030302020204" pitchFamily="66" charset="0"/>
              </a:rPr>
              <a:t>Danfysik</a:t>
            </a:r>
            <a:r>
              <a:rPr lang="en-US" sz="1200" dirty="0" smtClean="0">
                <a:solidFill>
                  <a:schemeClr val="dk1"/>
                </a:solidFill>
                <a:latin typeface="Comic Sans MS" panose="030F0702030302020204" pitchFamily="66" charset="0"/>
              </a:rPr>
              <a:t> power supplies of </a:t>
            </a:r>
            <a:r>
              <a:rPr lang="en-US" sz="1200" dirty="0">
                <a:solidFill>
                  <a:schemeClr val="dk1"/>
                </a:solidFill>
                <a:latin typeface="Comic Sans MS" panose="030F0702030302020204" pitchFamily="66" charset="0"/>
              </a:rPr>
              <a:t>400 A each</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First step: only one lens is powered and measured</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Next step: both lenses will be connected in series to </a:t>
            </a:r>
            <a:r>
              <a:rPr lang="en-US" sz="1200" dirty="0" smtClean="0">
                <a:solidFill>
                  <a:schemeClr val="dk1"/>
                </a:solidFill>
                <a:latin typeface="Comic Sans MS" panose="030F0702030302020204" pitchFamily="66" charset="0"/>
              </a:rPr>
              <a:t>measure </a:t>
            </a:r>
            <a:r>
              <a:rPr lang="en-US" sz="1200" dirty="0">
                <a:solidFill>
                  <a:schemeClr val="dk1"/>
                </a:solidFill>
                <a:latin typeface="Comic Sans MS" panose="030F0702030302020204" pitchFamily="66" charset="0"/>
              </a:rPr>
              <a:t>the effect of the magnetic field of each lens on each other.</a:t>
            </a:r>
            <a:endParaRPr lang="ru-RU" sz="1200" dirty="0" smtClean="0">
              <a:solidFill>
                <a:schemeClr val="dk1"/>
              </a:solidFill>
              <a:latin typeface="Comic Sans MS" panose="030F0702030302020204" pitchFamily="66" charset="0"/>
            </a:endParaRPr>
          </a:p>
        </p:txBody>
      </p:sp>
      <p:sp>
        <p:nvSpPr>
          <p:cNvPr id="24" name="Прямоугольник 23"/>
          <p:cNvSpPr/>
          <p:nvPr/>
        </p:nvSpPr>
        <p:spPr>
          <a:xfrm>
            <a:off x="2560526" y="6275848"/>
            <a:ext cx="4655238" cy="230832"/>
          </a:xfrm>
          <a:prstGeom prst="rect">
            <a:avLst/>
          </a:prstGeom>
        </p:spPr>
        <p:txBody>
          <a:bodyPr wrap="square">
            <a:spAutoFit/>
          </a:bodyPr>
          <a:lstStyle/>
          <a:p>
            <a:r>
              <a:rPr lang="en-US" sz="900" dirty="0">
                <a:latin typeface="Comic Sans MS" panose="030F0702030302020204" pitchFamily="66" charset="0"/>
              </a:rPr>
              <a:t>The process of installing a quadrupole lens unit into indirect cooling  cryostat</a:t>
            </a:r>
            <a:endParaRPr lang="ru-RU" sz="900" dirty="0">
              <a:latin typeface="Comic Sans MS" panose="030F0702030302020204" pitchFamily="66" charset="0"/>
            </a:endParaRPr>
          </a:p>
        </p:txBody>
      </p:sp>
      <p:pic>
        <p:nvPicPr>
          <p:cNvPr id="21" name="Рисунок 20"/>
          <p:cNvPicPr/>
          <p:nvPr/>
        </p:nvPicPr>
        <p:blipFill>
          <a:blip r:embed="rId4">
            <a:extLst>
              <a:ext uri="{28A0092B-C50C-407E-A947-70E740481C1C}">
                <a14:useLocalDpi xmlns:a14="http://schemas.microsoft.com/office/drawing/2010/main"/>
              </a:ext>
            </a:extLst>
          </a:blip>
          <a:stretch>
            <a:fillRect/>
          </a:stretch>
        </p:blipFill>
        <p:spPr>
          <a:xfrm>
            <a:off x="115217" y="1859167"/>
            <a:ext cx="1678777" cy="2071216"/>
          </a:xfrm>
          <a:prstGeom prst="rect">
            <a:avLst/>
          </a:prstGeom>
        </p:spPr>
      </p:pic>
      <p:pic>
        <p:nvPicPr>
          <p:cNvPr id="23" name="Рисунок 22"/>
          <p:cNvPicPr/>
          <p:nvPr/>
        </p:nvPicPr>
        <p:blipFill>
          <a:blip r:embed="rId5" cstate="print">
            <a:extLst>
              <a:ext uri="{28A0092B-C50C-407E-A947-70E740481C1C}">
                <a14:useLocalDpi xmlns:a14="http://schemas.microsoft.com/office/drawing/2010/main"/>
              </a:ext>
            </a:extLst>
          </a:blip>
          <a:stretch>
            <a:fillRect/>
          </a:stretch>
        </p:blipFill>
        <p:spPr>
          <a:xfrm>
            <a:off x="5455118" y="2031131"/>
            <a:ext cx="3351267" cy="1198175"/>
          </a:xfrm>
          <a:prstGeom prst="rect">
            <a:avLst/>
          </a:prstGeom>
        </p:spPr>
      </p:pic>
      <p:pic>
        <p:nvPicPr>
          <p:cNvPr id="25" name="Picture 1387489384"/>
          <p:cNvPicPr/>
          <p:nvPr/>
        </p:nvPicPr>
        <p:blipFill>
          <a:blip r:embed="rId6" cstate="print">
            <a:extLst>
              <a:ext uri="{28A0092B-C50C-407E-A947-70E740481C1C}">
                <a14:useLocalDpi xmlns:a14="http://schemas.microsoft.com/office/drawing/2010/main"/>
              </a:ext>
            </a:extLst>
          </a:blip>
          <a:stretch>
            <a:fillRect/>
          </a:stretch>
        </p:blipFill>
        <p:spPr>
          <a:xfrm>
            <a:off x="2189830" y="1987217"/>
            <a:ext cx="2994446" cy="1843958"/>
          </a:xfrm>
          <a:prstGeom prst="rect">
            <a:avLst/>
          </a:prstGeom>
        </p:spPr>
      </p:pic>
      <p:pic>
        <p:nvPicPr>
          <p:cNvPr id="26" name="Picture 136190120"/>
          <p:cNvPicPr/>
          <p:nvPr/>
        </p:nvPicPr>
        <p:blipFill>
          <a:blip r:embed="rId7">
            <a:extLst>
              <a:ext uri="{28A0092B-C50C-407E-A947-70E740481C1C}">
                <a14:useLocalDpi xmlns:a14="http://schemas.microsoft.com/office/drawing/2010/main"/>
              </a:ext>
            </a:extLst>
          </a:blip>
          <a:stretch>
            <a:fillRect/>
          </a:stretch>
        </p:blipFill>
        <p:spPr>
          <a:xfrm>
            <a:off x="273143" y="4223619"/>
            <a:ext cx="4410877" cy="2076762"/>
          </a:xfrm>
          <a:prstGeom prst="rect">
            <a:avLst/>
          </a:prstGeom>
        </p:spPr>
      </p:pic>
      <p:pic>
        <p:nvPicPr>
          <p:cNvPr id="27" name="Рисунок 26"/>
          <p:cNvPicPr/>
          <p:nvPr/>
        </p:nvPicPr>
        <p:blipFill>
          <a:blip r:embed="rId8">
            <a:extLst>
              <a:ext uri="{28A0092B-C50C-407E-A947-70E740481C1C}">
                <a14:useLocalDpi xmlns:a14="http://schemas.microsoft.com/office/drawing/2010/main"/>
              </a:ext>
            </a:extLst>
          </a:blip>
          <a:stretch>
            <a:fillRect/>
          </a:stretch>
        </p:blipFill>
        <p:spPr>
          <a:xfrm>
            <a:off x="5719520" y="3563958"/>
            <a:ext cx="2905726" cy="2747041"/>
          </a:xfrm>
          <a:prstGeom prst="rect">
            <a:avLst/>
          </a:prstGeom>
        </p:spPr>
      </p:pic>
      <p:sp>
        <p:nvSpPr>
          <p:cNvPr id="28" name="Прямоугольник 27"/>
          <p:cNvSpPr/>
          <p:nvPr/>
        </p:nvSpPr>
        <p:spPr>
          <a:xfrm>
            <a:off x="5833544" y="3234457"/>
            <a:ext cx="2636670" cy="230832"/>
          </a:xfrm>
          <a:prstGeom prst="rect">
            <a:avLst/>
          </a:prstGeom>
        </p:spPr>
        <p:txBody>
          <a:bodyPr wrap="square">
            <a:spAutoFit/>
          </a:bodyPr>
          <a:lstStyle/>
          <a:p>
            <a:r>
              <a:rPr lang="en-US" sz="900" dirty="0">
                <a:latin typeface="Comic Sans MS" panose="030F0702030302020204" pitchFamily="66" charset="0"/>
              </a:rPr>
              <a:t>Measuring frame with stepper motor</a:t>
            </a:r>
            <a:endParaRPr lang="ru-RU" sz="900" dirty="0">
              <a:latin typeface="Comic Sans MS" panose="030F0702030302020204" pitchFamily="66" charset="0"/>
            </a:endParaRPr>
          </a:p>
        </p:txBody>
      </p:sp>
      <p:sp>
        <p:nvSpPr>
          <p:cNvPr id="29" name="Прямоугольник 28"/>
          <p:cNvSpPr/>
          <p:nvPr/>
        </p:nvSpPr>
        <p:spPr>
          <a:xfrm>
            <a:off x="2725074" y="3831175"/>
            <a:ext cx="2381288" cy="230832"/>
          </a:xfrm>
          <a:prstGeom prst="rect">
            <a:avLst/>
          </a:prstGeom>
        </p:spPr>
        <p:txBody>
          <a:bodyPr wrap="square">
            <a:spAutoFit/>
          </a:bodyPr>
          <a:lstStyle/>
          <a:p>
            <a:r>
              <a:rPr lang="en-US" sz="900" dirty="0">
                <a:latin typeface="Comic Sans MS" panose="030F0702030302020204" pitchFamily="66" charset="0"/>
              </a:rPr>
              <a:t>Quadrupole lens unit</a:t>
            </a:r>
            <a:endParaRPr lang="ru-RU" sz="900" dirty="0">
              <a:latin typeface="Comic Sans MS" panose="030F0702030302020204" pitchFamily="66" charset="0"/>
            </a:endParaRPr>
          </a:p>
        </p:txBody>
      </p:sp>
      <p:sp>
        <p:nvSpPr>
          <p:cNvPr id="30" name="Прямоугольник 29"/>
          <p:cNvSpPr/>
          <p:nvPr/>
        </p:nvSpPr>
        <p:spPr>
          <a:xfrm>
            <a:off x="157324" y="3961585"/>
            <a:ext cx="2110420" cy="230832"/>
          </a:xfrm>
          <a:prstGeom prst="rect">
            <a:avLst/>
          </a:prstGeom>
        </p:spPr>
        <p:txBody>
          <a:bodyPr wrap="square">
            <a:spAutoFit/>
          </a:bodyPr>
          <a:lstStyle/>
          <a:p>
            <a:r>
              <a:rPr lang="en-US" sz="900" dirty="0">
                <a:latin typeface="Comic Sans MS" panose="030F0702030302020204" pitchFamily="66" charset="0"/>
              </a:rPr>
              <a:t>Indirect cooling cryostat at BINP</a:t>
            </a:r>
            <a:endParaRPr lang="ru-RU" sz="900" dirty="0">
              <a:latin typeface="Comic Sans MS" panose="030F0702030302020204" pitchFamily="66" charset="0"/>
            </a:endParaRPr>
          </a:p>
        </p:txBody>
      </p:sp>
      <p:sp>
        <p:nvSpPr>
          <p:cNvPr id="19" name="Прямоугольник 18"/>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22"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
        <p:nvSpPr>
          <p:cNvPr id="31" name="Прямоугольник 30"/>
          <p:cNvSpPr/>
          <p:nvPr/>
        </p:nvSpPr>
        <p:spPr>
          <a:xfrm>
            <a:off x="152777" y="518881"/>
            <a:ext cx="8653608" cy="307777"/>
          </a:xfrm>
          <a:prstGeom prst="rect">
            <a:avLst/>
          </a:prstGeom>
        </p:spPr>
        <p:txBody>
          <a:bodyPr wrap="square">
            <a:spAutoFit/>
          </a:bodyPr>
          <a:lstStyle/>
          <a:p>
            <a:pPr lvl="1" algn="ctr"/>
            <a:r>
              <a:rPr lang="en-US" sz="1400" b="1" dirty="0" smtClean="0">
                <a:latin typeface="Comic Sans MS" panose="030F0702030302020204" pitchFamily="66" charset="0"/>
              </a:rPr>
              <a:t>Cold testing of CCT quadrupole in indirect cooling cryostat</a:t>
            </a:r>
            <a:endParaRPr lang="ru-RU" sz="1400" b="1" dirty="0">
              <a:latin typeface="Comic Sans MS" panose="030F0702030302020204" pitchFamily="66" charset="0"/>
            </a:endParaRPr>
          </a:p>
        </p:txBody>
      </p:sp>
    </p:spTree>
    <p:extLst>
      <p:ext uri="{BB962C8B-B14F-4D97-AF65-F5344CB8AC3E}">
        <p14:creationId xmlns:p14="http://schemas.microsoft.com/office/powerpoint/2010/main" val="885078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11</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7" name="Прямоугольник 16"/>
          <p:cNvSpPr/>
          <p:nvPr/>
        </p:nvSpPr>
        <p:spPr>
          <a:xfrm>
            <a:off x="201906" y="813843"/>
            <a:ext cx="8845036" cy="461665"/>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ru-RU" sz="1200" dirty="0" smtClean="0">
                <a:solidFill>
                  <a:schemeClr val="dk1"/>
                </a:solidFill>
                <a:latin typeface="Comic Sans MS" panose="030F0702030302020204" pitchFamily="66" charset="0"/>
              </a:rPr>
              <a:t> </a:t>
            </a:r>
            <a:r>
              <a:rPr lang="en-US" sz="1200" dirty="0">
                <a:solidFill>
                  <a:schemeClr val="dk1"/>
                </a:solidFill>
                <a:latin typeface="Comic Sans MS" panose="030F0702030302020204" pitchFamily="66" charset="0"/>
              </a:rPr>
              <a:t>Cooling down of the quadrupole block took us 2 days. Minimum temperature 3.7 K</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It was two  quenches. Max current was 1500 A (corresponding to a gradient of 40 T/m</a:t>
            </a:r>
            <a:r>
              <a:rPr lang="en-US" sz="1200" dirty="0" smtClean="0">
                <a:solidFill>
                  <a:schemeClr val="dk1"/>
                </a:solidFill>
                <a:latin typeface="Comic Sans MS" panose="030F0702030302020204" pitchFamily="66" charset="0"/>
              </a:rPr>
              <a:t>)</a:t>
            </a:r>
          </a:p>
        </p:txBody>
      </p:sp>
      <p:sp>
        <p:nvSpPr>
          <p:cNvPr id="24" name="Прямоугольник 23"/>
          <p:cNvSpPr/>
          <p:nvPr/>
        </p:nvSpPr>
        <p:spPr>
          <a:xfrm>
            <a:off x="5296749" y="3577385"/>
            <a:ext cx="4117393" cy="230832"/>
          </a:xfrm>
          <a:prstGeom prst="rect">
            <a:avLst/>
          </a:prstGeom>
        </p:spPr>
        <p:txBody>
          <a:bodyPr wrap="square">
            <a:spAutoFit/>
          </a:bodyPr>
          <a:lstStyle/>
          <a:p>
            <a:r>
              <a:rPr lang="en-US" sz="900" dirty="0">
                <a:latin typeface="Comic Sans MS" panose="030F0702030302020204" pitchFamily="66" charset="0"/>
              </a:rPr>
              <a:t>Temperature distribution in an indirect cooling cryostat</a:t>
            </a:r>
            <a:endParaRPr lang="ru-RU" sz="900" dirty="0">
              <a:latin typeface="Comic Sans MS" panose="030F0702030302020204" pitchFamily="66"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77" y="1340768"/>
            <a:ext cx="4779263" cy="2009061"/>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626458"/>
            <a:ext cx="4529439" cy="2244095"/>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538337193"/>
              </p:ext>
            </p:extLst>
          </p:nvPr>
        </p:nvGraphicFramePr>
        <p:xfrm>
          <a:off x="5214293" y="5765720"/>
          <a:ext cx="3212561" cy="670560"/>
        </p:xfrm>
        <a:graphic>
          <a:graphicData uri="http://schemas.openxmlformats.org/drawingml/2006/table">
            <a:tbl>
              <a:tblPr>
                <a:tableStyleId>{5C22544A-7EE6-4342-B048-85BDC9FD1C3A}</a:tableStyleId>
              </a:tblPr>
              <a:tblGrid>
                <a:gridCol w="803140">
                  <a:extLst>
                    <a:ext uri="{9D8B030D-6E8A-4147-A177-3AD203B41FA5}">
                      <a16:colId xmlns:a16="http://schemas.microsoft.com/office/drawing/2014/main" val="717803070"/>
                    </a:ext>
                  </a:extLst>
                </a:gridCol>
                <a:gridCol w="511089">
                  <a:extLst>
                    <a:ext uri="{9D8B030D-6E8A-4147-A177-3AD203B41FA5}">
                      <a16:colId xmlns:a16="http://schemas.microsoft.com/office/drawing/2014/main" val="1593474592"/>
                    </a:ext>
                  </a:extLst>
                </a:gridCol>
                <a:gridCol w="949166">
                  <a:extLst>
                    <a:ext uri="{9D8B030D-6E8A-4147-A177-3AD203B41FA5}">
                      <a16:colId xmlns:a16="http://schemas.microsoft.com/office/drawing/2014/main" val="1408205909"/>
                    </a:ext>
                  </a:extLst>
                </a:gridCol>
                <a:gridCol w="949166">
                  <a:extLst>
                    <a:ext uri="{9D8B030D-6E8A-4147-A177-3AD203B41FA5}">
                      <a16:colId xmlns:a16="http://schemas.microsoft.com/office/drawing/2014/main" val="3509057680"/>
                    </a:ext>
                  </a:extLst>
                </a:gridCol>
              </a:tblGrid>
              <a:tr h="335280">
                <a:tc>
                  <a:txBody>
                    <a:bodyPr/>
                    <a:lstStyle/>
                    <a:p>
                      <a:pPr algn="ctr" fontAlgn="ctr"/>
                      <a:r>
                        <a:rPr lang="en-US" sz="1000" u="none" strike="noStrike" dirty="0">
                          <a:effectLst/>
                        </a:rPr>
                        <a:t>date</a:t>
                      </a:r>
                      <a:endParaRPr lang="en-US" sz="1000" b="1" i="0" u="none" strike="noStrike" dirty="0">
                        <a:effectLst/>
                        <a:latin typeface="Arial Cyr" panose="020B0604020202020204" pitchFamily="34" charset="0"/>
                      </a:endParaRPr>
                    </a:p>
                  </a:txBody>
                  <a:tcPr marL="7620" marR="7620" marT="7620" marB="0" anchor="ctr"/>
                </a:tc>
                <a:tc>
                  <a:txBody>
                    <a:bodyPr/>
                    <a:lstStyle/>
                    <a:p>
                      <a:pPr algn="ctr" fontAlgn="ctr"/>
                      <a:r>
                        <a:rPr lang="en-US" sz="1000" u="none" strike="noStrike" dirty="0">
                          <a:effectLst/>
                        </a:rPr>
                        <a:t>time</a:t>
                      </a:r>
                      <a:endParaRPr lang="en-US" sz="1000" b="1" i="0" u="none" strike="noStrike" dirty="0">
                        <a:effectLst/>
                        <a:latin typeface="Arial Cyr" panose="020B0604020202020204" pitchFamily="34" charset="0"/>
                      </a:endParaRPr>
                    </a:p>
                  </a:txBody>
                  <a:tcPr marL="7620" marR="7620" marT="7620" marB="0" anchor="ctr"/>
                </a:tc>
                <a:tc>
                  <a:txBody>
                    <a:bodyPr/>
                    <a:lstStyle/>
                    <a:p>
                      <a:pPr algn="ctr" fontAlgn="ctr"/>
                      <a:r>
                        <a:rPr lang="en-US" sz="1000" u="none" strike="noStrike" dirty="0" smtClean="0">
                          <a:effectLst/>
                        </a:rPr>
                        <a:t>I</a:t>
                      </a:r>
                      <a:r>
                        <a:rPr lang="ru-RU" sz="1000" u="none" strike="noStrike" dirty="0" smtClean="0">
                          <a:effectLst/>
                        </a:rPr>
                        <a:t>, </a:t>
                      </a:r>
                      <a:r>
                        <a:rPr lang="ru-RU" sz="1000" u="none" strike="noStrike" dirty="0">
                          <a:effectLst/>
                        </a:rPr>
                        <a:t>А</a:t>
                      </a:r>
                      <a:endParaRPr lang="ru-RU" sz="1000" b="1" i="0" u="none" strike="noStrike" dirty="0">
                        <a:effectLst/>
                        <a:latin typeface="Arial Cyr" panose="020B0604020202020204" pitchFamily="34" charset="0"/>
                      </a:endParaRPr>
                    </a:p>
                  </a:txBody>
                  <a:tcPr marL="7620" marR="7620" marT="7620" marB="0" anchor="ctr"/>
                </a:tc>
                <a:tc>
                  <a:txBody>
                    <a:bodyPr/>
                    <a:lstStyle/>
                    <a:p>
                      <a:pPr algn="ctr" fontAlgn="ctr"/>
                      <a:r>
                        <a:rPr lang="en-US" sz="1000" u="none" strike="noStrike" dirty="0" smtClean="0">
                          <a:effectLst/>
                        </a:rPr>
                        <a:t>Gradient</a:t>
                      </a:r>
                      <a:r>
                        <a:rPr lang="ru-RU" sz="1000" u="none" strike="noStrike" dirty="0" smtClean="0">
                          <a:effectLst/>
                        </a:rPr>
                        <a:t> Т/</a:t>
                      </a:r>
                      <a:r>
                        <a:rPr lang="en-US" sz="1000" u="none" strike="noStrike" dirty="0" smtClean="0">
                          <a:effectLst/>
                        </a:rPr>
                        <a:t>m</a:t>
                      </a:r>
                      <a:endParaRPr lang="ru-RU" sz="1000" b="0" i="0" u="none" strike="noStrike" dirty="0">
                        <a:effectLst/>
                        <a:latin typeface="Arial Cyr" panose="020B0604020202020204" pitchFamily="34" charset="0"/>
                      </a:endParaRPr>
                    </a:p>
                  </a:txBody>
                  <a:tcPr marL="7620" marR="7620" marT="7620" marB="0" anchor="ctr"/>
                </a:tc>
                <a:extLst>
                  <a:ext uri="{0D108BD9-81ED-4DB2-BD59-A6C34878D82A}">
                    <a16:rowId xmlns:a16="http://schemas.microsoft.com/office/drawing/2014/main" val="2220586195"/>
                  </a:ext>
                </a:extLst>
              </a:tr>
              <a:tr h="167640">
                <a:tc>
                  <a:txBody>
                    <a:bodyPr/>
                    <a:lstStyle/>
                    <a:p>
                      <a:pPr algn="ctr" fontAlgn="b"/>
                      <a:r>
                        <a:rPr lang="en-US" sz="1000" u="none" strike="noStrike" dirty="0" smtClean="0">
                          <a:effectLst/>
                        </a:rPr>
                        <a:t>23.12</a:t>
                      </a:r>
                      <a:r>
                        <a:rPr lang="ru-RU" sz="1000" u="none" strike="noStrike" dirty="0" smtClean="0">
                          <a:effectLst/>
                        </a:rPr>
                        <a:t>.</a:t>
                      </a:r>
                      <a:r>
                        <a:rPr lang="en-US" sz="1000" u="none" strike="noStrike" dirty="0" smtClean="0">
                          <a:effectLst/>
                        </a:rPr>
                        <a:t>04</a:t>
                      </a:r>
                      <a:endParaRPr lang="ru-RU" sz="1000" b="0" i="0" u="none" strike="noStrike" dirty="0">
                        <a:effectLst/>
                        <a:latin typeface="Arial Cyr" panose="020B0604020202020204" pitchFamily="34" charset="0"/>
                      </a:endParaRPr>
                    </a:p>
                  </a:txBody>
                  <a:tcPr marL="7620" marR="7620" marT="7620" marB="0" anchor="b"/>
                </a:tc>
                <a:tc>
                  <a:txBody>
                    <a:bodyPr/>
                    <a:lstStyle/>
                    <a:p>
                      <a:pPr algn="ctr" fontAlgn="b"/>
                      <a:r>
                        <a:rPr lang="ru-RU" sz="1000" u="none" strike="noStrike">
                          <a:effectLst/>
                        </a:rPr>
                        <a:t>11:09</a:t>
                      </a:r>
                      <a:endParaRPr lang="ru-RU" sz="1000" b="0" i="0" u="none" strike="noStrike">
                        <a:effectLst/>
                        <a:latin typeface="Arial Cyr" panose="020B0604020202020204" pitchFamily="34" charset="0"/>
                      </a:endParaRPr>
                    </a:p>
                  </a:txBody>
                  <a:tcPr marL="7620" marR="7620" marT="7620" marB="0" anchor="b"/>
                </a:tc>
                <a:tc>
                  <a:txBody>
                    <a:bodyPr/>
                    <a:lstStyle/>
                    <a:p>
                      <a:pPr algn="ctr" fontAlgn="b"/>
                      <a:r>
                        <a:rPr lang="ru-RU" sz="1000" u="none" strike="noStrike" dirty="0" smtClean="0">
                          <a:effectLst/>
                        </a:rPr>
                        <a:t>1324,2</a:t>
                      </a:r>
                      <a:endParaRPr lang="ru-RU" sz="1000" b="0" i="0" u="none" strike="noStrike" dirty="0">
                        <a:effectLst/>
                        <a:latin typeface="Arial Cyr" panose="020B0604020202020204" pitchFamily="34" charset="0"/>
                      </a:endParaRPr>
                    </a:p>
                  </a:txBody>
                  <a:tcPr marL="7620" marR="7620" marT="7620" marB="0" anchor="b"/>
                </a:tc>
                <a:tc>
                  <a:txBody>
                    <a:bodyPr/>
                    <a:lstStyle/>
                    <a:p>
                      <a:pPr algn="ctr" fontAlgn="b"/>
                      <a:r>
                        <a:rPr lang="ru-RU" sz="1000" u="none" strike="noStrike" dirty="0">
                          <a:effectLst/>
                        </a:rPr>
                        <a:t>35,31</a:t>
                      </a:r>
                      <a:endParaRPr lang="ru-RU" sz="1000" b="0" i="0" u="none" strike="noStrike" dirty="0">
                        <a:effectLst/>
                        <a:latin typeface="Arial Cyr" panose="020B0604020202020204" pitchFamily="34" charset="0"/>
                      </a:endParaRPr>
                    </a:p>
                  </a:txBody>
                  <a:tcPr marL="7620" marR="7620" marT="7620" marB="0" anchor="b"/>
                </a:tc>
                <a:extLst>
                  <a:ext uri="{0D108BD9-81ED-4DB2-BD59-A6C34878D82A}">
                    <a16:rowId xmlns:a16="http://schemas.microsoft.com/office/drawing/2014/main" val="2187663944"/>
                  </a:ext>
                </a:extLst>
              </a:tr>
              <a:tr h="167640">
                <a:tc>
                  <a:txBody>
                    <a:bodyPr/>
                    <a:lstStyle/>
                    <a:p>
                      <a:pPr algn="ctr" fontAlgn="b"/>
                      <a:endParaRPr lang="ru-RU" sz="1000" b="0" i="0" u="none" strike="noStrike" dirty="0">
                        <a:effectLst/>
                        <a:latin typeface="Arial Cyr" panose="020B0604020202020204" pitchFamily="34" charset="0"/>
                      </a:endParaRPr>
                    </a:p>
                  </a:txBody>
                  <a:tcPr marL="7620" marR="7620" marT="7620" marB="0" anchor="b"/>
                </a:tc>
                <a:tc>
                  <a:txBody>
                    <a:bodyPr/>
                    <a:lstStyle/>
                    <a:p>
                      <a:pPr algn="ctr" fontAlgn="b"/>
                      <a:r>
                        <a:rPr lang="ru-RU" sz="1000" u="none" strike="noStrike">
                          <a:effectLst/>
                        </a:rPr>
                        <a:t>11:37</a:t>
                      </a:r>
                      <a:endParaRPr lang="ru-RU" sz="1000" b="0" i="0" u="none" strike="noStrike">
                        <a:effectLst/>
                        <a:latin typeface="Arial Cyr" panose="020B0604020202020204" pitchFamily="34" charset="0"/>
                      </a:endParaRPr>
                    </a:p>
                  </a:txBody>
                  <a:tcPr marL="7620" marR="7620" marT="7620" marB="0" anchor="b"/>
                </a:tc>
                <a:tc>
                  <a:txBody>
                    <a:bodyPr/>
                    <a:lstStyle/>
                    <a:p>
                      <a:pPr algn="ctr" fontAlgn="b"/>
                      <a:r>
                        <a:rPr lang="ru-RU" sz="1000" u="none" strike="noStrike" dirty="0" smtClean="0">
                          <a:effectLst/>
                        </a:rPr>
                        <a:t>1499,1</a:t>
                      </a:r>
                      <a:endParaRPr lang="ru-RU" sz="1000" b="0" i="0" u="none" strike="noStrike" dirty="0">
                        <a:effectLst/>
                        <a:latin typeface="Arial Cyr" panose="020B0604020202020204" pitchFamily="34" charset="0"/>
                      </a:endParaRPr>
                    </a:p>
                  </a:txBody>
                  <a:tcPr marL="7620" marR="7620" marT="7620" marB="0" anchor="b"/>
                </a:tc>
                <a:tc>
                  <a:txBody>
                    <a:bodyPr/>
                    <a:lstStyle/>
                    <a:p>
                      <a:pPr algn="ctr" fontAlgn="b"/>
                      <a:r>
                        <a:rPr lang="ru-RU" sz="1000" u="none" strike="noStrike" dirty="0">
                          <a:effectLst/>
                        </a:rPr>
                        <a:t>39,98</a:t>
                      </a:r>
                      <a:endParaRPr lang="ru-RU" sz="1000" b="0" i="0" u="none" strike="noStrike" dirty="0">
                        <a:effectLst/>
                        <a:latin typeface="Arial Cyr" panose="020B0604020202020204" pitchFamily="34" charset="0"/>
                      </a:endParaRPr>
                    </a:p>
                  </a:txBody>
                  <a:tcPr marL="7620" marR="7620" marT="7620" marB="0" anchor="b"/>
                </a:tc>
                <a:extLst>
                  <a:ext uri="{0D108BD9-81ED-4DB2-BD59-A6C34878D82A}">
                    <a16:rowId xmlns:a16="http://schemas.microsoft.com/office/drawing/2014/main" val="3601294816"/>
                  </a:ext>
                </a:extLst>
              </a:tr>
            </a:tbl>
          </a:graphicData>
        </a:graphic>
      </p:graphicFrame>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6749" y="1328516"/>
            <a:ext cx="3480470" cy="2259253"/>
          </a:xfrm>
          <a:prstGeom prst="rect">
            <a:avLst/>
          </a:prstGeom>
        </p:spPr>
      </p:pic>
      <p:sp>
        <p:nvSpPr>
          <p:cNvPr id="22" name="Прямоугольник 21"/>
          <p:cNvSpPr/>
          <p:nvPr/>
        </p:nvSpPr>
        <p:spPr>
          <a:xfrm>
            <a:off x="5531011" y="5592012"/>
            <a:ext cx="3257169" cy="230832"/>
          </a:xfrm>
          <a:prstGeom prst="rect">
            <a:avLst/>
          </a:prstGeom>
        </p:spPr>
        <p:txBody>
          <a:bodyPr wrap="square">
            <a:spAutoFit/>
          </a:bodyPr>
          <a:lstStyle/>
          <a:p>
            <a:r>
              <a:rPr lang="en-US" sz="900" dirty="0">
                <a:latin typeface="Comic Sans MS" panose="030F0702030302020204" pitchFamily="66" charset="0"/>
              </a:rPr>
              <a:t>Training process of CCT quadrupole</a:t>
            </a:r>
            <a:endParaRPr lang="ru-RU" sz="900" dirty="0">
              <a:latin typeface="Comic Sans MS" panose="030F0702030302020204" pitchFamily="66" charset="0"/>
            </a:endParaRPr>
          </a:p>
        </p:txBody>
      </p:sp>
      <p:sp>
        <p:nvSpPr>
          <p:cNvPr id="28" name="Прямоугольник 27"/>
          <p:cNvSpPr/>
          <p:nvPr/>
        </p:nvSpPr>
        <p:spPr>
          <a:xfrm>
            <a:off x="529550" y="5961258"/>
            <a:ext cx="4117393" cy="230832"/>
          </a:xfrm>
          <a:prstGeom prst="rect">
            <a:avLst/>
          </a:prstGeom>
        </p:spPr>
        <p:txBody>
          <a:bodyPr wrap="square">
            <a:spAutoFit/>
          </a:bodyPr>
          <a:lstStyle/>
          <a:p>
            <a:r>
              <a:rPr lang="en-US" sz="900" dirty="0">
                <a:latin typeface="Comic Sans MS" panose="030F0702030302020204" pitchFamily="66" charset="0"/>
              </a:rPr>
              <a:t>Behavior of quadrupole temperature during quenching.</a:t>
            </a:r>
            <a:endParaRPr lang="ru-RU" sz="900" dirty="0">
              <a:latin typeface="Comic Sans MS" panose="030F0702030302020204" pitchFamily="66" charset="0"/>
            </a:endParaRPr>
          </a:p>
        </p:txBody>
      </p:sp>
      <p:sp>
        <p:nvSpPr>
          <p:cNvPr id="29" name="Прямоугольник 28"/>
          <p:cNvSpPr/>
          <p:nvPr/>
        </p:nvSpPr>
        <p:spPr>
          <a:xfrm>
            <a:off x="347340" y="3369556"/>
            <a:ext cx="4599107" cy="230832"/>
          </a:xfrm>
          <a:prstGeom prst="rect">
            <a:avLst/>
          </a:prstGeom>
        </p:spPr>
        <p:txBody>
          <a:bodyPr wrap="square">
            <a:spAutoFit/>
          </a:bodyPr>
          <a:lstStyle/>
          <a:p>
            <a:r>
              <a:rPr lang="en-US" sz="900" dirty="0">
                <a:latin typeface="Comic Sans MS" panose="030F0702030302020204" pitchFamily="66" charset="0"/>
              </a:rPr>
              <a:t>The process  of cooling down of quadrupole  in  indirect cooling cryostat.</a:t>
            </a:r>
            <a:endParaRPr lang="ru-RU" sz="900" dirty="0">
              <a:latin typeface="Comic Sans MS" panose="030F0702030302020204" pitchFamily="66" charset="0"/>
            </a:endParaRPr>
          </a:p>
        </p:txBody>
      </p:sp>
      <p:sp>
        <p:nvSpPr>
          <p:cNvPr id="19" name="Прямоугольник 18"/>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21"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
        <p:nvSpPr>
          <p:cNvPr id="23" name="Прямоугольник 22"/>
          <p:cNvSpPr/>
          <p:nvPr/>
        </p:nvSpPr>
        <p:spPr>
          <a:xfrm>
            <a:off x="152777" y="518881"/>
            <a:ext cx="8653608" cy="307777"/>
          </a:xfrm>
          <a:prstGeom prst="rect">
            <a:avLst/>
          </a:prstGeom>
        </p:spPr>
        <p:txBody>
          <a:bodyPr wrap="square">
            <a:spAutoFit/>
          </a:bodyPr>
          <a:lstStyle/>
          <a:p>
            <a:pPr lvl="1" algn="ctr"/>
            <a:r>
              <a:rPr lang="en-US" sz="1400" b="1" dirty="0" smtClean="0">
                <a:latin typeface="Comic Sans MS" panose="030F0702030302020204" pitchFamily="66" charset="0"/>
              </a:rPr>
              <a:t>Cold testing of CCT quadrupole in indirect cooling cryostat</a:t>
            </a:r>
            <a:endParaRPr lang="ru-RU" sz="1400" b="1" dirty="0">
              <a:latin typeface="Comic Sans MS" panose="030F0702030302020204" pitchFamily="66" charset="0"/>
            </a:endParaRPr>
          </a:p>
        </p:txBody>
      </p:sp>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2813" y="3848841"/>
            <a:ext cx="2674041" cy="1792278"/>
          </a:xfrm>
          <a:prstGeom prst="rect">
            <a:avLst/>
          </a:prstGeom>
        </p:spPr>
      </p:pic>
    </p:spTree>
    <p:extLst>
      <p:ext uri="{BB962C8B-B14F-4D97-AF65-F5344CB8AC3E}">
        <p14:creationId xmlns:p14="http://schemas.microsoft.com/office/powerpoint/2010/main" val="3226394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12</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4" name="Прямоугольник 13"/>
          <p:cNvSpPr/>
          <p:nvPr/>
        </p:nvSpPr>
        <p:spPr>
          <a:xfrm>
            <a:off x="152777" y="518881"/>
            <a:ext cx="8653608" cy="307777"/>
          </a:xfrm>
          <a:prstGeom prst="rect">
            <a:avLst/>
          </a:prstGeom>
        </p:spPr>
        <p:txBody>
          <a:bodyPr wrap="square">
            <a:spAutoFit/>
          </a:bodyPr>
          <a:lstStyle/>
          <a:p>
            <a:pPr lvl="1" algn="ctr"/>
            <a:r>
              <a:rPr lang="ru-RU" sz="1400" b="1" dirty="0" smtClean="0">
                <a:latin typeface="Comic Sans MS" panose="030F0702030302020204" pitchFamily="66" charset="0"/>
              </a:rPr>
              <a:t> </a:t>
            </a:r>
            <a:r>
              <a:rPr lang="en-US" sz="1400" b="1" dirty="0">
                <a:latin typeface="Comic Sans MS" panose="030F0702030302020204" pitchFamily="66" charset="0"/>
              </a:rPr>
              <a:t>Magnetic field calculations for </a:t>
            </a:r>
            <a:r>
              <a:rPr lang="en-US" sz="1400" b="1" dirty="0" smtClean="0">
                <a:latin typeface="Comic Sans MS" panose="030F0702030302020204" pitchFamily="66" charset="0"/>
              </a:rPr>
              <a:t>single lens</a:t>
            </a:r>
            <a:r>
              <a:rPr lang="ru-RU" sz="1400" b="1" dirty="0" smtClean="0">
                <a:latin typeface="Comic Sans MS" panose="030F0702030302020204" pitchFamily="66" charset="0"/>
              </a:rPr>
              <a:t>  </a:t>
            </a:r>
          </a:p>
        </p:txBody>
      </p:sp>
      <p:sp>
        <p:nvSpPr>
          <p:cNvPr id="21" name="Прямоугольник 20"/>
          <p:cNvSpPr/>
          <p:nvPr/>
        </p:nvSpPr>
        <p:spPr>
          <a:xfrm>
            <a:off x="32629" y="4034553"/>
            <a:ext cx="4248956" cy="230832"/>
          </a:xfrm>
          <a:prstGeom prst="rect">
            <a:avLst/>
          </a:prstGeom>
        </p:spPr>
        <p:txBody>
          <a:bodyPr wrap="square">
            <a:spAutoFit/>
          </a:bodyPr>
          <a:lstStyle/>
          <a:p>
            <a:r>
              <a:rPr lang="en-US" sz="900" dirty="0">
                <a:latin typeface="Comic Sans MS" panose="030F0702030302020204" pitchFamily="66" charset="0"/>
              </a:rPr>
              <a:t>Dependency of </a:t>
            </a:r>
            <a:r>
              <a:rPr lang="ru-RU" sz="900" dirty="0" err="1" smtClean="0">
                <a:latin typeface="Comic Sans MS" panose="030F0702030302020204" pitchFamily="66" charset="0"/>
              </a:rPr>
              <a:t>Bx</a:t>
            </a:r>
            <a:r>
              <a:rPr lang="ru-RU" sz="900" dirty="0" smtClean="0">
                <a:latin typeface="Comic Sans MS" panose="030F0702030302020204" pitchFamily="66" charset="0"/>
              </a:rPr>
              <a:t> </a:t>
            </a:r>
            <a:r>
              <a:rPr lang="en-US" sz="900" dirty="0" smtClean="0">
                <a:latin typeface="Comic Sans MS" panose="030F0702030302020204" pitchFamily="66" charset="0"/>
              </a:rPr>
              <a:t>and</a:t>
            </a:r>
            <a:r>
              <a:rPr lang="ru-RU" sz="900" dirty="0" smtClean="0">
                <a:latin typeface="Comic Sans MS" panose="030F0702030302020204" pitchFamily="66" charset="0"/>
              </a:rPr>
              <a:t> </a:t>
            </a:r>
            <a:r>
              <a:rPr lang="ru-RU" sz="900" dirty="0" err="1" smtClean="0">
                <a:latin typeface="Comic Sans MS" panose="030F0702030302020204" pitchFamily="66" charset="0"/>
              </a:rPr>
              <a:t>Bz</a:t>
            </a:r>
            <a:r>
              <a:rPr lang="en-US" sz="900" dirty="0">
                <a:latin typeface="Comic Sans MS" panose="030F0702030302020204" pitchFamily="66" charset="0"/>
              </a:rPr>
              <a:t> field </a:t>
            </a:r>
            <a:r>
              <a:rPr lang="en-US" sz="900" dirty="0" smtClean="0">
                <a:latin typeface="Comic Sans MS" panose="030F0702030302020204" pitchFamily="66" charset="0"/>
              </a:rPr>
              <a:t>component </a:t>
            </a:r>
            <a:r>
              <a:rPr lang="ru-RU" sz="900" dirty="0" smtClean="0">
                <a:latin typeface="Comic Sans MS" panose="030F0702030302020204" pitchFamily="66" charset="0"/>
              </a:rPr>
              <a:t> </a:t>
            </a:r>
            <a:r>
              <a:rPr lang="en-US" sz="900" dirty="0">
                <a:latin typeface="Comic Sans MS" panose="030F0702030302020204" pitchFamily="66" charset="0"/>
              </a:rPr>
              <a:t>from transverse coordinate</a:t>
            </a:r>
            <a:r>
              <a:rPr lang="ru-RU" sz="900" dirty="0" smtClean="0">
                <a:latin typeface="Comic Sans MS" panose="030F0702030302020204" pitchFamily="66" charset="0"/>
              </a:rPr>
              <a:t> </a:t>
            </a:r>
            <a:r>
              <a:rPr lang="ru-RU" sz="900" dirty="0">
                <a:latin typeface="Comic Sans MS" panose="030F0702030302020204" pitchFamily="66" charset="0"/>
              </a:rPr>
              <a:t>X</a:t>
            </a:r>
          </a:p>
        </p:txBody>
      </p:sp>
      <p:sp>
        <p:nvSpPr>
          <p:cNvPr id="22" name="Прямоугольник 21"/>
          <p:cNvSpPr/>
          <p:nvPr/>
        </p:nvSpPr>
        <p:spPr>
          <a:xfrm>
            <a:off x="428745" y="6294759"/>
            <a:ext cx="4279200" cy="230832"/>
          </a:xfrm>
          <a:prstGeom prst="rect">
            <a:avLst/>
          </a:prstGeom>
        </p:spPr>
        <p:txBody>
          <a:bodyPr wrap="square">
            <a:spAutoFit/>
          </a:bodyPr>
          <a:lstStyle/>
          <a:p>
            <a:r>
              <a:rPr lang="en-US" sz="900" dirty="0">
                <a:latin typeface="Comic Sans MS" panose="030F0702030302020204" pitchFamily="66" charset="0"/>
              </a:rPr>
              <a:t>Behavior of </a:t>
            </a:r>
            <a:r>
              <a:rPr lang="en-US" sz="900" dirty="0" smtClean="0">
                <a:latin typeface="Comic Sans MS" panose="030F0702030302020204" pitchFamily="66" charset="0"/>
              </a:rPr>
              <a:t>gradients </a:t>
            </a:r>
            <a:r>
              <a:rPr lang="ru-RU" sz="900" dirty="0" err="1" smtClean="0">
                <a:latin typeface="Comic Sans MS" panose="030F0702030302020204" pitchFamily="66" charset="0"/>
              </a:rPr>
              <a:t>dBx</a:t>
            </a:r>
            <a:r>
              <a:rPr lang="ru-RU" sz="900" dirty="0" smtClean="0">
                <a:latin typeface="Comic Sans MS" panose="030F0702030302020204" pitchFamily="66" charset="0"/>
              </a:rPr>
              <a:t>/</a:t>
            </a:r>
            <a:r>
              <a:rPr lang="ru-RU" sz="900" dirty="0" err="1" smtClean="0">
                <a:latin typeface="Comic Sans MS" panose="030F0702030302020204" pitchFamily="66" charset="0"/>
              </a:rPr>
              <a:t>dx</a:t>
            </a:r>
            <a:r>
              <a:rPr lang="ru-RU" sz="900" dirty="0" smtClean="0">
                <a:latin typeface="Comic Sans MS" panose="030F0702030302020204" pitchFamily="66" charset="0"/>
              </a:rPr>
              <a:t> </a:t>
            </a:r>
            <a:r>
              <a:rPr lang="en-US" sz="900" dirty="0" smtClean="0">
                <a:latin typeface="Comic Sans MS" panose="030F0702030302020204" pitchFamily="66" charset="0"/>
              </a:rPr>
              <a:t>and</a:t>
            </a:r>
            <a:r>
              <a:rPr lang="ru-RU" sz="900" dirty="0" smtClean="0">
                <a:latin typeface="Comic Sans MS" panose="030F0702030302020204" pitchFamily="66" charset="0"/>
              </a:rPr>
              <a:t> </a:t>
            </a:r>
            <a:r>
              <a:rPr lang="ru-RU" sz="900" dirty="0" err="1" smtClean="0">
                <a:latin typeface="Comic Sans MS" panose="030F0702030302020204" pitchFamily="66" charset="0"/>
              </a:rPr>
              <a:t>dBz</a:t>
            </a:r>
            <a:r>
              <a:rPr lang="ru-RU" sz="900" dirty="0" smtClean="0">
                <a:latin typeface="Comic Sans MS" panose="030F0702030302020204" pitchFamily="66" charset="0"/>
              </a:rPr>
              <a:t>/</a:t>
            </a:r>
            <a:r>
              <a:rPr lang="ru-RU" sz="900" dirty="0" err="1" smtClean="0">
                <a:latin typeface="Comic Sans MS" panose="030F0702030302020204" pitchFamily="66" charset="0"/>
              </a:rPr>
              <a:t>dx</a:t>
            </a:r>
            <a:r>
              <a:rPr lang="en-US" sz="900" dirty="0">
                <a:latin typeface="Comic Sans MS" panose="030F0702030302020204" pitchFamily="66" charset="0"/>
              </a:rPr>
              <a:t> from transverse coordinate</a:t>
            </a:r>
            <a:r>
              <a:rPr lang="ru-RU" sz="900" dirty="0">
                <a:latin typeface="Comic Sans MS" panose="030F0702030302020204" pitchFamily="66" charset="0"/>
              </a:rPr>
              <a:t> </a:t>
            </a:r>
            <a:r>
              <a:rPr lang="ru-RU" sz="900" dirty="0" smtClean="0">
                <a:latin typeface="Comic Sans MS" panose="030F0702030302020204" pitchFamily="66" charset="0"/>
              </a:rPr>
              <a:t>X</a:t>
            </a:r>
            <a:endParaRPr lang="ru-RU" sz="900" dirty="0">
              <a:latin typeface="Comic Sans MS" panose="030F0702030302020204" pitchFamily="66" charset="0"/>
            </a:endParaRPr>
          </a:p>
        </p:txBody>
      </p:sp>
      <p:sp>
        <p:nvSpPr>
          <p:cNvPr id="23" name="Прямоугольник 22"/>
          <p:cNvSpPr/>
          <p:nvPr/>
        </p:nvSpPr>
        <p:spPr>
          <a:xfrm>
            <a:off x="4367386" y="4688827"/>
            <a:ext cx="4776614" cy="230832"/>
          </a:xfrm>
          <a:prstGeom prst="rect">
            <a:avLst/>
          </a:prstGeom>
        </p:spPr>
        <p:txBody>
          <a:bodyPr wrap="square">
            <a:spAutoFit/>
          </a:bodyPr>
          <a:lstStyle/>
          <a:p>
            <a:r>
              <a:rPr lang="en-US" sz="900" dirty="0" smtClean="0">
                <a:latin typeface="Comic Sans MS" panose="030F0702030302020204" pitchFamily="66" charset="0"/>
              </a:rPr>
              <a:t>Distribution  </a:t>
            </a:r>
            <a:r>
              <a:rPr lang="en-US" sz="900" dirty="0">
                <a:latin typeface="Comic Sans MS" panose="030F0702030302020204" pitchFamily="66" charset="0"/>
              </a:rPr>
              <a:t>of field gradients</a:t>
            </a:r>
            <a:r>
              <a:rPr lang="ru-RU" sz="900" dirty="0" smtClean="0">
                <a:latin typeface="Comic Sans MS" panose="030F0702030302020204" pitchFamily="66" charset="0"/>
              </a:rPr>
              <a:t> </a:t>
            </a:r>
            <a:r>
              <a:rPr lang="ru-RU" sz="900" dirty="0" err="1">
                <a:latin typeface="Comic Sans MS" panose="030F0702030302020204" pitchFamily="66" charset="0"/>
              </a:rPr>
              <a:t>dBx</a:t>
            </a:r>
            <a:r>
              <a:rPr lang="ru-RU" sz="900" dirty="0">
                <a:latin typeface="Comic Sans MS" panose="030F0702030302020204" pitchFamily="66" charset="0"/>
              </a:rPr>
              <a:t>/</a:t>
            </a:r>
            <a:r>
              <a:rPr lang="ru-RU" sz="900" dirty="0" err="1">
                <a:latin typeface="Comic Sans MS" panose="030F0702030302020204" pitchFamily="66" charset="0"/>
              </a:rPr>
              <a:t>dx</a:t>
            </a:r>
            <a:r>
              <a:rPr lang="ru-RU" sz="900" dirty="0">
                <a:latin typeface="Comic Sans MS" panose="030F0702030302020204" pitchFamily="66" charset="0"/>
              </a:rPr>
              <a:t> </a:t>
            </a:r>
            <a:r>
              <a:rPr lang="en-US" sz="900" dirty="0" smtClean="0">
                <a:latin typeface="Comic Sans MS" panose="030F0702030302020204" pitchFamily="66" charset="0"/>
              </a:rPr>
              <a:t>and</a:t>
            </a:r>
            <a:r>
              <a:rPr lang="ru-RU" sz="900" dirty="0" smtClean="0">
                <a:latin typeface="Comic Sans MS" panose="030F0702030302020204" pitchFamily="66" charset="0"/>
              </a:rPr>
              <a:t> </a:t>
            </a:r>
            <a:r>
              <a:rPr lang="ru-RU" sz="900" dirty="0" err="1">
                <a:latin typeface="Comic Sans MS" panose="030F0702030302020204" pitchFamily="66" charset="0"/>
              </a:rPr>
              <a:t>dBz</a:t>
            </a:r>
            <a:r>
              <a:rPr lang="ru-RU" sz="900" dirty="0">
                <a:latin typeface="Comic Sans MS" panose="030F0702030302020204" pitchFamily="66" charset="0"/>
              </a:rPr>
              <a:t>/</a:t>
            </a:r>
            <a:r>
              <a:rPr lang="ru-RU" sz="900" dirty="0" err="1">
                <a:latin typeface="Comic Sans MS" panose="030F0702030302020204" pitchFamily="66" charset="0"/>
              </a:rPr>
              <a:t>dx</a:t>
            </a:r>
            <a:r>
              <a:rPr lang="ru-RU" sz="900" dirty="0">
                <a:latin typeface="Comic Sans MS" panose="030F0702030302020204" pitchFamily="66" charset="0"/>
              </a:rPr>
              <a:t> </a:t>
            </a:r>
            <a:r>
              <a:rPr lang="en-US" sz="900" dirty="0" smtClean="0">
                <a:latin typeface="Comic Sans MS" panose="030F0702030302020204" pitchFamily="66" charset="0"/>
              </a:rPr>
              <a:t>along  </a:t>
            </a:r>
            <a:r>
              <a:rPr lang="en-US" sz="900" dirty="0">
                <a:latin typeface="Comic Sans MS" panose="030F0702030302020204" pitchFamily="66" charset="0"/>
              </a:rPr>
              <a:t>longitudinal coordinate</a:t>
            </a:r>
            <a:endParaRPr lang="ru-RU" sz="900" dirty="0">
              <a:latin typeface="Comic Sans MS" panose="030F0702030302020204" pitchFamily="66" charset="0"/>
            </a:endParaRPr>
          </a:p>
        </p:txBody>
      </p:sp>
      <p:sp>
        <p:nvSpPr>
          <p:cNvPr id="17" name="Прямоугольник 16"/>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9"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35" y="1882899"/>
            <a:ext cx="3320009" cy="2087632"/>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710" y="4292454"/>
            <a:ext cx="3361172" cy="203070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3281" y="2291217"/>
            <a:ext cx="4292749" cy="2317899"/>
          </a:xfrm>
          <a:prstGeom prst="rect">
            <a:avLst/>
          </a:prstGeom>
        </p:spPr>
      </p:pic>
      <p:sp>
        <p:nvSpPr>
          <p:cNvPr id="15" name="Прямоугольник 14"/>
          <p:cNvSpPr/>
          <p:nvPr/>
        </p:nvSpPr>
        <p:spPr>
          <a:xfrm>
            <a:off x="99863" y="803214"/>
            <a:ext cx="8845036" cy="1015663"/>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There is presented the magnetic field calculation </a:t>
            </a:r>
            <a:r>
              <a:rPr lang="en-US" sz="1200" dirty="0">
                <a:solidFill>
                  <a:schemeClr val="dk1"/>
                </a:solidFill>
                <a:latin typeface="Comic Sans MS" panose="030F0702030302020204" pitchFamily="66" charset="0"/>
              </a:rPr>
              <a:t>for single  quadrupole </a:t>
            </a:r>
            <a:r>
              <a:rPr lang="en-US" sz="1200" dirty="0" smtClean="0">
                <a:solidFill>
                  <a:schemeClr val="dk1"/>
                </a:solidFill>
                <a:latin typeface="Comic Sans MS" panose="030F0702030302020204" pitchFamily="66" charset="0"/>
              </a:rPr>
              <a:t>lens.</a:t>
            </a:r>
          </a:p>
          <a:p>
            <a:pPr marL="171450" indent="-171450">
              <a:buFont typeface="Wingdings" panose="05000000000000000000" pitchFamily="2" charset="2"/>
              <a:buChar char="q"/>
            </a:pPr>
            <a:r>
              <a:rPr lang="en-US" sz="1200" dirty="0" err="1" smtClean="0">
                <a:solidFill>
                  <a:schemeClr val="dk1"/>
                </a:solidFill>
                <a:latin typeface="Comic Sans MS" panose="030F0702030302020204" pitchFamily="66" charset="0"/>
              </a:rPr>
              <a:t>Biot</a:t>
            </a:r>
            <a:r>
              <a:rPr lang="en-US" sz="1200" dirty="0" smtClean="0">
                <a:solidFill>
                  <a:schemeClr val="dk1"/>
                </a:solidFill>
                <a:latin typeface="Comic Sans MS" panose="030F0702030302020204" pitchFamily="66" charset="0"/>
              </a:rPr>
              <a:t>-Savart's </a:t>
            </a:r>
            <a:r>
              <a:rPr lang="en-US" sz="1200" dirty="0">
                <a:solidFill>
                  <a:schemeClr val="dk1"/>
                </a:solidFill>
                <a:latin typeface="Comic Sans MS" panose="030F0702030302020204" pitchFamily="66" charset="0"/>
              </a:rPr>
              <a:t>law was used to calculate the field distribution by summing the field contributions from short </a:t>
            </a:r>
            <a:r>
              <a:rPr lang="en-US" sz="1200" dirty="0" smtClean="0">
                <a:solidFill>
                  <a:schemeClr val="dk1"/>
                </a:solidFill>
                <a:latin typeface="Comic Sans MS" panose="030F0702030302020204" pitchFamily="66" charset="0"/>
              </a:rPr>
              <a:t>elements currents </a:t>
            </a:r>
            <a:r>
              <a:rPr lang="en-US" sz="1200" dirty="0">
                <a:solidFill>
                  <a:schemeClr val="dk1"/>
                </a:solidFill>
                <a:latin typeface="Comic Sans MS" panose="030F0702030302020204" pitchFamily="66" charset="0"/>
              </a:rPr>
              <a:t>following the groove path. </a:t>
            </a:r>
            <a:endParaRPr lang="en-US" sz="12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Inside </a:t>
            </a:r>
            <a:r>
              <a:rPr lang="en-US" sz="1200" dirty="0">
                <a:solidFill>
                  <a:schemeClr val="dk1"/>
                </a:solidFill>
                <a:latin typeface="Comic Sans MS" panose="030F0702030302020204" pitchFamily="66" charset="0"/>
              </a:rPr>
              <a:t>the lens aperture there is only a vertical field component </a:t>
            </a:r>
            <a:r>
              <a:rPr lang="en-US" sz="1200" dirty="0" err="1">
                <a:solidFill>
                  <a:schemeClr val="dk1"/>
                </a:solidFill>
                <a:latin typeface="Comic Sans MS" panose="030F0702030302020204" pitchFamily="66" charset="0"/>
              </a:rPr>
              <a:t>Bz</a:t>
            </a:r>
            <a:r>
              <a:rPr lang="en-US" sz="1200" dirty="0">
                <a:solidFill>
                  <a:schemeClr val="dk1"/>
                </a:solidFill>
                <a:latin typeface="Comic Sans MS" panose="030F0702030302020204" pitchFamily="66" charset="0"/>
              </a:rPr>
              <a:t>, which linearly depends on the transverse  coordinate </a:t>
            </a:r>
            <a:r>
              <a:rPr lang="en-US" sz="1200" dirty="0" smtClean="0">
                <a:solidFill>
                  <a:schemeClr val="dk1"/>
                </a:solidFill>
                <a:latin typeface="Comic Sans MS" panose="030F0702030302020204" pitchFamily="66" charset="0"/>
              </a:rPr>
              <a:t>X and gradient </a:t>
            </a:r>
            <a:r>
              <a:rPr lang="ru-RU" sz="1200" dirty="0" err="1">
                <a:latin typeface="Comic Sans MS" panose="030F0702030302020204" pitchFamily="66" charset="0"/>
              </a:rPr>
              <a:t>dBz</a:t>
            </a:r>
            <a:r>
              <a:rPr lang="ru-RU" sz="1200" dirty="0">
                <a:latin typeface="Comic Sans MS" panose="030F0702030302020204" pitchFamily="66" charset="0"/>
              </a:rPr>
              <a:t>/</a:t>
            </a:r>
            <a:r>
              <a:rPr lang="ru-RU" sz="1200" dirty="0" err="1">
                <a:latin typeface="Comic Sans MS" panose="030F0702030302020204" pitchFamily="66" charset="0"/>
              </a:rPr>
              <a:t>dx</a:t>
            </a:r>
            <a:r>
              <a:rPr lang="ru-RU" sz="1200" dirty="0">
                <a:latin typeface="Comic Sans MS" panose="030F0702030302020204" pitchFamily="66" charset="0"/>
              </a:rPr>
              <a:t> </a:t>
            </a:r>
            <a:r>
              <a:rPr lang="en-US" sz="1200" dirty="0" smtClean="0">
                <a:solidFill>
                  <a:schemeClr val="dk1"/>
                </a:solidFill>
                <a:latin typeface="Comic Sans MS" panose="030F0702030302020204" pitchFamily="66" charset="0"/>
              </a:rPr>
              <a:t>component  </a:t>
            </a:r>
            <a:r>
              <a:rPr lang="en-US" sz="1200" dirty="0">
                <a:solidFill>
                  <a:schemeClr val="dk1"/>
                </a:solidFill>
                <a:latin typeface="Comic Sans MS" panose="030F0702030302020204" pitchFamily="66" charset="0"/>
              </a:rPr>
              <a:t>does not change  in the lens aperture.</a:t>
            </a:r>
            <a:endParaRPr lang="ru-RU" sz="1200" dirty="0" smtClean="0">
              <a:solidFill>
                <a:schemeClr val="dk1"/>
              </a:solidFill>
              <a:latin typeface="Comic Sans MS" panose="030F0702030302020204" pitchFamily="66" charset="0"/>
            </a:endParaRPr>
          </a:p>
        </p:txBody>
      </p:sp>
    </p:spTree>
    <p:extLst>
      <p:ext uri="{BB962C8B-B14F-4D97-AF65-F5344CB8AC3E}">
        <p14:creationId xmlns:p14="http://schemas.microsoft.com/office/powerpoint/2010/main" val="696947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73143" y="5812627"/>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13</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6" name="Прямоугольник 25"/>
          <p:cNvSpPr/>
          <p:nvPr/>
        </p:nvSpPr>
        <p:spPr>
          <a:xfrm>
            <a:off x="2123728" y="3617341"/>
            <a:ext cx="6481203" cy="369332"/>
          </a:xfrm>
          <a:prstGeom prst="rect">
            <a:avLst/>
          </a:prstGeom>
        </p:spPr>
        <p:txBody>
          <a:bodyPr wrap="square">
            <a:spAutoFit/>
          </a:bodyPr>
          <a:lstStyle/>
          <a:p>
            <a:r>
              <a:rPr lang="en-US" sz="900" dirty="0">
                <a:latin typeface="Comic Sans MS" panose="030F0702030302020204" pitchFamily="66" charset="0"/>
              </a:rPr>
              <a:t>Dependency of </a:t>
            </a:r>
            <a:r>
              <a:rPr lang="ru-RU" sz="900" dirty="0" err="1">
                <a:latin typeface="Comic Sans MS" panose="030F0702030302020204" pitchFamily="66" charset="0"/>
              </a:rPr>
              <a:t>Bx</a:t>
            </a:r>
            <a:r>
              <a:rPr lang="ru-RU" sz="900" dirty="0">
                <a:latin typeface="Comic Sans MS" panose="030F0702030302020204" pitchFamily="66" charset="0"/>
              </a:rPr>
              <a:t> </a:t>
            </a:r>
            <a:r>
              <a:rPr lang="en-US" sz="900" dirty="0">
                <a:latin typeface="Comic Sans MS" panose="030F0702030302020204" pitchFamily="66" charset="0"/>
              </a:rPr>
              <a:t>and</a:t>
            </a:r>
            <a:r>
              <a:rPr lang="ru-RU" sz="900" dirty="0">
                <a:latin typeface="Comic Sans MS" panose="030F0702030302020204" pitchFamily="66" charset="0"/>
              </a:rPr>
              <a:t> </a:t>
            </a:r>
            <a:r>
              <a:rPr lang="ru-RU" sz="900" dirty="0" err="1">
                <a:latin typeface="Comic Sans MS" panose="030F0702030302020204" pitchFamily="66" charset="0"/>
              </a:rPr>
              <a:t>Bz</a:t>
            </a:r>
            <a:r>
              <a:rPr lang="en-US" sz="900" dirty="0">
                <a:latin typeface="Comic Sans MS" panose="030F0702030302020204" pitchFamily="66" charset="0"/>
              </a:rPr>
              <a:t> field component </a:t>
            </a:r>
            <a:r>
              <a:rPr lang="ru-RU" sz="900" dirty="0">
                <a:latin typeface="Comic Sans MS" panose="030F0702030302020204" pitchFamily="66" charset="0"/>
              </a:rPr>
              <a:t> </a:t>
            </a:r>
            <a:r>
              <a:rPr lang="en-US" sz="900" dirty="0">
                <a:latin typeface="Comic Sans MS" panose="030F0702030302020204" pitchFamily="66" charset="0"/>
              </a:rPr>
              <a:t>from transverse coordinate</a:t>
            </a:r>
            <a:r>
              <a:rPr lang="ru-RU" sz="900" dirty="0">
                <a:latin typeface="Comic Sans MS" panose="030F0702030302020204" pitchFamily="66" charset="0"/>
              </a:rPr>
              <a:t> </a:t>
            </a:r>
            <a:r>
              <a:rPr lang="ru-RU" sz="900" dirty="0" smtClean="0">
                <a:latin typeface="Comic Sans MS" panose="030F0702030302020204" pitchFamily="66" charset="0"/>
              </a:rPr>
              <a:t>X</a:t>
            </a:r>
            <a:r>
              <a:rPr lang="en-US" sz="900" dirty="0">
                <a:latin typeface="Comic Sans MS" panose="030F0702030302020204" pitchFamily="66" charset="0"/>
              </a:rPr>
              <a:t>.</a:t>
            </a:r>
            <a:endParaRPr lang="ru-RU" sz="900" dirty="0">
              <a:latin typeface="Comic Sans MS" panose="030F0702030302020204" pitchFamily="66" charset="0"/>
            </a:endParaRPr>
          </a:p>
          <a:p>
            <a:r>
              <a:rPr lang="en-US" sz="900" dirty="0">
                <a:latin typeface="Comic Sans MS" panose="030F0702030302020204" pitchFamily="66" charset="0"/>
              </a:rPr>
              <a:t>Red - the total field from two powered quadrupoles. The centers of the lenses are dotted.</a:t>
            </a:r>
            <a:endParaRPr lang="ru-RU" sz="900" dirty="0">
              <a:latin typeface="Comic Sans MS" panose="030F0702030302020204" pitchFamily="66" charset="0"/>
            </a:endParaRPr>
          </a:p>
        </p:txBody>
      </p:sp>
      <p:sp>
        <p:nvSpPr>
          <p:cNvPr id="27" name="Прямоугольник 26"/>
          <p:cNvSpPr/>
          <p:nvPr/>
        </p:nvSpPr>
        <p:spPr>
          <a:xfrm>
            <a:off x="1475656" y="6184198"/>
            <a:ext cx="6474695" cy="230832"/>
          </a:xfrm>
          <a:prstGeom prst="rect">
            <a:avLst/>
          </a:prstGeom>
        </p:spPr>
        <p:txBody>
          <a:bodyPr wrap="square">
            <a:spAutoFit/>
          </a:bodyPr>
          <a:lstStyle/>
          <a:p>
            <a:r>
              <a:rPr lang="en-US" sz="900" dirty="0">
                <a:latin typeface="Comic Sans MS" panose="030F0702030302020204" pitchFamily="66" charset="0"/>
              </a:rPr>
              <a:t>Behavior of gradients </a:t>
            </a:r>
            <a:r>
              <a:rPr lang="ru-RU" sz="900" dirty="0" err="1" smtClean="0">
                <a:latin typeface="Comic Sans MS" panose="030F0702030302020204" pitchFamily="66" charset="0"/>
              </a:rPr>
              <a:t>dBx</a:t>
            </a:r>
            <a:r>
              <a:rPr lang="ru-RU" sz="900" dirty="0" smtClean="0">
                <a:latin typeface="Comic Sans MS" panose="030F0702030302020204" pitchFamily="66" charset="0"/>
              </a:rPr>
              <a:t>/</a:t>
            </a:r>
            <a:r>
              <a:rPr lang="ru-RU" sz="900" dirty="0" err="1" smtClean="0">
                <a:latin typeface="Comic Sans MS" panose="030F0702030302020204" pitchFamily="66" charset="0"/>
              </a:rPr>
              <a:t>dx</a:t>
            </a:r>
            <a:r>
              <a:rPr lang="ru-RU" sz="900" dirty="0" smtClean="0">
                <a:latin typeface="Comic Sans MS" panose="030F0702030302020204" pitchFamily="66" charset="0"/>
              </a:rPr>
              <a:t> </a:t>
            </a:r>
            <a:r>
              <a:rPr lang="ru-RU" sz="900" dirty="0">
                <a:latin typeface="Comic Sans MS" panose="030F0702030302020204" pitchFamily="66" charset="0"/>
              </a:rPr>
              <a:t>и </a:t>
            </a:r>
            <a:r>
              <a:rPr lang="ru-RU" sz="900" dirty="0" err="1" smtClean="0">
                <a:latin typeface="Comic Sans MS" panose="030F0702030302020204" pitchFamily="66" charset="0"/>
              </a:rPr>
              <a:t>dBz</a:t>
            </a:r>
            <a:r>
              <a:rPr lang="ru-RU" sz="900" dirty="0" smtClean="0">
                <a:latin typeface="Comic Sans MS" panose="030F0702030302020204" pitchFamily="66" charset="0"/>
              </a:rPr>
              <a:t>/</a:t>
            </a:r>
            <a:r>
              <a:rPr lang="ru-RU" sz="900" dirty="0" err="1" smtClean="0">
                <a:latin typeface="Comic Sans MS" panose="030F0702030302020204" pitchFamily="66" charset="0"/>
              </a:rPr>
              <a:t>dx</a:t>
            </a:r>
            <a:r>
              <a:rPr lang="ru-RU" sz="900" dirty="0" smtClean="0">
                <a:latin typeface="Comic Sans MS" panose="030F0702030302020204" pitchFamily="66" charset="0"/>
              </a:rPr>
              <a:t> </a:t>
            </a:r>
            <a:r>
              <a:rPr lang="en-US" sz="900" dirty="0">
                <a:latin typeface="Comic Sans MS" panose="030F0702030302020204" pitchFamily="66" charset="0"/>
              </a:rPr>
              <a:t>from transverse coordinate</a:t>
            </a:r>
            <a:r>
              <a:rPr lang="ru-RU" sz="900" dirty="0">
                <a:latin typeface="Comic Sans MS" panose="030F0702030302020204" pitchFamily="66" charset="0"/>
              </a:rPr>
              <a:t> X </a:t>
            </a:r>
            <a:r>
              <a:rPr lang="en-US" sz="900" dirty="0">
                <a:latin typeface="Comic Sans MS" panose="030F0702030302020204" pitchFamily="66" charset="0"/>
              </a:rPr>
              <a:t>with two powered quadrupoles. </a:t>
            </a:r>
            <a:endParaRPr lang="ru-RU" sz="900" dirty="0">
              <a:latin typeface="Comic Sans MS" panose="030F0702030302020204" pitchFamily="66" charset="0"/>
            </a:endParaRPr>
          </a:p>
        </p:txBody>
      </p:sp>
      <p:sp>
        <p:nvSpPr>
          <p:cNvPr id="30" name="Прямоугольник 29"/>
          <p:cNvSpPr/>
          <p:nvPr/>
        </p:nvSpPr>
        <p:spPr>
          <a:xfrm>
            <a:off x="152777" y="518881"/>
            <a:ext cx="8653608" cy="307777"/>
          </a:xfrm>
          <a:prstGeom prst="rect">
            <a:avLst/>
          </a:prstGeom>
        </p:spPr>
        <p:txBody>
          <a:bodyPr wrap="square">
            <a:spAutoFit/>
          </a:bodyPr>
          <a:lstStyle/>
          <a:p>
            <a:pPr lvl="1" algn="ctr"/>
            <a:r>
              <a:rPr lang="ru-RU" sz="1400" b="1" dirty="0" smtClean="0">
                <a:latin typeface="Comic Sans MS" panose="030F0702030302020204" pitchFamily="66" charset="0"/>
              </a:rPr>
              <a:t> </a:t>
            </a:r>
            <a:r>
              <a:rPr lang="en-US" sz="1400" b="1" dirty="0">
                <a:latin typeface="Comic Sans MS" panose="030F0702030302020204" pitchFamily="66" charset="0"/>
              </a:rPr>
              <a:t>Magnetic field calculations for two powered  </a:t>
            </a:r>
            <a:r>
              <a:rPr lang="en-US" sz="1400" b="1" dirty="0" smtClean="0">
                <a:latin typeface="Comic Sans MS" panose="030F0702030302020204" pitchFamily="66" charset="0"/>
              </a:rPr>
              <a:t>lens</a:t>
            </a:r>
            <a:r>
              <a:rPr lang="ru-RU" sz="1400" b="1" dirty="0" smtClean="0">
                <a:latin typeface="Comic Sans MS" panose="030F0702030302020204" pitchFamily="66" charset="0"/>
              </a:rPr>
              <a:t>  </a:t>
            </a:r>
          </a:p>
        </p:txBody>
      </p:sp>
      <p:sp>
        <p:nvSpPr>
          <p:cNvPr id="12" name="Прямоугольник 11"/>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4"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388" y="1484083"/>
            <a:ext cx="3441847" cy="2184645"/>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8388" y="4020401"/>
            <a:ext cx="3493520" cy="2060694"/>
          </a:xfrm>
          <a:prstGeom prst="rect">
            <a:avLst/>
          </a:prstGeom>
        </p:spPr>
      </p:pic>
      <p:sp>
        <p:nvSpPr>
          <p:cNvPr id="15" name="Прямоугольник 14"/>
          <p:cNvSpPr/>
          <p:nvPr/>
        </p:nvSpPr>
        <p:spPr>
          <a:xfrm>
            <a:off x="99862" y="803214"/>
            <a:ext cx="8936633" cy="646331"/>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F</a:t>
            </a:r>
            <a:r>
              <a:rPr lang="en-US" sz="1200" dirty="0" smtClean="0">
                <a:solidFill>
                  <a:schemeClr val="dk1"/>
                </a:solidFill>
                <a:latin typeface="Comic Sans MS" panose="030F0702030302020204" pitchFamily="66" charset="0"/>
              </a:rPr>
              <a:t>or </a:t>
            </a:r>
            <a:r>
              <a:rPr lang="en-US" sz="1200" dirty="0">
                <a:solidFill>
                  <a:schemeClr val="dk1"/>
                </a:solidFill>
                <a:latin typeface="Comic Sans MS" panose="030F0702030302020204" pitchFamily="66" charset="0"/>
              </a:rPr>
              <a:t>magnetic field distribution </a:t>
            </a:r>
            <a:r>
              <a:rPr lang="en-US" sz="1200" dirty="0" smtClean="0">
                <a:solidFill>
                  <a:schemeClr val="dk1"/>
                </a:solidFill>
                <a:latin typeface="Comic Sans MS" panose="030F0702030302020204" pitchFamily="66" charset="0"/>
              </a:rPr>
              <a:t>of </a:t>
            </a:r>
            <a:r>
              <a:rPr lang="en-US" sz="1200" dirty="0">
                <a:solidFill>
                  <a:schemeClr val="dk1"/>
                </a:solidFill>
                <a:latin typeface="Comic Sans MS" panose="030F0702030302020204" pitchFamily="66" charset="0"/>
              </a:rPr>
              <a:t>two </a:t>
            </a:r>
            <a:r>
              <a:rPr lang="en-US" sz="1200" dirty="0">
                <a:latin typeface="Comic Sans MS" panose="030F0702030302020204" pitchFamily="66" charset="0"/>
              </a:rPr>
              <a:t>powered</a:t>
            </a:r>
            <a:r>
              <a:rPr lang="en-US" sz="1200" dirty="0" smtClean="0">
                <a:solidFill>
                  <a:schemeClr val="dk1"/>
                </a:solidFill>
                <a:latin typeface="Comic Sans MS" panose="030F0702030302020204" pitchFamily="66" charset="0"/>
              </a:rPr>
              <a:t> lens: in </a:t>
            </a:r>
            <a:r>
              <a:rPr lang="en-US" sz="1200" dirty="0">
                <a:solidFill>
                  <a:schemeClr val="dk1"/>
                </a:solidFill>
                <a:latin typeface="Comic Sans MS" panose="030F0702030302020204" pitchFamily="66" charset="0"/>
              </a:rPr>
              <a:t>the presence of </a:t>
            </a:r>
            <a:r>
              <a:rPr lang="en-US" sz="1200" dirty="0" smtClean="0">
                <a:solidFill>
                  <a:schemeClr val="dk1"/>
                </a:solidFill>
                <a:latin typeface="Comic Sans MS" panose="030F0702030302020204" pitchFamily="66" charset="0"/>
              </a:rPr>
              <a:t>second </a:t>
            </a:r>
            <a:r>
              <a:rPr lang="en-US" sz="1200" dirty="0">
                <a:solidFill>
                  <a:schemeClr val="dk1"/>
                </a:solidFill>
                <a:latin typeface="Comic Sans MS" panose="030F0702030302020204" pitchFamily="66" charset="0"/>
              </a:rPr>
              <a:t>lens the </a:t>
            </a:r>
            <a:r>
              <a:rPr lang="en-US" sz="1200" dirty="0" err="1">
                <a:solidFill>
                  <a:schemeClr val="dk1"/>
                </a:solidFill>
                <a:latin typeface="Comic Sans MS" panose="030F0702030302020204" pitchFamily="66" charset="0"/>
              </a:rPr>
              <a:t>Bz</a:t>
            </a:r>
            <a:r>
              <a:rPr lang="en-US" sz="1200" dirty="0">
                <a:solidFill>
                  <a:schemeClr val="dk1"/>
                </a:solidFill>
                <a:latin typeface="Comic Sans MS" panose="030F0702030302020204" pitchFamily="66" charset="0"/>
              </a:rPr>
              <a:t> field component is </a:t>
            </a:r>
            <a:r>
              <a:rPr lang="en-US" sz="1200" dirty="0" smtClean="0">
                <a:solidFill>
                  <a:schemeClr val="dk1"/>
                </a:solidFill>
                <a:latin typeface="Comic Sans MS" panose="030F0702030302020204" pitchFamily="66" charset="0"/>
              </a:rPr>
              <a:t>depended </a:t>
            </a:r>
            <a:r>
              <a:rPr lang="en-US" sz="1200" dirty="0">
                <a:solidFill>
                  <a:schemeClr val="dk1"/>
                </a:solidFill>
                <a:latin typeface="Comic Sans MS" panose="030F0702030302020204" pitchFamily="66" charset="0"/>
              </a:rPr>
              <a:t>not linearly from transvers coordinate X and field gradient is increased near neighboring lens. </a:t>
            </a:r>
            <a:endParaRPr lang="en-US" sz="12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This </a:t>
            </a:r>
            <a:r>
              <a:rPr lang="en-US" sz="1200" dirty="0">
                <a:solidFill>
                  <a:schemeClr val="dk1"/>
                </a:solidFill>
                <a:latin typeface="Comic Sans MS" panose="030F0702030302020204" pitchFamily="66" charset="0"/>
              </a:rPr>
              <a:t>problem is recognized but its solution will not be discussed in this report</a:t>
            </a:r>
            <a:r>
              <a:rPr lang="en-US" sz="1200" dirty="0" smtClean="0">
                <a:solidFill>
                  <a:schemeClr val="dk1"/>
                </a:solidFill>
                <a:latin typeface="Comic Sans MS" panose="030F0702030302020204" pitchFamily="66" charset="0"/>
              </a:rPr>
              <a:t>. </a:t>
            </a:r>
            <a:endParaRPr lang="en-US" sz="1200" dirty="0">
              <a:solidFill>
                <a:schemeClr val="dk1"/>
              </a:solidFill>
              <a:latin typeface="Comic Sans MS" panose="030F0702030302020204" pitchFamily="66" charset="0"/>
            </a:endParaRPr>
          </a:p>
        </p:txBody>
      </p:sp>
    </p:spTree>
    <p:extLst>
      <p:ext uri="{BB962C8B-B14F-4D97-AF65-F5344CB8AC3E}">
        <p14:creationId xmlns:p14="http://schemas.microsoft.com/office/powerpoint/2010/main" val="3097112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14</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0" name="Прямоугольник 19"/>
          <p:cNvSpPr/>
          <p:nvPr/>
        </p:nvSpPr>
        <p:spPr>
          <a:xfrm>
            <a:off x="201648" y="585687"/>
            <a:ext cx="8653608" cy="307777"/>
          </a:xfrm>
          <a:prstGeom prst="rect">
            <a:avLst/>
          </a:prstGeom>
        </p:spPr>
        <p:txBody>
          <a:bodyPr wrap="square">
            <a:spAutoFit/>
          </a:bodyPr>
          <a:lstStyle/>
          <a:p>
            <a:pPr lvl="1" algn="ctr"/>
            <a:r>
              <a:rPr lang="en-US" sz="1400" b="1" dirty="0">
                <a:latin typeface="Comic Sans MS" panose="030F0702030302020204" pitchFamily="66" charset="0"/>
              </a:rPr>
              <a:t>Magnetic field measurements of CCT lens using a rotating frame</a:t>
            </a:r>
            <a:endParaRPr lang="ru-RU" sz="1400" b="1" dirty="0" smtClean="0">
              <a:latin typeface="Comic Sans MS" panose="030F0702030302020204" pitchFamily="66" charset="0"/>
            </a:endParaRPr>
          </a:p>
        </p:txBody>
      </p:sp>
      <p:sp>
        <p:nvSpPr>
          <p:cNvPr id="22" name="Прямоугольник 21"/>
          <p:cNvSpPr/>
          <p:nvPr/>
        </p:nvSpPr>
        <p:spPr>
          <a:xfrm>
            <a:off x="4998765" y="5719860"/>
            <a:ext cx="4286878" cy="230832"/>
          </a:xfrm>
          <a:prstGeom prst="rect">
            <a:avLst/>
          </a:prstGeom>
        </p:spPr>
        <p:txBody>
          <a:bodyPr wrap="square">
            <a:spAutoFit/>
          </a:bodyPr>
          <a:lstStyle/>
          <a:p>
            <a:r>
              <a:rPr lang="en-US" sz="900" dirty="0">
                <a:latin typeface="Comic Sans MS" panose="030F0702030302020204" pitchFamily="66" charset="0"/>
              </a:rPr>
              <a:t>Calculated and </a:t>
            </a:r>
            <a:r>
              <a:rPr lang="en-US" sz="900" dirty="0" smtClean="0">
                <a:latin typeface="Comic Sans MS" panose="030F0702030302020204" pitchFamily="66" charset="0"/>
              </a:rPr>
              <a:t>measured </a:t>
            </a:r>
            <a:r>
              <a:rPr lang="en-US" sz="900" dirty="0">
                <a:latin typeface="Comic Sans MS" panose="030F0702030302020204" pitchFamily="66" charset="0"/>
              </a:rPr>
              <a:t>field expansion </a:t>
            </a:r>
            <a:r>
              <a:rPr lang="en-US" sz="900" dirty="0" smtClean="0">
                <a:latin typeface="Comic Sans MS" panose="030F0702030302020204" pitchFamily="66" charset="0"/>
              </a:rPr>
              <a:t>coefficients </a:t>
            </a:r>
            <a:r>
              <a:rPr lang="en-US" sz="900" dirty="0"/>
              <a:t>in the Fourier </a:t>
            </a:r>
            <a:r>
              <a:rPr lang="en-US" sz="900" dirty="0" smtClean="0"/>
              <a:t>series.</a:t>
            </a:r>
            <a:endParaRPr lang="ru-RU" sz="900" dirty="0">
              <a:latin typeface="Comic Sans MS" panose="030F0702030302020204" pitchFamily="66" charset="0"/>
            </a:endParaRPr>
          </a:p>
        </p:txBody>
      </p:sp>
      <p:pic>
        <p:nvPicPr>
          <p:cNvPr id="25" name="Рисунок 24"/>
          <p:cNvPicPr/>
          <p:nvPr/>
        </p:nvPicPr>
        <p:blipFill>
          <a:blip r:embed="rId4" cstate="print">
            <a:extLst>
              <a:ext uri="{28A0092B-C50C-407E-A947-70E740481C1C}">
                <a14:useLocalDpi xmlns:a14="http://schemas.microsoft.com/office/drawing/2010/main"/>
              </a:ext>
            </a:extLst>
          </a:blip>
          <a:stretch>
            <a:fillRect/>
          </a:stretch>
        </p:blipFill>
        <p:spPr>
          <a:xfrm>
            <a:off x="105267" y="2456108"/>
            <a:ext cx="3672892" cy="154136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311" y="4039909"/>
            <a:ext cx="2681917" cy="2226216"/>
          </a:xfrm>
          <a:prstGeom prst="rect">
            <a:avLst/>
          </a:prstGeom>
        </p:spPr>
      </p:pic>
      <p:pic>
        <p:nvPicPr>
          <p:cNvPr id="26" name="Рисунок 25"/>
          <p:cNvPicPr/>
          <p:nvPr/>
        </p:nvPicPr>
        <p:blipFill>
          <a:blip r:embed="rId6">
            <a:extLst>
              <a:ext uri="{28A0092B-C50C-407E-A947-70E740481C1C}">
                <a14:useLocalDpi xmlns:a14="http://schemas.microsoft.com/office/drawing/2010/main"/>
              </a:ext>
            </a:extLst>
          </a:blip>
          <a:stretch>
            <a:fillRect/>
          </a:stretch>
        </p:blipFill>
        <p:spPr>
          <a:xfrm>
            <a:off x="105267" y="4041529"/>
            <a:ext cx="1728676" cy="2170226"/>
          </a:xfrm>
          <a:prstGeom prst="rect">
            <a:avLst/>
          </a:prstGeom>
        </p:spPr>
      </p:pic>
      <p:sp>
        <p:nvSpPr>
          <p:cNvPr id="27" name="Прямоугольник 26"/>
          <p:cNvSpPr/>
          <p:nvPr/>
        </p:nvSpPr>
        <p:spPr>
          <a:xfrm>
            <a:off x="713103" y="6286935"/>
            <a:ext cx="4117393" cy="230832"/>
          </a:xfrm>
          <a:prstGeom prst="rect">
            <a:avLst/>
          </a:prstGeom>
        </p:spPr>
        <p:txBody>
          <a:bodyPr wrap="square">
            <a:spAutoFit/>
          </a:bodyPr>
          <a:lstStyle/>
          <a:p>
            <a:r>
              <a:rPr lang="en-US" sz="900" dirty="0">
                <a:latin typeface="Comic Sans MS" panose="030F0702030302020204" pitchFamily="66" charset="0"/>
              </a:rPr>
              <a:t>Measuring system with rotating frame</a:t>
            </a:r>
            <a:endParaRPr lang="ru-RU" sz="900" dirty="0">
              <a:latin typeface="Comic Sans MS" panose="030F0702030302020204" pitchFamily="66" charset="0"/>
            </a:endParaRPr>
          </a:p>
        </p:txBody>
      </p:sp>
      <p:sp>
        <p:nvSpPr>
          <p:cNvPr id="17" name="Прямоугольник 16"/>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8"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7512" y="2768744"/>
            <a:ext cx="4340665" cy="2825527"/>
          </a:xfrm>
          <a:prstGeom prst="rect">
            <a:avLst/>
          </a:prstGeom>
        </p:spPr>
      </p:pic>
      <p:sp>
        <p:nvSpPr>
          <p:cNvPr id="16" name="Прямоугольник 15"/>
          <p:cNvSpPr/>
          <p:nvPr/>
        </p:nvSpPr>
        <p:spPr>
          <a:xfrm>
            <a:off x="137424" y="856650"/>
            <a:ext cx="8845036" cy="1569660"/>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Measurements </a:t>
            </a:r>
            <a:r>
              <a:rPr lang="en-US" sz="1200" dirty="0">
                <a:solidFill>
                  <a:schemeClr val="dk1"/>
                </a:solidFill>
                <a:latin typeface="Comic Sans MS" panose="030F0702030302020204" pitchFamily="66" charset="0"/>
              </a:rPr>
              <a:t>of the magnetic field of single lens were carried out using a rotating frame </a:t>
            </a:r>
            <a:r>
              <a:rPr lang="en-US" sz="1200" dirty="0" smtClean="0">
                <a:solidFill>
                  <a:schemeClr val="dk1"/>
                </a:solidFill>
                <a:latin typeface="Comic Sans MS" panose="030F0702030302020204" pitchFamily="66" charset="0"/>
              </a:rPr>
              <a:t>system. </a:t>
            </a:r>
          </a:p>
          <a:p>
            <a:pPr marL="171450" indent="-171450">
              <a:buFont typeface="Wingdings" panose="05000000000000000000" pitchFamily="2" charset="2"/>
              <a:buChar char="q"/>
            </a:pPr>
            <a:r>
              <a:rPr lang="en-US" sz="1200" dirty="0" smtClean="0">
                <a:latin typeface="Comic Sans MS" panose="030F0702030302020204" pitchFamily="66" charset="0"/>
              </a:rPr>
              <a:t>Field </a:t>
            </a:r>
            <a:r>
              <a:rPr lang="en-US" sz="1200" dirty="0">
                <a:latin typeface="Comic Sans MS" panose="030F0702030302020204" pitchFamily="66" charset="0"/>
              </a:rPr>
              <a:t>expansion coefficients </a:t>
            </a:r>
            <a:r>
              <a:rPr lang="en-US" sz="1200" dirty="0" smtClean="0">
                <a:latin typeface="Comic Sans MS" panose="030F0702030302020204" pitchFamily="66" charset="0"/>
              </a:rPr>
              <a:t>in </a:t>
            </a:r>
            <a:r>
              <a:rPr lang="en-US" sz="1200" dirty="0" smtClean="0">
                <a:solidFill>
                  <a:schemeClr val="dk1"/>
                </a:solidFill>
                <a:latin typeface="Comic Sans MS" panose="030F0702030302020204" pitchFamily="66" charset="0"/>
              </a:rPr>
              <a:t>Fourier </a:t>
            </a:r>
            <a:r>
              <a:rPr lang="en-US" sz="1200" dirty="0">
                <a:solidFill>
                  <a:schemeClr val="dk1"/>
                </a:solidFill>
                <a:latin typeface="Comic Sans MS" panose="030F0702030302020204" pitchFamily="66" charset="0"/>
              </a:rPr>
              <a:t>series of the measured </a:t>
            </a:r>
            <a:r>
              <a:rPr lang="en-US" sz="1200" dirty="0" smtClean="0">
                <a:solidFill>
                  <a:schemeClr val="dk1"/>
                </a:solidFill>
                <a:latin typeface="Comic Sans MS" panose="030F0702030302020204" pitchFamily="66" charset="0"/>
              </a:rPr>
              <a:t>signal: in </a:t>
            </a:r>
            <a:r>
              <a:rPr lang="en-US" sz="1200" dirty="0">
                <a:solidFill>
                  <a:schemeClr val="dk1"/>
                </a:solidFill>
                <a:latin typeface="Comic Sans MS" panose="030F0702030302020204" pitchFamily="66" charset="0"/>
              </a:rPr>
              <a:t>addition to the main Second harmonic (corresponding to </a:t>
            </a:r>
            <a:r>
              <a:rPr lang="en-US" sz="1200" dirty="0" smtClean="0">
                <a:solidFill>
                  <a:schemeClr val="dk1"/>
                </a:solidFill>
                <a:latin typeface="Comic Sans MS" panose="030F0702030302020204" pitchFamily="66" charset="0"/>
              </a:rPr>
              <a:t>Quadrupole </a:t>
            </a:r>
            <a:r>
              <a:rPr lang="en-US" sz="1200" dirty="0">
                <a:solidFill>
                  <a:schemeClr val="dk1"/>
                </a:solidFill>
                <a:latin typeface="Comic Sans MS" panose="030F0702030302020204" pitchFamily="66" charset="0"/>
              </a:rPr>
              <a:t>component), there is also a First harmonic (responsible for </a:t>
            </a:r>
            <a:r>
              <a:rPr lang="en-US" sz="1200" dirty="0" smtClean="0">
                <a:solidFill>
                  <a:schemeClr val="dk1"/>
                </a:solidFill>
                <a:latin typeface="Comic Sans MS" panose="030F0702030302020204" pitchFamily="66" charset="0"/>
              </a:rPr>
              <a:t>Dipole </a:t>
            </a:r>
            <a:r>
              <a:rPr lang="en-US" sz="1200" dirty="0">
                <a:solidFill>
                  <a:schemeClr val="dk1"/>
                </a:solidFill>
                <a:latin typeface="Comic Sans MS" panose="030F0702030302020204" pitchFamily="66" charset="0"/>
              </a:rPr>
              <a:t>component) and </a:t>
            </a:r>
            <a:r>
              <a:rPr lang="en-US" sz="1200" dirty="0" smtClean="0">
                <a:solidFill>
                  <a:schemeClr val="dk1"/>
                </a:solidFill>
                <a:latin typeface="Comic Sans MS" panose="030F0702030302020204" pitchFamily="66" charset="0"/>
              </a:rPr>
              <a:t>Third </a:t>
            </a:r>
            <a:r>
              <a:rPr lang="en-US" sz="1200" dirty="0">
                <a:solidFill>
                  <a:schemeClr val="dk1"/>
                </a:solidFill>
                <a:latin typeface="Comic Sans MS" panose="030F0702030302020204" pitchFamily="66" charset="0"/>
              </a:rPr>
              <a:t>harmonic</a:t>
            </a:r>
            <a:r>
              <a:rPr lang="en-US" sz="1200" dirty="0" smtClean="0">
                <a:solidFill>
                  <a:schemeClr val="dk1"/>
                </a:solidFill>
                <a:latin typeface="Comic Sans MS" panose="030F0702030302020204" pitchFamily="66" charset="0"/>
              </a:rPr>
              <a:t> (</a:t>
            </a:r>
            <a:r>
              <a:rPr lang="en-US" sz="1200" dirty="0" err="1" smtClean="0">
                <a:solidFill>
                  <a:schemeClr val="dk1"/>
                </a:solidFill>
                <a:latin typeface="Comic Sans MS" panose="030F0702030302020204" pitchFamily="66" charset="0"/>
              </a:rPr>
              <a:t>Sextupole</a:t>
            </a:r>
            <a:r>
              <a:rPr lang="en-US" sz="1200" dirty="0">
                <a:solidFill>
                  <a:schemeClr val="dk1"/>
                </a:solidFill>
                <a:latin typeface="Comic Sans MS" panose="030F0702030302020204" pitchFamily="66" charset="0"/>
              </a:rPr>
              <a:t>). </a:t>
            </a:r>
            <a:r>
              <a:rPr lang="en-US" sz="1200" dirty="0" smtClean="0">
                <a:solidFill>
                  <a:schemeClr val="dk1"/>
                </a:solidFill>
                <a:latin typeface="Comic Sans MS" panose="030F0702030302020204" pitchFamily="66" charset="0"/>
              </a:rPr>
              <a:t>The </a:t>
            </a:r>
            <a:r>
              <a:rPr lang="en-US" sz="1200" dirty="0">
                <a:solidFill>
                  <a:schemeClr val="dk1"/>
                </a:solidFill>
                <a:latin typeface="Comic Sans MS" panose="030F0702030302020204" pitchFamily="66" charset="0"/>
              </a:rPr>
              <a:t>amplitude of this </a:t>
            </a:r>
            <a:r>
              <a:rPr lang="en-US" sz="1200" dirty="0" smtClean="0">
                <a:solidFill>
                  <a:schemeClr val="dk1"/>
                </a:solidFill>
                <a:latin typeface="Comic Sans MS" panose="030F0702030302020204" pitchFamily="66" charset="0"/>
              </a:rPr>
              <a:t>additional harmonics </a:t>
            </a:r>
            <a:r>
              <a:rPr lang="en-US" sz="1200" dirty="0">
                <a:solidFill>
                  <a:schemeClr val="dk1"/>
                </a:solidFill>
                <a:latin typeface="Comic Sans MS" panose="030F0702030302020204" pitchFamily="66" charset="0"/>
              </a:rPr>
              <a:t>is slightly higher than expected by calculations</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The </a:t>
            </a:r>
            <a:r>
              <a:rPr lang="en-US" sz="1200" dirty="0">
                <a:solidFill>
                  <a:schemeClr val="dk1"/>
                </a:solidFill>
                <a:latin typeface="Comic Sans MS" panose="030F0702030302020204" pitchFamily="66" charset="0"/>
              </a:rPr>
              <a:t>presence of a dipole field can be explained by </a:t>
            </a:r>
            <a:r>
              <a:rPr lang="en-US" sz="1200" dirty="0" smtClean="0">
                <a:solidFill>
                  <a:schemeClr val="dk1"/>
                </a:solidFill>
                <a:latin typeface="Comic Sans MS" panose="030F0702030302020204" pitchFamily="66" charset="0"/>
              </a:rPr>
              <a:t> shifting  </a:t>
            </a:r>
            <a:r>
              <a:rPr lang="en-US" sz="1200" dirty="0">
                <a:solidFill>
                  <a:schemeClr val="dk1"/>
                </a:solidFill>
                <a:latin typeface="Comic Sans MS" panose="030F0702030302020204" pitchFamily="66" charset="0"/>
              </a:rPr>
              <a:t>between the axes of the measuring frame and the quadrupole lens. But slightly </a:t>
            </a:r>
            <a:r>
              <a:rPr lang="en-US" sz="1200" dirty="0" smtClean="0">
                <a:solidFill>
                  <a:schemeClr val="dk1"/>
                </a:solidFill>
                <a:latin typeface="Comic Sans MS" panose="030F0702030302020204" pitchFamily="66" charset="0"/>
              </a:rPr>
              <a:t>increased value </a:t>
            </a:r>
            <a:r>
              <a:rPr lang="en-US" sz="1200" dirty="0">
                <a:solidFill>
                  <a:schemeClr val="dk1"/>
                </a:solidFill>
                <a:latin typeface="Comic Sans MS" panose="030F0702030302020204" pitchFamily="66" charset="0"/>
              </a:rPr>
              <a:t>of higher harmonics requires additional investigation</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These </a:t>
            </a:r>
            <a:r>
              <a:rPr lang="en-US" sz="1200" dirty="0">
                <a:solidFill>
                  <a:schemeClr val="dk1"/>
                </a:solidFill>
                <a:latin typeface="Comic Sans MS" panose="030F0702030302020204" pitchFamily="66" charset="0"/>
              </a:rPr>
              <a:t>are only the </a:t>
            </a:r>
            <a:r>
              <a:rPr lang="en-US" sz="1200" dirty="0" smtClean="0">
                <a:solidFill>
                  <a:schemeClr val="dk1"/>
                </a:solidFill>
                <a:latin typeface="Comic Sans MS" panose="030F0702030302020204" pitchFamily="66" charset="0"/>
              </a:rPr>
              <a:t>first step </a:t>
            </a:r>
            <a:r>
              <a:rPr lang="en-US" sz="1200" dirty="0">
                <a:solidFill>
                  <a:schemeClr val="dk1"/>
                </a:solidFill>
                <a:latin typeface="Comic Sans MS" panose="030F0702030302020204" pitchFamily="66" charset="0"/>
              </a:rPr>
              <a:t>and the measuring system and interpretation of measuring </a:t>
            </a:r>
            <a:r>
              <a:rPr lang="en-US" sz="1200" dirty="0" smtClean="0">
                <a:solidFill>
                  <a:schemeClr val="dk1"/>
                </a:solidFill>
                <a:latin typeface="Comic Sans MS" panose="030F0702030302020204" pitchFamily="66" charset="0"/>
              </a:rPr>
              <a:t>result </a:t>
            </a:r>
            <a:r>
              <a:rPr lang="en-US" sz="1200" dirty="0">
                <a:solidFill>
                  <a:schemeClr val="dk1"/>
                </a:solidFill>
                <a:latin typeface="Comic Sans MS" panose="030F0702030302020204" pitchFamily="66" charset="0"/>
              </a:rPr>
              <a:t>will require some </a:t>
            </a:r>
            <a:r>
              <a:rPr lang="en-US" sz="1200" dirty="0" smtClean="0">
                <a:solidFill>
                  <a:schemeClr val="dk1"/>
                </a:solidFill>
                <a:latin typeface="Comic Sans MS" panose="030F0702030302020204" pitchFamily="66" charset="0"/>
              </a:rPr>
              <a:t>improvement.</a:t>
            </a:r>
            <a:endParaRPr lang="ru-RU" sz="1200" dirty="0" smtClean="0">
              <a:solidFill>
                <a:schemeClr val="dk1"/>
              </a:solidFill>
              <a:latin typeface="Comic Sans MS" panose="030F0702030302020204" pitchFamily="66" charset="0"/>
            </a:endParaRPr>
          </a:p>
        </p:txBody>
      </p:sp>
      <p:sp>
        <p:nvSpPr>
          <p:cNvPr id="2" name="Прямоугольник 1"/>
          <p:cNvSpPr/>
          <p:nvPr/>
        </p:nvSpPr>
        <p:spPr>
          <a:xfrm>
            <a:off x="7524328" y="3519087"/>
            <a:ext cx="1236237" cy="369332"/>
          </a:xfrm>
          <a:prstGeom prst="rect">
            <a:avLst/>
          </a:prstGeom>
        </p:spPr>
        <p:txBody>
          <a:bodyPr wrap="none">
            <a:spAutoFit/>
          </a:bodyPr>
          <a:lstStyle/>
          <a:p>
            <a:pPr algn="ctr" fontAlgn="b"/>
            <a:r>
              <a:rPr lang="en-US" dirty="0" smtClean="0"/>
              <a:t>2023.12</a:t>
            </a:r>
            <a:r>
              <a:rPr lang="ru-RU" dirty="0"/>
              <a:t>.</a:t>
            </a:r>
            <a:r>
              <a:rPr lang="en-US" dirty="0"/>
              <a:t>04</a:t>
            </a:r>
            <a:endParaRPr lang="ru-RU" dirty="0">
              <a:latin typeface="Arial Cyr" panose="020B0604020202020204" pitchFamily="34" charset="0"/>
            </a:endParaRPr>
          </a:p>
        </p:txBody>
      </p:sp>
    </p:spTree>
    <p:extLst>
      <p:ext uri="{BB962C8B-B14F-4D97-AF65-F5344CB8AC3E}">
        <p14:creationId xmlns:p14="http://schemas.microsoft.com/office/powerpoint/2010/main" val="4019772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7"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15</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6" name="Прямоугольник 15"/>
          <p:cNvSpPr/>
          <p:nvPr/>
        </p:nvSpPr>
        <p:spPr>
          <a:xfrm>
            <a:off x="1045720" y="5428185"/>
            <a:ext cx="7475123" cy="707886"/>
          </a:xfrm>
          <a:prstGeom prst="rect">
            <a:avLst/>
          </a:prstGeom>
        </p:spPr>
        <p:txBody>
          <a:bodyPr wrap="none">
            <a:spAutoFit/>
          </a:bodyPr>
          <a:lstStyle/>
          <a:p>
            <a:pPr algn="ctr"/>
            <a:r>
              <a:rPr lang="en-US" sz="4000" b="1" dirty="0">
                <a:latin typeface="Comic Sans MS" panose="030F0702030302020204" pitchFamily="66" charset="0"/>
              </a:rPr>
              <a:t>Thank you for your attention</a:t>
            </a:r>
            <a:endParaRPr lang="en-US" sz="4000" dirty="0">
              <a:solidFill>
                <a:schemeClr val="dk1"/>
              </a:solidFill>
              <a:latin typeface="Comic Sans MS" panose="030F0702030302020204" pitchFamily="66" charset="0"/>
            </a:endParaRPr>
          </a:p>
        </p:txBody>
      </p:sp>
      <p:sp>
        <p:nvSpPr>
          <p:cNvPr id="19" name="Прямоугольник 18"/>
          <p:cNvSpPr/>
          <p:nvPr/>
        </p:nvSpPr>
        <p:spPr>
          <a:xfrm>
            <a:off x="145516" y="1196752"/>
            <a:ext cx="8890979" cy="2462213"/>
          </a:xfrm>
          <a:prstGeom prst="rect">
            <a:avLst/>
          </a:prstGeom>
          <a:noFill/>
          <a:ln w="12700">
            <a:solidFill>
              <a:schemeClr val="tx1"/>
            </a:solidFill>
            <a:prstDash val="solid"/>
          </a:ln>
        </p:spPr>
        <p:txBody>
          <a:bodyPr wrap="square">
            <a:spAutoFit/>
          </a:bodyPr>
          <a:lstStyle/>
          <a:p>
            <a:r>
              <a:rPr lang="en-US" sz="1400" b="1" dirty="0">
                <a:solidFill>
                  <a:schemeClr val="dk1"/>
                </a:solidFill>
                <a:latin typeface="Comic Sans MS" panose="030F0702030302020204" pitchFamily="66" charset="0"/>
              </a:rPr>
              <a:t>C</a:t>
            </a:r>
            <a:r>
              <a:rPr lang="en-US" sz="1400" b="1" dirty="0" smtClean="0">
                <a:solidFill>
                  <a:schemeClr val="dk1"/>
                </a:solidFill>
                <a:latin typeface="Comic Sans MS" panose="030F0702030302020204" pitchFamily="66" charset="0"/>
              </a:rPr>
              <a:t>onclusions</a:t>
            </a:r>
            <a:r>
              <a:rPr lang="ru-RU" sz="1400" b="1"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endParaRPr lang="ru-RU" sz="14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ru-RU" sz="1400" dirty="0" smtClean="0">
                <a:solidFill>
                  <a:schemeClr val="dk1"/>
                </a:solidFill>
                <a:latin typeface="Comic Sans MS" panose="030F0702030302020204" pitchFamily="66" charset="0"/>
              </a:rPr>
              <a:t> </a:t>
            </a:r>
            <a:r>
              <a:rPr lang="en-US" sz="1400" dirty="0">
                <a:solidFill>
                  <a:schemeClr val="dk1"/>
                </a:solidFill>
                <a:latin typeface="Comic Sans MS" panose="030F0702030302020204" pitchFamily="66" charset="0"/>
              </a:rPr>
              <a:t>Using the prototype, a full technological cycle for manufacturing the FF  CCT lens was developed, including the </a:t>
            </a:r>
            <a:r>
              <a:rPr lang="en-US" sz="1400" dirty="0">
                <a:solidFill>
                  <a:schemeClr val="dk1"/>
                </a:solidFill>
                <a:latin typeface="Comic Sans MS" panose="030F0702030302020204" pitchFamily="66" charset="0"/>
              </a:rPr>
              <a:t>fabrication, </a:t>
            </a:r>
            <a:r>
              <a:rPr lang="en-US" sz="1400" dirty="0">
                <a:solidFill>
                  <a:schemeClr val="dk1"/>
                </a:solidFill>
                <a:latin typeface="Comic Sans MS" panose="030F0702030302020204" pitchFamily="66" charset="0"/>
              </a:rPr>
              <a:t>winding, impregnation, etc</a:t>
            </a:r>
            <a:r>
              <a:rPr lang="en-US" sz="14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ru-RU" sz="1400" dirty="0" smtClean="0">
                <a:solidFill>
                  <a:schemeClr val="dk1"/>
                </a:solidFill>
                <a:latin typeface="Comic Sans MS" panose="030F0702030302020204" pitchFamily="66" charset="0"/>
              </a:rPr>
              <a:t> </a:t>
            </a:r>
            <a:r>
              <a:rPr lang="en-US" sz="1400" dirty="0">
                <a:solidFill>
                  <a:schemeClr val="dk1"/>
                </a:solidFill>
                <a:latin typeface="Comic Sans MS" panose="030F0702030302020204" pitchFamily="66" charset="0"/>
              </a:rPr>
              <a:t>Cold tests were carried out in a dry cryostat, including cooling to 3.7 K, </a:t>
            </a:r>
            <a:r>
              <a:rPr lang="en-US" sz="1400" dirty="0" smtClean="0">
                <a:solidFill>
                  <a:schemeClr val="dk1"/>
                </a:solidFill>
                <a:latin typeface="Comic Sans MS" panose="030F0702030302020204" pitchFamily="66" charset="0"/>
              </a:rPr>
              <a:t>powering by current of 1500 </a:t>
            </a:r>
            <a:r>
              <a:rPr lang="en-US" sz="1400" dirty="0">
                <a:solidFill>
                  <a:schemeClr val="dk1"/>
                </a:solidFill>
                <a:latin typeface="Comic Sans MS" panose="030F0702030302020204" pitchFamily="66" charset="0"/>
              </a:rPr>
              <a:t>A, and field quenching. The  winding remains safety during training</a:t>
            </a:r>
            <a:r>
              <a:rPr lang="en-US" sz="14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400" dirty="0">
                <a:solidFill>
                  <a:schemeClr val="dk1"/>
                </a:solidFill>
                <a:latin typeface="Comic Sans MS" panose="030F0702030302020204" pitchFamily="66" charset="0"/>
              </a:rPr>
              <a:t>The required gradient of 40 T/m was obtained</a:t>
            </a:r>
            <a:r>
              <a:rPr lang="en-US" sz="14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400" dirty="0">
                <a:solidFill>
                  <a:schemeClr val="dk1"/>
                </a:solidFill>
                <a:latin typeface="Comic Sans MS" panose="030F0702030302020204" pitchFamily="66" charset="0"/>
              </a:rPr>
              <a:t>Magnetic field measurements were carried out using a rotating frame</a:t>
            </a:r>
            <a:r>
              <a:rPr lang="en-US" sz="14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400" dirty="0">
                <a:solidFill>
                  <a:schemeClr val="dk1"/>
                </a:solidFill>
                <a:latin typeface="Comic Sans MS" panose="030F0702030302020204" pitchFamily="66" charset="0"/>
              </a:rPr>
              <a:t>Next </a:t>
            </a:r>
            <a:r>
              <a:rPr lang="en-US" sz="1400" dirty="0" smtClean="0">
                <a:solidFill>
                  <a:schemeClr val="dk1"/>
                </a:solidFill>
                <a:latin typeface="Comic Sans MS" panose="030F0702030302020204" pitchFamily="66" charset="0"/>
              </a:rPr>
              <a:t>step will be powering  the both </a:t>
            </a:r>
            <a:r>
              <a:rPr lang="en-US" sz="1400" dirty="0">
                <a:solidFill>
                  <a:schemeClr val="dk1"/>
                </a:solidFill>
                <a:latin typeface="Comic Sans MS" panose="030F0702030302020204" pitchFamily="66" charset="0"/>
              </a:rPr>
              <a:t>lenses </a:t>
            </a:r>
            <a:r>
              <a:rPr lang="en-US" sz="1400" dirty="0" smtClean="0">
                <a:solidFill>
                  <a:schemeClr val="dk1"/>
                </a:solidFill>
                <a:latin typeface="Comic Sans MS" panose="030F0702030302020204" pitchFamily="66" charset="0"/>
              </a:rPr>
              <a:t>connected </a:t>
            </a:r>
            <a:r>
              <a:rPr lang="en-US" sz="1400" dirty="0">
                <a:solidFill>
                  <a:schemeClr val="dk1"/>
                </a:solidFill>
                <a:latin typeface="Comic Sans MS" panose="030F0702030302020204" pitchFamily="66" charset="0"/>
              </a:rPr>
              <a:t>in series to measure the effect of the magnetic field of each lens on each other</a:t>
            </a:r>
            <a:r>
              <a:rPr lang="en-US" sz="14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400" dirty="0">
                <a:solidFill>
                  <a:schemeClr val="dk1"/>
                </a:solidFill>
                <a:latin typeface="Comic Sans MS" panose="030F0702030302020204" pitchFamily="66" charset="0"/>
              </a:rPr>
              <a:t>Finding ways to suppress the influence of the magnetic field of lenses on each </a:t>
            </a:r>
            <a:r>
              <a:rPr lang="en-US" sz="1400" dirty="0" smtClean="0">
                <a:solidFill>
                  <a:schemeClr val="dk1"/>
                </a:solidFill>
                <a:latin typeface="Comic Sans MS" panose="030F0702030302020204" pitchFamily="66" charset="0"/>
              </a:rPr>
              <a:t>other.</a:t>
            </a:r>
            <a:endParaRPr lang="en-US" sz="1400" dirty="0">
              <a:solidFill>
                <a:schemeClr val="dk1"/>
              </a:solidFill>
              <a:latin typeface="Comic Sans MS" panose="030F0702030302020204" pitchFamily="66" charset="0"/>
            </a:endParaRPr>
          </a:p>
        </p:txBody>
      </p:sp>
      <p:sp>
        <p:nvSpPr>
          <p:cNvPr id="8" name="Прямоугольник 7"/>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9"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91114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40740" y="5832629"/>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a:cs typeface="Times New Roman" panose="02020603050405020304" pitchFamily="18" charset="0"/>
              </a:rPr>
              <a:t>2</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5" name="Прямоугольник 14"/>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8" name="Прямоугольник 17"/>
          <p:cNvSpPr/>
          <p:nvPr/>
        </p:nvSpPr>
        <p:spPr>
          <a:xfrm>
            <a:off x="161764" y="692696"/>
            <a:ext cx="8820472" cy="646331"/>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b="1" dirty="0" smtClean="0">
                <a:solidFill>
                  <a:schemeClr val="dk1"/>
                </a:solidFill>
                <a:latin typeface="Comic Sans MS" panose="030F0702030302020204" pitchFamily="66" charset="0"/>
              </a:rPr>
              <a:t>Motivation: </a:t>
            </a:r>
            <a:r>
              <a:rPr lang="en-US" sz="1200" dirty="0">
                <a:solidFill>
                  <a:schemeClr val="dk1"/>
                </a:solidFill>
                <a:latin typeface="Comic Sans MS" panose="030F0702030302020204" pitchFamily="66" charset="0"/>
              </a:rPr>
              <a:t>Quadrupole  </a:t>
            </a:r>
            <a:r>
              <a:rPr lang="en-US" sz="1200" b="1" dirty="0">
                <a:solidFill>
                  <a:schemeClr val="dk1"/>
                </a:solidFill>
                <a:latin typeface="Comic Sans MS" panose="030F0702030302020204" pitchFamily="66" charset="0"/>
              </a:rPr>
              <a:t>lenses of  final focus </a:t>
            </a:r>
            <a:r>
              <a:rPr lang="en-US" sz="1200" dirty="0" smtClean="0">
                <a:solidFill>
                  <a:schemeClr val="dk1"/>
                </a:solidFill>
                <a:latin typeface="Comic Sans MS" panose="030F0702030302020204" pitchFamily="66" charset="0"/>
              </a:rPr>
              <a:t>should </a:t>
            </a:r>
            <a:r>
              <a:rPr lang="en-US" sz="1200" dirty="0">
                <a:solidFill>
                  <a:schemeClr val="dk1"/>
                </a:solidFill>
                <a:latin typeface="Comic Sans MS" panose="030F0702030302020204" pitchFamily="66" charset="0"/>
              </a:rPr>
              <a:t>have quite high </a:t>
            </a:r>
            <a:r>
              <a:rPr lang="en-US" sz="1200" dirty="0" smtClean="0">
                <a:solidFill>
                  <a:schemeClr val="dk1"/>
                </a:solidFill>
                <a:latin typeface="Comic Sans MS" panose="030F0702030302020204" pitchFamily="66" charset="0"/>
              </a:rPr>
              <a:t>value of the field </a:t>
            </a:r>
            <a:r>
              <a:rPr lang="en-US" sz="1200" b="1" dirty="0" smtClean="0">
                <a:solidFill>
                  <a:schemeClr val="dk1"/>
                </a:solidFill>
                <a:latin typeface="Comic Sans MS" panose="030F0702030302020204" pitchFamily="66" charset="0"/>
              </a:rPr>
              <a:t>gradient</a:t>
            </a:r>
            <a:r>
              <a:rPr lang="en-US" sz="1200" dirty="0" smtClean="0">
                <a:solidFill>
                  <a:schemeClr val="dk1"/>
                </a:solidFill>
                <a:latin typeface="Comic Sans MS" panose="030F0702030302020204" pitchFamily="66" charset="0"/>
              </a:rPr>
              <a:t>, </a:t>
            </a:r>
            <a:r>
              <a:rPr lang="en-US" sz="1200" dirty="0">
                <a:solidFill>
                  <a:schemeClr val="dk1"/>
                </a:solidFill>
                <a:latin typeface="Comic Sans MS" panose="030F0702030302020204" pitchFamily="66" charset="0"/>
              </a:rPr>
              <a:t>the absence or minimum values of other multipole </a:t>
            </a:r>
            <a:r>
              <a:rPr lang="en-US" sz="1200" b="1" dirty="0">
                <a:solidFill>
                  <a:schemeClr val="dk1"/>
                </a:solidFill>
                <a:latin typeface="Comic Sans MS" panose="030F0702030302020204" pitchFamily="66" charset="0"/>
              </a:rPr>
              <a:t>field components</a:t>
            </a:r>
            <a:r>
              <a:rPr lang="en-US" sz="1200" dirty="0">
                <a:solidFill>
                  <a:schemeClr val="dk1"/>
                </a:solidFill>
                <a:latin typeface="Comic Sans MS" panose="030F0702030302020204" pitchFamily="66" charset="0"/>
              </a:rPr>
              <a:t>, and be </a:t>
            </a:r>
            <a:r>
              <a:rPr lang="en-US" sz="1200" dirty="0" smtClean="0">
                <a:solidFill>
                  <a:schemeClr val="dk1"/>
                </a:solidFill>
                <a:latin typeface="Comic Sans MS" panose="030F0702030302020204" pitchFamily="66" charset="0"/>
              </a:rPr>
              <a:t>enough </a:t>
            </a:r>
            <a:r>
              <a:rPr lang="en-US" sz="1200" b="1" dirty="0" smtClean="0">
                <a:solidFill>
                  <a:schemeClr val="dk1"/>
                </a:solidFill>
                <a:latin typeface="Comic Sans MS" panose="030F0702030302020204" pitchFamily="66" charset="0"/>
              </a:rPr>
              <a:t>compact</a:t>
            </a:r>
            <a:r>
              <a:rPr lang="en-US" sz="1200" dirty="0" smtClean="0">
                <a:solidFill>
                  <a:schemeClr val="dk1"/>
                </a:solidFill>
                <a:latin typeface="Comic Sans MS" panose="030F0702030302020204" pitchFamily="66" charset="0"/>
              </a:rPr>
              <a:t> to </a:t>
            </a:r>
            <a:r>
              <a:rPr lang="en-US" sz="1200" dirty="0">
                <a:solidFill>
                  <a:schemeClr val="dk1"/>
                </a:solidFill>
                <a:latin typeface="Comic Sans MS" panose="030F0702030302020204" pitchFamily="66" charset="0"/>
              </a:rPr>
              <a:t>be placed in a small accessible space inside the detector. Superconducting lenses based on </a:t>
            </a:r>
            <a:r>
              <a:rPr lang="en-US" sz="1200" b="1" dirty="0">
                <a:solidFill>
                  <a:schemeClr val="dk1"/>
                </a:solidFill>
                <a:latin typeface="Comic Sans MS" panose="030F0702030302020204" pitchFamily="66" charset="0"/>
              </a:rPr>
              <a:t>CCT technology </a:t>
            </a:r>
            <a:r>
              <a:rPr lang="en-US" sz="1200" dirty="0">
                <a:solidFill>
                  <a:schemeClr val="dk1"/>
                </a:solidFill>
                <a:latin typeface="Comic Sans MS" panose="030F0702030302020204" pitchFamily="66" charset="0"/>
              </a:rPr>
              <a:t>meet these requirements well.</a:t>
            </a:r>
            <a:endParaRPr lang="ru-RU" sz="1200" dirty="0" smtClean="0">
              <a:solidFill>
                <a:schemeClr val="dk1"/>
              </a:solidFill>
              <a:latin typeface="Comic Sans MS" panose="030F0702030302020204" pitchFamily="66" charset="0"/>
            </a:endParaRPr>
          </a:p>
        </p:txBody>
      </p:sp>
      <p:sp>
        <p:nvSpPr>
          <p:cNvPr id="20" name="Прямоугольник 19"/>
          <p:cNvSpPr/>
          <p:nvPr/>
        </p:nvSpPr>
        <p:spPr>
          <a:xfrm>
            <a:off x="207548" y="1424244"/>
            <a:ext cx="8820472" cy="830997"/>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ru-RU" sz="1200" b="1" dirty="0" smtClean="0">
                <a:solidFill>
                  <a:schemeClr val="dk1"/>
                </a:solidFill>
                <a:latin typeface="Comic Sans MS" panose="030F0702030302020204" pitchFamily="66" charset="0"/>
              </a:rPr>
              <a:t> </a:t>
            </a:r>
            <a:r>
              <a:rPr lang="en-US" sz="1200" b="1" dirty="0" smtClean="0">
                <a:solidFill>
                  <a:schemeClr val="dk1"/>
                </a:solidFill>
                <a:latin typeface="Comic Sans MS" panose="030F0702030302020204" pitchFamily="66" charset="0"/>
              </a:rPr>
              <a:t>Used terminology</a:t>
            </a:r>
            <a:r>
              <a:rPr lang="ru-RU" sz="1200" b="1"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b="1" dirty="0" smtClean="0">
                <a:solidFill>
                  <a:schemeClr val="dk1"/>
                </a:solidFill>
                <a:latin typeface="Comic Sans MS" panose="030F0702030302020204" pitchFamily="66" charset="0"/>
              </a:rPr>
              <a:t>CCT</a:t>
            </a:r>
            <a:r>
              <a:rPr lang="ru-RU" sz="1200" b="1" dirty="0" smtClean="0">
                <a:solidFill>
                  <a:schemeClr val="dk1"/>
                </a:solidFill>
                <a:latin typeface="Comic Sans MS" panose="030F0702030302020204" pitchFamily="66" charset="0"/>
              </a:rPr>
              <a:t> (</a:t>
            </a:r>
            <a:r>
              <a:rPr lang="en-US" sz="1200" b="1" dirty="0">
                <a:solidFill>
                  <a:schemeClr val="dk1"/>
                </a:solidFill>
                <a:latin typeface="Comic Sans MS" panose="030F0702030302020204" pitchFamily="66" charset="0"/>
              </a:rPr>
              <a:t>C</a:t>
            </a:r>
            <a:r>
              <a:rPr lang="en-US" sz="1200" dirty="0">
                <a:solidFill>
                  <a:schemeClr val="dk1"/>
                </a:solidFill>
                <a:latin typeface="Comic Sans MS" panose="030F0702030302020204" pitchFamily="66" charset="0"/>
              </a:rPr>
              <a:t>anted</a:t>
            </a:r>
            <a:r>
              <a:rPr lang="en-US" sz="1200" b="1" dirty="0">
                <a:solidFill>
                  <a:schemeClr val="dk1"/>
                </a:solidFill>
                <a:latin typeface="Comic Sans MS" panose="030F0702030302020204" pitchFamily="66" charset="0"/>
              </a:rPr>
              <a:t> C</a:t>
            </a:r>
            <a:r>
              <a:rPr lang="en-US" sz="1200" dirty="0">
                <a:solidFill>
                  <a:schemeClr val="dk1"/>
                </a:solidFill>
                <a:latin typeface="Comic Sans MS" panose="030F0702030302020204" pitchFamily="66" charset="0"/>
              </a:rPr>
              <a:t>osine</a:t>
            </a:r>
            <a:r>
              <a:rPr lang="en-US" sz="1200" b="1" dirty="0">
                <a:solidFill>
                  <a:schemeClr val="dk1"/>
                </a:solidFill>
                <a:latin typeface="Comic Sans MS" panose="030F0702030302020204" pitchFamily="66" charset="0"/>
              </a:rPr>
              <a:t> </a:t>
            </a:r>
            <a:r>
              <a:rPr lang="en-US" sz="1200" b="1" dirty="0" smtClean="0">
                <a:solidFill>
                  <a:schemeClr val="dk1"/>
                </a:solidFill>
                <a:latin typeface="Comic Sans MS" panose="030F0702030302020204" pitchFamily="66" charset="0"/>
              </a:rPr>
              <a:t>T</a:t>
            </a:r>
            <a:r>
              <a:rPr lang="en-US" sz="1200" dirty="0" smtClean="0">
                <a:solidFill>
                  <a:schemeClr val="dk1"/>
                </a:solidFill>
                <a:latin typeface="Comic Sans MS" panose="030F0702030302020204" pitchFamily="66" charset="0"/>
              </a:rPr>
              <a:t>heta</a:t>
            </a:r>
            <a:r>
              <a:rPr lang="ru-RU" sz="1200" b="1" dirty="0">
                <a:solidFill>
                  <a:schemeClr val="dk1"/>
                </a:solidFill>
                <a:latin typeface="Comic Sans MS" panose="030F0702030302020204" pitchFamily="66" charset="0"/>
              </a:rPr>
              <a:t>) </a:t>
            </a:r>
            <a:endParaRPr lang="en-US" sz="1200" b="1"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b="1" dirty="0" smtClean="0">
                <a:solidFill>
                  <a:schemeClr val="dk1"/>
                </a:solidFill>
                <a:latin typeface="Comic Sans MS" panose="030F0702030302020204" pitchFamily="66" charset="0"/>
              </a:rPr>
              <a:t>DH</a:t>
            </a:r>
            <a:r>
              <a:rPr lang="en-US" sz="1200" dirty="0" smtClean="0">
                <a:solidFill>
                  <a:schemeClr val="dk1"/>
                </a:solidFill>
                <a:latin typeface="Comic Sans MS" panose="030F0702030302020204" pitchFamily="66" charset="0"/>
              </a:rPr>
              <a:t> (</a:t>
            </a:r>
            <a:r>
              <a:rPr lang="en-US" sz="1200" b="1" dirty="0" smtClean="0">
                <a:solidFill>
                  <a:schemeClr val="dk1"/>
                </a:solidFill>
                <a:latin typeface="Comic Sans MS" panose="030F0702030302020204" pitchFamily="66" charset="0"/>
              </a:rPr>
              <a:t>D</a:t>
            </a:r>
            <a:r>
              <a:rPr lang="en-US" sz="1200" dirty="0" smtClean="0">
                <a:solidFill>
                  <a:schemeClr val="dk1"/>
                </a:solidFill>
                <a:latin typeface="Comic Sans MS" panose="030F0702030302020204" pitchFamily="66" charset="0"/>
              </a:rPr>
              <a:t>ouble </a:t>
            </a:r>
            <a:r>
              <a:rPr lang="en-US" sz="1200" b="1" dirty="0" smtClean="0">
                <a:solidFill>
                  <a:schemeClr val="dk1"/>
                </a:solidFill>
                <a:latin typeface="Comic Sans MS" panose="030F0702030302020204" pitchFamily="66" charset="0"/>
              </a:rPr>
              <a:t>H</a:t>
            </a:r>
            <a:r>
              <a:rPr lang="en-US" sz="1200" dirty="0" smtClean="0">
                <a:solidFill>
                  <a:schemeClr val="dk1"/>
                </a:solidFill>
                <a:latin typeface="Comic Sans MS" panose="030F0702030302020204" pitchFamily="66" charset="0"/>
              </a:rPr>
              <a:t>elix)</a:t>
            </a:r>
          </a:p>
          <a:p>
            <a:pPr marL="171450" indent="-171450">
              <a:buFont typeface="Wingdings" panose="05000000000000000000" pitchFamily="2" charset="2"/>
              <a:buChar char="q"/>
            </a:pPr>
            <a:r>
              <a:rPr lang="en-US" sz="1200" b="1" dirty="0">
                <a:solidFill>
                  <a:schemeClr val="dk1"/>
                </a:solidFill>
                <a:latin typeface="Comic Sans MS" panose="030F0702030302020204" pitchFamily="66" charset="0"/>
              </a:rPr>
              <a:t>TC </a:t>
            </a:r>
            <a:r>
              <a:rPr lang="en-US" sz="1200" dirty="0">
                <a:solidFill>
                  <a:schemeClr val="dk1"/>
                </a:solidFill>
                <a:latin typeface="Comic Sans MS" panose="030F0702030302020204" pitchFamily="66" charset="0"/>
              </a:rPr>
              <a:t>(</a:t>
            </a:r>
            <a:r>
              <a:rPr lang="en-US" sz="1200" b="1" dirty="0">
                <a:solidFill>
                  <a:schemeClr val="dk1"/>
                </a:solidFill>
                <a:latin typeface="Comic Sans MS" panose="030F0702030302020204" pitchFamily="66" charset="0"/>
              </a:rPr>
              <a:t>T</a:t>
            </a:r>
            <a:r>
              <a:rPr lang="en-US" sz="1200" dirty="0">
                <a:solidFill>
                  <a:schemeClr val="dk1"/>
                </a:solidFill>
                <a:latin typeface="Comic Sans MS" panose="030F0702030302020204" pitchFamily="66" charset="0"/>
              </a:rPr>
              <a:t>ilted </a:t>
            </a:r>
            <a:r>
              <a:rPr lang="en-US" sz="1200" b="1" dirty="0">
                <a:solidFill>
                  <a:schemeClr val="dk1"/>
                </a:solidFill>
                <a:latin typeface="Comic Sans MS" panose="030F0702030302020204" pitchFamily="66" charset="0"/>
              </a:rPr>
              <a:t>S</a:t>
            </a:r>
            <a:r>
              <a:rPr lang="en-US" sz="1200" dirty="0">
                <a:solidFill>
                  <a:schemeClr val="dk1"/>
                </a:solidFill>
                <a:latin typeface="Comic Sans MS" panose="030F0702030302020204" pitchFamily="66" charset="0"/>
              </a:rPr>
              <a:t>olenoid</a:t>
            </a:r>
            <a:r>
              <a:rPr lang="en-US" sz="1200" dirty="0" smtClean="0">
                <a:solidFill>
                  <a:schemeClr val="dk1"/>
                </a:solidFill>
                <a:latin typeface="Comic Sans MS" panose="030F0702030302020204" pitchFamily="66" charset="0"/>
              </a:rPr>
              <a:t>) </a:t>
            </a:r>
            <a:endParaRPr lang="ru-RU" sz="1200" i="1" dirty="0" smtClean="0">
              <a:solidFill>
                <a:schemeClr val="dk1"/>
              </a:solidFill>
              <a:latin typeface="Comic Sans MS" panose="030F0702030302020204" pitchFamily="66" charset="0"/>
            </a:endParaRPr>
          </a:p>
        </p:txBody>
      </p:sp>
      <p:sp>
        <p:nvSpPr>
          <p:cNvPr id="22" name="Прямоугольник 21"/>
          <p:cNvSpPr/>
          <p:nvPr/>
        </p:nvSpPr>
        <p:spPr>
          <a:xfrm>
            <a:off x="207548" y="2435923"/>
            <a:ext cx="8820472" cy="830997"/>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b="1" dirty="0" smtClean="0">
                <a:solidFill>
                  <a:schemeClr val="dk1"/>
                </a:solidFill>
                <a:latin typeface="Comic Sans MS" panose="030F0702030302020204" pitchFamily="66" charset="0"/>
              </a:rPr>
              <a:t>Physical meaning</a:t>
            </a:r>
            <a:r>
              <a:rPr lang="en-US" sz="1200" dirty="0" smtClean="0">
                <a:solidFill>
                  <a:schemeClr val="dk1"/>
                </a:solidFill>
                <a:latin typeface="Comic Sans MS" panose="030F0702030302020204" pitchFamily="66" charset="0"/>
              </a:rPr>
              <a:t>: If </a:t>
            </a:r>
            <a:r>
              <a:rPr lang="en-US" sz="1200" dirty="0">
                <a:solidFill>
                  <a:schemeClr val="dk1"/>
                </a:solidFill>
                <a:latin typeface="Comic Sans MS" panose="030F0702030302020204" pitchFamily="66" charset="0"/>
              </a:rPr>
              <a:t>the cable is wound around a pipe in the form of two oppositely inclined solenoids, then the trajectory of the turns is modulated by </a:t>
            </a:r>
            <a:r>
              <a:rPr lang="en-US" sz="1200" dirty="0" smtClean="0">
                <a:solidFill>
                  <a:schemeClr val="dk1"/>
                </a:solidFill>
                <a:latin typeface="Comic Sans MS" panose="030F0702030302020204" pitchFamily="66" charset="0"/>
              </a:rPr>
              <a:t>one </a:t>
            </a:r>
            <a:r>
              <a:rPr lang="en-US" sz="1200" dirty="0">
                <a:solidFill>
                  <a:schemeClr val="dk1"/>
                </a:solidFill>
                <a:latin typeface="Comic Sans MS" panose="030F0702030302020204" pitchFamily="66" charset="0"/>
              </a:rPr>
              <a:t>sine period in the longitudinal direction. As a result, the </a:t>
            </a:r>
            <a:r>
              <a:rPr lang="en-US" sz="1200" dirty="0" smtClean="0">
                <a:solidFill>
                  <a:schemeClr val="dk1"/>
                </a:solidFill>
                <a:latin typeface="Comic Sans MS" panose="030F0702030302020204" pitchFamily="66" charset="0"/>
              </a:rPr>
              <a:t>axial </a:t>
            </a:r>
            <a:r>
              <a:rPr lang="en-US" sz="1200" dirty="0">
                <a:solidFill>
                  <a:schemeClr val="dk1"/>
                </a:solidFill>
                <a:latin typeface="Comic Sans MS" panose="030F0702030302020204" pitchFamily="66" charset="0"/>
              </a:rPr>
              <a:t>field components  of the solenoids field  are </a:t>
            </a:r>
            <a:r>
              <a:rPr lang="en-US" sz="1200" dirty="0" smtClean="0">
                <a:solidFill>
                  <a:schemeClr val="dk1"/>
                </a:solidFill>
                <a:latin typeface="Comic Sans MS" panose="030F0702030302020204" pitchFamily="66" charset="0"/>
              </a:rPr>
              <a:t>compensated, </a:t>
            </a:r>
            <a:r>
              <a:rPr lang="en-US" sz="1200" dirty="0">
                <a:solidFill>
                  <a:schemeClr val="dk1"/>
                </a:solidFill>
                <a:latin typeface="Comic Sans MS" panose="030F0702030302020204" pitchFamily="66" charset="0"/>
              </a:rPr>
              <a:t>and the transverse components are added </a:t>
            </a:r>
            <a:r>
              <a:rPr lang="en-US" sz="1200" dirty="0" smtClean="0">
                <a:solidFill>
                  <a:schemeClr val="dk1"/>
                </a:solidFill>
                <a:latin typeface="Comic Sans MS" panose="030F0702030302020204" pitchFamily="66" charset="0"/>
              </a:rPr>
              <a:t>up and </a:t>
            </a:r>
            <a:r>
              <a:rPr lang="en-US" sz="1200" dirty="0">
                <a:solidFill>
                  <a:schemeClr val="dk1"/>
                </a:solidFill>
                <a:latin typeface="Comic Sans MS" panose="030F0702030302020204" pitchFamily="66" charset="0"/>
              </a:rPr>
              <a:t>create a purely dipole field.</a:t>
            </a:r>
            <a:endParaRPr lang="ru-RU" sz="1200" b="1" dirty="0" smtClean="0">
              <a:solidFill>
                <a:schemeClr val="dk1"/>
              </a:solidFill>
              <a:latin typeface="Comic Sans MS" panose="030F0702030302020204" pitchFamily="66"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89" y="4690547"/>
            <a:ext cx="3546140" cy="83506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98954" y="5597701"/>
            <a:ext cx="3744900" cy="88993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8011" y="4425281"/>
            <a:ext cx="3122751" cy="145678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2584" y="4594477"/>
            <a:ext cx="2033899" cy="801453"/>
          </a:xfrm>
          <a:prstGeom prst="rect">
            <a:avLst/>
          </a:prstGeom>
        </p:spPr>
      </p:pic>
      <p:sp>
        <p:nvSpPr>
          <p:cNvPr id="23" name="Прямоугольник 22"/>
          <p:cNvSpPr/>
          <p:nvPr/>
        </p:nvSpPr>
        <p:spPr>
          <a:xfrm>
            <a:off x="96094" y="3344595"/>
            <a:ext cx="8820472" cy="1015663"/>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b="1" dirty="0">
                <a:solidFill>
                  <a:schemeClr val="dk1"/>
                </a:solidFill>
                <a:latin typeface="Comic Sans MS" panose="030F0702030302020204" pitchFamily="66" charset="0"/>
              </a:rPr>
              <a:t>Multipole components: </a:t>
            </a:r>
            <a:r>
              <a:rPr lang="en-US" sz="1200" dirty="0">
                <a:solidFill>
                  <a:schemeClr val="dk1"/>
                </a:solidFill>
                <a:latin typeface="Comic Sans MS" panose="030F0702030302020204" pitchFamily="66" charset="0"/>
              </a:rPr>
              <a:t>If  the  turns of  spiral will be  modulated by two sine periods, then remains only a quadrupole field,  if  by three periods, then </a:t>
            </a:r>
            <a:r>
              <a:rPr lang="en-US" sz="1200" dirty="0" smtClean="0">
                <a:solidFill>
                  <a:schemeClr val="dk1"/>
                </a:solidFill>
                <a:latin typeface="Comic Sans MS" panose="030F0702030302020204" pitchFamily="66" charset="0"/>
              </a:rPr>
              <a:t>will be only </a:t>
            </a:r>
            <a:r>
              <a:rPr lang="en-US" sz="1200" dirty="0">
                <a:solidFill>
                  <a:schemeClr val="dk1"/>
                </a:solidFill>
                <a:latin typeface="Comic Sans MS" panose="030F0702030302020204" pitchFamily="66" charset="0"/>
              </a:rPr>
              <a:t>a </a:t>
            </a:r>
            <a:r>
              <a:rPr lang="en-US" sz="1200" dirty="0" err="1">
                <a:solidFill>
                  <a:schemeClr val="dk1"/>
                </a:solidFill>
                <a:latin typeface="Comic Sans MS" panose="030F0702030302020204" pitchFamily="66" charset="0"/>
              </a:rPr>
              <a:t>sextupole</a:t>
            </a:r>
            <a:r>
              <a:rPr lang="en-US" sz="1200" dirty="0">
                <a:solidFill>
                  <a:schemeClr val="dk1"/>
                </a:solidFill>
                <a:latin typeface="Comic Sans MS" panose="030F0702030302020204" pitchFamily="66" charset="0"/>
              </a:rPr>
              <a:t> field, etc</a:t>
            </a:r>
            <a:r>
              <a:rPr lang="en-US" sz="1200" dirty="0" smtClean="0">
                <a:solidFill>
                  <a:schemeClr val="dk1"/>
                </a:solidFill>
                <a:latin typeface="Comic Sans MS" panose="030F0702030302020204" pitchFamily="66" charset="0"/>
              </a:rPr>
              <a:t>.</a:t>
            </a:r>
            <a:endParaRPr lang="ru-RU" sz="12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If  you wind several windings with </a:t>
            </a:r>
            <a:r>
              <a:rPr lang="en-US" sz="1200" dirty="0">
                <a:solidFill>
                  <a:schemeClr val="dk1"/>
                </a:solidFill>
                <a:latin typeface="Comic Sans MS" panose="030F0702030302020204" pitchFamily="66" charset="0"/>
              </a:rPr>
              <a:t>different sinusoidal modulations around </a:t>
            </a:r>
            <a:r>
              <a:rPr lang="en-US" sz="1200" dirty="0" smtClean="0">
                <a:solidFill>
                  <a:schemeClr val="dk1"/>
                </a:solidFill>
                <a:latin typeface="Comic Sans MS" panose="030F0702030302020204" pitchFamily="66" charset="0"/>
              </a:rPr>
              <a:t>each other it is possible get all the field components in one magnet at once. </a:t>
            </a: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But we will talk </a:t>
            </a:r>
            <a:r>
              <a:rPr lang="en-US" sz="1200" dirty="0">
                <a:solidFill>
                  <a:schemeClr val="dk1"/>
                </a:solidFill>
                <a:latin typeface="Comic Sans MS" panose="030F0702030302020204" pitchFamily="66" charset="0"/>
              </a:rPr>
              <a:t>about </a:t>
            </a:r>
            <a:r>
              <a:rPr lang="en-US" sz="1200" b="1" dirty="0" smtClean="0">
                <a:solidFill>
                  <a:schemeClr val="dk1"/>
                </a:solidFill>
                <a:latin typeface="Comic Sans MS" panose="030F0702030302020204" pitchFamily="66" charset="0"/>
              </a:rPr>
              <a:t>quadrupole lenses </a:t>
            </a:r>
            <a:r>
              <a:rPr lang="en-US" sz="1200" dirty="0" smtClean="0">
                <a:solidFill>
                  <a:schemeClr val="dk1"/>
                </a:solidFill>
                <a:latin typeface="Comic Sans MS" panose="030F0702030302020204" pitchFamily="66" charset="0"/>
              </a:rPr>
              <a:t>only. </a:t>
            </a:r>
            <a:endParaRPr lang="ru-RU" sz="1200" dirty="0" smtClean="0">
              <a:solidFill>
                <a:schemeClr val="dk1"/>
              </a:solidFill>
              <a:latin typeface="Comic Sans MS" panose="030F0702030302020204" pitchFamily="66" charset="0"/>
            </a:endParaRPr>
          </a:p>
        </p:txBody>
      </p:sp>
      <p:sp>
        <p:nvSpPr>
          <p:cNvPr id="16"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
        <p:nvSpPr>
          <p:cNvPr id="17" name="Прямоугольник 16"/>
          <p:cNvSpPr/>
          <p:nvPr/>
        </p:nvSpPr>
        <p:spPr>
          <a:xfrm>
            <a:off x="6361652" y="5853264"/>
            <a:ext cx="2232248" cy="584775"/>
          </a:xfrm>
          <a:prstGeom prst="rect">
            <a:avLst/>
          </a:prstGeom>
        </p:spPr>
        <p:txBody>
          <a:bodyPr wrap="square">
            <a:spAutoFit/>
          </a:bodyPr>
          <a:lstStyle/>
          <a:p>
            <a:r>
              <a:rPr lang="en-US" sz="800" i="1" dirty="0" smtClean="0"/>
              <a:t>Gabriele </a:t>
            </a:r>
            <a:r>
              <a:rPr lang="en-US" sz="800" i="1" dirty="0" err="1" smtClean="0"/>
              <a:t>Ceruti</a:t>
            </a:r>
            <a:r>
              <a:rPr lang="en-US" sz="800" i="1" dirty="0" smtClean="0"/>
              <a:t> (“Mechanical </a:t>
            </a:r>
            <a:r>
              <a:rPr lang="en-US" sz="800" i="1" dirty="0"/>
              <a:t>Design of Curved Superconducting Magnet Cos-Theta and Canted-Cosine-Theta for a New Gantry for Hadron </a:t>
            </a:r>
            <a:r>
              <a:rPr lang="en-US" sz="800" i="1" dirty="0" smtClean="0"/>
              <a:t>Therapy”), </a:t>
            </a:r>
            <a:r>
              <a:rPr lang="en-US" sz="800" i="1" dirty="0"/>
              <a:t>CERN</a:t>
            </a:r>
            <a:endParaRPr lang="ru-RU" sz="800" i="1" dirty="0">
              <a:latin typeface="Comic Sans MS" panose="030F0702030302020204" pitchFamily="66" charset="0"/>
            </a:endParaRPr>
          </a:p>
        </p:txBody>
      </p:sp>
    </p:spTree>
    <p:extLst>
      <p:ext uri="{BB962C8B-B14F-4D97-AF65-F5344CB8AC3E}">
        <p14:creationId xmlns:p14="http://schemas.microsoft.com/office/powerpoint/2010/main" val="3125912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92720" y="5802296"/>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a:cs typeface="Times New Roman" panose="02020603050405020304" pitchFamily="18" charset="0"/>
              </a:rPr>
              <a:t>3</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6" name="Прямоугольник 15"/>
          <p:cNvSpPr/>
          <p:nvPr/>
        </p:nvSpPr>
        <p:spPr>
          <a:xfrm>
            <a:off x="4814374" y="3773035"/>
            <a:ext cx="4513017" cy="230832"/>
          </a:xfrm>
          <a:prstGeom prst="rect">
            <a:avLst/>
          </a:prstGeom>
        </p:spPr>
        <p:txBody>
          <a:bodyPr wrap="square">
            <a:spAutoFit/>
          </a:bodyPr>
          <a:lstStyle/>
          <a:p>
            <a:r>
              <a:rPr lang="en-US" sz="900" dirty="0">
                <a:latin typeface="Comic Sans MS" panose="030F0702030302020204" pitchFamily="66" charset="0"/>
              </a:rPr>
              <a:t>The shape  of sinusoidal modulations for quadrupole lens with </a:t>
            </a:r>
            <a:r>
              <a:rPr lang="en-US" sz="900" dirty="0" smtClean="0">
                <a:latin typeface="Comic Sans MS" panose="030F0702030302020204" pitchFamily="66" charset="0"/>
              </a:rPr>
              <a:t>CCT technology</a:t>
            </a:r>
            <a:endParaRPr lang="ru-RU" sz="900" dirty="0">
              <a:latin typeface="Comic Sans MS" panose="030F0702030302020204" pitchFamily="66" charset="0"/>
            </a:endParaRPr>
          </a:p>
        </p:txBody>
      </p:sp>
      <p:sp>
        <p:nvSpPr>
          <p:cNvPr id="21" name="Прямоугольник 20"/>
          <p:cNvSpPr/>
          <p:nvPr/>
        </p:nvSpPr>
        <p:spPr>
          <a:xfrm>
            <a:off x="369142" y="3456066"/>
            <a:ext cx="3842818" cy="261610"/>
          </a:xfrm>
          <a:prstGeom prst="rect">
            <a:avLst/>
          </a:prstGeom>
          <a:noFill/>
          <a:ln w="12700">
            <a:solidFill>
              <a:schemeClr val="tx1"/>
            </a:solidFill>
            <a:prstDash val="solid"/>
          </a:ln>
        </p:spPr>
        <p:txBody>
          <a:bodyPr wrap="square">
            <a:spAutoFit/>
          </a:bodyPr>
          <a:lstStyle/>
          <a:p>
            <a:r>
              <a:rPr lang="en-US" sz="1100" dirty="0">
                <a:solidFill>
                  <a:schemeClr val="dk1"/>
                </a:solidFill>
                <a:latin typeface="Comic Sans MS" panose="030F0702030302020204" pitchFamily="66" charset="0"/>
              </a:rPr>
              <a:t>The grooves for the wire are cut using these </a:t>
            </a:r>
            <a:r>
              <a:rPr lang="en-US" sz="1100" dirty="0" smtClean="0">
                <a:solidFill>
                  <a:schemeClr val="dk1"/>
                </a:solidFill>
                <a:latin typeface="Comic Sans MS" panose="030F0702030302020204" pitchFamily="66" charset="0"/>
              </a:rPr>
              <a:t>formulas:</a:t>
            </a:r>
            <a:endParaRPr lang="ru-RU" sz="1100" dirty="0" smtClean="0">
              <a:solidFill>
                <a:schemeClr val="dk1"/>
              </a:solidFill>
              <a:latin typeface="Comic Sans MS" panose="030F0702030302020204" pitchFamily="66" charset="0"/>
            </a:endParaRPr>
          </a:p>
        </p:txBody>
      </p:sp>
      <p:sp>
        <p:nvSpPr>
          <p:cNvPr id="22" name="Прямоугольник 21"/>
          <p:cNvSpPr/>
          <p:nvPr/>
        </p:nvSpPr>
        <p:spPr>
          <a:xfrm>
            <a:off x="272704" y="4827188"/>
            <a:ext cx="4889990" cy="1446550"/>
          </a:xfrm>
          <a:prstGeom prst="rect">
            <a:avLst/>
          </a:prstGeom>
          <a:noFill/>
          <a:ln w="12700">
            <a:solidFill>
              <a:schemeClr val="tx1"/>
            </a:solidFill>
            <a:prstDash val="solid"/>
          </a:ln>
        </p:spPr>
        <p:txBody>
          <a:bodyPr wrap="square">
            <a:spAutoFit/>
          </a:bodyPr>
          <a:lstStyle/>
          <a:p>
            <a:r>
              <a:rPr lang="en-US" sz="1100" dirty="0">
                <a:solidFill>
                  <a:schemeClr val="dk1"/>
                </a:solidFill>
                <a:latin typeface="Comic Sans MS" panose="030F0702030302020204" pitchFamily="66" charset="0"/>
              </a:rPr>
              <a:t>Where:</a:t>
            </a:r>
          </a:p>
          <a:p>
            <a:r>
              <a:rPr lang="en-US" sz="1100" dirty="0" smtClean="0">
                <a:solidFill>
                  <a:schemeClr val="dk1"/>
                </a:solidFill>
                <a:latin typeface="Comic Sans MS" panose="030F0702030302020204" pitchFamily="66" charset="0"/>
              </a:rPr>
              <a:t> </a:t>
            </a:r>
            <a:r>
              <a:rPr lang="en-US" sz="1100" dirty="0" err="1" smtClean="0">
                <a:solidFill>
                  <a:schemeClr val="dk1"/>
                </a:solidFill>
                <a:latin typeface="Comic Sans MS" panose="030F0702030302020204" pitchFamily="66" charset="0"/>
              </a:rPr>
              <a:t>x,z</a:t>
            </a:r>
            <a:r>
              <a:rPr lang="en-US" sz="1100" dirty="0" smtClean="0">
                <a:solidFill>
                  <a:schemeClr val="dk1"/>
                </a:solidFill>
                <a:latin typeface="Comic Sans MS" panose="030F0702030302020204" pitchFamily="66" charset="0"/>
              </a:rPr>
              <a:t> </a:t>
            </a:r>
            <a:r>
              <a:rPr lang="en-US" sz="1100" dirty="0">
                <a:solidFill>
                  <a:schemeClr val="dk1"/>
                </a:solidFill>
                <a:latin typeface="Comic Sans MS" panose="030F0702030302020204" pitchFamily="66" charset="0"/>
              </a:rPr>
              <a:t>– transverse coordinates of the cylinder</a:t>
            </a:r>
            <a:r>
              <a:rPr lang="en-US" sz="1100" dirty="0" smtClean="0">
                <a:solidFill>
                  <a:schemeClr val="dk1"/>
                </a:solidFill>
                <a:latin typeface="Comic Sans MS" panose="030F0702030302020204" pitchFamily="66" charset="0"/>
              </a:rPr>
              <a:t>,</a:t>
            </a:r>
          </a:p>
          <a:p>
            <a:r>
              <a:rPr lang="en-US" sz="1100" dirty="0" smtClean="0">
                <a:solidFill>
                  <a:schemeClr val="dk1"/>
                </a:solidFill>
                <a:latin typeface="Comic Sans MS" panose="030F0702030302020204" pitchFamily="66" charset="0"/>
              </a:rPr>
              <a:t>  y-longitudinal coordinate along the cylinder axis,</a:t>
            </a:r>
          </a:p>
          <a:p>
            <a:r>
              <a:rPr lang="en-US" sz="1100" dirty="0" smtClean="0">
                <a:solidFill>
                  <a:schemeClr val="dk1"/>
                </a:solidFill>
                <a:latin typeface="Comic Sans MS" panose="030F0702030302020204" pitchFamily="66" charset="0"/>
              </a:rPr>
              <a:t> </a:t>
            </a:r>
            <a:r>
              <a:rPr lang="el-GR" sz="1100" dirty="0" smtClean="0">
                <a:solidFill>
                  <a:schemeClr val="dk1"/>
                </a:solidFill>
                <a:latin typeface="Comic Sans MS" panose="030F0702030302020204" pitchFamily="66" charset="0"/>
              </a:rPr>
              <a:t>θ </a:t>
            </a:r>
            <a:r>
              <a:rPr lang="el-GR" sz="1100" dirty="0">
                <a:solidFill>
                  <a:schemeClr val="dk1"/>
                </a:solidFill>
                <a:latin typeface="Comic Sans MS" panose="030F0702030302020204" pitchFamily="66" charset="0"/>
              </a:rPr>
              <a:t>– </a:t>
            </a:r>
            <a:r>
              <a:rPr lang="en-US" sz="1100" dirty="0">
                <a:solidFill>
                  <a:schemeClr val="dk1"/>
                </a:solidFill>
                <a:latin typeface="Comic Sans MS" panose="030F0702030302020204" pitchFamily="66" charset="0"/>
              </a:rPr>
              <a:t>angle of wire winding on the cylinder,</a:t>
            </a:r>
          </a:p>
          <a:p>
            <a:r>
              <a:rPr lang="en-US" sz="1100" dirty="0">
                <a:solidFill>
                  <a:schemeClr val="dk1"/>
                </a:solidFill>
                <a:latin typeface="Comic Sans MS" panose="030F0702030302020204" pitchFamily="66" charset="0"/>
              </a:rPr>
              <a:t> </a:t>
            </a:r>
            <a:r>
              <a:rPr lang="en-US" sz="1100" dirty="0" smtClean="0">
                <a:solidFill>
                  <a:schemeClr val="dk1"/>
                </a:solidFill>
                <a:latin typeface="Comic Sans MS" panose="030F0702030302020204" pitchFamily="66" charset="0"/>
              </a:rPr>
              <a:t>a </a:t>
            </a:r>
            <a:r>
              <a:rPr lang="en-US" sz="1100" dirty="0">
                <a:solidFill>
                  <a:schemeClr val="dk1"/>
                </a:solidFill>
                <a:latin typeface="Comic Sans MS" panose="030F0702030302020204" pitchFamily="66" charset="0"/>
              </a:rPr>
              <a:t>– wire winding radius,</a:t>
            </a:r>
          </a:p>
          <a:p>
            <a:r>
              <a:rPr lang="en-US" sz="1100" dirty="0" smtClean="0">
                <a:solidFill>
                  <a:schemeClr val="dk1"/>
                </a:solidFill>
                <a:latin typeface="Comic Sans MS" panose="030F0702030302020204" pitchFamily="66" charset="0"/>
              </a:rPr>
              <a:t> c </a:t>
            </a:r>
            <a:r>
              <a:rPr lang="en-US" sz="1100" dirty="0">
                <a:solidFill>
                  <a:schemeClr val="dk1"/>
                </a:solidFill>
                <a:latin typeface="Comic Sans MS" panose="030F0702030302020204" pitchFamily="66" charset="0"/>
              </a:rPr>
              <a:t>– amplitude of wire winding in the longitudinal direction,</a:t>
            </a:r>
          </a:p>
          <a:p>
            <a:r>
              <a:rPr lang="en-US" sz="1100" dirty="0">
                <a:solidFill>
                  <a:schemeClr val="dk1"/>
                </a:solidFill>
                <a:latin typeface="Comic Sans MS" panose="030F0702030302020204" pitchFamily="66" charset="0"/>
              </a:rPr>
              <a:t> </a:t>
            </a:r>
            <a:r>
              <a:rPr lang="en-US" sz="1100" dirty="0" err="1" smtClean="0">
                <a:solidFill>
                  <a:schemeClr val="dk1"/>
                </a:solidFill>
                <a:latin typeface="Comic Sans MS" panose="030F0702030302020204" pitchFamily="66" charset="0"/>
              </a:rPr>
              <a:t>dy</a:t>
            </a:r>
            <a:r>
              <a:rPr lang="en-US" sz="1100" dirty="0" smtClean="0">
                <a:solidFill>
                  <a:schemeClr val="dk1"/>
                </a:solidFill>
                <a:latin typeface="Comic Sans MS" panose="030F0702030302020204" pitchFamily="66" charset="0"/>
              </a:rPr>
              <a:t> </a:t>
            </a:r>
            <a:r>
              <a:rPr lang="en-US" sz="1100" dirty="0">
                <a:solidFill>
                  <a:schemeClr val="dk1"/>
                </a:solidFill>
                <a:latin typeface="Comic Sans MS" panose="030F0702030302020204" pitchFamily="66" charset="0"/>
              </a:rPr>
              <a:t>– wire winding pitch,</a:t>
            </a:r>
          </a:p>
          <a:p>
            <a:r>
              <a:rPr lang="en-US" sz="1100" dirty="0" smtClean="0">
                <a:solidFill>
                  <a:schemeClr val="dk1"/>
                </a:solidFill>
                <a:latin typeface="Comic Sans MS" panose="030F0702030302020204" pitchFamily="66" charset="0"/>
              </a:rPr>
              <a:t> n </a:t>
            </a:r>
            <a:r>
              <a:rPr lang="en-US" sz="1100" dirty="0">
                <a:solidFill>
                  <a:schemeClr val="dk1"/>
                </a:solidFill>
                <a:latin typeface="Comic Sans MS" panose="030F0702030302020204" pitchFamily="66" charset="0"/>
              </a:rPr>
              <a:t>– number of the multipole field component (n=2 for a quadrupole lens).</a:t>
            </a:r>
            <a:endParaRPr lang="ru-RU" sz="1100" dirty="0" smtClean="0">
              <a:solidFill>
                <a:schemeClr val="dk1"/>
              </a:solidFill>
              <a:latin typeface="Comic Sans MS" panose="030F0702030302020204" pitchFamily="66" charset="0"/>
            </a:endParaRPr>
          </a:p>
        </p:txBody>
      </p:sp>
      <p:sp>
        <p:nvSpPr>
          <p:cNvPr id="25" name="Прямоугольник 24"/>
          <p:cNvSpPr/>
          <p:nvPr/>
        </p:nvSpPr>
        <p:spPr>
          <a:xfrm>
            <a:off x="5956187" y="6107699"/>
            <a:ext cx="3132225" cy="230832"/>
          </a:xfrm>
          <a:prstGeom prst="rect">
            <a:avLst/>
          </a:prstGeom>
        </p:spPr>
        <p:txBody>
          <a:bodyPr wrap="square">
            <a:spAutoFit/>
          </a:bodyPr>
          <a:lstStyle/>
          <a:p>
            <a:r>
              <a:rPr lang="en-US" sz="900" dirty="0">
                <a:latin typeface="Comic Sans MS" panose="030F0702030302020204" pitchFamily="66" charset="0"/>
              </a:rPr>
              <a:t>Three turns of groove are unfolded on the plane.</a:t>
            </a:r>
            <a:endParaRPr lang="ru-RU" sz="9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Прямоугольник 7"/>
              <p:cNvSpPr/>
              <p:nvPr/>
            </p:nvSpPr>
            <p:spPr>
              <a:xfrm>
                <a:off x="177425" y="3806836"/>
                <a:ext cx="5102367" cy="506870"/>
              </a:xfrm>
              <a:prstGeom prst="rect">
                <a:avLst/>
              </a:prstGeom>
            </p:spPr>
            <p:txBody>
              <a:bodyPr wrap="square">
                <a:spAutoFit/>
              </a:bodyPr>
              <a:lstStyle/>
              <a:p>
                <a14:m>
                  <m:oMath xmlns:m="http://schemas.openxmlformats.org/officeDocument/2006/math">
                    <m:r>
                      <a:rPr lang="ru-RU" i="1">
                        <a:latin typeface="Cambria Math" panose="02040503050406030204" pitchFamily="18" charset="0"/>
                        <a:ea typeface="Cambria Math" panose="02040503050406030204" pitchFamily="18" charset="0"/>
                        <a:cs typeface="Cambria Math" panose="02040503050406030204" pitchFamily="18" charset="0"/>
                      </a:rPr>
                      <m:t>𝑦</m:t>
                    </m:r>
                    <m:d>
                      <m:dPr>
                        <m:ctrlPr>
                          <a:rPr lang="ru-RU" i="1">
                            <a:effectLst/>
                            <a:latin typeface="Cambria Math" panose="02040503050406030204" pitchFamily="18" charset="0"/>
                            <a:ea typeface="Cambria Math" panose="02040503050406030204" pitchFamily="18" charset="0"/>
                            <a:cs typeface="Cambria Math" panose="02040503050406030204" pitchFamily="18" charset="0"/>
                          </a:rPr>
                        </m:ctrlPr>
                      </m:dPr>
                      <m:e>
                        <m:r>
                          <a:rPr lang="ru-RU" i="1">
                            <a:latin typeface="Cambria Math" panose="02040503050406030204" pitchFamily="18" charset="0"/>
                            <a:ea typeface="Cambria Math" panose="02040503050406030204" pitchFamily="18" charset="0"/>
                            <a:cs typeface="Cambria Math" panose="02040503050406030204" pitchFamily="18" charset="0"/>
                          </a:rPr>
                          <m:t>𝜃</m:t>
                        </m:r>
                      </m:e>
                    </m:d>
                    <m:r>
                      <a:rPr lang="ru-RU" i="1">
                        <a:latin typeface="Cambria Math" panose="02040503050406030204" pitchFamily="18" charset="0"/>
                        <a:ea typeface="Cambria Math" panose="02040503050406030204" pitchFamily="18" charset="0"/>
                        <a:cs typeface="Cambria Math" panose="02040503050406030204" pitchFamily="18" charset="0"/>
                      </a:rPr>
                      <m:t>=</m:t>
                    </m:r>
                    <m:r>
                      <a:rPr lang="ru-RU" i="1">
                        <a:latin typeface="Cambria Math" panose="02040503050406030204" pitchFamily="18" charset="0"/>
                        <a:ea typeface="Cambria Math" panose="02040503050406030204" pitchFamily="18" charset="0"/>
                        <a:cs typeface="Cambria Math" panose="02040503050406030204" pitchFamily="18" charset="0"/>
                      </a:rPr>
                      <m:t>𝑐</m:t>
                    </m:r>
                    <m:r>
                      <a:rPr lang="ru-RU" i="1">
                        <a:latin typeface="Cambria Math" panose="02040503050406030204" pitchFamily="18" charset="0"/>
                        <a:ea typeface="Cambria Math" panose="02040503050406030204" pitchFamily="18" charset="0"/>
                        <a:cs typeface="Cambria Math" panose="02040503050406030204" pitchFamily="18" charset="0"/>
                      </a:rPr>
                      <m:t> ∙ (1−</m:t>
                    </m:r>
                    <m:r>
                      <a:rPr lang="ru-RU" i="1">
                        <a:latin typeface="Cambria Math" panose="02040503050406030204" pitchFamily="18" charset="0"/>
                        <a:ea typeface="Cambria Math" panose="02040503050406030204" pitchFamily="18" charset="0"/>
                        <a:cs typeface="Cambria Math" panose="02040503050406030204" pitchFamily="18" charset="0"/>
                      </a:rPr>
                      <m:t>𝑐𝑜𝑠</m:t>
                    </m:r>
                    <m:r>
                      <a:rPr lang="ru-RU" i="1">
                        <a:latin typeface="Cambria Math" panose="02040503050406030204" pitchFamily="18" charset="0"/>
                        <a:ea typeface="Times New Roman" panose="02020603050405020304" pitchFamily="18" charset="0"/>
                        <a:cs typeface="Times New Roman" panose="02020603050405020304" pitchFamily="18" charset="0"/>
                      </a:rPr>
                      <m:t> </m:t>
                    </m:r>
                    <m:d>
                      <m:dPr>
                        <m:ctrlPr>
                          <a:rPr lang="ru-RU" i="1">
                            <a:effectLst/>
                            <a:latin typeface="Cambria Math" panose="02040503050406030204" pitchFamily="18" charset="0"/>
                            <a:ea typeface="Cambria Math" panose="02040503050406030204" pitchFamily="18" charset="0"/>
                            <a:cs typeface="Cambria Math" panose="02040503050406030204" pitchFamily="18" charset="0"/>
                          </a:rPr>
                        </m:ctrlPr>
                      </m:dPr>
                      <m:e>
                        <m:r>
                          <a:rPr lang="ru-RU" i="1">
                            <a:latin typeface="Cambria Math" panose="02040503050406030204" pitchFamily="18" charset="0"/>
                            <a:ea typeface="Cambria Math" panose="02040503050406030204" pitchFamily="18" charset="0"/>
                            <a:cs typeface="Cambria Math" panose="02040503050406030204" pitchFamily="18" charset="0"/>
                          </a:rPr>
                          <m:t>𝑛</m:t>
                        </m:r>
                        <m:r>
                          <a:rPr lang="ru-RU" i="1">
                            <a:latin typeface="Cambria Math" panose="02040503050406030204" pitchFamily="18" charset="0"/>
                            <a:ea typeface="Cambria Math" panose="02040503050406030204" pitchFamily="18" charset="0"/>
                            <a:cs typeface="Cambria Math" panose="02040503050406030204" pitchFamily="18" charset="0"/>
                          </a:rPr>
                          <m:t> ∙ </m:t>
                        </m:r>
                        <m:r>
                          <a:rPr lang="ru-RU" i="1">
                            <a:latin typeface="Cambria Math" panose="02040503050406030204" pitchFamily="18" charset="0"/>
                            <a:ea typeface="Cambria Math" panose="02040503050406030204" pitchFamily="18" charset="0"/>
                            <a:cs typeface="Cambria Math" panose="02040503050406030204" pitchFamily="18" charset="0"/>
                          </a:rPr>
                          <m:t>𝜃</m:t>
                        </m:r>
                      </m:e>
                    </m:d>
                    <m:r>
                      <a:rPr lang="ru-RU" i="1">
                        <a:latin typeface="Cambria Math" panose="02040503050406030204" pitchFamily="18" charset="0"/>
                        <a:ea typeface="Cambria Math" panose="02040503050406030204" pitchFamily="18" charset="0"/>
                        <a:cs typeface="Cambria Math" panose="02040503050406030204" pitchFamily="18" charset="0"/>
                      </a:rPr>
                      <m:t>)</m:t>
                    </m:r>
                    <m:r>
                      <a:rPr lang="ru-RU" i="1">
                        <a:latin typeface="Cambria Math" panose="02040503050406030204" pitchFamily="18" charset="0"/>
                        <a:ea typeface="Times New Roman" panose="02020603050405020304" pitchFamily="18" charset="0"/>
                        <a:cs typeface="Times New Roman" panose="02020603050405020304" pitchFamily="18" charset="0"/>
                      </a:rPr>
                      <m:t> </m:t>
                    </m:r>
                    <m:r>
                      <a:rPr lang="ru-RU" i="1">
                        <a:latin typeface="Cambria Math" panose="02040503050406030204" pitchFamily="18" charset="0"/>
                        <a:ea typeface="Cambria Math" panose="02040503050406030204" pitchFamily="18" charset="0"/>
                        <a:cs typeface="Cambria Math" panose="02040503050406030204" pitchFamily="18" charset="0"/>
                      </a:rPr>
                      <m:t>+</m:t>
                    </m:r>
                    <m:r>
                      <a:rPr lang="ru-RU" i="1">
                        <a:latin typeface="Cambria Math" panose="02040503050406030204" pitchFamily="18" charset="0"/>
                        <a:ea typeface="Cambria Math" panose="02040503050406030204" pitchFamily="18" charset="0"/>
                        <a:cs typeface="Cambria Math" panose="02040503050406030204" pitchFamily="18" charset="0"/>
                      </a:rPr>
                      <m:t>𝑑𝑦</m:t>
                    </m:r>
                    <m:r>
                      <a:rPr lang="ru-RU" i="1">
                        <a:latin typeface="Cambria Math" panose="02040503050406030204" pitchFamily="18" charset="0"/>
                        <a:ea typeface="Cambria Math" panose="02040503050406030204" pitchFamily="18" charset="0"/>
                        <a:cs typeface="Cambria Math" panose="02040503050406030204" pitchFamily="18" charset="0"/>
                      </a:rPr>
                      <m:t> ∙ </m:t>
                    </m:r>
                    <m:d>
                      <m:dPr>
                        <m:ctrlPr>
                          <a:rPr lang="ru-RU" i="1">
                            <a:effectLst/>
                            <a:latin typeface="Cambria Math" panose="02040503050406030204" pitchFamily="18" charset="0"/>
                            <a:ea typeface="Cambria Math" panose="02040503050406030204" pitchFamily="18" charset="0"/>
                            <a:cs typeface="Cambria Math" panose="02040503050406030204" pitchFamily="18" charset="0"/>
                          </a:rPr>
                        </m:ctrlPr>
                      </m:dPr>
                      <m:e>
                        <m:r>
                          <a:rPr lang="ru-RU" i="1">
                            <a:latin typeface="Cambria Math" panose="02040503050406030204" pitchFamily="18" charset="0"/>
                            <a:ea typeface="Cambria Math" panose="02040503050406030204" pitchFamily="18" charset="0"/>
                            <a:cs typeface="Cambria Math" panose="02040503050406030204" pitchFamily="18" charset="0"/>
                          </a:rPr>
                          <m:t>1−</m:t>
                        </m:r>
                        <m:f>
                          <m:fPr>
                            <m:ctrlPr>
                              <a:rPr lang="ru-RU" i="1">
                                <a:effectLst/>
                                <a:latin typeface="Cambria Math" panose="02040503050406030204" pitchFamily="18" charset="0"/>
                                <a:ea typeface="Cambria Math" panose="02040503050406030204" pitchFamily="18" charset="0"/>
                                <a:cs typeface="Cambria Math" panose="02040503050406030204" pitchFamily="18" charset="0"/>
                              </a:rPr>
                            </m:ctrlPr>
                          </m:fPr>
                          <m:num>
                            <m:r>
                              <a:rPr lang="ru-RU" i="1">
                                <a:latin typeface="Cambria Math" panose="02040503050406030204" pitchFamily="18" charset="0"/>
                                <a:ea typeface="Cambria Math" panose="02040503050406030204" pitchFamily="18" charset="0"/>
                                <a:cs typeface="Cambria Math" panose="02040503050406030204" pitchFamily="18" charset="0"/>
                              </a:rPr>
                              <m:t>𝜃</m:t>
                            </m:r>
                          </m:num>
                          <m:den>
                            <m:r>
                              <a:rPr lang="ru-RU" i="1">
                                <a:latin typeface="Cambria Math" panose="02040503050406030204" pitchFamily="18" charset="0"/>
                                <a:ea typeface="Cambria Math" panose="02040503050406030204" pitchFamily="18" charset="0"/>
                                <a:cs typeface="Cambria Math" panose="02040503050406030204" pitchFamily="18" charset="0"/>
                              </a:rPr>
                              <m:t>2</m:t>
                            </m:r>
                            <m:r>
                              <a:rPr lang="ru-RU" i="1">
                                <a:latin typeface="Cambria Math" panose="02040503050406030204" pitchFamily="18" charset="0"/>
                                <a:ea typeface="Cambria Math" panose="02040503050406030204" pitchFamily="18" charset="0"/>
                                <a:cs typeface="Cambria Math" panose="02040503050406030204" pitchFamily="18" charset="0"/>
                              </a:rPr>
                              <m:t>𝜋</m:t>
                            </m:r>
                            <m:r>
                              <a:rPr lang="ru-RU" i="1">
                                <a:latin typeface="Cambria Math" panose="02040503050406030204" pitchFamily="18" charset="0"/>
                                <a:ea typeface="Cambria Math" panose="02040503050406030204" pitchFamily="18" charset="0"/>
                                <a:cs typeface="Cambria Math" panose="02040503050406030204" pitchFamily="18" charset="0"/>
                              </a:rPr>
                              <m:t> </m:t>
                            </m:r>
                          </m:den>
                        </m:f>
                      </m:e>
                    </m:d>
                  </m:oMath>
                </a14:m>
                <a:r>
                  <a:rPr lang="ru-RU" dirty="0">
                    <a:latin typeface="Cambria Math" panose="02040503050406030204" pitchFamily="18" charset="0"/>
                    <a:ea typeface="Cambria Math" panose="02040503050406030204" pitchFamily="18" charset="0"/>
                    <a:cs typeface="Cambria Math" panose="02040503050406030204" pitchFamily="18" charset="0"/>
                  </a:rPr>
                  <a:t>	</a:t>
                </a:r>
                <a:endParaRPr lang="ru-RU"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177425" y="3806836"/>
                <a:ext cx="5102367" cy="506870"/>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p:cNvSpPr/>
              <p:nvPr/>
            </p:nvSpPr>
            <p:spPr>
              <a:xfrm>
                <a:off x="369142" y="4341597"/>
                <a:ext cx="4514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ru-RU" i="1">
                              <a:latin typeface="Cambria Math" panose="02040503050406030204" pitchFamily="18" charset="0"/>
                            </a:rPr>
                          </m:ctrlPr>
                        </m:dPr>
                        <m:e>
                          <m:r>
                            <a:rPr lang="ru-RU" i="1">
                              <a:latin typeface="Cambria Math" panose="02040503050406030204" pitchFamily="18" charset="0"/>
                            </a:rPr>
                            <m:t>𝑥</m:t>
                          </m:r>
                          <m:d>
                            <m:dPr>
                              <m:ctrlPr>
                                <a:rPr lang="ru-RU" i="1">
                                  <a:latin typeface="Cambria Math" panose="02040503050406030204" pitchFamily="18" charset="0"/>
                                </a:rPr>
                              </m:ctrlPr>
                            </m:dPr>
                            <m:e>
                              <m:r>
                                <a:rPr lang="ru-RU" i="1">
                                  <a:latin typeface="Cambria Math" panose="02040503050406030204" pitchFamily="18" charset="0"/>
                                </a:rPr>
                                <m:t>𝜃</m:t>
                              </m:r>
                            </m:e>
                          </m:d>
                          <m:r>
                            <a:rPr lang="ru-RU" i="0">
                              <a:latin typeface="Cambria Math" panose="02040503050406030204" pitchFamily="18" charset="0"/>
                            </a:rPr>
                            <m:t>=</m:t>
                          </m:r>
                          <m:r>
                            <a:rPr lang="ru-RU" i="1">
                              <a:latin typeface="Cambria Math" panose="02040503050406030204" pitchFamily="18" charset="0"/>
                            </a:rPr>
                            <m:t>𝑎</m:t>
                          </m:r>
                          <m:r>
                            <a:rPr lang="ru-RU" i="0">
                              <a:latin typeface="Cambria Math" panose="02040503050406030204" pitchFamily="18" charset="0"/>
                            </a:rPr>
                            <m:t> ∙ </m:t>
                          </m:r>
                          <m:r>
                            <a:rPr lang="ru-RU" i="1">
                              <a:latin typeface="Cambria Math" panose="02040503050406030204" pitchFamily="18" charset="0"/>
                            </a:rPr>
                            <m:t>𝑐𝑜𝑠</m:t>
                          </m:r>
                          <m:r>
                            <a:rPr lang="ru-RU" i="0">
                              <a:latin typeface="Cambria Math" panose="02040503050406030204" pitchFamily="18" charset="0"/>
                            </a:rPr>
                            <m:t> </m:t>
                          </m:r>
                          <m:d>
                            <m:dPr>
                              <m:ctrlPr>
                                <a:rPr lang="ru-RU" i="1">
                                  <a:latin typeface="Cambria Math" panose="02040503050406030204" pitchFamily="18" charset="0"/>
                                </a:rPr>
                              </m:ctrlPr>
                            </m:dPr>
                            <m:e>
                              <m:r>
                                <a:rPr lang="ru-RU" i="1">
                                  <a:latin typeface="Cambria Math" panose="02040503050406030204" pitchFamily="18" charset="0"/>
                                </a:rPr>
                                <m:t>𝜃</m:t>
                              </m:r>
                            </m:e>
                          </m:d>
                          <m:r>
                            <a:rPr lang="ru-RU" i="0">
                              <a:latin typeface="Cambria Math" panose="02040503050406030204" pitchFamily="18" charset="0"/>
                            </a:rPr>
                            <m:t>,  </m:t>
                          </m:r>
                          <m:r>
                            <a:rPr lang="ru-RU" i="1">
                              <a:latin typeface="Cambria Math" panose="02040503050406030204" pitchFamily="18" charset="0"/>
                            </a:rPr>
                            <m:t>𝑧</m:t>
                          </m:r>
                          <m:d>
                            <m:dPr>
                              <m:ctrlPr>
                                <a:rPr lang="ru-RU" i="1">
                                  <a:latin typeface="Cambria Math" panose="02040503050406030204" pitchFamily="18" charset="0"/>
                                </a:rPr>
                              </m:ctrlPr>
                            </m:dPr>
                            <m:e>
                              <m:r>
                                <a:rPr lang="ru-RU" i="1">
                                  <a:latin typeface="Cambria Math" panose="02040503050406030204" pitchFamily="18" charset="0"/>
                                </a:rPr>
                                <m:t>𝜃</m:t>
                              </m:r>
                            </m:e>
                          </m:d>
                          <m:r>
                            <a:rPr lang="ru-RU" i="0">
                              <a:latin typeface="Cambria Math" panose="02040503050406030204" pitchFamily="18" charset="0"/>
                            </a:rPr>
                            <m:t>=</m:t>
                          </m:r>
                          <m:r>
                            <a:rPr lang="ru-RU" i="1">
                              <a:latin typeface="Cambria Math" panose="02040503050406030204" pitchFamily="18" charset="0"/>
                            </a:rPr>
                            <m:t>𝑎</m:t>
                          </m:r>
                          <m:r>
                            <a:rPr lang="ru-RU" i="0">
                              <a:latin typeface="Cambria Math" panose="02040503050406030204" pitchFamily="18" charset="0"/>
                            </a:rPr>
                            <m:t> ∙ </m:t>
                          </m:r>
                          <m:r>
                            <a:rPr lang="ru-RU" i="1">
                              <a:latin typeface="Cambria Math" panose="02040503050406030204" pitchFamily="18" charset="0"/>
                            </a:rPr>
                            <m:t>𝑠𝑖</m:t>
                          </m:r>
                          <m:func>
                            <m:funcPr>
                              <m:ctrlPr>
                                <a:rPr lang="ru-RU" i="1">
                                  <a:latin typeface="Cambria Math" panose="02040503050406030204" pitchFamily="18" charset="0"/>
                                </a:rPr>
                              </m:ctrlPr>
                            </m:funcPr>
                            <m:fName>
                              <m:r>
                                <a:rPr lang="ru-RU" i="1">
                                  <a:latin typeface="Cambria Math" panose="02040503050406030204" pitchFamily="18" charset="0"/>
                                </a:rPr>
                                <m:t>𝑛</m:t>
                              </m:r>
                            </m:fName>
                            <m:e>
                              <m:r>
                                <a:rPr lang="ru-RU" i="0">
                                  <a:latin typeface="Cambria Math" panose="02040503050406030204" pitchFamily="18" charset="0"/>
                                </a:rPr>
                                <m:t>(</m:t>
                              </m:r>
                            </m:e>
                          </m:func>
                          <m:r>
                            <a:rPr lang="ru-RU" i="1">
                              <a:latin typeface="Cambria Math" panose="02040503050406030204" pitchFamily="18" charset="0"/>
                            </a:rPr>
                            <m:t>𝜃</m:t>
                          </m:r>
                        </m:e>
                      </m:d>
                    </m:oMath>
                  </m:oMathPara>
                </a14:m>
                <a:endParaRPr lang="ru-RU" dirty="0"/>
              </a:p>
            </p:txBody>
          </p:sp>
        </mc:Choice>
        <mc:Fallback xmlns="">
          <p:sp>
            <p:nvSpPr>
              <p:cNvPr id="26" name="Прямоугольник 25"/>
              <p:cNvSpPr>
                <a:spLocks noRot="1" noChangeAspect="1" noMove="1" noResize="1" noEditPoints="1" noAdjustHandles="1" noChangeArrowheads="1" noChangeShapeType="1" noTextEdit="1"/>
              </p:cNvSpPr>
              <p:nvPr/>
            </p:nvSpPr>
            <p:spPr>
              <a:xfrm>
                <a:off x="369142" y="4341597"/>
                <a:ext cx="4514377" cy="369332"/>
              </a:xfrm>
              <a:prstGeom prst="rect">
                <a:avLst/>
              </a:prstGeom>
              <a:blipFill>
                <a:blip r:embed="rId5"/>
                <a:stretch>
                  <a:fillRect t="-119672" r="-10811" b="-183607"/>
                </a:stretch>
              </a:blipFill>
            </p:spPr>
            <p:txBody>
              <a:bodyPr/>
              <a:lstStyle/>
              <a:p>
                <a:r>
                  <a:rPr lang="ru-RU">
                    <a:noFill/>
                  </a:rPr>
                  <a:t> </a:t>
                </a:r>
              </a:p>
            </p:txBody>
          </p:sp>
        </mc:Fallback>
      </mc:AlternateContent>
      <p:pic>
        <p:nvPicPr>
          <p:cNvPr id="27" name="Picture 634163331"/>
          <p:cNvPicPr/>
          <p:nvPr/>
        </p:nvPicPr>
        <p:blipFill>
          <a:blip r:embed="rId6" cstate="hqprint">
            <a:extLst>
              <a:ext uri="{28A0092B-C50C-407E-A947-70E740481C1C}">
                <a14:useLocalDpi xmlns:a14="http://schemas.microsoft.com/office/drawing/2010/main"/>
              </a:ext>
            </a:extLst>
          </a:blip>
          <a:srcRect/>
          <a:stretch>
            <a:fillRect/>
          </a:stretch>
        </p:blipFill>
        <p:spPr>
          <a:xfrm>
            <a:off x="4960884" y="1285545"/>
            <a:ext cx="3586448" cy="2341296"/>
          </a:xfrm>
          <a:prstGeom prst="rect">
            <a:avLst/>
          </a:prstGeom>
          <a:ln/>
        </p:spPr>
      </p:pic>
      <p:graphicFrame>
        <p:nvGraphicFramePr>
          <p:cNvPr id="28" name="Таблица 27"/>
          <p:cNvGraphicFramePr>
            <a:graphicFrameLocks noGrp="1"/>
          </p:cNvGraphicFramePr>
          <p:nvPr>
            <p:extLst>
              <p:ext uri="{D42A27DB-BD31-4B8C-83A1-F6EECF244321}">
                <p14:modId xmlns:p14="http://schemas.microsoft.com/office/powerpoint/2010/main" val="2772926267"/>
              </p:ext>
            </p:extLst>
          </p:nvPr>
        </p:nvGraphicFramePr>
        <p:xfrm>
          <a:off x="353208" y="1345278"/>
          <a:ext cx="4434816" cy="2011680"/>
        </p:xfrm>
        <a:graphic>
          <a:graphicData uri="http://schemas.openxmlformats.org/drawingml/2006/table">
            <a:tbl>
              <a:tblPr bandRow="1">
                <a:tableStyleId>{5C22544A-7EE6-4342-B048-85BDC9FD1C3A}</a:tableStyleId>
              </a:tblPr>
              <a:tblGrid>
                <a:gridCol w="3741730">
                  <a:extLst>
                    <a:ext uri="{9D8B030D-6E8A-4147-A177-3AD203B41FA5}">
                      <a16:colId xmlns:a16="http://schemas.microsoft.com/office/drawing/2014/main" val="3325132858"/>
                    </a:ext>
                  </a:extLst>
                </a:gridCol>
                <a:gridCol w="693086">
                  <a:extLst>
                    <a:ext uri="{9D8B030D-6E8A-4147-A177-3AD203B41FA5}">
                      <a16:colId xmlns:a16="http://schemas.microsoft.com/office/drawing/2014/main" val="3167492657"/>
                    </a:ext>
                  </a:extLst>
                </a:gridCol>
              </a:tblGrid>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Magnetic field gradient, T/m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40 </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3698545516"/>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Internal winding diameter, mm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29</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834943548"/>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Outer winding diameter, mm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34</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3161627513"/>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Modulation amplitude in the longitudinal direction, mm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 </a:t>
                      </a:r>
                      <a:r>
                        <a:rPr lang="ru-RU" sz="1100" dirty="0" smtClean="0">
                          <a:solidFill>
                            <a:schemeClr val="tx1"/>
                          </a:solidFill>
                          <a:effectLst/>
                          <a:latin typeface="Comic Sans MS" panose="030F0702030302020204" pitchFamily="66" charset="0"/>
                        </a:rPr>
                        <a:t>4</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457292942"/>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Diameter of superconducting wire, mm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0.92</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381962841"/>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Distance between turns, mm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1.6</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545374158"/>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Number of turns per layer</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100</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1394618384"/>
                  </a:ext>
                </a:extLst>
              </a:tr>
              <a:tr h="0">
                <a:tc>
                  <a:txBody>
                    <a:bodyPr/>
                    <a:lstStyle/>
                    <a:p>
                      <a:pPr algn="just">
                        <a:lnSpc>
                          <a:spcPct val="150000"/>
                        </a:lnSpc>
                        <a:spcAft>
                          <a:spcPts val="0"/>
                        </a:spcAft>
                      </a:pPr>
                      <a:r>
                        <a:rPr lang="en-US" sz="1100" dirty="0" smtClean="0">
                          <a:solidFill>
                            <a:schemeClr val="tx1"/>
                          </a:solidFill>
                          <a:effectLst/>
                          <a:latin typeface="Comic Sans MS" panose="030F0702030302020204" pitchFamily="66" charset="0"/>
                        </a:rPr>
                        <a:t>Lens length, mm</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lnSpc>
                          <a:spcPct val="150000"/>
                        </a:lnSpc>
                        <a:spcAft>
                          <a:spcPts val="0"/>
                        </a:spcAft>
                      </a:pPr>
                      <a:r>
                        <a:rPr lang="ru-RU" sz="1100" dirty="0">
                          <a:solidFill>
                            <a:schemeClr val="tx1"/>
                          </a:solidFill>
                          <a:effectLst/>
                          <a:latin typeface="Comic Sans MS" panose="030F0702030302020204" pitchFamily="66" charset="0"/>
                        </a:rPr>
                        <a:t>160</a:t>
                      </a:r>
                      <a:endParaRPr lang="ru-RU" sz="11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134217692"/>
                  </a:ext>
                </a:extLst>
              </a:tr>
            </a:tbl>
          </a:graphicData>
        </a:graphic>
      </p:graphicFrame>
      <p:sp>
        <p:nvSpPr>
          <p:cNvPr id="30" name="Прямоугольник 29"/>
          <p:cNvSpPr/>
          <p:nvPr/>
        </p:nvSpPr>
        <p:spPr>
          <a:xfrm>
            <a:off x="-180528" y="1034880"/>
            <a:ext cx="4090369" cy="276999"/>
          </a:xfrm>
          <a:prstGeom prst="rect">
            <a:avLst/>
          </a:prstGeom>
        </p:spPr>
        <p:txBody>
          <a:bodyPr wrap="square">
            <a:spAutoFit/>
          </a:bodyPr>
          <a:lstStyle/>
          <a:p>
            <a:pPr lvl="1" algn="ctr"/>
            <a:r>
              <a:rPr lang="en-US" sz="1200" b="1" dirty="0">
                <a:latin typeface="Comic Sans MS" panose="030F0702030302020204" pitchFamily="66" charset="0"/>
              </a:rPr>
              <a:t>Parameters </a:t>
            </a:r>
            <a:r>
              <a:rPr lang="en-US" sz="1200" b="1" dirty="0" smtClean="0">
                <a:latin typeface="Comic Sans MS" panose="030F0702030302020204" pitchFamily="66" charset="0"/>
              </a:rPr>
              <a:t>of </a:t>
            </a:r>
            <a:r>
              <a:rPr lang="en-US" sz="1200" b="1" dirty="0">
                <a:latin typeface="Comic Sans MS" panose="030F0702030302020204" pitchFamily="66" charset="0"/>
              </a:rPr>
              <a:t>CCT quadrupole lens </a:t>
            </a:r>
            <a:r>
              <a:rPr lang="en-US" sz="1200" b="1" dirty="0" smtClean="0">
                <a:latin typeface="Comic Sans MS" panose="030F0702030302020204" pitchFamily="66" charset="0"/>
              </a:rPr>
              <a:t>prototype:</a:t>
            </a:r>
            <a:endParaRPr lang="ru-RU" sz="1200" b="1" dirty="0" smtClean="0">
              <a:latin typeface="Comic Sans MS" panose="030F0702030302020204" pitchFamily="66" charset="0"/>
            </a:endParaRPr>
          </a:p>
        </p:txBody>
      </p:sp>
      <p:sp>
        <p:nvSpPr>
          <p:cNvPr id="19"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
        <p:nvSpPr>
          <p:cNvPr id="17" name="Прямоугольник 16"/>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8428" y="4316556"/>
            <a:ext cx="3825572" cy="1638442"/>
          </a:xfrm>
          <a:prstGeom prst="rect">
            <a:avLst/>
          </a:prstGeom>
        </p:spPr>
      </p:pic>
      <p:sp>
        <p:nvSpPr>
          <p:cNvPr id="20" name="Прямоугольник 19"/>
          <p:cNvSpPr/>
          <p:nvPr/>
        </p:nvSpPr>
        <p:spPr>
          <a:xfrm>
            <a:off x="267940" y="526922"/>
            <a:ext cx="8820472" cy="461665"/>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b="1" dirty="0" smtClean="0">
                <a:latin typeface="Comic Sans MS" panose="030F0702030302020204" pitchFamily="66" charset="0"/>
              </a:rPr>
              <a:t>CCT </a:t>
            </a:r>
            <a:r>
              <a:rPr lang="en-US" sz="1200" b="1" dirty="0">
                <a:latin typeface="Comic Sans MS" panose="030F0702030302020204" pitchFamily="66" charset="0"/>
              </a:rPr>
              <a:t>quadrupole lens </a:t>
            </a:r>
            <a:r>
              <a:rPr lang="en-US" sz="1200" b="1" dirty="0" smtClean="0">
                <a:latin typeface="Comic Sans MS" panose="030F0702030302020204" pitchFamily="66" charset="0"/>
              </a:rPr>
              <a:t>parameters</a:t>
            </a:r>
            <a:r>
              <a:rPr lang="en-US" sz="1200" b="1" dirty="0" smtClean="0">
                <a:solidFill>
                  <a:schemeClr val="dk1"/>
                </a:solidFill>
                <a:latin typeface="Comic Sans MS" panose="030F0702030302020204" pitchFamily="66" charset="0"/>
              </a:rPr>
              <a:t>: </a:t>
            </a:r>
            <a:r>
              <a:rPr lang="en-US" sz="1200" dirty="0">
                <a:solidFill>
                  <a:schemeClr val="dk1"/>
                </a:solidFill>
                <a:latin typeface="Comic Sans MS" panose="030F0702030302020204" pitchFamily="66" charset="0"/>
              </a:rPr>
              <a:t>t</a:t>
            </a:r>
            <a:r>
              <a:rPr lang="en-US" sz="1200" dirty="0" smtClean="0">
                <a:solidFill>
                  <a:schemeClr val="dk1"/>
                </a:solidFill>
                <a:latin typeface="Comic Sans MS" panose="030F0702030302020204" pitchFamily="66" charset="0"/>
              </a:rPr>
              <a:t>he </a:t>
            </a:r>
            <a:r>
              <a:rPr lang="en-US" sz="1200" dirty="0">
                <a:solidFill>
                  <a:schemeClr val="dk1"/>
                </a:solidFill>
                <a:latin typeface="Comic Sans MS" panose="030F0702030302020204" pitchFamily="66" charset="0"/>
              </a:rPr>
              <a:t>lens FF concrete parameters are not finalized yet. </a:t>
            </a:r>
            <a:endParaRPr lang="en-US" sz="12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So </a:t>
            </a:r>
            <a:r>
              <a:rPr lang="en-US" sz="1200" dirty="0">
                <a:solidFill>
                  <a:schemeClr val="dk1"/>
                </a:solidFill>
                <a:latin typeface="Comic Sans MS" panose="030F0702030302020204" pitchFamily="66" charset="0"/>
              </a:rPr>
              <a:t>we started from  some intermediate variant </a:t>
            </a:r>
            <a:r>
              <a:rPr lang="en-US" sz="1200" dirty="0" smtClean="0">
                <a:solidFill>
                  <a:schemeClr val="dk1"/>
                </a:solidFill>
                <a:latin typeface="Comic Sans MS" panose="030F0702030302020204" pitchFamily="66" charset="0"/>
              </a:rPr>
              <a:t>for  develop </a:t>
            </a:r>
            <a:r>
              <a:rPr lang="en-US" sz="1200" dirty="0">
                <a:solidFill>
                  <a:schemeClr val="dk1"/>
                </a:solidFill>
                <a:latin typeface="Comic Sans MS" panose="030F0702030302020204" pitchFamily="66" charset="0"/>
              </a:rPr>
              <a:t>the manufacturing CCT </a:t>
            </a:r>
            <a:r>
              <a:rPr lang="en-US" sz="1200" dirty="0" smtClean="0">
                <a:solidFill>
                  <a:schemeClr val="dk1"/>
                </a:solidFill>
                <a:latin typeface="Comic Sans MS" panose="030F0702030302020204" pitchFamily="66" charset="0"/>
              </a:rPr>
              <a:t>technology:</a:t>
            </a:r>
            <a:endParaRPr lang="ru-RU" sz="1200" dirty="0" smtClean="0">
              <a:solidFill>
                <a:schemeClr val="dk1"/>
              </a:solidFill>
              <a:latin typeface="Comic Sans MS" panose="030F0702030302020204" pitchFamily="66" charset="0"/>
            </a:endParaRPr>
          </a:p>
        </p:txBody>
      </p:sp>
    </p:spTree>
    <p:extLst>
      <p:ext uri="{BB962C8B-B14F-4D97-AF65-F5344CB8AC3E}">
        <p14:creationId xmlns:p14="http://schemas.microsoft.com/office/powerpoint/2010/main" val="1380919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40740" y="5832629"/>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a:cs typeface="Times New Roman" panose="02020603050405020304" pitchFamily="18" charset="0"/>
              </a:rPr>
              <a:t>4</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16" name="Прямоугольник 15"/>
          <p:cNvSpPr/>
          <p:nvPr/>
        </p:nvSpPr>
        <p:spPr>
          <a:xfrm>
            <a:off x="587188" y="3773920"/>
            <a:ext cx="2184612" cy="230832"/>
          </a:xfrm>
          <a:prstGeom prst="rect">
            <a:avLst/>
          </a:prstGeom>
        </p:spPr>
        <p:txBody>
          <a:bodyPr wrap="square">
            <a:spAutoFit/>
          </a:bodyPr>
          <a:lstStyle/>
          <a:p>
            <a:r>
              <a:rPr lang="en-US" sz="900" dirty="0">
                <a:latin typeface="Comic Sans MS" panose="030F0702030302020204" pitchFamily="66" charset="0"/>
              </a:rPr>
              <a:t>3-D Model of CCT quadrupole lens </a:t>
            </a:r>
            <a:endParaRPr lang="ru-RU" sz="900" dirty="0">
              <a:latin typeface="Comic Sans MS" panose="030F0702030302020204" pitchFamily="66" charset="0"/>
            </a:endParaRPr>
          </a:p>
        </p:txBody>
      </p:sp>
      <p:pic>
        <p:nvPicPr>
          <p:cNvPr id="19" name="Рисунок 18" descr="quadrupole coil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752418"/>
            <a:ext cx="3822215" cy="1405814"/>
          </a:xfrm>
          <a:prstGeom prst="rect">
            <a:avLst/>
          </a:prstGeom>
          <a:noFill/>
          <a:ln>
            <a:no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36" y="1891077"/>
            <a:ext cx="3152786" cy="1879586"/>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823" y="4176061"/>
            <a:ext cx="3296601" cy="1730488"/>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6664" y="4156791"/>
            <a:ext cx="2647336" cy="2113183"/>
          </a:xfrm>
          <a:prstGeom prst="rect">
            <a:avLst/>
          </a:prstGeom>
        </p:spPr>
      </p:pic>
      <p:sp>
        <p:nvSpPr>
          <p:cNvPr id="28" name="Прямоугольник 27"/>
          <p:cNvSpPr/>
          <p:nvPr/>
        </p:nvSpPr>
        <p:spPr>
          <a:xfrm>
            <a:off x="3851920" y="1859262"/>
            <a:ext cx="1678827" cy="230832"/>
          </a:xfrm>
          <a:prstGeom prst="rect">
            <a:avLst/>
          </a:prstGeom>
        </p:spPr>
        <p:txBody>
          <a:bodyPr wrap="square">
            <a:spAutoFit/>
          </a:bodyPr>
          <a:lstStyle/>
          <a:p>
            <a:r>
              <a:rPr lang="en-US" sz="900" dirty="0">
                <a:latin typeface="Comic Sans MS" panose="030F0702030302020204" pitchFamily="66" charset="0"/>
              </a:rPr>
              <a:t>3-D model of winding turns</a:t>
            </a:r>
            <a:endParaRPr lang="ru-RU" sz="900" dirty="0">
              <a:latin typeface="Comic Sans MS" panose="030F0702030302020204" pitchFamily="66" charset="0"/>
            </a:endParaRPr>
          </a:p>
        </p:txBody>
      </p:sp>
      <p:sp>
        <p:nvSpPr>
          <p:cNvPr id="17"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
        <p:nvSpPr>
          <p:cNvPr id="20" name="Прямоугольник 19"/>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21" name="Прямоугольник 20"/>
          <p:cNvSpPr/>
          <p:nvPr/>
        </p:nvSpPr>
        <p:spPr>
          <a:xfrm>
            <a:off x="155140" y="552089"/>
            <a:ext cx="8850114" cy="1231106"/>
          </a:xfrm>
          <a:prstGeom prst="rect">
            <a:avLst/>
          </a:prstGeom>
          <a:noFill/>
          <a:ln w="12700">
            <a:solidFill>
              <a:schemeClr val="tx1"/>
            </a:solidFill>
            <a:prstDash val="solid"/>
          </a:ln>
        </p:spPr>
        <p:txBody>
          <a:bodyPr wrap="square">
            <a:spAutoFit/>
          </a:bodyPr>
          <a:lstStyle/>
          <a:p>
            <a:r>
              <a:rPr lang="en-US" sz="1400" b="1" dirty="0" smtClean="0">
                <a:latin typeface="Comic Sans MS" panose="030F0702030302020204" pitchFamily="66" charset="0"/>
              </a:rPr>
              <a:t>CCT </a:t>
            </a:r>
            <a:r>
              <a:rPr lang="en-US" sz="1400" b="1" dirty="0">
                <a:latin typeface="Comic Sans MS" panose="030F0702030302020204" pitchFamily="66" charset="0"/>
              </a:rPr>
              <a:t>quadrupole lens </a:t>
            </a:r>
            <a:r>
              <a:rPr lang="en-US" sz="1400" b="1" dirty="0" smtClean="0">
                <a:latin typeface="Comic Sans MS" panose="030F0702030302020204" pitchFamily="66" charset="0"/>
              </a:rPr>
              <a:t>design</a:t>
            </a:r>
            <a:r>
              <a:rPr lang="en-US" sz="1400" b="1" dirty="0" smtClean="0">
                <a:solidFill>
                  <a:schemeClr val="dk1"/>
                </a:solidFill>
                <a:latin typeface="Comic Sans MS" panose="030F0702030302020204" pitchFamily="66" charset="0"/>
              </a:rPr>
              <a:t>: </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 wire is wound into grooves on the surface of the inner cylinder and mechanically pressed by outer cylinder, which is continuously put on the inner cylinder during the winding process. </a:t>
            </a:r>
            <a:endParaRPr lang="en-US" sz="12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Then during of winding of outer cylinder, the coils are already  pressed by an external mandrel. External mandrel  made from copper for good thermo-conductivity because  cooling will be inside of indirect cooling cryostat in </a:t>
            </a:r>
            <a:r>
              <a:rPr lang="en-US" sz="1200" dirty="0" smtClean="0">
                <a:solidFill>
                  <a:schemeClr val="dk1"/>
                </a:solidFill>
                <a:latin typeface="Comic Sans MS" panose="030F0702030302020204" pitchFamily="66" charset="0"/>
              </a:rPr>
              <a:t>vacuum.</a:t>
            </a: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The </a:t>
            </a:r>
            <a:r>
              <a:rPr lang="en-US" sz="1200" dirty="0">
                <a:solidFill>
                  <a:schemeClr val="dk1"/>
                </a:solidFill>
                <a:latin typeface="Comic Sans MS" panose="030F0702030302020204" pitchFamily="66" charset="0"/>
              </a:rPr>
              <a:t>wire is wound continuously in one </a:t>
            </a:r>
            <a:r>
              <a:rPr lang="en-US" sz="1200" dirty="0" smtClean="0">
                <a:solidFill>
                  <a:schemeClr val="dk1"/>
                </a:solidFill>
                <a:latin typeface="Comic Sans MS" panose="030F0702030302020204" pitchFamily="66" charset="0"/>
              </a:rPr>
              <a:t>piece.</a:t>
            </a:r>
            <a:endParaRPr lang="ru-RU" sz="1200" dirty="0" smtClean="0">
              <a:solidFill>
                <a:schemeClr val="dk1"/>
              </a:solidFill>
              <a:latin typeface="Comic Sans MS" panose="030F0702030302020204" pitchFamily="66" charset="0"/>
            </a:endParaRPr>
          </a:p>
        </p:txBody>
      </p:sp>
      <p:pic>
        <p:nvPicPr>
          <p:cNvPr id="22" name="Picture 645014278" descr="C:\Users\TS\AppData\Local\Microsoft\Windows\INetCache\Content.Word\SCquadrupole 1.jpg"/>
          <p:cNvPicPr/>
          <p:nvPr/>
        </p:nvPicPr>
        <p:blipFill>
          <a:blip r:embed="rId8"/>
          <a:srcRect/>
          <a:stretch>
            <a:fillRect/>
          </a:stretch>
        </p:blipFill>
        <p:spPr>
          <a:xfrm>
            <a:off x="5172697" y="2887932"/>
            <a:ext cx="3743869" cy="1300988"/>
          </a:xfrm>
          <a:prstGeom prst="rect">
            <a:avLst/>
          </a:prstGeom>
          <a:ln/>
        </p:spPr>
      </p:pic>
      <p:pic>
        <p:nvPicPr>
          <p:cNvPr id="24" name="Рисунок 23"/>
          <p:cNvPicPr/>
          <p:nvPr/>
        </p:nvPicPr>
        <p:blipFill>
          <a:blip r:embed="rId9" cstate="print">
            <a:extLst>
              <a:ext uri="{28A0092B-C50C-407E-A947-70E740481C1C}">
                <a14:useLocalDpi xmlns:a14="http://schemas.microsoft.com/office/drawing/2010/main"/>
              </a:ext>
            </a:extLst>
          </a:blip>
          <a:stretch>
            <a:fillRect/>
          </a:stretch>
        </p:blipFill>
        <p:spPr>
          <a:xfrm>
            <a:off x="3694464" y="3932258"/>
            <a:ext cx="2831842" cy="1645344"/>
          </a:xfrm>
          <a:prstGeom prst="rect">
            <a:avLst/>
          </a:prstGeom>
        </p:spPr>
      </p:pic>
      <p:sp>
        <p:nvSpPr>
          <p:cNvPr id="25" name="Прямоугольник 24"/>
          <p:cNvSpPr/>
          <p:nvPr/>
        </p:nvSpPr>
        <p:spPr>
          <a:xfrm>
            <a:off x="6488969" y="2685283"/>
            <a:ext cx="2478948" cy="230832"/>
          </a:xfrm>
          <a:prstGeom prst="rect">
            <a:avLst/>
          </a:prstGeom>
        </p:spPr>
        <p:txBody>
          <a:bodyPr wrap="square">
            <a:spAutoFit/>
          </a:bodyPr>
          <a:lstStyle/>
          <a:p>
            <a:r>
              <a:rPr lang="en-US" sz="900" dirty="0">
                <a:latin typeface="Comic Sans MS" panose="030F0702030302020204" pitchFamily="66" charset="0"/>
              </a:rPr>
              <a:t>3-D model of two cylinders with </a:t>
            </a:r>
            <a:r>
              <a:rPr lang="en-US" sz="900" dirty="0" smtClean="0">
                <a:latin typeface="Comic Sans MS" panose="030F0702030302020204" pitchFamily="66" charset="0"/>
              </a:rPr>
              <a:t> </a:t>
            </a:r>
            <a:r>
              <a:rPr lang="en-US" sz="900" dirty="0">
                <a:latin typeface="Comic Sans MS" panose="030F0702030302020204" pitchFamily="66" charset="0"/>
              </a:rPr>
              <a:t>winding</a:t>
            </a:r>
            <a:endParaRPr lang="ru-RU" sz="900" dirty="0">
              <a:latin typeface="Comic Sans MS" panose="030F0702030302020204" pitchFamily="66" charset="0"/>
            </a:endParaRPr>
          </a:p>
        </p:txBody>
      </p:sp>
      <p:sp>
        <p:nvSpPr>
          <p:cNvPr id="29" name="Прямоугольник 28"/>
          <p:cNvSpPr/>
          <p:nvPr/>
        </p:nvSpPr>
        <p:spPr>
          <a:xfrm>
            <a:off x="3605342" y="5518279"/>
            <a:ext cx="2478948" cy="230832"/>
          </a:xfrm>
          <a:prstGeom prst="rect">
            <a:avLst/>
          </a:prstGeom>
        </p:spPr>
        <p:txBody>
          <a:bodyPr wrap="square">
            <a:spAutoFit/>
          </a:bodyPr>
          <a:lstStyle/>
          <a:p>
            <a:r>
              <a:rPr lang="en-US" sz="900" dirty="0">
                <a:latin typeface="Comic Sans MS" panose="030F0702030302020204" pitchFamily="66" charset="0"/>
              </a:rPr>
              <a:t>3-D model of the finished CCT lens</a:t>
            </a:r>
            <a:endParaRPr lang="ru-RU" sz="900" dirty="0">
              <a:latin typeface="Comic Sans MS" panose="030F0702030302020204" pitchFamily="66" charset="0"/>
            </a:endParaRPr>
          </a:p>
        </p:txBody>
      </p:sp>
      <p:sp>
        <p:nvSpPr>
          <p:cNvPr id="30" name="Прямоугольник 29"/>
          <p:cNvSpPr/>
          <p:nvPr/>
        </p:nvSpPr>
        <p:spPr>
          <a:xfrm>
            <a:off x="6526306" y="6190538"/>
            <a:ext cx="2478948" cy="230832"/>
          </a:xfrm>
          <a:prstGeom prst="rect">
            <a:avLst/>
          </a:prstGeom>
        </p:spPr>
        <p:txBody>
          <a:bodyPr wrap="square">
            <a:spAutoFit/>
          </a:bodyPr>
          <a:lstStyle/>
          <a:p>
            <a:r>
              <a:rPr lang="en-US" sz="900" dirty="0">
                <a:latin typeface="Comic Sans MS" panose="030F0702030302020204" pitchFamily="66" charset="0"/>
              </a:rPr>
              <a:t>Sectional view of CCT lens design</a:t>
            </a:r>
            <a:endParaRPr lang="ru-RU" sz="900" dirty="0">
              <a:latin typeface="Comic Sans MS" panose="030F0702030302020204" pitchFamily="66" charset="0"/>
            </a:endParaRPr>
          </a:p>
        </p:txBody>
      </p:sp>
      <p:sp>
        <p:nvSpPr>
          <p:cNvPr id="31" name="Прямоугольник 30"/>
          <p:cNvSpPr/>
          <p:nvPr/>
        </p:nvSpPr>
        <p:spPr>
          <a:xfrm>
            <a:off x="755576" y="5959706"/>
            <a:ext cx="2376264" cy="230832"/>
          </a:xfrm>
          <a:prstGeom prst="rect">
            <a:avLst/>
          </a:prstGeom>
        </p:spPr>
        <p:txBody>
          <a:bodyPr wrap="square">
            <a:spAutoFit/>
          </a:bodyPr>
          <a:lstStyle/>
          <a:p>
            <a:r>
              <a:rPr lang="en-US" sz="900" dirty="0">
                <a:latin typeface="Comic Sans MS" panose="030F0702030302020204" pitchFamily="66" charset="0"/>
              </a:rPr>
              <a:t>The shape of winding groove </a:t>
            </a:r>
            <a:endParaRPr lang="ru-RU" sz="900" dirty="0">
              <a:latin typeface="Comic Sans MS" panose="030F0702030302020204" pitchFamily="66" charset="0"/>
            </a:endParaRPr>
          </a:p>
        </p:txBody>
      </p:sp>
    </p:spTree>
    <p:extLst>
      <p:ext uri="{BB962C8B-B14F-4D97-AF65-F5344CB8AC3E}">
        <p14:creationId xmlns:p14="http://schemas.microsoft.com/office/powerpoint/2010/main" val="539324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73143" y="5812627"/>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a:cs typeface="Times New Roman" panose="02020603050405020304" pitchFamily="18" charset="0"/>
              </a:rPr>
              <a:t>5</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3" name="Прямоугольник 22"/>
          <p:cNvSpPr/>
          <p:nvPr/>
        </p:nvSpPr>
        <p:spPr>
          <a:xfrm>
            <a:off x="4716016" y="5782589"/>
            <a:ext cx="4331468" cy="369332"/>
          </a:xfrm>
          <a:prstGeom prst="rect">
            <a:avLst/>
          </a:prstGeom>
        </p:spPr>
        <p:txBody>
          <a:bodyPr wrap="square">
            <a:spAutoFit/>
          </a:bodyPr>
          <a:lstStyle/>
          <a:p>
            <a:r>
              <a:rPr lang="en-US" sz="900" dirty="0" smtClean="0">
                <a:latin typeface="Comic Sans MS" panose="030F0702030302020204" pitchFamily="66" charset="0"/>
              </a:rPr>
              <a:t>Position </a:t>
            </a:r>
            <a:r>
              <a:rPr lang="en-US" sz="900" dirty="0">
                <a:latin typeface="Comic Sans MS" panose="030F0702030302020204" pitchFamily="66" charset="0"/>
              </a:rPr>
              <a:t>of the operating point (blue dot) at 1500A  current relative to the </a:t>
            </a:r>
            <a:r>
              <a:rPr lang="en-US" sz="900" dirty="0" smtClean="0">
                <a:latin typeface="Comic Sans MS" panose="030F0702030302020204" pitchFamily="66" charset="0"/>
              </a:rPr>
              <a:t>critical  </a:t>
            </a:r>
            <a:r>
              <a:rPr lang="en-US" sz="900" dirty="0">
                <a:latin typeface="Comic Sans MS" panose="030F0702030302020204" pitchFamily="66" charset="0"/>
              </a:rPr>
              <a:t>lines of wire with  current of 550A (red) and 340A (purple) at 7 </a:t>
            </a:r>
            <a:r>
              <a:rPr lang="en-US" sz="900" dirty="0" smtClean="0">
                <a:latin typeface="Comic Sans MS" panose="030F0702030302020204" pitchFamily="66" charset="0"/>
              </a:rPr>
              <a:t>T.</a:t>
            </a:r>
            <a:endParaRPr lang="en-US" sz="900" dirty="0">
              <a:latin typeface="Comic Sans MS" panose="030F0702030302020204" pitchFamily="66" charset="0"/>
            </a:endParaRPr>
          </a:p>
        </p:txBody>
      </p:sp>
      <p:sp>
        <p:nvSpPr>
          <p:cNvPr id="14" name="Прямоугольник 13"/>
          <p:cNvSpPr/>
          <p:nvPr/>
        </p:nvSpPr>
        <p:spPr>
          <a:xfrm>
            <a:off x="152777" y="518881"/>
            <a:ext cx="8653608" cy="307777"/>
          </a:xfrm>
          <a:prstGeom prst="rect">
            <a:avLst/>
          </a:prstGeom>
        </p:spPr>
        <p:txBody>
          <a:bodyPr wrap="square">
            <a:spAutoFit/>
          </a:bodyPr>
          <a:lstStyle/>
          <a:p>
            <a:pPr lvl="1" algn="ctr"/>
            <a:r>
              <a:rPr lang="ru-RU" sz="1400" b="1" dirty="0" smtClean="0">
                <a:latin typeface="Comic Sans MS" panose="030F0702030302020204" pitchFamily="66" charset="0"/>
              </a:rPr>
              <a:t> </a:t>
            </a:r>
            <a:r>
              <a:rPr lang="en-US" sz="1400" b="1" dirty="0" smtClean="0">
                <a:latin typeface="Comic Sans MS" panose="030F0702030302020204" pitchFamily="66" charset="0"/>
              </a:rPr>
              <a:t>Superconducting winding design</a:t>
            </a:r>
            <a:endParaRPr lang="ru-RU" sz="1400" b="1" dirty="0" smtClean="0">
              <a:latin typeface="Comic Sans MS" panose="030F0702030302020204" pitchFamily="66" charset="0"/>
            </a:endParaRPr>
          </a:p>
        </p:txBody>
      </p:sp>
      <p:sp>
        <p:nvSpPr>
          <p:cNvPr id="17" name="Прямоугольник 16"/>
          <p:cNvSpPr/>
          <p:nvPr/>
        </p:nvSpPr>
        <p:spPr>
          <a:xfrm>
            <a:off x="152777" y="875213"/>
            <a:ext cx="8845036" cy="1569660"/>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It was  choice between superconducting NbTi/Cu wire  with  critical current of 340 A or 550 A in a magnetic field of 7 T and  temperature of 4.2 K.  The wire with higher critical current is more rigid for bending (due to larger proportion of NbTi). But the wire with  550 A was selected due to critical current margin</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There is  shows the position of the operating point (blue dot) at 1500A  current relative to the critical lines of wire with  current of 550A (red) and 340A (purple) at 7 Tesla</a:t>
            </a:r>
            <a:r>
              <a:rPr lang="en-US" sz="1200" dirty="0" smtClean="0">
                <a:solidFill>
                  <a:schemeClr val="dk1"/>
                </a:solidFill>
                <a:latin typeface="Comic Sans MS" panose="030F0702030302020204" pitchFamily="66" charset="0"/>
              </a:rPr>
              <a:t>. The </a:t>
            </a:r>
            <a:r>
              <a:rPr lang="en-US" sz="1200" dirty="0">
                <a:solidFill>
                  <a:schemeClr val="dk1"/>
                </a:solidFill>
                <a:latin typeface="Comic Sans MS" panose="030F0702030302020204" pitchFamily="66" charset="0"/>
              </a:rPr>
              <a:t>gradient is 40 T/m at a current of 1500 A and max field of 1.2 T on  the winding</a:t>
            </a:r>
            <a:r>
              <a:rPr lang="en-US" sz="1200" dirty="0" smtClean="0">
                <a:solidFill>
                  <a:schemeClr val="dk1"/>
                </a:solidFill>
                <a:latin typeface="Comic Sans MS" panose="030F0702030302020204" pitchFamily="66" charset="0"/>
              </a:rPr>
              <a:t>.</a:t>
            </a:r>
            <a:endParaRPr lang="ru-RU" sz="1200" dirty="0" smtClean="0">
              <a:solidFill>
                <a:schemeClr val="dk1"/>
              </a:solidFill>
              <a:latin typeface="Comic Sans MS" panose="030F0702030302020204" pitchFamily="66" charset="0"/>
            </a:endParaRP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Transverse distribution of the magnetic field modulus in a quadrupole lens powered by a current of 1500 A is presented.</a:t>
            </a:r>
            <a:endParaRPr lang="ru-RU" sz="1200" dirty="0" smtClean="0">
              <a:solidFill>
                <a:schemeClr val="dk1"/>
              </a:solidFill>
              <a:latin typeface="Comic Sans MS" panose="030F0702030302020204" pitchFamily="66"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35025451"/>
              </p:ext>
            </p:extLst>
          </p:nvPr>
        </p:nvGraphicFramePr>
        <p:xfrm>
          <a:off x="152777" y="2773283"/>
          <a:ext cx="4275207" cy="754380"/>
        </p:xfrm>
        <a:graphic>
          <a:graphicData uri="http://schemas.openxmlformats.org/drawingml/2006/table">
            <a:tbl>
              <a:tblPr>
                <a:tableStyleId>{5C22544A-7EE6-4342-B048-85BDC9FD1C3A}</a:tableStyleId>
              </a:tblPr>
              <a:tblGrid>
                <a:gridCol w="3032629">
                  <a:extLst>
                    <a:ext uri="{9D8B030D-6E8A-4147-A177-3AD203B41FA5}">
                      <a16:colId xmlns:a16="http://schemas.microsoft.com/office/drawing/2014/main" val="3226885300"/>
                    </a:ext>
                  </a:extLst>
                </a:gridCol>
                <a:gridCol w="1242578">
                  <a:extLst>
                    <a:ext uri="{9D8B030D-6E8A-4147-A177-3AD203B41FA5}">
                      <a16:colId xmlns:a16="http://schemas.microsoft.com/office/drawing/2014/main" val="4118471341"/>
                    </a:ext>
                  </a:extLst>
                </a:gridCol>
              </a:tblGrid>
              <a:tr h="0">
                <a:tc>
                  <a:txBody>
                    <a:bodyPr/>
                    <a:lstStyle/>
                    <a:p>
                      <a:pPr>
                        <a:lnSpc>
                          <a:spcPct val="150000"/>
                        </a:lnSpc>
                        <a:spcAft>
                          <a:spcPts val="0"/>
                        </a:spcAft>
                      </a:pPr>
                      <a:r>
                        <a:rPr lang="en-US" sz="1100" b="0" dirty="0" smtClean="0">
                          <a:effectLst/>
                          <a:latin typeface="Comic Sans MS" panose="030F0702030302020204" pitchFamily="66" charset="0"/>
                        </a:rPr>
                        <a:t>Wire diameter without/with insulation</a:t>
                      </a:r>
                      <a:r>
                        <a:rPr lang="ru-RU" sz="1100" b="0" dirty="0" smtClean="0">
                          <a:effectLst/>
                          <a:latin typeface="Comic Sans MS" panose="030F0702030302020204" pitchFamily="66" charset="0"/>
                        </a:rPr>
                        <a:t>, </a:t>
                      </a:r>
                      <a:r>
                        <a:rPr lang="en-US" sz="1100" b="0" dirty="0" smtClean="0">
                          <a:effectLst/>
                          <a:latin typeface="Comic Sans MS" panose="030F0702030302020204" pitchFamily="66" charset="0"/>
                        </a:rPr>
                        <a:t>mm</a:t>
                      </a:r>
                      <a:endParaRPr lang="ru-RU" sz="1100" b="0" dirty="0">
                        <a:effectLst/>
                        <a:latin typeface="Comic Sans MS" panose="030F0702030302020204" pitchFamily="66" charset="0"/>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50000"/>
                        </a:lnSpc>
                        <a:spcAft>
                          <a:spcPts val="0"/>
                        </a:spcAft>
                      </a:pPr>
                      <a:r>
                        <a:rPr lang="ru-RU" sz="1100" b="0" dirty="0">
                          <a:effectLst/>
                          <a:latin typeface="Comic Sans MS" panose="030F0702030302020204" pitchFamily="66" charset="0"/>
                        </a:rPr>
                        <a:t>0,85/ 0,91</a:t>
                      </a:r>
                      <a:endParaRPr lang="ru-RU" sz="1100" b="0" dirty="0">
                        <a:effectLst/>
                        <a:latin typeface="Comic Sans MS" panose="030F0702030302020204" pitchFamily="66" charset="0"/>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08463656"/>
                  </a:ext>
                </a:extLst>
              </a:tr>
              <a:tr h="0">
                <a:tc>
                  <a:txBody>
                    <a:bodyPr/>
                    <a:lstStyle/>
                    <a:p>
                      <a:pPr>
                        <a:lnSpc>
                          <a:spcPct val="150000"/>
                        </a:lnSpc>
                        <a:spcAft>
                          <a:spcPts val="0"/>
                        </a:spcAft>
                      </a:pPr>
                      <a:r>
                        <a:rPr lang="en-US" sz="1100" dirty="0" smtClean="0">
                          <a:solidFill>
                            <a:schemeClr val="dk1"/>
                          </a:solidFill>
                          <a:latin typeface="Comic Sans MS" panose="030F0702030302020204" pitchFamily="66" charset="0"/>
                        </a:rPr>
                        <a:t>Proportion</a:t>
                      </a:r>
                      <a:r>
                        <a:rPr lang="ru-RU" sz="1100" b="0" dirty="0" smtClean="0">
                          <a:effectLst/>
                          <a:latin typeface="Comic Sans MS" panose="030F0702030302020204" pitchFamily="66" charset="0"/>
                        </a:rPr>
                        <a:t>  </a:t>
                      </a:r>
                      <a:r>
                        <a:rPr lang="ru-RU" sz="1100" b="0" dirty="0">
                          <a:effectLst/>
                          <a:latin typeface="Comic Sans MS" panose="030F0702030302020204" pitchFamily="66" charset="0"/>
                        </a:rPr>
                        <a:t>NbTi/</a:t>
                      </a:r>
                      <a:r>
                        <a:rPr lang="ru-RU" sz="1100" b="0" dirty="0" err="1">
                          <a:effectLst/>
                          <a:latin typeface="Comic Sans MS" panose="030F0702030302020204" pitchFamily="66" charset="0"/>
                        </a:rPr>
                        <a:t>Cu</a:t>
                      </a:r>
                      <a:endParaRPr lang="ru-RU" sz="1100" b="0" dirty="0">
                        <a:effectLst/>
                        <a:latin typeface="Comic Sans MS" panose="030F0702030302020204" pitchFamily="66" charset="0"/>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50000"/>
                        </a:lnSpc>
                        <a:spcAft>
                          <a:spcPts val="0"/>
                        </a:spcAft>
                      </a:pPr>
                      <a:r>
                        <a:rPr lang="ru-RU" sz="1100" b="0" dirty="0">
                          <a:solidFill>
                            <a:schemeClr val="tx1"/>
                          </a:solidFill>
                          <a:effectLst/>
                          <a:latin typeface="Comic Sans MS" panose="030F0702030302020204" pitchFamily="66" charset="0"/>
                        </a:rPr>
                        <a:t>1,4</a:t>
                      </a:r>
                      <a:endParaRPr lang="ru-RU" sz="1100" b="0" dirty="0">
                        <a:solidFill>
                          <a:schemeClr val="tx1"/>
                        </a:solidFill>
                        <a:effectLst/>
                        <a:latin typeface="Comic Sans MS" panose="030F0702030302020204" pitchFamily="66" charset="0"/>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81368312"/>
                  </a:ext>
                </a:extLst>
              </a:tr>
              <a:tr h="0">
                <a:tc>
                  <a:txBody>
                    <a:bodyPr/>
                    <a:lstStyle/>
                    <a:p>
                      <a:pPr>
                        <a:lnSpc>
                          <a:spcPct val="150000"/>
                        </a:lnSpc>
                        <a:spcAft>
                          <a:spcPts val="0"/>
                        </a:spcAft>
                      </a:pPr>
                      <a:r>
                        <a:rPr lang="ru-RU" sz="1100" b="0" dirty="0">
                          <a:effectLst/>
                          <a:latin typeface="Comic Sans MS" panose="030F0702030302020204" pitchFamily="66" charset="0"/>
                        </a:rPr>
                        <a:t> </a:t>
                      </a:r>
                      <a:r>
                        <a:rPr lang="en-US" sz="1100" b="0" dirty="0" smtClean="0">
                          <a:effectLst/>
                          <a:latin typeface="Comic Sans MS" panose="030F0702030302020204" pitchFamily="66" charset="0"/>
                        </a:rPr>
                        <a:t>Critical current at 7 T and T=4.2K, A</a:t>
                      </a:r>
                      <a:endParaRPr lang="ru-RU" sz="1100" b="0" dirty="0">
                        <a:effectLst/>
                        <a:latin typeface="Comic Sans MS" panose="030F0702030302020204" pitchFamily="66" charset="0"/>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50000"/>
                        </a:lnSpc>
                        <a:spcAft>
                          <a:spcPts val="0"/>
                        </a:spcAft>
                      </a:pPr>
                      <a:r>
                        <a:rPr lang="ru-RU" sz="1100" b="0" dirty="0">
                          <a:effectLst/>
                          <a:latin typeface="Comic Sans MS" panose="030F0702030302020204" pitchFamily="66" charset="0"/>
                        </a:rPr>
                        <a:t>550</a:t>
                      </a:r>
                      <a:endParaRPr lang="ru-RU" sz="1100" b="0" dirty="0">
                        <a:effectLst/>
                        <a:latin typeface="Comic Sans MS" panose="030F0702030302020204" pitchFamily="66" charset="0"/>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85377347"/>
                  </a:ext>
                </a:extLst>
              </a:tr>
            </a:tbl>
          </a:graphicData>
        </a:graphic>
      </p:graphicFrame>
      <p:sp>
        <p:nvSpPr>
          <p:cNvPr id="4" name="Прямоугольник 3"/>
          <p:cNvSpPr/>
          <p:nvPr/>
        </p:nvSpPr>
        <p:spPr>
          <a:xfrm>
            <a:off x="152777" y="2496284"/>
            <a:ext cx="2820003" cy="276999"/>
          </a:xfrm>
          <a:prstGeom prst="rect">
            <a:avLst/>
          </a:prstGeom>
        </p:spPr>
        <p:txBody>
          <a:bodyPr wrap="none">
            <a:spAutoFit/>
          </a:bodyPr>
          <a:lstStyle/>
          <a:p>
            <a:r>
              <a:rPr lang="en-US" sz="1200" dirty="0">
                <a:latin typeface="Comic Sans MS" panose="030F0702030302020204" pitchFamily="66" charset="0"/>
              </a:rPr>
              <a:t>Parameters of superconducting wire</a:t>
            </a:r>
            <a:r>
              <a:rPr lang="ru-RU" sz="1200" dirty="0" smtClean="0">
                <a:latin typeface="Comic Sans MS" panose="030F0702030302020204" pitchFamily="66" charset="0"/>
              </a:rPr>
              <a:t>:</a:t>
            </a:r>
            <a:endParaRPr lang="ru-RU" sz="1200" dirty="0">
              <a:latin typeface="Comic Sans MS" panose="030F0702030302020204" pitchFamily="66" charset="0"/>
            </a:endParaRPr>
          </a:p>
        </p:txBody>
      </p:sp>
      <p:sp>
        <p:nvSpPr>
          <p:cNvPr id="24" name="Прямоугольник 23"/>
          <p:cNvSpPr/>
          <p:nvPr/>
        </p:nvSpPr>
        <p:spPr>
          <a:xfrm>
            <a:off x="244471" y="6108304"/>
            <a:ext cx="3713433" cy="369332"/>
          </a:xfrm>
          <a:prstGeom prst="rect">
            <a:avLst/>
          </a:prstGeom>
        </p:spPr>
        <p:txBody>
          <a:bodyPr wrap="square">
            <a:spAutoFit/>
          </a:bodyPr>
          <a:lstStyle/>
          <a:p>
            <a:r>
              <a:rPr lang="en-US" sz="900" dirty="0">
                <a:solidFill>
                  <a:schemeClr val="dk1"/>
                </a:solidFill>
                <a:latin typeface="Comic Sans MS" panose="030F0702030302020204" pitchFamily="66" charset="0"/>
              </a:rPr>
              <a:t>Transverse distribution of the magnetic field modulus in a quadrupole lens powered by a current of 1500 A</a:t>
            </a:r>
            <a:endParaRPr lang="ru-RU" sz="900" dirty="0">
              <a:latin typeface="Comic Sans MS" panose="030F0702030302020204" pitchFamily="66" charset="0"/>
            </a:endParaRPr>
          </a:p>
        </p:txBody>
      </p:sp>
      <p:pic>
        <p:nvPicPr>
          <p:cNvPr id="25" name="Рисунок 24"/>
          <p:cNvPicPr/>
          <p:nvPr/>
        </p:nvPicPr>
        <p:blipFill>
          <a:blip r:embed="rId4"/>
          <a:stretch>
            <a:fillRect/>
          </a:stretch>
        </p:blipFill>
        <p:spPr>
          <a:xfrm>
            <a:off x="4932040" y="2592255"/>
            <a:ext cx="3772577" cy="3144238"/>
          </a:xfrm>
          <a:prstGeom prst="rect">
            <a:avLst/>
          </a:prstGeom>
        </p:spPr>
      </p:pic>
      <p:sp>
        <p:nvSpPr>
          <p:cNvPr id="16" name="Прямоугольник 15"/>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8"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70" y="3657389"/>
            <a:ext cx="4113613" cy="2321189"/>
          </a:xfrm>
          <a:prstGeom prst="rect">
            <a:avLst/>
          </a:prstGeom>
        </p:spPr>
      </p:pic>
    </p:spTree>
    <p:extLst>
      <p:ext uri="{BB962C8B-B14F-4D97-AF65-F5344CB8AC3E}">
        <p14:creationId xmlns:p14="http://schemas.microsoft.com/office/powerpoint/2010/main" val="30074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40740" y="5832629"/>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6</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3" name="Прямоугольник 22"/>
          <p:cNvSpPr/>
          <p:nvPr/>
        </p:nvSpPr>
        <p:spPr>
          <a:xfrm>
            <a:off x="151898" y="3825792"/>
            <a:ext cx="3130590" cy="230832"/>
          </a:xfrm>
          <a:prstGeom prst="rect">
            <a:avLst/>
          </a:prstGeom>
        </p:spPr>
        <p:txBody>
          <a:bodyPr wrap="square">
            <a:spAutoFit/>
          </a:bodyPr>
          <a:lstStyle/>
          <a:p>
            <a:r>
              <a:rPr lang="en-US" sz="900" dirty="0">
                <a:latin typeface="Comic Sans MS" panose="030F0702030302020204" pitchFamily="66" charset="0"/>
              </a:rPr>
              <a:t>Stand for winding a prototype CCT lens</a:t>
            </a:r>
            <a:endParaRPr lang="ru-RU" sz="900" dirty="0">
              <a:latin typeface="Comic Sans MS" panose="030F0702030302020204" pitchFamily="66" charset="0"/>
            </a:endParaRPr>
          </a:p>
        </p:txBody>
      </p:sp>
      <p:sp>
        <p:nvSpPr>
          <p:cNvPr id="26" name="Прямоугольник 25"/>
          <p:cNvSpPr/>
          <p:nvPr/>
        </p:nvSpPr>
        <p:spPr>
          <a:xfrm>
            <a:off x="152777" y="518881"/>
            <a:ext cx="8653608" cy="307777"/>
          </a:xfrm>
          <a:prstGeom prst="rect">
            <a:avLst/>
          </a:prstGeom>
        </p:spPr>
        <p:txBody>
          <a:bodyPr wrap="square">
            <a:spAutoFit/>
          </a:bodyPr>
          <a:lstStyle/>
          <a:p>
            <a:pPr lvl="1" algn="ctr"/>
            <a:r>
              <a:rPr lang="en-US" sz="1400" b="1" dirty="0" smtClean="0">
                <a:latin typeface="Comic Sans MS" panose="030F0702030302020204" pitchFamily="66" charset="0"/>
              </a:rPr>
              <a:t>Develop  </a:t>
            </a:r>
            <a:r>
              <a:rPr lang="en-US" sz="1400" b="1" dirty="0">
                <a:latin typeface="Comic Sans MS" panose="030F0702030302020204" pitchFamily="66" charset="0"/>
              </a:rPr>
              <a:t>manufacturing technology </a:t>
            </a:r>
            <a:endParaRPr lang="ru-RU" sz="1400" b="1" dirty="0" smtClean="0">
              <a:latin typeface="Comic Sans MS" panose="030F0702030302020204" pitchFamily="66" charset="0"/>
            </a:endParaRPr>
          </a:p>
        </p:txBody>
      </p:sp>
      <p:pic>
        <p:nvPicPr>
          <p:cNvPr id="17" name="Рисунок 16"/>
          <p:cNvPicPr/>
          <p:nvPr/>
        </p:nvPicPr>
        <p:blipFill>
          <a:blip r:embed="rId4" cstate="print">
            <a:extLst>
              <a:ext uri="{28A0092B-C50C-407E-A947-70E740481C1C}">
                <a14:useLocalDpi xmlns:a14="http://schemas.microsoft.com/office/drawing/2010/main" val="0"/>
              </a:ext>
            </a:extLst>
          </a:blip>
          <a:stretch>
            <a:fillRect/>
          </a:stretch>
        </p:blipFill>
        <p:spPr>
          <a:xfrm>
            <a:off x="277559" y="2028145"/>
            <a:ext cx="2416682" cy="1709419"/>
          </a:xfrm>
          <a:prstGeom prst="rect">
            <a:avLst/>
          </a:prstGeom>
        </p:spPr>
      </p:pic>
      <p:pic>
        <p:nvPicPr>
          <p:cNvPr id="20" name="Рисунок 19"/>
          <p:cNvPicPr/>
          <p:nvPr/>
        </p:nvPicPr>
        <p:blipFill>
          <a:blip r:embed="rId5" cstate="print">
            <a:extLst>
              <a:ext uri="{28A0092B-C50C-407E-A947-70E740481C1C}">
                <a14:useLocalDpi xmlns:a14="http://schemas.microsoft.com/office/drawing/2010/main" val="0"/>
              </a:ext>
            </a:extLst>
          </a:blip>
          <a:stretch>
            <a:fillRect/>
          </a:stretch>
        </p:blipFill>
        <p:spPr>
          <a:xfrm>
            <a:off x="6164268" y="2013475"/>
            <a:ext cx="2288946" cy="1597362"/>
          </a:xfrm>
          <a:prstGeom prst="rect">
            <a:avLst/>
          </a:prstGeom>
        </p:spPr>
      </p:pic>
      <p:pic>
        <p:nvPicPr>
          <p:cNvPr id="21" name="Рисунок 20"/>
          <p:cNvPicPr/>
          <p:nvPr/>
        </p:nvPicPr>
        <p:blipFill>
          <a:blip r:embed="rId6" cstate="print">
            <a:extLst>
              <a:ext uri="{28A0092B-C50C-407E-A947-70E740481C1C}">
                <a14:useLocalDpi xmlns:a14="http://schemas.microsoft.com/office/drawing/2010/main" val="0"/>
              </a:ext>
            </a:extLst>
          </a:blip>
          <a:stretch>
            <a:fillRect/>
          </a:stretch>
        </p:blipFill>
        <p:spPr>
          <a:xfrm>
            <a:off x="3078087" y="1985260"/>
            <a:ext cx="2310915" cy="1469833"/>
          </a:xfrm>
          <a:prstGeom prst="rect">
            <a:avLst/>
          </a:prstGeom>
        </p:spPr>
      </p:pic>
      <p:pic>
        <p:nvPicPr>
          <p:cNvPr id="22" name="Рисунок 21"/>
          <p:cNvPicPr/>
          <p:nvPr/>
        </p:nvPicPr>
        <p:blipFill>
          <a:blip r:embed="rId7" cstate="print">
            <a:extLst>
              <a:ext uri="{28A0092B-C50C-407E-A947-70E740481C1C}">
                <a14:useLocalDpi xmlns:a14="http://schemas.microsoft.com/office/drawing/2010/main" val="0"/>
              </a:ext>
            </a:extLst>
          </a:blip>
          <a:stretch>
            <a:fillRect/>
          </a:stretch>
        </p:blipFill>
        <p:spPr>
          <a:xfrm>
            <a:off x="152777" y="4246800"/>
            <a:ext cx="2784996" cy="1709600"/>
          </a:xfrm>
          <a:prstGeom prst="rect">
            <a:avLst/>
          </a:prstGeom>
        </p:spPr>
      </p:pic>
      <p:pic>
        <p:nvPicPr>
          <p:cNvPr id="24" name="Рисунок 23"/>
          <p:cNvPicPr/>
          <p:nvPr/>
        </p:nvPicPr>
        <p:blipFill>
          <a:blip r:embed="rId8" cstate="print">
            <a:extLst>
              <a:ext uri="{28A0092B-C50C-407E-A947-70E740481C1C}">
                <a14:useLocalDpi xmlns:a14="http://schemas.microsoft.com/office/drawing/2010/main" val="0"/>
              </a:ext>
            </a:extLst>
          </a:blip>
          <a:stretch>
            <a:fillRect/>
          </a:stretch>
        </p:blipFill>
        <p:spPr>
          <a:xfrm>
            <a:off x="3282488" y="3948031"/>
            <a:ext cx="1695822" cy="2183368"/>
          </a:xfrm>
          <a:prstGeom prst="rect">
            <a:avLst/>
          </a:prstGeom>
        </p:spPr>
      </p:pic>
      <p:pic>
        <p:nvPicPr>
          <p:cNvPr id="25" name="Рисунок 24"/>
          <p:cNvPicPr/>
          <p:nvPr/>
        </p:nvPicPr>
        <p:blipFill>
          <a:blip r:embed="rId9" cstate="print">
            <a:extLst>
              <a:ext uri="{28A0092B-C50C-407E-A947-70E740481C1C}">
                <a14:useLocalDpi xmlns:a14="http://schemas.microsoft.com/office/drawing/2010/main" val="0"/>
              </a:ext>
            </a:extLst>
          </a:blip>
          <a:stretch>
            <a:fillRect/>
          </a:stretch>
        </p:blipFill>
        <p:spPr>
          <a:xfrm>
            <a:off x="5418814" y="4100540"/>
            <a:ext cx="3525160" cy="1791410"/>
          </a:xfrm>
          <a:prstGeom prst="rect">
            <a:avLst/>
          </a:prstGeom>
        </p:spPr>
      </p:pic>
      <p:sp>
        <p:nvSpPr>
          <p:cNvPr id="27" name="Прямоугольник 26"/>
          <p:cNvSpPr/>
          <p:nvPr/>
        </p:nvSpPr>
        <p:spPr>
          <a:xfrm>
            <a:off x="174706" y="916610"/>
            <a:ext cx="8845036" cy="1015663"/>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To </a:t>
            </a:r>
            <a:r>
              <a:rPr lang="en-US" sz="1200" dirty="0">
                <a:solidFill>
                  <a:schemeClr val="dk1"/>
                </a:solidFill>
                <a:latin typeface="Comic Sans MS" panose="030F0702030302020204" pitchFamily="66" charset="0"/>
              </a:rPr>
              <a:t>develop  manufacturing technology of winding  several prototypes were made from plastic using a 3-D printing</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It </a:t>
            </a:r>
            <a:r>
              <a:rPr lang="en-US" sz="1200" dirty="0" smtClean="0">
                <a:solidFill>
                  <a:schemeClr val="dk1"/>
                </a:solidFill>
                <a:latin typeface="Comic Sans MS" panose="030F0702030302020204" pitchFamily="66" charset="0"/>
              </a:rPr>
              <a:t>was </a:t>
            </a:r>
            <a:r>
              <a:rPr lang="en-US" sz="1200" dirty="0">
                <a:solidFill>
                  <a:schemeClr val="dk1"/>
                </a:solidFill>
                <a:latin typeface="Comic Sans MS" panose="030F0702030302020204" pitchFamily="66" charset="0"/>
              </a:rPr>
              <a:t>made several  test windings to improve the design of groove, auxiliary mandrels, the  places for input, transition and output  wire with taking into account its rigidity</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 winding of the first layer is </a:t>
            </a:r>
            <a:r>
              <a:rPr lang="en-US" sz="1200" dirty="0" smtClean="0">
                <a:solidFill>
                  <a:schemeClr val="dk1"/>
                </a:solidFill>
                <a:latin typeface="Comic Sans MS" panose="030F0702030302020204" pitchFamily="66" charset="0"/>
              </a:rPr>
              <a:t>hold </a:t>
            </a:r>
            <a:r>
              <a:rPr lang="en-US" sz="1200" dirty="0">
                <a:solidFill>
                  <a:schemeClr val="dk1"/>
                </a:solidFill>
                <a:latin typeface="Comic Sans MS" panose="030F0702030302020204" pitchFamily="66" charset="0"/>
              </a:rPr>
              <a:t>in the grooves by the moved tube of the second layer. The turns of the second layer are held by the outer mandrel. Winding is </a:t>
            </a:r>
            <a:r>
              <a:rPr lang="en-US" sz="1200" dirty="0" smtClean="0">
                <a:solidFill>
                  <a:schemeClr val="dk1"/>
                </a:solidFill>
                <a:latin typeface="Comic Sans MS" panose="030F0702030302020204" pitchFamily="66" charset="0"/>
              </a:rPr>
              <a:t>continuous </a:t>
            </a:r>
            <a:r>
              <a:rPr lang="en-US" sz="1200" dirty="0">
                <a:solidFill>
                  <a:schemeClr val="dk1"/>
                </a:solidFill>
                <a:latin typeface="Comic Sans MS" panose="030F0702030302020204" pitchFamily="66" charset="0"/>
              </a:rPr>
              <a:t>in one </a:t>
            </a:r>
            <a:r>
              <a:rPr lang="en-US" sz="1200" dirty="0" smtClean="0">
                <a:solidFill>
                  <a:schemeClr val="dk1"/>
                </a:solidFill>
                <a:latin typeface="Comic Sans MS" panose="030F0702030302020204" pitchFamily="66" charset="0"/>
              </a:rPr>
              <a:t>piece.</a:t>
            </a:r>
            <a:endParaRPr lang="ru-RU" sz="1200" dirty="0" smtClean="0">
              <a:solidFill>
                <a:schemeClr val="dk1"/>
              </a:solidFill>
              <a:latin typeface="Comic Sans MS" panose="030F0702030302020204" pitchFamily="66" charset="0"/>
            </a:endParaRPr>
          </a:p>
        </p:txBody>
      </p:sp>
      <p:sp>
        <p:nvSpPr>
          <p:cNvPr id="28" name="Прямоугольник 27"/>
          <p:cNvSpPr/>
          <p:nvPr/>
        </p:nvSpPr>
        <p:spPr>
          <a:xfrm>
            <a:off x="3028488" y="3513559"/>
            <a:ext cx="3130590" cy="230832"/>
          </a:xfrm>
          <a:prstGeom prst="rect">
            <a:avLst/>
          </a:prstGeom>
        </p:spPr>
        <p:txBody>
          <a:bodyPr wrap="square">
            <a:spAutoFit/>
          </a:bodyPr>
          <a:lstStyle/>
          <a:p>
            <a:r>
              <a:rPr lang="en-US" sz="900" dirty="0">
                <a:latin typeface="Comic Sans MS" panose="030F0702030302020204" pitchFamily="66" charset="0"/>
              </a:rPr>
              <a:t>Mandrel for winding the first layer</a:t>
            </a:r>
            <a:endParaRPr lang="ru-RU" sz="900" dirty="0">
              <a:latin typeface="Comic Sans MS" panose="030F0702030302020204" pitchFamily="66" charset="0"/>
            </a:endParaRPr>
          </a:p>
        </p:txBody>
      </p:sp>
      <p:sp>
        <p:nvSpPr>
          <p:cNvPr id="29" name="Прямоугольник 28"/>
          <p:cNvSpPr/>
          <p:nvPr/>
        </p:nvSpPr>
        <p:spPr>
          <a:xfrm>
            <a:off x="6164268" y="3610837"/>
            <a:ext cx="2288946" cy="230832"/>
          </a:xfrm>
          <a:prstGeom prst="rect">
            <a:avLst/>
          </a:prstGeom>
        </p:spPr>
        <p:txBody>
          <a:bodyPr wrap="square">
            <a:spAutoFit/>
          </a:bodyPr>
          <a:lstStyle/>
          <a:p>
            <a:r>
              <a:rPr lang="en-US" sz="900" dirty="0">
                <a:latin typeface="Comic Sans MS" panose="030F0702030302020204" pitchFamily="66" charset="0"/>
              </a:rPr>
              <a:t>First layer winding process</a:t>
            </a:r>
            <a:endParaRPr lang="ru-RU" sz="900" dirty="0">
              <a:latin typeface="Comic Sans MS" panose="030F0702030302020204" pitchFamily="66" charset="0"/>
            </a:endParaRPr>
          </a:p>
        </p:txBody>
      </p:sp>
      <p:sp>
        <p:nvSpPr>
          <p:cNvPr id="30" name="Прямоугольник 29"/>
          <p:cNvSpPr/>
          <p:nvPr/>
        </p:nvSpPr>
        <p:spPr>
          <a:xfrm>
            <a:off x="516028" y="5987718"/>
            <a:ext cx="2288946" cy="369332"/>
          </a:xfrm>
          <a:prstGeom prst="rect">
            <a:avLst/>
          </a:prstGeom>
        </p:spPr>
        <p:txBody>
          <a:bodyPr wrap="square">
            <a:spAutoFit/>
          </a:bodyPr>
          <a:lstStyle/>
          <a:p>
            <a:r>
              <a:rPr lang="en-US" sz="900" dirty="0">
                <a:latin typeface="Comic Sans MS" panose="030F0702030302020204" pitchFamily="66" charset="0"/>
              </a:rPr>
              <a:t>Process of transition to the second layer</a:t>
            </a:r>
            <a:endParaRPr lang="ru-RU" sz="900" dirty="0">
              <a:latin typeface="Comic Sans MS" panose="030F0702030302020204" pitchFamily="66" charset="0"/>
            </a:endParaRPr>
          </a:p>
        </p:txBody>
      </p:sp>
      <p:sp>
        <p:nvSpPr>
          <p:cNvPr id="31" name="Прямоугольник 30"/>
          <p:cNvSpPr/>
          <p:nvPr/>
        </p:nvSpPr>
        <p:spPr>
          <a:xfrm>
            <a:off x="3054020" y="6139896"/>
            <a:ext cx="2288946" cy="230832"/>
          </a:xfrm>
          <a:prstGeom prst="rect">
            <a:avLst/>
          </a:prstGeom>
        </p:spPr>
        <p:txBody>
          <a:bodyPr wrap="square">
            <a:spAutoFit/>
          </a:bodyPr>
          <a:lstStyle/>
          <a:p>
            <a:r>
              <a:rPr lang="en-US" sz="900" dirty="0">
                <a:latin typeface="Comic Sans MS" panose="030F0702030302020204" pitchFamily="66" charset="0"/>
              </a:rPr>
              <a:t>Second layer winding process</a:t>
            </a:r>
            <a:endParaRPr lang="ru-RU" sz="900" dirty="0">
              <a:latin typeface="Comic Sans MS" panose="030F0702030302020204" pitchFamily="66" charset="0"/>
            </a:endParaRPr>
          </a:p>
        </p:txBody>
      </p:sp>
      <p:sp>
        <p:nvSpPr>
          <p:cNvPr id="32" name="Прямоугольник 31"/>
          <p:cNvSpPr/>
          <p:nvPr/>
        </p:nvSpPr>
        <p:spPr>
          <a:xfrm>
            <a:off x="5400714" y="5981880"/>
            <a:ext cx="3130590" cy="230832"/>
          </a:xfrm>
          <a:prstGeom prst="rect">
            <a:avLst/>
          </a:prstGeom>
        </p:spPr>
        <p:txBody>
          <a:bodyPr wrap="square">
            <a:spAutoFit/>
          </a:bodyPr>
          <a:lstStyle/>
          <a:p>
            <a:r>
              <a:rPr lang="en-US" sz="900" dirty="0">
                <a:latin typeface="Comic Sans MS" panose="030F0702030302020204" pitchFamily="66" charset="0"/>
              </a:rPr>
              <a:t>Ready prototype of an CCT lens made of plastic</a:t>
            </a:r>
            <a:endParaRPr lang="ru-RU" sz="900" dirty="0">
              <a:latin typeface="Comic Sans MS" panose="030F0702030302020204" pitchFamily="66" charset="0"/>
            </a:endParaRPr>
          </a:p>
        </p:txBody>
      </p:sp>
      <p:sp>
        <p:nvSpPr>
          <p:cNvPr id="33" name="Прямоугольник 32"/>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34"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27338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40740" y="5832629"/>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7</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3" name="Прямоугольник 22"/>
          <p:cNvSpPr/>
          <p:nvPr/>
        </p:nvSpPr>
        <p:spPr>
          <a:xfrm>
            <a:off x="50448" y="6066807"/>
            <a:ext cx="4486686" cy="230832"/>
          </a:xfrm>
          <a:prstGeom prst="rect">
            <a:avLst/>
          </a:prstGeom>
        </p:spPr>
        <p:txBody>
          <a:bodyPr wrap="square">
            <a:spAutoFit/>
          </a:bodyPr>
          <a:lstStyle/>
          <a:p>
            <a:r>
              <a:rPr lang="en-US" sz="900" dirty="0">
                <a:latin typeface="Comic Sans MS" panose="030F0702030302020204" pitchFamily="66" charset="0"/>
              </a:rPr>
              <a:t>Details for winding from </a:t>
            </a:r>
            <a:r>
              <a:rPr lang="en-US" sz="900" dirty="0" smtClean="0">
                <a:latin typeface="Comic Sans MS" panose="030F0702030302020204" pitchFamily="66" charset="0"/>
              </a:rPr>
              <a:t>Al6063 before anodization </a:t>
            </a:r>
            <a:r>
              <a:rPr lang="en-US" sz="900" dirty="0">
                <a:latin typeface="Comic Sans MS" panose="030F0702030302020204" pitchFamily="66" charset="0"/>
              </a:rPr>
              <a:t>with  insulating oxide layer.</a:t>
            </a:r>
            <a:endParaRPr lang="ru-RU" sz="900" dirty="0">
              <a:latin typeface="Comic Sans MS" panose="030F0702030302020204" pitchFamily="66" charset="0"/>
            </a:endParaRPr>
          </a:p>
        </p:txBody>
      </p:sp>
      <p:sp>
        <p:nvSpPr>
          <p:cNvPr id="26" name="Прямоугольник 25"/>
          <p:cNvSpPr/>
          <p:nvPr/>
        </p:nvSpPr>
        <p:spPr>
          <a:xfrm>
            <a:off x="152777" y="518881"/>
            <a:ext cx="8653608" cy="307777"/>
          </a:xfrm>
          <a:prstGeom prst="rect">
            <a:avLst/>
          </a:prstGeom>
        </p:spPr>
        <p:txBody>
          <a:bodyPr wrap="square">
            <a:spAutoFit/>
          </a:bodyPr>
          <a:lstStyle/>
          <a:p>
            <a:pPr lvl="1" algn="ctr"/>
            <a:r>
              <a:rPr lang="en-US" sz="1400" b="1" dirty="0" smtClean="0">
                <a:latin typeface="Comic Sans MS" panose="030F0702030302020204" pitchFamily="66" charset="0"/>
              </a:rPr>
              <a:t>Manufacturing </a:t>
            </a:r>
            <a:r>
              <a:rPr lang="ru-RU" sz="1400" b="1" dirty="0" smtClean="0">
                <a:latin typeface="Comic Sans MS" panose="030F0702030302020204" pitchFamily="66" charset="0"/>
              </a:rPr>
              <a:t>от </a:t>
            </a:r>
            <a:r>
              <a:rPr lang="en-US" sz="1400" b="1" dirty="0" smtClean="0">
                <a:latin typeface="Comic Sans MS" panose="030F0702030302020204" pitchFamily="66" charset="0"/>
              </a:rPr>
              <a:t>CCT quadrupole</a:t>
            </a:r>
            <a:endParaRPr lang="ru-RU" sz="1400" b="1" dirty="0" smtClean="0">
              <a:latin typeface="Comic Sans MS" panose="030F0702030302020204" pitchFamily="66" charset="0"/>
            </a:endParaRPr>
          </a:p>
        </p:txBody>
      </p:sp>
      <p:sp>
        <p:nvSpPr>
          <p:cNvPr id="27" name="Прямоугольник 26"/>
          <p:cNvSpPr/>
          <p:nvPr/>
        </p:nvSpPr>
        <p:spPr>
          <a:xfrm>
            <a:off x="174706" y="916610"/>
            <a:ext cx="8845036" cy="646331"/>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 lens parts were made of Al6063 alloy with high thermal conductivity for operation in an indirect cooled cryostat.  Outer mandrel was made of copper</a:t>
            </a:r>
            <a:r>
              <a:rPr lang="en-US" sz="1200" dirty="0" smtClean="0">
                <a:solidFill>
                  <a:schemeClr val="dk1"/>
                </a:solidFill>
                <a:latin typeface="Comic Sans MS" panose="030F0702030302020204" pitchFamily="66" charset="0"/>
              </a:rPr>
              <a:t>.</a:t>
            </a:r>
          </a:p>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 aluminum </a:t>
            </a:r>
            <a:r>
              <a:rPr lang="en-US" sz="1200" dirty="0" smtClean="0">
                <a:solidFill>
                  <a:schemeClr val="dk1"/>
                </a:solidFill>
                <a:latin typeface="Comic Sans MS" panose="030F0702030302020204" pitchFamily="66" charset="0"/>
              </a:rPr>
              <a:t>details </a:t>
            </a:r>
            <a:r>
              <a:rPr lang="en-US" sz="1200" dirty="0">
                <a:solidFill>
                  <a:schemeClr val="dk1"/>
                </a:solidFill>
                <a:latin typeface="Comic Sans MS" panose="030F0702030302020204" pitchFamily="66" charset="0"/>
              </a:rPr>
              <a:t>were anodized with an insulating oxide layer of 7 microns.</a:t>
            </a:r>
            <a:endParaRPr lang="ru-RU" sz="1200" dirty="0" smtClean="0">
              <a:solidFill>
                <a:schemeClr val="dk1"/>
              </a:solidFill>
              <a:latin typeface="Comic Sans MS" panose="030F0702030302020204" pitchFamily="66" charset="0"/>
            </a:endParaRPr>
          </a:p>
        </p:txBody>
      </p:sp>
      <p:pic>
        <p:nvPicPr>
          <p:cNvPr id="19" name="Рисунок 18"/>
          <p:cNvPicPr/>
          <p:nvPr/>
        </p:nvPicPr>
        <p:blipFill>
          <a:blip r:embed="rId4">
            <a:extLst>
              <a:ext uri="{28A0092B-C50C-407E-A947-70E740481C1C}">
                <a14:useLocalDpi xmlns:a14="http://schemas.microsoft.com/office/drawing/2010/main"/>
              </a:ext>
            </a:extLst>
          </a:blip>
          <a:stretch>
            <a:fillRect/>
          </a:stretch>
        </p:blipFill>
        <p:spPr>
          <a:xfrm>
            <a:off x="327366" y="1862917"/>
            <a:ext cx="4532666" cy="4061801"/>
          </a:xfrm>
          <a:prstGeom prst="rect">
            <a:avLst/>
          </a:prstGeom>
        </p:spPr>
      </p:pic>
      <p:pic>
        <p:nvPicPr>
          <p:cNvPr id="28" name="Рисунок 27"/>
          <p:cNvPicPr/>
          <p:nvPr/>
        </p:nvPicPr>
        <p:blipFill>
          <a:blip r:embed="rId5">
            <a:extLst>
              <a:ext uri="{28A0092B-C50C-407E-A947-70E740481C1C}">
                <a14:useLocalDpi xmlns:a14="http://schemas.microsoft.com/office/drawing/2010/main"/>
              </a:ext>
            </a:extLst>
          </a:blip>
          <a:stretch>
            <a:fillRect/>
          </a:stretch>
        </p:blipFill>
        <p:spPr>
          <a:xfrm>
            <a:off x="5076056" y="1791849"/>
            <a:ext cx="3600400" cy="4097016"/>
          </a:xfrm>
          <a:prstGeom prst="rect">
            <a:avLst/>
          </a:prstGeom>
        </p:spPr>
      </p:pic>
      <p:sp>
        <p:nvSpPr>
          <p:cNvPr id="29" name="Прямоугольник 28"/>
          <p:cNvSpPr/>
          <p:nvPr/>
        </p:nvSpPr>
        <p:spPr>
          <a:xfrm>
            <a:off x="4727426" y="6069367"/>
            <a:ext cx="4416574" cy="230832"/>
          </a:xfrm>
          <a:prstGeom prst="rect">
            <a:avLst/>
          </a:prstGeom>
        </p:spPr>
        <p:txBody>
          <a:bodyPr wrap="square">
            <a:spAutoFit/>
          </a:bodyPr>
          <a:lstStyle/>
          <a:p>
            <a:r>
              <a:rPr lang="en-US" sz="900" dirty="0">
                <a:latin typeface="Comic Sans MS" panose="030F0702030302020204" pitchFamily="66" charset="0"/>
              </a:rPr>
              <a:t>Details for winding after anodization</a:t>
            </a:r>
            <a:r>
              <a:rPr lang="en-US" sz="900" dirty="0" smtClean="0">
                <a:latin typeface="Comic Sans MS" panose="030F0702030302020204" pitchFamily="66" charset="0"/>
              </a:rPr>
              <a:t> </a:t>
            </a:r>
            <a:r>
              <a:rPr lang="en-US" sz="900" dirty="0">
                <a:latin typeface="Comic Sans MS" panose="030F0702030302020204" pitchFamily="66" charset="0"/>
              </a:rPr>
              <a:t>with  insulating oxide layer (green color).</a:t>
            </a:r>
            <a:endParaRPr lang="ru-RU" sz="900" dirty="0">
              <a:latin typeface="Comic Sans MS" panose="030F0702030302020204" pitchFamily="66" charset="0"/>
            </a:endParaRPr>
          </a:p>
        </p:txBody>
      </p:sp>
      <p:sp>
        <p:nvSpPr>
          <p:cNvPr id="14" name="Прямоугольник 13"/>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6" name="Заголовок 1"/>
          <p:cNvSpPr txBox="1">
            <a:spLocks/>
          </p:cNvSpPr>
          <p:nvPr/>
        </p:nvSpPr>
        <p:spPr>
          <a:xfrm>
            <a:off x="2850173" y="6584552"/>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00902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240740" y="5832629"/>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smtClean="0">
              <a:cs typeface="Times New Roman" panose="02020603050405020304" pitchFamily="18" charset="0"/>
            </a:endParaRPr>
          </a:p>
          <a:p>
            <a:endParaRPr lang="ru-RU" sz="2800" b="1" i="1" dirty="0">
              <a:cs typeface="Times New Roman" panose="02020603050405020304" pitchFamily="18"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8</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3" name="Прямоугольник 22"/>
          <p:cNvSpPr/>
          <p:nvPr/>
        </p:nvSpPr>
        <p:spPr>
          <a:xfrm>
            <a:off x="2195736" y="6056178"/>
            <a:ext cx="5146169" cy="230832"/>
          </a:xfrm>
          <a:prstGeom prst="rect">
            <a:avLst/>
          </a:prstGeom>
        </p:spPr>
        <p:txBody>
          <a:bodyPr wrap="square">
            <a:spAutoFit/>
          </a:bodyPr>
          <a:lstStyle/>
          <a:p>
            <a:r>
              <a:rPr lang="en-US" sz="900" dirty="0">
                <a:latin typeface="Comic Sans MS" panose="030F0702030302020204" pitchFamily="66" charset="0"/>
              </a:rPr>
              <a:t>The process of winding the </a:t>
            </a:r>
            <a:r>
              <a:rPr lang="en-US" sz="900" dirty="0" smtClean="0">
                <a:latin typeface="Comic Sans MS" panose="030F0702030302020204" pitchFamily="66" charset="0"/>
              </a:rPr>
              <a:t>CCT </a:t>
            </a:r>
            <a:r>
              <a:rPr lang="en-US" sz="900" dirty="0">
                <a:latin typeface="Comic Sans MS" panose="030F0702030302020204" pitchFamily="66" charset="0"/>
              </a:rPr>
              <a:t>quadrupole lens with superconducting Nb-Ti/Cu wire</a:t>
            </a:r>
            <a:endParaRPr lang="ru-RU" sz="900" dirty="0">
              <a:latin typeface="Comic Sans MS" panose="030F0702030302020204" pitchFamily="66" charset="0"/>
            </a:endParaRPr>
          </a:p>
        </p:txBody>
      </p:sp>
      <p:sp>
        <p:nvSpPr>
          <p:cNvPr id="26" name="Прямоугольник 25"/>
          <p:cNvSpPr/>
          <p:nvPr/>
        </p:nvSpPr>
        <p:spPr>
          <a:xfrm>
            <a:off x="152777" y="518881"/>
            <a:ext cx="8653608" cy="307777"/>
          </a:xfrm>
          <a:prstGeom prst="rect">
            <a:avLst/>
          </a:prstGeom>
        </p:spPr>
        <p:txBody>
          <a:bodyPr wrap="square">
            <a:spAutoFit/>
          </a:bodyPr>
          <a:lstStyle/>
          <a:p>
            <a:pPr lvl="1" algn="ctr"/>
            <a:r>
              <a:rPr lang="en-US" sz="1400" b="1" dirty="0">
                <a:latin typeface="Comic Sans MS" panose="030F0702030302020204" pitchFamily="66" charset="0"/>
              </a:rPr>
              <a:t>Manufacturing </a:t>
            </a:r>
            <a:r>
              <a:rPr lang="ru-RU" sz="1400" b="1" dirty="0">
                <a:latin typeface="Comic Sans MS" panose="030F0702030302020204" pitchFamily="66" charset="0"/>
              </a:rPr>
              <a:t>от </a:t>
            </a:r>
            <a:r>
              <a:rPr lang="en-US" sz="1400" b="1" dirty="0">
                <a:latin typeface="Comic Sans MS" panose="030F0702030302020204" pitchFamily="66" charset="0"/>
              </a:rPr>
              <a:t>CCT quadrupole</a:t>
            </a:r>
            <a:endParaRPr lang="ru-RU" sz="1400" b="1" dirty="0">
              <a:latin typeface="Comic Sans MS" panose="030F0702030302020204" pitchFamily="66" charset="0"/>
            </a:endParaRPr>
          </a:p>
        </p:txBody>
      </p:sp>
      <p:pic>
        <p:nvPicPr>
          <p:cNvPr id="12" name="Рисунок 11"/>
          <p:cNvPicPr/>
          <p:nvPr/>
        </p:nvPicPr>
        <p:blipFill>
          <a:blip r:embed="rId4">
            <a:extLst>
              <a:ext uri="{28A0092B-C50C-407E-A947-70E740481C1C}">
                <a14:useLocalDpi xmlns:a14="http://schemas.microsoft.com/office/drawing/2010/main"/>
              </a:ext>
            </a:extLst>
          </a:blip>
          <a:stretch>
            <a:fillRect/>
          </a:stretch>
        </p:blipFill>
        <p:spPr>
          <a:xfrm>
            <a:off x="755576" y="967487"/>
            <a:ext cx="7356763" cy="5016732"/>
          </a:xfrm>
          <a:prstGeom prst="rect">
            <a:avLst/>
          </a:prstGeom>
        </p:spPr>
      </p:pic>
      <p:sp>
        <p:nvSpPr>
          <p:cNvPr id="14" name="Прямоугольник 13"/>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6"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195008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415030"/>
            <a:ext cx="345206" cy="409932"/>
          </a:xfrm>
          <a:prstGeom prst="rect">
            <a:avLst/>
          </a:prstGeom>
        </p:spPr>
      </p:pic>
      <p:sp>
        <p:nvSpPr>
          <p:cNvPr id="10" name="Заголовок 1"/>
          <p:cNvSpPr txBox="1">
            <a:spLocks/>
          </p:cNvSpPr>
          <p:nvPr/>
        </p:nvSpPr>
        <p:spPr>
          <a:xfrm>
            <a:off x="8178098" y="6494572"/>
            <a:ext cx="738468" cy="27877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i="1" dirty="0" smtClean="0">
                <a:cs typeface="Times New Roman" panose="02020603050405020304" pitchFamily="18" charset="0"/>
              </a:rPr>
              <a:t>9</a:t>
            </a:r>
            <a:r>
              <a:rPr lang="en-US" sz="1600" i="1" dirty="0" smtClean="0">
                <a:cs typeface="Times New Roman" panose="02020603050405020304" pitchFamily="18" charset="0"/>
              </a:rPr>
              <a:t>/</a:t>
            </a:r>
            <a:r>
              <a:rPr lang="ru-RU" sz="1600" i="1" dirty="0" smtClean="0">
                <a:cs typeface="Times New Roman" panose="02020603050405020304" pitchFamily="18" charset="0"/>
              </a:rPr>
              <a:t>15</a:t>
            </a:r>
            <a:r>
              <a:rPr lang="en-US" sz="1600" i="1" dirty="0" smtClean="0">
                <a:cs typeface="Times New Roman" panose="02020603050405020304" pitchFamily="18" charset="0"/>
              </a:rPr>
              <a:t> </a:t>
            </a:r>
            <a:endParaRPr lang="ru-RU" sz="1600" b="1" i="1" dirty="0">
              <a:cs typeface="Times New Roman" panose="02020603050405020304" pitchFamily="18" charset="0"/>
            </a:endParaRPr>
          </a:p>
        </p:txBody>
      </p:sp>
      <p:sp>
        <p:nvSpPr>
          <p:cNvPr id="26" name="Прямоугольник 25"/>
          <p:cNvSpPr/>
          <p:nvPr/>
        </p:nvSpPr>
        <p:spPr>
          <a:xfrm>
            <a:off x="152777" y="518881"/>
            <a:ext cx="8653608" cy="307777"/>
          </a:xfrm>
          <a:prstGeom prst="rect">
            <a:avLst/>
          </a:prstGeom>
        </p:spPr>
        <p:txBody>
          <a:bodyPr wrap="square">
            <a:spAutoFit/>
          </a:bodyPr>
          <a:lstStyle/>
          <a:p>
            <a:pPr lvl="1" algn="ctr"/>
            <a:r>
              <a:rPr lang="en-US" sz="1400" b="1" dirty="0">
                <a:latin typeface="Comic Sans MS" panose="030F0702030302020204" pitchFamily="66" charset="0"/>
              </a:rPr>
              <a:t>Manufacturing </a:t>
            </a:r>
            <a:r>
              <a:rPr lang="ru-RU" sz="1400" b="1" dirty="0">
                <a:latin typeface="Comic Sans MS" panose="030F0702030302020204" pitchFamily="66" charset="0"/>
              </a:rPr>
              <a:t>от </a:t>
            </a:r>
            <a:r>
              <a:rPr lang="en-US" sz="1400" b="1" dirty="0">
                <a:latin typeface="Comic Sans MS" panose="030F0702030302020204" pitchFamily="66" charset="0"/>
              </a:rPr>
              <a:t>CCT quadrupole</a:t>
            </a:r>
            <a:endParaRPr lang="ru-RU" sz="1400" b="1" dirty="0">
              <a:latin typeface="Comic Sans MS" panose="030F0702030302020204" pitchFamily="66" charset="0"/>
            </a:endParaRPr>
          </a:p>
        </p:txBody>
      </p:sp>
      <p:sp>
        <p:nvSpPr>
          <p:cNvPr id="27" name="Прямоугольник 26"/>
          <p:cNvSpPr/>
          <p:nvPr/>
        </p:nvSpPr>
        <p:spPr>
          <a:xfrm>
            <a:off x="174706" y="916610"/>
            <a:ext cx="8823106" cy="830997"/>
          </a:xfrm>
          <a:prstGeom prst="rect">
            <a:avLst/>
          </a:prstGeom>
          <a:noFill/>
          <a:ln w="12700">
            <a:solidFill>
              <a:schemeClr val="tx1"/>
            </a:solidFill>
            <a:prstDash val="solid"/>
          </a:ln>
        </p:spPr>
        <p:txBody>
          <a:bodyPr wrap="square">
            <a:spAutoFit/>
          </a:bodyPr>
          <a:lstStyle/>
          <a:p>
            <a:pPr marL="171450" indent="-171450">
              <a:buFont typeface="Wingdings" panose="05000000000000000000" pitchFamily="2" charset="2"/>
              <a:buChar char="q"/>
            </a:pPr>
            <a:r>
              <a:rPr lang="en-US" sz="1200" dirty="0">
                <a:solidFill>
                  <a:schemeClr val="dk1"/>
                </a:solidFill>
                <a:latin typeface="Comic Sans MS" panose="030F0702030302020204" pitchFamily="66" charset="0"/>
              </a:rPr>
              <a:t>The dry-wound lens was impregnated with an epoxy compound with BN (boron nitride) filler (0.5 micron grain) using  method in  rubber bag  at autoclave with 130 </a:t>
            </a:r>
            <a:r>
              <a:rPr lang="en-US" sz="1200" dirty="0" smtClean="0">
                <a:solidFill>
                  <a:schemeClr val="dk1"/>
                </a:solidFill>
                <a:latin typeface="Comic Sans MS" panose="030F0702030302020204" pitchFamily="66" charset="0"/>
              </a:rPr>
              <a:t>С and </a:t>
            </a:r>
            <a:r>
              <a:rPr lang="en-US" sz="1200" dirty="0">
                <a:solidFill>
                  <a:schemeClr val="dk1"/>
                </a:solidFill>
                <a:latin typeface="Comic Sans MS" panose="030F0702030302020204" pitchFamily="66" charset="0"/>
              </a:rPr>
              <a:t>15 </a:t>
            </a:r>
            <a:r>
              <a:rPr lang="en-US" sz="1200" dirty="0" smtClean="0">
                <a:solidFill>
                  <a:schemeClr val="dk1"/>
                </a:solidFill>
                <a:latin typeface="Comic Sans MS" panose="030F0702030302020204" pitchFamily="66" charset="0"/>
              </a:rPr>
              <a:t>bars.</a:t>
            </a:r>
          </a:p>
          <a:p>
            <a:pPr marL="171450" indent="-171450">
              <a:buFont typeface="Wingdings" panose="05000000000000000000" pitchFamily="2" charset="2"/>
              <a:buChar char="q"/>
            </a:pPr>
            <a:r>
              <a:rPr lang="en-US" sz="1200" dirty="0" smtClean="0">
                <a:solidFill>
                  <a:schemeClr val="dk1"/>
                </a:solidFill>
                <a:latin typeface="Comic Sans MS" panose="030F0702030302020204" pitchFamily="66" charset="0"/>
              </a:rPr>
              <a:t>There </a:t>
            </a:r>
            <a:r>
              <a:rPr lang="en-US" sz="1200" dirty="0">
                <a:solidFill>
                  <a:schemeClr val="dk1"/>
                </a:solidFill>
                <a:latin typeface="Comic Sans MS" panose="030F0702030302020204" pitchFamily="66" charset="0"/>
              </a:rPr>
              <a:t>was a technological problem: the safety of the leads of superconducting wires about 1 m long and should not be broken.</a:t>
            </a:r>
            <a:endParaRPr lang="ru-RU" sz="1200" dirty="0" smtClean="0">
              <a:solidFill>
                <a:schemeClr val="dk1"/>
              </a:solidFill>
              <a:latin typeface="Comic Sans MS" panose="030F0702030302020204" pitchFamily="66" charset="0"/>
            </a:endParaRPr>
          </a:p>
        </p:txBody>
      </p:sp>
      <p:pic>
        <p:nvPicPr>
          <p:cNvPr id="17" name="Рисунок 16"/>
          <p:cNvPicPr/>
          <p:nvPr/>
        </p:nvPicPr>
        <p:blipFill>
          <a:blip r:embed="rId4">
            <a:extLst>
              <a:ext uri="{28A0092B-C50C-407E-A947-70E740481C1C}">
                <a14:useLocalDpi xmlns:a14="http://schemas.microsoft.com/office/drawing/2010/main"/>
              </a:ext>
            </a:extLst>
          </a:blip>
          <a:stretch>
            <a:fillRect/>
          </a:stretch>
        </p:blipFill>
        <p:spPr>
          <a:xfrm>
            <a:off x="4866674" y="2694964"/>
            <a:ext cx="4247856" cy="3056303"/>
          </a:xfrm>
          <a:prstGeom prst="rect">
            <a:avLst/>
          </a:prstGeom>
        </p:spPr>
      </p:pic>
      <p:pic>
        <p:nvPicPr>
          <p:cNvPr id="18" name="Рисунок 17"/>
          <p:cNvPicPr/>
          <p:nvPr/>
        </p:nvPicPr>
        <p:blipFill>
          <a:blip r:embed="rId5">
            <a:extLst>
              <a:ext uri="{28A0092B-C50C-407E-A947-70E740481C1C}">
                <a14:useLocalDpi xmlns:a14="http://schemas.microsoft.com/office/drawing/2010/main"/>
              </a:ext>
            </a:extLst>
          </a:blip>
          <a:stretch>
            <a:fillRect/>
          </a:stretch>
        </p:blipFill>
        <p:spPr>
          <a:xfrm>
            <a:off x="94960" y="1751128"/>
            <a:ext cx="4749103" cy="3288275"/>
          </a:xfrm>
          <a:prstGeom prst="rect">
            <a:avLst/>
          </a:prstGeom>
        </p:spPr>
      </p:pic>
      <p:sp>
        <p:nvSpPr>
          <p:cNvPr id="19" name="Прямоугольник 18"/>
          <p:cNvSpPr/>
          <p:nvPr/>
        </p:nvSpPr>
        <p:spPr>
          <a:xfrm>
            <a:off x="392797" y="5227590"/>
            <a:ext cx="4193462" cy="230832"/>
          </a:xfrm>
          <a:prstGeom prst="rect">
            <a:avLst/>
          </a:prstGeom>
        </p:spPr>
        <p:txBody>
          <a:bodyPr wrap="square">
            <a:spAutoFit/>
          </a:bodyPr>
          <a:lstStyle/>
          <a:p>
            <a:r>
              <a:rPr lang="en-US" sz="900" dirty="0">
                <a:latin typeface="Comic Sans MS" panose="030F0702030302020204" pitchFamily="66" charset="0"/>
              </a:rPr>
              <a:t>The process of preparing a lens for impregnation with epoxy compound</a:t>
            </a:r>
            <a:endParaRPr lang="ru-RU" sz="900" dirty="0">
              <a:latin typeface="Comic Sans MS" panose="030F0702030302020204" pitchFamily="66" charset="0"/>
            </a:endParaRPr>
          </a:p>
        </p:txBody>
      </p:sp>
      <p:sp>
        <p:nvSpPr>
          <p:cNvPr id="20" name="Прямоугольник 19"/>
          <p:cNvSpPr/>
          <p:nvPr/>
        </p:nvSpPr>
        <p:spPr>
          <a:xfrm>
            <a:off x="4896145" y="5792460"/>
            <a:ext cx="4020422" cy="230832"/>
          </a:xfrm>
          <a:prstGeom prst="rect">
            <a:avLst/>
          </a:prstGeom>
        </p:spPr>
        <p:txBody>
          <a:bodyPr wrap="square">
            <a:spAutoFit/>
          </a:bodyPr>
          <a:lstStyle/>
          <a:p>
            <a:r>
              <a:rPr lang="en-US" sz="900" dirty="0">
                <a:latin typeface="Comic Sans MS" panose="030F0702030302020204" pitchFamily="66" charset="0"/>
              </a:rPr>
              <a:t>The process of disassembling of one pair lenses after impregnation</a:t>
            </a:r>
            <a:endParaRPr lang="ru-RU" sz="900" dirty="0">
              <a:latin typeface="Comic Sans MS" panose="030F0702030302020204" pitchFamily="66" charset="0"/>
            </a:endParaRPr>
          </a:p>
        </p:txBody>
      </p:sp>
      <p:sp>
        <p:nvSpPr>
          <p:cNvPr id="14" name="Прямоугольник 13"/>
          <p:cNvSpPr/>
          <p:nvPr/>
        </p:nvSpPr>
        <p:spPr>
          <a:xfrm>
            <a:off x="251036" y="152372"/>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smtClean="0">
                <a:latin typeface="Comic Sans MS" panose="030F0702030302020204" pitchFamily="66" charset="0"/>
              </a:rPr>
              <a:t> </a:t>
            </a:r>
            <a:r>
              <a:rPr lang="en-US" sz="1600" b="1" kern="0" dirty="0">
                <a:solidFill>
                  <a:srgbClr val="002060"/>
                </a:solidFill>
                <a:latin typeface="Comic Sans MS" pitchFamily="66" charset="0"/>
              </a:rPr>
              <a:t>Superconducting CCT quadrupole </a:t>
            </a:r>
            <a:endParaRPr lang="en-US" sz="1400" dirty="0">
              <a:solidFill>
                <a:schemeClr val="dk1"/>
              </a:solidFill>
              <a:latin typeface="Comic Sans MS" panose="030F0702030302020204" pitchFamily="66" charset="0"/>
            </a:endParaRPr>
          </a:p>
        </p:txBody>
      </p:sp>
      <p:sp>
        <p:nvSpPr>
          <p:cNvPr id="16" name="Заголовок 1"/>
          <p:cNvSpPr txBox="1">
            <a:spLocks/>
          </p:cNvSpPr>
          <p:nvPr/>
        </p:nvSpPr>
        <p:spPr>
          <a:xfrm>
            <a:off x="2771800" y="6552660"/>
            <a:ext cx="3754506" cy="188799"/>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lumMod val="50000"/>
                  </a:schemeClr>
                </a:solidFill>
                <a:latin typeface="Comic Sans MS" panose="030F0702030302020204" pitchFamily="66" charset="0"/>
              </a:rPr>
              <a:t>FTCF-2024, Hefei</a:t>
            </a:r>
            <a:endParaRPr lang="ru-RU" sz="1600" b="1"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216167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151379</TotalTime>
  <Words>1960</Words>
  <Application>Microsoft Office PowerPoint</Application>
  <PresentationFormat>Экран (4:3)</PresentationFormat>
  <Paragraphs>202</Paragraphs>
  <Slides>15</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Arial Cyr</vt:lpstr>
      <vt:lpstr>Calibri</vt:lpstr>
      <vt:lpstr>Cambria Math</vt:lpstr>
      <vt:lpstr>Comic Sans MS</vt:lpstr>
      <vt:lpstr>Microsoft New Tai Lue</vt:lpstr>
      <vt:lpstr>Times New Roman</vt:lpstr>
      <vt:lpstr>Wingdings</vt:lpstr>
      <vt:lpstr>Тема Office</vt:lpstr>
      <vt:lpstr> Superconducting CCT quadrupole test at Budker INP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СВЕРХПРОВОДЯЩИЕ МНОГОПОЛЮСНЫЕ ВИГГЛЕРЫ ДЛЯ ГЕНЕРАЦИИ СИНХРОТРОННОГО ИЗЛУЧЕНИЯ</dc:title>
  <dc:creator>RePack by Diakov</dc:creator>
  <cp:lastModifiedBy>RePack by Diakov</cp:lastModifiedBy>
  <cp:revision>1749</cp:revision>
  <cp:lastPrinted>2018-06-22T12:07:37Z</cp:lastPrinted>
  <dcterms:created xsi:type="dcterms:W3CDTF">2017-05-08T07:01:20Z</dcterms:created>
  <dcterms:modified xsi:type="dcterms:W3CDTF">2024-01-14T11:44:02Z</dcterms:modified>
</cp:coreProperties>
</file>