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367" r:id="rId2"/>
    <p:sldId id="307" r:id="rId3"/>
    <p:sldId id="332" r:id="rId4"/>
    <p:sldId id="401" r:id="rId5"/>
    <p:sldId id="301" r:id="rId6"/>
    <p:sldId id="329" r:id="rId7"/>
    <p:sldId id="403" r:id="rId8"/>
    <p:sldId id="404" r:id="rId9"/>
    <p:sldId id="405" r:id="rId10"/>
    <p:sldId id="406" r:id="rId11"/>
    <p:sldId id="407" r:id="rId12"/>
    <p:sldId id="408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30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398" r:id="rId34"/>
    <p:sldId id="42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0000"/>
    <a:srgbClr val="FAFCFB"/>
    <a:srgbClr val="CC330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0840-0C20-4505-8D20-806CE88719D2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6AD0E-912E-477A-B0EE-B10D2519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mux=3pi*2,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=2.5pi*2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9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call,file</a:t>
            </a:r>
            <a:r>
              <a:rPr lang="en-US" dirty="0" smtClean="0"/>
              <a:t>="../2020.10.11-22.59.05_sextupole_chrom-5.str";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4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49_6, k2_lcrab = 24.2061222750197; 54_1, k2_lcrab = 19.7885218159168; 55_1, k2_lcrab = 15.6466891406201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0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54_1, the whole input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7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54_1, 2021.09.16-20.22.30_1.0crab_sextupole_chrom-15.str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6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57-2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02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57-2: 2021.11.02-05.22.48_1.0crab_sextupole_chrom-4.str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8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0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60, 2021.12.21-08.21.09_1.0crab_sextupole_chrom-3.str. 57-2: 2021.11.02-05.22.48_1.0crab_sextupole_chrom-4.str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60, 2021.12.21-08.21.09_1.0crab_sextupole_chrom-3.str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83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60, 2021.12.21-08.21.09_1.0crab_sextupole_chrom-3.str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9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68_1, q=1093, I(e+)=3.2 A PEPII, I(e-)=2.45A DAFNE, L=2.1e34 KEKB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78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60, 2021.12.21-08.21.09_1.0crab_sextupole_chrom-3.str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5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60, 2021.12.21-08.21.09_1.0crab_sextupole_chrom-3.str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48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60: 2021.12.14-09.34.53_1.0crab_sextupole_chrom-4.str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20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60, 2021.12.14-09.34.53_1.0crab_sextupole_chrom-4.str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5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22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v. 68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85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68, 2022.10.08-19.03.53_1.0crab_sextupole_chrom-13.str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80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68_1, q=1093, </a:t>
            </a:r>
            <a:r>
              <a:rPr lang="en-US" dirty="0" smtClean="0"/>
              <a:t>I(e+)=3.2 A PEPII, I(e-)=2.45A DAFNE, L=2.1e34 KEKB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0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Arcs: 24 x and 24 y pairs of interleaved pairs of </a:t>
            </a:r>
            <a:r>
              <a:rPr lang="en-US" dirty="0" err="1" smtClean="0"/>
              <a:t>sextupoles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total length is 33 m, adding 100</a:t>
            </a:r>
            <a:r>
              <a:rPr lang="en-US" baseline="0" dirty="0" smtClean="0"/>
              <a:t> m to circumference.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7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54-1: crab at mux=3pi*2,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=2.5pi*2, </a:t>
            </a:r>
            <a:r>
              <a:rPr lang="en-US" baseline="0" dirty="0" err="1" smtClean="0"/>
              <a:t>taux</a:t>
            </a:r>
            <a:r>
              <a:rPr lang="en-US" baseline="0" dirty="0" smtClean="0"/>
              <a:t>=0.3 s -&gt;(wiggler) -&gt;0.049 s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5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54_1, 2021.06.17-13.08.03_sextupole_chrom-14.str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7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49-5: 2020.10.11-22.59.05_sextupole_chrom-5.str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0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49_5,</a:t>
            </a:r>
            <a:r>
              <a:rPr lang="en-US" baseline="0" dirty="0" smtClean="0"/>
              <a:t> </a:t>
            </a:r>
            <a:r>
              <a:rPr lang="en-US" dirty="0" err="1" smtClean="0"/>
              <a:t>call,file</a:t>
            </a:r>
            <a:r>
              <a:rPr lang="en-US" dirty="0" smtClean="0"/>
              <a:t>="../2020.10.11-22.59.05_sextupole_chrom-5.str";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1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49_6 (49_5), k2_lcrab = 24.2061222750197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000" y="3602037"/>
            <a:ext cx="10800000" cy="25456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68D-E3B0-4D4C-887C-12CB74142EFE}" type="datetime1">
              <a:rPr lang="ru-RU" smtClean="0"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8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1"/>
            <a:ext cx="12060000" cy="720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0" y="838175"/>
            <a:ext cx="12060000" cy="553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C125ABF-0BB1-4F5B-9260-2C37AE845AAB}" type="datetime1">
              <a:rPr lang="ru-RU" smtClean="0"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84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548-6439-442D-9F47-E92649789FA6}" type="datetime1">
              <a:rPr lang="ru-RU" smtClean="0"/>
              <a:t>15.01.2024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0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4678-E367-45CB-909D-4A686792046B}" type="datetime1">
              <a:rPr lang="ru-RU" smtClean="0"/>
              <a:t>15.01.2024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7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0"/>
            <a:ext cx="120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00" y="838175"/>
            <a:ext cx="12060000" cy="553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A272-2E09-47A5-B4D9-C2E71C20897B}" type="datetime1">
              <a:rPr lang="ru-RU" smtClean="0"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6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0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10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1.emf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Touschek</a:t>
            </a:r>
            <a:r>
              <a:rPr lang="en-US" dirty="0"/>
              <a:t> lifetime optimization at Super C-Tau factory in Novosibirsk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Bogomyagkov</a:t>
            </a:r>
          </a:p>
          <a:p>
            <a:r>
              <a:rPr lang="en-US" dirty="0" smtClean="0"/>
              <a:t>BINP, Russia</a:t>
            </a:r>
          </a:p>
          <a:p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The 2024 International Workshop on Future Tau Charm Facilities (FTCF2024) 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University of Science and Technology of China (USTC), Hefei, China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14 – 18 January, 2024</a:t>
            </a:r>
          </a:p>
        </p:txBody>
      </p:sp>
    </p:spTree>
    <p:extLst>
      <p:ext uri="{BB962C8B-B14F-4D97-AF65-F5344CB8AC3E}">
        <p14:creationId xmlns:p14="http://schemas.microsoft.com/office/powerpoint/2010/main" val="32952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CRAB </a:t>
            </a:r>
            <a:r>
              <a:rPr lang="en-US" dirty="0" err="1" smtClean="0"/>
              <a:t>sextupole</a:t>
            </a:r>
            <a:r>
              <a:rPr lang="en-US" dirty="0" smtClean="0"/>
              <a:t> influence: detuning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63466" y="1224806"/>
              <a:ext cx="9865069" cy="401650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2884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09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855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126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ON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OFF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60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𝜕𝛿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3.1×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60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𝜕𝛿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60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 smtClean="0"/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ru-RU" sz="2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ru-RU" sz="2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𝟑𝟕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125567"/>
                  </p:ext>
                </p:extLst>
              </p:nvPr>
            </p:nvGraphicFramePr>
            <p:xfrm>
              <a:off x="1163466" y="1224806"/>
              <a:ext cx="9865069" cy="401650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288490"/>
                    <a:gridCol w="3290992"/>
                    <a:gridCol w="3285587"/>
                  </a:tblGrid>
                  <a:tr h="4565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ON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OFF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102038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85" t="-53571" r="-200741" b="-249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00185" t="-53571" r="-100741" b="-249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00185" t="-53571" r="-741" b="-249405"/>
                          </a:stretch>
                        </a:blipFill>
                      </a:tcPr>
                    </a:tc>
                  </a:tr>
                  <a:tr h="10742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85" t="-146591" r="-200741" b="-138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00185" t="-146591" r="-100741" b="-138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00185" t="-146591" r="-741" b="-138068"/>
                          </a:stretch>
                        </a:blipFill>
                      </a:tcPr>
                    </a:tc>
                  </a:tr>
                  <a:tr h="14652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85" t="-180083" r="-200741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00185" t="-180083" r="-100741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00185" t="-180083" r="-741" b="-8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6704" y="5497284"/>
                <a:ext cx="3758593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=10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=1.5%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704" y="5497284"/>
                <a:ext cx="3758593" cy="424283"/>
              </a:xfrm>
              <a:prstGeom prst="rect">
                <a:avLst/>
              </a:prstGeom>
              <a:blipFill rotWithShape="0"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6502" y="6334780"/>
            <a:ext cx="9145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CRAB </a:t>
            </a:r>
            <a:r>
              <a:rPr lang="en-US" sz="2800" dirty="0" err="1" smtClean="0"/>
              <a:t>sextupoles</a:t>
            </a:r>
            <a:r>
              <a:rPr lang="en-US" sz="2800" dirty="0" smtClean="0"/>
              <a:t> introduces humongous chromatic detuning!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93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4d-DA study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11</a:t>
            </a:fld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8" y="908050"/>
            <a:ext cx="10888662" cy="5445125"/>
          </a:xfrm>
        </p:spPr>
      </p:pic>
      <p:sp>
        <p:nvSpPr>
          <p:cNvPr id="4" name="TextBox 3"/>
          <p:cNvSpPr txBox="1"/>
          <p:nvPr/>
        </p:nvSpPr>
        <p:spPr>
          <a:xfrm>
            <a:off x="361406" y="6334780"/>
            <a:ext cx="1146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4d DA is limited by CRAB </a:t>
            </a:r>
            <a:r>
              <a:rPr lang="en-US" sz="2800" dirty="0" err="1" smtClean="0"/>
              <a:t>sextupole</a:t>
            </a:r>
            <a:r>
              <a:rPr lang="en-US" sz="2800" dirty="0" smtClean="0"/>
              <a:t> and fringe fields and </a:t>
            </a:r>
            <a:r>
              <a:rPr lang="en-US" sz="2800" dirty="0" smtClean="0"/>
              <a:t>their </a:t>
            </a:r>
            <a:r>
              <a:rPr lang="en-US" sz="2800" dirty="0" smtClean="0"/>
              <a:t>interference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95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of the final doublet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Объект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020871374"/>
                  </p:ext>
                </p:extLst>
              </p:nvPr>
            </p:nvGraphicFramePr>
            <p:xfrm>
              <a:off x="669776" y="3219450"/>
              <a:ext cx="10852448" cy="357305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6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6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Lattice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49_5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54_1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L(Q0,d1,Q1)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0.2, 0.3, 0.3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0.5, 0.44,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0.5, 0.45,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8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20,20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(mm</a:t>
                          </a:r>
                          <a:r>
                            <a:rPr lang="en-US" sz="2000" dirty="0">
                              <a:effectLst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100 /</a:t>
                          </a:r>
                          <a:r>
                            <a:rPr lang="en-US" sz="2000" baseline="0" dirty="0" smtClean="0"/>
                            <a:t> 1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256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𝒓𝒂𝒅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 smtClean="0"/>
                            <a:t>(m)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12.4×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12.5×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10.6×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85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𝒙𝒙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𝒚𝒙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OFF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1.1×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6.4×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3.2×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2.9×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1.0×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.5×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5.1×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2.5×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1.3×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ON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8.0×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3.9×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Объект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020871374"/>
                  </p:ext>
                </p:extLst>
              </p:nvPr>
            </p:nvGraphicFramePr>
            <p:xfrm>
              <a:off x="669776" y="3219450"/>
              <a:ext cx="10852448" cy="357305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2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6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6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6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Lattice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49_5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54_1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L(Q0,d1,Q1)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0.2, 0.3, 0.3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0.5, 0.44,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0.5, 0.45,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8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364" t="-217544" r="-549455" b="-73684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20,20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364" t="-296721" r="-549455" b="-588525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100 /</a:t>
                          </a:r>
                          <a:r>
                            <a:rPr lang="en-US" sz="2000" baseline="0" dirty="0" smtClean="0"/>
                            <a:t> 1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25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364" t="-448148" r="-549455" b="-5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54980" t="-448148" r="-200996" b="-5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54672" t="-448148" r="-100596" b="-5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5179" t="-448148" r="-797" b="-56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8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364" t="-257391" r="-549455" b="-165217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8315" t="-257391" r="-265" b="-1652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OFF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54980" t="-437234" r="-200996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54672" t="-437234" r="-100596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5179" t="-437234" r="-797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ON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54980" t="-537234" r="-2009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54672" t="-537234" r="-1005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55179" t="-537234" r="-797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5" name="Группа 24"/>
          <p:cNvGrpSpPr/>
          <p:nvPr/>
        </p:nvGrpSpPr>
        <p:grpSpPr>
          <a:xfrm>
            <a:off x="213139" y="628708"/>
            <a:ext cx="3675126" cy="2019829"/>
            <a:chOff x="213139" y="628708"/>
            <a:chExt cx="3675126" cy="2019829"/>
          </a:xfrm>
        </p:grpSpPr>
        <p:cxnSp>
          <p:nvCxnSpPr>
            <p:cNvPr id="6" name="Прямая соединительная линия 5"/>
            <p:cNvCxnSpPr>
              <a:endCxn id="7" idx="3"/>
            </p:cNvCxnSpPr>
            <p:nvPr/>
          </p:nvCxnSpPr>
          <p:spPr>
            <a:xfrm flipV="1">
              <a:off x="480224" y="1664208"/>
              <a:ext cx="3408041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ямоугольник 2"/>
            <p:cNvSpPr/>
            <p:nvPr/>
          </p:nvSpPr>
          <p:spPr>
            <a:xfrm>
              <a:off x="1442139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41791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053" y="1076131"/>
              <a:ext cx="5629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L*</a:t>
              </a:r>
              <a:endParaRPr lang="ru-RU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2237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Q0</a:t>
              </a:r>
              <a:endParaRPr lang="ru-RU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4653" y="1077922"/>
              <a:ext cx="612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d1</a:t>
              </a:r>
              <a:endParaRPr lang="ru-RU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6993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Q1</a:t>
              </a:r>
              <a:endParaRPr lang="ru-RU" sz="3200" b="1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3465028" y="628708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/>
            <p:nvPr/>
          </p:nvGrpSpPr>
          <p:grpSpPr>
            <a:xfrm>
              <a:off x="1791920" y="690879"/>
              <a:ext cx="143712" cy="1957658"/>
              <a:chOff x="1791920" y="690879"/>
              <a:chExt cx="143712" cy="1957658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13139" y="1126556"/>
              <a:ext cx="511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IP</a:t>
              </a:r>
              <a:endParaRPr lang="ru-RU" sz="3200" b="1" dirty="0"/>
            </a:p>
          </p:txBody>
        </p:sp>
        <p:sp>
          <p:nvSpPr>
            <p:cNvPr id="24" name="Multiply 16"/>
            <p:cNvSpPr/>
            <p:nvPr/>
          </p:nvSpPr>
          <p:spPr>
            <a:xfrm>
              <a:off x="390224" y="1600654"/>
              <a:ext cx="180000" cy="180000"/>
            </a:xfrm>
            <a:prstGeom prst="mathMultiply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44292" y="628708"/>
                <a:ext cx="9547708" cy="2650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:r>
                  <a:rPr lang="en-US" sz="2400" dirty="0" smtClean="0"/>
                  <a:t>the first </a:t>
                </a:r>
                <a:r>
                  <a:rPr lang="en-US" sz="2400" dirty="0"/>
                  <a:t>final focus </a:t>
                </a:r>
                <a:r>
                  <a:rPr lang="en-US" sz="2400" dirty="0" smtClean="0"/>
                  <a:t>quadrupole,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92" y="628708"/>
                <a:ext cx="9547708" cy="2650919"/>
              </a:xfrm>
              <a:prstGeom prst="rect">
                <a:avLst/>
              </a:prstGeom>
              <a:blipFill>
                <a:blip r:embed="rId4"/>
                <a:stretch>
                  <a:fillRect l="-1022" b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3832058" y="6205422"/>
            <a:ext cx="1570121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891964" y="6199406"/>
            <a:ext cx="1570121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1" y="3510000"/>
            <a:ext cx="4782858" cy="33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5142"/>
            <a:ext cx="4782858" cy="33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4" y="698604"/>
            <a:ext cx="4885716" cy="34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4d-DA: optimization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3240" y="1612760"/>
            <a:ext cx="651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49_5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44112" y="1612760"/>
            <a:ext cx="651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54_1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1494" y="4452541"/>
            <a:ext cx="651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55_1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8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quad fringe is the strongest?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Starting from IP (two quadrupoles, four edges)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                      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−         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−9487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                   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6966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−           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−235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The second and the third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62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4586738" y="2466244"/>
            <a:ext cx="1800000" cy="2495959"/>
            <a:chOff x="6561393" y="1153548"/>
            <a:chExt cx="1800000" cy="2495959"/>
          </a:xfrm>
        </p:grpSpPr>
        <p:sp>
          <p:nvSpPr>
            <p:cNvPr id="5" name="TextBox 4"/>
            <p:cNvSpPr txBox="1"/>
            <p:nvPr/>
          </p:nvSpPr>
          <p:spPr>
            <a:xfrm>
              <a:off x="6922514" y="3003176"/>
              <a:ext cx="112196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First edge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from IP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Дуга 5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833194" y="2500191"/>
            <a:ext cx="1800000" cy="2495959"/>
            <a:chOff x="6561393" y="1153548"/>
            <a:chExt cx="1800000" cy="2495959"/>
          </a:xfrm>
        </p:grpSpPr>
        <p:sp>
          <p:nvSpPr>
            <p:cNvPr id="8" name="TextBox 7"/>
            <p:cNvSpPr txBox="1"/>
            <p:nvPr/>
          </p:nvSpPr>
          <p:spPr>
            <a:xfrm>
              <a:off x="6779856" y="3003176"/>
              <a:ext cx="1387084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Second edge from IP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Дуга 8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14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4899134"/>
            <a:ext cx="3675126" cy="1958866"/>
            <a:chOff x="213139" y="689671"/>
            <a:chExt cx="3675126" cy="1958866"/>
          </a:xfrm>
        </p:grpSpPr>
        <p:cxnSp>
          <p:nvCxnSpPr>
            <p:cNvPr id="12" name="Прямая соединительная линия 11"/>
            <p:cNvCxnSpPr>
              <a:endCxn id="14" idx="3"/>
            </p:cNvCxnSpPr>
            <p:nvPr/>
          </p:nvCxnSpPr>
          <p:spPr>
            <a:xfrm flipV="1">
              <a:off x="480224" y="1664208"/>
              <a:ext cx="3408041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1442139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41791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053" y="1076131"/>
              <a:ext cx="5629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L*</a:t>
              </a:r>
              <a:endParaRPr lang="ru-RU" sz="3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2237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Q0</a:t>
              </a:r>
              <a:endParaRPr lang="ru-RU" sz="3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44653" y="1077922"/>
              <a:ext cx="612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d1</a:t>
              </a:r>
              <a:endParaRPr lang="ru-RU" sz="3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6993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Q1</a:t>
              </a:r>
              <a:endParaRPr lang="ru-RU" sz="3200" b="1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3465028" y="689671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1791920" y="690879"/>
              <a:ext cx="143712" cy="1957658"/>
              <a:chOff x="1791920" y="690879"/>
              <a:chExt cx="143712" cy="1957658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3139" y="1126556"/>
              <a:ext cx="511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IP</a:t>
              </a:r>
              <a:endParaRPr lang="ru-RU" sz="3200" b="1" dirty="0"/>
            </a:p>
          </p:txBody>
        </p:sp>
        <p:sp>
          <p:nvSpPr>
            <p:cNvPr id="22" name="Multiply 16"/>
            <p:cNvSpPr/>
            <p:nvPr/>
          </p:nvSpPr>
          <p:spPr>
            <a:xfrm>
              <a:off x="390224" y="1600654"/>
              <a:ext cx="180000" cy="180000"/>
            </a:xfrm>
            <a:prstGeom prst="mathMultiply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96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75" y="737186"/>
            <a:ext cx="8022858" cy="46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6d DA, no damping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8297" y="5178109"/>
            <a:ext cx="11381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CRAB=100%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202" r="14114"/>
          <a:stretch/>
        </p:blipFill>
        <p:spPr>
          <a:xfrm>
            <a:off x="0" y="5238000"/>
            <a:ext cx="1757097" cy="16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8259" r="15240"/>
          <a:stretch/>
        </p:blipFill>
        <p:spPr>
          <a:xfrm>
            <a:off x="1766920" y="5238000"/>
            <a:ext cx="1752905" cy="16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8476" r="15891"/>
          <a:stretch/>
        </p:blipFill>
        <p:spPr>
          <a:xfrm>
            <a:off x="3526547" y="5238000"/>
            <a:ext cx="1733014" cy="16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/>
          <a:srcRect l="9181" r="15240"/>
          <a:stretch/>
        </p:blipFill>
        <p:spPr>
          <a:xfrm>
            <a:off x="5262525" y="5238000"/>
            <a:ext cx="1731771" cy="16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/>
          <a:srcRect l="8205" r="17899"/>
          <a:stretch/>
        </p:blipFill>
        <p:spPr>
          <a:xfrm>
            <a:off x="7000204" y="5238000"/>
            <a:ext cx="1693232" cy="16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/>
          <a:srcRect l="8530" r="15674"/>
          <a:stretch/>
        </p:blipFill>
        <p:spPr>
          <a:xfrm>
            <a:off x="10455256" y="5238000"/>
            <a:ext cx="1736744" cy="16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/>
          <a:srcRect l="9344" r="14643"/>
          <a:stretch/>
        </p:blipFill>
        <p:spPr>
          <a:xfrm>
            <a:off x="8721167" y="5238000"/>
            <a:ext cx="1741717" cy="1620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6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r>
              <a:rPr lang="en-US" dirty="0"/>
              <a:t>Interaction region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On momentum dynamic aperture is sufficient for injection and beam-beam effects</a:t>
            </a:r>
          </a:p>
          <a:p>
            <a:pPr marL="342900" indent="-342900"/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Off momentum dynamic aperture with CRAB ON is insufficient at 1.5-2.5 GeV to provide necessary </a:t>
            </a:r>
            <a:r>
              <a:rPr lang="en-US" dirty="0" err="1">
                <a:cs typeface="Times New Roman" panose="02020603050405020304" pitchFamily="18" charset="0"/>
                <a:sym typeface="Symbol" panose="05050102010706020507" pitchFamily="18" charset="2"/>
              </a:rPr>
              <a:t>Touschek</a:t>
            </a:r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lifetime</a:t>
            </a:r>
          </a:p>
          <a:p>
            <a:pPr marL="342900" indent="-342900"/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Optimization of final quadrupoles is possible</a:t>
            </a:r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2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2 (CCY, CCX, CRAB)</a:t>
            </a:r>
            <a:endParaRPr lang="ru-RU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36" y="738000"/>
            <a:ext cx="8660328" cy="612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274" y="5876036"/>
                <a:ext cx="1801455" cy="642997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CRAB: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&amp;=5.5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eqAr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4" y="5876036"/>
                <a:ext cx="1801455" cy="642997"/>
              </a:xfrm>
              <a:prstGeom prst="rect">
                <a:avLst/>
              </a:prstGeom>
              <a:blipFill rotWithShape="0">
                <a:blip r:embed="rId4"/>
                <a:stretch>
                  <a:fillRect l="-2349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6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95"/>
            <a:ext cx="8022858" cy="46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CRAB sextupole influence: 6d-DA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6389" r="14863" b="8704"/>
          <a:stretch/>
        </p:blipFill>
        <p:spPr>
          <a:xfrm>
            <a:off x="0" y="5238000"/>
            <a:ext cx="1884994" cy="16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5278" r="15778" b="8426"/>
          <a:stretch/>
        </p:blipFill>
        <p:spPr>
          <a:xfrm>
            <a:off x="3737330" y="5238000"/>
            <a:ext cx="1792082" cy="16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4996" r="15632" b="8346"/>
          <a:stretch/>
        </p:blipFill>
        <p:spPr>
          <a:xfrm>
            <a:off x="1884994" y="5238000"/>
            <a:ext cx="1851923" cy="16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5005" r="22061" b="8893"/>
          <a:stretch/>
        </p:blipFill>
        <p:spPr>
          <a:xfrm>
            <a:off x="5520673" y="5238000"/>
            <a:ext cx="1626968" cy="16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5185" r="24285" b="8796"/>
          <a:stretch/>
        </p:blipFill>
        <p:spPr>
          <a:xfrm>
            <a:off x="7174174" y="5238000"/>
            <a:ext cx="1501420" cy="16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8834" y="1093886"/>
            <a:ext cx="2825721" cy="120032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</a:t>
            </a:r>
            <a:r>
              <a:rPr lang="ru-RU" dirty="0" smtClean="0"/>
              <a:t> 1:</a:t>
            </a:r>
          </a:p>
          <a:p>
            <a:r>
              <a:rPr lang="en-US" dirty="0"/>
              <a:t>a</a:t>
            </a:r>
            <a:r>
              <a:rPr lang="en-US" dirty="0" smtClean="0"/>
              <a:t>ddition of </a:t>
            </a:r>
            <a:r>
              <a:rPr lang="en-US" dirty="0" smtClean="0"/>
              <a:t>CCSX increased </a:t>
            </a:r>
          </a:p>
          <a:p>
            <a:r>
              <a:rPr lang="en-US" dirty="0" smtClean="0"/>
              <a:t>energy aperture </a:t>
            </a:r>
            <a:r>
              <a:rPr lang="en-US" dirty="0" smtClean="0"/>
              <a:t>from</a:t>
            </a:r>
          </a:p>
          <a:p>
            <a:r>
              <a:rPr lang="en-US" dirty="0" smtClean="0"/>
              <a:t>[-0.8;+1.1] </a:t>
            </a:r>
            <a:r>
              <a:rPr lang="en-US" dirty="0" smtClean="0"/>
              <a:t>to [-</a:t>
            </a:r>
            <a:r>
              <a:rPr lang="en-US" dirty="0" smtClean="0"/>
              <a:t>1.2;+1.6]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91617" y="2629144"/>
                <a:ext cx="5112938" cy="2234971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Observation 2: linear map between CRAB </a:t>
                </a:r>
                <a:r>
                  <a:rPr lang="en-US" dirty="0" err="1" smtClean="0"/>
                  <a:t>sextupoles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changes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therefore, CRAB </a:t>
                </a:r>
                <a:r>
                  <a:rPr lang="en-US" dirty="0" err="1" smtClean="0"/>
                  <a:t>sextupoles</a:t>
                </a:r>
                <a:r>
                  <a:rPr lang="en-US" dirty="0" smtClean="0"/>
                  <a:t> reduce 6d DA</a:t>
                </a:r>
              </a:p>
              <a:p>
                <a:r>
                  <a:rPr lang="en-US" b="0" dirty="0" smtClean="0"/>
                  <a:t>For aberration cancelation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17" y="2629144"/>
                <a:ext cx="5112938" cy="2234971"/>
              </a:xfrm>
              <a:prstGeom prst="rect">
                <a:avLst/>
              </a:prstGeom>
              <a:blipFill rotWithShape="0">
                <a:blip r:embed="rId9"/>
                <a:stretch>
                  <a:fillRect l="-952" t="-1084" r="-238" b="-2981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18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9539" r="14755" b="8063"/>
          <a:stretch/>
        </p:blipFill>
        <p:spPr>
          <a:xfrm>
            <a:off x="8408894" y="5238000"/>
            <a:ext cx="1886815" cy="16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/>
          <a:srcRect l="8569" r="15787" b="8744"/>
          <a:stretch/>
        </p:blipFill>
        <p:spPr>
          <a:xfrm>
            <a:off x="10292632" y="5238000"/>
            <a:ext cx="189936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r>
              <a:rPr lang="en-US" dirty="0"/>
              <a:t>Interaction region </a:t>
            </a:r>
            <a:r>
              <a:rPr lang="en-US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Energy aperture is slightly larger</a:t>
                </a:r>
                <a:endParaRPr lang="en-US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endParaRPr lang="en-US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Large transport </a:t>
                </a:r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matrix 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𝛽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) variation with respect to  between CRAB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sextupoles</a:t>
                </a:r>
                <a:endParaRPr lang="en-US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endParaRPr lang="en-US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Is it possible to minimize transport map variation between crab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sextupoles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?</a:t>
                </a:r>
              </a:p>
              <a:p>
                <a:pPr marL="800100" lvl="1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What if we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𝛽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at crab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sextupoles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vary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𝛿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identically, and try to keep phase advance the same?</a:t>
                </a:r>
                <a:endParaRPr lang="en-US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2" t="-1806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Facility overview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000" y="712021"/>
            <a:ext cx="8280000" cy="6145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2327" y="4394579"/>
            <a:ext cx="1720023" cy="276999"/>
          </a:xfrm>
          <a:prstGeom prst="rect">
            <a:avLst/>
          </a:prstGeom>
          <a:solidFill>
            <a:srgbClr val="FAFCF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1.5 – 3.5 GeV e-e+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20</a:t>
            </a:fld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4874" r="16886" b="2937"/>
          <a:stretch/>
        </p:blipFill>
        <p:spPr>
          <a:xfrm>
            <a:off x="960994" y="1164841"/>
            <a:ext cx="5235959" cy="4857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5009" r="13731" b="3100"/>
          <a:stretch/>
        </p:blipFill>
        <p:spPr>
          <a:xfrm>
            <a:off x="6443277" y="1165827"/>
            <a:ext cx="5502723" cy="485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670" y="6164542"/>
                <a:ext cx="1801455" cy="596895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CRAB: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eqAr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0" y="6164542"/>
                <a:ext cx="1801455" cy="596895"/>
              </a:xfrm>
              <a:prstGeom prst="rect">
                <a:avLst/>
              </a:prstGeom>
              <a:blipFill rotWithShape="0">
                <a:blip r:embed="rId5"/>
                <a:stretch>
                  <a:fillRect l="-2694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between </a:t>
            </a:r>
            <a:r>
              <a:rPr lang="en-US" dirty="0"/>
              <a:t>CRAB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  <a:r>
              <a:rPr lang="en-US" dirty="0" err="1" smtClean="0"/>
              <a:t>comarision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21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5278" r="15778" b="8426"/>
          <a:stretch/>
        </p:blipFill>
        <p:spPr>
          <a:xfrm>
            <a:off x="7066471" y="1246155"/>
            <a:ext cx="2508915" cy="226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4996" r="15632" b="8346"/>
          <a:stretch/>
        </p:blipFill>
        <p:spPr>
          <a:xfrm>
            <a:off x="1479989" y="1246155"/>
            <a:ext cx="2592692" cy="226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5005" r="22061" b="8893"/>
          <a:stretch/>
        </p:blipFill>
        <p:spPr>
          <a:xfrm>
            <a:off x="4374572" y="1192155"/>
            <a:ext cx="2386220" cy="237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5185" r="24285" b="8796"/>
          <a:stretch/>
        </p:blipFill>
        <p:spPr>
          <a:xfrm>
            <a:off x="9988258" y="1246155"/>
            <a:ext cx="2101988" cy="226800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262062" y="720001"/>
            <a:ext cx="0" cy="612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2697" y="3827833"/>
            <a:ext cx="1162930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2697" y="956479"/>
            <a:ext cx="1162930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4219" y="1949768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IR 2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4219" y="499935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IR 3</a:t>
            </a:r>
            <a:endParaRPr lang="en-US" sz="28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14223" r="15782"/>
          <a:stretch/>
        </p:blipFill>
        <p:spPr>
          <a:xfrm>
            <a:off x="1528560" y="4052621"/>
            <a:ext cx="2495550" cy="25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/>
          <a:srcRect l="16564" r="17182"/>
          <a:stretch/>
        </p:blipFill>
        <p:spPr>
          <a:xfrm>
            <a:off x="4386582" y="4052621"/>
            <a:ext cx="2362200" cy="25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/>
          <a:srcRect l="16564" r="15579"/>
          <a:stretch/>
        </p:blipFill>
        <p:spPr>
          <a:xfrm>
            <a:off x="7111254" y="4052621"/>
            <a:ext cx="2419350" cy="25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/>
          <a:srcRect l="16920" r="18785"/>
          <a:stretch/>
        </p:blipFill>
        <p:spPr>
          <a:xfrm>
            <a:off x="9893077" y="4052621"/>
            <a:ext cx="2292351" cy="25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03090" y="3777340"/>
            <a:ext cx="552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Significantly smaller variation of r11, r22, </a:t>
            </a:r>
            <a:r>
              <a:rPr lang="en-US" dirty="0" smtClean="0"/>
              <a:t>r12, r21 </a:t>
            </a:r>
            <a:r>
              <a:rPr lang="en-US" dirty="0" smtClean="0"/>
              <a:t>with </a:t>
            </a:r>
            <a:r>
              <a:rPr lang="en-US" dirty="0" smtClean="0">
                <a:sym typeface="Symbol" panose="05050102010706020507" pitchFamily="18" charset="2"/>
              </a:rPr>
              <a:t>!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Twiss functions between </a:t>
            </a:r>
            <a:r>
              <a:rPr lang="en-US" dirty="0"/>
              <a:t>CRAB </a:t>
            </a:r>
            <a:r>
              <a:rPr lang="en-US" dirty="0" err="1"/>
              <a:t>sextupoles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539" t="5260" r="15684" b="8406"/>
          <a:stretch/>
        </p:blipFill>
        <p:spPr>
          <a:xfrm>
            <a:off x="102479" y="3958142"/>
            <a:ext cx="2880000" cy="23198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9504" t="5411" r="14291" b="9012"/>
          <a:stretch/>
        </p:blipFill>
        <p:spPr>
          <a:xfrm>
            <a:off x="2915602" y="3974794"/>
            <a:ext cx="2880000" cy="2286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9396" t="5109" r="15791" b="8784"/>
          <a:stretch/>
        </p:blipFill>
        <p:spPr>
          <a:xfrm>
            <a:off x="5728725" y="3898598"/>
            <a:ext cx="2880000" cy="2343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9557" t="5260" r="16220" b="8860"/>
          <a:stretch/>
        </p:blipFill>
        <p:spPr>
          <a:xfrm>
            <a:off x="8813021" y="3942605"/>
            <a:ext cx="2880000" cy="2355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8646" t="5563" r="13970" b="8785"/>
          <a:stretch/>
        </p:blipFill>
        <p:spPr>
          <a:xfrm>
            <a:off x="246000" y="1026598"/>
            <a:ext cx="2880000" cy="2253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9343" t="5260" r="16703" b="8709"/>
          <a:stretch/>
        </p:blipFill>
        <p:spPr>
          <a:xfrm>
            <a:off x="3216000" y="911641"/>
            <a:ext cx="2880000" cy="2368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8539" t="5033" r="14827" b="8557"/>
          <a:stretch/>
        </p:blipFill>
        <p:spPr>
          <a:xfrm>
            <a:off x="6186000" y="911641"/>
            <a:ext cx="2880000" cy="22959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l="9557" t="5109" r="15577" b="8860"/>
          <a:stretch/>
        </p:blipFill>
        <p:spPr>
          <a:xfrm>
            <a:off x="9156000" y="889677"/>
            <a:ext cx="2880000" cy="2339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6058" y="3271153"/>
                <a:ext cx="58998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varies </a:t>
                </a:r>
                <a:r>
                  <a:rPr lang="en-US" dirty="0"/>
                  <a:t>with </a:t>
                </a:r>
                <a:r>
                  <a:rPr lang="en-US" dirty="0" smtClean="0">
                    <a:sym typeface="Symbol" panose="05050102010706020507" pitchFamily="18" charset="2"/>
                  </a:rPr>
                  <a:t> </a:t>
                </a:r>
                <a:r>
                  <a:rPr lang="en-US" dirty="0" smtClean="0"/>
                  <a:t>identically at left and right CRAB </a:t>
                </a:r>
                <a:r>
                  <a:rPr lang="en-US" dirty="0" err="1" smtClean="0"/>
                  <a:t>sextupoles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changes </a:t>
                </a:r>
                <a:r>
                  <a:rPr lang="en-US" dirty="0"/>
                  <a:t>with </a:t>
                </a:r>
                <a:r>
                  <a:rPr lang="en-US" dirty="0">
                    <a:sym typeface="Symbol" panose="05050102010706020507" pitchFamily="18" charset="2"/>
                  </a:rPr>
                  <a:t> 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+0.2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−0.45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58" y="3271153"/>
                <a:ext cx="5899885" cy="646331"/>
              </a:xfrm>
              <a:prstGeom prst="rect">
                <a:avLst/>
              </a:prstGeom>
              <a:blipFill>
                <a:blip r:embed="rId11"/>
                <a:stretch>
                  <a:fillRect t="-754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6d DA for </a:t>
            </a:r>
            <a:r>
              <a:rPr lang="en-US" dirty="0"/>
              <a:t>Interaction region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23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00"/>
            <a:ext cx="7740000" cy="541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960" y="725899"/>
              <a:ext cx="5738040" cy="14994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CRAB=60%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𝑝𝑎𝑟𝑡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𝑇𝑜𝑢𝑠𝑐h𝑒𝑘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(s)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63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126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280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.9×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944717"/>
                  </p:ext>
                </p:extLst>
              </p:nvPr>
            </p:nvGraphicFramePr>
            <p:xfrm>
              <a:off x="6453960" y="725899"/>
              <a:ext cx="5738040" cy="14994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8197" r="-239928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CRAB=60%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103125" r="-239928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244" t="-103125" r="-201810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225" t="-103125" r="-100901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697" t="-103125" r="-1357" b="-1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213115" r="-23992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63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126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280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313115" r="-23992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244" t="-313115" r="-2018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44937" y="5292546"/>
                <a:ext cx="53539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Energy aperture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Interaction region 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±0.8%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US" dirty="0" smtClean="0"/>
                  <a:t> s</a:t>
                </a:r>
              </a:p>
              <a:p>
                <a:r>
                  <a:rPr lang="en-US" dirty="0" smtClean="0"/>
                  <a:t>Interaction region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±1.2%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Interaction region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±1.4%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7" y="5292546"/>
                <a:ext cx="5353925" cy="1200329"/>
              </a:xfrm>
              <a:prstGeom prst="rect">
                <a:avLst/>
              </a:prstGeom>
              <a:blipFill>
                <a:blip r:embed="rId5"/>
                <a:stretch>
                  <a:fillRect l="-1025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25394" y="3973314"/>
            <a:ext cx="3873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CRAB </a:t>
            </a:r>
            <a:r>
              <a:rPr lang="en-US" sz="2800" dirty="0" err="1" smtClean="0">
                <a:solidFill>
                  <a:srgbClr val="FF0000"/>
                </a:solidFill>
              </a:rPr>
              <a:t>sextupoles</a:t>
            </a:r>
            <a:r>
              <a:rPr lang="en-US" sz="2800" dirty="0" smtClean="0">
                <a:solidFill>
                  <a:srgbClr val="FF0000"/>
                </a:solidFill>
              </a:rPr>
              <a:t> reduce 6d DA?!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0" b="2230"/>
          <a:stretch/>
        </p:blipFill>
        <p:spPr>
          <a:xfrm>
            <a:off x="-2" y="738000"/>
            <a:ext cx="12111594" cy="61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momentum aperture (CRAB is ON)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48800" y="5677989"/>
                <a:ext cx="2350387" cy="564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677989"/>
                <a:ext cx="2350387" cy="564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3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 b="2104"/>
          <a:stretch/>
        </p:blipFill>
        <p:spPr>
          <a:xfrm>
            <a:off x="0" y="738665"/>
            <a:ext cx="12110400" cy="6119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momentum aperture (CRAB is OFF)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48800" y="5677989"/>
                <a:ext cx="2350387" cy="564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677989"/>
                <a:ext cx="2350387" cy="564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25394" y="3346291"/>
            <a:ext cx="3873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CRAB </a:t>
            </a:r>
            <a:r>
              <a:rPr lang="en-US" sz="2800" dirty="0" err="1" smtClean="0">
                <a:solidFill>
                  <a:srgbClr val="FF0000"/>
                </a:solidFill>
              </a:rPr>
              <a:t>sextupoles</a:t>
            </a:r>
            <a:r>
              <a:rPr lang="en-US" sz="2800" dirty="0" smtClean="0">
                <a:solidFill>
                  <a:srgbClr val="FF0000"/>
                </a:solidFill>
              </a:rPr>
              <a:t> reduce 6d DA?!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5" t="50092" b="-2"/>
          <a:stretch/>
        </p:blipFill>
        <p:spPr>
          <a:xfrm>
            <a:off x="7884704" y="3916789"/>
            <a:ext cx="3420000" cy="2962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6d scans of XY dynamic aperture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80835" y="399123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Cambria Math" panose="02040503050406030204" pitchFamily="18" charset="0"/>
              </a:rPr>
              <a:t>CRAB is ON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1" t="50133"/>
          <a:stretch/>
        </p:blipFill>
        <p:spPr>
          <a:xfrm>
            <a:off x="2841614" y="899807"/>
            <a:ext cx="3420000" cy="2955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2" t="50133" r="2"/>
          <a:stretch/>
        </p:blipFill>
        <p:spPr>
          <a:xfrm>
            <a:off x="7884704" y="889127"/>
            <a:ext cx="3420000" cy="2960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53393" y="40586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Cambria Math" panose="02040503050406030204" pitchFamily="18" charset="0"/>
              </a:rPr>
              <a:t>CRAB is 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192850"/>
                <a:ext cx="16242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0.0%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92850"/>
                <a:ext cx="162422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0" t="50093" r="1"/>
          <a:stretch/>
        </p:blipFill>
        <p:spPr>
          <a:xfrm>
            <a:off x="2841614" y="3900975"/>
            <a:ext cx="3420000" cy="2957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" y="5123862"/>
                <a:ext cx="18133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=−1.0%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123862"/>
                <a:ext cx="181338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7088091" y="738000"/>
            <a:ext cx="0" cy="612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2697" y="3827833"/>
            <a:ext cx="1162930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2697" y="956479"/>
            <a:ext cx="1162930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46357" y="738000"/>
            <a:ext cx="0" cy="6120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6d scans: close-up </a:t>
                </a:r>
                <a:r>
                  <a:rPr lang="en-US" dirty="0"/>
                  <a:t>XY aperture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=−0.01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116" t="-24576" b="-38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5" t="51057"/>
          <a:stretch/>
        </p:blipFill>
        <p:spPr>
          <a:xfrm>
            <a:off x="869269" y="1075785"/>
            <a:ext cx="4622456" cy="3890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50830"/>
          <a:stretch/>
        </p:blipFill>
        <p:spPr>
          <a:xfrm>
            <a:off x="6577438" y="1066763"/>
            <a:ext cx="4608335" cy="3908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4907642"/>
                <a:ext cx="12192000" cy="169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Theory of  distortion functions (new invariant action as a function of the old action) prediction agrees with tracking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dirty="0"/>
                      <m:t>1</m:t>
                    </m:r>
                    <m:r>
                      <m:rPr>
                        <m:nor/>
                      </m:rPr>
                      <a:rPr lang="en-US" b="0" i="0" dirty="0" smtClean="0"/>
                      <m:t>.</m:t>
                    </m:r>
                    <m:r>
                      <m:rPr>
                        <m:nor/>
                      </m:rPr>
                      <a:rPr lang="en-US" dirty="0"/>
                      <m:t>54 </m:t>
                    </m:r>
                    <m:r>
                      <m:rPr>
                        <m:nor/>
                      </m:rPr>
                      <a:rPr lang="en-US" b="0" i="0" dirty="0" smtClean="0"/>
                      <m:t>m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=−3.6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Does not agree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It means that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DA is limited not by the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order </a:t>
                </a:r>
                <a:r>
                  <a:rPr lang="en-US" dirty="0" err="1" smtClean="0"/>
                  <a:t>sextupoles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Off momentum distortion functions are created by CRAB </a:t>
                </a:r>
                <a:r>
                  <a:rPr lang="en-US" dirty="0" err="1" smtClean="0"/>
                  <a:t>sextupoles</a:t>
                </a:r>
                <a:r>
                  <a:rPr lang="en-US" dirty="0" smtClean="0"/>
                  <a:t>, and are </a:t>
                </a:r>
                <a:r>
                  <a:rPr lang="en-US" dirty="0"/>
                  <a:t>2</a:t>
                </a:r>
                <a:r>
                  <a:rPr lang="en-US" dirty="0" smtClean="0"/>
                  <a:t>0 times larger than the rest of </a:t>
                </a:r>
                <a:r>
                  <a:rPr lang="en-US" dirty="0" err="1" smtClean="0"/>
                  <a:t>sextupoles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07642"/>
                <a:ext cx="12192000" cy="1695977"/>
              </a:xfrm>
              <a:prstGeom prst="rect">
                <a:avLst/>
              </a:prstGeom>
              <a:blipFill>
                <a:blip r:embed="rId6"/>
                <a:stretch>
                  <a:fillRect l="-400" t="-179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1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Touschek lifetime with CRAB ON and OFF at 2 GeV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032422" cy="5268913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13100" y="1253066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=2.0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480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50958"/>
                  </p:ext>
                </p:extLst>
              </p:nvPr>
            </p:nvGraphicFramePr>
            <p:xfrm>
              <a:off x="8413100" y="1253066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8197" r="-171739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108197" r="-17173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8462" t="-108197" r="-102564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462" t="-108197" r="-2564" b="-1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2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195385" r="-171739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8462" t="-195385" r="-10256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462" t="-195385" r="-2564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13100" y="3795059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8D7C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rgbClr val="FCEC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7704416"/>
                  </p:ext>
                </p:extLst>
              </p:nvPr>
            </p:nvGraphicFramePr>
            <p:xfrm>
              <a:off x="8413100" y="3795059"/>
              <a:ext cx="3778900" cy="113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74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5" t="-8197" r="-171739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OFF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CRAB ON</a:t>
                          </a:r>
                          <a:endParaRPr lang="ru-RU" dirty="0"/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5" t="-108197" r="-171739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8462" t="-108197" r="-102564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8462" t="-108197" r="-2564" b="-1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24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5" t="-195385" r="-171739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8462" t="-195385" r="-10256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8462" t="-195385" r="-2564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Interaction region 3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Placing CRAB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sextupoles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close to IP gave the largest energy aperture</a:t>
                </a:r>
              </a:p>
              <a:p>
                <a:pPr lvl="1"/>
                <a:r>
                  <a:rPr lang="en-US" dirty="0"/>
                  <a:t>Interaction region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±0.8%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 at 1.5 GeV</a:t>
                </a:r>
                <a:endParaRPr lang="en-US" dirty="0"/>
              </a:p>
              <a:p>
                <a:pPr lvl="1"/>
                <a:r>
                  <a:rPr lang="en-US" dirty="0"/>
                  <a:t>Interaction region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±1.2%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Interaction region 3: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±1.4%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 at 1.5 GeV, 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the smallest variation of transport map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and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𝛽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with 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But still not sufficient for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Touschek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lifetime at 1.5, 2 GeV with CRAB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sextupole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100%, sufficient with CRAB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sextupole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OFF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Optimization of FF quadrupoles decreased fringe field effects</a:t>
                </a:r>
              </a:p>
              <a:p>
                <a:pPr marL="342900" indent="-342900"/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Strong 6d DA degradation with CRAB </a:t>
                </a:r>
                <a:r>
                  <a:rPr lang="en-US" dirty="0" err="1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sextupole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strength is explained by transport map variation with </a:t>
                </a:r>
              </a:p>
            </p:txBody>
          </p:sp>
        </mc:Choice>
        <mc:Fallback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0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waist</a:t>
            </a:r>
            <a:r>
              <a:rPr lang="ru-RU" dirty="0" smtClean="0"/>
              <a:t> (</a:t>
            </a:r>
            <a:r>
              <a:rPr lang="en-US" dirty="0" err="1" smtClean="0"/>
              <a:t>P.Raimondi</a:t>
            </a:r>
            <a:r>
              <a:rPr lang="en-US" dirty="0" smtClean="0"/>
              <a:t> 2006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3</a:t>
            </a:fld>
            <a:endParaRPr lang="ru-RU" dirty="0"/>
          </a:p>
        </p:txBody>
      </p:sp>
      <p:pic>
        <p:nvPicPr>
          <p:cNvPr id="3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565" r="8740" b="4229"/>
          <a:stretch/>
        </p:blipFill>
        <p:spPr>
          <a:xfrm>
            <a:off x="6432550" y="674688"/>
            <a:ext cx="5759450" cy="4217987"/>
          </a:xfrm>
        </p:spPr>
      </p:pic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6754671" y="4688380"/>
            <a:ext cx="5040000" cy="2066203"/>
            <a:chOff x="252000" y="72000"/>
            <a:chExt cx="4640593" cy="1902457"/>
          </a:xfrm>
        </p:grpSpPr>
        <p:sp>
          <p:nvSpPr>
            <p:cNvPr id="5" name="AutoShape 53"/>
            <p:cNvSpPr>
              <a:spLocks noChangeArrowheads="1"/>
            </p:cNvSpPr>
            <p:nvPr/>
          </p:nvSpPr>
          <p:spPr bwMode="auto">
            <a:xfrm>
              <a:off x="1604912" y="1044000"/>
              <a:ext cx="1404000" cy="3600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324000" y="1224000"/>
              <a:ext cx="4500000" cy="0"/>
            </a:xfrm>
            <a:custGeom>
              <a:avLst/>
              <a:gdLst>
                <a:gd name="T0" fmla="*/ 0 w 3037"/>
                <a:gd name="T1" fmla="*/ 2147483647 h 4"/>
                <a:gd name="T2" fmla="*/ 2147483647 w 303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7" h="4">
                  <a:moveTo>
                    <a:pt x="0" y="4"/>
                  </a:moveTo>
                  <a:lnTo>
                    <a:pt x="3037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4608000" y="1224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z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 rot="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 rot="-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252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  <a:endParaRPr lang="en-US" altLang="ru-RU" sz="2000" dirty="0"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304000" y="180000"/>
              <a:ext cx="0" cy="1692000"/>
            </a:xfrm>
            <a:custGeom>
              <a:avLst/>
              <a:gdLst>
                <a:gd name="T0" fmla="*/ 2147483647 w 6"/>
                <a:gd name="T1" fmla="*/ 2147483647 h 3472"/>
                <a:gd name="T2" fmla="*/ 0 w 6"/>
                <a:gd name="T3" fmla="*/ 0 h 34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472">
                  <a:moveTo>
                    <a:pt x="6" y="347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340000" y="72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304000" y="756000"/>
              <a:ext cx="702000" cy="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024000" y="396000"/>
              <a:ext cx="0" cy="82800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520000" y="396000"/>
              <a:ext cx="384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altLang="ru-RU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altLang="ru-RU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840000" flipH="1" flipV="1">
              <a:off x="288000" y="1224000"/>
              <a:ext cx="3960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-840000" flipH="1" flipV="1">
              <a:off x="360000" y="1224000"/>
              <a:ext cx="39600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0000" y="324000"/>
              <a:ext cx="279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+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104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00206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2000" y="252000"/>
              <a:ext cx="364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-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4186410" y="1528764"/>
              <a:ext cx="85553" cy="373482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71950" y="158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472461" y="1093547"/>
              <a:ext cx="3492636" cy="880910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 rot="875728">
              <a:off x="2454028" y="1576512"/>
              <a:ext cx="402926" cy="187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 rot="821312">
              <a:off x="2448000" y="1476000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>
                  <a:sym typeface="Symbol" panose="05050102010706020507" pitchFamily="18" charset="2"/>
                </a:rPr>
                <a:t>z</a:t>
              </a:r>
              <a:endParaRPr lang="ru-RU" sz="1600" baseline="-250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V="1">
              <a:off x="4356000" y="828000"/>
              <a:ext cx="0" cy="39600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068000" y="818050"/>
              <a:ext cx="540000" cy="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20000" y="828000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ym typeface="Symbol" panose="05050102010706020507" pitchFamily="18" charset="2"/>
                </a:rPr>
                <a:t> ∙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sp>
          <p:nvSpPr>
            <p:cNvPr id="29" name="Arc 29"/>
            <p:cNvSpPr>
              <a:spLocks/>
            </p:cNvSpPr>
            <p:nvPr/>
          </p:nvSpPr>
          <p:spPr bwMode="auto">
            <a:xfrm rot="2700000">
              <a:off x="3600000" y="1105200"/>
              <a:ext cx="234000" cy="23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744000" y="936000"/>
              <a:ext cx="3159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i="1" dirty="0">
                  <a:sym typeface="Symbol" pitchFamily="18" charset="2"/>
                </a:rPr>
                <a:t>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295" y="781106"/>
                <a:ext cx="6435418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Luminosity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Large </a:t>
                </a:r>
                <a:r>
                  <a:rPr lang="en-US" sz="2400" dirty="0" err="1" smtClean="0"/>
                  <a:t>Piwinski</a:t>
                </a:r>
                <a:r>
                  <a:rPr lang="en-US" sz="2400" dirty="0" smtClean="0"/>
                  <a:t> angle</a:t>
                </a:r>
                <a:r>
                  <a:rPr lang="ru-RU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" y="781106"/>
                <a:ext cx="6435418" cy="1340110"/>
              </a:xfrm>
              <a:prstGeom prst="rect">
                <a:avLst/>
              </a:prstGeom>
              <a:blipFill>
                <a:blip r:embed="rId4"/>
                <a:stretch>
                  <a:fillRect l="-1420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295" y="2196315"/>
                <a:ext cx="5124191" cy="459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Transverse beam separation in parasitic IPs</a:t>
                </a:r>
                <a:endParaRPr lang="ru-RU" sz="2400" dirty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istance between bunches is not limited by beam-beam</a:t>
                </a:r>
                <a:endParaRPr lang="ru-RU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Interaction area length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2400" dirty="0" smtClean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no hour-glass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CRAB waist (CRAB </a:t>
                </a:r>
                <a:r>
                  <a:rPr lang="en-US" sz="2400" dirty="0" err="1" smtClean="0"/>
                  <a:t>sextupoles</a:t>
                </a:r>
                <a:r>
                  <a:rPr lang="en-US" sz="2400" dirty="0" smtClean="0"/>
                  <a:t>) suppresses </a:t>
                </a:r>
                <a:r>
                  <a:rPr lang="en-US" sz="2400" dirty="0" err="1" smtClean="0"/>
                  <a:t>betatron</a:t>
                </a:r>
                <a:r>
                  <a:rPr lang="en-US" sz="2400" dirty="0" smtClean="0"/>
                  <a:t> and synchro-</a:t>
                </a:r>
                <a:r>
                  <a:rPr lang="en-US" sz="2400" dirty="0" err="1" smtClean="0"/>
                  <a:t>betatron</a:t>
                </a:r>
                <a:r>
                  <a:rPr lang="en-US" sz="2400" dirty="0" smtClean="0"/>
                  <a:t> resonances</a:t>
                </a:r>
                <a:endParaRPr lang="ru-RU" sz="2400" dirty="0" smtClean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∼0.2</m:t>
                    </m:r>
                  </m:oMath>
                </a14:m>
                <a:endParaRPr lang="en-US" sz="2400" dirty="0" smtClean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" y="2196315"/>
                <a:ext cx="5124191" cy="4595553"/>
              </a:xfrm>
              <a:prstGeom prst="rect">
                <a:avLst/>
              </a:prstGeom>
              <a:blipFill>
                <a:blip r:embed="rId5"/>
                <a:stretch>
                  <a:fillRect l="-1902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5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4630" r="13292" b="2963"/>
          <a:stretch/>
        </p:blipFill>
        <p:spPr>
          <a:xfrm>
            <a:off x="4503302" y="378000"/>
            <a:ext cx="7330688" cy="64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4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30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731" y="5154764"/>
                <a:ext cx="3007683" cy="1556067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CRAB: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&amp;=10.5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=800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𝑐𝑟𝑎𝑏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=−23.29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eqAr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1" y="5154764"/>
                <a:ext cx="3007683" cy="1556067"/>
              </a:xfrm>
              <a:prstGeom prst="rect">
                <a:avLst/>
              </a:prstGeom>
              <a:blipFill>
                <a:blip r:embed="rId4"/>
                <a:stretch>
                  <a:fillRect l="-1616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336274" y="3618000"/>
            <a:ext cx="7832372" cy="1384995"/>
            <a:chOff x="336274" y="3618000"/>
            <a:chExt cx="7832372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36274" y="3618000"/>
              <a:ext cx="3422469" cy="1384995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Additional </a:t>
              </a:r>
              <a:r>
                <a:rPr lang="en-US" sz="2800" dirty="0" err="1" smtClean="0"/>
                <a:t>sextupoles</a:t>
              </a:r>
              <a:r>
                <a:rPr lang="en-US" sz="2800" dirty="0" smtClean="0"/>
                <a:t> in –I pairs</a:t>
              </a:r>
            </a:p>
            <a:p>
              <a:r>
                <a:rPr lang="en-US" sz="2800" dirty="0" smtClean="0"/>
                <a:t>Four 90</a:t>
              </a:r>
              <a:r>
                <a:rPr lang="en-US" sz="2800" dirty="0" smtClean="0">
                  <a:sym typeface="Symbol" panose="05050102010706020507" pitchFamily="18" charset="2"/>
                </a:rPr>
                <a:t> cells</a:t>
              </a:r>
              <a:endParaRPr lang="en-US" sz="2800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3758743" y="3813464"/>
              <a:ext cx="4409903" cy="536645"/>
            </a:xfrm>
            <a:prstGeom prst="straightConnector1">
              <a:avLst/>
            </a:prstGeom>
            <a:ln w="41275">
              <a:solidFill>
                <a:srgbClr val="0000FF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7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and layout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31</a:t>
            </a:fld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4218" r="16956" b="8527"/>
          <a:stretch/>
        </p:blipFill>
        <p:spPr>
          <a:xfrm>
            <a:off x="0" y="838200"/>
            <a:ext cx="6064540" cy="54006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/>
          <a:stretch/>
        </p:blipFill>
        <p:spPr>
          <a:xfrm>
            <a:off x="6061166" y="1993374"/>
            <a:ext cx="6130834" cy="32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00"/>
            <a:ext cx="7740000" cy="541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6d DA for </a:t>
            </a:r>
            <a:r>
              <a:rPr lang="en-US" dirty="0"/>
              <a:t>Interaction region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32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960" y="699772"/>
              <a:ext cx="5738040" cy="14994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=1.5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CRAB=60%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𝑝𝑎𝑟𝑡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𝑇𝑜𝑢𝑠𝑐h𝑒𝑘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(s)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125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118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026024"/>
                  </p:ext>
                </p:extLst>
              </p:nvPr>
            </p:nvGraphicFramePr>
            <p:xfrm>
              <a:off x="6453960" y="699772"/>
              <a:ext cx="5738040" cy="14994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8197" r="-239928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CRAB=60%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103125" r="-239928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244" t="-103125" r="-201810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225" t="-103125" r="-100901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697" t="-103125" r="-1357" b="-1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213115" r="-23992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125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118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313115" r="-23992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244" t="-313115" r="-2018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7155" y="5292546"/>
                <a:ext cx="503170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Energy aperture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Interaction region 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±0.8%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=34</m:t>
                    </m:r>
                  </m:oMath>
                </a14:m>
                <a:r>
                  <a:rPr lang="en-US" dirty="0" smtClean="0"/>
                  <a:t> s</a:t>
                </a:r>
              </a:p>
              <a:p>
                <a:r>
                  <a:rPr lang="en-US" dirty="0" smtClean="0"/>
                  <a:t>Interaction region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±1.2%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Interaction region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±1.4%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</a:t>
                </a:r>
              </a:p>
              <a:p>
                <a:r>
                  <a:rPr lang="en-US" dirty="0"/>
                  <a:t>Interaction region </a:t>
                </a:r>
                <a:r>
                  <a:rPr lang="en-US" dirty="0" smtClean="0"/>
                  <a:t>4: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dirty="0"/>
                  <a:t> 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5" y="5292546"/>
                <a:ext cx="5031708" cy="1477328"/>
              </a:xfrm>
              <a:prstGeom prst="rect">
                <a:avLst/>
              </a:prstGeom>
              <a:blipFill>
                <a:blip r:embed="rId5"/>
                <a:stretch>
                  <a:fillRect l="-1091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49394" y="2542903"/>
            <a:ext cx="2171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IR: 5(Y) + 8(X)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ARCS: 24(Y)+24(X)</a:t>
            </a:r>
          </a:p>
          <a:p>
            <a:r>
              <a:rPr lang="en-US" dirty="0" err="1" smtClean="0"/>
              <a:t>Octupoles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IR: 2(Y)+2(X)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608268"/>
                  </p:ext>
                </p:extLst>
              </p:nvPr>
            </p:nvGraphicFramePr>
            <p:xfrm>
              <a:off x="351905" y="759560"/>
              <a:ext cx="11488190" cy="573834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(</a:t>
                          </a:r>
                          <a:r>
                            <a:rPr lang="en-US" sz="1800" dirty="0">
                              <a:effectLst/>
                            </a:rPr>
                            <a:t>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10</a:t>
                          </a:r>
                          <a:endParaRPr lang="ru-RU" b="1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2.9</a:t>
                          </a:r>
                          <a:endParaRPr lang="ru-RU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3.25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/ q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941/1093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974/1093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r>
                            <a:rPr lang="en-US" sz="1800" baseline="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aseline="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91 / 750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288 / 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504 / 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 / 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 / 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(%)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0.27/0.9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</a:t>
                          </a:r>
                          <a:r>
                            <a:rPr lang="en-US" sz="1800" dirty="0" smtClean="0">
                              <a:effectLst/>
                            </a:rPr>
                            <a:t>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3.6/17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</a:t>
                          </a:r>
                          <a:r>
                            <a:rPr lang="en-US" sz="1800" dirty="0" smtClean="0">
                              <a:effectLst/>
                            </a:rPr>
                            <a:t>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2.0/2.9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608268"/>
                  </p:ext>
                </p:extLst>
              </p:nvPr>
            </p:nvGraphicFramePr>
            <p:xfrm>
              <a:off x="351905" y="759560"/>
              <a:ext cx="11488190" cy="573834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0408" r="-156098" b="-1765306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225000" r="-156098" b="-170208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18367" r="-156098" b="-156734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6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94231" r="-156098" b="-13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494231" r="-156098" b="-12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10</a:t>
                          </a:r>
                          <a:endParaRPr lang="ru-RU" b="1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2.9</a:t>
                          </a:r>
                          <a:endParaRPr lang="ru-RU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5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75472" r="-156098" b="-1060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3.25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838776" r="-156098" b="-10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941/1093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974/1093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958333" r="-156098" b="-9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91 / 750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288 / 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504 / 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 / 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 / 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036735" r="-156098" b="-84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160417" r="-156098" b="-7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34694" r="-156098" b="-6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0.27/0.9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362500" r="-156098" b="-5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3.6/17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432653" r="-156098" b="-4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2.0/2.9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6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64583" r="-156098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07547" r="-156098" b="-2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775000" r="-156098" b="-15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698113" r="-156098" b="-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Design </a:t>
                </a:r>
                <a:r>
                  <a:rPr lang="en-US" smtClean="0"/>
                  <a:t>parameters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083" t="-24576" b="-38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5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Interaction region 4 gives the highest </a:t>
                </a:r>
                <a:r>
                  <a:rPr lang="en-US" dirty="0" err="1" smtClean="0"/>
                  <a:t>Touschek</a:t>
                </a:r>
                <a:r>
                  <a:rPr lang="en-US" dirty="0" smtClean="0"/>
                  <a:t> life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=6.0×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/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Optimization of FF quadrupoles worked</a:t>
                </a:r>
              </a:p>
              <a:p>
                <a:r>
                  <a:rPr lang="en-US" dirty="0" smtClean="0"/>
                  <a:t>Minimization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 smtClean="0"/>
                  <a:t>-invariant worked</a:t>
                </a:r>
              </a:p>
              <a:p>
                <a:r>
                  <a:rPr lang="en-US" dirty="0" smtClean="0"/>
                  <a:t>Minimization of transport map variation between CRAB </a:t>
                </a:r>
                <a:r>
                  <a:rPr lang="en-US" dirty="0" err="1" smtClean="0"/>
                  <a:t>sextupoles</a:t>
                </a:r>
                <a:r>
                  <a:rPr lang="en-US" dirty="0" smtClean="0"/>
                  <a:t> worked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9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060646"/>
                  </p:ext>
                </p:extLst>
              </p:nvPr>
            </p:nvGraphicFramePr>
            <p:xfrm>
              <a:off x="351905" y="759560"/>
              <a:ext cx="11488190" cy="573834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(</a:t>
                          </a:r>
                          <a:r>
                            <a:rPr lang="en-US" sz="1800" dirty="0">
                              <a:effectLst/>
                            </a:rPr>
                            <a:t>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I(A)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 / 941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2.5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 / 974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(%)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0.36/1.2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</a:t>
                          </a:r>
                          <a:r>
                            <a:rPr lang="en-US" sz="1800" dirty="0" smtClean="0">
                              <a:effectLst/>
                            </a:rPr>
                            <a:t>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3.6/14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</a:t>
                          </a:r>
                          <a:r>
                            <a:rPr lang="en-US" sz="1800" dirty="0" smtClean="0">
                              <a:effectLst/>
                            </a:rPr>
                            <a:t>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2.0/6.4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060646"/>
                  </p:ext>
                </p:extLst>
              </p:nvPr>
            </p:nvGraphicFramePr>
            <p:xfrm>
              <a:off x="351905" y="759560"/>
              <a:ext cx="11488190" cy="573834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0408" r="-156098" b="-1765306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225000" r="-156098" b="-170208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18367" r="-156098" b="-156734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6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94231" r="-156098" b="-13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494231" r="-156098" b="-12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30612" r="-156098" b="-1255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 / 941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2.5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 / 974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5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75472" r="-156098" b="-1060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838776" r="-156098" b="-10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958333" r="-156098" b="-9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036735" r="-156098" b="-84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160417" r="-156098" b="-7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34694" r="-156098" b="-6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0.36/1.2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362500" r="-156098" b="-5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3.6/14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432653" r="-156098" b="-4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2.0/6.4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6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64583" r="-156098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07547" r="-156098" b="-2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775000" r="-156098" b="-15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698113" r="-156098" b="-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Овал 5"/>
          <p:cNvSpPr/>
          <p:nvPr/>
        </p:nvSpPr>
        <p:spPr>
          <a:xfrm>
            <a:off x="4691893" y="254677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565" y="6151909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Design parameters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16" t="-23729" b="-3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4702775" y="73973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91892" y="192454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30343" y="1536009"/>
                <a:ext cx="3461657" cy="3912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SuperKEKB</a:t>
                </a:r>
                <a:r>
                  <a:rPr lang="en-US" dirty="0" smtClean="0"/>
                  <a:t> 2020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343" y="1536009"/>
                <a:ext cx="3461657" cy="391261"/>
              </a:xfrm>
              <a:prstGeom prst="rect">
                <a:avLst/>
              </a:prstGeom>
              <a:blipFill>
                <a:blip r:embed="rId5"/>
                <a:stretch>
                  <a:fillRect l="-1049" t="-4412" b="-16176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830937" y="1927089"/>
            <a:ext cx="2361063" cy="6503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PEPII: I(e</a:t>
            </a:r>
            <a:r>
              <a:rPr lang="en-US" dirty="0"/>
              <a:t>+)=3.2 A </a:t>
            </a:r>
            <a:r>
              <a:rPr lang="en-US" dirty="0" smtClean="0"/>
              <a:t>PEPII</a:t>
            </a:r>
          </a:p>
          <a:p>
            <a:r>
              <a:rPr lang="en-US" dirty="0"/>
              <a:t>DAFNE </a:t>
            </a:r>
            <a:r>
              <a:rPr lang="en-US" dirty="0" smtClean="0"/>
              <a:t>: I(e-</a:t>
            </a:r>
            <a:r>
              <a:rPr lang="en-US" dirty="0"/>
              <a:t>)=</a:t>
            </a:r>
            <a:r>
              <a:rPr lang="en-US" dirty="0" smtClean="0"/>
              <a:t>2.45A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675559" y="5233827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388937" y="5202062"/>
                <a:ext cx="2803063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SuperKEKB: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=4.7×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937" y="5202062"/>
                <a:ext cx="2803063" cy="369332"/>
              </a:xfrm>
              <a:prstGeom prst="rect">
                <a:avLst/>
              </a:prstGeom>
              <a:blipFill>
                <a:blip r:embed="rId6"/>
                <a:stretch>
                  <a:fillRect l="-1293" t="-4615" b="-2000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0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4" grpId="0" animBg="1"/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3609" r="18080" b="8993"/>
          <a:stretch/>
        </p:blipFill>
        <p:spPr>
          <a:xfrm>
            <a:off x="0" y="1083081"/>
            <a:ext cx="6120000" cy="5450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4813" r="14464" b="2625"/>
          <a:stretch/>
        </p:blipFill>
        <p:spPr>
          <a:xfrm>
            <a:off x="6072000" y="1305025"/>
            <a:ext cx="6120000" cy="5548543"/>
          </a:xfrm>
          <a:prstGeom prst="rect">
            <a:avLst/>
          </a:prstGeom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and Arc sections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312352" y="715678"/>
            <a:ext cx="13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Straight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409163" y="715678"/>
            <a:ext cx="3008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Arc: FODO 90 cells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5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Siberian Snake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7516" y="715453"/>
            <a:ext cx="764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goal is to provide longitudinal polarization at IP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 smtClean="0"/>
                  <a:t>To decouple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b="0" dirty="0" smtClean="0"/>
                  <a:t>, </a:t>
                </a:r>
                <a:r>
                  <a:rPr lang="en-US" sz="2800" dirty="0" smtClean="0"/>
                  <a:t>7 quadrupoles needed</a:t>
                </a:r>
              </a:p>
              <a:p>
                <a:pPr algn="r"/>
                <a:r>
                  <a:rPr lang="en-US" sz="2800" dirty="0" smtClean="0"/>
                  <a:t>Solenoid spin rotation angle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=7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=2.6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blipFill>
                <a:blip r:embed="rId3"/>
                <a:stretch>
                  <a:fillRect l="-788" t="-6173" r="-10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105213" y="1547622"/>
            <a:ext cx="6030760" cy="3590752"/>
            <a:chOff x="5851695" y="1653360"/>
            <a:chExt cx="6030760" cy="3590752"/>
          </a:xfrm>
        </p:grpSpPr>
        <p:grpSp>
          <p:nvGrpSpPr>
            <p:cNvPr id="24" name="Группа 23"/>
            <p:cNvGrpSpPr>
              <a:grpSpLocks noChangeAspect="1"/>
            </p:cNvGrpSpPr>
            <p:nvPr/>
          </p:nvGrpSpPr>
          <p:grpSpPr>
            <a:xfrm>
              <a:off x="5851695" y="1653360"/>
              <a:ext cx="6030760" cy="3590752"/>
              <a:chOff x="2572252" y="2050337"/>
              <a:chExt cx="8109934" cy="4828708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3962101" y="2973512"/>
                <a:ext cx="5727908" cy="3828842"/>
                <a:chOff x="3962101" y="2973512"/>
                <a:chExt cx="5727908" cy="3828842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3962101" y="2973512"/>
                  <a:ext cx="5727908" cy="3828842"/>
                  <a:chOff x="3962101" y="2973512"/>
                  <a:chExt cx="5727908" cy="3828842"/>
                </a:xfrm>
              </p:grpSpPr>
              <p:sp>
                <p:nvSpPr>
                  <p:cNvPr id="7" name="Умножение 6"/>
                  <p:cNvSpPr/>
                  <p:nvPr/>
                </p:nvSpPr>
                <p:spPr>
                  <a:xfrm>
                    <a:off x="6646055" y="2973512"/>
                    <a:ext cx="360000" cy="360000"/>
                  </a:xfrm>
                  <a:prstGeom prst="mathMultiply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" name="Овал 5"/>
                  <p:cNvSpPr/>
                  <p:nvPr/>
                </p:nvSpPr>
                <p:spPr>
                  <a:xfrm>
                    <a:off x="3962101" y="3153512"/>
                    <a:ext cx="5727908" cy="3507405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570214" y="3221124"/>
                    <a:ext cx="51167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/>
                      <a:t>IP</a:t>
                    </a:r>
                    <a:endParaRPr lang="ru-RU" sz="3200" b="1" dirty="0"/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 rot="18000000">
                    <a:off x="8532204" y="3087406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 rot="3600000" flipH="1">
                    <a:off x="4915555" y="308740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 rot="5400000">
                    <a:off x="6684618" y="616424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8094268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SS1</a:t>
                  </a:r>
                  <a:endParaRPr lang="ru-RU" sz="32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435561" y="5810863"/>
                  <a:ext cx="78098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SS3</a:t>
                  </a:r>
                  <a:endParaRPr lang="ru-RU" sz="32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974473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SS2</a:t>
                  </a:r>
                  <a:endParaRPr lang="ru-RU" sz="3200" b="1" dirty="0"/>
                </a:p>
              </p:txBody>
            </p:sp>
          </p:grpSp>
          <p:sp>
            <p:nvSpPr>
              <p:cNvPr id="18" name="Дуга 17"/>
              <p:cNvSpPr/>
              <p:nvPr/>
            </p:nvSpPr>
            <p:spPr>
              <a:xfrm>
                <a:off x="3962101" y="2720693"/>
                <a:ext cx="5727600" cy="3506400"/>
              </a:xfrm>
              <a:prstGeom prst="arc">
                <a:avLst>
                  <a:gd name="adj1" fmla="val 13356910"/>
                  <a:gd name="adj2" fmla="val 19039449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4946479" y="3072120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Дуга 19"/>
              <p:cNvSpPr/>
              <p:nvPr/>
            </p:nvSpPr>
            <p:spPr>
              <a:xfrm flipH="1">
                <a:off x="3600287" y="3093166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56801" y="205033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707239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72252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</p:grpSp>
        <p:sp>
          <p:nvSpPr>
            <p:cNvPr id="72" name="Стрелка вправо 71"/>
            <p:cNvSpPr/>
            <p:nvPr/>
          </p:nvSpPr>
          <p:spPr>
            <a:xfrm>
              <a:off x="8685798" y="2193699"/>
              <a:ext cx="684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3600000">
              <a:off x="9956698" y="2730975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трелка вправо 73"/>
            <p:cNvSpPr/>
            <p:nvPr/>
          </p:nvSpPr>
          <p:spPr>
            <a:xfrm rot="600000">
              <a:off x="10691375" y="2941326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трелка вправо 74"/>
            <p:cNvSpPr/>
            <p:nvPr/>
          </p:nvSpPr>
          <p:spPr>
            <a:xfrm rot="12600000">
              <a:off x="9057106" y="4942869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трелка вправо 75"/>
            <p:cNvSpPr/>
            <p:nvPr/>
          </p:nvSpPr>
          <p:spPr>
            <a:xfrm rot="9600000">
              <a:off x="8334159" y="510118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трелка вправо 76"/>
            <p:cNvSpPr/>
            <p:nvPr/>
          </p:nvSpPr>
          <p:spPr>
            <a:xfrm rot="16800000">
              <a:off x="7250868" y="273097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право 77"/>
            <p:cNvSpPr/>
            <p:nvPr/>
          </p:nvSpPr>
          <p:spPr>
            <a:xfrm rot="19800000">
              <a:off x="7964513" y="2462393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826031" y="1221325"/>
            <a:ext cx="5932468" cy="1957658"/>
            <a:chOff x="364945" y="2725542"/>
            <a:chExt cx="5932468" cy="1957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26153" y="3691148"/>
              <a:ext cx="5760000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426153" y="3346449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2277866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1696914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 стрелкой 41"/>
            <p:cNvCxnSpPr/>
            <p:nvPr/>
          </p:nvCxnSpPr>
          <p:spPr>
            <a:xfrm flipV="1">
              <a:off x="3296058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/>
            <p:cNvGrpSpPr/>
            <p:nvPr/>
          </p:nvGrpSpPr>
          <p:grpSpPr>
            <a:xfrm>
              <a:off x="2715106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 стрелкой 48"/>
            <p:cNvCxnSpPr/>
            <p:nvPr/>
          </p:nvCxnSpPr>
          <p:spPr>
            <a:xfrm flipV="1">
              <a:off x="4314250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Группа 49"/>
            <p:cNvGrpSpPr/>
            <p:nvPr/>
          </p:nvGrpSpPr>
          <p:grpSpPr>
            <a:xfrm>
              <a:off x="3733298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1" name="Прямая со стрелкой 50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/>
            <p:cNvGrpSpPr/>
            <p:nvPr/>
          </p:nvGrpSpPr>
          <p:grpSpPr>
            <a:xfrm>
              <a:off x="4751489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Прямая со стрелкой 65"/>
            <p:cNvCxnSpPr/>
            <p:nvPr/>
          </p:nvCxnSpPr>
          <p:spPr>
            <a:xfrm>
              <a:off x="536000" y="3536201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Прямоугольник 67"/>
            <p:cNvSpPr/>
            <p:nvPr/>
          </p:nvSpPr>
          <p:spPr>
            <a:xfrm>
              <a:off x="5332956" y="3338901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5442803" y="3528653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4660" r="13744" b="8868"/>
          <a:stretch/>
        </p:blipFill>
        <p:spPr>
          <a:xfrm>
            <a:off x="8764883" y="3303925"/>
            <a:ext cx="2880000" cy="24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4762" r="13713"/>
          <a:stretch/>
        </p:blipFill>
        <p:spPr>
          <a:xfrm>
            <a:off x="2676000" y="587565"/>
            <a:ext cx="6840000" cy="62704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 region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pPr/>
              <a:t>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274" y="5876036"/>
                <a:ext cx="1801455" cy="644857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CRAB: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&amp;=2.5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eqAr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4" y="5876036"/>
                <a:ext cx="1801455" cy="644857"/>
              </a:xfrm>
              <a:prstGeom prst="rect">
                <a:avLst/>
              </a:prstGeom>
              <a:blipFill rotWithShape="0">
                <a:blip r:embed="rId4"/>
                <a:stretch>
                  <a:fillRect l="-2349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348326" y="6074818"/>
            <a:ext cx="1507400" cy="36933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K.Oide</a:t>
            </a:r>
            <a:r>
              <a:rPr lang="en-US" dirty="0" smtClean="0"/>
              <a:t> FCC-</a:t>
            </a:r>
            <a:r>
              <a:rPr lang="en-US" dirty="0" err="1" smtClean="0"/>
              <a:t>ee</a:t>
            </a:r>
            <a:endParaRPr lang="en-US" b="0" i="1" dirty="0" smtClean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9921"/>
            <a:ext cx="8022857" cy="46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8"/>
          <a:stretch/>
        </p:blipFill>
        <p:spPr>
          <a:xfrm>
            <a:off x="5572150" y="459921"/>
            <a:ext cx="6371148" cy="46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CRAB </a:t>
            </a:r>
            <a:r>
              <a:rPr lang="en-US" dirty="0" err="1" smtClean="0"/>
              <a:t>sextupole</a:t>
            </a:r>
            <a:r>
              <a:rPr lang="en-US" dirty="0" smtClean="0"/>
              <a:t> influence on 6d DA, E=1.5 </a:t>
            </a:r>
            <a:r>
              <a:rPr lang="ru-RU" dirty="0" smtClean="0"/>
              <a:t>ГэВ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84801" y="5231793"/>
              <a:ext cx="9022399" cy="14994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1352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=1.5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CRAB=25%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CRAB=50%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𝑝𝑎𝑟𝑡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1.6×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𝑇𝑜𝑢𝑠𝑐h𝑒𝑘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(s)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265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255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240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230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.9×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.9×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5.4</m:t>
                                </m:r>
                                <m:r>
                                  <a:rPr lang="ru-RU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  <m:r>
                                  <a:rPr lang="ru-RU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0.19</m:t>
                                </m:r>
                                <m:r>
                                  <a:rPr lang="ru-RU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551566"/>
                  </p:ext>
                </p:extLst>
              </p:nvPr>
            </p:nvGraphicFramePr>
            <p:xfrm>
              <a:off x="1584801" y="5231793"/>
              <a:ext cx="9022399" cy="1533081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1352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77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5" t="-8197" r="-322792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CRAB=25%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CRAB=50%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0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5" t="-103125" r="-322792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752" t="-103125" r="-401327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5752" t="-103125" r="-301327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5752" t="-103125" r="-201327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53744" t="-103125" r="-100441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195" t="-103125" r="-885" b="-2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5" t="-213115" r="-322792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34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265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255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240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230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5" t="-289394" r="-322792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752" t="-289394" r="-401327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5752" t="-289394" r="-301327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5752" t="-289394" r="-201327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53744" t="-289394" r="-100441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195" t="-289394" r="-885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2" name="Группа 21"/>
          <p:cNvGrpSpPr/>
          <p:nvPr/>
        </p:nvGrpSpPr>
        <p:grpSpPr>
          <a:xfrm>
            <a:off x="3718560" y="6358225"/>
            <a:ext cx="1379221" cy="373057"/>
            <a:chOff x="3794760" y="6434425"/>
            <a:chExt cx="1379221" cy="37305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794760" y="6434425"/>
              <a:ext cx="1379221" cy="3730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794760" y="6434425"/>
              <a:ext cx="1379221" cy="3730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5090155" y="6362437"/>
            <a:ext cx="1379221" cy="373057"/>
            <a:chOff x="3794760" y="6434425"/>
            <a:chExt cx="1379221" cy="373057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3794760" y="6434425"/>
              <a:ext cx="1379221" cy="3730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3794760" y="6434425"/>
              <a:ext cx="1379221" cy="3730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461754" y="6358226"/>
            <a:ext cx="1379221" cy="373057"/>
            <a:chOff x="3794760" y="6434425"/>
            <a:chExt cx="1379221" cy="373057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3794760" y="6434425"/>
              <a:ext cx="1379221" cy="3730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3794760" y="6434425"/>
              <a:ext cx="1379221" cy="3730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9235849" y="5181601"/>
            <a:ext cx="1378800" cy="164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7856763" y="5181601"/>
            <a:ext cx="1378800" cy="164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6480091" y="5181601"/>
            <a:ext cx="1378800" cy="164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104362" y="5181600"/>
            <a:ext cx="1378800" cy="164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</a:t>
            </a:r>
            <a:r>
              <a:rPr lang="en-US" dirty="0" err="1"/>
              <a:t>sextupole</a:t>
            </a:r>
            <a:r>
              <a:rPr lang="en-US" dirty="0"/>
              <a:t> influence: </a:t>
            </a:r>
            <a:r>
              <a:rPr lang="en-US" dirty="0" smtClean="0"/>
              <a:t>5d-DA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52" t="4394" r="20312" b="8268"/>
          <a:stretch/>
        </p:blipFill>
        <p:spPr>
          <a:xfrm>
            <a:off x="4847822" y="4276300"/>
            <a:ext cx="2314587" cy="24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 t="50023" b="1"/>
          <a:stretch/>
        </p:blipFill>
        <p:spPr>
          <a:xfrm>
            <a:off x="4115951" y="1237676"/>
            <a:ext cx="3984073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3" t="50029" b="3"/>
          <a:stretch/>
        </p:blipFill>
        <p:spPr>
          <a:xfrm>
            <a:off x="8167093" y="1237676"/>
            <a:ext cx="3996726" cy="30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8" t="50024"/>
          <a:stretch/>
        </p:blipFill>
        <p:spPr>
          <a:xfrm>
            <a:off x="16126" y="1237676"/>
            <a:ext cx="4032756" cy="30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311" y="728961"/>
            <a:ext cx="291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4d, on momentum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1797" y="711969"/>
                <a:ext cx="3406638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5d,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, CRAB ON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97" y="711969"/>
                <a:ext cx="3406638" cy="557204"/>
              </a:xfrm>
              <a:prstGeom prst="rect">
                <a:avLst/>
              </a:prstGeom>
              <a:blipFill rotWithShape="0">
                <a:blip r:embed="rId7"/>
                <a:stretch>
                  <a:fillRect l="-3757" t="-10989" r="-2326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67676" y="711969"/>
                <a:ext cx="3504421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5d,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, CRAB OFF</a:t>
                </a:r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676" y="711969"/>
                <a:ext cx="3504421" cy="557204"/>
              </a:xfrm>
              <a:prstGeom prst="rect">
                <a:avLst/>
              </a:prstGeom>
              <a:blipFill rotWithShape="0">
                <a:blip r:embed="rId8"/>
                <a:stretch>
                  <a:fillRect l="-3478" t="-10989" r="-2609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20669" t="4573" r="20557" b="8377"/>
          <a:stretch/>
        </p:blipFill>
        <p:spPr>
          <a:xfrm>
            <a:off x="9052037" y="4297676"/>
            <a:ext cx="2335698" cy="24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274" y="5044622"/>
            <a:ext cx="430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CRAB </a:t>
            </a:r>
            <a:r>
              <a:rPr lang="en-US" sz="2800" dirty="0" err="1" smtClean="0">
                <a:solidFill>
                  <a:srgbClr val="FF0000"/>
                </a:solidFill>
              </a:rPr>
              <a:t>sextupoles</a:t>
            </a:r>
            <a:r>
              <a:rPr lang="en-US" sz="2800" dirty="0" smtClean="0">
                <a:solidFill>
                  <a:srgbClr val="FF0000"/>
                </a:solidFill>
              </a:rPr>
              <a:t> reduce 5d DA?!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10308</TotalTime>
  <Words>3769</Words>
  <Application>Microsoft Office PowerPoint</Application>
  <PresentationFormat>Широкоэкранный</PresentationFormat>
  <Paragraphs>571</Paragraphs>
  <Slides>34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Touschek lifetime optimization at Super C-Tau factory in Novosibirsk</vt:lpstr>
      <vt:lpstr>Facility overview</vt:lpstr>
      <vt:lpstr>Crab waist (P.Raimondi 2006)</vt:lpstr>
      <vt:lpstr>Design parameters for L=1×〖10〗^35</vt:lpstr>
      <vt:lpstr>Straight and Arc sections</vt:lpstr>
      <vt:lpstr>Siberian Snake</vt:lpstr>
      <vt:lpstr>Interaction region 1</vt:lpstr>
      <vt:lpstr>CRAB sextupole influence on 6d DA, E=1.5 ГэВ</vt:lpstr>
      <vt:lpstr>CRAB sextupole influence: 5d-DA</vt:lpstr>
      <vt:lpstr>CRAB sextupole influence: detuning</vt:lpstr>
      <vt:lpstr>4d-DA study</vt:lpstr>
      <vt:lpstr>Optimization of the final doublet</vt:lpstr>
      <vt:lpstr>4d-DA: optimization</vt:lpstr>
      <vt:lpstr>Which quad fringe is the strongest?</vt:lpstr>
      <vt:lpstr>6d DA, no damping</vt:lpstr>
      <vt:lpstr>Conclusion Interaction region 1</vt:lpstr>
      <vt:lpstr>Interaction region 2 (CCY, CCX, CRAB)</vt:lpstr>
      <vt:lpstr>CRAB sextupole influence: 6d-DA</vt:lpstr>
      <vt:lpstr>Conclusion Interaction region 2</vt:lpstr>
      <vt:lpstr>Interaction region 3</vt:lpstr>
      <vt:lpstr>Map between CRAB sextupoles comarision</vt:lpstr>
      <vt:lpstr>Twiss functions between CRAB sextupoles</vt:lpstr>
      <vt:lpstr>6d DA for Interaction region 3</vt:lpstr>
      <vt:lpstr>Local momentum aperture (CRAB is ON)</vt:lpstr>
      <vt:lpstr>Local momentum aperture (CRAB is OFF)</vt:lpstr>
      <vt:lpstr>6d scans of XY dynamic aperture</vt:lpstr>
      <vt:lpstr>6d scans: close-up XY aperture with δ=-0.01</vt:lpstr>
      <vt:lpstr>Touschek lifetime with CRAB ON and OFF at 2 GeV</vt:lpstr>
      <vt:lpstr>Conclusion Interaction region 3</vt:lpstr>
      <vt:lpstr>Interaction region 4</vt:lpstr>
      <vt:lpstr>Lattice and layout</vt:lpstr>
      <vt:lpstr>6d DA for Interaction region 4</vt:lpstr>
      <vt:lpstr>Design parameters for τ_Touschek≥300 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levichev</dc:creator>
  <cp:lastModifiedBy>Anton Bogomyagkov</cp:lastModifiedBy>
  <cp:revision>848</cp:revision>
  <dcterms:created xsi:type="dcterms:W3CDTF">2018-02-22T02:34:31Z</dcterms:created>
  <dcterms:modified xsi:type="dcterms:W3CDTF">2024-01-15T09:11:51Z</dcterms:modified>
</cp:coreProperties>
</file>