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367" r:id="rId2"/>
    <p:sldId id="332" r:id="rId3"/>
    <p:sldId id="307" r:id="rId4"/>
    <p:sldId id="387" r:id="rId5"/>
    <p:sldId id="385" r:id="rId6"/>
    <p:sldId id="399" r:id="rId7"/>
    <p:sldId id="275" r:id="rId8"/>
    <p:sldId id="301" r:id="rId9"/>
    <p:sldId id="329" r:id="rId10"/>
    <p:sldId id="388" r:id="rId11"/>
    <p:sldId id="400" r:id="rId12"/>
    <p:sldId id="368" r:id="rId13"/>
    <p:sldId id="398" r:id="rId14"/>
    <p:sldId id="396" r:id="rId15"/>
    <p:sldId id="389" r:id="rId16"/>
    <p:sldId id="361" r:id="rId17"/>
    <p:sldId id="40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  <a:srgbClr val="FF0000"/>
    <a:srgbClr val="FAFCFB"/>
    <a:srgbClr val="CC3300"/>
    <a:srgbClr val="00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88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50840-0C20-4505-8D20-806CE88719D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6AD0E-912E-477A-B0EE-B10D2519D6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42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mux=3pi*2,</a:t>
            </a:r>
            <a:r>
              <a:rPr lang="en-US" baseline="0" dirty="0"/>
              <a:t> </a:t>
            </a:r>
            <a:r>
              <a:rPr lang="en-US" baseline="0" dirty="0" err="1"/>
              <a:t>muy</a:t>
            </a:r>
            <a:r>
              <a:rPr lang="en-US" baseline="0" dirty="0"/>
              <a:t>=2.5pi*2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09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68_1, q=1093, I(e+)=3.2 A PEPII, I(e-)=2.45A DAFNE, L=2.1e34 KEKB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07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v. 68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7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v. 68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v. 68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47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Arcs: 24 x and 24 y pairs of interleaved pairs of </a:t>
            </a:r>
            <a:r>
              <a:rPr lang="en-US" dirty="0" err="1"/>
              <a:t>sextupoles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596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length is 33 m, adding 100</a:t>
            </a:r>
            <a:r>
              <a:rPr lang="en-US" baseline="0" dirty="0"/>
              <a:t> m to circumference.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7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68, 2022.10.08-19.03.53_1.0crab_sextupole_chrom-13.str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640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68_1, q=1093, I(e+)=3.2 A PEPII, I(e-)=2.45A DAFNE, L=2.1e34 KEKB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771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68_1, q=1093, </a:t>
            </a:r>
            <a:r>
              <a:rPr lang="en-US" dirty="0"/>
              <a:t>I(e+)=3.2 A PEPII, I(e-)=2.45A DAFNE, L=2.1e34 KEKB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A6AD0E-912E-477A-B0EE-B10D2519D64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30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6000" y="3602037"/>
            <a:ext cx="10800000" cy="254566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468D-E3B0-4D4C-887C-12CB74142EFE}" type="datetime1">
              <a:rPr lang="ru-RU" smtClean="0"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08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" y="1"/>
            <a:ext cx="12060000" cy="720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00" y="838175"/>
            <a:ext cx="12060000" cy="553680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0C125ABF-0BB1-4F5B-9260-2C37AE845AAB}" type="datetime1">
              <a:rPr lang="ru-RU" smtClean="0"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84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50548-6439-442D-9F47-E92649789FA6}" type="datetime1">
              <a:rPr lang="ru-RU" smtClean="0"/>
              <a:t>18.01.2024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802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44678-E367-45CB-909D-4A686792046B}" type="datetime1">
              <a:rPr lang="ru-RU" smtClean="0"/>
              <a:t>18.01.2024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327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00" y="0"/>
            <a:ext cx="120600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000" y="838175"/>
            <a:ext cx="12060000" cy="553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A272-2E09-47A5-B4D9-C2E71C20897B}" type="datetime1">
              <a:rPr lang="ru-RU" smtClean="0"/>
              <a:t>18.01.2024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CA87-1F26-428B-A4CD-E7C4E211A7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326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10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Status of super charm tau factory design in BINP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A. Bogomyagkov</a:t>
            </a:r>
          </a:p>
          <a:p>
            <a:r>
              <a:rPr lang="en-US" dirty="0"/>
              <a:t>BINP, Russia</a:t>
            </a:r>
          </a:p>
          <a:p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The 2024 International Workshop on Future Tau Charm Facilities (FTCF2024) </a:t>
            </a:r>
          </a:p>
          <a:p>
            <a:pPr>
              <a:lnSpc>
                <a:spcPct val="70000"/>
              </a:lnSpc>
            </a:pPr>
            <a:r>
              <a:rPr lang="en-US" dirty="0"/>
              <a:t>University of Science and Technology of China (USTC), Hefei, China</a:t>
            </a:r>
          </a:p>
          <a:p>
            <a:pPr>
              <a:lnSpc>
                <a:spcPct val="70000"/>
              </a:lnSpc>
            </a:pPr>
            <a:r>
              <a:rPr lang="en-US" dirty="0"/>
              <a:t>14 – 18 January, 2024</a:t>
            </a:r>
          </a:p>
        </p:txBody>
      </p:sp>
    </p:spTree>
    <p:extLst>
      <p:ext uri="{BB962C8B-B14F-4D97-AF65-F5344CB8AC3E}">
        <p14:creationId xmlns:p14="http://schemas.microsoft.com/office/powerpoint/2010/main" val="3295279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000"/>
            <a:ext cx="7740000" cy="541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6d dynamic aperture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10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9026024"/>
                  </p:ext>
                </p:extLst>
              </p:nvPr>
            </p:nvGraphicFramePr>
            <p:xfrm>
              <a:off x="6453960" y="699772"/>
              <a:ext cx="5738040" cy="14994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614717336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=1.5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GeV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CRAB=100%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CRAB=60%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CRAB=0%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𝑝𝑎𝑟𝑡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6×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𝑇𝑜𝑢𝑠𝑐h𝑒𝑘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solidFill>
                                <a:schemeClr val="bg1"/>
                              </a:solidFill>
                            </a:rPr>
                            <a:t>(s)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125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104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118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800" i="1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solidFill>
                                        <a:schemeClr val="bg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solidFill>
                                            <a:schemeClr val="bg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solidFill>
                                <a:schemeClr val="bg1"/>
                              </a:solidFill>
                              <a:effectLst/>
                            </a:rPr>
                            <a:t> </a:t>
                          </a:r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ru-RU" sz="1800" i="1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ru-RU" sz="18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9026024"/>
                  </p:ext>
                </p:extLst>
              </p:nvPr>
            </p:nvGraphicFramePr>
            <p:xfrm>
              <a:off x="6453960" y="699772"/>
              <a:ext cx="5738040" cy="1499489"/>
            </p:xfrm>
            <a:graphic>
              <a:graphicData uri="http://schemas.openxmlformats.org/drawingml/2006/table">
                <a:tbl>
                  <a:tblPr firstRow="1" bandRow="1">
                    <a:tableStyleId>{8A107856-5554-42FB-B03E-39F5DBC370BA}</a:tableStyleId>
                  </a:tblPr>
                  <a:tblGrid>
                    <a:gridCol w="169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614717336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4868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8197" r="-239928" b="-308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CRAB=100%</a:t>
                          </a:r>
                          <a:endParaRPr lang="ru-RU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CRAB=60%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bg1"/>
                              </a:solidFill>
                            </a:rPr>
                            <a:t>CRAB=0%</a:t>
                          </a:r>
                          <a:endParaRPr lang="ru-RU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696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103125" r="-239928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244" t="-103125" r="-201810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25225" t="-103125" r="-100901" b="-193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26697" t="-103125" r="-1357" b="-19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213115" r="-239928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125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104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</a:rPr>
                            <a:t>118</a:t>
                          </a:r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360" t="-313115" r="-23992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26244" t="-313115" r="-20181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67155" y="5292546"/>
                <a:ext cx="50317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Energy aperture: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±1.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en-US" dirty="0"/>
                  <a:t> 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155" y="5292546"/>
                <a:ext cx="5031708" cy="369332"/>
              </a:xfrm>
              <a:prstGeom prst="rect">
                <a:avLst/>
              </a:prstGeom>
              <a:blipFill>
                <a:blip r:embed="rId5"/>
                <a:stretch>
                  <a:fillRect l="-109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9849394" y="2542903"/>
            <a:ext cx="2171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Sextupoles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IR: 5(Y) + 8(X)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ARCS: 24(Y)+24(X)</a:t>
            </a:r>
          </a:p>
          <a:p>
            <a:r>
              <a:rPr lang="en-US" dirty="0" err="1"/>
              <a:t>Octupoles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IR: 2(Y)+2(X)</a:t>
            </a:r>
          </a:p>
        </p:txBody>
      </p:sp>
    </p:spTree>
    <p:extLst>
      <p:ext uri="{BB962C8B-B14F-4D97-AF65-F5344CB8AC3E}">
        <p14:creationId xmlns:p14="http://schemas.microsoft.com/office/powerpoint/2010/main" val="234314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LMA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11</a:t>
            </a:fld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0" b="1814"/>
          <a:stretch/>
        </p:blipFill>
        <p:spPr>
          <a:xfrm>
            <a:off x="68794" y="738000"/>
            <a:ext cx="12054413" cy="612000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55680" y="4249323"/>
            <a:ext cx="1153995" cy="1289440"/>
            <a:chOff x="55680" y="4249323"/>
            <a:chExt cx="1153995" cy="128944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5680" y="4249323"/>
              <a:ext cx="1153995" cy="395067"/>
              <a:chOff x="618842" y="4260850"/>
              <a:chExt cx="1153995" cy="39506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618842" y="4260850"/>
                <a:ext cx="572273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+1.1%</a:t>
                </a:r>
                <a:endParaRPr lang="ru-RU" dirty="0"/>
              </a:p>
            </p:txBody>
          </p:sp>
          <p:cxnSp>
            <p:nvCxnSpPr>
              <p:cNvPr id="11" name="Прямая со стрелкой 10"/>
              <p:cNvCxnSpPr>
                <a:stCxn id="10" idx="3"/>
              </p:cNvCxnSpPr>
              <p:nvPr/>
            </p:nvCxnSpPr>
            <p:spPr>
              <a:xfrm>
                <a:off x="1191115" y="4399350"/>
                <a:ext cx="581722" cy="25656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Группа 11"/>
            <p:cNvGrpSpPr/>
            <p:nvPr/>
          </p:nvGrpSpPr>
          <p:grpSpPr>
            <a:xfrm>
              <a:off x="55680" y="5147310"/>
              <a:ext cx="1153995" cy="391453"/>
              <a:chOff x="618842" y="4146396"/>
              <a:chExt cx="1153995" cy="391453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18842" y="4260850"/>
                <a:ext cx="527388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-1.1%</a:t>
                </a:r>
                <a:endParaRPr lang="ru-RU" dirty="0"/>
              </a:p>
            </p:txBody>
          </p:sp>
          <p:cxnSp>
            <p:nvCxnSpPr>
              <p:cNvPr id="14" name="Прямая со стрелкой 13"/>
              <p:cNvCxnSpPr>
                <a:stCxn id="13" idx="3"/>
              </p:cNvCxnSpPr>
              <p:nvPr/>
            </p:nvCxnSpPr>
            <p:spPr>
              <a:xfrm flipV="1">
                <a:off x="1146230" y="4146396"/>
                <a:ext cx="626607" cy="25295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Группа 25"/>
          <p:cNvGrpSpPr/>
          <p:nvPr/>
        </p:nvGrpSpPr>
        <p:grpSpPr>
          <a:xfrm>
            <a:off x="9219651" y="4401341"/>
            <a:ext cx="2337614" cy="831371"/>
            <a:chOff x="9219651" y="4401341"/>
            <a:chExt cx="2337614" cy="831371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9219651" y="4401341"/>
              <a:ext cx="2337614" cy="376223"/>
              <a:chOff x="-1146499" y="4260850"/>
              <a:chExt cx="2337614" cy="37622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18842" y="4260850"/>
                <a:ext cx="572273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+0.6%</a:t>
                </a:r>
                <a:endParaRPr lang="ru-RU" dirty="0"/>
              </a:p>
            </p:txBody>
          </p:sp>
          <p:cxnSp>
            <p:nvCxnSpPr>
              <p:cNvPr id="17" name="Прямая со стрелкой 16"/>
              <p:cNvCxnSpPr/>
              <p:nvPr/>
            </p:nvCxnSpPr>
            <p:spPr>
              <a:xfrm flipH="1">
                <a:off x="-1146499" y="4423955"/>
                <a:ext cx="1765342" cy="21311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Группа 17"/>
            <p:cNvGrpSpPr/>
            <p:nvPr/>
          </p:nvGrpSpPr>
          <p:grpSpPr>
            <a:xfrm>
              <a:off x="9220575" y="4955713"/>
              <a:ext cx="2292729" cy="276999"/>
              <a:chOff x="-1146499" y="4260850"/>
              <a:chExt cx="2292729" cy="27699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618842" y="4260850"/>
                <a:ext cx="527388" cy="27699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-0.6%</a:t>
                </a:r>
                <a:endParaRPr lang="ru-RU" dirty="0"/>
              </a:p>
            </p:txBody>
          </p:sp>
          <p:cxnSp>
            <p:nvCxnSpPr>
              <p:cNvPr id="20" name="Прямая со стрелкой 19"/>
              <p:cNvCxnSpPr/>
              <p:nvPr/>
            </p:nvCxnSpPr>
            <p:spPr>
              <a:xfrm flipH="1" flipV="1">
                <a:off x="-1146499" y="4300085"/>
                <a:ext cx="1765342" cy="12387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198304" y="32048"/>
                <a:ext cx="2924903" cy="72718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ℋ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304" y="32048"/>
                <a:ext cx="2924903" cy="7271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3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1538458"/>
                  </p:ext>
                </p:extLst>
              </p:nvPr>
            </p:nvGraphicFramePr>
            <p:xfrm>
              <a:off x="351905" y="759560"/>
              <a:ext cx="11488190" cy="5731605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935.874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(MHz)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r>
                            <a:rPr lang="ru-RU" sz="1800" dirty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FCEC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mrad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(mm)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100</a:t>
                          </a:r>
                          <a:r>
                            <a:rPr lang="en-US" sz="1800" dirty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(%)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/ q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941/1093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983/1093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983/1093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983/1093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974/1093</a:t>
                          </a: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keV</a:t>
                          </a:r>
                          <a:r>
                            <a:rPr lang="en-US" sz="1800" dirty="0">
                              <a:effectLst/>
                            </a:rPr>
                            <a:t>) </a:t>
                          </a: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en-US" sz="1800" baseline="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(kV)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91 / 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288 / 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504 / 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820 / 3900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1266 / 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(%)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0.27/1.1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0.36/1.2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(mm)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(nm) 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2.0/6.4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3.5/3.8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5.5/3.2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7.9/4.1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11/5.7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0.003/0.1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0.002/0.08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𝑳𝒖𝒎𝒊𝒏𝒐𝒔𝒊𝒕𝒚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1538458"/>
                  </p:ext>
                </p:extLst>
              </p:nvPr>
            </p:nvGraphicFramePr>
            <p:xfrm>
              <a:off x="351905" y="759560"/>
              <a:ext cx="11488190" cy="573834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0408" r="-156098" b="-1765306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935.874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225000" r="-156098" b="-170208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FCEC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18367" r="-156098" b="-156734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67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94231" r="-156098" b="-137692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494231" r="-156098" b="-127692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630612" r="-156098" b="-1255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57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675472" r="-156098" b="-1060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838776" r="-156098" b="-10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941/1093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974/1093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958333" r="-156098" b="-9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91 / 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288 / 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504 / 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820 / 3900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1266 / 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036735" r="-156098" b="-848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160417" r="-156098" b="-7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34694" r="-156098" b="-65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0.27/1.1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0.36/1.2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362500" r="-156098" b="-56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3.6/14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432653" r="-156098" b="-45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2.0/6.4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3.5/3.8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5.5/3.2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7.9/4.1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11/5.7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67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64583" r="-156098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07547" r="-156098" b="-2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0.002/0.08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775000" r="-156098" b="-15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698113" r="-156098" b="-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Design parameters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16" t="-23729" b="-3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063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608268"/>
                  </p:ext>
                </p:extLst>
              </p:nvPr>
            </p:nvGraphicFramePr>
            <p:xfrm>
              <a:off x="351905" y="759560"/>
              <a:ext cx="11488190" cy="5731605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935.874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(MHz)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r>
                            <a:rPr lang="ru-RU" sz="1800" dirty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FCEC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mrad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(mm)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100</a:t>
                          </a:r>
                          <a:r>
                            <a:rPr lang="en-US" sz="1800" dirty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(%)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10</a:t>
                          </a:r>
                          <a:endParaRPr lang="ru-RU" b="1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2.9</a:t>
                          </a:r>
                          <a:endParaRPr lang="ru-RU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1.64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3.25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/ q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941/1093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983/1093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983/1093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983/1093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974/1093</a:t>
                          </a: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keV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r>
                            <a:rPr lang="en-US" sz="1800" baseline="0" dirty="0">
                              <a:effectLst/>
                              <a:latin typeface="Calibri" panose="020F0502020204030204" pitchFamily="34" charset="0"/>
                              <a:cs typeface="Times New Roman" panose="02020603050405020304" pitchFamily="18" charset="0"/>
                            </a:rPr>
                            <a:t>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(kV)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91 / 750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288 / 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504 / 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820 / 3900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1266 / 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(%)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0.27/0.9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0.36/1.1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(mm)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3.6/17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(nm) 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2.0/2.9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3.5/3.5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5.5/3.2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7.9/4.1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11/5.7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0.003/0.03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0.002/0.06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0.002/0.08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𝑳𝒖𝒎𝒊𝒏𝒐𝒔𝒊𝒕𝒚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83608268"/>
                  </p:ext>
                </p:extLst>
              </p:nvPr>
            </p:nvGraphicFramePr>
            <p:xfrm>
              <a:off x="351905" y="759560"/>
              <a:ext cx="11488190" cy="573834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0408" r="-156098" b="-1765306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935.874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225000" r="-156098" b="-170208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FCEC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18367" r="-156098" b="-156734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67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94231" r="-156098" b="-137692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494231" r="-156098" b="-12769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 smtClean="0"/>
                            <a:t>10</a:t>
                          </a:r>
                          <a:endParaRPr lang="ru-RU" b="1" dirty="0" smtClean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</a:t>
                          </a:r>
                          <a:r>
                            <a:rPr lang="en-US" sz="1800" dirty="0" smtClean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2.9</a:t>
                          </a:r>
                          <a:endParaRPr lang="ru-RU" dirty="0" smtClean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1.64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</a:t>
                          </a:r>
                          <a:endParaRPr lang="ru-RU" sz="1800" dirty="0" smtClean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57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675472" r="-156098" b="-1060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3.25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838776" r="-156098" b="-10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941/1093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983/1093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974/1093</a:t>
                          </a:r>
                          <a:endParaRPr lang="en-US" dirty="0"/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958333" r="-156098" b="-9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91 / 750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288 / 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504 / 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820 / 3900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1266 / 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036735" r="-156098" b="-848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160417" r="-156098" b="-7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34694" r="-156098" b="-65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0.27/0.9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0.36/1.1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362500" r="-156098" b="-56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3.6/17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432653" r="-156098" b="-45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2.0/2.9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3.5/3.5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5.5/3.2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7.9/4.1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11/5.7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67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64583" r="-156098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0.29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0.4</a:t>
                          </a:r>
                          <a:endParaRPr lang="ru-RU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07547" r="-156098" b="-2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0.003/0.03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0.002/0.06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0.002/0.08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775000" r="-156098" b="-15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698113" r="-156098" b="-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120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Design </a:t>
                </a:r>
                <a:r>
                  <a:rPr lang="en-US"/>
                  <a:t>parameters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≥300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2083" t="-24576" b="-389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540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Summary for</a:t>
                </a:r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sSup>
                          <m:sSupPr>
                            <m:ctrlPr>
                              <a:rPr lang="ru-RU" i="1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8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8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rgbClr val="800000"/>
                        </a:solidFill>
                        <a:latin typeface="Cambria Math" panose="02040503050406030204" pitchFamily="18" charset="0"/>
                      </a:rPr>
                      <m:t>1×</m:t>
                    </m:r>
                    <m:sSup>
                      <m:sSupPr>
                        <m:ctrlPr>
                          <a:rPr lang="ru-RU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>
                            <a:solidFill>
                              <a:srgbClr val="8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8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16" t="-23729" b="-3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14</a:t>
            </a:fld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" y="836224"/>
            <a:ext cx="4571429" cy="28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74" y="3832447"/>
            <a:ext cx="4314607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67" y="836224"/>
            <a:ext cx="4517647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644" y="3716224"/>
            <a:ext cx="443077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24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Present design gives the highest </a:t>
                </a:r>
                <a:r>
                  <a:rPr lang="en-US" dirty="0" err="1"/>
                  <a:t>Touschek</a:t>
                </a:r>
                <a:r>
                  <a:rPr lang="en-US" dirty="0"/>
                  <a:t> life time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=125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=6.0×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dirty="0"/>
                  <a:t>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8.6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=2.0</m:t>
                    </m:r>
                  </m:oMath>
                </a14:m>
                <a:r>
                  <a:rPr lang="en-US" dirty="0"/>
                  <a:t>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208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=2.0</m:t>
                    </m:r>
                  </m:oMath>
                </a14:m>
                <a:r>
                  <a:rPr lang="en-US" dirty="0"/>
                  <a:t>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=8.6×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dirty="0"/>
              </a:p>
              <a:p>
                <a:pPr lvl="1"/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US" dirty="0"/>
                  <a:t>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.0×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=3.0</m:t>
                    </m:r>
                  </m:oMath>
                </a14:m>
                <a:r>
                  <a:rPr lang="en-US" dirty="0"/>
                  <a:t>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ru-RU" dirty="0"/>
              </a:p>
              <a:p>
                <a:pPr lvl="1"/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en-US" dirty="0"/>
                  <a:t> GeV,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𝑇𝑜𝑢𝑠𝑐h𝑒𝑘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𝑝𝑎𝑟𝑡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ru-RU">
                            <a:latin typeface="Cambria Math" panose="02040503050406030204" pitchFamily="18" charset="0"/>
                          </a:rPr>
                          <m:t>𝐻𝐺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=1.0×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35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10" t="-1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317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slides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536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060646"/>
                  </p:ext>
                </p:extLst>
              </p:nvPr>
            </p:nvGraphicFramePr>
            <p:xfrm>
              <a:off x="351905" y="759560"/>
              <a:ext cx="11488190" cy="5731605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935.874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(MHz)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</a:t>
                          </a:r>
                          <a:r>
                            <a:rPr lang="ru-RU" sz="1800" dirty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FCEC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mrad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Sup>
                                <m:sSubSup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(mm)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100</a:t>
                          </a:r>
                          <a:r>
                            <a:rPr lang="en-US" sz="1800" dirty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(%)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I(A) /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2.9 / 941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2.7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2.5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 / 974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𝑏𝑢𝑛𝑐h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</a:t>
                          </a:r>
                          <a:r>
                            <a:rPr lang="en-US" sz="1800" dirty="0" err="1">
                              <a:effectLst/>
                            </a:rPr>
                            <a:t>keV</a:t>
                          </a:r>
                          <a:r>
                            <a:rPr lang="en-US" sz="1800" dirty="0">
                              <a:effectLst/>
                            </a:rPr>
                            <a:t>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(kV)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0.0152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0.0166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𝑅𝐹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>
                              <a:effectLst/>
                            </a:rPr>
                            <a:t>(%)</a:t>
                          </a:r>
                          <a:endParaRPr lang="ru-RU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</a:t>
                          </a:r>
                          <a:r>
                            <a:rPr lang="en-US" sz="1800" dirty="0">
                              <a:effectLst/>
                            </a:rPr>
                            <a:t>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0.27/1.1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0.36/1.2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(mm)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3.6/14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(nm)         (SR/IBS+WG)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2.0/6.4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3.5/3.8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5.5/3.2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7.9/4.1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11/5.7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𝐻𝐺</m:t>
                                  </m:r>
                                </m:sub>
                              </m:sSub>
                              <m:r>
                                <a:rPr lang="ru-RU" sz="1800">
                                  <a:effectLst/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−35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ru-RU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1800" b="1" i="1" smtClean="0">
                                  <a:effectLst/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𝝃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 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0.003/0.1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0.002/0.08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𝑻𝒐𝒖𝒔𝒄𝒉𝒆𝒌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𝝉</m:t>
                                  </m:r>
                                </m:e>
                                <m:sub>
                                  <m:r>
                                    <a:rPr lang="en-US" sz="1800" b="1" i="1" smtClean="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𝑳𝒖𝒎𝒊𝒏𝒐𝒔𝒊𝒕𝒚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 (s)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0060646"/>
                  </p:ext>
                </p:extLst>
              </p:nvPr>
            </p:nvGraphicFramePr>
            <p:xfrm>
              <a:off x="351905" y="759560"/>
              <a:ext cx="11488190" cy="573834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449639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9888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39995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397652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29520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E(MeV)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80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0408" r="-156098" b="-1765306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935.874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225000" r="-156098" b="-170208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</a:t>
                          </a:r>
                          <a:r>
                            <a:rPr lang="ru-RU" sz="1800" dirty="0" smtClean="0">
                              <a:effectLst/>
                            </a:rPr>
                            <a:t>50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>
                        <a:solidFill>
                          <a:srgbClr val="FCECE8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18367" r="-156098" b="-1567347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67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394231" r="-156098" b="-137692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 smtClean="0">
                              <a:effectLst/>
                            </a:rPr>
                            <a:t>100</a:t>
                          </a:r>
                          <a:r>
                            <a:rPr lang="en-US" sz="1800" dirty="0" smtClean="0">
                              <a:effectLst/>
                            </a:rPr>
                            <a:t>/1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2099483263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494231" r="-156098" b="-1276923"/>
                          </a:stretch>
                        </a:blipFill>
                      </a:tcPr>
                    </a:tc>
                    <a:tc gridSpan="5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ru-RU" sz="16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630612" r="-156098" b="-12551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2.9 / 941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2.7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2.5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2.7 / 983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2.9 / 974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2575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675472" r="-156098" b="-1060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838776" r="-156098" b="-104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504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820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958333" r="-156098" b="-9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1500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3900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5000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036735" r="-156098" b="-8489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0.0152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0.0166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0.0172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0.018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160417" r="-156098" b="-7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1.83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1.98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234694" r="-156098" b="-6510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0.27/1.1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0.36/1.2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0.5/1.2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0.6/1.3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362500" r="-156098" b="-56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3.6/14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4.7/15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6/14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8/14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432653" r="-156098" b="-45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2.0/6.4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3.5/3.8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5.5/3.2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7.9/4.1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11/5.7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9679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64583" r="-156098" b="-36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507547" r="-156098" b="-2283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0.005/0.12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0.003/0.1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</a:rPr>
                            <a:t>0.002/0.08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0.002/0.065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0.002/0.05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95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775000" r="-156098" b="-152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125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208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302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560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1100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3204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9689" marR="49689" marT="0" marB="0">
                        <a:blipFill>
                          <a:blip r:embed="rId3"/>
                          <a:stretch>
                            <a:fillRect l="-136" t="-1698113" r="-156098" b="-377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30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32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ru-RU" sz="1800" dirty="0" smtClean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00</a:t>
                          </a:r>
                          <a:endParaRPr lang="ru-RU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9689" marR="49689" marT="0" marB="0"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Овал 5"/>
          <p:cNvSpPr/>
          <p:nvPr/>
        </p:nvSpPr>
        <p:spPr>
          <a:xfrm>
            <a:off x="4691893" y="2546773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75565" y="6151909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Заголовок 2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Design parameters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35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" name="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116" t="-23729" b="-3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4702775" y="739733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91892" y="1924543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730343" y="1536009"/>
                <a:ext cx="3461657" cy="391261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SuperKEKB</a:t>
                </a:r>
                <a:r>
                  <a:rPr lang="en-US" dirty="0"/>
                  <a:t> 2020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=0.8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0343" y="1536009"/>
                <a:ext cx="3461657" cy="391261"/>
              </a:xfrm>
              <a:prstGeom prst="rect">
                <a:avLst/>
              </a:prstGeom>
              <a:blipFill>
                <a:blip r:embed="rId5"/>
                <a:stretch>
                  <a:fillRect l="-1049" t="-4412" b="-16176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9830937" y="1927089"/>
            <a:ext cx="2361063" cy="65034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PEPII: I(e+)=3.2 A PEPII</a:t>
            </a:r>
          </a:p>
          <a:p>
            <a:r>
              <a:rPr lang="en-US" dirty="0"/>
              <a:t>DAFNE : I(e-)=2.45A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4675559" y="5547337"/>
            <a:ext cx="7500107" cy="339326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388937" y="5515572"/>
                <a:ext cx="2803063" cy="36933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SuperKEKB: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=4.7×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34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8937" y="5515572"/>
                <a:ext cx="2803063" cy="369332"/>
              </a:xfrm>
              <a:prstGeom prst="rect">
                <a:avLst/>
              </a:prstGeom>
              <a:blipFill>
                <a:blip r:embed="rId6"/>
                <a:stretch>
                  <a:fillRect l="-1293" t="-6250" b="-21875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07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4" grpId="0" animBg="1"/>
      <p:bldP spid="11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Crab waist</a:t>
            </a:r>
            <a:r>
              <a:rPr lang="ru-RU" dirty="0"/>
              <a:t> (</a:t>
            </a:r>
            <a:r>
              <a:rPr lang="en-US" dirty="0" err="1"/>
              <a:t>P.Raimondi</a:t>
            </a:r>
            <a:r>
              <a:rPr lang="en-US" dirty="0"/>
              <a:t> 2006</a:t>
            </a:r>
            <a:r>
              <a:rPr lang="ru-RU" dirty="0"/>
              <a:t>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2</a:t>
            </a:fld>
            <a:endParaRPr lang="ru-RU" dirty="0"/>
          </a:p>
        </p:txBody>
      </p:sp>
      <p:pic>
        <p:nvPicPr>
          <p:cNvPr id="3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1565" r="8740" b="4229"/>
          <a:stretch/>
        </p:blipFill>
        <p:spPr>
          <a:xfrm>
            <a:off x="6432550" y="674688"/>
            <a:ext cx="5759450" cy="4217987"/>
          </a:xfrm>
        </p:spPr>
      </p:pic>
      <p:grpSp>
        <p:nvGrpSpPr>
          <p:cNvPr id="4" name="Группа 3"/>
          <p:cNvGrpSpPr>
            <a:grpSpLocks noChangeAspect="1"/>
          </p:cNvGrpSpPr>
          <p:nvPr/>
        </p:nvGrpSpPr>
        <p:grpSpPr>
          <a:xfrm>
            <a:off x="6754671" y="4688380"/>
            <a:ext cx="5040000" cy="2066203"/>
            <a:chOff x="252000" y="72000"/>
            <a:chExt cx="4640593" cy="1902457"/>
          </a:xfrm>
        </p:grpSpPr>
        <p:sp>
          <p:nvSpPr>
            <p:cNvPr id="5" name="AutoShape 53"/>
            <p:cNvSpPr>
              <a:spLocks noChangeArrowheads="1"/>
            </p:cNvSpPr>
            <p:nvPr/>
          </p:nvSpPr>
          <p:spPr bwMode="auto">
            <a:xfrm>
              <a:off x="1604912" y="1044000"/>
              <a:ext cx="1404000" cy="360000"/>
            </a:xfrm>
            <a:prstGeom prst="diamond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6" name="Freeform 52"/>
            <p:cNvSpPr>
              <a:spLocks/>
            </p:cNvSpPr>
            <p:nvPr/>
          </p:nvSpPr>
          <p:spPr bwMode="auto">
            <a:xfrm>
              <a:off x="324000" y="1224000"/>
              <a:ext cx="4500000" cy="0"/>
            </a:xfrm>
            <a:custGeom>
              <a:avLst/>
              <a:gdLst>
                <a:gd name="T0" fmla="*/ 0 w 3037"/>
                <a:gd name="T1" fmla="*/ 2147483647 h 4"/>
                <a:gd name="T2" fmla="*/ 2147483647 w 3037"/>
                <a:gd name="T3" fmla="*/ 0 h 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037" h="4">
                  <a:moveTo>
                    <a:pt x="0" y="4"/>
                  </a:moveTo>
                  <a:lnTo>
                    <a:pt x="3037" y="0"/>
                  </a:lnTo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auto">
            <a:xfrm>
              <a:off x="4608000" y="1224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z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8" name="Rectangle 48"/>
            <p:cNvSpPr>
              <a:spLocks noChangeArrowheads="1"/>
            </p:cNvSpPr>
            <p:nvPr/>
          </p:nvSpPr>
          <p:spPr bwMode="auto">
            <a:xfrm rot="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9" name="Rectangle 47"/>
            <p:cNvSpPr>
              <a:spLocks noChangeArrowheads="1"/>
            </p:cNvSpPr>
            <p:nvPr/>
          </p:nvSpPr>
          <p:spPr bwMode="auto">
            <a:xfrm rot="-840000">
              <a:off x="504000" y="1044000"/>
              <a:ext cx="3600000" cy="360000"/>
            </a:xfrm>
            <a:prstGeom prst="rect">
              <a:avLst/>
            </a:prstGeom>
            <a:noFill/>
            <a:ln w="15875">
              <a:solidFill>
                <a:srgbClr val="00206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ru-RU" altLang="ru-RU"/>
            </a:p>
          </p:txBody>
        </p:sp>
        <p:sp>
          <p:nvSpPr>
            <p:cNvPr id="10" name="Text Box 44"/>
            <p:cNvSpPr txBox="1">
              <a:spLocks noChangeArrowheads="1"/>
            </p:cNvSpPr>
            <p:nvPr/>
          </p:nvSpPr>
          <p:spPr bwMode="auto">
            <a:xfrm>
              <a:off x="252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FF000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  <a:endParaRPr lang="en-US" altLang="ru-RU" sz="2000" dirty="0">
                <a:latin typeface="+mn-lt"/>
                <a:ea typeface="Times New Roman" pitchFamily="18" charset="0"/>
                <a:cs typeface="Arial" charset="0"/>
              </a:endParaRPr>
            </a:p>
          </p:txBody>
        </p:sp>
        <p:sp>
          <p:nvSpPr>
            <p:cNvPr id="11" name="Freeform 34"/>
            <p:cNvSpPr>
              <a:spLocks/>
            </p:cNvSpPr>
            <p:nvPr/>
          </p:nvSpPr>
          <p:spPr bwMode="auto">
            <a:xfrm>
              <a:off x="2304000" y="180000"/>
              <a:ext cx="0" cy="1692000"/>
            </a:xfrm>
            <a:custGeom>
              <a:avLst/>
              <a:gdLst>
                <a:gd name="T0" fmla="*/ 2147483647 w 6"/>
                <a:gd name="T1" fmla="*/ 2147483647 h 3472"/>
                <a:gd name="T2" fmla="*/ 0 w 6"/>
                <a:gd name="T3" fmla="*/ 0 h 347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472">
                  <a:moveTo>
                    <a:pt x="6" y="347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2340000" y="72000"/>
              <a:ext cx="203200" cy="24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026" tIns="39514" rIns="79026" bIns="39514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x</a:t>
              </a:r>
              <a:endParaRPr lang="en-US" altLang="ru-RU" dirty="0">
                <a:ea typeface="Times New Roman" pitchFamily="18" charset="0"/>
                <a:cs typeface="Arial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304000" y="756000"/>
              <a:ext cx="702000" cy="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024000" y="396000"/>
              <a:ext cx="0" cy="82800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30"/>
            <p:cNvSpPr txBox="1">
              <a:spLocks noChangeArrowheads="1"/>
            </p:cNvSpPr>
            <p:nvPr/>
          </p:nvSpPr>
          <p:spPr bwMode="auto">
            <a:xfrm>
              <a:off x="2520000" y="396000"/>
              <a:ext cx="38474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ru-RU" sz="1600" i="1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L</a:t>
              </a:r>
              <a:r>
                <a:rPr lang="en-US" altLang="ru-RU" sz="1600" i="1" baseline="-25000" dirty="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i</a:t>
              </a:r>
              <a:endParaRPr lang="ru-RU" altLang="ru-RU" sz="16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rot="840000" flipH="1" flipV="1">
              <a:off x="288000" y="1224000"/>
              <a:ext cx="396000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-840000" flipH="1" flipV="1">
              <a:off x="360000" y="1224000"/>
              <a:ext cx="3960000" cy="0"/>
            </a:xfrm>
            <a:prstGeom prst="straightConnector1">
              <a:avLst/>
            </a:prstGeom>
            <a:ln w="12700">
              <a:solidFill>
                <a:srgbClr val="00206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60000" y="324000"/>
              <a:ext cx="2790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+</a:t>
              </a:r>
              <a:endParaRPr lang="ru-RU" sz="14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 Box 44"/>
            <p:cNvSpPr txBox="1">
              <a:spLocks noChangeArrowheads="1"/>
            </p:cNvSpPr>
            <p:nvPr/>
          </p:nvSpPr>
          <p:spPr bwMode="auto">
            <a:xfrm>
              <a:off x="4104000" y="360000"/>
              <a:ext cx="242738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6655" tIns="38329" rIns="76655" bIns="38329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/>
              <a:r>
                <a:rPr lang="en-US" altLang="ru-RU" sz="2000" dirty="0">
                  <a:solidFill>
                    <a:srgbClr val="002060"/>
                  </a:solidFill>
                  <a:latin typeface="+mn-lt"/>
                  <a:ea typeface="Times New Roman" pitchFamily="18" charset="0"/>
                  <a:cs typeface="Arial" charset="0"/>
                </a:rPr>
                <a:t>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12000" y="252000"/>
              <a:ext cx="3642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2060"/>
                  </a:solidFill>
                </a:rPr>
                <a:t>-</a:t>
              </a:r>
              <a:endParaRPr lang="ru-RU" sz="2400" dirty="0">
                <a:solidFill>
                  <a:srgbClr val="002060"/>
                </a:solidFill>
              </a:endParaRPr>
            </a:p>
          </p:txBody>
        </p:sp>
        <p:cxnSp>
          <p:nvCxnSpPr>
            <p:cNvPr id="21" name="Прямая со стрелкой 20"/>
            <p:cNvCxnSpPr/>
            <p:nvPr/>
          </p:nvCxnSpPr>
          <p:spPr>
            <a:xfrm flipV="1">
              <a:off x="4186410" y="1528764"/>
              <a:ext cx="85553" cy="373482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171950" y="1585912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>
              <a:off x="472461" y="1093547"/>
              <a:ext cx="3492636" cy="880910"/>
            </a:xfrm>
            <a:prstGeom prst="straightConnector1">
              <a:avLst/>
            </a:prstGeom>
            <a:ln w="6350">
              <a:solidFill>
                <a:schemeClr val="accent1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 rot="875728">
              <a:off x="2454028" y="1576512"/>
              <a:ext cx="402926" cy="187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 rot="821312">
              <a:off x="2448000" y="1476000"/>
              <a:ext cx="466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</a:t>
              </a:r>
              <a:r>
                <a:rPr lang="en-US" sz="1600" i="1" dirty="0">
                  <a:sym typeface="Symbol" panose="05050102010706020507" pitchFamily="18" charset="2"/>
                </a:rPr>
                <a:t></a:t>
              </a:r>
              <a:r>
                <a:rPr lang="en-US" sz="1600" baseline="-25000" dirty="0">
                  <a:sym typeface="Symbol" panose="05050102010706020507" pitchFamily="18" charset="2"/>
                </a:rPr>
                <a:t>z</a:t>
              </a:r>
              <a:endParaRPr lang="ru-RU" sz="1600" baseline="-25000" dirty="0"/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 flipV="1">
              <a:off x="4356000" y="828000"/>
              <a:ext cx="0" cy="396000"/>
            </a:xfrm>
            <a:prstGeom prst="straightConnector1">
              <a:avLst/>
            </a:prstGeom>
            <a:ln w="63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H="1" flipV="1">
              <a:off x="4068000" y="818050"/>
              <a:ext cx="540000" cy="0"/>
            </a:xfrm>
            <a:prstGeom prst="line">
              <a:avLst/>
            </a:prstGeom>
            <a:ln w="9525" cap="rnd">
              <a:solidFill>
                <a:schemeClr val="accent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4320000" y="828000"/>
              <a:ext cx="5725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ym typeface="Symbol" panose="05050102010706020507" pitchFamily="18" charset="2"/>
                </a:rPr>
                <a:t> ∙</a:t>
              </a:r>
              <a:r>
                <a:rPr lang="en-US" sz="1600" baseline="-25000" dirty="0"/>
                <a:t>x</a:t>
              </a:r>
              <a:endParaRPr lang="ru-RU" sz="1600" baseline="-25000" dirty="0"/>
            </a:p>
          </p:txBody>
        </p:sp>
        <p:sp>
          <p:nvSpPr>
            <p:cNvPr id="29" name="Arc 29"/>
            <p:cNvSpPr>
              <a:spLocks/>
            </p:cNvSpPr>
            <p:nvPr/>
          </p:nvSpPr>
          <p:spPr bwMode="auto">
            <a:xfrm rot="2700000">
              <a:off x="3600000" y="1105200"/>
              <a:ext cx="234000" cy="2340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3744000" y="936000"/>
              <a:ext cx="3159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sz="1600" i="1" dirty="0">
                  <a:sym typeface="Symbol" pitchFamily="18" charset="2"/>
                </a:rPr>
                <a:t>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8295" y="781106"/>
                <a:ext cx="6435418" cy="134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Luminosity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den>
                    </m:f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Large </a:t>
                </a:r>
                <a:r>
                  <a:rPr lang="en-US" sz="2400" dirty="0" err="1"/>
                  <a:t>Piwinski</a:t>
                </a:r>
                <a:r>
                  <a:rPr lang="en-US" sz="2400" dirty="0"/>
                  <a:t> angle</a:t>
                </a:r>
                <a:r>
                  <a:rPr lang="ru-RU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5" y="781106"/>
                <a:ext cx="6435418" cy="1340110"/>
              </a:xfrm>
              <a:prstGeom prst="rect">
                <a:avLst/>
              </a:prstGeom>
              <a:blipFill>
                <a:blip r:embed="rId4"/>
                <a:stretch>
                  <a:fillRect l="-1420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8295" y="2196315"/>
                <a:ext cx="5124191" cy="459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Transverse beam separation in parasitic IPs</a:t>
                </a:r>
                <a:endParaRPr lang="ru-RU" sz="2400" dirty="0"/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distance between bunches is not limited by beam-beam</a:t>
                </a:r>
                <a:endParaRPr lang="ru-RU" sz="2400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Interaction area length</a:t>
                </a: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ru-RU" sz="2400" dirty="0"/>
              </a:p>
              <a:p>
                <a:pPr marL="971550" lvl="1" indent="-51435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sz="2400" dirty="0"/>
                  <a:t> no hour-glass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CRAB waist (CRAB </a:t>
                </a:r>
                <a:r>
                  <a:rPr lang="en-US" sz="2400" dirty="0" err="1"/>
                  <a:t>sextupoles</a:t>
                </a:r>
                <a:r>
                  <a:rPr lang="en-US" sz="2400" dirty="0"/>
                  <a:t>) suppresses </a:t>
                </a:r>
                <a:r>
                  <a:rPr lang="en-US" sz="2400" dirty="0" err="1"/>
                  <a:t>betatron</a:t>
                </a:r>
                <a:r>
                  <a:rPr lang="en-US" sz="2400" dirty="0"/>
                  <a:t> and synchro-</a:t>
                </a:r>
                <a:r>
                  <a:rPr lang="en-US" sz="2400" dirty="0" err="1"/>
                  <a:t>betatron</a:t>
                </a:r>
                <a:r>
                  <a:rPr lang="en-US" sz="2400" dirty="0"/>
                  <a:t> resonances</a:t>
                </a:r>
                <a:endParaRPr lang="ru-RU" sz="24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ru-RU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∼0.2</m:t>
                    </m:r>
                  </m:oMath>
                </a14:m>
                <a:endParaRPr lang="en-US" sz="24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𝜃𝛽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95" y="2196315"/>
                <a:ext cx="5124191" cy="4595553"/>
              </a:xfrm>
              <a:prstGeom prst="rect">
                <a:avLst/>
              </a:prstGeom>
              <a:blipFill>
                <a:blip r:embed="rId5"/>
                <a:stretch>
                  <a:fillRect l="-1902" t="-1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852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Facility overview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6000" y="712021"/>
            <a:ext cx="8280000" cy="61459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2327" y="4394579"/>
            <a:ext cx="1720023" cy="276999"/>
          </a:xfrm>
          <a:prstGeom prst="rect">
            <a:avLst/>
          </a:prstGeom>
          <a:solidFill>
            <a:srgbClr val="FAFCFB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1.5 – 3.5 GeV e-e+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27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and layout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4" t="4218" r="16956" b="8527"/>
          <a:stretch/>
        </p:blipFill>
        <p:spPr>
          <a:xfrm>
            <a:off x="0" y="838200"/>
            <a:ext cx="6064540" cy="54006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9"/>
          <a:stretch/>
        </p:blipFill>
        <p:spPr>
          <a:xfrm>
            <a:off x="6061166" y="1993374"/>
            <a:ext cx="6130834" cy="32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11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4" t="4630" r="13292" b="2963"/>
          <a:stretch/>
        </p:blipFill>
        <p:spPr>
          <a:xfrm>
            <a:off x="4503302" y="378000"/>
            <a:ext cx="7330688" cy="648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region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5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8731" y="5154764"/>
                <a:ext cx="3007683" cy="1556067"/>
              </a:xfrm>
              <a:prstGeom prst="rect">
                <a:avLst/>
              </a:prstGeom>
              <a:noFill/>
              <a:ln w="12700">
                <a:solidFill>
                  <a:srgbClr val="0000FF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CRAB: </a:t>
                </a:r>
                <a14:m>
                  <m:oMath xmlns:m="http://schemas.openxmlformats.org/officeDocument/2006/math">
                    <m:eqArr>
                      <m:eqAr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eqAr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&amp;=11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&amp;=10.5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dirty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=800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𝑐𝑟𝑎𝑏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&amp;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=−23.29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e>
                    </m:eqAr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31" y="5154764"/>
                <a:ext cx="3007683" cy="1556067"/>
              </a:xfrm>
              <a:prstGeom prst="rect">
                <a:avLst/>
              </a:prstGeom>
              <a:blipFill>
                <a:blip r:embed="rId4"/>
                <a:stretch>
                  <a:fillRect l="-1616"/>
                </a:stretch>
              </a:blipFill>
              <a:ln w="12700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Группа 10"/>
          <p:cNvGrpSpPr/>
          <p:nvPr/>
        </p:nvGrpSpPr>
        <p:grpSpPr>
          <a:xfrm>
            <a:off x="336274" y="3618000"/>
            <a:ext cx="7832372" cy="1384995"/>
            <a:chOff x="336274" y="3618000"/>
            <a:chExt cx="7832372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336274" y="3618000"/>
              <a:ext cx="3422469" cy="1384995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Additional </a:t>
              </a:r>
              <a:r>
                <a:rPr lang="en-US" sz="2800" dirty="0" err="1"/>
                <a:t>sextupoles</a:t>
              </a:r>
              <a:r>
                <a:rPr lang="en-US" sz="2800" dirty="0"/>
                <a:t> in –I pairs</a:t>
              </a:r>
            </a:p>
            <a:p>
              <a:r>
                <a:rPr lang="en-US" sz="2800" dirty="0"/>
                <a:t>Four 90</a:t>
              </a:r>
              <a:r>
                <a:rPr lang="en-US" sz="2800" dirty="0">
                  <a:sym typeface="Symbol" panose="05050102010706020507" pitchFamily="18" charset="2"/>
                </a:rPr>
                <a:t> cells</a:t>
              </a:r>
              <a:endParaRPr lang="en-US" sz="2800" dirty="0"/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 flipV="1">
              <a:off x="3758743" y="3813464"/>
              <a:ext cx="4409903" cy="536645"/>
            </a:xfrm>
            <a:prstGeom prst="straightConnector1">
              <a:avLst/>
            </a:prstGeom>
            <a:ln w="41275">
              <a:solidFill>
                <a:srgbClr val="0000FF"/>
              </a:solidFill>
              <a:headEnd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0587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47027" y="681443"/>
            <a:ext cx="10344973" cy="576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 Trajectory at maximum emittance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887682"/>
            <a:ext cx="39154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Q0 pole field is -0.45116 T</a:t>
            </a:r>
          </a:p>
          <a:p>
            <a:r>
              <a:rPr lang="fr-FR" sz="1400" dirty="0"/>
              <a:t>R(Q0): x=0.0122306 m</a:t>
            </a:r>
          </a:p>
          <a:p>
            <a:r>
              <a:rPr lang="fr-FR" sz="1400" dirty="0"/>
              <a:t>R(Q0): y=0.0124814 m</a:t>
            </a:r>
            <a:endParaRPr lang="en-US" sz="1400" dirty="0"/>
          </a:p>
          <a:p>
            <a:endParaRPr lang="en-US" sz="1400" dirty="0"/>
          </a:p>
          <a:p>
            <a:r>
              <a:rPr lang="fr-FR" sz="1400" dirty="0"/>
              <a:t>Q1 pole field is 0.533268 T</a:t>
            </a:r>
          </a:p>
          <a:p>
            <a:r>
              <a:rPr lang="fr-FR" sz="1400" dirty="0"/>
              <a:t>R(Q1): x=0.0259444 m</a:t>
            </a:r>
          </a:p>
          <a:p>
            <a:r>
              <a:rPr lang="fr-FR" sz="1400" dirty="0"/>
              <a:t>R(Q1): y=0.0124814 m</a:t>
            </a:r>
            <a:endParaRPr lang="en-US" sz="1400" dirty="0"/>
          </a:p>
          <a:p>
            <a:endParaRPr lang="en-US" sz="1400" dirty="0"/>
          </a:p>
          <a:p>
            <a:r>
              <a:rPr lang="fr-FR" sz="1400" dirty="0"/>
              <a:t>Dx0=0.0290403 m</a:t>
            </a:r>
          </a:p>
          <a:p>
            <a:r>
              <a:rPr lang="fr-FR" sz="1400" dirty="0"/>
              <a:t>Dx1=0.059118 m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D0=0.9; //Drift, m</a:t>
            </a:r>
          </a:p>
          <a:p>
            <a:r>
              <a:rPr lang="en-US" sz="1400" dirty="0"/>
              <a:t>L0=0.5; //Length of Q0, m</a:t>
            </a:r>
          </a:p>
          <a:p>
            <a:r>
              <a:rPr lang="en-US" sz="1400" dirty="0"/>
              <a:t>D1=0.45; //Drift, m</a:t>
            </a:r>
          </a:p>
          <a:p>
            <a:r>
              <a:rPr lang="en-US" sz="1400" dirty="0"/>
              <a:t>L1=0.5; //Length of Q1, m</a:t>
            </a:r>
          </a:p>
          <a:p>
            <a:r>
              <a:rPr lang="en-US" sz="1400" dirty="0"/>
              <a:t>KQ0=-3.09613803321383; //Gradient of Q0, 1/m^2</a:t>
            </a:r>
          </a:p>
          <a:p>
            <a:r>
              <a:rPr lang="en-US" sz="1400" dirty="0"/>
              <a:t>KQ1=1.76057853542592; //Gradient of Q1, 1/m^2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582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0894" y="1880960"/>
            <a:ext cx="17813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Be-tube</a:t>
            </a:r>
            <a:r>
              <a:rPr lang="ru-RU" sz="1600" dirty="0">
                <a:cs typeface="Times New Roman" panose="02020603050405020304" pitchFamily="18" charset="0"/>
                <a:sym typeface="Symbol" panose="05050102010706020507" pitchFamily="18" charset="2"/>
              </a:rPr>
              <a:t> 150 </a:t>
            </a:r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mm</a:t>
            </a:r>
            <a:r>
              <a:rPr lang="ru-RU" sz="16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endParaRPr lang="en-US" sz="16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ctr"/>
            <a:r>
              <a:rPr lang="ru-RU" sz="1600" dirty="0">
                <a:cs typeface="Times New Roman" panose="02020603050405020304" pitchFamily="18" charset="0"/>
                <a:sym typeface="Symbol" panose="05050102010706020507" pitchFamily="18" charset="2"/>
              </a:rPr>
              <a:t>30 </a:t>
            </a:r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mm, cooled</a:t>
            </a:r>
            <a:endParaRPr lang="ru-RU" sz="1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33902" y="4393639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IP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579555" y="3907259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e+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600895" y="4923302"/>
            <a:ext cx="370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e-</a:t>
            </a:r>
            <a:endParaRPr lang="ru-RU" dirty="0">
              <a:solidFill>
                <a:srgbClr val="00206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475963" y="2599187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BPMs</a:t>
            </a:r>
            <a:endParaRPr lang="ru-RU" sz="16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917" y="2945830"/>
            <a:ext cx="9487521" cy="3216531"/>
          </a:xfrm>
          <a:prstGeom prst="rect">
            <a:avLst/>
          </a:prstGeom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1348220" y="2596965"/>
            <a:ext cx="16476" cy="187822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590800" y="3396035"/>
            <a:ext cx="0" cy="10791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773103" y="3314482"/>
            <a:ext cx="0" cy="10791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99208" y="1978411"/>
            <a:ext cx="21971" cy="227956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9748787" y="2953965"/>
            <a:ext cx="0" cy="1079157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084764" y="2799461"/>
            <a:ext cx="1117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ru-RU" sz="1600" dirty="0">
                <a:cs typeface="Times New Roman" panose="02020603050405020304" pitchFamily="18" charset="0"/>
                <a:sym typeface="Symbol" panose="05050102010706020507" pitchFamily="18" charset="2"/>
              </a:rPr>
              <a:t>-</a:t>
            </a:r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chamber</a:t>
            </a:r>
            <a:r>
              <a:rPr lang="ru-RU" sz="16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</a:p>
          <a:p>
            <a:pPr algn="ctr"/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cooled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63839" y="2953965"/>
            <a:ext cx="65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BPMs</a:t>
            </a:r>
            <a:endParaRPr lang="ru-RU" sz="16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176310" y="1296185"/>
            <a:ext cx="1689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Compensating solenoid</a:t>
            </a:r>
            <a:endParaRPr lang="ru-RU" sz="16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6181511" y="2502568"/>
            <a:ext cx="0" cy="17673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512896" y="1906164"/>
            <a:ext cx="1337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QD0, 500 mm</a:t>
            </a:r>
          </a:p>
          <a:p>
            <a:pPr algn="ctr"/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–36</a:t>
            </a:r>
            <a:r>
              <a:rPr lang="ru-RU" sz="1600" dirty="0">
                <a:cs typeface="Times New Roman" panose="02020603050405020304" pitchFamily="18" charset="0"/>
                <a:sym typeface="Symbol" panose="05050102010706020507" pitchFamily="18" charset="2"/>
              </a:rPr>
              <a:t> Т/</a:t>
            </a:r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m </a:t>
            </a:r>
            <a:endParaRPr lang="ru-RU" sz="16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315688" y="2549590"/>
            <a:ext cx="0" cy="17673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820167" y="2210861"/>
            <a:ext cx="991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Corr. coils</a:t>
            </a:r>
            <a:endParaRPr lang="ru-RU" sz="16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>
            <a:off x="8921502" y="2404180"/>
            <a:ext cx="0" cy="1767369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8262969" y="1861512"/>
            <a:ext cx="13051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QF1, 500 mm</a:t>
            </a:r>
          </a:p>
          <a:p>
            <a:pPr algn="ctr"/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21</a:t>
            </a:r>
            <a:r>
              <a:rPr lang="ru-RU" sz="1600" dirty="0">
                <a:cs typeface="Times New Roman" panose="02020603050405020304" pitchFamily="18" charset="0"/>
                <a:sym typeface="Symbol" panose="05050102010706020507" pitchFamily="18" charset="2"/>
              </a:rPr>
              <a:t> Т/</a:t>
            </a:r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m </a:t>
            </a:r>
            <a:endParaRPr lang="ru-RU" sz="16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8130626" y="2953965"/>
            <a:ext cx="2721" cy="108147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7580358" y="2487230"/>
            <a:ext cx="1157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Screening solenoid</a:t>
            </a:r>
            <a:endParaRPr lang="ru-RU" sz="16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 flipH="1">
            <a:off x="10361585" y="4273617"/>
            <a:ext cx="786267" cy="25147"/>
          </a:xfrm>
          <a:prstGeom prst="straightConnector1">
            <a:avLst/>
          </a:prstGeom>
          <a:ln w="317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0428338" y="4880613"/>
            <a:ext cx="762817" cy="43842"/>
          </a:xfrm>
          <a:prstGeom prst="straightConnector1">
            <a:avLst/>
          </a:prstGeom>
          <a:ln w="317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2715102" y="550856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</a:t>
            </a:r>
            <a:r>
              <a:rPr lang="en-US" baseline="300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*</a:t>
            </a:r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</a:t>
            </a:r>
            <a:endParaRPr lang="ru-RU" dirty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189272" y="1451273"/>
            <a:ext cx="2427075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Gradients for</a:t>
            </a:r>
            <a:r>
              <a:rPr 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 3</a:t>
            </a:r>
            <a:r>
              <a:rPr 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.5</a:t>
            </a:r>
            <a:r>
              <a:rPr lang="ru-RU" sz="20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GeV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187178" y="5210355"/>
            <a:ext cx="3151909" cy="1337094"/>
            <a:chOff x="1187178" y="5210355"/>
            <a:chExt cx="3151909" cy="133709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4339087" y="5210355"/>
              <a:ext cx="0" cy="13370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1187178" y="5210355"/>
              <a:ext cx="0" cy="13370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Прямоугольник 3"/>
            <p:cNvSpPr/>
            <p:nvPr/>
          </p:nvSpPr>
          <p:spPr>
            <a:xfrm>
              <a:off x="1633962" y="6147339"/>
              <a:ext cx="228081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FF vacuum chamber</a:t>
              </a:r>
              <a:endParaRPr lang="ru-RU" sz="20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462008" y="5249007"/>
            <a:ext cx="4129522" cy="1368245"/>
            <a:chOff x="5462008" y="5249007"/>
            <a:chExt cx="4129522" cy="1368245"/>
          </a:xfrm>
        </p:grpSpPr>
        <p:cxnSp>
          <p:nvCxnSpPr>
            <p:cNvPr id="36" name="Прямая соединительная линия 35"/>
            <p:cNvCxnSpPr/>
            <p:nvPr/>
          </p:nvCxnSpPr>
          <p:spPr>
            <a:xfrm>
              <a:off x="9591530" y="5249007"/>
              <a:ext cx="0" cy="13370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Прямоугольник 44"/>
            <p:cNvSpPr/>
            <p:nvPr/>
          </p:nvSpPr>
          <p:spPr>
            <a:xfrm>
              <a:off x="5462008" y="6217142"/>
              <a:ext cx="2819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Cryostat with FF magnets</a:t>
              </a:r>
              <a:endParaRPr lang="ru-RU" sz="2000" dirty="0"/>
            </a:p>
          </p:txBody>
        </p:sp>
      </p:grp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Machine-detector interface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540239" y="3524572"/>
            <a:ext cx="2102400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9544826" y="5648691"/>
            <a:ext cx="2103835" cy="146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11485182" y="3520331"/>
            <a:ext cx="0" cy="214122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213307" y="4261347"/>
            <a:ext cx="276999" cy="638298"/>
          </a:xfrm>
          <a:prstGeom prst="rect">
            <a:avLst/>
          </a:prstGeom>
          <a:noFill/>
        </p:spPr>
        <p:txBody>
          <a:bodyPr vert="vert270" wrap="square" lIns="0" tIns="0" rIns="0" bIns="0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 417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9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8" t="4813" r="14464" b="2625"/>
          <a:stretch/>
        </p:blipFill>
        <p:spPr>
          <a:xfrm>
            <a:off x="6538435" y="1251766"/>
            <a:ext cx="6120000" cy="5548543"/>
          </a:xfrm>
          <a:prstGeom prst="rect">
            <a:avLst/>
          </a:prstGeom>
        </p:spPr>
      </p:pic>
      <p:sp>
        <p:nvSpPr>
          <p:cNvPr id="25" name="Заголовок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 and Arc sections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2312352" y="715678"/>
            <a:ext cx="13152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Straight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7409163" y="715678"/>
            <a:ext cx="3008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Arc: FODO 90 cells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8</a:t>
            </a:fld>
            <a:endParaRPr lang="ru-RU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4A36B6-4507-C3E0-A0D1-E7BFF5F90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22" y="1251766"/>
            <a:ext cx="6120914" cy="54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0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Siberian Snake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7516" y="715453"/>
            <a:ext cx="7643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goal is to provide longitudinal polarization at IP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95181" y="5663078"/>
                <a:ext cx="11601638" cy="9880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800" dirty="0"/>
                  <a:t>To decouple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2800" b="0" dirty="0"/>
                  <a:t>, </a:t>
                </a:r>
                <a:r>
                  <a:rPr lang="en-US" sz="2800" dirty="0"/>
                  <a:t>7 quadrupoles needed</a:t>
                </a:r>
              </a:p>
              <a:p>
                <a:pPr algn="r"/>
                <a:r>
                  <a:rPr lang="en-US" sz="2800" dirty="0"/>
                  <a:t>Solenoid spin rotation angle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𝑠𝑜𝑙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=7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𝑏𝑒𝑎𝑚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=3.5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GeV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=2.6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1" y="5663078"/>
                <a:ext cx="11601638" cy="988091"/>
              </a:xfrm>
              <a:prstGeom prst="rect">
                <a:avLst/>
              </a:prstGeom>
              <a:blipFill>
                <a:blip r:embed="rId3"/>
                <a:stretch>
                  <a:fillRect l="-788" t="-6173" r="-105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Группа 78"/>
          <p:cNvGrpSpPr/>
          <p:nvPr/>
        </p:nvGrpSpPr>
        <p:grpSpPr>
          <a:xfrm>
            <a:off x="105213" y="1547622"/>
            <a:ext cx="6030760" cy="3590752"/>
            <a:chOff x="5851695" y="1653360"/>
            <a:chExt cx="6030760" cy="3590752"/>
          </a:xfrm>
        </p:grpSpPr>
        <p:grpSp>
          <p:nvGrpSpPr>
            <p:cNvPr id="24" name="Группа 23"/>
            <p:cNvGrpSpPr>
              <a:grpSpLocks noChangeAspect="1"/>
            </p:cNvGrpSpPr>
            <p:nvPr/>
          </p:nvGrpSpPr>
          <p:grpSpPr>
            <a:xfrm>
              <a:off x="5851695" y="1653360"/>
              <a:ext cx="6030760" cy="3590752"/>
              <a:chOff x="2572252" y="2050337"/>
              <a:chExt cx="8109934" cy="4828708"/>
            </a:xfrm>
          </p:grpSpPr>
          <p:grpSp>
            <p:nvGrpSpPr>
              <p:cNvPr id="17" name="Группа 16"/>
              <p:cNvGrpSpPr/>
              <p:nvPr/>
            </p:nvGrpSpPr>
            <p:grpSpPr>
              <a:xfrm>
                <a:off x="3962101" y="2973512"/>
                <a:ext cx="5727908" cy="3828842"/>
                <a:chOff x="3962101" y="2973512"/>
                <a:chExt cx="5727908" cy="3828842"/>
              </a:xfrm>
            </p:grpSpPr>
            <p:grpSp>
              <p:nvGrpSpPr>
                <p:cNvPr id="13" name="Группа 12"/>
                <p:cNvGrpSpPr/>
                <p:nvPr/>
              </p:nvGrpSpPr>
              <p:grpSpPr>
                <a:xfrm>
                  <a:off x="3962101" y="2973512"/>
                  <a:ext cx="5727908" cy="3828842"/>
                  <a:chOff x="3962101" y="2973512"/>
                  <a:chExt cx="5727908" cy="3828842"/>
                </a:xfrm>
              </p:grpSpPr>
              <p:sp>
                <p:nvSpPr>
                  <p:cNvPr id="7" name="Умножение 6"/>
                  <p:cNvSpPr/>
                  <p:nvPr/>
                </p:nvSpPr>
                <p:spPr>
                  <a:xfrm>
                    <a:off x="6646055" y="2973512"/>
                    <a:ext cx="360000" cy="360000"/>
                  </a:xfrm>
                  <a:prstGeom prst="mathMultiply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" name="Овал 5"/>
                  <p:cNvSpPr/>
                  <p:nvPr/>
                </p:nvSpPr>
                <p:spPr>
                  <a:xfrm>
                    <a:off x="3962101" y="3153512"/>
                    <a:ext cx="5727908" cy="3507405"/>
                  </a:xfrm>
                  <a:prstGeom prst="ellipse">
                    <a:avLst/>
                  </a:prstGeom>
                  <a:noFill/>
                  <a:ln w="317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570214" y="3221124"/>
                    <a:ext cx="511679" cy="5847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b="1" dirty="0"/>
                      <a:t>IP</a:t>
                    </a:r>
                    <a:endParaRPr lang="ru-RU" sz="3200" b="1" dirty="0"/>
                  </a:p>
                </p:txBody>
              </p:sp>
              <p:sp>
                <p:nvSpPr>
                  <p:cNvPr id="10" name="Прямоугольник 9"/>
                  <p:cNvSpPr/>
                  <p:nvPr/>
                </p:nvSpPr>
                <p:spPr>
                  <a:xfrm rot="18000000">
                    <a:off x="8532204" y="3087406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" name="Прямоугольник 10"/>
                  <p:cNvSpPr/>
                  <p:nvPr/>
                </p:nvSpPr>
                <p:spPr>
                  <a:xfrm rot="3600000" flipH="1">
                    <a:off x="4915555" y="3087407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" name="Прямоугольник 11"/>
                  <p:cNvSpPr/>
                  <p:nvPr/>
                </p:nvSpPr>
                <p:spPr>
                  <a:xfrm rot="5400000">
                    <a:off x="6684618" y="6164247"/>
                    <a:ext cx="282872" cy="993341"/>
                  </a:xfrm>
                  <a:prstGeom prst="rect">
                    <a:avLst/>
                  </a:prstGeom>
                  <a:ln w="317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TextBox 13"/>
                <p:cNvSpPr txBox="1"/>
                <p:nvPr/>
              </p:nvSpPr>
              <p:spPr>
                <a:xfrm>
                  <a:off x="8094268" y="3662511"/>
                  <a:ext cx="78098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/>
                    <a:t>SS1</a:t>
                  </a:r>
                  <a:endParaRPr lang="ru-RU" sz="3200" b="1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6435561" y="5810863"/>
                  <a:ext cx="78098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/>
                    <a:t>SS3</a:t>
                  </a:r>
                  <a:endParaRPr lang="ru-RU" sz="3200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974473" y="3662511"/>
                  <a:ext cx="78098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/>
                    <a:t>SS2</a:t>
                  </a:r>
                  <a:endParaRPr lang="ru-RU" sz="3200" b="1" dirty="0"/>
                </a:p>
              </p:txBody>
            </p:sp>
          </p:grpSp>
          <p:sp>
            <p:nvSpPr>
              <p:cNvPr id="18" name="Дуга 17"/>
              <p:cNvSpPr/>
              <p:nvPr/>
            </p:nvSpPr>
            <p:spPr>
              <a:xfrm>
                <a:off x="3962101" y="2720693"/>
                <a:ext cx="5727600" cy="3506400"/>
              </a:xfrm>
              <a:prstGeom prst="arc">
                <a:avLst>
                  <a:gd name="adj1" fmla="val 13356910"/>
                  <a:gd name="adj2" fmla="val 19039449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Дуга 18"/>
              <p:cNvSpPr/>
              <p:nvPr/>
            </p:nvSpPr>
            <p:spPr>
              <a:xfrm>
                <a:off x="4946479" y="3072120"/>
                <a:ext cx="5105344" cy="3785879"/>
              </a:xfrm>
              <a:prstGeom prst="arc">
                <a:avLst>
                  <a:gd name="adj1" fmla="val 19487087"/>
                  <a:gd name="adj2" fmla="val 5671011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Дуга 19"/>
              <p:cNvSpPr/>
              <p:nvPr/>
            </p:nvSpPr>
            <p:spPr>
              <a:xfrm flipH="1">
                <a:off x="3600287" y="3093166"/>
                <a:ext cx="5105344" cy="3785879"/>
              </a:xfrm>
              <a:prstGeom prst="arc">
                <a:avLst>
                  <a:gd name="adj1" fmla="val 19487087"/>
                  <a:gd name="adj2" fmla="val 5671011"/>
                </a:avLst>
              </a:prstGeom>
              <a:ln w="12700">
                <a:solidFill>
                  <a:schemeClr val="tx1"/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356801" y="205033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120</a:t>
                </a:r>
                <a:r>
                  <a:rPr lang="en-US" sz="3200" b="1" dirty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9707239" y="553726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120</a:t>
                </a:r>
                <a:r>
                  <a:rPr lang="en-US" sz="3200" b="1" dirty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72252" y="5537267"/>
                <a:ext cx="9749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/>
                  <a:t>120</a:t>
                </a:r>
                <a:r>
                  <a:rPr lang="en-US" sz="3200" b="1" dirty="0">
                    <a:sym typeface="Symbol" panose="05050102010706020507" pitchFamily="18" charset="2"/>
                  </a:rPr>
                  <a:t></a:t>
                </a:r>
                <a:endParaRPr lang="ru-RU" sz="3200" b="1" dirty="0"/>
              </a:p>
            </p:txBody>
          </p:sp>
        </p:grpSp>
        <p:sp>
          <p:nvSpPr>
            <p:cNvPr id="72" name="Стрелка вправо 71"/>
            <p:cNvSpPr/>
            <p:nvPr/>
          </p:nvSpPr>
          <p:spPr>
            <a:xfrm>
              <a:off x="8685798" y="2193699"/>
              <a:ext cx="684000" cy="216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трелка вправо 72"/>
            <p:cNvSpPr/>
            <p:nvPr/>
          </p:nvSpPr>
          <p:spPr>
            <a:xfrm rot="3600000">
              <a:off x="9956698" y="2730975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трелка вправо 73"/>
            <p:cNvSpPr/>
            <p:nvPr/>
          </p:nvSpPr>
          <p:spPr>
            <a:xfrm rot="600000">
              <a:off x="10691375" y="2941326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Стрелка вправо 74"/>
            <p:cNvSpPr/>
            <p:nvPr/>
          </p:nvSpPr>
          <p:spPr>
            <a:xfrm rot="12600000">
              <a:off x="9057106" y="4942869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трелка вправо 75"/>
            <p:cNvSpPr/>
            <p:nvPr/>
          </p:nvSpPr>
          <p:spPr>
            <a:xfrm rot="9600000">
              <a:off x="8334159" y="5101184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Стрелка вправо 76"/>
            <p:cNvSpPr/>
            <p:nvPr/>
          </p:nvSpPr>
          <p:spPr>
            <a:xfrm rot="16800000">
              <a:off x="7250868" y="2730974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Стрелка вправо 77"/>
            <p:cNvSpPr/>
            <p:nvPr/>
          </p:nvSpPr>
          <p:spPr>
            <a:xfrm rot="19800000">
              <a:off x="7964513" y="2462393"/>
              <a:ext cx="360000" cy="108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5826031" y="1221325"/>
            <a:ext cx="5932468" cy="1957658"/>
            <a:chOff x="364945" y="2725542"/>
            <a:chExt cx="5932468" cy="1957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64945" y="2736456"/>
                  <a:ext cx="1025665" cy="644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𝒔𝒐𝒍</m:t>
                            </m:r>
                          </m:sub>
                        </m:sSub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945" y="2736456"/>
                  <a:ext cx="1025665" cy="64466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426153" y="3691148"/>
              <a:ext cx="5760000" cy="264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Прямоугольник 26"/>
            <p:cNvSpPr/>
            <p:nvPr/>
          </p:nvSpPr>
          <p:spPr>
            <a:xfrm>
              <a:off x="426153" y="3346449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 flipV="1">
              <a:off x="2277866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Группа 33"/>
            <p:cNvGrpSpPr/>
            <p:nvPr/>
          </p:nvGrpSpPr>
          <p:grpSpPr>
            <a:xfrm>
              <a:off x="1696914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37" name="Прямая со стрелкой 36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Прямая со стрелкой 41"/>
            <p:cNvCxnSpPr/>
            <p:nvPr/>
          </p:nvCxnSpPr>
          <p:spPr>
            <a:xfrm flipV="1">
              <a:off x="3296058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Группа 42"/>
            <p:cNvGrpSpPr/>
            <p:nvPr/>
          </p:nvGrpSpPr>
          <p:grpSpPr>
            <a:xfrm>
              <a:off x="2715106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44" name="Прямая со стрелкой 43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Прямая со стрелкой 48"/>
            <p:cNvCxnSpPr/>
            <p:nvPr/>
          </p:nvCxnSpPr>
          <p:spPr>
            <a:xfrm flipV="1">
              <a:off x="4314250" y="2730765"/>
              <a:ext cx="0" cy="194721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Группа 49"/>
            <p:cNvGrpSpPr/>
            <p:nvPr/>
          </p:nvGrpSpPr>
          <p:grpSpPr>
            <a:xfrm>
              <a:off x="3733298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51" name="Прямая со стрелкой 50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Группа 55"/>
            <p:cNvGrpSpPr/>
            <p:nvPr/>
          </p:nvGrpSpPr>
          <p:grpSpPr>
            <a:xfrm>
              <a:off x="4751489" y="2725542"/>
              <a:ext cx="143712" cy="1957658"/>
              <a:chOff x="1791920" y="690879"/>
              <a:chExt cx="143712" cy="1957658"/>
            </a:xfrm>
          </p:grpSpPr>
          <p:cxnSp>
            <p:nvCxnSpPr>
              <p:cNvPr id="57" name="Прямая со стрелкой 56"/>
              <p:cNvCxnSpPr/>
              <p:nvPr/>
            </p:nvCxnSpPr>
            <p:spPr>
              <a:xfrm flipV="1">
                <a:off x="1865376" y="812381"/>
                <a:ext cx="0" cy="173010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 flipV="1">
                <a:off x="1865376" y="690880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 flipV="1">
                <a:off x="179512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 flipH="1" flipV="1">
                <a:off x="1791920" y="690879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 flipH="1" flipV="1">
                <a:off x="1864510" y="2527036"/>
                <a:ext cx="70256" cy="12150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Прямая со стрелкой 65"/>
            <p:cNvCxnSpPr/>
            <p:nvPr/>
          </p:nvCxnSpPr>
          <p:spPr>
            <a:xfrm>
              <a:off x="536000" y="3536201"/>
              <a:ext cx="6267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271748" y="2728908"/>
                  <a:ext cx="1025665" cy="644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acc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𝒔𝒐𝒍</m:t>
                            </m:r>
                          </m:sub>
                        </m:sSub>
                      </m:oMath>
                    </m:oMathPara>
                  </a14:m>
                  <a:endParaRPr lang="ru-RU" sz="32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1748" y="2728908"/>
                  <a:ext cx="1025665" cy="64466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Прямоугольник 67"/>
            <p:cNvSpPr/>
            <p:nvPr/>
          </p:nvSpPr>
          <p:spPr>
            <a:xfrm>
              <a:off x="5332956" y="3338901"/>
              <a:ext cx="846474" cy="715844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 стрелкой 68"/>
            <p:cNvCxnSpPr/>
            <p:nvPr/>
          </p:nvCxnSpPr>
          <p:spPr>
            <a:xfrm>
              <a:off x="5442803" y="3528653"/>
              <a:ext cx="626780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CA87-1F26-428B-A4CD-E7C4E211A77E}" type="slidenum">
              <a:rPr lang="ru-RU" smtClean="0"/>
              <a:t>9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t="4660" r="13744" b="8868"/>
          <a:stretch/>
        </p:blipFill>
        <p:spPr>
          <a:xfrm>
            <a:off x="8764883" y="3303925"/>
            <a:ext cx="2880000" cy="24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132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10217</TotalTime>
  <Words>1462</Words>
  <Application>Microsoft Office PowerPoint</Application>
  <PresentationFormat>宽屏</PresentationFormat>
  <Paragraphs>462</Paragraphs>
  <Slides>17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Status of super charm tau factory design in BINP</vt:lpstr>
      <vt:lpstr>Crab waist (P.Raimondi 2006)</vt:lpstr>
      <vt:lpstr>Facility overview</vt:lpstr>
      <vt:lpstr>Lattice and layout</vt:lpstr>
      <vt:lpstr>Interaction region</vt:lpstr>
      <vt:lpstr>FF Trajectory at maximum emittance</vt:lpstr>
      <vt:lpstr>Machine-detector interface</vt:lpstr>
      <vt:lpstr>Straight and Arc sections</vt:lpstr>
      <vt:lpstr>Siberian Snake</vt:lpstr>
      <vt:lpstr>6d dynamic aperture</vt:lpstr>
      <vt:lpstr>LMA </vt:lpstr>
      <vt:lpstr>Design parameters for L=1×10^35</vt:lpstr>
      <vt:lpstr>Design parameters for τ_Touschek≥300 s</vt:lpstr>
      <vt:lpstr>Summary for L_HG (cm^(-2) s^(-1) )=1×10^35  </vt:lpstr>
      <vt:lpstr>Conclusion</vt:lpstr>
      <vt:lpstr>Extra slides</vt:lpstr>
      <vt:lpstr>Design parameters for L=1×10^35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levichev</dc:creator>
  <cp:lastModifiedBy>xiaorong zhou</cp:lastModifiedBy>
  <cp:revision>837</cp:revision>
  <dcterms:created xsi:type="dcterms:W3CDTF">2018-02-22T02:34:31Z</dcterms:created>
  <dcterms:modified xsi:type="dcterms:W3CDTF">2024-01-18T01:21:18Z</dcterms:modified>
</cp:coreProperties>
</file>