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  <p:sldMasterId id="2147483719" r:id="rId3"/>
    <p:sldMasterId id="2147483732" r:id="rId4"/>
  </p:sldMasterIdLst>
  <p:notesMasterIdLst>
    <p:notesMasterId r:id="rId32"/>
  </p:notesMasterIdLst>
  <p:handoutMasterIdLst>
    <p:handoutMasterId r:id="rId33"/>
  </p:handoutMasterIdLst>
  <p:sldIdLst>
    <p:sldId id="4025" r:id="rId5"/>
    <p:sldId id="4013" r:id="rId6"/>
    <p:sldId id="4027" r:id="rId7"/>
    <p:sldId id="4035" r:id="rId8"/>
    <p:sldId id="4028" r:id="rId9"/>
    <p:sldId id="4098" r:id="rId10"/>
    <p:sldId id="4099" r:id="rId11"/>
    <p:sldId id="4094" r:id="rId12"/>
    <p:sldId id="4079" r:id="rId13"/>
    <p:sldId id="4063" r:id="rId14"/>
    <p:sldId id="4082" r:id="rId15"/>
    <p:sldId id="4083" r:id="rId16"/>
    <p:sldId id="4084" r:id="rId17"/>
    <p:sldId id="4085" r:id="rId18"/>
    <p:sldId id="4086" r:id="rId19"/>
    <p:sldId id="4087" r:id="rId20"/>
    <p:sldId id="4088" r:id="rId21"/>
    <p:sldId id="4089" r:id="rId22"/>
    <p:sldId id="4092" r:id="rId23"/>
    <p:sldId id="4093" r:id="rId24"/>
    <p:sldId id="4095" r:id="rId25"/>
    <p:sldId id="4096" r:id="rId26"/>
    <p:sldId id="4097" r:id="rId27"/>
    <p:sldId id="4031" r:id="rId28"/>
    <p:sldId id="4053" r:id="rId29"/>
    <p:sldId id="4051" r:id="rId30"/>
    <p:sldId id="403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>
    <p:extLst>
      <p:ext uri="{19B8F6BF-5375-455C-9EA6-DF929625EA0E}">
        <p15:presenceInfo xmlns:p15="http://schemas.microsoft.com/office/powerpoint/2012/main" userId="Zhou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4A6"/>
    <a:srgbClr val="0F52BA"/>
    <a:srgbClr val="170F7F"/>
    <a:srgbClr val="0F34A6"/>
    <a:srgbClr val="FCD6B6"/>
    <a:srgbClr val="942093"/>
    <a:srgbClr val="E841FF"/>
    <a:srgbClr val="FDD6B6"/>
    <a:srgbClr val="4E8F00"/>
    <a:srgbClr val="FE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87119" autoAdjust="0"/>
  </p:normalViewPr>
  <p:slideViewPr>
    <p:cSldViewPr snapToObjects="1">
      <p:cViewPr varScale="1">
        <p:scale>
          <a:sx n="62" d="100"/>
          <a:sy n="62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32"/>
    </p:cViewPr>
  </p:sorterViewPr>
  <p:notesViewPr>
    <p:cSldViewPr snapToObjects="1">
      <p:cViewPr varScale="1">
        <p:scale>
          <a:sx n="67" d="100"/>
          <a:sy n="67" d="100"/>
        </p:scale>
        <p:origin x="186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45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fld id="{BF176F5C-B021-432C-A718-B7D3623AD2F3}" type="slidenum">
              <a:rPr lang="en-US" altLang="zh-CN" sz="1200" b="0">
                <a:ea typeface="宋体" panose="02010600030101010101" pitchFamily="2" charset="-122"/>
              </a:rPr>
              <a:pPr/>
              <a:t>1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60549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6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524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0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74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62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5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47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报告时间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</a:t>
            </a:r>
            <a:r>
              <a:rPr lang="en-US" dirty="0" smtClean="0"/>
              <a:t>5+5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53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endParaRPr lang="en-US" sz="1200" dirty="0"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F34A6"/>
                </a:solidFill>
              </a:rPr>
              <a:t>STCF</a:t>
            </a:r>
            <a:r>
              <a:rPr lang="en-US" altLang="zh-CN" sz="1200" dirty="0">
                <a:solidFill>
                  <a:srgbClr val="0F34A6"/>
                </a:solidFill>
              </a:rPr>
              <a:t>(SCTF)</a:t>
            </a:r>
            <a:r>
              <a:rPr lang="zh-CN" altLang="en-US" sz="1200" dirty="0">
                <a:solidFill>
                  <a:srgbClr val="0F34A6"/>
                </a:solidFill>
              </a:rPr>
              <a:t> </a:t>
            </a:r>
            <a:r>
              <a:rPr lang="en-US" sz="1200" dirty="0">
                <a:solidFill>
                  <a:srgbClr val="0F34A6"/>
                </a:solidFill>
              </a:rPr>
              <a:t>is the natural facility of</a:t>
            </a:r>
            <a:r>
              <a:rPr lang="zh-CN" altLang="en-US" sz="1200" dirty="0">
                <a:solidFill>
                  <a:srgbClr val="0F34A6"/>
                </a:solidFill>
              </a:rPr>
              <a:t> </a:t>
            </a:r>
            <a:r>
              <a:rPr lang="en-US" sz="1200" dirty="0">
                <a:solidFill>
                  <a:srgbClr val="0F34A6"/>
                </a:solidFill>
              </a:rPr>
              <a:t>global HEP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Super Tau Charm Facility is 𝑒+𝑒− collider, dedicated to precision study of properties of charm-quark, tau-lepton, study of strong interactions, search of BSM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8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2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7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3911B-8F96-40EE-A69B-7CEF031EFA5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3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1B22B-24E8-451B-835A-4AE186D504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3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31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64008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0006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4672"/>
            <a:ext cx="20574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4672"/>
            <a:ext cx="60198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56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E0531-9553-48FB-9810-8BBCA7A5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FAA1F-F4DF-4FE0-B8C6-79B30D65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45559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2023/08/04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C7E68F-B206-4361-A239-35AB7E52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7861"/>
            <a:ext cx="30861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国重会议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58052-24D1-42F7-8042-51E43528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56710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4B9DCB-804D-43F6-8F57-6CE9BBD9EE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83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E0531-9553-48FB-9810-8BBCA7A5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FAA1F-F4DF-4FE0-B8C6-79B30D65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45559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2023/08/04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C7E68F-B206-4361-A239-35AB7E52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7861"/>
            <a:ext cx="30861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国重会议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58052-24D1-42F7-8042-51E43528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56710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4B9DCB-804D-43F6-8F57-6CE9BBD9EE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94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64008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3511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9144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1035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188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7380288" y="6669089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9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7467600" y="6629401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9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5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35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35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5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35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35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25378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35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7380288" y="6669089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9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7467600" y="6629401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9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3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15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35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15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35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173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35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7380288" y="6669089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9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65175"/>
          </a:xfrm>
          <a:prstGeom prst="rect">
            <a:avLst/>
          </a:prstGeom>
        </p:spPr>
        <p:txBody>
          <a:bodyPr/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3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6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9144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043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35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7380288" y="6669089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9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4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04672"/>
            <a:ext cx="3008313" cy="63042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4672"/>
            <a:ext cx="5111750" cy="5321492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1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5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5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673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8096"/>
            <a:ext cx="54864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7580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3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96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4672"/>
            <a:ext cx="20574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4672"/>
            <a:ext cx="60198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E0531-9553-48FB-9810-8BBCA7A5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FAA1F-F4DF-4FE0-B8C6-79B30D65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45559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2023/08/04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C7E68F-B206-4361-A239-35AB7E52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7861"/>
            <a:ext cx="30861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国重会议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58052-24D1-42F7-8042-51E43528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56710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4B9DCB-804D-43F6-8F57-6CE9BBD9EE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2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89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7380288" y="6669088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7467600" y="662940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56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7380288" y="6669088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7467600" y="662940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7380288" y="6669088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7380288" y="6669088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04672"/>
            <a:ext cx="3008313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4672"/>
            <a:ext cx="5111750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11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8096"/>
            <a:ext cx="54864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98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D7AB43-CD3F-9040-9832-D80A060C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053" y="3061252"/>
            <a:ext cx="2445026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586326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DF42F1-DA7F-6146-AE55-0ABA4F9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06F81-F09C-3542-849E-D03F8E74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B4EB0-D94E-2F49-9268-3DA58B9D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8/25/2023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5A58D-B70D-594F-8BF2-6B629726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56B54-DD64-8946-A36D-45C888B3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0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2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7380288" y="6669088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9144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34" y="0"/>
            <a:ext cx="78867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46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45" r:id="rId13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35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2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9144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7380288" y="6669089"/>
            <a:ext cx="1600200" cy="149405"/>
          </a:xfrm>
          <a:prstGeom prst="rect">
            <a:avLst/>
          </a:prstGeom>
          <a:noFill/>
        </p:spPr>
        <p:txBody>
          <a:bodyPr lIns="81000" tIns="81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9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9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9144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34" y="0"/>
            <a:ext cx="78867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306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kumimoji="1" lang="en-US" altLang="zh-CN" sz="3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342900" algn="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公式" r:id="rId4" imgW="114151" imgH="215619" progId="Equation.3">
                  <p:embed/>
                </p:oleObj>
              </mc:Choice>
              <mc:Fallback>
                <p:oleObj name="公式" r:id="rId4" imgW="114151" imgH="215619" progId="Equation.3">
                  <p:embed/>
                  <p:pic>
                    <p:nvPicPr>
                      <p:cNvPr id="41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71F9C6-965F-C519-C386-5225ECFD981C}"/>
              </a:ext>
            </a:extLst>
          </p:cNvPr>
          <p:cNvSpPr txBox="1"/>
          <p:nvPr/>
        </p:nvSpPr>
        <p:spPr>
          <a:xfrm>
            <a:off x="418248" y="2551609"/>
            <a:ext cx="8421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STCF accelerator</a:t>
            </a:r>
            <a:endParaRPr lang="en-CN" sz="4400" b="1" dirty="0">
              <a:solidFill>
                <a:srgbClr val="103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4B52A-7C26-6A89-4EEA-F41E5BA5F9F1}"/>
              </a:ext>
            </a:extLst>
          </p:cNvPr>
          <p:cNvSpPr txBox="1"/>
          <p:nvPr/>
        </p:nvSpPr>
        <p:spPr>
          <a:xfrm>
            <a:off x="685800" y="4038600"/>
            <a:ext cx="75437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1034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Jingyu Tang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1034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On behalf of the accelerator team</a:t>
            </a:r>
            <a:r>
              <a:rPr lang="zh-CN" altLang="en-US" sz="2800" dirty="0">
                <a:solidFill>
                  <a:srgbClr val="1034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</a:t>
            </a:r>
            <a:endParaRPr lang="en-CN" sz="2800" dirty="0">
              <a:solidFill>
                <a:srgbClr val="1034A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000" dirty="0">
              <a:solidFill>
                <a:srgbClr val="1034A6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FTCF2024, </a:t>
            </a: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Jan. </a:t>
            </a:r>
            <a:r>
              <a:rPr lang="en-US" altLang="zh-CN" sz="2800" dirty="0" smtClean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14-18, 2024, Hefei</a:t>
            </a:r>
            <a:endParaRPr lang="en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5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64931"/>
              </p:ext>
            </p:extLst>
          </p:nvPr>
        </p:nvGraphicFramePr>
        <p:xfrm>
          <a:off x="152401" y="1237802"/>
          <a:ext cx="8762999" cy="450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389">
                  <a:extLst>
                    <a:ext uri="{9D8B030D-6E8A-4147-A177-3AD203B41FA5}">
                      <a16:colId xmlns:a16="http://schemas.microsoft.com/office/drawing/2014/main" val="873796175"/>
                    </a:ext>
                  </a:extLst>
                </a:gridCol>
                <a:gridCol w="2326460">
                  <a:extLst>
                    <a:ext uri="{9D8B030D-6E8A-4147-A177-3AD203B41FA5}">
                      <a16:colId xmlns:a16="http://schemas.microsoft.com/office/drawing/2014/main" val="3375631031"/>
                    </a:ext>
                  </a:extLst>
                </a:gridCol>
                <a:gridCol w="697938">
                  <a:extLst>
                    <a:ext uri="{9D8B030D-6E8A-4147-A177-3AD203B41FA5}">
                      <a16:colId xmlns:a16="http://schemas.microsoft.com/office/drawing/2014/main" val="3183692155"/>
                    </a:ext>
                  </a:extLst>
                </a:gridCol>
                <a:gridCol w="5118212">
                  <a:extLst>
                    <a:ext uri="{9D8B030D-6E8A-4147-A177-3AD203B41FA5}">
                      <a16:colId xmlns:a16="http://schemas.microsoft.com/office/drawing/2014/main" val="2421246452"/>
                    </a:ext>
                  </a:extLst>
                </a:gridCol>
              </a:tblGrid>
              <a:tr h="4572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0F34A6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700" b="0" i="0" u="none" strike="noStrike" dirty="0">
                        <a:solidFill>
                          <a:srgbClr val="0F34A6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solidFill>
                            <a:srgbClr val="0F34A6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Key design or tech</a:t>
                      </a:r>
                      <a:endParaRPr lang="zh-CN" altLang="en-US" sz="1700" b="0" i="0" u="none" strike="noStrike" dirty="0">
                        <a:solidFill>
                          <a:srgbClr val="0F34A6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 err="1">
                          <a:solidFill>
                            <a:srgbClr val="0F34A6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Prio</a:t>
                      </a:r>
                      <a:r>
                        <a:rPr lang="en-US" altLang="zh-CN" sz="1700" b="0" i="0" u="none" strike="noStrike" dirty="0">
                          <a:solidFill>
                            <a:srgbClr val="0F34A6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zh-CN" altLang="en-US" sz="1700" b="0" i="0" u="none" strike="noStrike" dirty="0">
                        <a:solidFill>
                          <a:srgbClr val="0F34A6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solidFill>
                            <a:srgbClr val="0F34A6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Comments</a:t>
                      </a:r>
                      <a:endParaRPr lang="zh-CN" altLang="en-US" sz="1700" b="0" i="0" u="none" strike="noStrike" dirty="0">
                        <a:solidFill>
                          <a:srgbClr val="0F34A6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5768063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Collider ring</a:t>
                      </a:r>
                      <a:r>
                        <a:rPr lang="en-US" altLang="zh-CN" sz="170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AP design</a:t>
                      </a:r>
                      <a:endParaRPr lang="zh-CN" alt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A+</a:t>
                      </a:r>
                      <a:endParaRPr 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Espec. IR, key to realize</a:t>
                      </a:r>
                      <a:r>
                        <a:rPr lang="en-US" altLang="zh-CN" sz="170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high-</a:t>
                      </a:r>
                      <a:r>
                        <a:rPr lang="en-US" altLang="zh-CN" sz="1700" u="none" strike="noStrike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lumi</a:t>
                      </a:r>
                      <a:endParaRPr lang="zh-CN" alt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71763811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IR SC</a:t>
                      </a:r>
                      <a:r>
                        <a:rPr lang="en-US" altLang="zh-CN" sz="170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magnets</a:t>
                      </a:r>
                      <a:endParaRPr lang="zh-CN" alt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A+</a:t>
                      </a:r>
                      <a:endParaRPr 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Complex structure,</a:t>
                      </a:r>
                      <a:r>
                        <a:rPr lang="en-US" altLang="zh-CN" sz="170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high-field, tight space, less exp.</a:t>
                      </a:r>
                      <a:endParaRPr lang="zh-CN" alt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54819869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Collider ring RF</a:t>
                      </a:r>
                      <a:endParaRPr lang="zh-CN" alt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+</a:t>
                      </a:r>
                      <a:endParaRPr 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High-power, deep-damped HOM, less exp.</a:t>
                      </a:r>
                      <a:endParaRPr lang="zh-CN" alt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34358288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Injecto</a:t>
                      </a:r>
                      <a:r>
                        <a:rPr lang="en-US" altLang="zh-CN" sz="1700" u="none" strike="noStrike" baseline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r AP design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Prov. high-qual. beams to CR, 2 injection schemes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80903485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Collider beam </a:t>
                      </a:r>
                      <a:r>
                        <a:rPr lang="en-US" altLang="zh-CN" sz="1700" u="none" strike="noStrike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instrum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High-prec. and fast bunch meas., fast feedbacks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64348590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Collider</a:t>
                      </a:r>
                      <a:r>
                        <a:rPr lang="en-US" altLang="zh-CN" sz="1700" u="none" strike="noStrike" baseline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ring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injection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ns-scale kickers for bunch swap-out injection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46884166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Positron source</a:t>
                      </a:r>
                      <a:endParaRPr lang="zh-CN" alt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Low e- energy to generate e+ beam</a:t>
                      </a:r>
                      <a:endParaRPr lang="en-US" altLang="zh-CN" sz="17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70708888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Collider</a:t>
                      </a:r>
                      <a:r>
                        <a:rPr lang="en-US" altLang="zh-CN" sz="170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ring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vacuum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A-</a:t>
                      </a:r>
                      <a:endParaRPr 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High-current circ. beams, ultra-high vacuum for IR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6523602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MDI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A-</a:t>
                      </a:r>
                      <a:endParaRPr 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Very tight space and complex mech.</a:t>
                      </a:r>
                      <a:r>
                        <a:rPr lang="en-US" altLang="zh-CN" sz="170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(acc. and det.)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53654947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b="0" i="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Electron source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A-</a:t>
                      </a:r>
                      <a:endParaRPr 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High-bunch charge photocathode e-gun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31907596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11</a:t>
                      </a:r>
                      <a:endParaRPr lang="en-US" altLang="zh-CN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Linac microwave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A-</a:t>
                      </a:r>
                      <a:endParaRPr lang="en-US" sz="1700" b="0" i="0" u="none" strike="noStrike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Large-</a:t>
                      </a:r>
                      <a:r>
                        <a:rPr lang="en-US" altLang="zh-CN" sz="1700" u="none" strike="noStrike" dirty="0" err="1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aper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. S-band acc.</a:t>
                      </a:r>
                      <a:r>
                        <a:rPr lang="en-US" altLang="zh-CN" sz="170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baseline="0" dirty="0" err="1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struct</a:t>
                      </a:r>
                      <a:r>
                        <a:rPr lang="en-US" altLang="zh-CN" sz="170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., less </a:t>
                      </a:r>
                      <a:r>
                        <a:rPr lang="en-US" altLang="zh-CN" sz="1700" u="none" strike="noStrike" baseline="0" dirty="0" err="1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exp</a:t>
                      </a:r>
                      <a:r>
                        <a:rPr lang="en-US" altLang="zh-CN" sz="170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, LLRF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5684429"/>
                  </a:ext>
                </a:extLst>
              </a:tr>
              <a:tr h="33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en-US" altLang="zh-CN" sz="1700" b="0" i="0" u="none" strike="noStrike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700" b="0" i="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Linac power source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A-</a:t>
                      </a:r>
                      <a:endParaRPr 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700" u="none" strike="noStrike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High-power solid-state</a:t>
                      </a:r>
                      <a:r>
                        <a:rPr lang="en-US" altLang="zh-CN" sz="1700" u="none" strike="noStrike" baseline="0" dirty="0">
                          <a:solidFill>
                            <a:srgbClr val="4E8F00"/>
                          </a:solidFill>
                          <a:effectLst/>
                          <a:latin typeface="Arial" panose="020B0604020202020204" pitchFamily="34" charset="0"/>
                          <a:ea typeface="STZhongsong" panose="02010600040101010101" pitchFamily="2" charset="-122"/>
                          <a:cs typeface="Arial" panose="020B0604020202020204" pitchFamily="34" charset="0"/>
                        </a:rPr>
                        <a:t> modulator</a:t>
                      </a:r>
                      <a:endParaRPr lang="zh-CN" altLang="en-US" sz="1700" b="0" i="0" u="none" strike="noStrike" dirty="0">
                        <a:solidFill>
                          <a:srgbClr val="4E8F00"/>
                        </a:solidFill>
                        <a:effectLst/>
                        <a:latin typeface="Arial" panose="020B0604020202020204" pitchFamily="34" charset="0"/>
                        <a:ea typeface="STZhongsong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8970094"/>
                  </a:ext>
                </a:extLst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0" y="76200"/>
            <a:ext cx="9144000" cy="682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altLang="zh-CN" sz="4000" b="1" kern="1200" dirty="0" smtClean="0">
                <a:solidFill>
                  <a:schemeClr val="bg1"/>
                </a:solidFill>
                <a:effectLst/>
                <a:latin typeface="+mj-ea"/>
                <a:ea typeface="+mj-ea"/>
                <a:cs typeface="等线" panose="02010600030101010101" pitchFamily="2" charset="-122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kern="0" dirty="0"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on AP and technologies</a:t>
            </a:r>
            <a:endParaRPr lang="en-US" altLang="zh-CN" sz="3600" b="0" kern="0" dirty="0">
              <a:latin typeface="Arial" panose="020B0604020202020204" pitchFamily="34" charset="0"/>
              <a:ea typeface="STZhongsong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8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228600" y="228600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(1) – CR AP design</a:t>
            </a:r>
          </a:p>
        </p:txBody>
      </p:sp>
      <p:sp>
        <p:nvSpPr>
          <p:cNvPr id="25" name="内容占位符 1"/>
          <p:cNvSpPr>
            <a:spLocks noGrp="1"/>
          </p:cNvSpPr>
          <p:nvPr>
            <p:ph idx="1"/>
          </p:nvPr>
        </p:nvSpPr>
        <p:spPr>
          <a:xfrm>
            <a:off x="228599" y="1066800"/>
            <a:ext cx="6087681" cy="2895600"/>
          </a:xfrm>
        </p:spPr>
        <p:txBody>
          <a:bodyPr/>
          <a:lstStyle/>
          <a:p>
            <a:r>
              <a:rPr lang="en-US" altLang="zh-CN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new-generation e+/e- collider</a:t>
            </a:r>
          </a:p>
          <a:p>
            <a:pPr lvl="1"/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 to attain two-order </a:t>
            </a:r>
            <a:r>
              <a:rPr lang="en-US" altLang="zh-CN" sz="1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lumi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gain over the last-generation collider (BEPC-II)?</a:t>
            </a:r>
          </a:p>
          <a:p>
            <a:r>
              <a:rPr lang="en-US" altLang="zh-CN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 physics design</a:t>
            </a:r>
          </a:p>
          <a:p>
            <a:pPr lvl="1"/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key and challenge for STCF accelerator</a:t>
            </a:r>
          </a:p>
          <a:p>
            <a:pPr lvl="1"/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collision scheme: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</a:t>
            </a:r>
            <a:r>
              <a:rPr lang="en-US" altLang="zh-CN" sz="1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param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19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1900" i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19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9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sz="19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; nm spot at IP),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crossing angle, correlation with the 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B-B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effect [</a:t>
            </a:r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Luminosity need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sz="19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70" y="953566"/>
            <a:ext cx="2775941" cy="2781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400" y="6184934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Take advantage of a new machine, lessons from </a:t>
            </a:r>
            <a:r>
              <a:rPr lang="en-US" altLang="zh-CN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SuperKEKB</a:t>
            </a:r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 better design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 bwMode="auto">
          <a:xfrm>
            <a:off x="241738" y="3886200"/>
            <a:ext cx="86736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optics: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Final Focus + Crab Waist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(Telescope-Mini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, dispersion, phase advance) 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[</a:t>
            </a:r>
            <a:r>
              <a:rPr lang="en-US" altLang="zh-CN" sz="1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Complexity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]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 nonlinearity: 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Local CC for extreme-low 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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, fringe-field, crab sextupoles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 very small DA and MA [</a:t>
            </a:r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very short beam lifetime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]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</a:t>
            </a:r>
            <a:endParaRPr lang="en-US" altLang="zh-CN" sz="19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ymbol" panose="05050102010706020507" pitchFamily="18" charset="2"/>
            </a:endParaRPr>
          </a:p>
          <a:p>
            <a:pPr lvl="1"/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Complex MDI: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 magnets, vacuum, cryostat, beam monitors, interface with detector </a:t>
            </a:r>
            <a:r>
              <a:rPr lang="en-US" altLang="zh-CN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[Iterations]</a:t>
            </a:r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58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572500" cy="5715000"/>
              </a:xfrm>
            </p:spPr>
            <p:txBody>
              <a:bodyPr/>
              <a:lstStyle/>
              <a:p>
                <a:pPr>
                  <a:spcBef>
                    <a:spcPts val="225"/>
                  </a:spcBef>
                </a:pPr>
                <a:r>
                  <a:rPr lang="en-US" altLang="zh-CN" sz="2200" dirty="0">
                    <a:solidFill>
                      <a:srgbClr val="1034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Beam-Beam effects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3rd-Gen colliders pushing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y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 0.1 or higher (Limiting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sub>
                    </m:sSub>
                    <m: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Large </a:t>
                </a:r>
                <a:r>
                  <a:rPr lang="en-US" altLang="zh-CN" sz="18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Piwinski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+ Crab-Waist:  strong correlation with transverse motion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Mutual influencing with frequent injections</a:t>
                </a:r>
              </a:p>
              <a:p>
                <a:pPr>
                  <a:spcBef>
                    <a:spcPts val="225"/>
                  </a:spcBef>
                </a:pPr>
                <a:r>
                  <a:rPr lang="en-US" altLang="zh-CN" sz="2200" dirty="0">
                    <a:solidFill>
                      <a:srgbClr val="1034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Collective effects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Factors: high current, low emittance, high impedance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Intra-beam scattering: transverse IBS,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Touschek (very short lifetime)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Impedance: multiple strong collective instabilities, in particular the coupling bunch instability</a:t>
                </a:r>
                <a:endPara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Symbol" panose="05050102010706020507" pitchFamily="18" charset="2"/>
                </a:endParaRPr>
              </a:p>
              <a:p>
                <a:pPr>
                  <a:spcBef>
                    <a:spcPts val="225"/>
                  </a:spcBef>
                </a:pPr>
                <a:r>
                  <a:rPr lang="en-US" altLang="zh-CN" sz="2200" dirty="0">
                    <a:solidFill>
                      <a:srgbClr val="1034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Beam injection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Touschek lifetime very short (&lt;300</a:t>
                </a:r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s), frequent injections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 different beam energies: damping time by damping wigglers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Injection schemes: off-axis injection easier, emittance blow-up and background;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bunch swap-out injection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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more powerful injector</a:t>
                </a:r>
              </a:p>
              <a:p>
                <a:pPr>
                  <a:spcBef>
                    <a:spcPts val="225"/>
                  </a:spcBef>
                </a:pPr>
                <a:r>
                  <a:rPr lang="en-US" altLang="zh-CN" sz="2200" dirty="0">
                    <a:solidFill>
                      <a:srgbClr val="1034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Beam collimation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Very high beam loss rate: background and radiation protection</a:t>
                </a:r>
              </a:p>
              <a:p>
                <a:pPr lvl="1">
                  <a:spcBef>
                    <a:spcPts val="225"/>
                  </a:spcBef>
                </a:pP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Collimation efficiency and impedance: more complex collimation design (e.g.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nonlinear collimation</a:t>
                </a: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572500" cy="5715000"/>
              </a:xfrm>
              <a:blipFill>
                <a:blip r:embed="rId3"/>
                <a:stretch>
                  <a:fillRect l="-888" t="-887" r="-296" b="-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304800" y="228600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Other key problems in CR AP design</a:t>
            </a:r>
          </a:p>
        </p:txBody>
      </p:sp>
    </p:spTree>
    <p:extLst>
      <p:ext uri="{BB962C8B-B14F-4D97-AF65-F5344CB8AC3E}">
        <p14:creationId xmlns:p14="http://schemas.microsoft.com/office/powerpoint/2010/main" val="95873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215039" y="152400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(2) – Injector AP design</a:t>
            </a:r>
          </a:p>
        </p:txBody>
      </p:sp>
      <p:sp>
        <p:nvSpPr>
          <p:cNvPr id="25" name="内容占位符 1"/>
          <p:cNvSpPr>
            <a:spLocks noGrp="1"/>
          </p:cNvSpPr>
          <p:nvPr>
            <p:ph idx="1"/>
          </p:nvPr>
        </p:nvSpPr>
        <p:spPr>
          <a:xfrm>
            <a:off x="76200" y="914400"/>
            <a:ext cx="5779816" cy="5791200"/>
          </a:xfrm>
        </p:spPr>
        <p:txBody>
          <a:bodyPr/>
          <a:lstStyle/>
          <a:p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Injector providing e+/e- beams to CR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Quality: energy spread, bunch charge, emittance, stability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frequency injections</a:t>
            </a:r>
          </a:p>
          <a:p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difficulties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energy range: 1-3.5 GeV, 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sz="1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&lt;20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current: 1.5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(off-axis); 8-10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(swap)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Depending on CR injection schemes:</a:t>
            </a:r>
          </a:p>
          <a:p>
            <a:pPr marL="342900" lvl="1" indent="0"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Off-axis: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damping ring, key: e+ source</a:t>
            </a:r>
          </a:p>
          <a:p>
            <a:pPr marL="342900" lvl="1" indent="0">
              <a:buNone/>
            </a:pPr>
            <a:r>
              <a:rPr lang="en-US" altLang="zh-CN" sz="1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Swap</a:t>
            </a:r>
            <a:r>
              <a:rPr lang="zh-CN" altLang="en-US" sz="1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e+/e- accumulator rings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e-/e+ conversion: low e- energy (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GeV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 Higher current and low-emit e- beam, higher capture eff.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High-charge, low-emit beam acceleration: wake-field effect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 bunches in AR: linac beam loading</a:t>
            </a: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accum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rings (e+/e-): cost issue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56016" y="4724400"/>
            <a:ext cx="3143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Better design: </a:t>
            </a:r>
          </a:p>
          <a:p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A new machine, utilizing design and technology from FEL and 4G light source </a:t>
            </a:r>
            <a:r>
              <a:rPr lang="en-US" altLang="zh-CN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linacs</a:t>
            </a:r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7" name="图片 6" descr="stcf注入器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295400"/>
            <a:ext cx="3425283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15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8852BEB-BDBF-060E-2CD3-322BF2BD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990600"/>
            <a:ext cx="5924550" cy="3657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 SC magnets</a:t>
            </a:r>
          </a:p>
          <a:p>
            <a:pPr lvl="1">
              <a:lnSpc>
                <a:spcPct val="110000"/>
              </a:lnSpc>
              <a:spcBef>
                <a:spcPts val="450"/>
              </a:spcBef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Technically very challenging, very few labs have experience</a:t>
            </a:r>
          </a:p>
          <a:p>
            <a:pPr lvl="1">
              <a:lnSpc>
                <a:spcPct val="110000"/>
              </a:lnSpc>
              <a:spcBef>
                <a:spcPts val="450"/>
              </a:spcBef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Very tight space, complex and combined coils</a:t>
            </a:r>
          </a:p>
          <a:p>
            <a:pPr lvl="1">
              <a:lnSpc>
                <a:spcPct val="110000"/>
              </a:lnSpc>
              <a:spcBef>
                <a:spcPts val="450"/>
              </a:spcBef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3rd-Gen e+/e- colliders even more difficult: twin-aperture, higher field gradient (~50 T/m)</a:t>
            </a:r>
          </a:p>
          <a:p>
            <a:pPr lvl="1">
              <a:lnSpc>
                <a:spcPct val="110000"/>
              </a:lnSpc>
              <a:spcBef>
                <a:spcPts val="450"/>
              </a:spcBef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China: IHEP built the first IR magnet for BEPC-II; some experience in other SC magnets</a:t>
            </a:r>
          </a:p>
          <a:p>
            <a:pPr lvl="1">
              <a:lnSpc>
                <a:spcPct val="110000"/>
              </a:lnSpc>
              <a:spcBef>
                <a:spcPts val="450"/>
              </a:spcBef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 R&amp;D: developing prototypes by steps, different technologies under consider. (BEPCII serpentine, CCT, cos2</a:t>
            </a:r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θ/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DCT)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1F39AE-383B-0FA3-EEB4-E0D98589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zh-CN" sz="3200" dirty="0"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(3) – IR SC magnets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80" y="1663625"/>
            <a:ext cx="2625330" cy="48257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5300" y="5189987"/>
            <a:ext cx="1412900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0000">
              <a:spcBef>
                <a:spcPts val="450"/>
              </a:spcBef>
            </a:pPr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BINP/SCTF</a:t>
            </a:r>
          </a:p>
          <a:p>
            <a:pPr indent="-270000" algn="ctr">
              <a:spcBef>
                <a:spcPts val="450"/>
              </a:spcBef>
            </a:pPr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Prototype (CCT)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37345" y="959305"/>
            <a:ext cx="301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35000">
              <a:spcBef>
                <a:spcPts val="450"/>
              </a:spcBef>
            </a:pPr>
            <a:r>
              <a:rPr lang="en-US" altLang="zh-CN" dirty="0" err="1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SuperKEKB</a:t>
            </a:r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 considering to replace the magnets (Nb</a:t>
            </a:r>
            <a:r>
              <a:rPr lang="en-US" altLang="zh-CN" baseline="-25000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3</a:t>
            </a:r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Sn)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84" y="4809289"/>
            <a:ext cx="1657350" cy="1657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1" y="4967542"/>
            <a:ext cx="2991241" cy="115534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304" y="628197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0000">
              <a:spcBef>
                <a:spcPts val="450"/>
              </a:spcBef>
            </a:pPr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IHEP BEPCII-U</a:t>
            </a:r>
          </a:p>
        </p:txBody>
      </p:sp>
    </p:spTree>
    <p:extLst>
      <p:ext uri="{BB962C8B-B14F-4D97-AF65-F5344CB8AC3E}">
        <p14:creationId xmlns:p14="http://schemas.microsoft.com/office/powerpoint/2010/main" val="242008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57150" y="188007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(4) – Ring RF</a:t>
            </a:r>
          </a:p>
        </p:txBody>
      </p:sp>
      <p:sp>
        <p:nvSpPr>
          <p:cNvPr id="25" name="内容占位符 1"/>
          <p:cNvSpPr>
            <a:spLocks noGrp="1"/>
          </p:cNvSpPr>
          <p:nvPr>
            <p:ph idx="1"/>
          </p:nvPr>
        </p:nvSpPr>
        <p:spPr>
          <a:xfrm>
            <a:off x="215038" y="998109"/>
            <a:ext cx="5804762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 for Collider rings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synchrotron radiation (2 Amperes): RF power and couplers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HOM deep-damped: instabilities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energy range (1-3.5 GeV): high </a:t>
            </a:r>
            <a:r>
              <a:rPr lang="en-US" altLang="zh-CN" sz="1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1800" i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loading: at bunch swap-out injection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Stability: more powerful LLRF</a:t>
            </a:r>
          </a:p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 RF considerations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Comparing RT and SC cavities (RT cavity for DR)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500-MHz HOM-d RF cavity: little exp. in China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500-MHz SC cavity: more exp., but coupler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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150kW, STCF needing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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300kW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R&amp;D effort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high-power coupler for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 cavity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prototyping a RT cavity with HOM-d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LLRF</a:t>
            </a:r>
          </a:p>
        </p:txBody>
      </p:sp>
      <p:pic>
        <p:nvPicPr>
          <p:cNvPr id="6" name="Picture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56" y="1447800"/>
            <a:ext cx="2195513" cy="2476500"/>
          </a:xfrm>
          <a:prstGeom prst="rect">
            <a:avLst/>
          </a:prstGeom>
        </p:spPr>
      </p:pic>
      <p:pic>
        <p:nvPicPr>
          <p:cNvPr id="9" name="Picture 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601079" cy="1885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86035" y="886738"/>
            <a:ext cx="240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High-power coupler to SC cavity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4600" y="6038850"/>
            <a:ext cx="272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RT cavity with HOM-d (KEK ARES type)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25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0" y="167656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(5) – Beam instrumentation</a:t>
            </a:r>
          </a:p>
        </p:txBody>
      </p:sp>
      <p:sp>
        <p:nvSpPr>
          <p:cNvPr id="25" name="内容占位符 1"/>
          <p:cNvSpPr>
            <a:spLocks noGrp="1"/>
          </p:cNvSpPr>
          <p:nvPr>
            <p:ph idx="1"/>
          </p:nvPr>
        </p:nvSpPr>
        <p:spPr>
          <a:xfrm>
            <a:off x="76200" y="990600"/>
            <a:ext cx="57150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Requirements for beam </a:t>
            </a:r>
            <a:r>
              <a:rPr lang="en-US" altLang="zh-CN" sz="2200" dirty="0" err="1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instrum</a:t>
            </a: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 precise bunch meas.: bunch-by-bunch 3D meas., trans. position res. &lt;5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m, long. phase res.&lt;0.2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 B-by-B fast feedback: coupled bunch inst.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IP: orbit feedback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Injector: bunch length and charge meas.</a:t>
            </a:r>
          </a:p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R&amp;D efforts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Bunch 3D meas.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probe, signal treat, electronics, S/N, integration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B-by-B fast feedback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raising bandwidth, avoiding interference to single bunch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Injector bunch length and charge meas.: cavity-based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Symbol" panose="05050102010706020507" pitchFamily="18" charset="2"/>
            </a:endParaRP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Prototypes: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tests in different machines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62650" y="2861110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Integrated board </a:t>
            </a:r>
            <a:br>
              <a:rPr lang="en-US" altLang="zh-CN" sz="2000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</a:br>
            <a:r>
              <a:rPr lang="en-US" altLang="zh-CN" sz="2000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for B-by-B 3D meas.</a:t>
            </a:r>
            <a:endParaRPr lang="zh-CN" altLang="en-US" sz="2000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77922" y="5580700"/>
            <a:ext cx="2937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Cavity-based:</a:t>
            </a:r>
          </a:p>
          <a:p>
            <a:r>
              <a:rPr lang="en-US" altLang="zh-CN" sz="2000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bunch length, charge and profile meas.</a:t>
            </a:r>
            <a:endParaRPr lang="zh-CN" altLang="en-US" sz="2000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875542"/>
            <a:ext cx="3212677" cy="18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68996"/>
            <a:ext cx="3352800" cy="196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70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16364" r="25648"/>
          <a:stretch>
            <a:fillRect/>
          </a:stretch>
        </p:blipFill>
        <p:spPr bwMode="auto">
          <a:xfrm>
            <a:off x="5638800" y="3962400"/>
            <a:ext cx="3200400" cy="19350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76200" y="254640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(6) – Injection kickers</a:t>
            </a:r>
          </a:p>
        </p:txBody>
      </p:sp>
      <p:sp>
        <p:nvSpPr>
          <p:cNvPr id="25" name="内容占位符 1"/>
          <p:cNvSpPr>
            <a:spLocks noGrp="1"/>
          </p:cNvSpPr>
          <p:nvPr>
            <p:ph idx="1"/>
          </p:nvPr>
        </p:nvSpPr>
        <p:spPr>
          <a:xfrm>
            <a:off x="164626" y="1196652"/>
            <a:ext cx="5328511" cy="505174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Injection kicker requirements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Very short lifetime (&lt;300 s): frequent injections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Less influence to circulating beams (collision): small variations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Very small DA: small off-axis injection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Parallel study: off-axis injection and swap-out injection</a:t>
            </a:r>
          </a:p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R&amp;D efforts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High-rep (50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Hz), super fast kicker (bottom&lt;4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ns)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Concern: nonlinear kicker, thin-blade eddy-current septum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10200" y="6000411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Multi-wire nonlinear kicker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0200" y="339529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HEPS Strip-line kicker (8-10ns)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88760"/>
            <a:ext cx="3133110" cy="23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152400" y="228600"/>
            <a:ext cx="9144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(7) – Positron source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STZho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内容占位符 1"/>
          <p:cNvSpPr>
            <a:spLocks noGrp="1"/>
          </p:cNvSpPr>
          <p:nvPr>
            <p:ph idx="1"/>
          </p:nvPr>
        </p:nvSpPr>
        <p:spPr>
          <a:xfrm>
            <a:off x="215040" y="1066800"/>
            <a:ext cx="520992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Requirements and challenges for positron source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e+ beam:  1.5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per bunch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Relatively low e- beam energy (1.5 GeV): low conversion eff.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rep. (50 Hz): heat deposit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capture eff.: strong magnetic horn, large-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aper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accel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tubes</a:t>
            </a:r>
            <a:endParaRPr lang="en-US" altLang="zh-CN" sz="1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2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R&amp;D efforts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Prototype: e+ source (target, magnetic horn) and large-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aper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accel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tube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e+/e- beam test platform: accelerating e+ to 100 MeV (e-: 100 MeV)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Exploring new type target: single crystal or amorphous tungsten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62600" y="4944140"/>
            <a:ext cx="344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e+/e- beams test platform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3785" y="2431734"/>
            <a:ext cx="322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E841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New reciprocating motion e+ target</a:t>
            </a:r>
            <a:endParaRPr lang="zh-CN" altLang="en-US" dirty="0">
              <a:solidFill>
                <a:srgbClr val="E841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60" y="3608541"/>
            <a:ext cx="3566640" cy="1174455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60" y="1122009"/>
            <a:ext cx="3760710" cy="1248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91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8852BEB-BDBF-060E-2CD3-322BF2BD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0" y="1066800"/>
            <a:ext cx="8471916" cy="5486400"/>
          </a:xfrm>
        </p:spPr>
        <p:txBody>
          <a:bodyPr/>
          <a:lstStyle/>
          <a:p>
            <a:r>
              <a:rPr lang="en-US" altLang="zh-CN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 platform for supporting several injector R&amp;Ds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 source: mainly photocathode (also thermal e-gun)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High-power solid-state modulator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Positron target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Magnetic horn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Large-aperture S-band acceleration tube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diagnostic devices</a:t>
            </a: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Merge with HALF linac aging platform</a:t>
            </a:r>
          </a:p>
          <a:p>
            <a:r>
              <a:rPr lang="en-US" altLang="zh-CN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requirements</a:t>
            </a: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Photocathode electron source</a:t>
            </a: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100-MeV e- linac</a:t>
            </a: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Positron target and magnetic horn</a:t>
            </a: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100-MeV e+ linac</a:t>
            </a: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properties measurements, beam dumps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1F39AE-383B-0FA3-EEB4-E0D98589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Electron-positron beams test platform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CC7FB28-870B-52B0-20CC-33888CA540B3}"/>
              </a:ext>
            </a:extLst>
          </p:cNvPr>
          <p:cNvSpPr txBox="1">
            <a:spLocks/>
          </p:cNvSpPr>
          <p:nvPr/>
        </p:nvSpPr>
        <p:spPr bwMode="auto">
          <a:xfrm>
            <a:off x="381000" y="1484586"/>
            <a:ext cx="83057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0" indent="-514350">
              <a:lnSpc>
                <a:spcPct val="120000"/>
              </a:lnSpc>
            </a:pPr>
            <a:r>
              <a:rPr lang="en-US" altLang="zh-CN" sz="28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Design goals</a:t>
            </a:r>
          </a:p>
          <a:p>
            <a:pPr marL="603250" indent="-514350">
              <a:lnSpc>
                <a:spcPct val="120000"/>
              </a:lnSpc>
            </a:pPr>
            <a:r>
              <a:rPr lang="en-US" altLang="zh-CN" sz="28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Current accelerator design scheme and key parameters</a:t>
            </a:r>
          </a:p>
          <a:p>
            <a:pPr marL="603250" indent="-514350">
              <a:lnSpc>
                <a:spcPct val="120000"/>
              </a:lnSpc>
            </a:pPr>
            <a:r>
              <a:rPr lang="en-US" altLang="zh-CN" sz="28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Key challenges in accelerator physics and technologies</a:t>
            </a:r>
          </a:p>
          <a:p>
            <a:pPr marL="603250" indent="-514350">
              <a:lnSpc>
                <a:spcPct val="120000"/>
              </a:lnSpc>
            </a:pPr>
            <a:r>
              <a:rPr lang="en-US" altLang="zh-CN" sz="28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Organization of the STCF accelerator study</a:t>
            </a:r>
          </a:p>
          <a:p>
            <a:pPr marL="603250" indent="-514350">
              <a:lnSpc>
                <a:spcPct val="120000"/>
              </a:lnSpc>
            </a:pPr>
            <a:r>
              <a:rPr lang="en-US" altLang="zh-CN" sz="28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Financial resources and planning</a:t>
            </a:r>
          </a:p>
          <a:p>
            <a:pPr marL="603250" indent="-514350">
              <a:lnSpc>
                <a:spcPct val="120000"/>
              </a:lnSpc>
            </a:pPr>
            <a:r>
              <a:rPr lang="en-US" altLang="zh-CN" sz="28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Summary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330129-5BB7-4AB4-DA9A-E6F02031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1"/>
            <a:ext cx="12192000" cy="7920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Topics</a:t>
            </a:r>
            <a:endParaRPr lang="zh-CN" altLang="en-US" dirty="0">
              <a:latin typeface="Arial" panose="020B0604020202020204" pitchFamily="34" charset="0"/>
              <a:ea typeface="STZhongsong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5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6A60CF-353B-8E4E-6B3D-ECF8D86A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524"/>
            <a:ext cx="9144000" cy="378407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05C3755-8E4B-1498-C8E4-E907688E7556}"/>
              </a:ext>
            </a:extLst>
          </p:cNvPr>
          <p:cNvSpPr txBox="1"/>
          <p:nvPr/>
        </p:nvSpPr>
        <p:spPr>
          <a:xfrm>
            <a:off x="381000" y="914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e- linac</a:t>
            </a:r>
            <a:r>
              <a:rPr lang="en-US" altLang="zh-CN" sz="2400" dirty="0"/>
              <a:t>: 2* 6-m sections; </a:t>
            </a:r>
            <a:r>
              <a:rPr lang="en-US" altLang="zh-CN" sz="2400" dirty="0">
                <a:solidFill>
                  <a:srgbClr val="FF0000"/>
                </a:solidFill>
              </a:rPr>
              <a:t>e+ linac</a:t>
            </a:r>
            <a:r>
              <a:rPr lang="en-US" altLang="zh-CN" sz="2400" dirty="0"/>
              <a:t>: 3 large-aper. </a:t>
            </a:r>
            <a:r>
              <a:rPr lang="en-US" altLang="zh-CN" sz="2400" dirty="0" err="1"/>
              <a:t>accel</a:t>
            </a:r>
            <a:r>
              <a:rPr lang="en-US" altLang="zh-CN" sz="2400" dirty="0"/>
              <a:t>. tubes</a:t>
            </a:r>
            <a:endParaRPr lang="zh-CN" altLang="en-US" sz="24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000" y="5233795"/>
            <a:ext cx="8229600" cy="45271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in the HALF accelerator test hall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4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6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STCF accelerator study</a:t>
            </a:r>
          </a:p>
        </p:txBody>
      </p:sp>
    </p:spTree>
    <p:extLst>
      <p:ext uri="{BB962C8B-B14F-4D97-AF65-F5344CB8AC3E}">
        <p14:creationId xmlns:p14="http://schemas.microsoft.com/office/powerpoint/2010/main" val="274582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>
              <a:lnSpc>
                <a:spcPct val="103000"/>
              </a:lnSpc>
              <a:spcBef>
                <a:spcPts val="500"/>
              </a:spcBef>
            </a:pPr>
            <a:r>
              <a:rPr lang="en-US" altLang="zh-CN" sz="2400" dirty="0"/>
              <a:t>Preliminary study phase (from 2018 to mid 2023)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Very limited manpower (a dozen, mostly: small-portion part-time, students, retired consultants): preliminary conceptual design on the STCF accelerator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Lacking experience in colliders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Supporting the STCF study project</a:t>
            </a:r>
          </a:p>
          <a:p>
            <a:pPr>
              <a:lnSpc>
                <a:spcPct val="103000"/>
              </a:lnSpc>
              <a:spcBef>
                <a:spcPts val="500"/>
              </a:spcBef>
            </a:pPr>
            <a:r>
              <a:rPr lang="en-US" altLang="zh-CN" sz="2500" dirty="0"/>
              <a:t>Key R&amp;D phase (since August 2023)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National Synchrotron Radiation Laboratory (</a:t>
            </a:r>
            <a:r>
              <a:rPr lang="en-US" altLang="zh-CN" sz="2000" dirty="0">
                <a:solidFill>
                  <a:srgbClr val="FF0000"/>
                </a:solidFill>
              </a:rPr>
              <a:t>NSRL</a:t>
            </a:r>
            <a:r>
              <a:rPr lang="en-US" altLang="zh-CN" sz="2000" dirty="0"/>
              <a:t>) fully engaged in, as the </a:t>
            </a:r>
            <a:r>
              <a:rPr lang="en-US" altLang="zh-CN" sz="2000" dirty="0">
                <a:solidFill>
                  <a:srgbClr val="FF0000"/>
                </a:solidFill>
              </a:rPr>
              <a:t>co-supporter</a:t>
            </a:r>
            <a:r>
              <a:rPr lang="en-US" altLang="zh-CN" sz="2000" dirty="0"/>
              <a:t> of the STCF project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NSRL is focusing on the constr. of HALF (a 4G synchrotron light source, 2023.5 to 2028.9), still limited manpower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Domestic collaborations: 8 institutions (4 formerly, 4 individuals), contributing </a:t>
            </a:r>
            <a:r>
              <a:rPr lang="en-US" altLang="zh-CN" sz="2000" dirty="0" smtClean="0"/>
              <a:t>to half </a:t>
            </a:r>
            <a:r>
              <a:rPr lang="en-US" altLang="zh-CN" sz="2000" dirty="0"/>
              <a:t>of current manpower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100" dirty="0"/>
              <a:t>About </a:t>
            </a:r>
            <a:r>
              <a:rPr lang="en-US" altLang="zh-CN" sz="2100" dirty="0">
                <a:solidFill>
                  <a:srgbClr val="FF0000"/>
                </a:solidFill>
              </a:rPr>
              <a:t>90 persons</a:t>
            </a:r>
            <a:r>
              <a:rPr lang="en-US" altLang="zh-CN" sz="2100" dirty="0"/>
              <a:t>, half are students, majority without experience in colliders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From prelim. study phase to R&amp;D phase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63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5181600"/>
          </a:xfrm>
        </p:spPr>
        <p:txBody>
          <a:bodyPr/>
          <a:lstStyle/>
          <a:p>
            <a:pPr>
              <a:lnSpc>
                <a:spcPct val="103000"/>
              </a:lnSpc>
              <a:spcBef>
                <a:spcPts val="500"/>
              </a:spcBef>
            </a:pPr>
            <a:r>
              <a:rPr lang="en-US" altLang="zh-CN" sz="2400" dirty="0"/>
              <a:t>Accelerator Division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Formed in August 2023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15 under-systems established in </a:t>
            </a:r>
            <a:r>
              <a:rPr lang="en-US" altLang="zh-CN" sz="2000" dirty="0" smtClean="0"/>
              <a:t>Nov. 2023</a:t>
            </a:r>
            <a:endParaRPr lang="en-US" altLang="zh-CN" sz="2000" dirty="0"/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Regular meetings: weekly, bi-weekly, monthly</a:t>
            </a:r>
          </a:p>
          <a:p>
            <a:pPr>
              <a:lnSpc>
                <a:spcPct val="103000"/>
              </a:lnSpc>
              <a:spcBef>
                <a:spcPts val="500"/>
              </a:spcBef>
            </a:pPr>
            <a:r>
              <a:rPr lang="en-US" altLang="zh-CN" sz="2400" dirty="0"/>
              <a:t>Objectives in 2023-2025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Conceptual design report (first half 2025)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Preliminary technical design report (end 2025)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Key technology R&amp;Ds (by steps)</a:t>
            </a:r>
          </a:p>
          <a:p>
            <a:pPr>
              <a:lnSpc>
                <a:spcPct val="103000"/>
              </a:lnSpc>
              <a:spcBef>
                <a:spcPts val="500"/>
              </a:spcBef>
            </a:pPr>
            <a:r>
              <a:rPr lang="en-US" altLang="zh-CN" sz="2400" dirty="0"/>
              <a:t>Objectives beyond 2025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Supporting STCF to bid national construction project: The Proposal of the STCF Project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Technical design report</a:t>
            </a:r>
          </a:p>
          <a:p>
            <a:pPr lvl="1">
              <a:lnSpc>
                <a:spcPct val="103000"/>
              </a:lnSpc>
              <a:spcBef>
                <a:spcPts val="500"/>
              </a:spcBef>
            </a:pPr>
            <a:r>
              <a:rPr lang="en-US" altLang="zh-CN" sz="2000" dirty="0"/>
              <a:t>Continuation and further key technical R&amp;D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Accelerator Division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32219" r="23333" b="24810"/>
          <a:stretch/>
        </p:blipFill>
        <p:spPr>
          <a:xfrm>
            <a:off x="5181600" y="831794"/>
            <a:ext cx="3962400" cy="1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52577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zh-CN" dirty="0"/>
              <a:t>Provincial STCF R&amp;D project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From 2023.1 to 2025.12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Direct: total, 210M RMB;  accelerator, </a:t>
            </a:r>
            <a:r>
              <a:rPr lang="en-US" altLang="zh-CN" sz="2000" dirty="0">
                <a:solidFill>
                  <a:srgbClr val="FF0000"/>
                </a:solidFill>
              </a:rPr>
              <a:t>130M RMB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Matching </a:t>
            </a:r>
            <a:r>
              <a:rPr lang="en-US" altLang="zh-CN" sz="2000" dirty="0" smtClean="0"/>
              <a:t>from </a:t>
            </a:r>
            <a:r>
              <a:rPr lang="en-US" altLang="zh-CN" sz="2000" dirty="0"/>
              <a:t>USTC: total, 210M RMB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On STCF accelerator design and R&amp;D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zh-CN" dirty="0" err="1"/>
              <a:t>MoST</a:t>
            </a:r>
            <a:r>
              <a:rPr lang="en-US" altLang="zh-CN" dirty="0"/>
              <a:t> key research program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From 2022.7 to 2027.6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10.6M RMB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On a few topics of STCF accelerator design and R&amp;D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zh-CN" dirty="0"/>
              <a:t>NSFC key research project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From 2024.1 to 2027.12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3.4M RMB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On key accelerator physics problems in STCF collider rings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04672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Financial resources for accelerator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1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/>
              <a:t>STCF accelerator goal is very challenging 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STCF accelerator group laid a good base in preliminary research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Newly formed accelerator division will push forward the design and R&amp;D studies (international standard)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Provincial and national financial resources to support the design and key technological R&amp;Ds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STCF is a national project, several acc. institutions involved in the study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It is very important to collaborate with international labs, in particular, KEK and BINP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cap="all" dirty="0">
                <a:latin typeface="+mn-lt"/>
              </a:rPr>
              <a:t>Summary</a:t>
            </a:r>
            <a:endParaRPr lang="zh-CN" altLang="en-US" sz="4400" cap="all" dirty="0"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5845314"/>
            <a:ext cx="7034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</a:rPr>
              <a:t>Thanks and welcome comments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4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343400"/>
            <a:ext cx="7772400" cy="981075"/>
          </a:xfrm>
        </p:spPr>
        <p:txBody>
          <a:bodyPr/>
          <a:lstStyle/>
          <a:p>
            <a:pPr algn="ctr"/>
            <a:r>
              <a:rPr lang="en-US" altLang="zh-CN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Slides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4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72034" y="914400"/>
            <a:ext cx="8490966" cy="5638800"/>
          </a:xfrm>
        </p:spPr>
        <p:txBody>
          <a:bodyPr/>
          <a:lstStyle/>
          <a:p>
            <a:r>
              <a:rPr lang="en-US" altLang="zh-CN" dirty="0" err="1"/>
              <a:t>SuperKEKB</a:t>
            </a:r>
            <a:endParaRPr lang="en-US" altLang="zh-CN" dirty="0"/>
          </a:p>
          <a:p>
            <a:pPr lvl="1"/>
            <a:r>
              <a:rPr lang="en-US" altLang="zh-CN" dirty="0">
                <a:latin typeface="+mn-lt"/>
              </a:rPr>
              <a:t>Luminosity goal: 6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10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35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 cm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-2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s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-1</a:t>
            </a:r>
            <a:r>
              <a:rPr lang="zh-CN" altLang="en-US" dirty="0">
                <a:latin typeface="+mn-lt"/>
                <a:sym typeface="Symbol" panose="05050102010706020507" pitchFamily="18" charset="2"/>
              </a:rPr>
              <a:t>（</a:t>
            </a:r>
            <a:r>
              <a:rPr lang="en-US" altLang="zh-CN" dirty="0">
                <a:latin typeface="+mn-lt"/>
              </a:rPr>
              <a:t>KEKB: 2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10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34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 cm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-2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s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-1</a:t>
            </a:r>
            <a:r>
              <a:rPr lang="zh-CN" altLang="en-US" dirty="0">
                <a:latin typeface="+mn-lt"/>
                <a:sym typeface="Symbol" panose="05050102010706020507" pitchFamily="18" charset="2"/>
              </a:rPr>
              <a:t>）</a:t>
            </a:r>
            <a:endParaRPr lang="en-US" altLang="zh-CN" dirty="0">
              <a:latin typeface="+mn-lt"/>
              <a:sym typeface="Symbol" panose="05050102010706020507" pitchFamily="18" charset="2"/>
            </a:endParaRPr>
          </a:p>
          <a:p>
            <a:pPr lvl="1"/>
            <a:r>
              <a:rPr lang="en-US" altLang="zh-CN" dirty="0">
                <a:latin typeface="+mn-lt"/>
              </a:rPr>
              <a:t>Current status: 4.7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10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34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 cm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-2</a:t>
            </a:r>
            <a:r>
              <a:rPr lang="en-US" altLang="zh-CN" dirty="0">
                <a:latin typeface="+mn-lt"/>
                <a:sym typeface="Symbol" panose="05050102010706020507" pitchFamily="18" charset="2"/>
              </a:rPr>
              <a:t>s</a:t>
            </a:r>
            <a:r>
              <a:rPr lang="en-US" altLang="zh-CN" baseline="30000" dirty="0">
                <a:latin typeface="+mn-lt"/>
                <a:sym typeface="Symbol" panose="05050102010706020507" pitchFamily="18" charset="2"/>
              </a:rPr>
              <a:t>-1</a:t>
            </a:r>
          </a:p>
          <a:p>
            <a:pPr lvl="1"/>
            <a:r>
              <a:rPr lang="en-US" altLang="zh-CN" dirty="0">
                <a:latin typeface="+mn-lt"/>
              </a:rPr>
              <a:t>Major problems found:</a:t>
            </a:r>
          </a:p>
          <a:p>
            <a:pPr lvl="2"/>
            <a:r>
              <a:rPr lang="en-US" altLang="zh-CN" sz="1800" dirty="0">
                <a:solidFill>
                  <a:srgbClr val="942093"/>
                </a:solidFill>
              </a:rPr>
              <a:t>Too short lifetime, frequent injections leading to high </a:t>
            </a:r>
            <a:r>
              <a:rPr lang="en-US" altLang="zh-CN" sz="1800" dirty="0" err="1">
                <a:solidFill>
                  <a:srgbClr val="942093"/>
                </a:solidFill>
              </a:rPr>
              <a:t>backgr</a:t>
            </a:r>
            <a:r>
              <a:rPr lang="en-US" altLang="zh-CN" sz="1800" dirty="0">
                <a:solidFill>
                  <a:srgbClr val="942093"/>
                </a:solidFill>
              </a:rPr>
              <a:t>.</a:t>
            </a:r>
          </a:p>
          <a:p>
            <a:pPr lvl="2"/>
            <a:r>
              <a:rPr lang="en-US" altLang="zh-CN" sz="1800" dirty="0">
                <a:solidFill>
                  <a:srgbClr val="942093"/>
                </a:solidFill>
              </a:rPr>
              <a:t>Severe instabilities (esp. LER), difficult to increase current</a:t>
            </a:r>
          </a:p>
          <a:p>
            <a:pPr lvl="2"/>
            <a:r>
              <a:rPr lang="en-US" altLang="zh-CN" sz="1800" dirty="0">
                <a:solidFill>
                  <a:srgbClr val="942093"/>
                </a:solidFill>
              </a:rPr>
              <a:t>Emittance blow-up, different factors, e.g. TMCI by collimators</a:t>
            </a:r>
          </a:p>
          <a:p>
            <a:pPr lvl="2"/>
            <a:r>
              <a:rPr lang="en-US" altLang="zh-CN" sz="1800" dirty="0">
                <a:solidFill>
                  <a:srgbClr val="942093"/>
                </a:solidFill>
                <a:sym typeface="Symbol" panose="05050102010706020507" pitchFamily="18" charset="2"/>
              </a:rPr>
              <a:t>Difficult to y higher (current: &lt;0.05, goal: 0.1)</a:t>
            </a:r>
          </a:p>
          <a:p>
            <a:pPr lvl="2"/>
            <a:r>
              <a:rPr lang="en-US" altLang="zh-CN" sz="1800" dirty="0">
                <a:solidFill>
                  <a:srgbClr val="942093"/>
                </a:solidFill>
                <a:sym typeface="Symbol" panose="05050102010706020507" pitchFamily="18" charset="2"/>
              </a:rPr>
              <a:t>Sudden beam losses, leading to SC magnet quenches and collimator damage</a:t>
            </a:r>
          </a:p>
          <a:p>
            <a:pPr lvl="2"/>
            <a:r>
              <a:rPr lang="en-US" altLang="zh-CN" sz="1800" dirty="0">
                <a:solidFill>
                  <a:srgbClr val="942093"/>
                </a:solidFill>
                <a:sym typeface="Symbol" panose="05050102010706020507" pitchFamily="18" charset="2"/>
              </a:rPr>
              <a:t>Only partial Crab-Waist collision</a:t>
            </a:r>
            <a:endParaRPr lang="en-US" altLang="zh-CN" sz="1800" dirty="0">
              <a:solidFill>
                <a:srgbClr val="942093"/>
              </a:solidFill>
            </a:endParaRPr>
          </a:p>
          <a:p>
            <a:r>
              <a:rPr lang="en-US" altLang="zh-CN" dirty="0"/>
              <a:t>STCF countermeasures</a:t>
            </a:r>
          </a:p>
          <a:p>
            <a:pPr lvl="1"/>
            <a:r>
              <a:rPr lang="en-US" altLang="zh-CN" dirty="0">
                <a:latin typeface="+mn-lt"/>
              </a:rPr>
              <a:t>Layout and IR: fully exploiting 3</a:t>
            </a:r>
            <a:r>
              <a:rPr lang="en-US" altLang="zh-CN" baseline="30000" dirty="0">
                <a:latin typeface="+mn-lt"/>
              </a:rPr>
              <a:t>rd</a:t>
            </a:r>
            <a:r>
              <a:rPr lang="en-US" altLang="zh-CN" dirty="0">
                <a:latin typeface="+mn-lt"/>
              </a:rPr>
              <a:t> collider features</a:t>
            </a:r>
          </a:p>
          <a:p>
            <a:pPr lvl="1"/>
            <a:r>
              <a:rPr lang="en-US" altLang="zh-CN" dirty="0">
                <a:latin typeface="+mn-lt"/>
              </a:rPr>
              <a:t>Injection: swap-out injection, better injector beam</a:t>
            </a:r>
          </a:p>
          <a:p>
            <a:pPr lvl="1"/>
            <a:r>
              <a:rPr lang="en-US" altLang="zh-CN" dirty="0">
                <a:latin typeface="+mn-lt"/>
              </a:rPr>
              <a:t>Collimators: better design, reducing background and impedance</a:t>
            </a:r>
            <a:endParaRPr lang="zh-CN" altLang="en-US" dirty="0">
              <a:latin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Lessons learnt from </a:t>
            </a:r>
            <a:r>
              <a:rPr lang="en-US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6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DC4A48C-2E77-BC4F-A77A-FF6CE305A495}"/>
              </a:ext>
            </a:extLst>
          </p:cNvPr>
          <p:cNvGrpSpPr>
            <a:grpSpLocks noChangeAspect="1"/>
          </p:cNvGrpSpPr>
          <p:nvPr/>
        </p:nvGrpSpPr>
        <p:grpSpPr>
          <a:xfrm>
            <a:off x="384182" y="1136703"/>
            <a:ext cx="1973086" cy="1640225"/>
            <a:chOff x="1011193" y="1944704"/>
            <a:chExt cx="2654135" cy="2561666"/>
          </a:xfrm>
        </p:grpSpPr>
        <p:grpSp>
          <p:nvGrpSpPr>
            <p:cNvPr id="12" name="Group 11"/>
            <p:cNvGrpSpPr/>
            <p:nvPr/>
          </p:nvGrpSpPr>
          <p:grpSpPr>
            <a:xfrm>
              <a:off x="1178328" y="1991691"/>
              <a:ext cx="2262759" cy="2446254"/>
              <a:chOff x="6604014" y="913025"/>
              <a:chExt cx="2074861" cy="2306049"/>
            </a:xfrm>
          </p:grpSpPr>
          <p:grpSp>
            <p:nvGrpSpPr>
              <p:cNvPr id="93" name="Group 16"/>
              <p:cNvGrpSpPr>
                <a:grpSpLocks/>
              </p:cNvGrpSpPr>
              <p:nvPr/>
            </p:nvGrpSpPr>
            <p:grpSpPr bwMode="auto">
              <a:xfrm>
                <a:off x="6604014" y="913025"/>
                <a:ext cx="2074861" cy="1967941"/>
                <a:chOff x="534" y="762"/>
                <a:chExt cx="3229" cy="3259"/>
              </a:xfrm>
            </p:grpSpPr>
            <p:pic>
              <p:nvPicPr>
                <p:cNvPr id="94" name="Picture 3" descr="antechamber-011225-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4" y="892"/>
                  <a:ext cx="3229" cy="3014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5" name="Oval 4"/>
                <p:cNvSpPr>
                  <a:spLocks noChangeArrowheads="1"/>
                </p:cNvSpPr>
                <p:nvPr/>
              </p:nvSpPr>
              <p:spPr bwMode="auto">
                <a:xfrm>
                  <a:off x="2437" y="762"/>
                  <a:ext cx="390" cy="435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pic>
              <p:nvPicPr>
                <p:cNvPr id="96" name="Picture 7" descr="BES3_2_0211 (2)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27" y="1485"/>
                  <a:ext cx="1841" cy="1582"/>
                </a:xfrm>
                <a:prstGeom prst="rect">
                  <a:avLst/>
                </a:prstGeom>
                <a:noFill/>
              </p:spPr>
            </p:pic>
            <p:sp>
              <p:nvSpPr>
                <p:cNvPr id="97" name="Line 8"/>
                <p:cNvSpPr>
                  <a:spLocks noChangeShapeType="1"/>
                </p:cNvSpPr>
                <p:nvPr/>
              </p:nvSpPr>
              <p:spPr bwMode="auto">
                <a:xfrm>
                  <a:off x="2137" y="2878"/>
                  <a:ext cx="0" cy="653"/>
                </a:xfrm>
                <a:prstGeom prst="line">
                  <a:avLst/>
                </a:prstGeom>
                <a:noFill/>
                <a:ln w="76200">
                  <a:solidFill>
                    <a:srgbClr val="9933FF"/>
                  </a:solidFill>
                  <a:prstDash val="sysDot"/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8" name="Oval 9"/>
                <p:cNvSpPr>
                  <a:spLocks noChangeArrowheads="1"/>
                </p:cNvSpPr>
                <p:nvPr/>
              </p:nvSpPr>
              <p:spPr bwMode="auto">
                <a:xfrm>
                  <a:off x="1952" y="3586"/>
                  <a:ext cx="390" cy="435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9" name="Oval 11"/>
                <p:cNvSpPr>
                  <a:spLocks noChangeArrowheads="1"/>
                </p:cNvSpPr>
                <p:nvPr/>
              </p:nvSpPr>
              <p:spPr bwMode="auto">
                <a:xfrm>
                  <a:off x="1657" y="762"/>
                  <a:ext cx="390" cy="435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899725" y="2828251"/>
                <a:ext cx="1520902" cy="390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BEPC II,</a:t>
                </a:r>
                <a:r>
                  <a:rPr lang="zh-CN" altLang="en-US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altLang="zh-CN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China</a:t>
                </a:r>
                <a:endParaRPr lang="en-US" sz="1125" b="1" dirty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6BB689-BADD-6D45-B1F8-D8F9754BDD18}"/>
                </a:ext>
              </a:extLst>
            </p:cNvPr>
            <p:cNvSpPr/>
            <p:nvPr/>
          </p:nvSpPr>
          <p:spPr>
            <a:xfrm>
              <a:off x="1011193" y="1944704"/>
              <a:ext cx="2654135" cy="2561666"/>
            </a:xfrm>
            <a:prstGeom prst="rect">
              <a:avLst/>
            </a:prstGeom>
            <a:noFill/>
            <a:ln w="38100">
              <a:solidFill>
                <a:srgbClr val="FFD57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C0667A-25C6-E94A-9DF6-42F19A970179}"/>
              </a:ext>
            </a:extLst>
          </p:cNvPr>
          <p:cNvGrpSpPr>
            <a:grpSpLocks noChangeAspect="1"/>
          </p:cNvGrpSpPr>
          <p:nvPr/>
        </p:nvGrpSpPr>
        <p:grpSpPr>
          <a:xfrm>
            <a:off x="418622" y="2909124"/>
            <a:ext cx="2006491" cy="1586676"/>
            <a:chOff x="1001017" y="4434839"/>
            <a:chExt cx="2672661" cy="2193543"/>
          </a:xfrm>
        </p:grpSpPr>
        <p:grpSp>
          <p:nvGrpSpPr>
            <p:cNvPr id="3" name="Group 2"/>
            <p:cNvGrpSpPr/>
            <p:nvPr/>
          </p:nvGrpSpPr>
          <p:grpSpPr>
            <a:xfrm>
              <a:off x="1001017" y="4481002"/>
              <a:ext cx="2629293" cy="2030257"/>
              <a:chOff x="-376587" y="908672"/>
              <a:chExt cx="2629293" cy="2140469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5"/>
              <a:srcRect b="25015"/>
              <a:stretch/>
            </p:blipFill>
            <p:spPr>
              <a:xfrm>
                <a:off x="-375463" y="908672"/>
                <a:ext cx="2628169" cy="1773649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-376587" y="2662231"/>
                <a:ext cx="2496223" cy="386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VEPP-4M</a:t>
                </a:r>
                <a:r>
                  <a:rPr lang="en-US" altLang="zh-CN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,</a:t>
                </a:r>
                <a:r>
                  <a:rPr lang="zh-CN" altLang="en-US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altLang="zh-CN" sz="11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Russia</a:t>
                </a:r>
                <a:endParaRPr lang="en-US" sz="1125" b="1" dirty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0F487B-644B-6C4D-A4B6-CC82BFFEF20C}"/>
                </a:ext>
              </a:extLst>
            </p:cNvPr>
            <p:cNvSpPr/>
            <p:nvPr/>
          </p:nvSpPr>
          <p:spPr>
            <a:xfrm>
              <a:off x="1019543" y="4434839"/>
              <a:ext cx="2654135" cy="2193543"/>
            </a:xfrm>
            <a:prstGeom prst="rect">
              <a:avLst/>
            </a:prstGeom>
            <a:noFill/>
            <a:ln w="38100">
              <a:solidFill>
                <a:srgbClr val="FFD57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6B365-0C78-21AD-AAEB-9FEB675E4B2E}"/>
              </a:ext>
            </a:extLst>
          </p:cNvPr>
          <p:cNvGrpSpPr>
            <a:grpSpLocks noChangeAspect="1"/>
          </p:cNvGrpSpPr>
          <p:nvPr/>
        </p:nvGrpSpPr>
        <p:grpSpPr>
          <a:xfrm>
            <a:off x="5789277" y="1112070"/>
            <a:ext cx="2112082" cy="1643808"/>
            <a:chOff x="8333261" y="2159458"/>
            <a:chExt cx="2974557" cy="2194220"/>
          </a:xfrm>
        </p:grpSpPr>
        <p:pic>
          <p:nvPicPr>
            <p:cNvPr id="54" name="Picture 2" descr=" Ring4.JPG                                                      04FFC802Macintosh HD                   C12DDCCD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261" y="2222723"/>
              <a:ext cx="2974557" cy="185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872552" y="3847591"/>
              <a:ext cx="2111301" cy="35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</a:t>
              </a:r>
              <a:r>
                <a:rPr lang="en-US" altLang="zh-CN" sz="1125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125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KEKB</a:t>
              </a:r>
              <a:r>
                <a:rPr lang="en-US" altLang="zh-CN" sz="1125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zh-CN" altLang="en-US" sz="1125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125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endParaRPr lang="en-US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D8730F-1A71-504B-BDD2-1A08C5350B81}"/>
                </a:ext>
              </a:extLst>
            </p:cNvPr>
            <p:cNvSpPr/>
            <p:nvPr/>
          </p:nvSpPr>
          <p:spPr>
            <a:xfrm>
              <a:off x="8393206" y="2159458"/>
              <a:ext cx="2859792" cy="2194220"/>
            </a:xfrm>
            <a:prstGeom prst="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5899FA-13DC-3A6B-F844-28DD3A65A113}"/>
              </a:ext>
            </a:extLst>
          </p:cNvPr>
          <p:cNvGrpSpPr>
            <a:grpSpLocks noChangeAspect="1"/>
          </p:cNvGrpSpPr>
          <p:nvPr/>
        </p:nvGrpSpPr>
        <p:grpSpPr>
          <a:xfrm>
            <a:off x="5831841" y="2840782"/>
            <a:ext cx="2044194" cy="1535647"/>
            <a:chOff x="8449412" y="4500852"/>
            <a:chExt cx="2865174" cy="1901709"/>
          </a:xfrm>
        </p:grpSpPr>
        <p:grpSp>
          <p:nvGrpSpPr>
            <p:cNvPr id="17" name="Group 16"/>
            <p:cNvGrpSpPr/>
            <p:nvPr/>
          </p:nvGrpSpPr>
          <p:grpSpPr>
            <a:xfrm>
              <a:off x="8648177" y="4719871"/>
              <a:ext cx="2467640" cy="1595253"/>
              <a:chOff x="7188985" y="3285350"/>
              <a:chExt cx="2467640" cy="159525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88985" y="3285350"/>
                <a:ext cx="2467640" cy="119485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717429" y="4508989"/>
                <a:ext cx="1517038" cy="3716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350" b="1" kern="0" dirty="0" err="1">
                    <a:solidFill>
                      <a:srgbClr val="C00000"/>
                    </a:solidFill>
                    <a:latin typeface="+mj-ea"/>
                    <a:ea typeface="+mj-ea"/>
                  </a:rPr>
                  <a:t>LHC,Europe</a:t>
                </a:r>
                <a:endParaRPr lang="en-US" sz="1350" b="1" kern="0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91049D-F2D4-544F-87C5-F75D7156A0DB}"/>
                </a:ext>
              </a:extLst>
            </p:cNvPr>
            <p:cNvSpPr/>
            <p:nvPr/>
          </p:nvSpPr>
          <p:spPr>
            <a:xfrm>
              <a:off x="8449412" y="4500852"/>
              <a:ext cx="2865174" cy="1901709"/>
            </a:xfrm>
            <a:prstGeom prst="rect">
              <a:avLst/>
            </a:prstGeom>
            <a:noFill/>
            <a:ln w="38100">
              <a:solidFill>
                <a:srgbClr val="E841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7307135-8B7B-35E4-D5A3-CD07E9C1BEF0}"/>
              </a:ext>
            </a:extLst>
          </p:cNvPr>
          <p:cNvSpPr txBox="1"/>
          <p:nvPr/>
        </p:nvSpPr>
        <p:spPr>
          <a:xfrm>
            <a:off x="4800600" y="5809247"/>
            <a:ext cx="3466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0F34A6"/>
                </a:solidFill>
                <a:ea typeface="+mj-ea"/>
              </a:rPr>
              <a:t>High-energy frontier:</a:t>
            </a:r>
          </a:p>
          <a:p>
            <a:pPr algn="ctr"/>
            <a:r>
              <a:rPr lang="en-US" altLang="zh-CN" sz="2200" dirty="0">
                <a:solidFill>
                  <a:srgbClr val="0F34A6"/>
                </a:solidFill>
                <a:ea typeface="+mj-ea"/>
              </a:rPr>
              <a:t>Higgs physics</a:t>
            </a:r>
            <a:endParaRPr lang="en-US" sz="2200" dirty="0">
              <a:solidFill>
                <a:srgbClr val="0F34A6"/>
              </a:solidFill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65E10B-5D8E-7583-F64C-CBFF53ED27BA}"/>
              </a:ext>
            </a:extLst>
          </p:cNvPr>
          <p:cNvSpPr txBox="1"/>
          <p:nvPr/>
        </p:nvSpPr>
        <p:spPr>
          <a:xfrm>
            <a:off x="508430" y="5739923"/>
            <a:ext cx="2998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0F34A6"/>
                </a:solidFill>
                <a:ea typeface="+mj-ea"/>
              </a:rPr>
              <a:t>High-</a:t>
            </a:r>
            <a:r>
              <a:rPr lang="en-US" altLang="zh-CN" sz="2200" dirty="0" err="1">
                <a:solidFill>
                  <a:srgbClr val="0F34A6"/>
                </a:solidFill>
                <a:ea typeface="+mj-ea"/>
              </a:rPr>
              <a:t>lumi</a:t>
            </a:r>
            <a:r>
              <a:rPr lang="en-US" altLang="zh-CN" sz="2200" dirty="0">
                <a:solidFill>
                  <a:srgbClr val="0F34A6"/>
                </a:solidFill>
                <a:ea typeface="+mj-ea"/>
              </a:rPr>
              <a:t> frontier: </a:t>
            </a:r>
            <a:br>
              <a:rPr lang="en-US" altLang="zh-CN" sz="2200" dirty="0">
                <a:solidFill>
                  <a:srgbClr val="0F34A6"/>
                </a:solidFill>
                <a:ea typeface="+mj-ea"/>
              </a:rPr>
            </a:br>
            <a:r>
              <a:rPr lang="en-US" altLang="zh-CN" sz="2200" dirty="0">
                <a:solidFill>
                  <a:srgbClr val="0F34A6"/>
                </a:solidFill>
                <a:ea typeface="+mj-ea"/>
              </a:rPr>
              <a:t>b physics and c physics</a:t>
            </a:r>
            <a:endParaRPr lang="en-US" sz="2200" dirty="0">
              <a:solidFill>
                <a:srgbClr val="0F34A6"/>
              </a:solidFill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600" y="36173"/>
            <a:ext cx="8839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FF00"/>
                </a:solidFill>
              </a:rPr>
              <a:t>Particle physics at colliders: four operational colliders for energy frontier and intensity frontier in post-Higgs era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30" y="4623594"/>
            <a:ext cx="8382000" cy="109140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8312" y="1450545"/>
            <a:ext cx="3083605" cy="27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50D843-111F-AE4C-A139-CDE02087B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5" y="2472634"/>
            <a:ext cx="8256900" cy="4080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15F1D-D388-7305-ECFD-6DB34DF6317E}"/>
              </a:ext>
            </a:extLst>
          </p:cNvPr>
          <p:cNvSpPr txBox="1"/>
          <p:nvPr/>
        </p:nvSpPr>
        <p:spPr>
          <a:xfrm>
            <a:off x="1219200" y="1066800"/>
            <a:ext cx="1746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1st Generation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ctr"/>
            <a:r>
              <a:rPr lang="en-US" altLang="zh-CN" sz="2000" dirty="0">
                <a:solidFill>
                  <a:srgbClr val="0F34A6"/>
                </a:solidFill>
              </a:rPr>
              <a:t>Single 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26E3C-864D-0CC1-E2A2-DE3520A7A551}"/>
              </a:ext>
            </a:extLst>
          </p:cNvPr>
          <p:cNvSpPr txBox="1"/>
          <p:nvPr/>
        </p:nvSpPr>
        <p:spPr>
          <a:xfrm>
            <a:off x="3228975" y="1042794"/>
            <a:ext cx="2028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2nd Generation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ctr"/>
            <a:r>
              <a:rPr lang="en-US" altLang="zh-CN" sz="2000" dirty="0">
                <a:solidFill>
                  <a:srgbClr val="0F34A6"/>
                </a:solidFill>
              </a:rPr>
              <a:t>Double-ring</a:t>
            </a:r>
          </a:p>
          <a:p>
            <a:pPr algn="ctr"/>
            <a:r>
              <a:rPr lang="en-US" altLang="zh-CN" sz="2000" dirty="0">
                <a:solidFill>
                  <a:srgbClr val="0F34A6"/>
                </a:solidFill>
                <a:ea typeface="+mj-ea"/>
              </a:rPr>
              <a:t>More bunches</a:t>
            </a:r>
          </a:p>
          <a:p>
            <a:pPr algn="ctr"/>
            <a:r>
              <a:rPr lang="en-US" altLang="zh-CN" sz="2000" dirty="0">
                <a:solidFill>
                  <a:srgbClr val="0F34A6"/>
                </a:solidFill>
                <a:ea typeface="+mj-ea"/>
              </a:rPr>
              <a:t>Low </a:t>
            </a:r>
            <a:r>
              <a:rPr lang="en-US" altLang="zh-CN" sz="2000" dirty="0" err="1">
                <a:solidFill>
                  <a:srgbClr val="0F34A6"/>
                </a:solidFill>
                <a:latin typeface="Symbol" panose="05050102010706020507" pitchFamily="18" charset="2"/>
                <a:ea typeface="+mj-ea"/>
              </a:rPr>
              <a:t>b</a:t>
            </a:r>
            <a:r>
              <a:rPr lang="en-US" altLang="zh-CN" sz="2000" baseline="-25000" dirty="0" err="1">
                <a:solidFill>
                  <a:srgbClr val="0F34A6"/>
                </a:solidFill>
                <a:ea typeface="+mj-ea"/>
              </a:rPr>
              <a:t>y</a:t>
            </a:r>
            <a:r>
              <a:rPr lang="en-US" altLang="zh-CN" sz="2000" dirty="0" err="1">
                <a:solidFill>
                  <a:srgbClr val="0F34A6"/>
                </a:solidFill>
                <a:ea typeface="+mj-ea"/>
              </a:rPr>
              <a:t>@IP</a:t>
            </a:r>
            <a:endParaRPr lang="zh-CN" altLang="en-US" sz="2000" dirty="0">
              <a:solidFill>
                <a:srgbClr val="0F34A6"/>
              </a:solidFill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42B48-AF73-1814-8265-691DB0C136C8}"/>
              </a:ext>
            </a:extLst>
          </p:cNvPr>
          <p:cNvSpPr txBox="1"/>
          <p:nvPr/>
        </p:nvSpPr>
        <p:spPr>
          <a:xfrm>
            <a:off x="5715000" y="966640"/>
            <a:ext cx="297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3rd Generation</a:t>
            </a:r>
          </a:p>
          <a:p>
            <a:pPr algn="ctr"/>
            <a:r>
              <a:rPr lang="en-US" altLang="zh-CN" sz="2000" dirty="0">
                <a:solidFill>
                  <a:srgbClr val="0F34A6"/>
                </a:solidFill>
              </a:rPr>
              <a:t>Double-ring</a:t>
            </a:r>
          </a:p>
          <a:p>
            <a:pPr algn="ctr"/>
            <a:r>
              <a:rPr lang="en-US" altLang="zh-CN" sz="2000" dirty="0">
                <a:solidFill>
                  <a:srgbClr val="0F34A6"/>
                </a:solidFill>
              </a:rPr>
              <a:t>Large </a:t>
            </a:r>
            <a:r>
              <a:rPr lang="en-US" altLang="zh-CN" sz="2000" dirty="0" err="1">
                <a:solidFill>
                  <a:srgbClr val="0F34A6"/>
                </a:solidFill>
              </a:rPr>
              <a:t>Ib</a:t>
            </a:r>
            <a:r>
              <a:rPr lang="en-US" altLang="zh-CN" sz="2000" dirty="0">
                <a:solidFill>
                  <a:srgbClr val="0F34A6"/>
                </a:solidFill>
              </a:rPr>
              <a:t> and crossing angle</a:t>
            </a:r>
          </a:p>
          <a:p>
            <a:pPr algn="ctr"/>
            <a:r>
              <a:rPr lang="en-US" altLang="zh-CN" sz="2000" dirty="0">
                <a:solidFill>
                  <a:srgbClr val="0F34A6"/>
                </a:solidFill>
              </a:rPr>
              <a:t>Extremely low </a:t>
            </a:r>
            <a:r>
              <a:rPr lang="en-US" altLang="zh-CN" sz="2000" dirty="0" err="1">
                <a:solidFill>
                  <a:srgbClr val="0F34A6"/>
                </a:solidFill>
                <a:latin typeface="Symbol" pitchFamily="2" charset="2"/>
                <a:ea typeface="+mj-ea"/>
              </a:rPr>
              <a:t>b</a:t>
            </a:r>
            <a:r>
              <a:rPr lang="en-US" altLang="zh-CN" sz="2000" baseline="-25000" dirty="0" err="1">
                <a:solidFill>
                  <a:srgbClr val="0F34A6"/>
                </a:solidFill>
                <a:latin typeface="+mj-ea"/>
                <a:ea typeface="+mj-ea"/>
              </a:rPr>
              <a:t>y</a:t>
            </a:r>
            <a:r>
              <a:rPr lang="en-US" altLang="zh-CN" sz="2000" dirty="0" err="1">
                <a:solidFill>
                  <a:srgbClr val="0F34A6"/>
                </a:solidFill>
              </a:rPr>
              <a:t>@IP</a:t>
            </a:r>
            <a:r>
              <a:rPr lang="zh-CN" altLang="en-US" sz="2000" dirty="0">
                <a:solidFill>
                  <a:srgbClr val="0F34A6"/>
                </a:solidFill>
                <a:latin typeface="+mj-ea"/>
                <a:ea typeface="+mj-ea"/>
              </a:rPr>
              <a:t> 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8FC1A7D-E02D-6CB6-3D9B-D88E72F8790F}"/>
              </a:ext>
            </a:extLst>
          </p:cNvPr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spc="113" dirty="0">
                <a:solidFill>
                  <a:schemeClr val="bg1"/>
                </a:solidFill>
              </a:rPr>
              <a:t>High-</a:t>
            </a:r>
            <a:r>
              <a:rPr lang="en-US" altLang="zh-CN" sz="4000" b="1" spc="113" dirty="0" err="1">
                <a:solidFill>
                  <a:schemeClr val="bg1"/>
                </a:solidFill>
              </a:rPr>
              <a:t>lumi</a:t>
            </a:r>
            <a:r>
              <a:rPr lang="en-US" altLang="zh-CN" sz="4000" b="1" spc="113" dirty="0">
                <a:solidFill>
                  <a:schemeClr val="bg1"/>
                </a:solidFill>
              </a:rPr>
              <a:t> e+/e- circular colliders</a:t>
            </a:r>
            <a:endParaRPr lang="en-C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65144"/>
            <a:ext cx="4548790" cy="3054456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04800" y="990600"/>
            <a:ext cx="46482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 design goal: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energy: 2-7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Luminosity: &gt;5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10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34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cm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-2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s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-1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@4GeV</a:t>
            </a:r>
            <a:endParaRPr lang="en-US" altLang="zh-CN" sz="2000" baseline="30000" dirty="0">
              <a:latin typeface="微软雅黑" panose="020B0503020204020204" pitchFamily="34" charset="-122"/>
              <a:ea typeface="微软雅黑" panose="020B0503020204020204" pitchFamily="34" charset="-122"/>
              <a:sym typeface="Symbol" panose="05050102010706020507" pitchFamily="18" charset="2"/>
            </a:endParaRP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Upgrading potential: polarized beam, higher luminosity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Accelerator structure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Double-ring collider:  </a:t>
            </a:r>
            <a:br>
              <a:rPr lang="en-US" altLang="zh-CN" sz="2000" dirty="0"/>
            </a:br>
            <a:r>
              <a:rPr lang="en-US" altLang="zh-CN" sz="2000" dirty="0"/>
              <a:t>low emittance, high current, large </a:t>
            </a:r>
            <a:r>
              <a:rPr lang="en-US" altLang="zh-CN" sz="2000" dirty="0" err="1"/>
              <a:t>Piwinski</a:t>
            </a:r>
            <a:r>
              <a:rPr lang="en-US" altLang="zh-CN" sz="2000" dirty="0"/>
              <a:t> angle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Injector: full-energy linac, e+ damping ring or accumulator, beam transport lines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STCF Design Goals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1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>
            <a:extLst>
              <a:ext uri="{FF2B5EF4-FFF2-40B4-BE49-F238E27FC236}">
                <a16:creationId xmlns:a16="http://schemas.microsoft.com/office/drawing/2014/main" id="{38B1C860-D116-04C8-8316-F7E9230D8795}"/>
              </a:ext>
            </a:extLst>
          </p:cNvPr>
          <p:cNvGrpSpPr>
            <a:grpSpLocks noChangeAspect="1"/>
          </p:cNvGrpSpPr>
          <p:nvPr/>
        </p:nvGrpSpPr>
        <p:grpSpPr>
          <a:xfrm>
            <a:off x="4679600" y="2971800"/>
            <a:ext cx="4235800" cy="3194408"/>
            <a:chOff x="4055835" y="1298194"/>
            <a:chExt cx="8151592" cy="5774119"/>
          </a:xfrm>
        </p:grpSpPr>
        <p:grpSp>
          <p:nvGrpSpPr>
            <p:cNvPr id="11" name="组合 12">
              <a:extLst>
                <a:ext uri="{FF2B5EF4-FFF2-40B4-BE49-F238E27FC236}">
                  <a16:creationId xmlns:a16="http://schemas.microsoft.com/office/drawing/2014/main" id="{1C110724-1782-6BF0-C438-0E412583AC03}"/>
                </a:ext>
              </a:extLst>
            </p:cNvPr>
            <p:cNvGrpSpPr/>
            <p:nvPr/>
          </p:nvGrpSpPr>
          <p:grpSpPr>
            <a:xfrm>
              <a:off x="5447250" y="2324451"/>
              <a:ext cx="5413248" cy="3721608"/>
              <a:chOff x="5447250" y="2324451"/>
              <a:chExt cx="5413248" cy="3721608"/>
            </a:xfrm>
          </p:grpSpPr>
          <p:pic>
            <p:nvPicPr>
              <p:cNvPr id="13" name="内容占位符 4">
                <a:extLst>
                  <a:ext uri="{FF2B5EF4-FFF2-40B4-BE49-F238E27FC236}">
                    <a16:creationId xmlns:a16="http://schemas.microsoft.com/office/drawing/2014/main" id="{A9F13CCA-A4BA-D0E5-A813-9A06DB75D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7250" y="4185255"/>
                <a:ext cx="2706624" cy="1860804"/>
              </a:xfrm>
              <a:prstGeom prst="rect">
                <a:avLst/>
              </a:prstGeom>
            </p:spPr>
          </p:pic>
          <p:pic>
            <p:nvPicPr>
              <p:cNvPr id="14" name="图片 15">
                <a:extLst>
                  <a:ext uri="{FF2B5EF4-FFF2-40B4-BE49-F238E27FC236}">
                    <a16:creationId xmlns:a16="http://schemas.microsoft.com/office/drawing/2014/main" id="{082292B3-AAD1-DB04-7A95-AE84530EC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1634" y="2324451"/>
                <a:ext cx="2706624" cy="1860804"/>
              </a:xfrm>
              <a:prstGeom prst="rect">
                <a:avLst/>
              </a:prstGeom>
            </p:spPr>
          </p:pic>
          <p:pic>
            <p:nvPicPr>
              <p:cNvPr id="15" name="图片 16">
                <a:extLst>
                  <a:ext uri="{FF2B5EF4-FFF2-40B4-BE49-F238E27FC236}">
                    <a16:creationId xmlns:a16="http://schemas.microsoft.com/office/drawing/2014/main" id="{B1D1AED3-AA04-C15E-C2D9-12C8874F3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7250" y="2324451"/>
                <a:ext cx="2706624" cy="1860804"/>
              </a:xfrm>
              <a:prstGeom prst="rect">
                <a:avLst/>
              </a:prstGeom>
            </p:spPr>
          </p:pic>
          <p:pic>
            <p:nvPicPr>
              <p:cNvPr id="16" name="图片 17">
                <a:extLst>
                  <a:ext uri="{FF2B5EF4-FFF2-40B4-BE49-F238E27FC236}">
                    <a16:creationId xmlns:a16="http://schemas.microsoft.com/office/drawing/2014/main" id="{C861152B-FF2E-7B07-BE3A-B6C06D7AB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3874" y="4185255"/>
                <a:ext cx="2706624" cy="1860804"/>
              </a:xfrm>
              <a:prstGeom prst="rect">
                <a:avLst/>
              </a:prstGeom>
            </p:spPr>
          </p:pic>
        </p:grpSp>
        <p:pic>
          <p:nvPicPr>
            <p:cNvPr id="12" name="图片 13">
              <a:extLst>
                <a:ext uri="{FF2B5EF4-FFF2-40B4-BE49-F238E27FC236}">
                  <a16:creationId xmlns:a16="http://schemas.microsoft.com/office/drawing/2014/main" id="{9860F534-D4AE-A7D8-1250-45F65CC27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9" t="9305" r="8572" b="7498"/>
            <a:stretch/>
          </p:blipFill>
          <p:spPr>
            <a:xfrm>
              <a:off x="4055835" y="1298194"/>
              <a:ext cx="8151592" cy="5774119"/>
            </a:xfrm>
            <a:prstGeom prst="rect">
              <a:avLst/>
            </a:prstGeom>
          </p:spPr>
        </p:pic>
      </p:grpSp>
      <p:sp>
        <p:nvSpPr>
          <p:cNvPr id="7" name="文本框 8">
            <a:extLst>
              <a:ext uri="{FF2B5EF4-FFF2-40B4-BE49-F238E27FC236}">
                <a16:creationId xmlns:a16="http://schemas.microsoft.com/office/drawing/2014/main" id="{5029B772-926F-45A4-3FA0-6A508716411F}"/>
              </a:ext>
            </a:extLst>
          </p:cNvPr>
          <p:cNvSpPr txBox="1"/>
          <p:nvPr/>
        </p:nvSpPr>
        <p:spPr>
          <a:xfrm>
            <a:off x="5803069" y="3421064"/>
            <a:ext cx="75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IR</a:t>
            </a:r>
            <a:endParaRPr lang="zh-CN" alt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8675BF1B-8773-DA93-A8ED-133116922BCD}"/>
              </a:ext>
            </a:extLst>
          </p:cNvPr>
          <p:cNvSpPr/>
          <p:nvPr/>
        </p:nvSpPr>
        <p:spPr>
          <a:xfrm>
            <a:off x="7273269" y="3412597"/>
            <a:ext cx="4780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endParaRPr lang="zh-CN" altLang="en-US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10">
            <a:extLst>
              <a:ext uri="{FF2B5EF4-FFF2-40B4-BE49-F238E27FC236}">
                <a16:creationId xmlns:a16="http://schemas.microsoft.com/office/drawing/2014/main" id="{C6F348DC-BB7C-4380-7BD1-4DF0FD4C1D29}"/>
              </a:ext>
            </a:extLst>
          </p:cNvPr>
          <p:cNvSpPr/>
          <p:nvPr/>
        </p:nvSpPr>
        <p:spPr>
          <a:xfrm>
            <a:off x="6713132" y="5575050"/>
            <a:ext cx="13789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Comb.-</a:t>
            </a:r>
            <a:r>
              <a:rPr lang="en-US" altLang="zh-CN" sz="10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</a:t>
            </a:r>
            <a:r>
              <a:rPr lang="en-US" altLang="zh-CN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section</a:t>
            </a:r>
            <a:endParaRPr lang="zh-CN" altLang="en-US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9683ED3F-5D7E-75A2-2FF9-05973CB1FFBC}"/>
              </a:ext>
            </a:extLst>
          </p:cNvPr>
          <p:cNvSpPr/>
          <p:nvPr/>
        </p:nvSpPr>
        <p:spPr>
          <a:xfrm>
            <a:off x="5567871" y="5558068"/>
            <a:ext cx="1075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Wiggler section</a:t>
            </a:r>
            <a:endParaRPr lang="zh-CN" altLang="en-US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4F7647-8458-F614-9E47-7C6930B413AA}"/>
              </a:ext>
            </a:extLst>
          </p:cNvPr>
          <p:cNvSpPr txBox="1"/>
          <p:nvPr/>
        </p:nvSpPr>
        <p:spPr>
          <a:xfrm>
            <a:off x="152400" y="159254"/>
            <a:ext cx="9144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3600" dirty="0">
                <a:solidFill>
                  <a:schemeClr val="bg1"/>
                </a:solidFill>
                <a:ea typeface="STZhongsong" panose="02010600040101010101" pitchFamily="2" charset="-122"/>
              </a:rPr>
              <a:t>Current deign scheme and main parameters</a:t>
            </a:r>
            <a:endParaRPr lang="en-US" altLang="zh-CN" sz="3600" b="1" dirty="0">
              <a:solidFill>
                <a:schemeClr val="bg1"/>
              </a:solidFill>
              <a:ea typeface="STZhongsong" panose="02010600040101010101" pitchFamily="2" charset="-122"/>
            </a:endParaRPr>
          </a:p>
        </p:txBody>
      </p:sp>
      <p:sp>
        <p:nvSpPr>
          <p:cNvPr id="26" name="内容占位符 1"/>
          <p:cNvSpPr>
            <a:spLocks noGrp="1"/>
          </p:cNvSpPr>
          <p:nvPr>
            <p:ph idx="1"/>
          </p:nvPr>
        </p:nvSpPr>
        <p:spPr>
          <a:xfrm>
            <a:off x="162950" y="2598621"/>
            <a:ext cx="4648200" cy="394076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Injector: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e-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linacs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1.0 GeV, 1-1.5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e+ linac: 1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e+/e- linac: 1-3.5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e+ target: @1.5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ring: 1 GeV, ~140 m 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e+/e- accumulator rings: 1 GeV, length?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(alternative scheme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Total length: ~400 m (+100 m beam transp.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3B1537F-AB60-4694-B2A4-CBCC167E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245" b="5736"/>
          <a:stretch/>
        </p:blipFill>
        <p:spPr>
          <a:xfrm>
            <a:off x="152400" y="1042889"/>
            <a:ext cx="8947591" cy="14717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11449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Injector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86400" y="6108500"/>
            <a:ext cx="2814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Collider ring lattice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388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1"/>
          <p:cNvSpPr>
            <a:spLocks noGrp="1"/>
          </p:cNvSpPr>
          <p:nvPr>
            <p:ph idx="1"/>
          </p:nvPr>
        </p:nvSpPr>
        <p:spPr>
          <a:xfrm>
            <a:off x="152400" y="1231605"/>
            <a:ext cx="4028050" cy="4343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Collider rings: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Injection energy: 1-3.5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Optimal energy: 2 GeV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Two injection schemes: off-axis, swap-out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Circumference will be increased to about 800 m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rcRect t="-929" r="-778" b="467"/>
          <a:stretch/>
        </p:blipFill>
        <p:spPr>
          <a:xfrm>
            <a:off x="4267200" y="179570"/>
            <a:ext cx="4800600" cy="63450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281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14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CN" b="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challenges in accelerator physics 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1612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58281"/>
          </a:xfrm>
          <a:noFill/>
        </p:spPr>
        <p:txBody>
          <a:bodyPr>
            <a:noAutofit/>
          </a:bodyPr>
          <a:lstStyle/>
          <a:p>
            <a:r>
              <a:rPr lang="en-US" altLang="zh-CN" sz="3600" b="0" kern="0" dirty="0"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Key challenges on AP and technologies</a:t>
            </a:r>
            <a:endParaRPr lang="zh-CN" altLang="en-US" sz="3600" b="0" kern="0" dirty="0">
              <a:latin typeface="Arial" panose="020B0604020202020204" pitchFamily="34" charset="0"/>
              <a:ea typeface="STZho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0625D1-79D9-452F-A6EE-4D6EA229A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r="14906"/>
          <a:stretch/>
        </p:blipFill>
        <p:spPr bwMode="auto">
          <a:xfrm>
            <a:off x="2961648" y="3276519"/>
            <a:ext cx="3020239" cy="1927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04B55C-2AC7-944A-A5A0-6850640F51D5}"/>
              </a:ext>
            </a:extLst>
          </p:cNvPr>
          <p:cNvGrpSpPr/>
          <p:nvPr/>
        </p:nvGrpSpPr>
        <p:grpSpPr>
          <a:xfrm>
            <a:off x="5470352" y="3200400"/>
            <a:ext cx="3404031" cy="996403"/>
            <a:chOff x="7389805" y="1756937"/>
            <a:chExt cx="4538708" cy="1328537"/>
          </a:xfrm>
        </p:grpSpPr>
        <p:sp>
          <p:nvSpPr>
            <p:cNvPr id="7" name="矩形: 圆角 2">
              <a:extLst>
                <a:ext uri="{FF2B5EF4-FFF2-40B4-BE49-F238E27FC236}">
                  <a16:creationId xmlns:a16="http://schemas.microsoft.com/office/drawing/2014/main" id="{110C8924-5227-4B0D-BE2B-2890CDB059B8}"/>
                </a:ext>
              </a:extLst>
            </p:cNvPr>
            <p:cNvSpPr/>
            <p:nvPr/>
          </p:nvSpPr>
          <p:spPr>
            <a:xfrm>
              <a:off x="8040676" y="1756937"/>
              <a:ext cx="3887837" cy="1328537"/>
            </a:xfrm>
            <a:prstGeom prst="roundRect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n-US" altLang="zh-CN" sz="1500" kern="0" dirty="0">
                  <a:solidFill>
                    <a:srgbClr val="FF0000"/>
                  </a:solidFill>
                  <a:latin typeface="+mj-lt"/>
                  <a:ea typeface="华文楷体" panose="02010600040101010101" pitchFamily="2" charset="-122"/>
                </a:rPr>
                <a:t>Collider Ring and IR AP design:</a:t>
              </a:r>
            </a:p>
            <a:p>
              <a:pPr algn="ctr" defTabSz="342900">
                <a:defRPr/>
              </a:pPr>
              <a:r>
                <a:rPr lang="en-US" altLang="zh-CN" sz="1500" kern="0" dirty="0">
                  <a:solidFill>
                    <a:srgbClr val="0000CC"/>
                  </a:solidFill>
                  <a:latin typeface="+mj-lt"/>
                  <a:ea typeface="华文楷体" panose="02010600040101010101" pitchFamily="2" charset="-122"/>
                </a:rPr>
                <a:t>IP beam size (Y) nm scale, Crab-Waist, nonlinear compensation extremely difficult</a:t>
              </a:r>
              <a:endParaRPr lang="zh-CN" altLang="en-US" sz="1500" kern="0" dirty="0">
                <a:solidFill>
                  <a:srgbClr val="0000CC"/>
                </a:solidFill>
                <a:latin typeface="+mj-lt"/>
                <a:ea typeface="华文楷体" panose="02010600040101010101" pitchFamily="2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4506D11-FA93-4EB6-BF9B-36BFC84898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805" y="2225922"/>
              <a:ext cx="650872" cy="372438"/>
            </a:xfrm>
            <a:prstGeom prst="line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06BF11-1F5E-FF4E-9204-130BE59E5CD0}"/>
              </a:ext>
            </a:extLst>
          </p:cNvPr>
          <p:cNvGrpSpPr/>
          <p:nvPr/>
        </p:nvGrpSpPr>
        <p:grpSpPr>
          <a:xfrm>
            <a:off x="3240885" y="5017021"/>
            <a:ext cx="2169315" cy="1238423"/>
            <a:chOff x="1508760" y="4320540"/>
            <a:chExt cx="2892420" cy="1651231"/>
          </a:xfrm>
        </p:grpSpPr>
        <p:sp>
          <p:nvSpPr>
            <p:cNvPr id="10" name="矩形: 圆角 18">
              <a:extLst>
                <a:ext uri="{FF2B5EF4-FFF2-40B4-BE49-F238E27FC236}">
                  <a16:creationId xmlns:a16="http://schemas.microsoft.com/office/drawing/2014/main" id="{F63530AC-3B7A-4496-A704-AA369DE30D1F}"/>
                </a:ext>
              </a:extLst>
            </p:cNvPr>
            <p:cNvSpPr/>
            <p:nvPr/>
          </p:nvSpPr>
          <p:spPr>
            <a:xfrm>
              <a:off x="1522239" y="4843477"/>
              <a:ext cx="2878941" cy="1128294"/>
            </a:xfrm>
            <a:prstGeom prst="roundRect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n-US" altLang="zh-CN" sz="1500" kern="0" dirty="0">
                  <a:solidFill>
                    <a:srgbClr val="FF0000"/>
                  </a:solidFill>
                  <a:latin typeface="+mj-lt"/>
                  <a:ea typeface="华文楷体" panose="02010600040101010101" pitchFamily="2" charset="-122"/>
                </a:rPr>
                <a:t>Injection into CR (small DA): </a:t>
              </a:r>
              <a:r>
                <a:rPr lang="en-US" altLang="zh-CN" sz="1500" kern="0" dirty="0">
                  <a:solidFill>
                    <a:srgbClr val="1034A6"/>
                  </a:solidFill>
                  <a:latin typeface="+mj-lt"/>
                  <a:ea typeface="华文楷体" panose="02010600040101010101" pitchFamily="2" charset="-122"/>
                </a:rPr>
                <a:t>high </a:t>
              </a:r>
              <a:r>
                <a:rPr lang="en-US" altLang="zh-CN" sz="1500" kern="0" dirty="0" err="1">
                  <a:solidFill>
                    <a:srgbClr val="1034A6"/>
                  </a:solidFill>
                  <a:latin typeface="+mj-lt"/>
                  <a:ea typeface="华文楷体" panose="02010600040101010101" pitchFamily="2" charset="-122"/>
                </a:rPr>
                <a:t>I</a:t>
              </a:r>
              <a:r>
                <a:rPr lang="en-US" altLang="zh-CN" sz="1500" kern="0" baseline="-25000" dirty="0" err="1">
                  <a:solidFill>
                    <a:srgbClr val="1034A6"/>
                  </a:solidFill>
                  <a:latin typeface="+mj-lt"/>
                  <a:ea typeface="华文楷体" panose="02010600040101010101" pitchFamily="2" charset="-122"/>
                </a:rPr>
                <a:t>b</a:t>
              </a:r>
              <a:r>
                <a:rPr lang="en-US" altLang="zh-CN" sz="1500" kern="0" dirty="0">
                  <a:solidFill>
                    <a:srgbClr val="1034A6"/>
                  </a:solidFill>
                  <a:latin typeface="+mj-lt"/>
                  <a:ea typeface="华文楷体" panose="02010600040101010101" pitchFamily="2" charset="-122"/>
                </a:rPr>
                <a:t> and low </a:t>
              </a:r>
              <a:r>
                <a:rPr lang="en-US" altLang="zh-CN" sz="1500" kern="0" dirty="0">
                  <a:solidFill>
                    <a:srgbClr val="1034A6"/>
                  </a:solidFill>
                  <a:latin typeface="+mj-lt"/>
                  <a:ea typeface="华文楷体" panose="0201060004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1500" kern="0" dirty="0">
                  <a:solidFill>
                    <a:srgbClr val="1034A6"/>
                  </a:solidFill>
                  <a:latin typeface="+mj-lt"/>
                  <a:ea typeface="华文楷体" panose="02010600040101010101" pitchFamily="2" charset="-122"/>
                </a:rPr>
                <a:t> e+/e- sources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089E751-5CE8-476D-93B9-7BF5894712AD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60" y="4320540"/>
              <a:ext cx="191323" cy="537464"/>
            </a:xfrm>
            <a:prstGeom prst="line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034EAC-D869-F4ED-3B1A-BCF43108F3AD}"/>
              </a:ext>
            </a:extLst>
          </p:cNvPr>
          <p:cNvGrpSpPr/>
          <p:nvPr/>
        </p:nvGrpSpPr>
        <p:grpSpPr>
          <a:xfrm>
            <a:off x="5559685" y="4107088"/>
            <a:ext cx="3225369" cy="987539"/>
            <a:chOff x="7597140" y="3234716"/>
            <a:chExt cx="4420451" cy="122261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25E5301-7F9E-494A-9EE7-53128FCB990E}"/>
                </a:ext>
              </a:extLst>
            </p:cNvPr>
            <p:cNvCxnSpPr>
              <a:cxnSpLocks/>
            </p:cNvCxnSpPr>
            <p:nvPr/>
          </p:nvCxnSpPr>
          <p:spPr>
            <a:xfrm>
              <a:off x="7597140" y="3234716"/>
              <a:ext cx="650872" cy="761314"/>
            </a:xfrm>
            <a:prstGeom prst="line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矩形: 圆角 24">
              <a:extLst>
                <a:ext uri="{FF2B5EF4-FFF2-40B4-BE49-F238E27FC236}">
                  <a16:creationId xmlns:a16="http://schemas.microsoft.com/office/drawing/2014/main" id="{71BAD6D9-13A7-4EB0-B4BB-2EFF38B3CD4B}"/>
                </a:ext>
              </a:extLst>
            </p:cNvPr>
            <p:cNvSpPr/>
            <p:nvPr/>
          </p:nvSpPr>
          <p:spPr>
            <a:xfrm>
              <a:off x="8279343" y="3759491"/>
              <a:ext cx="3738248" cy="697841"/>
            </a:xfrm>
            <a:prstGeom prst="roundRect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>
                <a:lnSpc>
                  <a:spcPct val="110000"/>
                </a:lnSpc>
                <a:defRPr/>
              </a:pPr>
              <a:r>
                <a:rPr lang="en-US" altLang="zh-CN" sz="1500" kern="0" dirty="0">
                  <a:solidFill>
                    <a:srgbClr val="FF0000"/>
                  </a:solidFill>
                  <a:latin typeface="+mj-lt"/>
                  <a:ea typeface="华文楷体" panose="02010600040101010101" pitchFamily="2" charset="-122"/>
                </a:rPr>
                <a:t>IR Technologies:</a:t>
              </a:r>
            </a:p>
            <a:p>
              <a:pPr algn="ctr" defTabSz="342900">
                <a:lnSpc>
                  <a:spcPct val="110000"/>
                </a:lnSpc>
                <a:defRPr/>
              </a:pPr>
              <a:r>
                <a:rPr lang="en-US" altLang="zh-CN" sz="1500" kern="0" dirty="0">
                  <a:solidFill>
                    <a:srgbClr val="0000CC"/>
                  </a:solidFill>
                  <a:latin typeface="+mj-lt"/>
                  <a:ea typeface="华文楷体" panose="02010600040101010101" pitchFamily="2" charset="-122"/>
                </a:rPr>
                <a:t>SC magnets, MDI</a:t>
              </a:r>
              <a:endParaRPr lang="zh-CN" altLang="en-US" sz="1500" kern="0" dirty="0">
                <a:solidFill>
                  <a:srgbClr val="0000CC"/>
                </a:solidFill>
                <a:latin typeface="+mj-lt"/>
                <a:ea typeface="华文楷体" panose="02010600040101010101" pitchFamily="2" charset="-122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4AB968-A241-BA56-D9AB-93A47828B99D}"/>
              </a:ext>
            </a:extLst>
          </p:cNvPr>
          <p:cNvGrpSpPr/>
          <p:nvPr/>
        </p:nvGrpSpPr>
        <p:grpSpPr>
          <a:xfrm>
            <a:off x="4588135" y="4534946"/>
            <a:ext cx="4286248" cy="1716341"/>
            <a:chOff x="6161322" y="3829646"/>
            <a:chExt cx="5981502" cy="2288454"/>
          </a:xfrm>
        </p:grpSpPr>
        <p:sp>
          <p:nvSpPr>
            <p:cNvPr id="16" name="矩形: 圆角 27">
              <a:extLst>
                <a:ext uri="{FF2B5EF4-FFF2-40B4-BE49-F238E27FC236}">
                  <a16:creationId xmlns:a16="http://schemas.microsoft.com/office/drawing/2014/main" id="{A3E7FDE9-FA18-4DB8-8378-65BB85E84242}"/>
                </a:ext>
              </a:extLst>
            </p:cNvPr>
            <p:cNvSpPr/>
            <p:nvPr/>
          </p:nvSpPr>
          <p:spPr>
            <a:xfrm>
              <a:off x="8159227" y="4895051"/>
              <a:ext cx="3983597" cy="1223049"/>
            </a:xfrm>
            <a:prstGeom prst="roundRect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0000"/>
                  </a:solidFill>
                  <a:latin typeface="+mj-lt"/>
                  <a:ea typeface="华文楷体" panose="02010600040101010101" pitchFamily="2" charset="-122"/>
                </a:rPr>
                <a:t>Other key technologies:</a:t>
              </a:r>
            </a:p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0000CC"/>
                  </a:solidFill>
                  <a:latin typeface="+mj-lt"/>
                  <a:ea typeface="华文楷体" panose="02010600040101010101" pitchFamily="2" charset="-122"/>
                </a:rPr>
                <a:t>Ring RF, beam </a:t>
              </a:r>
              <a:r>
                <a:rPr lang="en-US" altLang="zh-CN" sz="1500" kern="0" dirty="0" err="1">
                  <a:solidFill>
                    <a:srgbClr val="0000CC"/>
                  </a:solidFill>
                  <a:latin typeface="+mj-lt"/>
                  <a:ea typeface="华文楷体" panose="02010600040101010101" pitchFamily="2" charset="-122"/>
                </a:rPr>
                <a:t>instrum</a:t>
              </a:r>
              <a:r>
                <a:rPr lang="en-US" altLang="zh-CN" sz="1500" kern="0" dirty="0">
                  <a:solidFill>
                    <a:srgbClr val="0000CC"/>
                  </a:solidFill>
                  <a:latin typeface="+mj-lt"/>
                  <a:ea typeface="华文楷体" panose="02010600040101010101" pitchFamily="2" charset="-122"/>
                </a:rPr>
                <a:t>. and control, beam injection…</a:t>
              </a:r>
              <a:endParaRPr lang="zh-CN" altLang="en-US" sz="1500" kern="0" dirty="0">
                <a:solidFill>
                  <a:srgbClr val="0000CC"/>
                </a:solidFill>
                <a:latin typeface="+mj-lt"/>
                <a:ea typeface="华文楷体" panose="02010600040101010101" pitchFamily="2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25E5301-7F9E-494A-9EE7-53128FCB99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1322" y="3829646"/>
              <a:ext cx="1993835" cy="1417707"/>
            </a:xfrm>
            <a:prstGeom prst="line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" name="文本框 8">
            <a:extLst>
              <a:ext uri="{FF2B5EF4-FFF2-40B4-BE49-F238E27FC236}">
                <a16:creationId xmlns:a16="http://schemas.microsoft.com/office/drawing/2014/main" id="{9A0F2F43-3135-ADDC-FC9B-9C809C74A59B}"/>
              </a:ext>
            </a:extLst>
          </p:cNvPr>
          <p:cNvSpPr txBox="1"/>
          <p:nvPr/>
        </p:nvSpPr>
        <p:spPr>
          <a:xfrm>
            <a:off x="251460" y="963181"/>
            <a:ext cx="88392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200" spc="90" dirty="0">
                <a:solidFill>
                  <a:srgbClr val="103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goal: </a:t>
            </a:r>
            <a:r>
              <a:rPr lang="en-US" altLang="zh-CN" sz="2200" spc="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Super-high </a:t>
            </a:r>
            <a:r>
              <a:rPr lang="en-US" altLang="zh-CN" sz="2200" spc="9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lumi</a:t>
            </a:r>
            <a:r>
              <a:rPr lang="en-US" altLang="zh-CN" sz="2200" spc="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zh-CN" sz="2200" spc="90" dirty="0">
                <a:solidFill>
                  <a:srgbClr val="103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high-quality (</a:t>
            </a:r>
            <a:r>
              <a:rPr lang="en-US" altLang="zh-CN" sz="2200" spc="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high-current, low emittance</a:t>
            </a:r>
            <a:r>
              <a:rPr lang="en-US" altLang="zh-CN" sz="2200" spc="90" dirty="0">
                <a:solidFill>
                  <a:srgbClr val="103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e+/e- beams collision (</a:t>
            </a:r>
            <a:r>
              <a:rPr lang="en-US" altLang="zh-CN" sz="2200" spc="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extremely low </a:t>
            </a:r>
            <a:r>
              <a:rPr lang="zh-CN" altLang="en-US" sz="2200" spc="90" dirty="0">
                <a:solidFill>
                  <a:srgbClr val="FF00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en-US" altLang="zh-CN" sz="2200" spc="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</a:t>
            </a:r>
            <a:r>
              <a:rPr lang="en-US" altLang="zh-CN" sz="2200" spc="90" dirty="0">
                <a:solidFill>
                  <a:srgbClr val="103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  <a:r>
              <a:rPr lang="en-US" altLang="zh-CN" sz="2200" spc="90" dirty="0">
                <a:solidFill>
                  <a:srgbClr val="103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stable operation</a:t>
            </a:r>
          </a:p>
          <a:p>
            <a:pPr marL="257175" indent="-2571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200" spc="90" dirty="0">
                <a:solidFill>
                  <a:srgbClr val="1034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challenges: IR strong nonlinearity and collective effects; IR superconducting magnets</a:t>
            </a:r>
            <a:endParaRPr lang="zh-CN" altLang="en-US" sz="2200" spc="90" dirty="0">
              <a:solidFill>
                <a:srgbClr val="1034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B1449D31-C9AF-3F3D-7792-C13D1474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84" y="3305697"/>
            <a:ext cx="2851785" cy="1383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内容占位符 2">
                <a:extLst>
                  <a:ext uri="{FF2B5EF4-FFF2-40B4-BE49-F238E27FC236}">
                    <a16:creationId xmlns:a16="http://schemas.microsoft.com/office/drawing/2014/main" id="{54960560-42CC-7ED6-29AD-52C63240D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4816787"/>
                <a:ext cx="2431613" cy="630943"/>
              </a:xfrm>
            </p:spPr>
            <p:txBody>
              <a:bodyPr>
                <a:noAutofit/>
              </a:bodyPr>
              <a:lstStyle/>
              <a:p>
                <a:pPr marL="342900" lvl="1" indent="0">
                  <a:spcBef>
                    <a:spcPts val="9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  <m:sSub>
                            <m:sSubPr>
                              <m:ctrlPr>
                                <a:rPr lang="zh-CN" alt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zh-CN" alt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内容占位符 2">
                <a:extLst>
                  <a:ext uri="{FF2B5EF4-FFF2-40B4-BE49-F238E27FC236}">
                    <a16:creationId xmlns:a16="http://schemas.microsoft.com/office/drawing/2014/main" id="{54960560-42CC-7ED6-29AD-52C63240D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816787"/>
                <a:ext cx="2431613" cy="630943"/>
              </a:xfr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14">
            <a:extLst>
              <a:ext uri="{FF2B5EF4-FFF2-40B4-BE49-F238E27FC236}">
                <a16:creationId xmlns:a16="http://schemas.microsoft.com/office/drawing/2014/main" id="{AE3C3325-ACB2-AE7F-1756-2E470A5A0F34}"/>
              </a:ext>
            </a:extLst>
          </p:cNvPr>
          <p:cNvSpPr txBox="1"/>
          <p:nvPr/>
        </p:nvSpPr>
        <p:spPr>
          <a:xfrm>
            <a:off x="287977" y="5816769"/>
            <a:ext cx="26736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CN" sz="1350" kern="0" dirty="0">
                <a:solidFill>
                  <a:srgbClr val="0F52BA"/>
                </a:solidFill>
                <a:latin typeface="Helvetica" pitchFamily="2" charset="0"/>
                <a:ea typeface="华文楷体" panose="02010600040101010101" pitchFamily="2" charset="-122"/>
                <a:sym typeface="Symbol" pitchFamily="18" charset="2"/>
              </a:rPr>
              <a:t>Big </a:t>
            </a:r>
            <a:r>
              <a:rPr lang="en-US" altLang="zh-CN" sz="1350" kern="0" dirty="0" err="1">
                <a:solidFill>
                  <a:srgbClr val="0F52BA"/>
                </a:solidFill>
                <a:latin typeface="Helvetica" pitchFamily="2" charset="0"/>
                <a:ea typeface="华文楷体" panose="02010600040101010101" pitchFamily="2" charset="-122"/>
                <a:sym typeface="Symbol" pitchFamily="18" charset="2"/>
              </a:rPr>
              <a:t>Piwinski</a:t>
            </a:r>
            <a:r>
              <a:rPr lang="zh-CN" altLang="en-US" sz="1350" kern="0" dirty="0">
                <a:solidFill>
                  <a:srgbClr val="0F52BA"/>
                </a:solidFill>
                <a:latin typeface="Helvetica" pitchFamily="2" charset="0"/>
                <a:ea typeface="华文楷体" panose="02010600040101010101" pitchFamily="2" charset="-122"/>
                <a:sym typeface="Symbol" pitchFamily="18" charset="2"/>
              </a:rPr>
              <a:t> </a:t>
            </a:r>
            <a:r>
              <a:rPr lang="en-US" altLang="zh-CN" sz="1350" kern="0" dirty="0">
                <a:solidFill>
                  <a:srgbClr val="0F52BA"/>
                </a:solidFill>
                <a:latin typeface="Helvetica" pitchFamily="2" charset="0"/>
                <a:ea typeface="华文楷体" panose="02010600040101010101" pitchFamily="2" charset="-122"/>
                <a:sym typeface="Symbol" pitchFamily="18" charset="2"/>
              </a:rPr>
              <a:t>angle + Crab Waist</a:t>
            </a:r>
            <a:endParaRPr lang="zh-CN" altLang="en-US" sz="1350" dirty="0">
              <a:solidFill>
                <a:srgbClr val="0F52BA"/>
              </a:solidFill>
              <a:latin typeface="Helvetica" pitchFamily="2" charset="0"/>
              <a:ea typeface="华文楷体" panose="02010600040101010101" pitchFamily="2" charset="-122"/>
              <a:sym typeface="Symbol" pitchFamily="18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93A837-0535-19C7-409F-45A7265FE94F}"/>
              </a:ext>
            </a:extLst>
          </p:cNvPr>
          <p:cNvSpPr/>
          <p:nvPr/>
        </p:nvSpPr>
        <p:spPr>
          <a:xfrm>
            <a:off x="228600" y="3305697"/>
            <a:ext cx="2765434" cy="2967302"/>
          </a:xfrm>
          <a:prstGeom prst="rect">
            <a:avLst/>
          </a:prstGeom>
          <a:noFill/>
          <a:ln w="28575">
            <a:solidFill>
              <a:srgbClr val="103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3631227" y="4893618"/>
            <a:ext cx="0" cy="51560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4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1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简约主题1" id="{8726733B-1585-4EFA-96D3-CD0EAD92F069}" vid="{A378D2D5-E8DA-42F7-8DEF-892FD3E627BC}"/>
    </a:ext>
  </a:extLst>
</a:theme>
</file>

<file path=ppt/theme/theme4.xml><?xml version="1.0" encoding="utf-8"?>
<a:theme xmlns:a="http://schemas.openxmlformats.org/drawingml/2006/main" name="1_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简约主题1" id="{8726733B-1585-4EFA-96D3-CD0EAD92F069}" vid="{A378D2D5-E8DA-42F7-8DEF-892FD3E627BC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50818</TotalTime>
  <Words>2270</Words>
  <Application>Microsoft Office PowerPoint</Application>
  <PresentationFormat>全屏显示(4:3)</PresentationFormat>
  <Paragraphs>328</Paragraphs>
  <Slides>27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MS PGothic</vt:lpstr>
      <vt:lpstr>MS PGothic</vt:lpstr>
      <vt:lpstr>等线</vt:lpstr>
      <vt:lpstr>等线 Light</vt:lpstr>
      <vt:lpstr>华文楷体</vt:lpstr>
      <vt:lpstr>STZhongsong</vt:lpstr>
      <vt:lpstr>楷体</vt:lpstr>
      <vt:lpstr>宋体</vt:lpstr>
      <vt:lpstr>Microsoft YaHei</vt:lpstr>
      <vt:lpstr>Microsoft YaHei</vt:lpstr>
      <vt:lpstr>Arial</vt:lpstr>
      <vt:lpstr>Calibri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自定义设计方案</vt:lpstr>
      <vt:lpstr>1_自定义设计方案</vt:lpstr>
      <vt:lpstr>简约主题1</vt:lpstr>
      <vt:lpstr>1_简约主题1</vt:lpstr>
      <vt:lpstr>公式</vt:lpstr>
      <vt:lpstr>PowerPoint 演示文稿</vt:lpstr>
      <vt:lpstr>Topics</vt:lpstr>
      <vt:lpstr>PowerPoint 演示文稿</vt:lpstr>
      <vt:lpstr>PowerPoint 演示文稿</vt:lpstr>
      <vt:lpstr>STCF Design Goals</vt:lpstr>
      <vt:lpstr>PowerPoint 演示文稿</vt:lpstr>
      <vt:lpstr>PowerPoint 演示文稿</vt:lpstr>
      <vt:lpstr>Key challenges in accelerator physics and technologies</vt:lpstr>
      <vt:lpstr>Key challenges on AP and technologies</vt:lpstr>
      <vt:lpstr>PowerPoint 演示文稿</vt:lpstr>
      <vt:lpstr>PowerPoint 演示文稿</vt:lpstr>
      <vt:lpstr>PowerPoint 演示文稿</vt:lpstr>
      <vt:lpstr>PowerPoint 演示文稿</vt:lpstr>
      <vt:lpstr>Key challenges (3) – IR SC magnets</vt:lpstr>
      <vt:lpstr>PowerPoint 演示文稿</vt:lpstr>
      <vt:lpstr>PowerPoint 演示文稿</vt:lpstr>
      <vt:lpstr>PowerPoint 演示文稿</vt:lpstr>
      <vt:lpstr>PowerPoint 演示文稿</vt:lpstr>
      <vt:lpstr>Electron-positron beams test platform</vt:lpstr>
      <vt:lpstr>PowerPoint 演示文稿</vt:lpstr>
      <vt:lpstr>Organization of the STCF accelerator study</vt:lpstr>
      <vt:lpstr>From prelim. study phase to R&amp;D phase</vt:lpstr>
      <vt:lpstr>Accelerator Division</vt:lpstr>
      <vt:lpstr>Financial resources for accelerator</vt:lpstr>
      <vt:lpstr>Summary</vt:lpstr>
      <vt:lpstr>Backup Slides</vt:lpstr>
      <vt:lpstr>Lessons learnt from SuperKEKB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J.Y.Tang</cp:lastModifiedBy>
  <cp:revision>2447</cp:revision>
  <dcterms:created xsi:type="dcterms:W3CDTF">2020-03-23T10:04:57Z</dcterms:created>
  <dcterms:modified xsi:type="dcterms:W3CDTF">2024-01-17T04:08:06Z</dcterms:modified>
</cp:coreProperties>
</file>