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9" r:id="rId5"/>
    <p:sldId id="258" r:id="rId6"/>
    <p:sldId id="260" r:id="rId7"/>
    <p:sldId id="290" r:id="rId8"/>
    <p:sldId id="275" r:id="rId9"/>
    <p:sldId id="289" r:id="rId10"/>
    <p:sldId id="267" r:id="rId11"/>
    <p:sldId id="266" r:id="rId12"/>
    <p:sldId id="278" r:id="rId13"/>
    <p:sldId id="287" r:id="rId14"/>
    <p:sldId id="274" r:id="rId15"/>
    <p:sldId id="288" r:id="rId16"/>
    <p:sldId id="279" r:id="rId17"/>
    <p:sldId id="283" r:id="rId18"/>
    <p:sldId id="291" r:id="rId19"/>
    <p:sldId id="286" r:id="rId20"/>
    <p:sldId id="268" r:id="rId21"/>
    <p:sldId id="270" r:id="rId22"/>
    <p:sldId id="281" r:id="rId23"/>
    <p:sldId id="280" r:id="rId24"/>
    <p:sldId id="265" r:id="rId25"/>
    <p:sldId id="282" r:id="rId26"/>
    <p:sldId id="284" r:id="rId27"/>
    <p:sldId id="27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</p14:sldIdLst>
        </p14:section>
        <p14:section name="data" id="{4AD147C4-9161-40A3-A62B-71AB453B3412}">
          <p14:sldIdLst>
            <p14:sldId id="257"/>
            <p14:sldId id="259"/>
            <p14:sldId id="258"/>
            <p14:sldId id="260"/>
            <p14:sldId id="290"/>
            <p14:sldId id="275"/>
            <p14:sldId id="289"/>
            <p14:sldId id="267"/>
            <p14:sldId id="266"/>
            <p14:sldId id="278"/>
            <p14:sldId id="287"/>
            <p14:sldId id="274"/>
            <p14:sldId id="288"/>
            <p14:sldId id="279"/>
            <p14:sldId id="283"/>
            <p14:sldId id="291"/>
          </p14:sldIdLst>
        </p14:section>
        <p14:section name="NEED UPDATE" id="{BB004B1B-E8FF-4A17-BCEC-F4FABA8CD654}">
          <p14:sldIdLst>
            <p14:sldId id="286"/>
            <p14:sldId id="268"/>
            <p14:sldId id="270"/>
            <p14:sldId id="281"/>
            <p14:sldId id="280"/>
            <p14:sldId id="265"/>
            <p14:sldId id="282"/>
            <p14:sldId id="28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5" d="100"/>
          <a:sy n="75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2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719" y="1323834"/>
            <a:ext cx="10515600" cy="4351338"/>
          </a:xfr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8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20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9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14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6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45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84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999" y="1326604"/>
            <a:ext cx="10515600" cy="4351338"/>
          </a:xfrm>
        </p:spPr>
        <p:txBody>
          <a:bodyPr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226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608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36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6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34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8.png"/><Relationship Id="rId2" Type="http://schemas.openxmlformats.org/officeDocument/2006/relationships/tags" Target="../tags/tag16.xml"/><Relationship Id="rId16" Type="http://schemas.openxmlformats.org/officeDocument/2006/relationships/image" Target="../media/image3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36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7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16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CEPC Sci-ECAL parameter analysis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	</a:t>
            </a:r>
          </a:p>
          <a:p>
            <a:r>
              <a:rPr lang="en-US" altLang="zh-CN" dirty="0"/>
              <a:t>				Wang Jiaxuan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981ED624-D4BC-4139-D19B-BCF644CA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9" y="1253331"/>
            <a:ext cx="10515600" cy="4351338"/>
          </a:xfrm>
        </p:spPr>
        <p:txBody>
          <a:bodyPr/>
          <a:lstStyle/>
          <a:p>
            <a:r>
              <a:rPr lang="en-US" altLang="zh-CN" dirty="0"/>
              <a:t>Different TH2 bin settings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AA2F895-2044-79D2-7A75-ACFB6D6A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High-low gain ratio calibration : bin set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68251E-CE2E-22E4-DB22-9CB93092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EB773-AC9C-4FD7-86AF-8E7E9F681A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9C5AD19-1A79-D4FA-34FB-9A006368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3" y="1630059"/>
            <a:ext cx="3258915" cy="253867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F5370F-F6E7-0AD6-B41C-426FACFE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53" y="1630059"/>
            <a:ext cx="3383847" cy="2546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327EC2D-DFC0-2441-EDDA-1F63FC396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9" y="4265592"/>
            <a:ext cx="3332835" cy="22733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E59338F-E204-98EE-3A05-163D6242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287" y="4315959"/>
            <a:ext cx="3332835" cy="22229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6DF520-D1FE-60A9-22CE-0590C98080C7}"/>
              </a:ext>
            </a:extLst>
          </p:cNvPr>
          <p:cNvSpPr txBox="1"/>
          <p:nvPr/>
        </p:nvSpPr>
        <p:spPr>
          <a:xfrm rot="16200000">
            <a:off x="3815656" y="4490371"/>
            <a:ext cx="1071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Channel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No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45B945-712F-EE77-9340-C44912886A60}"/>
              </a:ext>
            </a:extLst>
          </p:cNvPr>
          <p:cNvSpPr txBox="1"/>
          <p:nvPr/>
        </p:nvSpPr>
        <p:spPr>
          <a:xfrm rot="16200000">
            <a:off x="186627" y="4470221"/>
            <a:ext cx="1071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Channel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No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1633BC-70C5-702C-52AF-F32DC731678C}"/>
              </a:ext>
            </a:extLst>
          </p:cNvPr>
          <p:cNvSpPr txBox="1"/>
          <p:nvPr/>
        </p:nvSpPr>
        <p:spPr>
          <a:xfrm>
            <a:off x="3236267" y="6423496"/>
            <a:ext cx="650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residual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37A6AF-6ED0-D662-A119-90CEC26ABF7C}"/>
              </a:ext>
            </a:extLst>
          </p:cNvPr>
          <p:cNvSpPr txBox="1"/>
          <p:nvPr/>
        </p:nvSpPr>
        <p:spPr>
          <a:xfrm>
            <a:off x="6876950" y="6439600"/>
            <a:ext cx="650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residual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FAD3A1-6476-1F04-ACDD-9A5AF3E47BC4}"/>
              </a:ext>
            </a:extLst>
          </p:cNvPr>
          <p:cNvSpPr txBox="1"/>
          <p:nvPr/>
        </p:nvSpPr>
        <p:spPr>
          <a:xfrm>
            <a:off x="-222962" y="2011856"/>
            <a:ext cx="4110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Bin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width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1*1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AA3A92-ED4B-AF8B-39B6-D4D3DF0E33D6}"/>
              </a:ext>
            </a:extLst>
          </p:cNvPr>
          <p:cNvSpPr txBox="1"/>
          <p:nvPr/>
        </p:nvSpPr>
        <p:spPr>
          <a:xfrm>
            <a:off x="3417721" y="2027960"/>
            <a:ext cx="4110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Bin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width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4*2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FB4469-5BF3-1B53-B069-62355986DA0F}"/>
              </a:ext>
            </a:extLst>
          </p:cNvPr>
          <p:cNvSpPr txBox="1"/>
          <p:nvPr/>
        </p:nvSpPr>
        <p:spPr>
          <a:xfrm>
            <a:off x="1761862" y="4175241"/>
            <a:ext cx="1394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Slope difference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C1DF25-948B-B7B0-342E-82A62D39D287}"/>
              </a:ext>
            </a:extLst>
          </p:cNvPr>
          <p:cNvSpPr txBox="1"/>
          <p:nvPr/>
        </p:nvSpPr>
        <p:spPr>
          <a:xfrm>
            <a:off x="5314541" y="4199827"/>
            <a:ext cx="1394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Intercept difference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FA1A49-6B74-C872-8806-4E4FDFABF29A}"/>
              </a:ext>
            </a:extLst>
          </p:cNvPr>
          <p:cNvSpPr txBox="1"/>
          <p:nvPr/>
        </p:nvSpPr>
        <p:spPr>
          <a:xfrm>
            <a:off x="8182888" y="3220929"/>
            <a:ext cx="289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Linear fit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Fit range: (300,x_max-600)</a:t>
            </a:r>
          </a:p>
        </p:txBody>
      </p:sp>
    </p:spTree>
    <p:extLst>
      <p:ext uri="{BB962C8B-B14F-4D97-AF65-F5344CB8AC3E}">
        <p14:creationId xmlns:p14="http://schemas.microsoft.com/office/powerpoint/2010/main" val="46950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580DD-D310-DBB3-BADA-1CC3BA3D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A4235-E906-2882-6585-6EFA55D5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89" y="1253331"/>
            <a:ext cx="10515600" cy="4351338"/>
          </a:xfrm>
        </p:spPr>
        <p:txBody>
          <a:bodyPr/>
          <a:lstStyle/>
          <a:p>
            <a:r>
              <a:rPr lang="en-US" altLang="zh-CN" sz="2000" dirty="0"/>
              <a:t>With the cut according to muon track, noise get eliminated.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1004F-5B89-71BE-1D53-6DC9771E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D89D976-D4E0-83F0-3E6B-D0A845E2673A}"/>
              </a:ext>
            </a:extLst>
          </p:cNvPr>
          <p:cNvGrpSpPr/>
          <p:nvPr/>
        </p:nvGrpSpPr>
        <p:grpSpPr>
          <a:xfrm>
            <a:off x="329091" y="1935144"/>
            <a:ext cx="3472815" cy="2002790"/>
            <a:chOff x="2090" y="2501"/>
            <a:chExt cx="5469" cy="315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F3189C-0357-0357-BEA8-21181759301F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2090" y="2501"/>
              <a:ext cx="5269" cy="31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EB47305-6870-C7E3-DEB1-5C98FC8FF07A}"/>
                </a:ext>
              </a:extLst>
            </p:cNvPr>
            <p:cNvSpPr txBox="1"/>
            <p:nvPr/>
          </p:nvSpPr>
          <p:spPr>
            <a:xfrm>
              <a:off x="4199" y="3829"/>
              <a:ext cx="336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dirty="0">
                  <a:cs typeface="+mn-lt"/>
                </a:rPr>
                <a:t>15um SiPM 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B7F5101-6866-7B2E-C66E-CEC4557D84F5}"/>
              </a:ext>
            </a:extLst>
          </p:cNvPr>
          <p:cNvGrpSpPr/>
          <p:nvPr/>
        </p:nvGrpSpPr>
        <p:grpSpPr>
          <a:xfrm>
            <a:off x="313851" y="3937934"/>
            <a:ext cx="3490595" cy="2026920"/>
            <a:chOff x="2062" y="6266"/>
            <a:chExt cx="5497" cy="319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EA65E8-A530-E53A-FBFA-81DF2710AD2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2062" y="6266"/>
              <a:ext cx="5293" cy="319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616F274-FE0C-0A0B-5390-8894B300C72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4199" y="7700"/>
              <a:ext cx="336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>
                  <a:cs typeface="+mn-lt"/>
                </a:rPr>
                <a:t>15um SiPM 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12ADC9FD-4A20-FA08-1879-12F522F821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904126" y="1934509"/>
            <a:ext cx="3327400" cy="198056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AC0A429-FF53-358C-4591-B2588E340D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84971" y="2777789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>
                <a:cs typeface="+mn-lt"/>
              </a:rPr>
              <a:t>10um SiPM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61B86EA-B902-3A09-C2FC-EC6252B4C8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/>
          <a:srcRect t="868"/>
          <a:stretch/>
        </p:blipFill>
        <p:spPr>
          <a:xfrm>
            <a:off x="3857136" y="3956154"/>
            <a:ext cx="3374390" cy="20087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B2569F-B2D1-A6B9-55F4-D29ED2B31C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84971" y="4847889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>
                <a:cs typeface="+mn-lt"/>
              </a:rPr>
              <a:t>10um SiPM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710BD96-9997-2C78-443A-F5710E3DD4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68306" y="2502834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>
                <a:cs typeface="+mn-lt"/>
              </a:rPr>
              <a:t>before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0E56D9-6D0E-96A5-C823-8407A009326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84971" y="2502199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>
                <a:cs typeface="+mn-lt"/>
              </a:rPr>
              <a:t>before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3D1737-BC6B-E8F4-25F7-26DECCB5CC1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68306" y="4572934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>
                <a:cs typeface="+mn-lt"/>
              </a:rPr>
              <a:t>after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3496AB9-E83E-1547-E899-922C20903DB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584971" y="4572299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>
                <a:cs typeface="+mn-lt"/>
              </a:rPr>
              <a:t>after </a:t>
            </a:r>
          </a:p>
        </p:txBody>
      </p:sp>
      <p:pic>
        <p:nvPicPr>
          <p:cNvPr id="19" name="内容占位符 5">
            <a:extLst>
              <a:ext uri="{FF2B5EF4-FFF2-40B4-BE49-F238E27FC236}">
                <a16:creationId xmlns:a16="http://schemas.microsoft.com/office/drawing/2014/main" id="{EFCE6658-244C-F776-CEC5-59BF81A190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1680" y="2359953"/>
            <a:ext cx="4531229" cy="28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F3580-5BDF-54C9-FEAD-BA1D1FC5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statistics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AF3CAF-DFB9-FB44-0903-1BB58B71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4776198E-F458-0282-99C1-C6ABCB866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919" y="642656"/>
            <a:ext cx="6332091" cy="6189299"/>
          </a:xfrm>
        </p:spPr>
      </p:pic>
    </p:spTree>
    <p:extLst>
      <p:ext uri="{BB962C8B-B14F-4D97-AF65-F5344CB8AC3E}">
        <p14:creationId xmlns:p14="http://schemas.microsoft.com/office/powerpoint/2010/main" val="7596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F9796-E546-E862-A5F6-4B3A5DB6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statistics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9728E-97B1-48FD-8030-51DA92DF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34" y="1323834"/>
            <a:ext cx="10515600" cy="4351338"/>
          </a:xfrm>
        </p:spPr>
        <p:txBody>
          <a:bodyPr/>
          <a:lstStyle/>
          <a:p>
            <a:r>
              <a:rPr lang="en-US" altLang="zh-CN" sz="2000" dirty="0"/>
              <a:t>Use SPS 100GeV/C muon- position scan data with auto gain mode(select threshold: 350)</a:t>
            </a:r>
          </a:p>
          <a:p>
            <a:r>
              <a:rPr lang="en-US" altLang="zh-CN" sz="2000" dirty="0"/>
              <a:t>Almost all channels from odd layers could be calibrated with adequate muon data. But for even layers, less than 500 hits for channels at bottom side.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02BC41-3C2A-5552-3144-D3032204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497863-C1BE-EF99-F302-A613FA9B8B66}"/>
              </a:ext>
            </a:extLst>
          </p:cNvPr>
          <p:cNvGrpSpPr/>
          <p:nvPr/>
        </p:nvGrpSpPr>
        <p:grpSpPr>
          <a:xfrm>
            <a:off x="5855534" y="2423591"/>
            <a:ext cx="4328137" cy="3883366"/>
            <a:chOff x="7640602" y="2496453"/>
            <a:chExt cx="4249990" cy="383139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13316BF-4C81-3EC2-70D0-6DF16A7D9FD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95" t="2227" r="1115" b="4113"/>
            <a:stretch>
              <a:fillRect/>
            </a:stretch>
          </p:blipFill>
          <p:spPr>
            <a:xfrm>
              <a:off x="7640602" y="2496453"/>
              <a:ext cx="4249990" cy="383139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A315645-F1BF-5CE2-7150-CCC10DA1645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957650" y="5974610"/>
              <a:ext cx="3386827" cy="21377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AC150CF-1D60-CFBB-3299-D4071B338CE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921350" y="2887819"/>
              <a:ext cx="1305900" cy="18847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      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FD1E670-38F0-979D-ABA5-011C1BC9CCE5}"/>
              </a:ext>
            </a:extLst>
          </p:cNvPr>
          <p:cNvGrpSpPr/>
          <p:nvPr/>
        </p:nvGrpSpPr>
        <p:grpSpPr>
          <a:xfrm>
            <a:off x="1146938" y="2750723"/>
            <a:ext cx="4140434" cy="3556234"/>
            <a:chOff x="893806" y="2750723"/>
            <a:chExt cx="4140434" cy="3556234"/>
          </a:xfrm>
        </p:grpSpPr>
        <p:pic>
          <p:nvPicPr>
            <p:cNvPr id="5" name="图片 4" descr="ECAL2">
              <a:extLst>
                <a:ext uri="{FF2B5EF4-FFF2-40B4-BE49-F238E27FC236}">
                  <a16:creationId xmlns:a16="http://schemas.microsoft.com/office/drawing/2014/main" id="{63167CAD-5E0F-6310-24EF-3E5B957A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7250"/>
            <a:stretch>
              <a:fillRect/>
            </a:stretch>
          </p:blipFill>
          <p:spPr>
            <a:xfrm>
              <a:off x="960755" y="2750723"/>
              <a:ext cx="4073485" cy="3556234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2D9E6E6-7FBE-0C66-D64B-DFF69F5B48B9}"/>
                </a:ext>
              </a:extLst>
            </p:cNvPr>
            <p:cNvSpPr/>
            <p:nvPr/>
          </p:nvSpPr>
          <p:spPr>
            <a:xfrm>
              <a:off x="912341" y="6018483"/>
              <a:ext cx="4121899" cy="23649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4" name="图片 13" descr="ECAL2">
              <a:extLst>
                <a:ext uri="{FF2B5EF4-FFF2-40B4-BE49-F238E27FC236}">
                  <a16:creationId xmlns:a16="http://schemas.microsoft.com/office/drawing/2014/main" id="{C5176756-04CE-680C-D673-5DBA4D139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7250"/>
            <a:stretch>
              <a:fillRect/>
            </a:stretch>
          </p:blipFill>
          <p:spPr>
            <a:xfrm>
              <a:off x="942220" y="2750723"/>
              <a:ext cx="4073485" cy="3556234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B1C6578-FEF7-9BB8-40BE-445ED16EBD76}"/>
                </a:ext>
              </a:extLst>
            </p:cNvPr>
            <p:cNvSpPr/>
            <p:nvPr/>
          </p:nvSpPr>
          <p:spPr>
            <a:xfrm>
              <a:off x="893806" y="6018483"/>
              <a:ext cx="4121899" cy="23649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391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F3580-5BDF-54C9-FEAD-BA1D1FC5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statistics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AF3CAF-DFB9-FB44-0903-1BB58B71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DC1FEE74-7603-0B4C-A59A-B2774B74F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629" y="642656"/>
            <a:ext cx="6386114" cy="6175252"/>
          </a:xfrm>
        </p:spPr>
      </p:pic>
    </p:spTree>
    <p:extLst>
      <p:ext uri="{BB962C8B-B14F-4D97-AF65-F5344CB8AC3E}">
        <p14:creationId xmlns:p14="http://schemas.microsoft.com/office/powerpoint/2010/main" val="387176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0E18D-6684-E69C-8D87-287E6657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CCE6809-9F2E-B467-0D4C-2D1E4D97B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80" y="1503835"/>
            <a:ext cx="5700929" cy="385033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903087-CA66-3592-016E-85DB174E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2B91C8-6824-8E88-863D-CB8E28FD8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93" y="1380053"/>
            <a:ext cx="5889515" cy="39741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531DD7C-C040-F2DB-2D05-553CC8BF6E06}"/>
              </a:ext>
            </a:extLst>
          </p:cNvPr>
          <p:cNvSpPr txBox="1"/>
          <p:nvPr/>
        </p:nvSpPr>
        <p:spPr>
          <a:xfrm>
            <a:off x="2534526" y="5534166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>
                <a:cs typeface="+mn-lt"/>
              </a:rPr>
              <a:t>15um SiPM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3A8476A-86C1-F3A1-36AA-9A1E46C6EEBD}"/>
              </a:ext>
            </a:extLst>
          </p:cNvPr>
          <p:cNvSpPr txBox="1"/>
          <p:nvPr/>
        </p:nvSpPr>
        <p:spPr>
          <a:xfrm>
            <a:off x="8610600" y="5534166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>
                <a:cs typeface="+mn-lt"/>
              </a:rPr>
              <a:t>10um SiPM </a:t>
            </a:r>
          </a:p>
        </p:txBody>
      </p:sp>
    </p:spTree>
    <p:extLst>
      <p:ext uri="{BB962C8B-B14F-4D97-AF65-F5344CB8AC3E}">
        <p14:creationId xmlns:p14="http://schemas.microsoft.com/office/powerpoint/2010/main" val="28200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5785C-3AE7-A39B-4375-7708385A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abnormal channels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3FBB985-7370-F075-372F-7F63CB1C1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926" y="1178764"/>
            <a:ext cx="7366217" cy="503658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767BE6-E017-F47B-695C-33589F1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7B03816-9CBA-453F-C2D0-8071FCE067E1}"/>
              </a:ext>
            </a:extLst>
          </p:cNvPr>
          <p:cNvSpPr txBox="1">
            <a:spLocks/>
          </p:cNvSpPr>
          <p:nvPr/>
        </p:nvSpPr>
        <p:spPr>
          <a:xfrm>
            <a:off x="295680" y="2810938"/>
            <a:ext cx="3280806" cy="110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Those channels are on the edge of the prototype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9448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631E-608A-8231-2204-2D498D49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3DE5AD-4804-BF30-393B-021A8175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BDA60-98E8-1C04-5314-27C692D5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597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settings update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B274D-AB32-4F6B-E3E3-356E059A6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dirty="0"/>
                  <a:t>Update MC geometry and material parameters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Geometry</a:t>
                </a:r>
              </a:p>
              <a:p>
                <a:pPr lvl="2">
                  <a:lnSpc>
                    <a:spcPct val="140000"/>
                  </a:lnSpc>
                </a:pPr>
                <a:r>
                  <a:rPr lang="en-US" altLang="zh-CN" dirty="0"/>
                  <a:t>Check prototype size in MC geometry</a:t>
                </a:r>
              </a:p>
              <a:p>
                <a:pPr lvl="2">
                  <a:lnSpc>
                    <a:spcPct val="140000"/>
                  </a:lnSpc>
                </a:pPr>
                <a:r>
                  <a:rPr lang="en-US" altLang="zh-CN" dirty="0"/>
                  <a:t>Superlayer structure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Material</a:t>
                </a:r>
              </a:p>
              <a:p>
                <a:pPr lvl="2">
                  <a:lnSpc>
                    <a:spcPct val="140000"/>
                  </a:lnSpc>
                </a:pPr>
                <a:r>
                  <a:rPr lang="en-US" altLang="zh-CN" dirty="0"/>
                  <a:t>Strip : G4_PLASTIC_SC_VINYLTOLUENE</a:t>
                </a:r>
              </a:p>
              <a:p>
                <a:pPr lvl="2">
                  <a:lnSpc>
                    <a:spcPct val="140000"/>
                  </a:lnSpc>
                </a:pPr>
                <a:r>
                  <a:rPr lang="en-US" altLang="zh-CN" dirty="0"/>
                  <a:t>Absorber : Cu-W alloy(15:85), density=16.32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2">
                  <a:lnSpc>
                    <a:spcPct val="140000"/>
                  </a:lnSpc>
                </a:pPr>
                <a:r>
                  <a:rPr lang="en-US" altLang="zh-CN" dirty="0"/>
                  <a:t>PCB : FR4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Add More Detail(Film, hole)</a:t>
                </a:r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B274D-AB32-4F6B-E3E3-356E059A6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18</a:t>
            </a:fld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A51F82C2-EABF-5166-AB04-D1DD295D0108}"/>
              </a:ext>
            </a:extLst>
          </p:cNvPr>
          <p:cNvGraphicFramePr>
            <a:graphicFrameLocks noGrp="1"/>
          </p:cNvGraphicFramePr>
          <p:nvPr/>
        </p:nvGraphicFramePr>
        <p:xfrm>
          <a:off x="7136661" y="1443004"/>
          <a:ext cx="4233820" cy="1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910">
                  <a:extLst>
                    <a:ext uri="{9D8B030D-6E8A-4147-A177-3AD203B41FA5}">
                      <a16:colId xmlns:a16="http://schemas.microsoft.com/office/drawing/2014/main" val="2832802901"/>
                    </a:ext>
                  </a:extLst>
                </a:gridCol>
                <a:gridCol w="2116910">
                  <a:extLst>
                    <a:ext uri="{9D8B030D-6E8A-4147-A177-3AD203B41FA5}">
                      <a16:colId xmlns:a16="http://schemas.microsoft.com/office/drawing/2014/main" val="375613210"/>
                    </a:ext>
                  </a:extLst>
                </a:gridCol>
              </a:tblGrid>
              <a:tr h="463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Prototype layer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Size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764807"/>
                  </a:ext>
                </a:extLst>
              </a:tr>
              <a:tr h="463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Scintillator strip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5mm*45mm*2*mm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7964"/>
                  </a:ext>
                </a:extLst>
              </a:tr>
              <a:tr h="463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PCB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230mm*230mm*2mm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70195"/>
                  </a:ext>
                </a:extLst>
              </a:tr>
              <a:tr h="463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Absorber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230mm*230mm*3.2mm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23455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67421AD-B733-19BB-1D87-406A027DF4E7}"/>
              </a:ext>
            </a:extLst>
          </p:cNvPr>
          <p:cNvSpPr txBox="1"/>
          <p:nvPr/>
        </p:nvSpPr>
        <p:spPr>
          <a:xfrm>
            <a:off x="7289923" y="5677942"/>
            <a:ext cx="45476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Superlayer structure: </a:t>
            </a:r>
          </a:p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scintillator-&gt; PCB-&gt; absorber-&gt; PCB-&gt; scintillator-&gt; absorber </a:t>
            </a:r>
          </a:p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7A62719-13CA-20D6-8467-77F1DB42D6DF}"/>
              </a:ext>
            </a:extLst>
          </p:cNvPr>
          <p:cNvGrpSpPr/>
          <p:nvPr/>
        </p:nvGrpSpPr>
        <p:grpSpPr>
          <a:xfrm>
            <a:off x="7680152" y="3597013"/>
            <a:ext cx="3152752" cy="1832146"/>
            <a:chOff x="8180832" y="3696926"/>
            <a:chExt cx="3152752" cy="183214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E6BEEC6-C725-05F8-5FB8-1D389E8E03DC}"/>
                </a:ext>
              </a:extLst>
            </p:cNvPr>
            <p:cNvSpPr/>
            <p:nvPr/>
          </p:nvSpPr>
          <p:spPr>
            <a:xfrm>
              <a:off x="8490176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4EBB2F7-E5F1-D16C-450D-036C577D66BB}"/>
                </a:ext>
              </a:extLst>
            </p:cNvPr>
            <p:cNvSpPr/>
            <p:nvPr/>
          </p:nvSpPr>
          <p:spPr>
            <a:xfrm>
              <a:off x="8266274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945CF66-D123-55B7-2FBF-3D8DC571860D}"/>
                </a:ext>
              </a:extLst>
            </p:cNvPr>
            <p:cNvSpPr/>
            <p:nvPr/>
          </p:nvSpPr>
          <p:spPr>
            <a:xfrm>
              <a:off x="8382112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11E4CB-0940-CCE8-D1DD-C03DCACC13E0}"/>
                </a:ext>
              </a:extLst>
            </p:cNvPr>
            <p:cNvSpPr/>
            <p:nvPr/>
          </p:nvSpPr>
          <p:spPr>
            <a:xfrm>
              <a:off x="8918143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2AA58F6-7E3B-8B82-81E6-E617B2B658E1}"/>
                </a:ext>
              </a:extLst>
            </p:cNvPr>
            <p:cNvSpPr/>
            <p:nvPr/>
          </p:nvSpPr>
          <p:spPr>
            <a:xfrm>
              <a:off x="8694241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55BC3CB-EB00-4E0B-8D1D-312F64AE9E61}"/>
                </a:ext>
              </a:extLst>
            </p:cNvPr>
            <p:cNvSpPr/>
            <p:nvPr/>
          </p:nvSpPr>
          <p:spPr>
            <a:xfrm>
              <a:off x="8810079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9E20899-CCB5-299A-5979-C9821E47BC86}"/>
                </a:ext>
              </a:extLst>
            </p:cNvPr>
            <p:cNvSpPr/>
            <p:nvPr/>
          </p:nvSpPr>
          <p:spPr>
            <a:xfrm>
              <a:off x="9644523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EB86563-F784-3316-0494-4F89A7FFDEFB}"/>
                </a:ext>
              </a:extLst>
            </p:cNvPr>
            <p:cNvSpPr/>
            <p:nvPr/>
          </p:nvSpPr>
          <p:spPr>
            <a:xfrm>
              <a:off x="9420621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CF5CC37-D62E-0AC7-358B-1BFF38ACF14F}"/>
                </a:ext>
              </a:extLst>
            </p:cNvPr>
            <p:cNvSpPr/>
            <p:nvPr/>
          </p:nvSpPr>
          <p:spPr>
            <a:xfrm>
              <a:off x="9536459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D94BBFC-27AE-5779-8F46-43409D7126B0}"/>
                </a:ext>
              </a:extLst>
            </p:cNvPr>
            <p:cNvSpPr/>
            <p:nvPr/>
          </p:nvSpPr>
          <p:spPr>
            <a:xfrm>
              <a:off x="10072490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F50669F-0C30-7528-AB78-271D5C9B6CDC}"/>
                </a:ext>
              </a:extLst>
            </p:cNvPr>
            <p:cNvSpPr/>
            <p:nvPr/>
          </p:nvSpPr>
          <p:spPr>
            <a:xfrm>
              <a:off x="9848588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479C5E3-0182-FC4A-41DF-E9C9FA696AB2}"/>
                </a:ext>
              </a:extLst>
            </p:cNvPr>
            <p:cNvSpPr/>
            <p:nvPr/>
          </p:nvSpPr>
          <p:spPr>
            <a:xfrm>
              <a:off x="9964426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83DD2BA-222B-B296-BA30-B5E8623C5EBF}"/>
                </a:ext>
              </a:extLst>
            </p:cNvPr>
            <p:cNvSpPr/>
            <p:nvPr/>
          </p:nvSpPr>
          <p:spPr>
            <a:xfrm>
              <a:off x="10795889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09AB3C1-BF47-BFA3-7539-616E86A5F8D6}"/>
                </a:ext>
              </a:extLst>
            </p:cNvPr>
            <p:cNvSpPr/>
            <p:nvPr/>
          </p:nvSpPr>
          <p:spPr>
            <a:xfrm>
              <a:off x="10571987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36F4D8D-3AEB-8735-F491-FF86A781EB7D}"/>
                </a:ext>
              </a:extLst>
            </p:cNvPr>
            <p:cNvSpPr/>
            <p:nvPr/>
          </p:nvSpPr>
          <p:spPr>
            <a:xfrm>
              <a:off x="10687825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14D504E-25FC-DAA1-F33B-7F7C373D78B9}"/>
                </a:ext>
              </a:extLst>
            </p:cNvPr>
            <p:cNvSpPr/>
            <p:nvPr/>
          </p:nvSpPr>
          <p:spPr>
            <a:xfrm>
              <a:off x="11223856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F312952-0557-E6B2-74E0-6AE41A948B10}"/>
                </a:ext>
              </a:extLst>
            </p:cNvPr>
            <p:cNvSpPr/>
            <p:nvPr/>
          </p:nvSpPr>
          <p:spPr>
            <a:xfrm>
              <a:off x="10999954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5C78C1B-72C4-3469-F5A4-9DCCD0B9C039}"/>
                </a:ext>
              </a:extLst>
            </p:cNvPr>
            <p:cNvSpPr/>
            <p:nvPr/>
          </p:nvSpPr>
          <p:spPr>
            <a:xfrm>
              <a:off x="11115792" y="3816096"/>
              <a:ext cx="109728" cy="161544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981106D-A821-42D2-65CF-73B91370B391}"/>
                </a:ext>
              </a:extLst>
            </p:cNvPr>
            <p:cNvSpPr/>
            <p:nvPr/>
          </p:nvSpPr>
          <p:spPr>
            <a:xfrm>
              <a:off x="8180832" y="3696926"/>
              <a:ext cx="920191" cy="18321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57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5DC31-0DAF-A595-393D-4C56500A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reconstruction comparison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904E9D0-D7B7-E52E-C9FC-4D5B98A6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116" y="1397197"/>
            <a:ext cx="4828229" cy="4063606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3E3FE2-4289-1B60-BBC9-54C6C18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EB773-AC9C-4FD7-86AF-8E7E9F681A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6BABC4-0642-1D7A-B466-E80D6C67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5" y="1397197"/>
            <a:ext cx="5157066" cy="40636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5203673-CE96-9D7B-BC8A-A807E97599E7}"/>
              </a:ext>
            </a:extLst>
          </p:cNvPr>
          <p:cNvSpPr txBox="1"/>
          <p:nvPr/>
        </p:nvSpPr>
        <p:spPr>
          <a:xfrm>
            <a:off x="1064484" y="5570022"/>
            <a:ext cx="9396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Fit methods don’t affect energy reconstruction and resolution.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A5F6EC-3098-423A-5215-A1CF49EDF17B}"/>
              </a:ext>
            </a:extLst>
          </p:cNvPr>
          <p:cNvSpPr txBox="1"/>
          <p:nvPr/>
        </p:nvSpPr>
        <p:spPr>
          <a:xfrm>
            <a:off x="-209524" y="1958537"/>
            <a:ext cx="4110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Scatter  mean: 1778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            sigma:102.9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TH2 bin1  mean: 1790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              sigma: 105.1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TH2 bin2  mean: 1790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               sigma: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105.1</a:t>
            </a:r>
            <a:endParaRPr kumimoji="0" lang="en-US" altLang="zh-CN" sz="1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6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taking @SPS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B274D-AB32-4F6B-E3E3-356E059A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ECAL Beam test: April 24 - May 4 at H2</a:t>
            </a:r>
          </a:p>
          <a:p>
            <a:pPr lvl="1"/>
            <a:r>
              <a:rPr lang="en-US" altLang="zh-CN" dirty="0"/>
              <a:t>MIP threshold scan</a:t>
            </a:r>
            <a:r>
              <a:rPr lang="zh-CN" altLang="en-US" dirty="0"/>
              <a:t>：</a:t>
            </a:r>
            <a:r>
              <a:rPr lang="en-US" altLang="zh-CN" dirty="0"/>
              <a:t>April 24 - April 25</a:t>
            </a:r>
          </a:p>
          <a:p>
            <a:pPr lvl="2"/>
            <a:r>
              <a:rPr lang="en-US" altLang="zh-CN" dirty="0"/>
              <a:t>for 10um-layer DAC+10</a:t>
            </a:r>
          </a:p>
          <a:p>
            <a:pPr lvl="1"/>
            <a:r>
              <a:rPr lang="en-US" altLang="zh-CN" dirty="0"/>
              <a:t>MIP position scan</a:t>
            </a:r>
            <a:r>
              <a:rPr lang="zh-CN" altLang="en-US" dirty="0"/>
              <a:t>：</a:t>
            </a:r>
            <a:r>
              <a:rPr lang="en-US" altLang="zh-CN" dirty="0"/>
              <a:t>April 26 - April 27</a:t>
            </a:r>
          </a:p>
          <a:p>
            <a:pPr lvl="2"/>
            <a:r>
              <a:rPr lang="en-US" altLang="zh-CN" dirty="0"/>
              <a:t>each channel ~ 4K counts</a:t>
            </a:r>
          </a:p>
          <a:p>
            <a:pPr lvl="1"/>
            <a:r>
              <a:rPr lang="en-US" altLang="zh-CN" dirty="0"/>
              <a:t>Data taking with two muon counters</a:t>
            </a:r>
          </a:p>
          <a:p>
            <a:pPr lvl="2"/>
            <a:r>
              <a:rPr lang="en-US" altLang="zh-CN" dirty="0"/>
              <a:t>mu- : 100GeV, 120GeV (&gt;3M events)</a:t>
            </a:r>
          </a:p>
          <a:p>
            <a:pPr lvl="2"/>
            <a:r>
              <a:rPr lang="en-US" altLang="zh-CN" dirty="0"/>
              <a:t>pi- : 10, 15, 20, 30, 40, 50, 60, 70, 80, 100, 120GeV/c</a:t>
            </a:r>
            <a:r>
              <a:rPr lang="en-US" altLang="zh-CN" dirty="0">
                <a:sym typeface="+mn-ea"/>
              </a:rPr>
              <a:t> (&gt;100K events each point)</a:t>
            </a:r>
            <a:endParaRPr lang="en-US" altLang="zh-CN" dirty="0"/>
          </a:p>
          <a:p>
            <a:pPr marL="914400" lvl="2" indent="457200">
              <a:buNone/>
            </a:pPr>
            <a:r>
              <a:rPr lang="en-US" altLang="zh-CN" dirty="0"/>
              <a:t>    350GeV/c</a:t>
            </a:r>
          </a:p>
          <a:p>
            <a:pPr lvl="2"/>
            <a:r>
              <a:rPr lang="en-US" altLang="zh-CN" dirty="0"/>
              <a:t>e- : 10, 20, 30, 40, 50, 60, 70, 80, 100, 120GeV/c (&gt;100K events each point)</a:t>
            </a:r>
          </a:p>
          <a:p>
            <a:pPr marL="914400" lvl="2" indent="457200">
              <a:buNone/>
            </a:pPr>
            <a:r>
              <a:rPr lang="en-US" altLang="zh-CN" dirty="0"/>
              <a:t>    150, 200, 250GeV/c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4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E1408-3877-0370-D3F9-C6BC71A4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High-low gain ratio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D643F-FBD5-0129-2C97-E6C272DE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9" y="1176901"/>
            <a:ext cx="10515600" cy="4351338"/>
          </a:xfrm>
        </p:spPr>
        <p:txBody>
          <a:bodyPr/>
          <a:lstStyle/>
          <a:p>
            <a:r>
              <a:rPr lang="en-US" altLang="zh-CN" dirty="0"/>
              <a:t>Fit range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898DAA-3896-DB66-CDC1-FBB2D479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EB773-AC9C-4FD7-86AF-8E7E9F681A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0985FD-A60B-5DF8-EFCA-5F3250954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"/>
          <a:stretch/>
        </p:blipFill>
        <p:spPr>
          <a:xfrm>
            <a:off x="560719" y="1656211"/>
            <a:ext cx="3401681" cy="24550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1AE5EC-9F8E-6BAB-8227-4A6C86AF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0" y="1619395"/>
            <a:ext cx="3664807" cy="25158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39C431-DCE3-6BC7-E4B2-345642611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52" y="4225970"/>
            <a:ext cx="7173235" cy="24623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0D2DE53-5D4D-A06F-AB4E-E02773C0DD86}"/>
              </a:ext>
            </a:extLst>
          </p:cNvPr>
          <p:cNvSpPr txBox="1"/>
          <p:nvPr/>
        </p:nvSpPr>
        <p:spPr>
          <a:xfrm>
            <a:off x="8225575" y="2638025"/>
            <a:ext cx="31690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Fit range affect energy reconstruction and resolution.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Energy resolution  ~10% improvement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Energy reconstruction ~ 8% decrease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8023DF-6FBE-360C-3738-AEA337C3CE38}"/>
              </a:ext>
            </a:extLst>
          </p:cNvPr>
          <p:cNvSpPr txBox="1"/>
          <p:nvPr/>
        </p:nvSpPr>
        <p:spPr>
          <a:xfrm>
            <a:off x="6096000" y="203458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(1200,Xmax-600)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614240-5362-E5A0-3642-FE295FAECF85}"/>
              </a:ext>
            </a:extLst>
          </p:cNvPr>
          <p:cNvSpPr txBox="1"/>
          <p:nvPr/>
        </p:nvSpPr>
        <p:spPr>
          <a:xfrm>
            <a:off x="-218232" y="208097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en-US" altLang="zh-CN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300,1200)</a:t>
            </a:r>
          </a:p>
        </p:txBody>
      </p:sp>
    </p:spTree>
    <p:extLst>
      <p:ext uri="{BB962C8B-B14F-4D97-AF65-F5344CB8AC3E}">
        <p14:creationId xmlns:p14="http://schemas.microsoft.com/office/powerpoint/2010/main" val="283360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4D826-A546-F108-BDDC-A4436FE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8CBCA8-462A-E628-85E9-7B1A2F84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Considering leakage along X-Y plane and calibrated parameters, different hit position cuts are applied to all 100GeV electron events under hl-gain mode</a:t>
            </a:r>
          </a:p>
          <a:p>
            <a:r>
              <a:rPr lang="en-US" altLang="zh-CN" sz="2000" dirty="0"/>
              <a:t>Get mean position by calculating the average of the hit position in this layer</a:t>
            </a:r>
            <a:r>
              <a:rPr lang="en-US" altLang="zh-CN" dirty="0"/>
              <a:t> 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93585-1DEA-3EED-BCA8-ED0F1C72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5F1B21-D12A-756E-6E03-0D7CCB02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5" y="2500724"/>
            <a:ext cx="3094145" cy="19383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8F63F3-D4EC-5453-2EF9-BDBC81FE3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44" y="2462296"/>
            <a:ext cx="3005270" cy="20152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F97CA1-128E-7E2F-C471-E33BFEBD1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9" b="1"/>
          <a:stretch/>
        </p:blipFill>
        <p:spPr>
          <a:xfrm>
            <a:off x="512295" y="4594110"/>
            <a:ext cx="3094145" cy="211945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0A8310F-5093-A40D-D00E-7A6A0E5E618A}"/>
              </a:ext>
            </a:extLst>
          </p:cNvPr>
          <p:cNvSpPr txBox="1"/>
          <p:nvPr/>
        </p:nvSpPr>
        <p:spPr>
          <a:xfrm>
            <a:off x="967953" y="2901780"/>
            <a:ext cx="755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zh-CN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DDF19B2-27A5-BD2B-4447-4ABDA9FD4D95}"/>
                  </a:ext>
                </a:extLst>
              </p:cNvPr>
              <p:cNvSpPr txBox="1"/>
              <p:nvPr/>
            </p:nvSpPr>
            <p:spPr>
              <a:xfrm>
                <a:off x="4019770" y="2901780"/>
                <a:ext cx="10028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50*50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DDF19B2-27A5-BD2B-4447-4ABDA9F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70" y="2901780"/>
                <a:ext cx="1002877" cy="276999"/>
              </a:xfrm>
              <a:prstGeom prst="rect">
                <a:avLst/>
              </a:prstGeom>
              <a:blipFill>
                <a:blip r:embed="rId5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9BE3644-C821-5337-EFA7-A0C7AE8EC80F}"/>
                  </a:ext>
                </a:extLst>
              </p:cNvPr>
              <p:cNvSpPr txBox="1"/>
              <p:nvPr/>
            </p:nvSpPr>
            <p:spPr>
              <a:xfrm>
                <a:off x="896384" y="4988041"/>
                <a:ext cx="8990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30*30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1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9BE3644-C821-5337-EFA7-A0C7AE8EC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4" y="4988041"/>
                <a:ext cx="899042" cy="261610"/>
              </a:xfrm>
              <a:prstGeom prst="rect">
                <a:avLst/>
              </a:prstGeom>
              <a:blipFill>
                <a:blip r:embed="rId6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36F509ED-BC70-144E-D9C6-ED38E18D0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344" y="4594109"/>
            <a:ext cx="3094145" cy="21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C128974-9E99-7A19-3C70-336CDAA63F27}"/>
                  </a:ext>
                </a:extLst>
              </p:cNvPr>
              <p:cNvSpPr txBox="1"/>
              <p:nvPr/>
            </p:nvSpPr>
            <p:spPr>
              <a:xfrm>
                <a:off x="4024211" y="5041904"/>
                <a:ext cx="8990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10*10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1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C128974-9E99-7A19-3C70-336CDAA63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211" y="5041904"/>
                <a:ext cx="899042" cy="261610"/>
              </a:xfrm>
              <a:prstGeom prst="rect">
                <a:avLst/>
              </a:prstGeom>
              <a:blipFill>
                <a:blip r:embed="rId8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表格 25">
            <a:extLst>
              <a:ext uri="{FF2B5EF4-FFF2-40B4-BE49-F238E27FC236}">
                <a16:creationId xmlns:a16="http://schemas.microsoft.com/office/drawing/2014/main" id="{79A4282E-A6FA-05F0-2FB9-1421372B17D2}"/>
              </a:ext>
            </a:extLst>
          </p:cNvPr>
          <p:cNvGraphicFramePr>
            <a:graphicFrameLocks noGrp="1"/>
          </p:cNvGraphicFramePr>
          <p:nvPr/>
        </p:nvGraphicFramePr>
        <p:xfrm>
          <a:off x="7161484" y="3071080"/>
          <a:ext cx="4089310" cy="191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62">
                  <a:extLst>
                    <a:ext uri="{9D8B030D-6E8A-4147-A177-3AD203B41FA5}">
                      <a16:colId xmlns:a16="http://schemas.microsoft.com/office/drawing/2014/main" val="245879088"/>
                    </a:ext>
                  </a:extLst>
                </a:gridCol>
                <a:gridCol w="817862">
                  <a:extLst>
                    <a:ext uri="{9D8B030D-6E8A-4147-A177-3AD203B41FA5}">
                      <a16:colId xmlns:a16="http://schemas.microsoft.com/office/drawing/2014/main" val="1974513304"/>
                    </a:ext>
                  </a:extLst>
                </a:gridCol>
                <a:gridCol w="913918">
                  <a:extLst>
                    <a:ext uri="{9D8B030D-6E8A-4147-A177-3AD203B41FA5}">
                      <a16:colId xmlns:a16="http://schemas.microsoft.com/office/drawing/2014/main" val="167613247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4014378829"/>
                    </a:ext>
                  </a:extLst>
                </a:gridCol>
                <a:gridCol w="747188">
                  <a:extLst>
                    <a:ext uri="{9D8B030D-6E8A-4147-A177-3AD203B41FA5}">
                      <a16:colId xmlns:a16="http://schemas.microsoft.com/office/drawing/2014/main" val="315631193"/>
                    </a:ext>
                  </a:extLst>
                </a:gridCol>
              </a:tblGrid>
              <a:tr h="4993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Cut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Event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Percentage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sigma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mean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73858"/>
                  </a:ext>
                </a:extLst>
              </a:tr>
              <a:tr h="353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97890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164.8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4366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3469"/>
                  </a:ext>
                </a:extLst>
              </a:tr>
              <a:tr h="353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50*50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92642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94.6%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163.5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4369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6440"/>
                  </a:ext>
                </a:extLst>
              </a:tr>
              <a:tr h="353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30*30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79725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86.1%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164.8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4369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6403"/>
                  </a:ext>
                </a:extLst>
              </a:tr>
              <a:tr h="353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15*15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35320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36.1%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156.4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4412</a:t>
                      </a:r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34280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FC4E9200-CACB-9CB2-DAD7-4784D4A8E05E}"/>
              </a:ext>
            </a:extLst>
          </p:cNvPr>
          <p:cNvSpPr txBox="1"/>
          <p:nvPr/>
        </p:nvSpPr>
        <p:spPr>
          <a:xfrm>
            <a:off x="2995215" y="3806909"/>
            <a:ext cx="479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5C42A23-4CF1-E463-4269-313E01AE5B0F}"/>
              </a:ext>
            </a:extLst>
          </p:cNvPr>
          <p:cNvSpPr txBox="1"/>
          <p:nvPr/>
        </p:nvSpPr>
        <p:spPr>
          <a:xfrm>
            <a:off x="3001311" y="6080717"/>
            <a:ext cx="479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4FCD6C-7406-9634-4C90-C76CE02C45A1}"/>
              </a:ext>
            </a:extLst>
          </p:cNvPr>
          <p:cNvSpPr txBox="1"/>
          <p:nvPr/>
        </p:nvSpPr>
        <p:spPr>
          <a:xfrm>
            <a:off x="6104175" y="3843485"/>
            <a:ext cx="479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DB77BD-0FF4-45F2-D92B-E724EBF98954}"/>
              </a:ext>
            </a:extLst>
          </p:cNvPr>
          <p:cNvSpPr txBox="1"/>
          <p:nvPr/>
        </p:nvSpPr>
        <p:spPr>
          <a:xfrm>
            <a:off x="6195615" y="6105101"/>
            <a:ext cx="479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Fit Function 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2ABFF-89B0-D7BD-5AB6-D5232CE3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46" y="1253331"/>
            <a:ext cx="10515600" cy="4351338"/>
          </a:xfrm>
        </p:spPr>
        <p:txBody>
          <a:bodyPr/>
          <a:lstStyle/>
          <a:p>
            <a:r>
              <a:rPr lang="en-US" altLang="zh-CN" sz="2000" dirty="0"/>
              <a:t>10000 simulation samples for 40GeV and 100GeV e-</a:t>
            </a:r>
          </a:p>
          <a:p>
            <a:r>
              <a:rPr lang="en-US" altLang="zh-CN" sz="2000" dirty="0"/>
              <a:t>Use crystal ball function instead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gaussian</a:t>
            </a:r>
            <a:r>
              <a:rPr lang="zh-CN" altLang="en-US" sz="2000" dirty="0"/>
              <a:t> </a:t>
            </a:r>
            <a:r>
              <a:rPr lang="en-US" altLang="zh-CN" sz="2000" dirty="0"/>
              <a:t>fit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3BCA14-3AA3-6FAF-C054-24F5C0D22CE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76" y="4429283"/>
            <a:ext cx="3083550" cy="2176790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182568D-C055-96E7-65A0-18CC279D982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77" y="2157730"/>
            <a:ext cx="3083550" cy="22587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2F1CF3-15D6-1D77-8F95-11EE3C5C9699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70" y="2170523"/>
            <a:ext cx="3083550" cy="22587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9DB173-E789-3E07-0AC1-A09335EC6F0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44" y="4429283"/>
            <a:ext cx="3029876" cy="21767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4AB1E69-7053-D96F-3079-C9CC2894C4BA}"/>
              </a:ext>
            </a:extLst>
          </p:cNvPr>
          <p:cNvSpPr txBox="1"/>
          <p:nvPr/>
        </p:nvSpPr>
        <p:spPr>
          <a:xfrm>
            <a:off x="482437" y="2991823"/>
            <a:ext cx="1046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Log scale</a:t>
            </a:r>
            <a:endParaRPr lang="zh-CN" alt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B530CE-1543-34E6-624B-4BE0FF9638F5}"/>
              </a:ext>
            </a:extLst>
          </p:cNvPr>
          <p:cNvSpPr txBox="1"/>
          <p:nvPr/>
        </p:nvSpPr>
        <p:spPr>
          <a:xfrm>
            <a:off x="443768" y="4967590"/>
            <a:ext cx="181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Normal scale</a:t>
            </a:r>
            <a:endParaRPr lang="zh-CN" alt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5285DE-2D1E-E64B-A33D-91E6C7689496}"/>
              </a:ext>
            </a:extLst>
          </p:cNvPr>
          <p:cNvSpPr txBox="1"/>
          <p:nvPr/>
        </p:nvSpPr>
        <p:spPr>
          <a:xfrm>
            <a:off x="8060894" y="3551299"/>
            <a:ext cx="3816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At relative low energy point, two fit methods have close mean and sigma, </a:t>
            </a:r>
          </a:p>
          <a:p>
            <a:endParaRPr lang="en-US" altLang="zh-C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For high energy electron, the crystal ball fit curve more approach the histogram.   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71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8700737-C672-4525-C663-382D644F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75" y="1062408"/>
            <a:ext cx="4093440" cy="27116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D388305-3C43-AB69-36BD-643E1E7A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 No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AFFB5BF-D104-9D95-ED4A-C3CC1DDF7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" y="1163462"/>
            <a:ext cx="4093440" cy="261055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91223-D229-D601-18DD-28D06B71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0646A3-FB45-3524-85C9-AAB57A704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3"/>
          <a:stretch/>
        </p:blipFill>
        <p:spPr>
          <a:xfrm>
            <a:off x="8104214" y="1062408"/>
            <a:ext cx="3848155" cy="26185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B01C016-A356-B1A4-16C6-150564058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774015"/>
            <a:ext cx="4204890" cy="2711609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8EF58E7-9718-CE09-605A-BD68B3FE8526}"/>
              </a:ext>
            </a:extLst>
          </p:cNvPr>
          <p:cNvCxnSpPr>
            <a:cxnSpLocks/>
          </p:cNvCxnSpPr>
          <p:nvPr/>
        </p:nvCxnSpPr>
        <p:spPr>
          <a:xfrm>
            <a:off x="1740408" y="2113860"/>
            <a:ext cx="0" cy="1398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42085F7-6B51-7B02-8C93-BD1F91DD95AB}"/>
              </a:ext>
            </a:extLst>
          </p:cNvPr>
          <p:cNvCxnSpPr>
            <a:cxnSpLocks/>
          </p:cNvCxnSpPr>
          <p:nvPr/>
        </p:nvCxnSpPr>
        <p:spPr>
          <a:xfrm>
            <a:off x="2112264" y="2136279"/>
            <a:ext cx="0" cy="13765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18216FD-DCB0-C4BA-FA59-A46D051AAEB5}"/>
              </a:ext>
            </a:extLst>
          </p:cNvPr>
          <p:cNvCxnSpPr>
            <a:cxnSpLocks/>
          </p:cNvCxnSpPr>
          <p:nvPr/>
        </p:nvCxnSpPr>
        <p:spPr>
          <a:xfrm>
            <a:off x="2008632" y="4546655"/>
            <a:ext cx="0" cy="168650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C860A6B-7264-3DF4-E2AC-A807A335C649}"/>
              </a:ext>
            </a:extLst>
          </p:cNvPr>
          <p:cNvCxnSpPr>
            <a:cxnSpLocks/>
          </p:cNvCxnSpPr>
          <p:nvPr/>
        </p:nvCxnSpPr>
        <p:spPr>
          <a:xfrm>
            <a:off x="2249424" y="4585911"/>
            <a:ext cx="0" cy="16472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397B5012-0450-40C0-6A94-7B6C655AC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569" y="3723024"/>
            <a:ext cx="3981800" cy="26333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588292-0018-6513-79AC-4B0893EA8B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81"/>
          <a:stretch/>
        </p:blipFill>
        <p:spPr>
          <a:xfrm>
            <a:off x="4178415" y="3726477"/>
            <a:ext cx="3926382" cy="269052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F9FB4EAB-54EA-AB7E-772B-1C39FB455FB7}"/>
              </a:ext>
            </a:extLst>
          </p:cNvPr>
          <p:cNvSpPr txBox="1"/>
          <p:nvPr/>
        </p:nvSpPr>
        <p:spPr>
          <a:xfrm>
            <a:off x="492302" y="1836861"/>
            <a:ext cx="77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40GeV</a:t>
            </a:r>
            <a:endParaRPr lang="en-US" altLang="zh-CN" sz="1200" b="1" i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2BC85AC-4D77-4D90-1D23-608533794E69}"/>
              </a:ext>
            </a:extLst>
          </p:cNvPr>
          <p:cNvSpPr txBox="1"/>
          <p:nvPr/>
        </p:nvSpPr>
        <p:spPr>
          <a:xfrm>
            <a:off x="8463789" y="1836862"/>
            <a:ext cx="77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40GeV</a:t>
            </a:r>
            <a:endParaRPr lang="en-US" altLang="zh-CN" sz="1200" b="1" i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F1F0070-8BDE-AC42-798C-395CBD2E83A9}"/>
              </a:ext>
            </a:extLst>
          </p:cNvPr>
          <p:cNvSpPr txBox="1"/>
          <p:nvPr/>
        </p:nvSpPr>
        <p:spPr>
          <a:xfrm>
            <a:off x="4519268" y="1859280"/>
            <a:ext cx="77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40GeV</a:t>
            </a:r>
            <a:endParaRPr lang="en-US" altLang="zh-CN" sz="1200" b="1" i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F88F1DC-0D9C-17E6-B558-6A2130901BD5}"/>
              </a:ext>
            </a:extLst>
          </p:cNvPr>
          <p:cNvSpPr txBox="1"/>
          <p:nvPr/>
        </p:nvSpPr>
        <p:spPr>
          <a:xfrm>
            <a:off x="492302" y="4585913"/>
            <a:ext cx="77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100GeV</a:t>
            </a:r>
            <a:endParaRPr lang="en-US" altLang="zh-CN" sz="1200" b="1" i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4655E11-44F2-29CB-1F0C-76AA08661171}"/>
              </a:ext>
            </a:extLst>
          </p:cNvPr>
          <p:cNvSpPr txBox="1"/>
          <p:nvPr/>
        </p:nvSpPr>
        <p:spPr>
          <a:xfrm>
            <a:off x="8463788" y="4585912"/>
            <a:ext cx="77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100GeV</a:t>
            </a:r>
            <a:endParaRPr lang="en-US" altLang="zh-CN" sz="1200" b="1" i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6248649-6B8A-50D3-4903-00F18C76BBEB}"/>
              </a:ext>
            </a:extLst>
          </p:cNvPr>
          <p:cNvSpPr txBox="1"/>
          <p:nvPr/>
        </p:nvSpPr>
        <p:spPr>
          <a:xfrm>
            <a:off x="4481988" y="4585911"/>
            <a:ext cx="77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100GeV</a:t>
            </a:r>
            <a:endParaRPr lang="en-US" altLang="zh-CN" sz="1200" b="1" i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D20D09D-5C74-90F2-C38F-220F9D2AFA30}"/>
              </a:ext>
            </a:extLst>
          </p:cNvPr>
          <p:cNvSpPr txBox="1"/>
          <p:nvPr/>
        </p:nvSpPr>
        <p:spPr>
          <a:xfrm>
            <a:off x="1204418" y="6369635"/>
            <a:ext cx="9396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%5 improvement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63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48C47-06F5-8DF1-B9D6-A04832A5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Reconstruction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C6309-57EB-65E4-6176-2E0DDFA58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78E038-010B-750F-F4AD-3E87B5A2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24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B5BECF0-4CCF-BAFD-CB27-6101E4FBE0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935" y="1394323"/>
            <a:ext cx="5292725" cy="3800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F1966AC-6913-AE34-CF71-EDC3C6442E0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1394958"/>
            <a:ext cx="5590540" cy="37998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DA7C5AF-A21B-9508-80DB-058A1A7C3E7D}"/>
              </a:ext>
            </a:extLst>
          </p:cNvPr>
          <p:cNvSpPr txBox="1"/>
          <p:nvPr/>
        </p:nvSpPr>
        <p:spPr>
          <a:xfrm>
            <a:off x="2236470" y="5458323"/>
            <a:ext cx="8157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good energy linearity but energy resolution still need further analysis </a:t>
            </a:r>
          </a:p>
        </p:txBody>
      </p:sp>
    </p:spTree>
    <p:extLst>
      <p:ext uri="{BB962C8B-B14F-4D97-AF65-F5344CB8AC3E}">
        <p14:creationId xmlns:p14="http://schemas.microsoft.com/office/powerpoint/2010/main" val="140221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D51985-E70F-E4CC-01C2-576F2C0E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2022 &amp; 2023 data check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DD3846-8BC8-E12E-6BE0-F3937C67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3589C4-1D1B-36E0-4C28-32E13DA4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F44CFA-5B5A-60A2-2585-6BC002CF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02" y="1207800"/>
            <a:ext cx="4531559" cy="33009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8D0F29-FFE6-2BB6-F545-2DBD376A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2" y="1323834"/>
            <a:ext cx="5257800" cy="35460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7A8F9E-5835-216B-B666-8400877C9CBB}"/>
              </a:ext>
            </a:extLst>
          </p:cNvPr>
          <p:cNvSpPr txBox="1"/>
          <p:nvPr/>
        </p:nvSpPr>
        <p:spPr>
          <a:xfrm>
            <a:off x="1511244" y="5131195"/>
            <a:ext cx="939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Same peak position on X axis.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 2022 SPS beam data, it also shows oscillation.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Energy deposition of superlayer doesn’t show abnormal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2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ECAL Channel Placement</a:t>
            </a:r>
          </a:p>
        </p:txBody>
      </p:sp>
      <p:pic>
        <p:nvPicPr>
          <p:cNvPr id="5" name="图片 4" descr="ECAL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464" y="1597025"/>
            <a:ext cx="5548630" cy="5221605"/>
          </a:xfrm>
          <a:prstGeom prst="rect">
            <a:avLst/>
          </a:prstGeom>
        </p:spPr>
      </p:pic>
      <p:pic>
        <p:nvPicPr>
          <p:cNvPr id="6" name="内容占位符 5" descr="ECAL1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455" y="1597025"/>
            <a:ext cx="5466715" cy="4759325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Pedestal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E6DB8F0-B7DB-71E6-1A5D-94F6F54C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0" y="1218641"/>
            <a:ext cx="3492449" cy="26047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E94ED28-4072-57F3-7DDC-005DCD0A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57" y="3947189"/>
            <a:ext cx="3361239" cy="25069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BEC7E16-0B3C-68DF-7035-834FE48E0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709" y="1323834"/>
            <a:ext cx="3619142" cy="23570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3280D59-FD17-E300-73E2-FED825549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878" y="3947189"/>
            <a:ext cx="3653973" cy="23638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5315AB7-077B-F66F-C14D-163EC1575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303" y="3896928"/>
            <a:ext cx="3335283" cy="23354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462F998-0D37-FA31-CDF5-A6AE3EABD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2404" y="1288877"/>
            <a:ext cx="3331396" cy="23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98B1152-2FDC-E14A-E07E-780BE2D86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533" y="1995116"/>
            <a:ext cx="4345520" cy="286776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754D826-A546-F108-BDDC-A4436FE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Pedestal - Abnormal Channel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93585-1DEA-3EED-BCA8-ED0F1C72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9550A1-BE70-40EB-3903-6EA1070449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89758" y="24906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>
                <a:solidFill>
                  <a:prstClr val="black"/>
                </a:solidFill>
                <a:latin typeface="Arial"/>
                <a:ea typeface="微软雅黑"/>
                <a:cs typeface="Arial"/>
              </a:rPr>
              <a:t>layer22 chip0 channel18</a:t>
            </a:r>
          </a:p>
          <a:p>
            <a:r>
              <a:rPr lang="en-US" altLang="zh-CN" sz="1200" b="1" i="1" dirty="0">
                <a:solidFill>
                  <a:prstClr val="black"/>
                </a:solidFill>
                <a:latin typeface="Arial"/>
                <a:ea typeface="微软雅黑"/>
                <a:cs typeface="Arial"/>
              </a:rPr>
              <a:t>layer13 chip0 channel8</a:t>
            </a:r>
          </a:p>
          <a:p>
            <a:r>
              <a:rPr lang="en-US" altLang="zh-CN" sz="1200" b="1" i="1" dirty="0">
                <a:solidFill>
                  <a:prstClr val="black"/>
                </a:solidFill>
                <a:latin typeface="Arial"/>
                <a:ea typeface="微软雅黑"/>
                <a:cs typeface="Arial"/>
              </a:rPr>
              <a:t>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C83186F-0AD7-DDD2-636E-5671A44EE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8" y="1243188"/>
            <a:ext cx="4249872" cy="28061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FFF3193-4905-A457-687C-B4450AE976D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15776" y="2176052"/>
            <a:ext cx="2133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>
                <a:solidFill>
                  <a:prstClr val="black"/>
                </a:solidFill>
                <a:latin typeface="Arial"/>
                <a:ea typeface="微软雅黑"/>
                <a:cs typeface="Arial"/>
              </a:rPr>
              <a:t>layer9 chip1 channel21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0F5362F-6E4E-3E90-8E91-33B09237C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148" y="4261774"/>
            <a:ext cx="2540165" cy="167671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7C1F2A8-42A3-9ADE-1622-227B008070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5" t="1166"/>
          <a:stretch/>
        </p:blipFill>
        <p:spPr>
          <a:xfrm>
            <a:off x="9122351" y="726998"/>
            <a:ext cx="2971928" cy="17636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0045336-C569-025D-5A52-F13083426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053" y="2544665"/>
            <a:ext cx="2812014" cy="179316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E59761E-2CDE-28E3-EFD0-1D637FB2C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351" y="4438144"/>
            <a:ext cx="2920071" cy="19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6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Pedestal stability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Not so many force-trigger mode pedestal files from SPS</a:t>
            </a:r>
          </a:p>
          <a:p>
            <a:r>
              <a:rPr lang="en-US" altLang="zh-CN" sz="1800" dirty="0"/>
              <a:t>Pedestal monitor</a:t>
            </a:r>
          </a:p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1A46089-F50B-262F-2570-CB4F96C87D05}"/>
              </a:ext>
            </a:extLst>
          </p:cNvPr>
          <p:cNvGrpSpPr/>
          <p:nvPr/>
        </p:nvGrpSpPr>
        <p:grpSpPr>
          <a:xfrm>
            <a:off x="376968" y="2212032"/>
            <a:ext cx="2833846" cy="2579572"/>
            <a:chOff x="-72390" y="2053590"/>
            <a:chExt cx="3587115" cy="330390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6E3E404-A15C-BD3F-A6C1-125540029A6A}"/>
                </a:ext>
              </a:extLst>
            </p:cNvPr>
            <p:cNvGrpSpPr/>
            <p:nvPr/>
          </p:nvGrpSpPr>
          <p:grpSpPr>
            <a:xfrm>
              <a:off x="-72390" y="2053590"/>
              <a:ext cx="3587115" cy="3303905"/>
              <a:chOff x="-72390" y="2053590"/>
              <a:chExt cx="3587115" cy="3303905"/>
            </a:xfrm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-72390" y="2053590"/>
                <a:ext cx="3587115" cy="3303905"/>
              </a:xfrm>
              <a:prstGeom prst="rect">
                <a:avLst/>
              </a:prstGeom>
            </p:spPr>
          </p:pic>
          <p:cxnSp>
            <p:nvCxnSpPr>
              <p:cNvPr id="8" name="直接连接符 7"/>
              <p:cNvCxnSpPr/>
              <p:nvPr/>
            </p:nvCxnSpPr>
            <p:spPr>
              <a:xfrm flipH="1">
                <a:off x="1597025" y="2426335"/>
                <a:ext cx="10795" cy="2646045"/>
              </a:xfrm>
              <a:prstGeom prst="line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977900" y="3536950"/>
              <a:ext cx="1744345" cy="427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b="1" i="1"/>
                <a:t>SPS	PS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75E5B9E-7A8F-4EB8-6B37-9673D4974D64}"/>
              </a:ext>
            </a:extLst>
          </p:cNvPr>
          <p:cNvGrpSpPr/>
          <p:nvPr/>
        </p:nvGrpSpPr>
        <p:grpSpPr>
          <a:xfrm>
            <a:off x="3300651" y="2212032"/>
            <a:ext cx="3269392" cy="2579572"/>
            <a:chOff x="3390900" y="2103755"/>
            <a:chExt cx="4045549" cy="3209965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390900" y="2103755"/>
              <a:ext cx="4045549" cy="3209965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>
              <p:custDataLst>
                <p:tags r:id="rId9"/>
              </p:custDataLst>
            </p:nvPr>
          </p:nvCxnSpPr>
          <p:spPr>
            <a:xfrm>
              <a:off x="5099021" y="2465921"/>
              <a:ext cx="15277" cy="264381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4370411" y="3509280"/>
              <a:ext cx="2393249" cy="4431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b="1" i="1"/>
                <a:t>SPS	PS</a:t>
              </a:r>
            </a:p>
          </p:txBody>
        </p:sp>
      </p:grp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4390390" y="4844869"/>
            <a:ext cx="139446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b="1" i="1"/>
              <a:t>low-gain</a:t>
            </a:r>
          </a:p>
          <a:p>
            <a:r>
              <a:rPr lang="en-US" altLang="zh-CN" sz="1400" b="1" i="1"/>
              <a:t>pedestal</a:t>
            </a: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271397" y="4860022"/>
            <a:ext cx="139446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b="1" i="1" dirty="0"/>
              <a:t>high-gain pedestal</a:t>
            </a:r>
            <a:endParaRPr lang="zh-CN" altLang="en-US" sz="1400" b="1" i="1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540B84-6AE9-3B41-5659-1F0E03D882E4}"/>
              </a:ext>
            </a:extLst>
          </p:cNvPr>
          <p:cNvGrpSpPr/>
          <p:nvPr/>
        </p:nvGrpSpPr>
        <p:grpSpPr>
          <a:xfrm>
            <a:off x="6659881" y="2156551"/>
            <a:ext cx="4541556" cy="2688318"/>
            <a:chOff x="7162165" y="2384425"/>
            <a:chExt cx="4932045" cy="2821940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7162165" y="2384425"/>
              <a:ext cx="4932045" cy="2821940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>
              <p:custDataLst>
                <p:tags r:id="rId6"/>
              </p:custDataLst>
            </p:nvPr>
          </p:nvCxnSpPr>
          <p:spPr>
            <a:xfrm flipH="1">
              <a:off x="9224645" y="2553335"/>
              <a:ext cx="10795" cy="2646045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8427720" y="4091305"/>
              <a:ext cx="1744345" cy="427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b="1" i="1" dirty="0"/>
                <a:t>SPS	PS</a:t>
              </a:r>
            </a:p>
          </p:txBody>
        </p:sp>
      </p:grp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8037015" y="4997245"/>
            <a:ext cx="139446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b="1" i="1" dirty="0" err="1"/>
              <a:t>temperatue</a:t>
            </a:r>
            <a:endParaRPr lang="en-US" altLang="zh-CN" sz="1400" b="1" i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701675" y="5746360"/>
            <a:ext cx="1078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for SPS and PS data, it shows pedestal quite stable respectively(1 ADC fluctuation @SPS)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9162D65-873D-B2A0-72DD-E1F4FEA44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883" y="906763"/>
            <a:ext cx="3641124" cy="2573135"/>
          </a:xfr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F250777-42A9-9E1F-BC94-56555E7DA0CA}"/>
              </a:ext>
            </a:extLst>
          </p:cNvPr>
          <p:cNvSpPr txBox="1">
            <a:spLocks/>
          </p:cNvSpPr>
          <p:nvPr/>
        </p:nvSpPr>
        <p:spPr>
          <a:xfrm>
            <a:off x="295680" y="2810938"/>
            <a:ext cx="3280806" cy="110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0428 and 0503 pedestal result difference</a:t>
            </a:r>
          </a:p>
          <a:p>
            <a:pPr lvl="1"/>
            <a:r>
              <a:rPr lang="en-US" altLang="zh-CN" sz="1800" dirty="0"/>
              <a:t>1ADC fluctuation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2AA9338-B8EF-5E97-FC6D-F217282C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Pedestal stability @SPS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A5A416-1CC2-C7D2-FE66-4D4BE8BC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C1CD0A4-6ED3-E722-3782-A867DA03C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510" y="906997"/>
            <a:ext cx="3786040" cy="26879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DB5C96-AEB7-FA3A-29E1-157A68F4B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510" y="3911672"/>
            <a:ext cx="3804604" cy="26879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B6D656-4BB1-3321-DD74-171DFB95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7" b="-1"/>
          <a:stretch/>
        </p:blipFill>
        <p:spPr>
          <a:xfrm>
            <a:off x="3958875" y="4026508"/>
            <a:ext cx="3597983" cy="25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8CA6A-763C-C4F3-5A76-37D27B59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High-low gain calibration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45B82B3-BEED-269C-63C6-16B7EB66C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45" y="1195509"/>
            <a:ext cx="7218634" cy="534340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40EA7D-26CD-73F8-36BE-3E997B73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907DA7-019F-3718-EC2E-E35FFAB5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73" y="3968915"/>
            <a:ext cx="3425489" cy="23752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6EEFD0-DFF1-916D-064B-ECF65DA8F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81" y="1323834"/>
            <a:ext cx="3402381" cy="24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1">
            <a:extLst>
              <a:ext uri="{FF2B5EF4-FFF2-40B4-BE49-F238E27FC236}">
                <a16:creationId xmlns:a16="http://schemas.microsoft.com/office/drawing/2014/main" id="{8CC124E5-DB18-CF6B-FE39-DAF1DC4D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9" y="1253331"/>
            <a:ext cx="4146748" cy="4351338"/>
          </a:xfrm>
        </p:spPr>
        <p:txBody>
          <a:bodyPr/>
          <a:lstStyle/>
          <a:p>
            <a:r>
              <a:rPr lang="en-US" altLang="zh-CN" dirty="0"/>
              <a:t>0430 result – 0501 result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C0E6DFE-5EEF-A89F-D76A-6B12F8CC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Ratio stability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CE1F5F-FFC7-9119-10D0-CD2E7447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416520-B1CE-F72E-0B7A-79E007AD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0" y="1621243"/>
            <a:ext cx="4782785" cy="32760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BB91EC6-6C80-57DE-C24A-BA4DE1C1E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06" y="1621243"/>
            <a:ext cx="4645804" cy="32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2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3AE1F16D-D40D-5ACC-1E3C-99C030FE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9" y="1253331"/>
            <a:ext cx="10515600" cy="4351338"/>
          </a:xfrm>
        </p:spPr>
        <p:txBody>
          <a:bodyPr/>
          <a:lstStyle/>
          <a:p>
            <a:r>
              <a:rPr lang="en-US" altLang="zh-CN" dirty="0"/>
              <a:t>Bin and unbin fit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CA47C5-6A31-D1B4-B617-933DAFD5B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6" y="1622856"/>
            <a:ext cx="3197489" cy="24908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0DE892-7173-6D6E-8392-84A2CA26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High-low gain ratio calibration : fit method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1F48D4-53AE-7E84-043E-FB93B084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EB773-AC9C-4FD7-86AF-8E7E9F681A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598781-1D26-6C16-5945-111FFA05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28" y="1662270"/>
            <a:ext cx="3258489" cy="24514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44FF813-DCAB-1BDB-2975-B73A4CF3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4258095"/>
            <a:ext cx="3329739" cy="21775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6D2BF3-0A17-9F29-5698-9DAE46ECF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19" y="4312869"/>
            <a:ext cx="3258489" cy="21775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90F685-2033-8447-B097-27ED80081698}"/>
              </a:ext>
            </a:extLst>
          </p:cNvPr>
          <p:cNvSpPr txBox="1"/>
          <p:nvPr/>
        </p:nvSpPr>
        <p:spPr>
          <a:xfrm>
            <a:off x="3255926" y="6356350"/>
            <a:ext cx="650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residual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94D9BD-C99D-C428-AD01-62BB92D8E9B3}"/>
              </a:ext>
            </a:extLst>
          </p:cNvPr>
          <p:cNvSpPr txBox="1"/>
          <p:nvPr/>
        </p:nvSpPr>
        <p:spPr>
          <a:xfrm>
            <a:off x="6779414" y="6360350"/>
            <a:ext cx="650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residual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5552C3-EB7B-6BDA-0DAE-603AE9EB359E}"/>
              </a:ext>
            </a:extLst>
          </p:cNvPr>
          <p:cNvSpPr txBox="1"/>
          <p:nvPr/>
        </p:nvSpPr>
        <p:spPr>
          <a:xfrm rot="16200000">
            <a:off x="3820674" y="4416731"/>
            <a:ext cx="1071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Channel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No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454408-DAE3-A4E4-5060-5EAC0975B2B5}"/>
              </a:ext>
            </a:extLst>
          </p:cNvPr>
          <p:cNvSpPr txBox="1"/>
          <p:nvPr/>
        </p:nvSpPr>
        <p:spPr>
          <a:xfrm rot="16200000">
            <a:off x="171893" y="4413767"/>
            <a:ext cx="1071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Channel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No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11202A-9C08-1B81-75F4-59652DE328A5}"/>
              </a:ext>
            </a:extLst>
          </p:cNvPr>
          <p:cNvSpPr txBox="1"/>
          <p:nvPr/>
        </p:nvSpPr>
        <p:spPr>
          <a:xfrm>
            <a:off x="-203303" y="1983787"/>
            <a:ext cx="4110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Bin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width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1*1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97B702-E6A4-56A2-8454-5143E6431EE6}"/>
              </a:ext>
            </a:extLst>
          </p:cNvPr>
          <p:cNvSpPr txBox="1"/>
          <p:nvPr/>
        </p:nvSpPr>
        <p:spPr>
          <a:xfrm>
            <a:off x="1798438" y="4098318"/>
            <a:ext cx="1394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Slope difference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0F5BCE-D194-9137-751E-8C9DB167F725}"/>
              </a:ext>
            </a:extLst>
          </p:cNvPr>
          <p:cNvSpPr txBox="1"/>
          <p:nvPr/>
        </p:nvSpPr>
        <p:spPr>
          <a:xfrm>
            <a:off x="5314541" y="4199827"/>
            <a:ext cx="1394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Intercept difference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B839753-685F-5372-B03B-23220B17B9C1}"/>
              </a:ext>
            </a:extLst>
          </p:cNvPr>
          <p:cNvSpPr txBox="1"/>
          <p:nvPr/>
        </p:nvSpPr>
        <p:spPr>
          <a:xfrm>
            <a:off x="3320185" y="2008942"/>
            <a:ext cx="4110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Scatter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C99BFB-6A12-EA18-B6A6-B48B328B8117}"/>
              </a:ext>
            </a:extLst>
          </p:cNvPr>
          <p:cNvSpPr txBox="1"/>
          <p:nvPr/>
        </p:nvSpPr>
        <p:spPr>
          <a:xfrm>
            <a:off x="8182888" y="3202641"/>
            <a:ext cx="289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Linear fit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Fit range: (300,x_max-600)</a:t>
            </a:r>
          </a:p>
        </p:txBody>
      </p:sp>
    </p:spTree>
    <p:extLst>
      <p:ext uri="{BB962C8B-B14F-4D97-AF65-F5344CB8AC3E}">
        <p14:creationId xmlns:p14="http://schemas.microsoft.com/office/powerpoint/2010/main" val="2103090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0761A2B4-4417-42C3-9E9E-18A5E6F444AF}" vid="{E2DF4B36-FD01-4057-9916-43ED3423FAF1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ntillator ECAL technological prototype：SPS beam test.pptx" id="{727F249F-0593-49A4-A7F5-ADF201E4A16A}" vid="{2E3F8421-18B1-4F3C-8EBD-A71790466D01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9929</TotalTime>
  <Words>781</Words>
  <Application>Microsoft Office PowerPoint</Application>
  <PresentationFormat>宽屏</PresentationFormat>
  <Paragraphs>208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华光小标宋_CNKI</vt:lpstr>
      <vt:lpstr>Arial</vt:lpstr>
      <vt:lpstr>Californian FB</vt:lpstr>
      <vt:lpstr>Cambria Math</vt:lpstr>
      <vt:lpstr>Times New Roman</vt:lpstr>
      <vt:lpstr>Wingdings</vt:lpstr>
      <vt:lpstr>Office 主题​​</vt:lpstr>
      <vt:lpstr>1_Office 主题​​</vt:lpstr>
      <vt:lpstr>CEPC Sci-ECAL parameter analysis</vt:lpstr>
      <vt:lpstr>Data taking @SPS</vt:lpstr>
      <vt:lpstr>Pedestal</vt:lpstr>
      <vt:lpstr>Pedestal - Abnormal Channel </vt:lpstr>
      <vt:lpstr>Pedestal stability</vt:lpstr>
      <vt:lpstr>Pedestal stability @SPS</vt:lpstr>
      <vt:lpstr>High-low gain calibration</vt:lpstr>
      <vt:lpstr>Ratio stability</vt:lpstr>
      <vt:lpstr>High-low gain ratio calibration : fit method</vt:lpstr>
      <vt:lpstr>High-low gain ratio calibration : bin set</vt:lpstr>
      <vt:lpstr>MIP calibration</vt:lpstr>
      <vt:lpstr>MIP statistics</vt:lpstr>
      <vt:lpstr>MIP statistics</vt:lpstr>
      <vt:lpstr>MIP statistics</vt:lpstr>
      <vt:lpstr>MIP spectrum</vt:lpstr>
      <vt:lpstr>MIP abnormal channels</vt:lpstr>
      <vt:lpstr>Backup</vt:lpstr>
      <vt:lpstr>Simulation settings update</vt:lpstr>
      <vt:lpstr>Energy reconstruction comparison</vt:lpstr>
      <vt:lpstr>High-low gain ratio calibration</vt:lpstr>
      <vt:lpstr>Event Selection</vt:lpstr>
      <vt:lpstr>Fit Function </vt:lpstr>
      <vt:lpstr>Hit No</vt:lpstr>
      <vt:lpstr>Energy Reconstruction</vt:lpstr>
      <vt:lpstr>2022 &amp; 2023 data check</vt:lpstr>
      <vt:lpstr>ECAL Channel Placement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CEPC-ECAL</dc:title>
  <dc:creator>wang jiaxuan</dc:creator>
  <cp:lastModifiedBy>jiaxuan wang</cp:lastModifiedBy>
  <cp:revision>15</cp:revision>
  <dcterms:created xsi:type="dcterms:W3CDTF">2023-09-08T02:48:11Z</dcterms:created>
  <dcterms:modified xsi:type="dcterms:W3CDTF">2023-11-03T00:46:24Z</dcterms:modified>
</cp:coreProperties>
</file>