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90" r:id="rId4"/>
    <p:sldId id="322" r:id="rId5"/>
    <p:sldId id="321" r:id="rId6"/>
    <p:sldId id="323" r:id="rId7"/>
    <p:sldId id="326" r:id="rId8"/>
    <p:sldId id="325" r:id="rId9"/>
    <p:sldId id="259" r:id="rId10"/>
    <p:sldId id="266" r:id="rId11"/>
    <p:sldId id="262" r:id="rId12"/>
    <p:sldId id="263" r:id="rId13"/>
    <p:sldId id="264" r:id="rId14"/>
    <p:sldId id="268" r:id="rId15"/>
    <p:sldId id="269" r:id="rId16"/>
    <p:sldId id="265" r:id="rId17"/>
    <p:sldId id="302" r:id="rId18"/>
    <p:sldId id="327" r:id="rId19"/>
    <p:sldId id="328" r:id="rId20"/>
    <p:sldId id="329" r:id="rId21"/>
    <p:sldId id="338" r:id="rId22"/>
    <p:sldId id="337" r:id="rId23"/>
    <p:sldId id="339" r:id="rId24"/>
    <p:sldId id="335" r:id="rId25"/>
    <p:sldId id="271" r:id="rId26"/>
    <p:sldId id="330" r:id="rId27"/>
    <p:sldId id="331" r:id="rId28"/>
    <p:sldId id="332" r:id="rId29"/>
    <p:sldId id="333" r:id="rId30"/>
    <p:sldId id="334" r:id="rId31"/>
    <p:sldId id="295" r:id="rId32"/>
    <p:sldId id="340" r:id="rId33"/>
    <p:sldId id="341" r:id="rId34"/>
    <p:sldId id="342" r:id="rId35"/>
    <p:sldId id="343" r:id="rId36"/>
    <p:sldId id="344" r:id="rId37"/>
    <p:sldId id="406" r:id="rId38"/>
    <p:sldId id="405" r:id="rId39"/>
    <p:sldId id="287" r:id="rId40"/>
    <p:sldId id="347" r:id="rId41"/>
    <p:sldId id="348" r:id="rId42"/>
    <p:sldId id="407" r:id="rId43"/>
    <p:sldId id="408" r:id="rId44"/>
    <p:sldId id="289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967263" y="6248400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0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0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校徽1-1">
            <a:extLst>
              <a:ext uri="{FF2B5EF4-FFF2-40B4-BE49-F238E27FC236}">
                <a16:creationId xmlns:a16="http://schemas.microsoft.com/office/drawing/2014/main" id="{A2A293DB-CBF0-6E71-7533-21208D20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85" y="4111544"/>
            <a:ext cx="2381251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hape 2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1510506" y="403454"/>
                <a:ext cx="9170987" cy="1700213"/>
              </a:xfrm>
              <a:prstGeom prst="rect">
                <a:avLst/>
              </a:prstGeo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95000"/>
                  </a:lnSpc>
                  <a:defRPr sz="3600">
                    <a:solidFill>
                      <a:srgbClr val="0066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rPr lang="en-US" altLang="zh-CN" sz="4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𝐵𝑢𝑏𝑏𝑙𝑒</m:t>
                    </m:r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000" i="1" dirty="0" smtClean="0">
                        <a:latin typeface="Cambria Math" panose="02040503050406030204" pitchFamily="18" charset="0"/>
                      </a:rPr>
                      <m:t>𝑛𝑢𝑐𝑙𝑒𝑎𝑡𝑖𝑜𝑛</m:t>
                    </m:r>
                  </m:oMath>
                </a14:m>
                <a:br>
                  <a:rPr lang="en-US" altLang="zh-CN" sz="4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sz="4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𝑔𝑟𝑎𝑣𝑖𝑡𝑎𝑡𝑖𝑜𝑛𝑎𝑙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𝑤𝑎𝑣𝑒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h𝑜𝑙𝑜𝑔𝑟𝑎𝑝h𝑦</m:t>
                      </m:r>
                      <m:r>
                        <a:rPr lang="en-US" altLang="zh-CN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𝑝𝑟𝑜𝑏𝑒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𝑎𝑝𝑝𝑟𝑜𝑥𝑖𝑚𝑎𝑡𝑖𝑜𝑛</m:t>
                      </m:r>
                    </m:oMath>
                  </m:oMathPara>
                </a14:m>
                <a:endParaRPr sz="4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Shape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10506" y="403454"/>
                <a:ext cx="9170987" cy="1700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22"/>
          <p:cNvSpPr/>
          <p:nvPr/>
        </p:nvSpPr>
        <p:spPr>
          <a:xfrm>
            <a:off x="4500891" y="2953122"/>
            <a:ext cx="31901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Yidian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Chen(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陈亦点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3548053" y="4055909"/>
            <a:ext cx="50958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chemeClr val="accent2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CN" sz="1800" dirty="0"/>
              <a:t>School of Physics, Hangzhou Normal University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784465" y="5427551"/>
            <a:ext cx="66230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66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sz="2400" dirty="0"/>
              <a:t>Based on JHEP 07 (2023) 225[</a:t>
            </a:r>
            <a:r>
              <a:rPr lang="en-US" sz="2400" dirty="0" err="1"/>
              <a:t>arXiv</a:t>
            </a:r>
            <a:r>
              <a:rPr lang="en-US" sz="2400" dirty="0"/>
              <a:t>: 2212.06591]</a:t>
            </a:r>
          </a:p>
        </p:txBody>
      </p:sp>
      <p:sp>
        <p:nvSpPr>
          <p:cNvPr id="26" name="Shape 26"/>
          <p:cNvSpPr/>
          <p:nvPr/>
        </p:nvSpPr>
        <p:spPr>
          <a:xfrm>
            <a:off x="5425117" y="6118700"/>
            <a:ext cx="141320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altLang="zh-CN" dirty="0"/>
              <a:t>Nov</a:t>
            </a:r>
            <a:r>
              <a:rPr dirty="0"/>
              <a:t>. </a:t>
            </a:r>
            <a:r>
              <a:rPr lang="en-US" dirty="0"/>
              <a:t>25</a:t>
            </a:r>
            <a:r>
              <a:rPr dirty="0"/>
              <a:t>, 20</a:t>
            </a:r>
            <a:r>
              <a:rPr lang="en-US" dirty="0"/>
              <a:t>23</a:t>
            </a:r>
            <a:endParaRPr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FAC1A5-33D5-B01D-A893-8797EFE5CB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</a:t>
            </a:fld>
            <a:endParaRPr lang="en-US" altLang="zh-CN"/>
          </a:p>
        </p:txBody>
      </p:sp>
      <p:sp>
        <p:nvSpPr>
          <p:cNvPr id="2" name="Shape 24">
            <a:extLst>
              <a:ext uri="{FF2B5EF4-FFF2-40B4-BE49-F238E27FC236}">
                <a16:creationId xmlns:a16="http://schemas.microsoft.com/office/drawing/2014/main" id="{014F3390-5871-A808-D51C-35FB67E7B48D}"/>
              </a:ext>
            </a:extLst>
          </p:cNvPr>
          <p:cNvSpPr/>
          <p:nvPr/>
        </p:nvSpPr>
        <p:spPr>
          <a:xfrm>
            <a:off x="3033681" y="4736403"/>
            <a:ext cx="612461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rgbClr val="0066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altLang="zh-CN" sz="2400" dirty="0"/>
              <a:t>Collaborators: Danning Li, Mei Huang</a:t>
            </a:r>
            <a:endParaRPr lang="en-US" sz="2400" dirty="0"/>
          </a:p>
        </p:txBody>
      </p:sp>
    </p:spTree>
  </p:cSld>
  <p:clrMapOvr>
    <a:masterClrMapping/>
  </p:clrMapOvr>
  <p:transition spd="med" advTm="135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03295" y="301581"/>
            <a:ext cx="55435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Holographic dictionary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991519" y="981615"/>
            <a:ext cx="7920038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/>
              <a:t>Boundary QFT</a:t>
            </a:r>
            <a:r>
              <a:rPr lang="zh-CN" altLang="en-US" dirty="0"/>
              <a:t> </a:t>
            </a:r>
            <a:r>
              <a:rPr dirty="0"/>
              <a:t>                  </a:t>
            </a:r>
            <a:r>
              <a:rPr lang="en-US" altLang="zh-CN" dirty="0"/>
              <a:t>Gravity</a:t>
            </a:r>
            <a:endParaRPr dirty="0"/>
          </a:p>
          <a:p>
            <a:pPr>
              <a:spcBef>
                <a:spcPts val="1400"/>
              </a:spcBef>
              <a:defRPr sz="14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800" dirty="0"/>
              <a:t>      </a:t>
            </a:r>
            <a:r>
              <a:rPr lang="en-US" sz="1800" dirty="0"/>
              <a:t>        </a:t>
            </a:r>
            <a:r>
              <a:rPr lang="en-US" altLang="zh-CN" sz="1800" dirty="0"/>
              <a:t>Local operator</a:t>
            </a:r>
            <a:r>
              <a:rPr sz="1800" dirty="0"/>
              <a:t>                            </a:t>
            </a:r>
            <a:r>
              <a:rPr lang="en-US" sz="1800" dirty="0"/>
              <a:t>     Field      </a:t>
            </a:r>
            <a:endParaRPr sz="1800" dirty="0"/>
          </a:p>
        </p:txBody>
      </p:sp>
      <p:pic>
        <p:nvPicPr>
          <p:cNvPr id="122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5" y="1446245"/>
            <a:ext cx="792163" cy="45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806" y="1529285"/>
            <a:ext cx="890588" cy="35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75" y="4049065"/>
            <a:ext cx="3554413" cy="539751"/>
          </a:xfrm>
          <a:prstGeom prst="rect">
            <a:avLst/>
          </a:prstGeom>
          <a:ln w="38100">
            <a:solidFill>
              <a:srgbClr val="009999"/>
            </a:solidFill>
          </a:ln>
        </p:spPr>
      </p:pic>
      <p:pic>
        <p:nvPicPr>
          <p:cNvPr id="125" name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5" y="4993752"/>
            <a:ext cx="3311525" cy="66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912" y="5940993"/>
            <a:ext cx="6507163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2949686" y="3459463"/>
            <a:ext cx="801757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Strongly</a:t>
            </a:r>
            <a:r>
              <a:rPr lang="zh-CN" altLang="en-US" dirty="0"/>
              <a:t> </a:t>
            </a:r>
            <a:r>
              <a:rPr lang="en-US" altLang="zh-CN" dirty="0"/>
              <a:t>coupled</a:t>
            </a:r>
            <a:r>
              <a:rPr dirty="0"/>
              <a:t>                      </a:t>
            </a:r>
            <a:r>
              <a:rPr lang="en-US" dirty="0"/>
              <a:t>W</a:t>
            </a:r>
            <a:r>
              <a:rPr lang="en-US" altLang="zh-CN" dirty="0"/>
              <a:t>eakly coupled semi-classical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 flipV="1">
            <a:off x="1486677" y="3117343"/>
            <a:ext cx="9249746" cy="2696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957" y="2122652"/>
            <a:ext cx="3424091" cy="3328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D446B0-F1C0-E397-D52B-89E8AB683B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en-US" altLang="zh-CN"/>
          </a:p>
        </p:txBody>
      </p:sp>
      <p:sp>
        <p:nvSpPr>
          <p:cNvPr id="15" name="Shape 43">
            <a:extLst>
              <a:ext uri="{FF2B5EF4-FFF2-40B4-BE49-F238E27FC236}">
                <a16:creationId xmlns:a16="http://schemas.microsoft.com/office/drawing/2014/main" id="{094A7A21-9B24-6688-7E10-627D7B718C19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42603A-040D-BED1-2CC9-03224DA8E214}"/>
                  </a:ext>
                </a:extLst>
              </p:cNvPr>
              <p:cNvSpPr txBox="1"/>
              <p:nvPr/>
            </p:nvSpPr>
            <p:spPr>
              <a:xfrm>
                <a:off x="721388" y="2058270"/>
                <a:ext cx="5285178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+mn-ea"/>
                    <a:ea typeface="+mn-ea"/>
                  </a:rPr>
                  <a:t>conformal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+mn-ea"/>
                      </a:rPr>
                      <m:t>Δ</m:t>
                    </m:r>
                  </m:oMath>
                </a14:m>
                <a:r>
                  <a:rPr lang="en-US" altLang="zh-CN" dirty="0">
                    <a:latin typeface="+mn-ea"/>
                    <a:ea typeface="+mn-ea"/>
                  </a:rPr>
                  <a:t>, p-form 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r>
                  <a:rPr lang="en-US" altLang="zh-CN" dirty="0">
                    <a:latin typeface="+mn-ea"/>
                    <a:ea typeface="+mn-ea"/>
                  </a:rPr>
                  <a:t> </a:t>
                </a:r>
                <a:endParaRPr lang="zh-CN" altLang="en-US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42603A-040D-BED1-2CC9-03224DA8E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88" y="2058270"/>
                <a:ext cx="5285178" cy="461665"/>
              </a:xfrm>
              <a:prstGeom prst="rect">
                <a:avLst/>
              </a:prstGeom>
              <a:blipFill>
                <a:blip r:embed="rId8"/>
                <a:stretch>
                  <a:fillRect l="-1730" t="-9333" b="-32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73E59A-3AB7-A131-7BEE-0A0DB3100BA0}"/>
                  </a:ext>
                </a:extLst>
              </p:cNvPr>
              <p:cNvSpPr txBox="1"/>
              <p:nvPr/>
            </p:nvSpPr>
            <p:spPr>
              <a:xfrm>
                <a:off x="3528438" y="2601023"/>
                <a:ext cx="5135124" cy="378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z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)⟩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</m:t>
                      </m:r>
                      <m:r>
                        <a:rPr kumimoji="0" lang="en-US" altLang="zh-CN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Φ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(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,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𝑟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→0)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73E59A-3AB7-A131-7BEE-0A0DB3100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38" y="2601023"/>
                <a:ext cx="5135124" cy="378886"/>
              </a:xfrm>
              <a:prstGeom prst="rect">
                <a:avLst/>
              </a:prstGeom>
              <a:blipFill>
                <a:blip r:embed="rId9"/>
                <a:stretch>
                  <a:fillRect r="-831" b="-3548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6449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85" y="2327935"/>
            <a:ext cx="6913563" cy="413702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442038" y="277401"/>
            <a:ext cx="792003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Holographic Duality &amp; RG flow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9767888" y="5350976"/>
            <a:ext cx="215699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0066FF"/>
                </a:solidFill>
              </a:defRPr>
            </a:lvl1pPr>
          </a:lstStyle>
          <a:p>
            <a:r>
              <a:rPr dirty="0"/>
              <a:t> arXiv:1205.5180 </a:t>
            </a:r>
          </a:p>
        </p:txBody>
      </p:sp>
      <p:sp>
        <p:nvSpPr>
          <p:cNvPr id="73" name="Shape 73"/>
          <p:cNvSpPr/>
          <p:nvPr/>
        </p:nvSpPr>
        <p:spPr>
          <a:xfrm>
            <a:off x="2307759" y="1057022"/>
            <a:ext cx="228203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QFT on lattice</a:t>
            </a:r>
          </a:p>
          <a:p>
            <a:pPr algn="ctr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RG scale</a:t>
            </a:r>
          </a:p>
          <a:p>
            <a:pPr algn="ctr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Coupling constant</a:t>
            </a:r>
          </a:p>
        </p:txBody>
      </p:sp>
      <p:sp>
        <p:nvSpPr>
          <p:cNvPr id="74" name="Shape 74"/>
          <p:cNvSpPr/>
          <p:nvPr/>
        </p:nvSpPr>
        <p:spPr>
          <a:xfrm>
            <a:off x="7387369" y="1027998"/>
            <a:ext cx="290079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Gravitational problem</a:t>
            </a:r>
          </a:p>
          <a:p>
            <a:pPr algn="ctr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Extra spatial dimension</a:t>
            </a:r>
          </a:p>
          <a:p>
            <a:pPr algn="ctr"/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Dynamical field</a:t>
            </a:r>
          </a:p>
        </p:txBody>
      </p:sp>
      <p:sp>
        <p:nvSpPr>
          <p:cNvPr id="75" name="Shape 75"/>
          <p:cNvSpPr/>
          <p:nvPr/>
        </p:nvSpPr>
        <p:spPr>
          <a:xfrm>
            <a:off x="4947370" y="1057934"/>
            <a:ext cx="1904336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>
              <a:lumOff val="11617"/>
            </a:schemeClr>
          </a:solidFill>
          <a:ln w="25400">
            <a:solidFill>
              <a:schemeClr val="accent4">
                <a:satOff val="-1335"/>
                <a:lumOff val="-10274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43">
            <a:extLst>
              <a:ext uri="{FF2B5EF4-FFF2-40B4-BE49-F238E27FC236}">
                <a16:creationId xmlns:a16="http://schemas.microsoft.com/office/drawing/2014/main" id="{36CF34E3-F742-4361-33EE-26EE6027E59B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12F20D-8A0C-76C2-1E7E-95F79F38AC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en-US" altLang="zh-CN"/>
          </a:p>
        </p:txBody>
      </p:sp>
    </p:spTree>
  </p:cSld>
  <p:clrMapOvr>
    <a:masterClrMapping/>
  </p:clrMapOvr>
  <p:transition spd="slow" advTm="3451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552449" y="188910"/>
            <a:ext cx="40322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9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+mj-ea"/>
                <a:ea typeface="+mj-ea"/>
              </a:rPr>
              <a:t>QCD</a:t>
            </a:r>
            <a:endParaRPr sz="3200" dirty="0">
              <a:latin typeface="+mj-ea"/>
              <a:ea typeface="+mj-ea"/>
            </a:endParaRPr>
          </a:p>
        </p:txBody>
      </p:sp>
      <p:pic>
        <p:nvPicPr>
          <p:cNvPr id="99" name="string-confinment.jpg" descr="string-confin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2618048"/>
            <a:ext cx="1371600" cy="50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baryon.jpg" descr="bary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883" y="3429000"/>
            <a:ext cx="9906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meson.jpg" descr="mes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3541227"/>
            <a:ext cx="1066800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9CF21F4-155D-CD3E-FF03-936C4C9C914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en-US" altLang="zh-CN"/>
          </a:p>
        </p:txBody>
      </p:sp>
      <p:sp>
        <p:nvSpPr>
          <p:cNvPr id="29" name="Shape 43">
            <a:extLst>
              <a:ext uri="{FF2B5EF4-FFF2-40B4-BE49-F238E27FC236}">
                <a16:creationId xmlns:a16="http://schemas.microsoft.com/office/drawing/2014/main" id="{C8098FB1-78DA-2A12-39A3-21E9B30064E5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C4937A-B568-CADF-3895-F432BE239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9" y="1294780"/>
            <a:ext cx="7918980" cy="5107508"/>
          </a:xfrm>
          <a:prstGeom prst="rect">
            <a:avLst/>
          </a:prstGeom>
        </p:spPr>
      </p:pic>
      <p:sp>
        <p:nvSpPr>
          <p:cNvPr id="34" name="Text Box 6">
            <a:extLst>
              <a:ext uri="{FF2B5EF4-FFF2-40B4-BE49-F238E27FC236}">
                <a16:creationId xmlns:a16="http://schemas.microsoft.com/office/drawing/2014/main" id="{721CD969-9DBA-1EE2-8D34-9A18CACAD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94" y="3323709"/>
            <a:ext cx="217507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5A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 dirty="0">
                <a:solidFill>
                  <a:schemeClr val="folHlink"/>
                </a:solidFill>
                <a:latin typeface="Arial Black" panose="020B0A04020102020204" pitchFamily="34" charset="0"/>
                <a:ea typeface="华文黑体" pitchFamily="52" charset="-122"/>
              </a:rPr>
              <a:t>QM, NJL, SM, HLS,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 dirty="0">
                <a:solidFill>
                  <a:schemeClr val="folHlink"/>
                </a:solidFill>
                <a:latin typeface="Arial Black" panose="020B0A04020102020204" pitchFamily="34" charset="0"/>
                <a:ea typeface="华文黑体" pitchFamily="52" charset="-122"/>
              </a:rPr>
              <a:t>CHPT, NRQCD,</a:t>
            </a:r>
            <a:r>
              <a:rPr lang="zh-CN" altLang="en-US" sz="1600" b="1" dirty="0">
                <a:solidFill>
                  <a:schemeClr val="folHlink"/>
                </a:solidFill>
                <a:latin typeface="Arial Black" panose="020B0A04020102020204" pitchFamily="34" charset="0"/>
                <a:ea typeface="华文黑体" pitchFamily="52" charset="-122"/>
              </a:rPr>
              <a:t> </a:t>
            </a:r>
            <a:endParaRPr lang="en-US" altLang="zh-CN" sz="1600" b="1" dirty="0">
              <a:solidFill>
                <a:schemeClr val="folHlink"/>
              </a:solidFill>
              <a:latin typeface="Arial Black" panose="020B0A04020102020204" pitchFamily="34" charset="0"/>
              <a:ea typeface="华文黑体" pitchFamily="52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 dirty="0">
                <a:solidFill>
                  <a:schemeClr val="folHlink"/>
                </a:solidFill>
                <a:latin typeface="Arial Black" panose="020B0A04020102020204" pitchFamily="34" charset="0"/>
                <a:ea typeface="华文黑体" pitchFamily="52" charset="-122"/>
              </a:rPr>
              <a:t>color flux tube,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 dirty="0">
                <a:solidFill>
                  <a:schemeClr val="folHlink"/>
                </a:solidFill>
                <a:latin typeface="Arial Black" panose="020B0A04020102020204" pitchFamily="34" charset="0"/>
                <a:ea typeface="华文黑体" pitchFamily="52" charset="-122"/>
              </a:rPr>
              <a:t>Dual superconductor </a:t>
            </a:r>
            <a:r>
              <a:rPr lang="en-US" altLang="zh-CN" sz="1600" b="1" dirty="0">
                <a:solidFill>
                  <a:schemeClr val="folHlink"/>
                </a:solidFill>
                <a:ea typeface="华文黑体" pitchFamily="52" charset="-122"/>
              </a:rPr>
              <a:t>……</a:t>
            </a:r>
            <a:endParaRPr lang="en-US" altLang="en-US" sz="2000" b="1" dirty="0">
              <a:solidFill>
                <a:schemeClr val="folHlink"/>
              </a:solidFill>
              <a:latin typeface="Arial Black" panose="020B0A04020102020204" pitchFamily="34" charset="0"/>
              <a:ea typeface="华文黑体" pitchFamily="52" charset="-122"/>
            </a:endParaRP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ADEBF412-4EAE-C5A7-FFF1-9D8B81CF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8" y="2345976"/>
            <a:ext cx="1871662" cy="8636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5A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 dirty="0">
                <a:solidFill>
                  <a:srgbClr val="0066FF"/>
                </a:solidFill>
                <a:latin typeface="Arial Black" panose="020B0A04020102020204" pitchFamily="34" charset="0"/>
                <a:ea typeface="华文黑体" pitchFamily="52" charset="-122"/>
              </a:rPr>
              <a:t>Effective field theories and models 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ABA3E12B-29F0-DEBF-6971-DC9E20AAE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594" y="2374503"/>
            <a:ext cx="720725" cy="33813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5A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66FF"/>
                </a:solidFill>
                <a:latin typeface="Arial Black" panose="020B0A04020102020204" pitchFamily="34" charset="0"/>
                <a:ea typeface="华文黑体" pitchFamily="52" charset="-122"/>
              </a:rPr>
              <a:t>FRG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6D8FAAB7-6D90-B609-D55F-C4C4A46B7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594" y="2955392"/>
            <a:ext cx="720725" cy="338138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5A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8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66FF"/>
                </a:solidFill>
                <a:latin typeface="Arial Black" panose="020B0A04020102020204" pitchFamily="34" charset="0"/>
                <a:ea typeface="华文黑体" pitchFamily="52" charset="-122"/>
              </a:rPr>
              <a:t>DSE</a:t>
            </a:r>
          </a:p>
        </p:txBody>
      </p:sp>
    </p:spTree>
  </p:cSld>
  <p:clrMapOvr>
    <a:masterClrMapping/>
  </p:clrMapOvr>
  <p:transition spd="slow" advTm="1962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5875272-44B7-B62A-41DA-2CD4482B0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16" y="1423313"/>
            <a:ext cx="7296973" cy="2668645"/>
          </a:xfrm>
          <a:prstGeom prst="rect">
            <a:avLst/>
          </a:prstGeom>
        </p:spPr>
      </p:pic>
      <p:sp>
        <p:nvSpPr>
          <p:cNvPr id="105" name="Shape 105"/>
          <p:cNvSpPr/>
          <p:nvPr/>
        </p:nvSpPr>
        <p:spPr>
          <a:xfrm>
            <a:off x="522483" y="298756"/>
            <a:ext cx="684053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Top-down</a:t>
            </a:r>
            <a:r>
              <a:rPr lang="zh-CN" altLang="en-US" dirty="0">
                <a:latin typeface="+mj-ea"/>
                <a:ea typeface="+mj-ea"/>
              </a:rPr>
              <a:t> </a:t>
            </a:r>
            <a:r>
              <a:rPr lang="en-US" altLang="zh-CN" dirty="0">
                <a:latin typeface="+mj-ea"/>
                <a:ea typeface="+mj-ea"/>
              </a:rPr>
              <a:t>vs Bottom-up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22483" y="4330072"/>
            <a:ext cx="716280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Bottom-up</a:t>
            </a:r>
            <a:r>
              <a:rPr lang="zh-CN" altLang="en-US" sz="2000" dirty="0">
                <a:latin typeface="+mn-ea"/>
                <a:ea typeface="+mn-ea"/>
              </a:rPr>
              <a:t>：</a:t>
            </a:r>
            <a:r>
              <a:rPr lang="en-US" altLang="zh-CN" sz="2000" dirty="0">
                <a:latin typeface="+mn-ea"/>
                <a:ea typeface="+mn-ea"/>
              </a:rPr>
              <a:t>from symmetry of QCD</a:t>
            </a:r>
            <a:endParaRPr sz="2000" dirty="0">
              <a:latin typeface="+mn-ea"/>
              <a:ea typeface="+mn-ea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22483" y="1181819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Top-down</a:t>
            </a:r>
            <a:r>
              <a:rPr lang="zh-CN" altLang="en-US" sz="2000" dirty="0">
                <a:latin typeface="+mn-ea"/>
                <a:ea typeface="+mn-ea"/>
              </a:rPr>
              <a:t>：</a:t>
            </a:r>
            <a:r>
              <a:rPr lang="en-US" altLang="zh-CN" sz="2000" dirty="0">
                <a:latin typeface="+mn-ea"/>
                <a:ea typeface="+mn-ea"/>
              </a:rPr>
              <a:t>based on string theory and D-brane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9979171" y="1942028"/>
            <a:ext cx="1590788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0066FF"/>
                </a:solidFill>
              </a:defRPr>
            </a:lvl1pPr>
          </a:lstStyle>
          <a:p>
            <a:r>
              <a:rPr dirty="0"/>
              <a:t>D3-D7, </a:t>
            </a:r>
            <a:endParaRPr lang="en-US" dirty="0"/>
          </a:p>
          <a:p>
            <a:r>
              <a:rPr dirty="0"/>
              <a:t>D4-D6, </a:t>
            </a:r>
            <a:endParaRPr lang="en-US" dirty="0"/>
          </a:p>
          <a:p>
            <a:r>
              <a:rPr dirty="0"/>
              <a:t>D4-D8</a:t>
            </a:r>
            <a:r>
              <a:rPr lang="en-US" dirty="0"/>
              <a:t>,</a:t>
            </a:r>
          </a:p>
          <a:p>
            <a:r>
              <a:rPr lang="en-US" dirty="0"/>
              <a:t>STU model</a:t>
            </a:r>
          </a:p>
          <a:p>
            <a:r>
              <a:rPr dirty="0"/>
              <a:t> …</a:t>
            </a:r>
          </a:p>
        </p:txBody>
      </p:sp>
      <p:sp>
        <p:nvSpPr>
          <p:cNvPr id="112" name="Shape 112"/>
          <p:cNvSpPr/>
          <p:nvPr/>
        </p:nvSpPr>
        <p:spPr>
          <a:xfrm>
            <a:off x="1504988" y="5080744"/>
            <a:ext cx="734199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008000"/>
                </a:solidFill>
              </a:defRPr>
            </a:pPr>
            <a:r>
              <a:rPr sz="2000" dirty="0"/>
              <a:t>1)</a:t>
            </a:r>
            <a:r>
              <a:rPr lang="en-US" sz="2000" dirty="0"/>
              <a:t>   </a:t>
            </a:r>
            <a:r>
              <a:rPr lang="en-US" altLang="zh-CN" sz="2000" dirty="0"/>
              <a:t>5D</a:t>
            </a:r>
            <a:r>
              <a:rPr lang="zh-CN" altLang="en-US" sz="2000" dirty="0"/>
              <a:t> </a:t>
            </a:r>
            <a:r>
              <a:rPr lang="en-US" altLang="zh-CN" sz="2000" dirty="0"/>
              <a:t>effective action</a:t>
            </a:r>
            <a:endParaRPr lang="zh-CN" altLang="en-US" sz="2000" dirty="0"/>
          </a:p>
          <a:p>
            <a:pPr>
              <a:defRPr sz="2000" b="1">
                <a:solidFill>
                  <a:srgbClr val="008000"/>
                </a:solidFill>
              </a:defRPr>
            </a:pPr>
            <a:r>
              <a:rPr lang="en-US" altLang="zh-CN" sz="2000" dirty="0"/>
              <a:t>2)</a:t>
            </a:r>
            <a:r>
              <a:rPr lang="zh-CN" altLang="en-US" sz="2000" dirty="0"/>
              <a:t>   </a:t>
            </a:r>
            <a:r>
              <a:rPr lang="en-US" altLang="zh-CN" sz="2000" dirty="0"/>
              <a:t>IR cutoff or dilaton to realize confinement</a:t>
            </a:r>
            <a:endParaRPr lang="zh-CN" altLang="en-US" sz="2000" dirty="0"/>
          </a:p>
        </p:txBody>
      </p:sp>
      <p:sp>
        <p:nvSpPr>
          <p:cNvPr id="113" name="Shape 113"/>
          <p:cNvSpPr/>
          <p:nvPr/>
        </p:nvSpPr>
        <p:spPr>
          <a:xfrm>
            <a:off x="7685283" y="4460463"/>
            <a:ext cx="438573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0066FF"/>
                </a:solidFill>
              </a:defRPr>
            </a:lvl1pPr>
          </a:lstStyle>
          <a:p>
            <a:r>
              <a:rPr dirty="0"/>
              <a:t>hard-wall, soft-wall</a:t>
            </a:r>
            <a:r>
              <a:rPr lang="en-US" dirty="0"/>
              <a:t>, </a:t>
            </a:r>
            <a:r>
              <a:rPr lang="en-US" dirty="0" err="1"/>
              <a:t>Gubser</a:t>
            </a:r>
            <a:r>
              <a:rPr lang="en-US" dirty="0"/>
              <a:t> model, improved holographic QCD, dynamical </a:t>
            </a:r>
            <a:r>
              <a:rPr lang="en-US" altLang="zh-CN" dirty="0"/>
              <a:t>holographic QCD</a:t>
            </a:r>
            <a:r>
              <a:rPr dirty="0"/>
              <a:t> …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1497D5-7BA1-DF84-9D1A-6F7E26DA0A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en-US" altLang="zh-CN"/>
          </a:p>
        </p:txBody>
      </p:sp>
      <p:sp>
        <p:nvSpPr>
          <p:cNvPr id="13" name="Shape 43">
            <a:extLst>
              <a:ext uri="{FF2B5EF4-FFF2-40B4-BE49-F238E27FC236}">
                <a16:creationId xmlns:a16="http://schemas.microsoft.com/office/drawing/2014/main" id="{C530EBF9-7034-41FF-7546-0D1CE2B33A60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9D95B4-4B8D-220C-1EE4-99DA51C88649}"/>
              </a:ext>
            </a:extLst>
          </p:cNvPr>
          <p:cNvSpPr txBox="1"/>
          <p:nvPr/>
        </p:nvSpPr>
        <p:spPr>
          <a:xfrm>
            <a:off x="1227026" y="5914599"/>
            <a:ext cx="875214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Hadron spectra,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chiral symmetry breaking &amp; linear confinement, phase transitions, equation of state, transport properties</a:t>
            </a:r>
          </a:p>
        </p:txBody>
      </p:sp>
    </p:spTree>
  </p:cSld>
  <p:clrMapOvr>
    <a:masterClrMapping/>
  </p:clrMapOvr>
  <p:transition spd="slow" advTm="10205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879070F-A618-5176-D745-CC4D3366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37" y="3806892"/>
            <a:ext cx="4876667" cy="30275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B27C50-FCA7-4489-ED44-700AF6AC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46" y="1415839"/>
            <a:ext cx="7721508" cy="945042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642711" y="285104"/>
            <a:ext cx="7162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spcBef>
                <a:spcPts val="1400"/>
              </a:spcBef>
            </a:pPr>
            <a:r>
              <a:rPr lang="en-US" altLang="zh-CN" sz="2400" dirty="0">
                <a:solidFill>
                  <a:srgbClr val="3221A3"/>
                </a:solidFill>
                <a:latin typeface="+mj-ea"/>
                <a:ea typeface="+mj-ea"/>
              </a:rPr>
              <a:t>KKSS model (soft-wall model)</a:t>
            </a:r>
            <a:endParaRPr sz="2400" dirty="0">
              <a:solidFill>
                <a:srgbClr val="3221A3"/>
              </a:solidFill>
              <a:latin typeface="+mj-ea"/>
              <a:ea typeface="+mj-e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795571" y="538000"/>
            <a:ext cx="41254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 err="1"/>
              <a:t>Karch</a:t>
            </a:r>
            <a:r>
              <a:rPr lang="en-US" dirty="0"/>
              <a:t> et al.,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0602229[hep-</a:t>
            </a:r>
            <a:r>
              <a:rPr lang="en-US" dirty="0" err="1"/>
              <a:t>ph</a:t>
            </a:r>
            <a:r>
              <a:rPr lang="en-US" dirty="0"/>
              <a:t>]</a:t>
            </a:r>
            <a:endParaRPr dirty="0"/>
          </a:p>
        </p:txBody>
      </p:sp>
      <p:sp>
        <p:nvSpPr>
          <p:cNvPr id="152" name="Shape 152"/>
          <p:cNvSpPr/>
          <p:nvPr/>
        </p:nvSpPr>
        <p:spPr>
          <a:xfrm>
            <a:off x="9549397" y="2704024"/>
            <a:ext cx="2193051" cy="344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ct val="80000"/>
              </a:lnSpc>
              <a:defRPr sz="32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sz="2000" b="1" dirty="0">
                <a:latin typeface="+mn-ea"/>
                <a:ea typeface="+mn-ea"/>
              </a:rPr>
              <a:t>C</a:t>
            </a:r>
            <a:r>
              <a:rPr sz="2000" b="1" dirty="0">
                <a:latin typeface="+mn-ea"/>
                <a:ea typeface="+mn-ea"/>
              </a:rPr>
              <a:t>onformal</a:t>
            </a:r>
            <a:r>
              <a:rPr lang="en-US" sz="2000" b="1" dirty="0">
                <a:latin typeface="+mn-ea"/>
                <a:ea typeface="+mn-ea"/>
              </a:rPr>
              <a:t> </a:t>
            </a:r>
            <a:r>
              <a:rPr lang="en-US" altLang="zh-CN" sz="2000" b="1" dirty="0">
                <a:latin typeface="+mn-ea"/>
                <a:ea typeface="+mn-ea"/>
              </a:rPr>
              <a:t>AdS</a:t>
            </a:r>
            <a:r>
              <a:rPr lang="en-US" altLang="zh-CN" sz="2000" b="1" baseline="-25000" dirty="0">
                <a:latin typeface="+mn-ea"/>
                <a:ea typeface="+mn-ea"/>
              </a:rPr>
              <a:t>5</a:t>
            </a:r>
            <a:r>
              <a:rPr sz="2000" b="1" dirty="0">
                <a:latin typeface="+mn-ea"/>
                <a:ea typeface="+mn-ea"/>
              </a:rPr>
              <a:t> </a:t>
            </a:r>
          </a:p>
        </p:txBody>
      </p:sp>
      <p:sp>
        <p:nvSpPr>
          <p:cNvPr id="164" name="Shape 164"/>
          <p:cNvSpPr/>
          <p:nvPr/>
        </p:nvSpPr>
        <p:spPr>
          <a:xfrm>
            <a:off x="6138007" y="2648276"/>
            <a:ext cx="215895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marL="609600" indent="-609600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z="2000" dirty="0">
                <a:latin typeface="+mn-ea"/>
                <a:ea typeface="+mn-ea"/>
              </a:rPr>
              <a:t>Dilaton</a:t>
            </a:r>
            <a:r>
              <a:rPr lang="en-US" altLang="zh-CN" sz="2000" dirty="0">
                <a:latin typeface="+mn-ea"/>
                <a:ea typeface="+mn-ea"/>
              </a:rPr>
              <a:t> profile</a:t>
            </a:r>
            <a:endParaRPr sz="2000" dirty="0">
              <a:latin typeface="+mn-ea"/>
              <a:ea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0FEE67-837A-116E-7C2D-EB7129CDB4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en-US" altLang="zh-CN"/>
          </a:p>
        </p:txBody>
      </p:sp>
      <p:sp>
        <p:nvSpPr>
          <p:cNvPr id="24" name="Shape 43">
            <a:extLst>
              <a:ext uri="{FF2B5EF4-FFF2-40B4-BE49-F238E27FC236}">
                <a16:creationId xmlns:a16="http://schemas.microsoft.com/office/drawing/2014/main" id="{986CC2A8-1C65-4412-2F4C-842E308E801B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hape 108">
            <a:extLst>
              <a:ext uri="{FF2B5EF4-FFF2-40B4-BE49-F238E27FC236}">
                <a16:creationId xmlns:a16="http://schemas.microsoft.com/office/drawing/2014/main" id="{9F029015-5B9C-2B65-9FD4-D0851D83AFDF}"/>
              </a:ext>
            </a:extLst>
          </p:cNvPr>
          <p:cNvSpPr/>
          <p:nvPr/>
        </p:nvSpPr>
        <p:spPr>
          <a:xfrm>
            <a:off x="522483" y="1181819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pasted-image.pdf">
            <a:extLst>
              <a:ext uri="{FF2B5EF4-FFF2-40B4-BE49-F238E27FC236}">
                <a16:creationId xmlns:a16="http://schemas.microsoft.com/office/drawing/2014/main" id="{64DBF5C9-CE2F-18AD-081F-EAE9D9691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689" y="3284588"/>
            <a:ext cx="1340967" cy="28882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108">
            <a:extLst>
              <a:ext uri="{FF2B5EF4-FFF2-40B4-BE49-F238E27FC236}">
                <a16:creationId xmlns:a16="http://schemas.microsoft.com/office/drawing/2014/main" id="{75A2C580-3986-161D-FEDA-F3782B8719CD}"/>
              </a:ext>
            </a:extLst>
          </p:cNvPr>
          <p:cNvSpPr/>
          <p:nvPr/>
        </p:nvSpPr>
        <p:spPr>
          <a:xfrm>
            <a:off x="522483" y="3872138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 err="1">
                <a:latin typeface="+mn-ea"/>
                <a:ea typeface="+mn-ea"/>
              </a:rPr>
              <a:t>e.o.m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594B87-7422-C45A-5595-9E241816D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396" y="4949307"/>
            <a:ext cx="3418607" cy="592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135CC5-EAFF-4B77-8944-B821FC7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398" y="5734119"/>
            <a:ext cx="2508604" cy="4628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1571CE-566A-5340-CF14-B4234BE59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9075" y="3045207"/>
            <a:ext cx="2633693" cy="6930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8D508D-86FC-1096-DA76-38515FF3C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52" y="2360881"/>
            <a:ext cx="4876667" cy="1563556"/>
          </a:xfrm>
          <a:prstGeom prst="rect">
            <a:avLst/>
          </a:prstGeom>
        </p:spPr>
      </p:pic>
    </p:spTree>
  </p:cSld>
  <p:clrMapOvr>
    <a:masterClrMapping/>
  </p:clrMapOvr>
  <p:transition spd="slow" advTm="9759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882421A-582C-3FF9-4B00-C029256B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" y="3902199"/>
            <a:ext cx="4561402" cy="292968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A88E8C-0FFB-24E0-210C-1D288C6932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en-US" altLang="zh-CN"/>
          </a:p>
        </p:txBody>
      </p:sp>
      <p:sp>
        <p:nvSpPr>
          <p:cNvPr id="12" name="Shape 147">
            <a:extLst>
              <a:ext uri="{FF2B5EF4-FFF2-40B4-BE49-F238E27FC236}">
                <a16:creationId xmlns:a16="http://schemas.microsoft.com/office/drawing/2014/main" id="{198C8062-3C65-F729-E109-AB6323ECD542}"/>
              </a:ext>
            </a:extLst>
          </p:cNvPr>
          <p:cNvSpPr/>
          <p:nvPr/>
        </p:nvSpPr>
        <p:spPr>
          <a:xfrm>
            <a:off x="642711" y="285104"/>
            <a:ext cx="7162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spcBef>
                <a:spcPts val="1400"/>
              </a:spcBef>
            </a:pPr>
            <a:r>
              <a:rPr lang="en-US" altLang="zh-CN" sz="2400" dirty="0">
                <a:solidFill>
                  <a:srgbClr val="3221A3"/>
                </a:solidFill>
                <a:latin typeface="+mj-ea"/>
                <a:ea typeface="+mj-ea"/>
              </a:rPr>
              <a:t>Chiral condensate</a:t>
            </a:r>
            <a:endParaRPr sz="2400" dirty="0">
              <a:solidFill>
                <a:srgbClr val="3221A3"/>
              </a:solidFill>
              <a:latin typeface="+mj-ea"/>
              <a:ea typeface="+mj-ea"/>
            </a:endParaRPr>
          </a:p>
        </p:txBody>
      </p:sp>
      <p:sp>
        <p:nvSpPr>
          <p:cNvPr id="13" name="Shape 43">
            <a:extLst>
              <a:ext uri="{FF2B5EF4-FFF2-40B4-BE49-F238E27FC236}">
                <a16:creationId xmlns:a16="http://schemas.microsoft.com/office/drawing/2014/main" id="{2D7E9DDB-6D71-3C14-2536-6A99EF030967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08">
            <a:extLst>
              <a:ext uri="{FF2B5EF4-FFF2-40B4-BE49-F238E27FC236}">
                <a16:creationId xmlns:a16="http://schemas.microsoft.com/office/drawing/2014/main" id="{4055C1B6-8C60-C571-CA9C-FF74DC85F606}"/>
              </a:ext>
            </a:extLst>
          </p:cNvPr>
          <p:cNvSpPr/>
          <p:nvPr/>
        </p:nvSpPr>
        <p:spPr>
          <a:xfrm>
            <a:off x="5324638" y="1440549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77D7FC6-F746-F33B-3947-2C3E9C26C982}"/>
              </a:ext>
            </a:extLst>
          </p:cNvPr>
          <p:cNvCxnSpPr/>
          <p:nvPr/>
        </p:nvCxnSpPr>
        <p:spPr>
          <a:xfrm>
            <a:off x="4758612" y="1335703"/>
            <a:ext cx="0" cy="47326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hape 149">
            <a:extLst>
              <a:ext uri="{FF2B5EF4-FFF2-40B4-BE49-F238E27FC236}">
                <a16:creationId xmlns:a16="http://schemas.microsoft.com/office/drawing/2014/main" id="{70DB412B-89FA-C2A6-515B-3C3935D1B52E}"/>
              </a:ext>
            </a:extLst>
          </p:cNvPr>
          <p:cNvSpPr/>
          <p:nvPr/>
        </p:nvSpPr>
        <p:spPr>
          <a:xfrm>
            <a:off x="6976421" y="385600"/>
            <a:ext cx="517385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 err="1"/>
              <a:t>Chelabi</a:t>
            </a:r>
            <a:r>
              <a:rPr lang="en-US" dirty="0"/>
              <a:t> et al., PRD(2016),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1511.02721</a:t>
            </a:r>
          </a:p>
          <a:p>
            <a:r>
              <a:rPr lang="it-IT" altLang="zh-CN" dirty="0"/>
              <a:t>Chelabi et al., JHEP(2016), arXiv: 1512.06493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307F7D-8E6D-F1E3-DB20-14C3603C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86" y="3570456"/>
            <a:ext cx="3898456" cy="3122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B84135F-0BE6-9CE9-D965-972AF6F10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38" y="1807894"/>
            <a:ext cx="5220152" cy="6706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397CF26-CC2B-3B75-DB2C-D2AFB5BE9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2359228"/>
            <a:ext cx="4717189" cy="59441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429EC83-B29E-D1FD-4CBE-6C9B8B33C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910" y="2953640"/>
            <a:ext cx="4229467" cy="4496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7291FC-9C0B-DE3C-64C9-BFF3A937A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39" y="1010618"/>
            <a:ext cx="4495050" cy="2929681"/>
          </a:xfrm>
          <a:prstGeom prst="rect">
            <a:avLst/>
          </a:prstGeom>
        </p:spPr>
      </p:pic>
    </p:spTree>
  </p:cSld>
  <p:clrMapOvr>
    <a:masterClrMapping/>
  </p:clrMapOvr>
  <p:transition spd="slow" advTm="6769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971675" y="3075057"/>
            <a:ext cx="824864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dirty="0"/>
              <a:t>II.</a:t>
            </a:r>
            <a:r>
              <a:rPr lang="en-US" dirty="0"/>
              <a:t> </a:t>
            </a:r>
            <a:r>
              <a:rPr lang="en-US" altLang="zh-CN" sz="4000" dirty="0"/>
              <a:t>5D Setup, bounce solution and </a:t>
            </a:r>
            <a:r>
              <a:rPr lang="en-US" altLang="zh-CN" dirty="0"/>
              <a:t>thin-wall approximation</a:t>
            </a:r>
            <a:endParaRPr lang="en-US" altLang="zh-CN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0900623"/>
      </p:ext>
    </p:extLst>
  </p:cSld>
  <p:clrMapOvr>
    <a:masterClrMapping/>
  </p:clrMapOvr>
  <p:transition spd="slow" advTm="3917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5D Model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22A7E8-2B44-3277-7098-2F7F4ED8FFC4}"/>
              </a:ext>
            </a:extLst>
          </p:cNvPr>
          <p:cNvSpPr txBox="1"/>
          <p:nvPr/>
        </p:nvSpPr>
        <p:spPr>
          <a:xfrm>
            <a:off x="636949" y="1287993"/>
            <a:ext cx="839181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Φ denotes the dilaton field and the complex scalar field X corresponds to the quark condensation or fermionic condensate of BSMs.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53D52C-426C-82B3-C5B5-67A8FB589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06" y="4002155"/>
            <a:ext cx="3993226" cy="411516"/>
          </a:xfrm>
          <a:prstGeom prst="rect">
            <a:avLst/>
          </a:prstGeom>
        </p:spPr>
      </p:pic>
      <p:sp>
        <p:nvSpPr>
          <p:cNvPr id="11" name="Shape 108">
            <a:extLst>
              <a:ext uri="{FF2B5EF4-FFF2-40B4-BE49-F238E27FC236}">
                <a16:creationId xmlns:a16="http://schemas.microsoft.com/office/drawing/2014/main" id="{54FD0EF2-DBC3-FB30-39CF-18DF6F8321F5}"/>
              </a:ext>
            </a:extLst>
          </p:cNvPr>
          <p:cNvSpPr/>
          <p:nvPr/>
        </p:nvSpPr>
        <p:spPr>
          <a:xfrm>
            <a:off x="805559" y="2401336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2" name="Shape 108">
            <a:extLst>
              <a:ext uri="{FF2B5EF4-FFF2-40B4-BE49-F238E27FC236}">
                <a16:creationId xmlns:a16="http://schemas.microsoft.com/office/drawing/2014/main" id="{56AF4AE9-CAE2-701D-B036-0282C1AB1445}"/>
              </a:ext>
            </a:extLst>
          </p:cNvPr>
          <p:cNvSpPr/>
          <p:nvPr/>
        </p:nvSpPr>
        <p:spPr>
          <a:xfrm>
            <a:off x="805559" y="3952227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Dilaton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profile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3" name="Shape 108">
            <a:extLst>
              <a:ext uri="{FF2B5EF4-FFF2-40B4-BE49-F238E27FC236}">
                <a16:creationId xmlns:a16="http://schemas.microsoft.com/office/drawing/2014/main" id="{BCDEB246-4742-4C5D-CBD4-D310EDAB611D}"/>
              </a:ext>
            </a:extLst>
          </p:cNvPr>
          <p:cNvSpPr/>
          <p:nvPr/>
        </p:nvSpPr>
        <p:spPr>
          <a:xfrm>
            <a:off x="805559" y="6137645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Potential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84BEC19-1A73-DFC1-25A6-9E33AA78E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76" y="5946284"/>
            <a:ext cx="6104149" cy="8154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766501A-86B4-BF6A-4533-84A845BCD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930" y="4979405"/>
            <a:ext cx="1653683" cy="358171"/>
          </a:xfrm>
          <a:prstGeom prst="rect">
            <a:avLst/>
          </a:prstGeom>
        </p:spPr>
      </p:pic>
      <p:sp>
        <p:nvSpPr>
          <p:cNvPr id="18" name="Shape 108">
            <a:extLst>
              <a:ext uri="{FF2B5EF4-FFF2-40B4-BE49-F238E27FC236}">
                <a16:creationId xmlns:a16="http://schemas.microsoft.com/office/drawing/2014/main" id="{A78C29D0-BAF1-685A-74EA-61B42074BE43}"/>
              </a:ext>
            </a:extLst>
          </p:cNvPr>
          <p:cNvSpPr/>
          <p:nvPr/>
        </p:nvSpPr>
        <p:spPr>
          <a:xfrm>
            <a:off x="805559" y="5022214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Metric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ED59C7B-DBDC-D68F-BDE7-F8C1A5AB7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400" y="4746976"/>
            <a:ext cx="6911939" cy="8230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DF099C-1BC1-0F22-35C3-D84F9692E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748" y="2232080"/>
            <a:ext cx="6107591" cy="743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294F5E-C0E0-7451-60FD-E3F1FB3A1B24}"/>
                  </a:ext>
                </a:extLst>
              </p:cNvPr>
              <p:cNvSpPr txBox="1"/>
              <p:nvPr/>
            </p:nvSpPr>
            <p:spPr>
              <a:xfrm>
                <a:off x="8063290" y="1546355"/>
                <a:ext cx="4331108" cy="9186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𝑋</m:t>
                      </m:r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CN" sz="2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CN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⇔⟨</m:t>
                      </m:r>
                      <m:acc>
                        <m:accPr>
                          <m:chr m:val="̅"/>
                          <m:ctrlP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n-US" altLang="zh-CN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𝑄</m:t>
                          </m:r>
                        </m:e>
                      </m:acc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𝑄</m:t>
                      </m:r>
                      <m:r>
                        <a:rPr kumimoji="0" lang="en-US" altLang="zh-CN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⟩</m:t>
                      </m:r>
                    </m:oMath>
                  </m:oMathPara>
                </a14:m>
                <a:endParaRPr kumimoji="0" lang="zh-CN" alt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294F5E-C0E0-7451-60FD-E3F1FB3A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90" y="1546355"/>
                <a:ext cx="4331108" cy="9186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DCA7E09B-782E-B4CF-3030-85A33EAEB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054" y="2851374"/>
            <a:ext cx="4441892" cy="100931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2482709-D36C-7CCA-126E-8129D86AE5BE}"/>
              </a:ext>
            </a:extLst>
          </p:cNvPr>
          <p:cNvGrpSpPr/>
          <p:nvPr/>
        </p:nvGrpSpPr>
        <p:grpSpPr>
          <a:xfrm>
            <a:off x="4114800" y="3777587"/>
            <a:ext cx="4539031" cy="2991445"/>
            <a:chOff x="4114800" y="3133947"/>
            <a:chExt cx="4539031" cy="2991445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EF72B29A-8736-589D-2401-7C40B6C9557C}"/>
                </a:ext>
              </a:extLst>
            </p:cNvPr>
            <p:cNvSpPr/>
            <p:nvPr/>
          </p:nvSpPr>
          <p:spPr>
            <a:xfrm>
              <a:off x="4114800" y="3133947"/>
              <a:ext cx="781050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5021A64B-CA0C-E501-1ADD-931D2E1A27F7}"/>
                </a:ext>
              </a:extLst>
            </p:cNvPr>
            <p:cNvSpPr/>
            <p:nvPr/>
          </p:nvSpPr>
          <p:spPr>
            <a:xfrm>
              <a:off x="6505574" y="5259038"/>
              <a:ext cx="2148257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805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5D Model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11" name="Shape 108">
            <a:extLst>
              <a:ext uri="{FF2B5EF4-FFF2-40B4-BE49-F238E27FC236}">
                <a16:creationId xmlns:a16="http://schemas.microsoft.com/office/drawing/2014/main" id="{54FD0EF2-DBC3-FB30-39CF-18DF6F8321F5}"/>
              </a:ext>
            </a:extLst>
          </p:cNvPr>
          <p:cNvSpPr/>
          <p:nvPr/>
        </p:nvSpPr>
        <p:spPr>
          <a:xfrm>
            <a:off x="805559" y="1346671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3" name="Shape 108">
            <a:extLst>
              <a:ext uri="{FF2B5EF4-FFF2-40B4-BE49-F238E27FC236}">
                <a16:creationId xmlns:a16="http://schemas.microsoft.com/office/drawing/2014/main" id="{BCDEB246-4742-4C5D-CBD4-D310EDAB611D}"/>
              </a:ext>
            </a:extLst>
          </p:cNvPr>
          <p:cNvSpPr/>
          <p:nvPr/>
        </p:nvSpPr>
        <p:spPr>
          <a:xfrm>
            <a:off x="805559" y="5494005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Potential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84BEC19-1A73-DFC1-25A6-9E33AA78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76" y="5302644"/>
            <a:ext cx="6104149" cy="815411"/>
          </a:xfrm>
          <a:prstGeom prst="rect">
            <a:avLst/>
          </a:prstGeom>
        </p:spPr>
      </p:pic>
      <p:sp>
        <p:nvSpPr>
          <p:cNvPr id="43" name="椭圆 42">
            <a:extLst>
              <a:ext uri="{FF2B5EF4-FFF2-40B4-BE49-F238E27FC236}">
                <a16:creationId xmlns:a16="http://schemas.microsoft.com/office/drawing/2014/main" id="{01C6A2C5-376F-A1DD-467A-D6681A97C2EA}"/>
              </a:ext>
            </a:extLst>
          </p:cNvPr>
          <p:cNvSpPr/>
          <p:nvPr/>
        </p:nvSpPr>
        <p:spPr>
          <a:xfrm>
            <a:off x="6372225" y="5314486"/>
            <a:ext cx="600075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9DCCB25E-79CC-5F00-1DCA-EC4B2AEFA889}"/>
              </a:ext>
            </a:extLst>
          </p:cNvPr>
          <p:cNvSpPr/>
          <p:nvPr/>
        </p:nvSpPr>
        <p:spPr>
          <a:xfrm>
            <a:off x="8053757" y="5277172"/>
            <a:ext cx="600075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连接符: 曲线 45">
            <a:extLst>
              <a:ext uri="{FF2B5EF4-FFF2-40B4-BE49-F238E27FC236}">
                <a16:creationId xmlns:a16="http://schemas.microsoft.com/office/drawing/2014/main" id="{66FA8D80-416A-4E05-3B85-D79EA710B878}"/>
              </a:ext>
            </a:extLst>
          </p:cNvPr>
          <p:cNvCxnSpPr>
            <a:cxnSpLocks/>
            <a:stCxn id="22" idx="3"/>
            <a:endCxn id="48" idx="3"/>
          </p:cNvCxnSpPr>
          <p:nvPr/>
        </p:nvCxnSpPr>
        <p:spPr>
          <a:xfrm flipH="1">
            <a:off x="8053757" y="5710350"/>
            <a:ext cx="732368" cy="821117"/>
          </a:xfrm>
          <a:prstGeom prst="curvedConnector3">
            <a:avLst>
              <a:gd name="adj1" fmla="val -31214"/>
            </a:avLst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112">
                <a:extLst>
                  <a:ext uri="{FF2B5EF4-FFF2-40B4-BE49-F238E27FC236}">
                    <a16:creationId xmlns:a16="http://schemas.microsoft.com/office/drawing/2014/main" id="{8429288C-2681-05A2-D387-D19A0E806F5F}"/>
                  </a:ext>
                </a:extLst>
              </p:cNvPr>
              <p:cNvSpPr/>
              <p:nvPr/>
            </p:nvSpPr>
            <p:spPr>
              <a:xfrm>
                <a:off x="4897112" y="6177524"/>
                <a:ext cx="3156645" cy="70788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2000" b="1">
                    <a:solidFill>
                      <a:srgbClr val="008000"/>
                    </a:solidFill>
                  </a:defRPr>
                </a:pPr>
                <a:r>
                  <a:rPr lang="en-US" sz="2000" dirty="0"/>
                  <a:t>Model I: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2000" dirty="0"/>
              </a:p>
              <a:p>
                <a:pPr>
                  <a:defRPr sz="2000" b="1">
                    <a:solidFill>
                      <a:srgbClr val="008000"/>
                    </a:solidFill>
                  </a:defRPr>
                </a:pPr>
                <a:r>
                  <a:rPr lang="en-US" altLang="zh-CN" sz="2000" dirty="0"/>
                  <a:t>Model II: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8" name="Shape 112">
                <a:extLst>
                  <a:ext uri="{FF2B5EF4-FFF2-40B4-BE49-F238E27FC236}">
                    <a16:creationId xmlns:a16="http://schemas.microsoft.com/office/drawing/2014/main" id="{8429288C-2681-05A2-D387-D19A0E806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12" y="6177524"/>
                <a:ext cx="3156645" cy="707886"/>
              </a:xfrm>
              <a:prstGeom prst="rect">
                <a:avLst/>
              </a:prstGeom>
              <a:blipFill>
                <a:blip r:embed="rId4"/>
                <a:stretch>
                  <a:fillRect l="-3475" t="-3448" b="-155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1D71755-082E-682A-380F-CCFC5DE06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06" y="3554952"/>
            <a:ext cx="4854361" cy="1265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2627D48-080F-2B0E-7256-021E1AA530AE}"/>
                  </a:ext>
                </a:extLst>
              </p:cNvPr>
              <p:cNvSpPr txBox="1"/>
              <p:nvPr/>
            </p:nvSpPr>
            <p:spPr>
              <a:xfrm>
                <a:off x="314325" y="2028616"/>
                <a:ext cx="11153775" cy="17898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The symmetry of the model is spontaneously broken by the non-zero vacuum expectation value of the scalar field X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dirty="0"/>
                  <a:t>. For the fifth dimensional direction, the expansion of the scalar 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dirty="0"/>
                  <a:t> at the conformal boundary has the following form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2627D48-080F-2B0E-7256-021E1AA53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" y="2028616"/>
                <a:ext cx="11153775" cy="1789849"/>
              </a:xfrm>
              <a:prstGeom prst="rect">
                <a:avLst/>
              </a:prstGeom>
              <a:blipFill>
                <a:blip r:embed="rId6"/>
                <a:stretch>
                  <a:fillRect l="-875" t="-2389" b="-71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C7508D70-E3F1-3E3E-34A1-96F8251FA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679" y="1118500"/>
            <a:ext cx="6107591" cy="7432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5A951-34EA-6BF5-26B3-595DF285F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2610" y="1401453"/>
            <a:ext cx="6495727" cy="35472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ADD915-B879-8AAC-645A-70CB84519E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77969"/>
            <a:ext cx="12071126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57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Bounce Solution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627D48-080F-2B0E-7256-021E1AA530AE}"/>
              </a:ext>
            </a:extLst>
          </p:cNvPr>
          <p:cNvSpPr txBox="1"/>
          <p:nvPr/>
        </p:nvSpPr>
        <p:spPr>
          <a:xfrm>
            <a:off x="419950" y="1215715"/>
            <a:ext cx="111537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equations of motion of the scalar field X can be obtained from action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FFDD0D-E8FE-7D12-EEBC-E4EE3190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4" y="1966788"/>
            <a:ext cx="10988992" cy="1059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68949E-7BEB-9657-D0AF-F7B37F3B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28" y="3540452"/>
            <a:ext cx="4629833" cy="830995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CE5A4FED-76A7-860D-5254-A916EB409B29}"/>
              </a:ext>
            </a:extLst>
          </p:cNvPr>
          <p:cNvGrpSpPr/>
          <p:nvPr/>
        </p:nvGrpSpPr>
        <p:grpSpPr>
          <a:xfrm>
            <a:off x="3590925" y="2138137"/>
            <a:ext cx="6629400" cy="2315794"/>
            <a:chOff x="3590925" y="2138137"/>
            <a:chExt cx="6629400" cy="231579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C792DED-FE60-F188-AB07-27E343A71AC6}"/>
                </a:ext>
              </a:extLst>
            </p:cNvPr>
            <p:cNvSpPr/>
            <p:nvPr/>
          </p:nvSpPr>
          <p:spPr>
            <a:xfrm>
              <a:off x="3590925" y="2138137"/>
              <a:ext cx="6629400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" name="连接符: 曲线 17">
              <a:extLst>
                <a:ext uri="{FF2B5EF4-FFF2-40B4-BE49-F238E27FC236}">
                  <a16:creationId xmlns:a16="http://schemas.microsoft.com/office/drawing/2014/main" id="{88EE9B60-A446-42AF-FE45-E264E1BB45B7}"/>
                </a:ext>
              </a:extLst>
            </p:cNvPr>
            <p:cNvCxnSpPr>
              <a:cxnSpLocks/>
              <a:stCxn id="12" idx="4"/>
              <a:endCxn id="20" idx="7"/>
            </p:cNvCxnSpPr>
            <p:nvPr/>
          </p:nvCxnSpPr>
          <p:spPr>
            <a:xfrm rot="5400000">
              <a:off x="5569366" y="2145932"/>
              <a:ext cx="477701" cy="2194819"/>
            </a:xfrm>
            <a:prstGeom prst="curvedConnector3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7E15EB2-707C-491E-512D-2F6DC4F33866}"/>
                </a:ext>
              </a:extLst>
            </p:cNvPr>
            <p:cNvSpPr/>
            <p:nvPr/>
          </p:nvSpPr>
          <p:spPr>
            <a:xfrm>
              <a:off x="3743325" y="3315468"/>
              <a:ext cx="1133475" cy="1138463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F746C2C3-D0EF-3D4F-AFFA-10CA7D697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3" y="4720824"/>
            <a:ext cx="2831906" cy="182304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0FF49081-1265-4D81-E573-B0338FFF9D0A}"/>
              </a:ext>
            </a:extLst>
          </p:cNvPr>
          <p:cNvSpPr txBox="1"/>
          <p:nvPr/>
        </p:nvSpPr>
        <p:spPr>
          <a:xfrm>
            <a:off x="419950" y="4281674"/>
            <a:ext cx="77247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solution requires the following boundary conditions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0E07EC2-2020-89EB-EBC0-F278F21555A9}"/>
              </a:ext>
            </a:extLst>
          </p:cNvPr>
          <p:cNvGrpSpPr/>
          <p:nvPr/>
        </p:nvGrpSpPr>
        <p:grpSpPr>
          <a:xfrm>
            <a:off x="2990850" y="4707636"/>
            <a:ext cx="4114800" cy="1574693"/>
            <a:chOff x="2990850" y="4707636"/>
            <a:chExt cx="4114800" cy="1574693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D200F198-0B1F-8ACD-951F-7A9E0E02BB6B}"/>
                </a:ext>
              </a:extLst>
            </p:cNvPr>
            <p:cNvSpPr/>
            <p:nvPr/>
          </p:nvSpPr>
          <p:spPr>
            <a:xfrm>
              <a:off x="2990850" y="4707636"/>
              <a:ext cx="600075" cy="866354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A9C9E92-C18B-C491-9B02-2D1024A47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5502" y="5407508"/>
              <a:ext cx="2960148" cy="874821"/>
            </a:xfrm>
            <a:prstGeom prst="rect">
              <a:avLst/>
            </a:prstGeom>
          </p:spPr>
        </p:pic>
        <p:cxnSp>
          <p:nvCxnSpPr>
            <p:cNvPr id="37" name="连接符: 曲线 36">
              <a:extLst>
                <a:ext uri="{FF2B5EF4-FFF2-40B4-BE49-F238E27FC236}">
                  <a16:creationId xmlns:a16="http://schemas.microsoft.com/office/drawing/2014/main" id="{FCB13DD7-7B9A-DD8B-79F2-F8D81B853655}"/>
                </a:ext>
              </a:extLst>
            </p:cNvPr>
            <p:cNvCxnSpPr>
              <a:stCxn id="31" idx="6"/>
              <a:endCxn id="35" idx="0"/>
            </p:cNvCxnSpPr>
            <p:nvPr/>
          </p:nvCxnSpPr>
          <p:spPr>
            <a:xfrm>
              <a:off x="3590925" y="5140813"/>
              <a:ext cx="2034651" cy="266695"/>
            </a:xfrm>
            <a:prstGeom prst="curvedConnector2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EB3C808-378C-C664-4B05-9727E9819540}"/>
              </a:ext>
            </a:extLst>
          </p:cNvPr>
          <p:cNvGrpSpPr/>
          <p:nvPr/>
        </p:nvGrpSpPr>
        <p:grpSpPr>
          <a:xfrm>
            <a:off x="7181769" y="4795178"/>
            <a:ext cx="4278659" cy="1557625"/>
            <a:chOff x="7181769" y="4795178"/>
            <a:chExt cx="4278659" cy="155762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7EE3307-CAF0-CA72-8710-E323B76BC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8568" y="4795178"/>
              <a:ext cx="3211860" cy="1557625"/>
            </a:xfrm>
            <a:prstGeom prst="rect">
              <a:avLst/>
            </a:prstGeom>
          </p:spPr>
        </p:pic>
        <p:sp>
          <p:nvSpPr>
            <p:cNvPr id="38" name="箭头: 左右 37">
              <a:extLst>
                <a:ext uri="{FF2B5EF4-FFF2-40B4-BE49-F238E27FC236}">
                  <a16:creationId xmlns:a16="http://schemas.microsoft.com/office/drawing/2014/main" id="{E1C6059C-A60E-0D6D-B9EF-DCE34B742EB8}"/>
                </a:ext>
              </a:extLst>
            </p:cNvPr>
            <p:cNvSpPr/>
            <p:nvPr/>
          </p:nvSpPr>
          <p:spPr>
            <a:xfrm>
              <a:off x="7181769" y="5351766"/>
              <a:ext cx="1066799" cy="336067"/>
            </a:xfrm>
            <a:prstGeom prst="leftRightArrow">
              <a:avLst/>
            </a:prstGeom>
            <a:solidFill>
              <a:srgbClr val="FF0000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268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048156" y="210266"/>
            <a:ext cx="10074276" cy="6437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Introduction</a:t>
            </a:r>
          </a:p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endParaRPr lang="en-US" altLang="zh-CN" sz="3200" dirty="0"/>
          </a:p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5D Setup, bounce solution and thin-wall approximation</a:t>
            </a:r>
          </a:p>
          <a:p>
            <a:pPr>
              <a:lnSpc>
                <a:spcPts val="5000"/>
              </a:lnSpc>
              <a:buSzPct val="100000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 </a:t>
            </a:r>
            <a:endParaRPr sz="3200" dirty="0"/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sz="3200" dirty="0"/>
              <a:t>III. </a:t>
            </a:r>
            <a:r>
              <a:rPr lang="en-US" altLang="zh-CN" sz="3200" dirty="0"/>
              <a:t>Bubble expansion and bubble wall velocity</a:t>
            </a:r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endParaRPr lang="en-US" altLang="zh-CN" sz="3200" dirty="0"/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IV. Gravitational waves</a:t>
            </a:r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endParaRPr sz="3200" dirty="0">
              <a:solidFill>
                <a:srgbClr val="D73746"/>
              </a:solidFill>
            </a:endParaRPr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sz="3200" dirty="0"/>
              <a:t>V. </a:t>
            </a:r>
            <a:r>
              <a:rPr lang="en-US" altLang="zh-CN" sz="3200" dirty="0"/>
              <a:t>Summary</a:t>
            </a:r>
            <a:endParaRPr sz="32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76AB8D-DD59-A18D-FBD2-B717436DC1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  <p:transition spd="slow" advTm="1311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EDAF9D-C519-937C-4FDF-F0A519D2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3" y="843910"/>
            <a:ext cx="5197453" cy="410940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Bounce Solution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B1E9E3-5AFE-2846-E26C-A3120CF3D46F}"/>
              </a:ext>
            </a:extLst>
          </p:cNvPr>
          <p:cNvSpPr txBox="1"/>
          <p:nvPr/>
        </p:nvSpPr>
        <p:spPr>
          <a:xfrm>
            <a:off x="411672" y="5109285"/>
            <a:ext cx="483870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bounce solution of the scalar field χ as a function of the fifth dimensional coordinate z and the radial coordinate 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DA99664-3406-2861-BDE6-1D0FABF0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66" y="1260170"/>
            <a:ext cx="6508044" cy="327688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8F1276D-4ACD-F039-C3B1-6FD3786202D8}"/>
              </a:ext>
            </a:extLst>
          </p:cNvPr>
          <p:cNvSpPr txBox="1"/>
          <p:nvPr/>
        </p:nvSpPr>
        <p:spPr>
          <a:xfrm>
            <a:off x="6372225" y="4865516"/>
            <a:ext cx="435292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condensate σ as a function of the radial coordinate r at different temperatures.</a:t>
            </a:r>
          </a:p>
        </p:txBody>
      </p:sp>
    </p:spTree>
    <p:extLst>
      <p:ext uri="{BB962C8B-B14F-4D97-AF65-F5344CB8AC3E}">
        <p14:creationId xmlns:p14="http://schemas.microsoft.com/office/powerpoint/2010/main" val="22000995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Thin-Wall Approximation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012AE4-8579-D7E9-207D-0F94940E855F}"/>
              </a:ext>
            </a:extLst>
          </p:cNvPr>
          <p:cNvSpPr txBox="1"/>
          <p:nvPr/>
        </p:nvSpPr>
        <p:spPr>
          <a:xfrm>
            <a:off x="704850" y="1061379"/>
            <a:ext cx="876300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use hyperbolic tangent function interpolation condensation as a function of the radial r, shown following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B050DA-7367-F3A6-9A82-8D3AE6BD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958" y="1989869"/>
            <a:ext cx="5155759" cy="83099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E66CC90-EF31-C4BC-0220-2FDF992297BD}"/>
              </a:ext>
            </a:extLst>
          </p:cNvPr>
          <p:cNvSpPr txBox="1"/>
          <p:nvPr/>
        </p:nvSpPr>
        <p:spPr>
          <a:xfrm>
            <a:off x="704850" y="2775145"/>
            <a:ext cx="104203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where σ0 is the condensation value at the center, Rw denotes the radius of the bubble, and Lw represents the thickness of the bubble wall.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9A476E7-61AD-2D8F-8798-B6AA3AC4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21" y="794609"/>
            <a:ext cx="9602806" cy="57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0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CC27B3-62B5-FAC7-F7F2-AA9E8D64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075" y="1781677"/>
            <a:ext cx="7834039" cy="87637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Thin-wall approximation</a:t>
            </a: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B506F0-E70B-FBB6-4973-684D129B1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47" y="1806128"/>
            <a:ext cx="2824266" cy="8801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820439B-8DEE-0AA6-2017-7DF49453E11F}"/>
              </a:ext>
            </a:extLst>
          </p:cNvPr>
          <p:cNvSpPr txBox="1"/>
          <p:nvPr/>
        </p:nvSpPr>
        <p:spPr>
          <a:xfrm>
            <a:off x="557212" y="1192412"/>
            <a:ext cx="87915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tunneling rate of the stochastically generated bubbles 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2091F6-C366-21E7-4603-0CCB360AF665}"/>
                  </a:ext>
                </a:extLst>
              </p:cNvPr>
              <p:cNvSpPr txBox="1"/>
              <p:nvPr/>
            </p:nvSpPr>
            <p:spPr>
              <a:xfrm>
                <a:off x="646281" y="2964102"/>
                <a:ext cx="4081463" cy="37718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where Sb is the Euclidean action evaluated on the bounce solution and the factor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  <a:r>
                  <a:rPr lang="zh-CN" altLang="en-US" dirty="0"/>
                  <a:t>The nucleation temperature Tn can be given by relation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∼180 </m:t>
                    </m:r>
                  </m:oMath>
                </a14:m>
                <a:r>
                  <a:rPr lang="zh-CN" altLang="en-US" dirty="0"/>
                  <a:t>for QCDPT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∼140 </m:t>
                    </m:r>
                  </m:oMath>
                </a14:m>
                <a:r>
                  <a:rPr lang="zh-CN" altLang="en-US" dirty="0"/>
                  <a:t>for EWPT)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12091F6-C366-21E7-4603-0CCB360A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81" y="2964102"/>
                <a:ext cx="4081463" cy="3771802"/>
              </a:xfrm>
              <a:prstGeom prst="rect">
                <a:avLst/>
              </a:prstGeom>
              <a:blipFill>
                <a:blip r:embed="rId4"/>
                <a:stretch>
                  <a:fillRect l="-2239" t="-1131" r="-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6EFA5720-CD29-D112-F4B5-4F35F9D00345}"/>
              </a:ext>
            </a:extLst>
          </p:cNvPr>
          <p:cNvSpPr/>
          <p:nvPr/>
        </p:nvSpPr>
        <p:spPr>
          <a:xfrm>
            <a:off x="2958817" y="1726713"/>
            <a:ext cx="555085" cy="82685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1CF6E81-2F16-A549-7032-A9F5C5643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768" y="2784395"/>
            <a:ext cx="6652837" cy="4054191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8B3D030-42CC-D5C1-8D23-A6D1EF4DEFBD}"/>
              </a:ext>
            </a:extLst>
          </p:cNvPr>
          <p:cNvCxnSpPr/>
          <p:nvPr/>
        </p:nvCxnSpPr>
        <p:spPr>
          <a:xfrm>
            <a:off x="6457950" y="5365501"/>
            <a:ext cx="4509313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B939CC7-5188-7062-3A23-796BE8E7C48A}"/>
              </a:ext>
            </a:extLst>
          </p:cNvPr>
          <p:cNvGrpSpPr/>
          <p:nvPr/>
        </p:nvGrpSpPr>
        <p:grpSpPr>
          <a:xfrm>
            <a:off x="9575394" y="2553564"/>
            <a:ext cx="1547038" cy="3199536"/>
            <a:chOff x="9575394" y="2553564"/>
            <a:chExt cx="1547038" cy="3199536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01BEFD6-977A-5702-33E3-082482F04A6B}"/>
                </a:ext>
              </a:extLst>
            </p:cNvPr>
            <p:cNvCxnSpPr/>
            <p:nvPr/>
          </p:nvCxnSpPr>
          <p:spPr>
            <a:xfrm>
              <a:off x="10515600" y="3267075"/>
              <a:ext cx="0" cy="2486025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A2A6FE5-4FA2-F55A-7478-7CE00283D5C3}"/>
                    </a:ext>
                  </a:extLst>
                </p:cNvPr>
                <p:cNvSpPr txBox="1"/>
                <p:nvPr/>
              </p:nvSpPr>
              <p:spPr>
                <a:xfrm>
                  <a:off x="9575394" y="2553564"/>
                  <a:ext cx="1547038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≃</m:t>
                        </m:r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7A2A6FE5-4FA2-F55A-7478-7CE00283D5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5394" y="2553564"/>
                  <a:ext cx="1547038" cy="461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F7C95E2-EF64-0E78-CA52-A966DB77632A}"/>
                  </a:ext>
                </a:extLst>
              </p:cNvPr>
              <p:cNvSpPr txBox="1"/>
              <p:nvPr/>
            </p:nvSpPr>
            <p:spPr>
              <a:xfrm>
                <a:off x="8462187" y="4604905"/>
                <a:ext cx="1547038" cy="4901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𝑝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≃</m:t>
                      </m:r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?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F7C95E2-EF64-0E78-CA52-A966DB776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187" y="4604905"/>
                <a:ext cx="1547038" cy="490197"/>
              </a:xfrm>
              <a:prstGeom prst="rect">
                <a:avLst/>
              </a:prstGeom>
              <a:blipFill>
                <a:blip r:embed="rId7"/>
                <a:stretch>
                  <a:fillRect b="-617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9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Thin-wall approximation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8B06EB-6BF9-5F83-C018-4ED2DDE5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02" y="1032892"/>
            <a:ext cx="6022073" cy="378205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166FFA1-B91D-CFF4-B6A0-B7BBF35623B2}"/>
              </a:ext>
            </a:extLst>
          </p:cNvPr>
          <p:cNvSpPr txBox="1"/>
          <p:nvPr/>
        </p:nvSpPr>
        <p:spPr>
          <a:xfrm>
            <a:off x="628651" y="1336877"/>
            <a:ext cx="4857749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3373B"/>
                </a:solidFill>
                <a:latin typeface="CMSS10"/>
              </a:rPr>
              <a:t>As in Ref. </a:t>
            </a:r>
            <a:r>
              <a:rPr lang="en-US" altLang="zh-CN" b="1" dirty="0">
                <a:solidFill>
                  <a:srgbClr val="23373B"/>
                </a:solidFill>
                <a:latin typeface="CMSS10"/>
              </a:rPr>
              <a:t>[A. Eichhorn, et al., JCAP (2021)]</a:t>
            </a:r>
            <a:r>
              <a:rPr lang="en-US" altLang="zh-CN" dirty="0">
                <a:solidFill>
                  <a:srgbClr val="23373B"/>
                </a:solidFill>
                <a:latin typeface="CMSS10"/>
              </a:rPr>
              <a:t>, f</a:t>
            </a:r>
            <a:r>
              <a:rPr lang="en-US" altLang="zh-CN" sz="2400" b="0" i="0" u="none" strike="noStrike" baseline="0" dirty="0">
                <a:solidFill>
                  <a:srgbClr val="23373B"/>
                </a:solidFill>
                <a:latin typeface="CMSS10"/>
              </a:rPr>
              <a:t>or </a:t>
            </a:r>
            <a:r>
              <a:rPr lang="en-US" altLang="zh-CN" sz="2400" b="0" i="0" u="none" strike="noStrike" baseline="0" dirty="0" err="1">
                <a:solidFill>
                  <a:srgbClr val="23373B"/>
                </a:solidFill>
                <a:latin typeface="CMSSI10"/>
              </a:rPr>
              <a:t>L</a:t>
            </a:r>
            <a:r>
              <a:rPr lang="en-US" altLang="zh-CN" sz="1600" b="0" i="0" u="none" strike="noStrike" baseline="0" dirty="0" err="1">
                <a:solidFill>
                  <a:srgbClr val="23373B"/>
                </a:solidFill>
                <a:latin typeface="CMSSI8"/>
              </a:rPr>
              <a:t>w</a:t>
            </a:r>
            <a:r>
              <a:rPr lang="en-US" altLang="zh-CN" sz="1600" b="0" i="0" u="none" strike="noStrike" baseline="0" dirty="0">
                <a:solidFill>
                  <a:srgbClr val="23373B"/>
                </a:solidFill>
                <a:latin typeface="CMSSI8"/>
              </a:rPr>
              <a:t> </a:t>
            </a:r>
            <a:r>
              <a:rPr lang="en-US" altLang="zh-CN" sz="1600" b="0" i="0" u="none" strike="noStrike" baseline="0" dirty="0">
                <a:solidFill>
                  <a:srgbClr val="23373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≪</a:t>
            </a:r>
            <a:r>
              <a:rPr lang="en-US" altLang="zh-CN" sz="2400" b="0" i="0" u="none" strike="noStrike" baseline="0" dirty="0" err="1">
                <a:solidFill>
                  <a:srgbClr val="23373B"/>
                </a:solidFill>
                <a:latin typeface="CMSSI10"/>
              </a:rPr>
              <a:t>R</a:t>
            </a:r>
            <a:r>
              <a:rPr lang="en-US" altLang="zh-CN" sz="1600" b="0" i="0" u="none" strike="noStrike" baseline="0" dirty="0" err="1">
                <a:solidFill>
                  <a:srgbClr val="23373B"/>
                </a:solidFill>
                <a:latin typeface="CMSSI8"/>
              </a:rPr>
              <a:t>w</a:t>
            </a:r>
            <a:r>
              <a:rPr lang="en-US" altLang="zh-CN" sz="1600" b="0" i="0" u="none" strike="noStrike" baseline="0" dirty="0">
                <a:solidFill>
                  <a:srgbClr val="23373B"/>
                </a:solidFill>
                <a:latin typeface="CMSSI8"/>
              </a:rPr>
              <a:t> </a:t>
            </a:r>
            <a:r>
              <a:rPr lang="en-US" altLang="zh-CN" sz="2400" b="0" i="0" u="none" strike="noStrike" baseline="0" dirty="0">
                <a:solidFill>
                  <a:srgbClr val="23373B"/>
                </a:solidFill>
                <a:latin typeface="CMSS10"/>
              </a:rPr>
              <a:t>(</a:t>
            </a:r>
            <a:r>
              <a:rPr lang="en-US" altLang="zh-CN" sz="2400" b="0" i="0" u="none" strike="noStrike" baseline="0" dirty="0">
                <a:solidFill>
                  <a:srgbClr val="FF0000"/>
                </a:solidFill>
                <a:latin typeface="CMSS10"/>
              </a:rPr>
              <a:t>thin-wall approximation</a:t>
            </a:r>
            <a:r>
              <a:rPr lang="en-US" altLang="zh-CN" sz="2400" b="0" i="0" u="none" strike="noStrike" baseline="0" dirty="0">
                <a:solidFill>
                  <a:srgbClr val="23373B"/>
                </a:solidFill>
                <a:latin typeface="CMSS10"/>
              </a:rPr>
              <a:t>), we can estimate the surface tension and the parameters α and β/H using the Euclidean action.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7ED5125-CC89-6EAA-7867-CFA3BC1B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5" y="3648860"/>
            <a:ext cx="5044877" cy="30711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DE95D2B-DA06-2813-9724-DE09C5D34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38" y="5184423"/>
            <a:ext cx="5810925" cy="9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757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Thin-wall approximation</a:t>
            </a: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27970D-A89D-CA30-1410-44066D0CBC11}"/>
              </a:ext>
            </a:extLst>
          </p:cNvPr>
          <p:cNvSpPr txBox="1"/>
          <p:nvPr/>
        </p:nvSpPr>
        <p:spPr>
          <a:xfrm>
            <a:off x="1700212" y="1248703"/>
            <a:ext cx="87915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We estimate the parameters α and β/H using the Euclidean action obtained previously. The parameters α and β/H are very important for the GW power spectrum.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BB84D3-0428-7F95-E122-66D76BCA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60" y="2944131"/>
            <a:ext cx="2519286" cy="9298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A6C2146-5CBA-08A9-B707-24A980CC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22" y="2818938"/>
            <a:ext cx="7331075" cy="11153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09426C1-A073-CC9E-AEC1-72829D4C6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33" y="4001573"/>
            <a:ext cx="4544628" cy="10897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55922D-5CA9-796B-ED0D-C3B9FD7EA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832" y="5044283"/>
            <a:ext cx="7331075" cy="1813717"/>
          </a:xfrm>
          <a:prstGeom prst="rect">
            <a:avLst/>
          </a:prstGeom>
        </p:spPr>
      </p:pic>
      <p:sp>
        <p:nvSpPr>
          <p:cNvPr id="18" name="Shape 108">
            <a:extLst>
              <a:ext uri="{FF2B5EF4-FFF2-40B4-BE49-F238E27FC236}">
                <a16:creationId xmlns:a16="http://schemas.microsoft.com/office/drawing/2014/main" id="{7E53899B-D583-2FDF-C05A-650445054378}"/>
              </a:ext>
            </a:extLst>
          </p:cNvPr>
          <p:cNvSpPr/>
          <p:nvPr/>
        </p:nvSpPr>
        <p:spPr>
          <a:xfrm>
            <a:off x="628651" y="2468816"/>
            <a:ext cx="5971856" cy="186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strength parameter </a:t>
            </a:r>
            <a:r>
              <a:rPr lang="el-GR" altLang="zh-CN" sz="2000" dirty="0">
                <a:latin typeface="+mn-ea"/>
                <a:ea typeface="+mn-ea"/>
              </a:rPr>
              <a:t>α</a:t>
            </a:r>
            <a:r>
              <a:rPr lang="en-US" altLang="zh-CN" sz="2000" dirty="0">
                <a:latin typeface="+mn-ea"/>
                <a:ea typeface="+mn-ea"/>
              </a:rPr>
              <a:t> </a:t>
            </a: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sz="2000" dirty="0">
              <a:latin typeface="+mn-ea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lang="en-US" altLang="zh-CN" sz="2000" dirty="0">
              <a:latin typeface="+mn-ea"/>
              <a:ea typeface="+mn-ea"/>
            </a:endParaRPr>
          </a:p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transition rate parameter </a:t>
            </a:r>
            <a:r>
              <a:rPr lang="el-GR" altLang="zh-CN" sz="2000" dirty="0">
                <a:latin typeface="+mn-ea"/>
                <a:ea typeface="+mn-ea"/>
              </a:rPr>
              <a:t>β/</a:t>
            </a:r>
            <a:r>
              <a:rPr lang="en-US" altLang="zh-CN" sz="2000" dirty="0">
                <a:latin typeface="+mn-ea"/>
                <a:ea typeface="+mn-ea"/>
              </a:rPr>
              <a:t>H</a:t>
            </a:r>
            <a:endParaRPr lang="zh-CN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538416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184203" y="2691081"/>
            <a:ext cx="9823593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3200" b="1">
                <a:solidFill>
                  <a:schemeClr val="accent2"/>
                </a:solidFill>
              </a:defRPr>
            </a:pPr>
            <a:r>
              <a:rPr sz="4000" dirty="0"/>
              <a:t>III.</a:t>
            </a:r>
            <a:r>
              <a:rPr lang="en-US" sz="4000" dirty="0"/>
              <a:t> </a:t>
            </a:r>
            <a:r>
              <a:rPr lang="en-US" altLang="zh-CN" sz="4000" dirty="0"/>
              <a:t>Bubble expansion and bubble wall velocity</a:t>
            </a:r>
            <a:endParaRPr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90A68A-CF19-5FF0-0C23-259B5DA1D2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en-US" altLang="zh-CN"/>
          </a:p>
        </p:txBody>
      </p:sp>
    </p:spTree>
  </p:cSld>
  <p:clrMapOvr>
    <a:masterClrMapping/>
  </p:clrMapOvr>
  <p:transition spd="slow" advTm="26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Real-time evolution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BB14F8-F25A-95F8-AE02-BF27071A0BA8}"/>
              </a:ext>
            </a:extLst>
          </p:cNvPr>
          <p:cNvSpPr txBox="1"/>
          <p:nvPr/>
        </p:nvSpPr>
        <p:spPr>
          <a:xfrm>
            <a:off x="1159669" y="1139220"/>
            <a:ext cx="9872661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To investigate the real-time evolution, we transform the framework to the ingoing Eddington-Finkelstein coordinate, then the metric becomes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7F2DF-47E2-E7F0-5981-7ED30C73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7" y="1968258"/>
            <a:ext cx="6744284" cy="73920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820EA91-F927-DB73-A447-90C9D262A4EC}"/>
              </a:ext>
            </a:extLst>
          </p:cNvPr>
          <p:cNvSpPr txBox="1"/>
          <p:nvPr/>
        </p:nvSpPr>
        <p:spPr>
          <a:xfrm>
            <a:off x="692557" y="2775145"/>
            <a:ext cx="10429875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Under the coordinate transformation, the scalar field χ is invariant, and its equation of motion becomes as follows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088EECA-FF66-63AD-A55A-679F5F84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0" y="3850409"/>
            <a:ext cx="10836579" cy="1524132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A7AA30FB-6162-A8AA-FC77-C9C53357D674}"/>
              </a:ext>
            </a:extLst>
          </p:cNvPr>
          <p:cNvSpPr/>
          <p:nvPr/>
        </p:nvSpPr>
        <p:spPr>
          <a:xfrm>
            <a:off x="5907494" y="4551047"/>
            <a:ext cx="4257675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4D2B9D-89EE-4270-C199-3C31DB5B7F1C}"/>
              </a:ext>
            </a:extLst>
          </p:cNvPr>
          <p:cNvSpPr txBox="1"/>
          <p:nvPr/>
        </p:nvSpPr>
        <p:spPr>
          <a:xfrm>
            <a:off x="628650" y="5303281"/>
            <a:ext cx="655319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choose the following boundary conditions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37DF7CD-0E62-91EA-569A-E5B2B54D9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032" y="6015110"/>
            <a:ext cx="3185436" cy="54106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FA1C6C3-978C-5576-4382-5111D8CD5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649" y="6029026"/>
            <a:ext cx="1844200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297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27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B7FF30-F38F-8800-A2C0-58A6CCF9F41D}"/>
              </a:ext>
            </a:extLst>
          </p:cNvPr>
          <p:cNvSpPr txBox="1"/>
          <p:nvPr/>
        </p:nvSpPr>
        <p:spPr>
          <a:xfrm>
            <a:off x="1295400" y="1626543"/>
            <a:ext cx="6096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bounce solution</a:t>
            </a:r>
            <a:r>
              <a:rPr lang="en-US" altLang="zh-CN" dirty="0"/>
              <a:t>=critical bubble solution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657B45-F3CD-E401-0CF2-4B97CCA04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416789"/>
            <a:ext cx="2101256" cy="8811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27FA9A-C63D-03CF-6812-EFE6EFBE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9" y="2372434"/>
            <a:ext cx="4740051" cy="41837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EE3663-5ABB-55E2-F0BD-5E92E8272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971" y="2540548"/>
            <a:ext cx="2990708" cy="7476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E074042-3A91-D8ED-DF25-B350953C5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408" y="4234788"/>
            <a:ext cx="3839239" cy="14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6281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7E2402-3344-F280-D5EC-FCCB8B4C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728090"/>
            <a:ext cx="11515725" cy="361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960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29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8A30C3C-EF0B-363F-DEA5-1066BD4E05BF}"/>
              </a:ext>
            </a:extLst>
          </p:cNvPr>
          <p:cNvSpPr txBox="1"/>
          <p:nvPr/>
        </p:nvSpPr>
        <p:spPr>
          <a:xfrm>
            <a:off x="2095500" y="1233432"/>
            <a:ext cx="8001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To obtain the bubble wall velocity, we used the function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8F8B598-5E82-7D13-3E41-7C360DB6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64" y="1964643"/>
            <a:ext cx="5213471" cy="56580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AE1C7C2-4834-56AB-9795-C05A31BC7250}"/>
              </a:ext>
            </a:extLst>
          </p:cNvPr>
          <p:cNvSpPr txBox="1"/>
          <p:nvPr/>
        </p:nvSpPr>
        <p:spPr>
          <a:xfrm>
            <a:off x="1168460" y="2727752"/>
            <a:ext cx="753427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can define the velocity of the bubble wall by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580C6F6-2450-5D96-1DB7-F2EF3BBA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641" y="2560236"/>
            <a:ext cx="1868859" cy="8484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159E171-46B4-7BD2-817C-36296C1B3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132" y="3302518"/>
            <a:ext cx="6172735" cy="352836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3678800-1959-385D-047B-E55D6F4932E8}"/>
              </a:ext>
            </a:extLst>
          </p:cNvPr>
          <p:cNvSpPr txBox="1"/>
          <p:nvPr/>
        </p:nvSpPr>
        <p:spPr>
          <a:xfrm>
            <a:off x="7895812" y="3983787"/>
            <a:ext cx="402907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solid line is the numerical solution and the dashed line represents the fitting results of the hyperbolic tangent function.</a:t>
            </a:r>
          </a:p>
        </p:txBody>
      </p:sp>
    </p:spTree>
    <p:extLst>
      <p:ext uri="{BB962C8B-B14F-4D97-AF65-F5344CB8AC3E}">
        <p14:creationId xmlns:p14="http://schemas.microsoft.com/office/powerpoint/2010/main" val="25109247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091212" y="3075057"/>
            <a:ext cx="40095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dirty="0"/>
              <a:t>I.</a:t>
            </a:r>
            <a:r>
              <a:rPr lang="en-US" dirty="0"/>
              <a:t> </a:t>
            </a:r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075917"/>
      </p:ext>
    </p:extLst>
  </p:cSld>
  <p:clrMapOvr>
    <a:masterClrMapping/>
  </p:clrMapOvr>
  <p:transition spd="slow" advTm="304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F290988-7680-A52F-9F73-776CB386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73" y="1796735"/>
            <a:ext cx="10967528" cy="494010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30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velocity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A30C3C-EF0B-363F-DEA5-1066BD4E05BF}"/>
                  </a:ext>
                </a:extLst>
              </p:cNvPr>
              <p:cNvSpPr txBox="1"/>
              <p:nvPr/>
            </p:nvSpPr>
            <p:spPr>
              <a:xfrm>
                <a:off x="2095500" y="1233432"/>
                <a:ext cx="8001000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final velocity of the bubble wall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/>
                  <a:t> is defined as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8A30C3C-EF0B-363F-DEA5-1066BD4E0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233432"/>
                <a:ext cx="8001000" cy="461665"/>
              </a:xfrm>
              <a:prstGeom prst="rect">
                <a:avLst/>
              </a:prstGeom>
              <a:blipFill>
                <a:blip r:embed="rId3"/>
                <a:stretch>
                  <a:fillRect l="-1220" t="-9211" b="-302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3D625E28-4384-4992-83B4-969B308A9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969" y="1796735"/>
            <a:ext cx="2116062" cy="64581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1EDFE0-2BA6-A67A-E758-E9FC3847C75E}"/>
              </a:ext>
            </a:extLst>
          </p:cNvPr>
          <p:cNvGrpSpPr/>
          <p:nvPr/>
        </p:nvGrpSpPr>
        <p:grpSpPr>
          <a:xfrm>
            <a:off x="7312524" y="1695097"/>
            <a:ext cx="4879476" cy="762966"/>
            <a:chOff x="6905625" y="2197706"/>
            <a:chExt cx="4879476" cy="762966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33AF57D9-900A-08ED-D63F-EAD043D2FF78}"/>
                </a:ext>
              </a:extLst>
            </p:cNvPr>
            <p:cNvCxnSpPr/>
            <p:nvPr/>
          </p:nvCxnSpPr>
          <p:spPr>
            <a:xfrm>
              <a:off x="6905625" y="2647950"/>
              <a:ext cx="3762375" cy="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EFAD15A-89AE-D18F-1D63-B339231D97CF}"/>
                    </a:ext>
                  </a:extLst>
                </p:cNvPr>
                <p:cNvSpPr txBox="1"/>
                <p:nvPr/>
              </p:nvSpPr>
              <p:spPr>
                <a:xfrm>
                  <a:off x="10668000" y="2197706"/>
                  <a:ext cx="1117101" cy="7629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altLang="zh-CN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=</m:t>
                        </m:r>
                        <m:f>
                          <m:fPr>
                            <m:ctrlP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altLang="zh-CN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zh-CN" sz="24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cs typeface="Arial"/>
                                    <a:sym typeface="Arial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kumimoji="0" lang="zh-CN" alt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EFAD15A-89AE-D18F-1D63-B339231D9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0" y="2197706"/>
                  <a:ext cx="1117101" cy="7629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9DB9EFC-BB4A-1A87-4939-49B8E8E3C77B}"/>
              </a:ext>
            </a:extLst>
          </p:cNvPr>
          <p:cNvGrpSpPr/>
          <p:nvPr/>
        </p:nvGrpSpPr>
        <p:grpSpPr>
          <a:xfrm>
            <a:off x="379405" y="1603083"/>
            <a:ext cx="5997460" cy="4360039"/>
            <a:chOff x="458845" y="1233432"/>
            <a:chExt cx="5997460" cy="4360039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D4AD68E-E13A-F988-FC5A-25EADAB34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845" y="1233432"/>
              <a:ext cx="5997460" cy="4077053"/>
            </a:xfrm>
            <a:prstGeom prst="rect">
              <a:avLst/>
            </a:prstGeom>
          </p:spPr>
        </p:pic>
        <p:sp>
          <p:nvSpPr>
            <p:cNvPr id="23" name="Shape 176">
              <a:extLst>
                <a:ext uri="{FF2B5EF4-FFF2-40B4-BE49-F238E27FC236}">
                  <a16:creationId xmlns:a16="http://schemas.microsoft.com/office/drawing/2014/main" id="{7E1EC5C0-D84F-4AB7-639C-F9A94E2EA2F3}"/>
                </a:ext>
              </a:extLst>
            </p:cNvPr>
            <p:cNvSpPr/>
            <p:nvPr/>
          </p:nvSpPr>
          <p:spPr>
            <a:xfrm>
              <a:off x="1506774" y="5254917"/>
              <a:ext cx="4333877" cy="338554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600">
                  <a:solidFill>
                    <a:srgbClr val="0066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lang="nb-NO" dirty="0"/>
                <a:t>R. A. Janik et al., Phys Rev Lett(2022)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03291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616579" y="3075057"/>
            <a:ext cx="695884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3200" b="1">
                <a:solidFill>
                  <a:schemeClr val="accent2"/>
                </a:solidFill>
              </a:defRPr>
            </a:pPr>
            <a:r>
              <a:rPr sz="4000" dirty="0"/>
              <a:t>I</a:t>
            </a:r>
            <a:r>
              <a:rPr lang="en-US" altLang="zh-CN" sz="4000" dirty="0"/>
              <a:t>V</a:t>
            </a:r>
            <a:r>
              <a:rPr sz="4000" dirty="0"/>
              <a:t>.</a:t>
            </a:r>
            <a:r>
              <a:rPr lang="en-US" sz="4000" dirty="0"/>
              <a:t> </a:t>
            </a:r>
            <a:r>
              <a:rPr lang="en-US" altLang="zh-CN" sz="4000" dirty="0"/>
              <a:t>Gravitational waves</a:t>
            </a:r>
            <a:endParaRPr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90A68A-CF19-5FF0-0C23-259B5DA1D2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106665"/>
      </p:ext>
    </p:extLst>
  </p:cSld>
  <p:clrMapOvr>
    <a:masterClrMapping/>
  </p:clrMapOvr>
  <p:transition spd="slow" advTm="26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32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01871A-1CC0-0664-09C4-FB98B94A4607}"/>
              </a:ext>
            </a:extLst>
          </p:cNvPr>
          <p:cNvSpPr txBox="1"/>
          <p:nvPr/>
        </p:nvSpPr>
        <p:spPr>
          <a:xfrm>
            <a:off x="1254918" y="1291700"/>
            <a:ext cx="968216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Within the linear approximation, the total GW power spectra can be written as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0F3E27-8360-9F3F-F8DE-155C6BB5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80" y="1867405"/>
            <a:ext cx="4366638" cy="51058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A248540-419A-DCF5-5453-83CCC2E8AE24}"/>
              </a:ext>
            </a:extLst>
          </p:cNvPr>
          <p:cNvSpPr txBox="1"/>
          <p:nvPr/>
        </p:nvSpPr>
        <p:spPr>
          <a:xfrm>
            <a:off x="514350" y="2450511"/>
            <a:ext cx="11077575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have found that for the holographic model, the final velocity of the bubble wall is less than the speed of sound, i.e., the </a:t>
            </a:r>
            <a:r>
              <a:rPr lang="zh-CN" altLang="en-US" b="1" dirty="0">
                <a:solidFill>
                  <a:srgbClr val="FF0000"/>
                </a:solidFill>
              </a:rPr>
              <a:t>non-runaway case</a:t>
            </a:r>
            <a:r>
              <a:rPr lang="zh-CN" altLang="en-US" dirty="0"/>
              <a:t>. According to Ref. [</a:t>
            </a:r>
            <a:r>
              <a:rPr lang="en-US" altLang="zh-CN" dirty="0"/>
              <a:t>C. </a:t>
            </a:r>
            <a:r>
              <a:rPr lang="en-US" altLang="zh-CN" dirty="0" err="1"/>
              <a:t>Caprini</a:t>
            </a:r>
            <a:r>
              <a:rPr lang="en-US" altLang="zh-CN" dirty="0"/>
              <a:t> et al., JCAP(2016)</a:t>
            </a:r>
            <a:r>
              <a:rPr lang="zh-CN" altLang="en-US" dirty="0"/>
              <a:t>], the GWs generated by collisions in the non-runaway case can be neglected with respect to acoustic waves and magnetohydrodynamic turbulence. Therefore, the total power spectrum is approximated to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9852C96-B2CE-72A7-E5AA-5666BF90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20" y="4681916"/>
            <a:ext cx="3848099" cy="6528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0CA9B5-F728-E699-DD67-146A97ACF697}"/>
              </a:ext>
            </a:extLst>
          </p:cNvPr>
          <p:cNvSpPr txBox="1"/>
          <p:nvPr/>
        </p:nvSpPr>
        <p:spPr>
          <a:xfrm>
            <a:off x="1447799" y="5334719"/>
            <a:ext cx="92964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Due to the complexity of turbulence, the contribution from the turbulence is dropped in this paper to make a conservative estimate.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43266A4-0E18-E9F6-52DE-A7C752BB312F}"/>
              </a:ext>
            </a:extLst>
          </p:cNvPr>
          <p:cNvSpPr/>
          <p:nvPr/>
        </p:nvSpPr>
        <p:spPr>
          <a:xfrm>
            <a:off x="6696074" y="4681161"/>
            <a:ext cx="1038226" cy="885139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80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33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7CB971-9372-2F6B-67F3-80778E5C4773}"/>
              </a:ext>
            </a:extLst>
          </p:cNvPr>
          <p:cNvSpPr txBox="1"/>
          <p:nvPr/>
        </p:nvSpPr>
        <p:spPr>
          <a:xfrm>
            <a:off x="738187" y="1302439"/>
            <a:ext cx="107156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key quantities which determine these power spectra are the following:</a:t>
            </a:r>
          </a:p>
        </p:txBody>
      </p:sp>
      <p:sp>
        <p:nvSpPr>
          <p:cNvPr id="7" name="Shape 339">
            <a:extLst>
              <a:ext uri="{FF2B5EF4-FFF2-40B4-BE49-F238E27FC236}">
                <a16:creationId xmlns:a16="http://schemas.microsoft.com/office/drawing/2014/main" id="{3CF89224-95D6-3EF5-BD49-51C4794EC0B2}"/>
              </a:ext>
            </a:extLst>
          </p:cNvPr>
          <p:cNvSpPr/>
          <p:nvPr/>
        </p:nvSpPr>
        <p:spPr>
          <a:xfrm>
            <a:off x="824786" y="1858031"/>
            <a:ext cx="9685176" cy="454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percolation temperature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defined as the temperature at which the probability to have the false vacuum is about 0.7.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phase transition strength parameter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is related to the scalar potential energy released during the phase transition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bubble wall speed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transition rate parameter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can be thought of as the inverse phase transition duration</a:t>
            </a:r>
          </a:p>
        </p:txBody>
      </p:sp>
    </p:spTree>
    <p:extLst>
      <p:ext uri="{BB962C8B-B14F-4D97-AF65-F5344CB8AC3E}">
        <p14:creationId xmlns:p14="http://schemas.microsoft.com/office/powerpoint/2010/main" val="40244713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37F24E-A9FF-707B-2FC1-3DA0E9FCBFA8}"/>
              </a:ext>
            </a:extLst>
          </p:cNvPr>
          <p:cNvSpPr txBox="1"/>
          <p:nvPr/>
        </p:nvSpPr>
        <p:spPr>
          <a:xfrm>
            <a:off x="628651" y="1233432"/>
            <a:ext cx="96583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nucleation temperature is defined as one bubble per unit Hubble volume and is written as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068F57-724C-D9D7-9D4A-9B7F292A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695" y="2064429"/>
            <a:ext cx="3559762" cy="9201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86C5693-FD17-6724-F468-4462CA484B1E}"/>
              </a:ext>
            </a:extLst>
          </p:cNvPr>
          <p:cNvSpPr txBox="1"/>
          <p:nvPr/>
        </p:nvSpPr>
        <p:spPr>
          <a:xfrm>
            <a:off x="628651" y="2930677"/>
            <a:ext cx="80772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probability of a false vacuum is defined as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96E2CA-8F31-CCA6-E90A-832BEDBD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24" y="3664101"/>
            <a:ext cx="2091628" cy="6939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4FA5E0-156E-9F72-2729-46921806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1" y="3553468"/>
            <a:ext cx="5426918" cy="830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A351420-1F14-87A4-C3A3-A2A0256555C0}"/>
                  </a:ext>
                </a:extLst>
              </p:cNvPr>
              <p:cNvSpPr txBox="1"/>
              <p:nvPr/>
            </p:nvSpPr>
            <p:spPr>
              <a:xfrm>
                <a:off x="628651" y="4683669"/>
                <a:ext cx="11058524" cy="9408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The percolation temperature is defined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≃0.34</m:t>
                    </m:r>
                  </m:oMath>
                </a14:m>
                <a:r>
                  <a:rPr lang="zh-CN" altLang="en-US" dirty="0"/>
                  <a:t>, which is the temperature when the probability of false vacuum is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≃0.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zh-CN" altLang="en-US" dirty="0"/>
                  <a:t>.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A351420-1F14-87A4-C3A3-A2A025655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683669"/>
                <a:ext cx="11058524" cy="940899"/>
              </a:xfrm>
              <a:prstGeom prst="rect">
                <a:avLst/>
              </a:prstGeom>
              <a:blipFill>
                <a:blip r:embed="rId5"/>
                <a:stretch>
                  <a:fillRect l="-827" t="-2581" r="-1544" b="-103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5554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35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37F24E-A9FF-707B-2FC1-3DA0E9FCBFA8}"/>
              </a:ext>
            </a:extLst>
          </p:cNvPr>
          <p:cNvSpPr txBox="1"/>
          <p:nvPr/>
        </p:nvSpPr>
        <p:spPr>
          <a:xfrm>
            <a:off x="628651" y="1233432"/>
            <a:ext cx="965834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parameter α is defined as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6C5693-FD17-6724-F468-4462CA484B1E}"/>
              </a:ext>
            </a:extLst>
          </p:cNvPr>
          <p:cNvSpPr txBox="1"/>
          <p:nvPr/>
        </p:nvSpPr>
        <p:spPr>
          <a:xfrm>
            <a:off x="628651" y="2930677"/>
            <a:ext cx="80772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inverse of the duration time is defined as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01BC93-A0F5-3FD0-31F3-0F03754B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93" y="1772474"/>
            <a:ext cx="7243014" cy="785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9D0499-514F-B82D-C68C-1EE08303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84" y="3706493"/>
            <a:ext cx="2974898" cy="10118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B9E37E-3DA1-A507-52AC-A5D9CE324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046" y="3465659"/>
            <a:ext cx="5511364" cy="3111548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02F07811-E3C8-9B91-F214-3E79E3FB5200}"/>
              </a:ext>
            </a:extLst>
          </p:cNvPr>
          <p:cNvSpPr/>
          <p:nvPr/>
        </p:nvSpPr>
        <p:spPr>
          <a:xfrm>
            <a:off x="6324600" y="4552950"/>
            <a:ext cx="4276725" cy="32929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4098F46-67D0-5F10-EF5B-B53EC4FAB77F}"/>
              </a:ext>
            </a:extLst>
          </p:cNvPr>
          <p:cNvSpPr/>
          <p:nvPr/>
        </p:nvSpPr>
        <p:spPr>
          <a:xfrm>
            <a:off x="6240285" y="4882245"/>
            <a:ext cx="4276725" cy="32929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8654FF2-8EF0-521E-BCCC-CC2607235F29}"/>
              </a:ext>
            </a:extLst>
          </p:cNvPr>
          <p:cNvGrpSpPr/>
          <p:nvPr/>
        </p:nvGrpSpPr>
        <p:grpSpPr>
          <a:xfrm>
            <a:off x="7149348" y="2726905"/>
            <a:ext cx="4467226" cy="1826045"/>
            <a:chOff x="7210424" y="2726905"/>
            <a:chExt cx="4467226" cy="182604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241DF23-7C22-9807-E62C-963080307C69}"/>
                </a:ext>
              </a:extLst>
            </p:cNvPr>
            <p:cNvSpPr txBox="1"/>
            <p:nvPr/>
          </p:nvSpPr>
          <p:spPr>
            <a:xfrm>
              <a:off x="7210424" y="2726905"/>
              <a:ext cx="446722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Near-conformal model </a:t>
              </a:r>
              <a:r>
                <a:rPr lang="en-US" altLang="zh-CN" dirty="0">
                  <a:solidFill>
                    <a:srgbClr val="0000FF"/>
                  </a:solidFill>
                </a:rPr>
                <a:t>α~O(1)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9C9DAEF3-0542-8C27-3D00-406AB257FDFD}"/>
                </a:ext>
              </a:extLst>
            </p:cNvPr>
            <p:cNvCxnSpPr>
              <a:stCxn id="15" idx="0"/>
              <a:endCxn id="12" idx="3"/>
            </p:cNvCxnSpPr>
            <p:nvPr/>
          </p:nvCxnSpPr>
          <p:spPr>
            <a:xfrm flipV="1">
              <a:off x="8462963" y="3161510"/>
              <a:ext cx="242888" cy="139144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E5F697C-93DB-7245-4E7D-8F2538A33389}"/>
              </a:ext>
            </a:extLst>
          </p:cNvPr>
          <p:cNvGrpSpPr/>
          <p:nvPr/>
        </p:nvGrpSpPr>
        <p:grpSpPr>
          <a:xfrm>
            <a:off x="392967" y="5163316"/>
            <a:ext cx="6473630" cy="1646190"/>
            <a:chOff x="392967" y="5163316"/>
            <a:chExt cx="6473630" cy="164619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20AA747-8304-01CB-D382-E986F2548372}"/>
                </a:ext>
              </a:extLst>
            </p:cNvPr>
            <p:cNvGrpSpPr/>
            <p:nvPr/>
          </p:nvGrpSpPr>
          <p:grpSpPr>
            <a:xfrm>
              <a:off x="392967" y="5163316"/>
              <a:ext cx="6473630" cy="1061415"/>
              <a:chOff x="392967" y="5163316"/>
              <a:chExt cx="6473630" cy="1061415"/>
            </a:xfrm>
          </p:grpSpPr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D2D64272-6C5C-B1EA-5CF6-CACB33AD1ACA}"/>
                  </a:ext>
                </a:extLst>
              </p:cNvPr>
              <p:cNvCxnSpPr>
                <a:stCxn id="17" idx="3"/>
              </p:cNvCxnSpPr>
              <p:nvPr/>
            </p:nvCxnSpPr>
            <p:spPr>
              <a:xfrm flipH="1">
                <a:off x="4278274" y="5163316"/>
                <a:ext cx="2588323" cy="799334"/>
              </a:xfrm>
              <a:prstGeom prst="straightConnector1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7571E37-753B-B5AA-7DB8-4A299937A6CE}"/>
                  </a:ext>
                </a:extLst>
              </p:cNvPr>
              <p:cNvSpPr txBox="1"/>
              <p:nvPr/>
            </p:nvSpPr>
            <p:spPr>
              <a:xfrm>
                <a:off x="392967" y="5393736"/>
                <a:ext cx="4467226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Strongly coupled theory </a:t>
                </a:r>
                <a:r>
                  <a:rPr kumimoji="0" lang="el-GR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β</a:t>
                </a:r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~10000 ? </a:t>
                </a:r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Shape 176">
              <a:extLst>
                <a:ext uri="{FF2B5EF4-FFF2-40B4-BE49-F238E27FC236}">
                  <a16:creationId xmlns:a16="http://schemas.microsoft.com/office/drawing/2014/main" id="{1BC1438A-E526-7B16-36AA-CCAB21464E90}"/>
                </a:ext>
              </a:extLst>
            </p:cNvPr>
            <p:cNvSpPr/>
            <p:nvPr/>
          </p:nvSpPr>
          <p:spPr>
            <a:xfrm>
              <a:off x="515618" y="6224731"/>
              <a:ext cx="4415630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600">
                  <a:solidFill>
                    <a:srgbClr val="0066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lang="en-US" dirty="0"/>
                <a:t>F.R. Ares et al., </a:t>
              </a:r>
              <a:r>
                <a:rPr lang="en-US" dirty="0" err="1"/>
                <a:t>Phys.</a:t>
              </a:r>
              <a:r>
                <a:rPr lang="en-US" err="1"/>
                <a:t>Rev</a:t>
              </a:r>
              <a:r>
                <a:rPr lang="en-US"/>
                <a:t>.Lett</a:t>
              </a:r>
              <a:r>
                <a:rPr lang="en-US" dirty="0"/>
                <a:t>.(2022);</a:t>
              </a:r>
            </a:p>
            <a:p>
              <a:r>
                <a:rPr lang="en-US" dirty="0"/>
                <a:t>J. Shao, Mei Huang, </a:t>
              </a:r>
              <a:r>
                <a:rPr lang="en-US" dirty="0" err="1"/>
                <a:t>Phys.Rev.D</a:t>
              </a:r>
              <a:r>
                <a:rPr lang="en-US" dirty="0"/>
                <a:t>(2023)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7774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36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64DBDA-9F0C-2A6B-78FE-38A1AEFAC53E}"/>
              </a:ext>
            </a:extLst>
          </p:cNvPr>
          <p:cNvSpPr txBox="1"/>
          <p:nvPr/>
        </p:nvSpPr>
        <p:spPr>
          <a:xfrm>
            <a:off x="628651" y="1252394"/>
            <a:ext cx="99250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From numerical simulations, the power spectrum from sound waves has the form of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88839B4-5BDE-0CBA-B2BC-9F9103005353}"/>
              </a:ext>
            </a:extLst>
          </p:cNvPr>
          <p:cNvSpPr txBox="1"/>
          <p:nvPr/>
        </p:nvSpPr>
        <p:spPr>
          <a:xfrm>
            <a:off x="628651" y="4273292"/>
            <a:ext cx="1050053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specific form of the factor κv depends on the bubble wall velocity and has the following form in the limits of large and small velocities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B973B2-4563-D176-04BF-AFA87132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671" y="2153937"/>
            <a:ext cx="6908658" cy="19654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DFD2E2-33BB-A29D-B831-AAE29930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447" y="5443678"/>
            <a:ext cx="5914946" cy="981108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612C04C9-8327-BDD6-56CF-0D07614172E5}"/>
              </a:ext>
            </a:extLst>
          </p:cNvPr>
          <p:cNvSpPr/>
          <p:nvPr/>
        </p:nvSpPr>
        <p:spPr>
          <a:xfrm>
            <a:off x="3733800" y="5894115"/>
            <a:ext cx="3886200" cy="66206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8DE283D-7893-8512-1EF4-E4688F7D06E8}"/>
              </a:ext>
            </a:extLst>
          </p:cNvPr>
          <p:cNvSpPr/>
          <p:nvPr/>
        </p:nvSpPr>
        <p:spPr>
          <a:xfrm>
            <a:off x="8620561" y="2185248"/>
            <a:ext cx="628650" cy="662062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066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37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64DBDA-9F0C-2A6B-78FE-38A1AEFAC53E}"/>
              </a:ext>
            </a:extLst>
          </p:cNvPr>
          <p:cNvSpPr txBox="1"/>
          <p:nvPr/>
        </p:nvSpPr>
        <p:spPr>
          <a:xfrm>
            <a:off x="752476" y="1162580"/>
            <a:ext cx="992504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suppression factor 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88839B4-5BDE-0CBA-B2BC-9F9103005353}"/>
                  </a:ext>
                </a:extLst>
              </p:cNvPr>
              <p:cNvSpPr txBox="1"/>
              <p:nvPr/>
            </p:nvSpPr>
            <p:spPr>
              <a:xfrm>
                <a:off x="1064806" y="2936971"/>
                <a:ext cx="10500538" cy="1569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It should be noted that the power spectrum from sound waves in Ref. </a:t>
                </a:r>
                <a:r>
                  <a:rPr lang="zh-CN" altLang="en-US" dirty="0"/>
                  <a:t>[</a:t>
                </a:r>
                <a:r>
                  <a:rPr lang="en-US" altLang="zh-CN" dirty="0"/>
                  <a:t>Guo et al., JCAP(2021)</a:t>
                </a:r>
                <a:r>
                  <a:rPr lang="zh-CN" altLang="en-US" dirty="0"/>
                  <a:t>] </a:t>
                </a:r>
                <a:r>
                  <a:rPr lang="en-US" altLang="zh-CN" dirty="0"/>
                  <a:t>contains a suppression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altLang="zh-CN" dirty="0"/>
                  <a:t>. Although it is not known whether this suppression factor is applicable with α∼O(1) it provides a strong suppression compared to previous estimates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88839B4-5BDE-0CBA-B2BC-9F9103005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06" y="2936971"/>
                <a:ext cx="10500538" cy="1569660"/>
              </a:xfrm>
              <a:prstGeom prst="rect">
                <a:avLst/>
              </a:prstGeom>
              <a:blipFill>
                <a:blip r:embed="rId2"/>
                <a:stretch>
                  <a:fillRect l="-929" t="-2724" r="-1394" b="-856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0CA5A16-F4F5-1F31-2CE3-E665EDB7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64" y="1624245"/>
            <a:ext cx="5297672" cy="1190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EE222A-BD29-53A0-D735-67F6FC68A364}"/>
                  </a:ext>
                </a:extLst>
              </p:cNvPr>
              <p:cNvSpPr txBox="1"/>
              <p:nvPr/>
            </p:nvSpPr>
            <p:spPr>
              <a:xfrm>
                <a:off x="752476" y="5063118"/>
                <a:ext cx="10925174" cy="830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 GW signal can be suppressed by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dirty="0"/>
                  <a:t> if the kinetic suppression effect from Ref. [Cutting et al. PRL(2020)] is also included.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DEE222A-BD29-53A0-D735-67F6FC68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5063118"/>
                <a:ext cx="10925174" cy="830997"/>
              </a:xfrm>
              <a:prstGeom prst="rect">
                <a:avLst/>
              </a:prstGeom>
              <a:blipFill>
                <a:blip r:embed="rId4"/>
                <a:stretch>
                  <a:fillRect l="-837" t="-5147" r="-948" b="-169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85171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5331F9-EEBD-A9FB-1FE8-39F0C296D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45" y="1653688"/>
            <a:ext cx="11723498" cy="467090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5AEEEB01-97BC-FB23-E4DA-29625EA22FA4}"/>
              </a:ext>
            </a:extLst>
          </p:cNvPr>
          <p:cNvGrpSpPr/>
          <p:nvPr/>
        </p:nvGrpSpPr>
        <p:grpSpPr>
          <a:xfrm>
            <a:off x="2495550" y="2095500"/>
            <a:ext cx="2243239" cy="1333500"/>
            <a:chOff x="2495550" y="2095500"/>
            <a:chExt cx="2243239" cy="1333500"/>
          </a:xfrm>
        </p:grpSpPr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8F3964C1-8AC5-8D55-96E3-58F079A17999}"/>
                </a:ext>
              </a:extLst>
            </p:cNvPr>
            <p:cNvCxnSpPr/>
            <p:nvPr/>
          </p:nvCxnSpPr>
          <p:spPr>
            <a:xfrm>
              <a:off x="2495550" y="2095500"/>
              <a:ext cx="1895475" cy="133350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15E7BB6-257A-899B-66CC-C63652464510}"/>
                </a:ext>
              </a:extLst>
            </p:cNvPr>
            <p:cNvSpPr txBox="1"/>
            <p:nvPr/>
          </p:nvSpPr>
          <p:spPr>
            <a:xfrm>
              <a:off x="3676751" y="2217722"/>
              <a:ext cx="1062038" cy="47624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β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rPr>
                <a:t>⇧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4BC06B3-FB17-2F0B-5AB0-5C07373097CD}"/>
              </a:ext>
            </a:extLst>
          </p:cNvPr>
          <p:cNvGrpSpPr/>
          <p:nvPr/>
        </p:nvGrpSpPr>
        <p:grpSpPr>
          <a:xfrm>
            <a:off x="221249" y="2217722"/>
            <a:ext cx="1062038" cy="2081904"/>
            <a:chOff x="221249" y="2217722"/>
            <a:chExt cx="1062038" cy="208190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7C44D4A-FF60-F93E-2C7A-E3FC4457313A}"/>
                </a:ext>
              </a:extLst>
            </p:cNvPr>
            <p:cNvSpPr txBox="1"/>
            <p:nvPr/>
          </p:nvSpPr>
          <p:spPr>
            <a:xfrm>
              <a:off x="221249" y="2952752"/>
              <a:ext cx="1062038" cy="47624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α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rPr>
                <a:t>⇧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7060B2BD-D817-E121-26D0-6BB5A1073363}"/>
                </a:ext>
              </a:extLst>
            </p:cNvPr>
            <p:cNvCxnSpPr/>
            <p:nvPr/>
          </p:nvCxnSpPr>
          <p:spPr>
            <a:xfrm flipV="1">
              <a:off x="846306" y="2217722"/>
              <a:ext cx="0" cy="2081904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443ABFC-4C1E-FFEE-F59E-6880120906A6}"/>
              </a:ext>
            </a:extLst>
          </p:cNvPr>
          <p:cNvSpPr txBox="1"/>
          <p:nvPr/>
        </p:nvSpPr>
        <p:spPr>
          <a:xfrm>
            <a:off x="644660" y="2193943"/>
            <a:ext cx="22074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NANOGrav-15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114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4320884" y="3075057"/>
            <a:ext cx="355023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Summary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8D603-3DC1-4EA2-8566-55E17858F7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39</a:t>
            </a:fld>
            <a:endParaRPr lang="en-US" altLang="zh-CN"/>
          </a:p>
        </p:txBody>
      </p:sp>
    </p:spTree>
  </p:cSld>
  <p:clrMapOvr>
    <a:masterClrMapping/>
  </p:clrMapOvr>
  <p:transition spd="slow" advTm="108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Cosmic phase transition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DF577D-1182-81B9-3D6C-3EA48179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3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3FD0BA72-28F8-244C-262E-FA5005119DE9}"/>
              </a:ext>
            </a:extLst>
          </p:cNvPr>
          <p:cNvCxnSpPr/>
          <p:nvPr/>
        </p:nvCxnSpPr>
        <p:spPr>
          <a:xfrm>
            <a:off x="6972300" y="3514725"/>
            <a:ext cx="673532" cy="485775"/>
          </a:xfrm>
          <a:prstGeom prst="curvedConnector3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连接符: 曲线 19">
            <a:extLst>
              <a:ext uri="{FF2B5EF4-FFF2-40B4-BE49-F238E27FC236}">
                <a16:creationId xmlns:a16="http://schemas.microsoft.com/office/drawing/2014/main" id="{00031CB1-9738-B9D3-BF59-55AFAD8B19EA}"/>
              </a:ext>
            </a:extLst>
          </p:cNvPr>
          <p:cNvCxnSpPr>
            <a:stCxn id="18" idx="3"/>
          </p:cNvCxnSpPr>
          <p:nvPr/>
        </p:nvCxnSpPr>
        <p:spPr>
          <a:xfrm flipV="1">
            <a:off x="4237087" y="4819650"/>
            <a:ext cx="3335288" cy="133185"/>
          </a:xfrm>
          <a:prstGeom prst="curvedConnector3">
            <a:avLst>
              <a:gd name="adj1" fmla="val 45431"/>
            </a:avLst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EEE7D305-4D9F-D7EA-BF97-C45A96243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7670"/>
            <a:ext cx="4237087" cy="38103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AFAB88-8479-D549-D71B-45D0E8912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787" y="767266"/>
            <a:ext cx="4246381" cy="32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9923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40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Summary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3" name="Shape 339">
            <a:extLst>
              <a:ext uri="{FF2B5EF4-FFF2-40B4-BE49-F238E27FC236}">
                <a16:creationId xmlns:a16="http://schemas.microsoft.com/office/drawing/2014/main" id="{7D9234F0-E69A-CC34-4803-E09376821D0D}"/>
              </a:ext>
            </a:extLst>
          </p:cNvPr>
          <p:cNvSpPr/>
          <p:nvPr/>
        </p:nvSpPr>
        <p:spPr>
          <a:xfrm>
            <a:off x="879320" y="2353026"/>
            <a:ext cx="10433360" cy="3446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investigate the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bounce solution 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holographic QCD and electroweak models with first-order phase transition. The strength parameter α, inverse duration time β/H and bubble wall velocity </a:t>
            </a:r>
            <a:r>
              <a:rPr lang="en-US" altLang="zh-CN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vw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calculated by holographic bounce solution.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find the parameter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 is about O(1) 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β/H is about 10000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critical, nucleation and percolation temperatures of the phase transition are close to each other in the holographic model. In addition, the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velocity </a:t>
            </a:r>
            <a:r>
              <a:rPr lang="en-US" altLang="zh-CN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altLang="zh-CN" sz="14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found to be less than the sound speed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10796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41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Summary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339">
                <a:extLst>
                  <a:ext uri="{FF2B5EF4-FFF2-40B4-BE49-F238E27FC236}">
                    <a16:creationId xmlns:a16="http://schemas.microsoft.com/office/drawing/2014/main" id="{7D9234F0-E69A-CC34-4803-E09376821D0D}"/>
                  </a:ext>
                </a:extLst>
              </p:cNvPr>
              <p:cNvSpPr/>
              <p:nvPr/>
            </p:nvSpPr>
            <p:spPr>
              <a:xfrm>
                <a:off x="879320" y="2469758"/>
                <a:ext cx="10433360" cy="25231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400"/>
                  </a:spcBef>
                  <a:buSzPct val="100000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3) 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GW signal is strongly suppressed due to the presence of the factor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making it difficult to be detected by the experiment. The signal may be detected by Ultimate-DECIGO only when the appropriate parameters are selected in Model II for EWPT.</a:t>
                </a:r>
              </a:p>
              <a:p>
                <a:pPr>
                  <a:lnSpc>
                    <a:spcPct val="150000"/>
                  </a:lnSpc>
                  <a:spcBef>
                    <a:spcPts val="1400"/>
                  </a:spcBef>
                  <a:buSzPct val="100000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4)  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primordial black hole is not favorable for formation due to the large parameter β/H and small velocity </a:t>
                </a:r>
                <a:r>
                  <a:rPr lang="en-US" altLang="zh-CN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</a:t>
                </a:r>
                <a:r>
                  <a:rPr lang="en-US" altLang="zh-CN" sz="1400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</a:t>
                </a:r>
                <a:r>
                  <a:rPr lang="en-US" altLang="zh-CN" b="1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Shape 339">
                <a:extLst>
                  <a:ext uri="{FF2B5EF4-FFF2-40B4-BE49-F238E27FC236}">
                    <a16:creationId xmlns:a16="http://schemas.microsoft.com/office/drawing/2014/main" id="{7D9234F0-E69A-CC34-4803-E09376821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20" y="2469758"/>
                <a:ext cx="10433360" cy="2523191"/>
              </a:xfrm>
              <a:prstGeom prst="rect">
                <a:avLst/>
              </a:prstGeom>
              <a:blipFill>
                <a:blip r:embed="rId2"/>
                <a:stretch>
                  <a:fillRect l="-1051" r="-1285" b="-33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366326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93960E5-4814-655C-548C-B20CD80671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42</a:t>
            </a:fld>
            <a:endParaRPr lang="zh-CN" altLang="en-US"/>
          </a:p>
        </p:txBody>
      </p:sp>
      <p:pic>
        <p:nvPicPr>
          <p:cNvPr id="3" name="random_bubbles_longtime">
            <a:hlinkClick r:id="" action="ppaction://media"/>
            <a:extLst>
              <a:ext uri="{FF2B5EF4-FFF2-40B4-BE49-F238E27FC236}">
                <a16:creationId xmlns:a16="http://schemas.microsoft.com/office/drawing/2014/main" id="{53BD971F-8E2C-2C22-8ED3-4E77F9A7FA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2250" y="928688"/>
            <a:ext cx="6667500" cy="4999037"/>
          </a:xfrm>
          <a:prstGeom prst="rect">
            <a:avLst/>
          </a:prstGeom>
        </p:spPr>
      </p:pic>
      <p:sp>
        <p:nvSpPr>
          <p:cNvPr id="4" name="Shape 43">
            <a:extLst>
              <a:ext uri="{FF2B5EF4-FFF2-40B4-BE49-F238E27FC236}">
                <a16:creationId xmlns:a16="http://schemas.microsoft.com/office/drawing/2014/main" id="{6859DD39-3F3A-E985-8D96-11D7D3C02AA6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6A254048-703F-8226-4BFC-4BDFF9CF917E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Progress: Collision</a:t>
            </a:r>
            <a:endParaRPr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7402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F28FD2-489C-FB52-9E51-7246BFE09F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43</a:t>
            </a:fld>
            <a:endParaRPr lang="zh-CN" altLang="en-US"/>
          </a:p>
        </p:txBody>
      </p:sp>
      <p:pic>
        <p:nvPicPr>
          <p:cNvPr id="3" name="spinodal_t500">
            <a:hlinkClick r:id="" action="ppaction://media"/>
            <a:extLst>
              <a:ext uri="{FF2B5EF4-FFF2-40B4-BE49-F238E27FC236}">
                <a16:creationId xmlns:a16="http://schemas.microsoft.com/office/drawing/2014/main" id="{4AC070BD-8D23-D67B-1B64-F7900B9492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2250" y="928688"/>
            <a:ext cx="6667500" cy="4999037"/>
          </a:xfrm>
          <a:prstGeom prst="rect">
            <a:avLst/>
          </a:prstGeom>
        </p:spPr>
      </p:pic>
      <p:sp>
        <p:nvSpPr>
          <p:cNvPr id="4" name="Shape 43">
            <a:extLst>
              <a:ext uri="{FF2B5EF4-FFF2-40B4-BE49-F238E27FC236}">
                <a16:creationId xmlns:a16="http://schemas.microsoft.com/office/drawing/2014/main" id="{90865389-D779-6CBE-38B1-4D30116E1228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F6496961-FE7A-137C-B58F-96FF27DC3D0E}"/>
              </a:ext>
            </a:extLst>
          </p:cNvPr>
          <p:cNvSpPr/>
          <p:nvPr/>
        </p:nvSpPr>
        <p:spPr>
          <a:xfrm>
            <a:off x="628651" y="433214"/>
            <a:ext cx="48863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Progress: Spinodal Decomposition</a:t>
            </a:r>
          </a:p>
        </p:txBody>
      </p:sp>
    </p:spTree>
    <p:extLst>
      <p:ext uri="{BB962C8B-B14F-4D97-AF65-F5344CB8AC3E}">
        <p14:creationId xmlns:p14="http://schemas.microsoft.com/office/powerpoint/2010/main" val="985043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2279650" y="2865437"/>
            <a:ext cx="76327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09600" indent="-609600" algn="ctr">
              <a:defRPr sz="4000" b="1">
                <a:solidFill>
                  <a:schemeClr val="accent2"/>
                </a:solidFill>
              </a:defRPr>
            </a:lvl1pPr>
          </a:lstStyle>
          <a:p>
            <a:pPr>
              <a:defRPr sz="2800"/>
            </a:pPr>
            <a:r>
              <a:rPr lang="en-US" altLang="zh-CN" sz="4400" dirty="0"/>
              <a:t>Thanks</a:t>
            </a:r>
            <a:r>
              <a:rPr lang="zh-CN" altLang="en-US" sz="4400" dirty="0"/>
              <a:t>！</a:t>
            </a:r>
            <a:endParaRPr sz="4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AB963E-BD62-660C-9A2A-5BC5427618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44</a:t>
            </a:fld>
            <a:endParaRPr lang="en-US" altLang="zh-CN"/>
          </a:p>
        </p:txBody>
      </p:sp>
    </p:spTree>
  </p:cSld>
  <p:clrMapOvr>
    <a:masterClrMapping/>
  </p:clrMapOvr>
  <p:transition spd="slow" advTm="89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Baryon asymmetry puzzle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DF577D-1182-81B9-3D6C-3EA48179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3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76">
            <a:extLst>
              <a:ext uri="{FF2B5EF4-FFF2-40B4-BE49-F238E27FC236}">
                <a16:creationId xmlns:a16="http://schemas.microsoft.com/office/drawing/2014/main" id="{1B1012C3-6766-F318-EA7B-E5773473BF31}"/>
              </a:ext>
            </a:extLst>
          </p:cNvPr>
          <p:cNvSpPr/>
          <p:nvPr/>
        </p:nvSpPr>
        <p:spPr>
          <a:xfrm>
            <a:off x="3526781" y="1797187"/>
            <a:ext cx="416008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/>
              <a:t>A.D. Sakharov</a:t>
            </a:r>
            <a:r>
              <a:rPr lang="da-DK" dirty="0"/>
              <a:t>, Pisma Zh. Eksp. Teor. Fiz.(1967)</a:t>
            </a:r>
            <a:endParaRPr dirty="0"/>
          </a:p>
        </p:txBody>
      </p:sp>
      <p:sp>
        <p:nvSpPr>
          <p:cNvPr id="9" name="Shape 46">
            <a:extLst>
              <a:ext uri="{FF2B5EF4-FFF2-40B4-BE49-F238E27FC236}">
                <a16:creationId xmlns:a16="http://schemas.microsoft.com/office/drawing/2014/main" id="{C38FCD2D-FCFB-8939-7DCE-5EFF5E711359}"/>
              </a:ext>
            </a:extLst>
          </p:cNvPr>
          <p:cNvSpPr/>
          <p:nvPr/>
        </p:nvSpPr>
        <p:spPr>
          <a:xfrm>
            <a:off x="554256" y="1797187"/>
            <a:ext cx="33033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dirty="0">
                <a:latin typeface="+mn-ea"/>
                <a:ea typeface="+mn-ea"/>
              </a:rPr>
              <a:t>Sakharov conditions: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10" name="Shape 112">
            <a:extLst>
              <a:ext uri="{FF2B5EF4-FFF2-40B4-BE49-F238E27FC236}">
                <a16:creationId xmlns:a16="http://schemas.microsoft.com/office/drawing/2014/main" id="{D9841774-04A1-C39D-5A7F-1EE1A1A3757D}"/>
              </a:ext>
            </a:extLst>
          </p:cNvPr>
          <p:cNvSpPr/>
          <p:nvPr/>
        </p:nvSpPr>
        <p:spPr>
          <a:xfrm>
            <a:off x="729798" y="2880509"/>
            <a:ext cx="559480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solidFill>
                  <a:srgbClr val="008000"/>
                </a:solidFill>
              </a:defRPr>
            </a:pPr>
            <a:r>
              <a:rPr lang="en-US" sz="2000" dirty="0"/>
              <a:t>1) Baryon number B violation.</a:t>
            </a:r>
          </a:p>
          <a:p>
            <a:pPr>
              <a:defRPr sz="2000" b="1">
                <a:solidFill>
                  <a:srgbClr val="008000"/>
                </a:solidFill>
              </a:defRPr>
            </a:pPr>
            <a:r>
              <a:rPr lang="en-US" sz="2000" dirty="0"/>
              <a:t>2) C-symmetry and CP-symmetry violation.</a:t>
            </a:r>
          </a:p>
          <a:p>
            <a:pPr>
              <a:defRPr sz="2000" b="1">
                <a:solidFill>
                  <a:srgbClr val="008000"/>
                </a:solidFill>
              </a:defRPr>
            </a:pPr>
            <a:r>
              <a:rPr lang="en-US" sz="2000" dirty="0"/>
              <a:t>3) Interactions out of thermal equilibrium.</a:t>
            </a:r>
            <a:endParaRPr lang="zh-CN" altLang="en-US" sz="2000" dirty="0"/>
          </a:p>
        </p:txBody>
      </p:sp>
      <p:sp>
        <p:nvSpPr>
          <p:cNvPr id="12" name="箭头: 右弧形 11">
            <a:extLst>
              <a:ext uri="{FF2B5EF4-FFF2-40B4-BE49-F238E27FC236}">
                <a16:creationId xmlns:a16="http://schemas.microsoft.com/office/drawing/2014/main" id="{FB8FB9B4-22DD-59EB-C073-A69D62EE6D05}"/>
              </a:ext>
            </a:extLst>
          </p:cNvPr>
          <p:cNvSpPr/>
          <p:nvPr/>
        </p:nvSpPr>
        <p:spPr>
          <a:xfrm>
            <a:off x="5957887" y="3661909"/>
            <a:ext cx="733425" cy="1466845"/>
          </a:xfrm>
          <a:prstGeom prst="curvedLef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2D0E40-9514-96CF-9FA0-B435BF8F43AE}"/>
              </a:ext>
            </a:extLst>
          </p:cNvPr>
          <p:cNvSpPr txBox="1"/>
          <p:nvPr/>
        </p:nvSpPr>
        <p:spPr>
          <a:xfrm>
            <a:off x="1531502" y="4728646"/>
            <a:ext cx="399055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First-Order Phase Transition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箭头: 左弧形 15">
            <a:extLst>
              <a:ext uri="{FF2B5EF4-FFF2-40B4-BE49-F238E27FC236}">
                <a16:creationId xmlns:a16="http://schemas.microsoft.com/office/drawing/2014/main" id="{06B092F7-D211-8BF0-0CB2-17680CCB0AB3}"/>
              </a:ext>
            </a:extLst>
          </p:cNvPr>
          <p:cNvSpPr/>
          <p:nvPr/>
        </p:nvSpPr>
        <p:spPr>
          <a:xfrm>
            <a:off x="432259" y="4909683"/>
            <a:ext cx="869063" cy="1285871"/>
          </a:xfrm>
          <a:prstGeom prst="curvedRightArrow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01D3387-5B87-3676-767C-6878ECBEFF4E}"/>
              </a:ext>
            </a:extLst>
          </p:cNvPr>
          <p:cNvSpPr txBox="1"/>
          <p:nvPr/>
        </p:nvSpPr>
        <p:spPr>
          <a:xfrm>
            <a:off x="1531501" y="5848292"/>
            <a:ext cx="4920101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GWs, primordial magnetic field, primordial black holes, dark matter…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1032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97D3948-FBA3-BD20-2F42-1150B62A4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376" y="757911"/>
            <a:ext cx="4473566" cy="279483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Nonequilibrium first-order transition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5BB411-3C68-CBC4-2E3F-9E6816DD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95" y="212442"/>
            <a:ext cx="4526672" cy="33759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7CC8374-417E-AA46-AB9F-5C6F6DB311F9}"/>
              </a:ext>
            </a:extLst>
          </p:cNvPr>
          <p:cNvSpPr txBox="1"/>
          <p:nvPr/>
        </p:nvSpPr>
        <p:spPr>
          <a:xfrm>
            <a:off x="93306" y="1858284"/>
            <a:ext cx="359286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Classical Nucleation Theory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1CBCE7-FE19-BCD4-7D70-E534C8043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83"/>
          <a:stretch/>
        </p:blipFill>
        <p:spPr bwMode="auto">
          <a:xfrm>
            <a:off x="1615922" y="3681555"/>
            <a:ext cx="8810866" cy="293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180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Nonequilibrium first-order transition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CC8374-417E-AA46-AB9F-5C6F6DB311F9}"/>
              </a:ext>
            </a:extLst>
          </p:cNvPr>
          <p:cNvSpPr txBox="1"/>
          <p:nvPr/>
        </p:nvSpPr>
        <p:spPr>
          <a:xfrm>
            <a:off x="1480801" y="1868458"/>
            <a:ext cx="3592869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Quantum Nucleation Theory</a:t>
            </a:r>
          </a:p>
          <a:p>
            <a:pPr algn="ctr"/>
            <a:endParaRPr kumimoji="0" lang="en-US" altLang="zh-CN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altLang="zh-CN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Bounce Solution</a:t>
            </a:r>
            <a:endParaRPr kumimoji="0" lang="zh-CN" alt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146" name="Picture 2" descr="During a first-order phase transition, the matter fields get trapped in a 'false vacuum' state from which they can only escape by nucleating bubbles of the new phase, that is, the 'true vacuum' state.">
            <a:extLst>
              <a:ext uri="{FF2B5EF4-FFF2-40B4-BE49-F238E27FC236}">
                <a16:creationId xmlns:a16="http://schemas.microsoft.com/office/drawing/2014/main" id="{88575949-CE77-D824-3CA2-FDF7271DB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232396"/>
            <a:ext cx="4107174" cy="2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176">
                <a:extLst>
                  <a:ext uri="{FF2B5EF4-FFF2-40B4-BE49-F238E27FC236}">
                    <a16:creationId xmlns:a16="http://schemas.microsoft.com/office/drawing/2014/main" id="{4CE144F6-6728-219C-1DEA-75236AC3B86F}"/>
                  </a:ext>
                </a:extLst>
              </p:cNvPr>
              <p:cNvSpPr/>
              <p:nvPr/>
            </p:nvSpPr>
            <p:spPr>
              <a:xfrm>
                <a:off x="6334125" y="155178"/>
                <a:ext cx="5615279" cy="5847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 sz="1600">
                    <a:solidFill>
                      <a:srgbClr val="006600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rPr lang="en-US" altLang="zh-CN" dirty="0"/>
                  <a:t>S. Coleman, Phys. Rev. D 15, 2929 (1977);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A. D. Linde, </a:t>
                </a:r>
                <a:r>
                  <a:rPr lang="en-US" altLang="zh-CN" dirty="0" err="1"/>
                  <a:t>Nucl</a:t>
                </a:r>
                <a:r>
                  <a:rPr lang="en-US" altLang="zh-CN" dirty="0"/>
                  <a:t>. Phys. B216, 421 (1983).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7" name="Shape 176">
                <a:extLst>
                  <a:ext uri="{FF2B5EF4-FFF2-40B4-BE49-F238E27FC236}">
                    <a16:creationId xmlns:a16="http://schemas.microsoft.com/office/drawing/2014/main" id="{4CE144F6-6728-219C-1DEA-75236AC3B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125" y="155178"/>
                <a:ext cx="5615279" cy="584775"/>
              </a:xfrm>
              <a:prstGeom prst="rect">
                <a:avLst/>
              </a:prstGeom>
              <a:blipFill>
                <a:blip r:embed="rId3"/>
                <a:stretch>
                  <a:fillRect l="-1412" t="-3125" b="-125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CB5201CD-BCE9-E375-D860-30FB83A3BD0C}"/>
              </a:ext>
            </a:extLst>
          </p:cNvPr>
          <p:cNvSpPr txBox="1"/>
          <p:nvPr/>
        </p:nvSpPr>
        <p:spPr>
          <a:xfrm>
            <a:off x="1219805" y="3827956"/>
            <a:ext cx="960309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At sufficiently high temperatures, the least-action solution has O(3) symmetry [Linde, 1983]. The O(3)-symmetric bubble is governed by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E4AFCFC-AACA-790A-BE7B-3FAE83422A97}"/>
              </a:ext>
            </a:extLst>
          </p:cNvPr>
          <p:cNvSpPr txBox="1"/>
          <p:nvPr/>
        </p:nvSpPr>
        <p:spPr>
          <a:xfrm>
            <a:off x="629581" y="5485872"/>
            <a:ext cx="6096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with boundary </a:t>
            </a:r>
            <a:r>
              <a:rPr lang="en-US" altLang="zh-CN" dirty="0"/>
              <a:t>conditions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2274AC3-706C-B80D-BB77-8169C255F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581" y="4654877"/>
            <a:ext cx="4629833" cy="8309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686582-50AC-C734-871B-0BBBF181F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834" y="5648227"/>
            <a:ext cx="3390833" cy="1130168"/>
          </a:xfrm>
          <a:prstGeom prst="rect">
            <a:avLst/>
          </a:prstGeom>
        </p:spPr>
      </p:pic>
      <p:sp>
        <p:nvSpPr>
          <p:cNvPr id="21" name="Shape 176">
            <a:extLst>
              <a:ext uri="{FF2B5EF4-FFF2-40B4-BE49-F238E27FC236}">
                <a16:creationId xmlns:a16="http://schemas.microsoft.com/office/drawing/2014/main" id="{D3388355-1E84-BD89-AC6D-EEC833D4E791}"/>
              </a:ext>
            </a:extLst>
          </p:cNvPr>
          <p:cNvSpPr/>
          <p:nvPr/>
        </p:nvSpPr>
        <p:spPr>
          <a:xfrm>
            <a:off x="8307415" y="5006414"/>
            <a:ext cx="3641990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 err="1"/>
              <a:t>J.I.Kapusta</a:t>
            </a:r>
            <a:r>
              <a:rPr lang="en-US" altLang="zh-CN" dirty="0"/>
              <a:t> and </a:t>
            </a:r>
            <a:r>
              <a:rPr lang="en-US" altLang="zh-CN" dirty="0" err="1"/>
              <a:t>C.Gale</a:t>
            </a:r>
            <a:r>
              <a:rPr lang="en-US" altLang="zh-CN" dirty="0"/>
              <a:t>, Finite-temperature field theory: Principles and applications,</a:t>
            </a:r>
          </a:p>
          <a:p>
            <a:r>
              <a:rPr lang="en-US" altLang="zh-CN" dirty="0"/>
              <a:t>Cambridge University Press, 2011</a:t>
            </a:r>
          </a:p>
        </p:txBody>
      </p:sp>
    </p:spTree>
    <p:extLst>
      <p:ext uri="{BB962C8B-B14F-4D97-AF65-F5344CB8AC3E}">
        <p14:creationId xmlns:p14="http://schemas.microsoft.com/office/powerpoint/2010/main" val="15471550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277027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Stochastic gravitational waves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3DCFE5B-6C4E-09F1-FB30-431B23E10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2" y="1594551"/>
            <a:ext cx="9845893" cy="49610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DE8759-EB6D-70CD-B2BE-40162D81F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745" y="64610"/>
            <a:ext cx="2339543" cy="36807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27A510-1113-9485-F0DD-7286C856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231" y="1006178"/>
            <a:ext cx="4366638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572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>
                <a:latin typeface="+mj-ea"/>
                <a:ea typeface="+mj-ea"/>
              </a:rPr>
              <a:t> Holographic Dictionary</a:t>
            </a:r>
            <a:r>
              <a:rPr dirty="0">
                <a:latin typeface="+mj-ea"/>
                <a:ea typeface="+mj-ea"/>
              </a:rPr>
              <a:t>:   d-QFT/d+1-Gravity</a:t>
            </a:r>
          </a:p>
        </p:txBody>
      </p:sp>
      <p:sp>
        <p:nvSpPr>
          <p:cNvPr id="43" name="Shape 43"/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49" y="1777386"/>
            <a:ext cx="5473701" cy="29845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29798" y="3190521"/>
            <a:ext cx="403383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n-ea"/>
                <a:ea typeface="+mn-ea"/>
              </a:rPr>
              <a:t>General Gauge/Gravity duality</a:t>
            </a:r>
          </a:p>
        </p:txBody>
      </p:sp>
      <p:sp>
        <p:nvSpPr>
          <p:cNvPr id="46" name="Shape 46"/>
          <p:cNvSpPr/>
          <p:nvPr/>
        </p:nvSpPr>
        <p:spPr>
          <a:xfrm>
            <a:off x="729798" y="1122859"/>
            <a:ext cx="66262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>
                <a:latin typeface="+mn-ea"/>
                <a:ea typeface="+mn-ea"/>
              </a:rPr>
              <a:t>AdS/CFT</a:t>
            </a:r>
            <a:r>
              <a:rPr lang="en-US" dirty="0">
                <a:latin typeface="+mn-ea"/>
                <a:ea typeface="+mn-ea"/>
              </a:rPr>
              <a:t>: original discovery of duality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284949" y="2381318"/>
            <a:ext cx="73027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 altLang="zh-CN" dirty="0"/>
              <a:t>relates gravity theories on anti-de Sitter spacetimes to conformal field theories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31C5FD-8A39-90F9-AC95-BB64DF95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63" y="3279948"/>
            <a:ext cx="4377479" cy="322877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92DB64-11C5-001F-9B68-8619C4C36F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  <p:transition spd="slow" advTm="39609"/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2044</Words>
  <Application>Microsoft Office PowerPoint</Application>
  <PresentationFormat>宽屏</PresentationFormat>
  <Paragraphs>248</Paragraphs>
  <Slides>44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8" baseType="lpstr">
      <vt:lpstr>Arial Unicode MS</vt:lpstr>
      <vt:lpstr>CMSS10</vt:lpstr>
      <vt:lpstr>CMSSI10</vt:lpstr>
      <vt:lpstr>CMSSI8</vt:lpstr>
      <vt:lpstr>华文楷体</vt:lpstr>
      <vt:lpstr>微软雅黑</vt:lpstr>
      <vt:lpstr>Arial</vt:lpstr>
      <vt:lpstr>Arial Black</vt:lpstr>
      <vt:lpstr>Arial Rounded MT Bold</vt:lpstr>
      <vt:lpstr>Cambria Math</vt:lpstr>
      <vt:lpstr>Helvetica</vt:lpstr>
      <vt:lpstr>Impact</vt:lpstr>
      <vt:lpstr>Times New Roman</vt:lpstr>
      <vt:lpstr>Blank Presentation</vt:lpstr>
      <vt:lpstr> Bubble nucleation and gravitational wave from holography  in the probe approximation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N_f=4的全息QCD模型</dc:title>
  <dc:creator>unimp</dc:creator>
  <cp:lastModifiedBy>importance un</cp:lastModifiedBy>
  <cp:revision>48</cp:revision>
  <dcterms:modified xsi:type="dcterms:W3CDTF">2023-11-25T01:35:52Z</dcterms:modified>
</cp:coreProperties>
</file>