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9"/>
  </p:notesMasterIdLst>
  <p:sldIdLst>
    <p:sldId id="256" r:id="rId2"/>
    <p:sldId id="439" r:id="rId3"/>
    <p:sldId id="353" r:id="rId4"/>
    <p:sldId id="471" r:id="rId5"/>
    <p:sldId id="376" r:id="rId6"/>
    <p:sldId id="379" r:id="rId7"/>
    <p:sldId id="490" r:id="rId8"/>
    <p:sldId id="433" r:id="rId9"/>
    <p:sldId id="429" r:id="rId10"/>
    <p:sldId id="407" r:id="rId11"/>
    <p:sldId id="382" r:id="rId12"/>
    <p:sldId id="466" r:id="rId13"/>
    <p:sldId id="336" r:id="rId14"/>
    <p:sldId id="374" r:id="rId15"/>
    <p:sldId id="371" r:id="rId16"/>
    <p:sldId id="344" r:id="rId17"/>
    <p:sldId id="345" r:id="rId18"/>
    <p:sldId id="390" r:id="rId19"/>
    <p:sldId id="495" r:id="rId20"/>
    <p:sldId id="496" r:id="rId21"/>
    <p:sldId id="494" r:id="rId22"/>
    <p:sldId id="406" r:id="rId23"/>
    <p:sldId id="497" r:id="rId24"/>
    <p:sldId id="498" r:id="rId25"/>
    <p:sldId id="491" r:id="rId26"/>
    <p:sldId id="421" r:id="rId27"/>
    <p:sldId id="492" r:id="rId28"/>
    <p:sldId id="411" r:id="rId29"/>
    <p:sldId id="476" r:id="rId30"/>
    <p:sldId id="477" r:id="rId31"/>
    <p:sldId id="478" r:id="rId32"/>
    <p:sldId id="489" r:id="rId33"/>
    <p:sldId id="486" r:id="rId34"/>
    <p:sldId id="480" r:id="rId35"/>
    <p:sldId id="493" r:id="rId36"/>
    <p:sldId id="481" r:id="rId37"/>
    <p:sldId id="482" r:id="rId3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48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1570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B302F-6288-4370-81EF-0D99056F900F}" type="datetimeFigureOut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EBB62-014E-4561-9D90-718A497197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EBB62-014E-4561-9D90-718A4971976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2" y="1122365"/>
            <a:ext cx="6858010" cy="238760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2" y="3602043"/>
            <a:ext cx="6858010" cy="165576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FB573-9F3C-487D-8903-33531975DE92}" type="datetime1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63D6A-18E5-4F70-AEEA-DE056C8E2BAA}" type="datetime1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85" y="365126"/>
            <a:ext cx="1971678" cy="581184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34" cy="581184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5D027-F451-43D7-A9A8-788FB0B0FE81}" type="datetime1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1" y="365126"/>
            <a:ext cx="7886712" cy="581184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6979C-9879-4DF7-91D4-1E155E6796FA}" type="datetime1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2815-3189-40F0-9BE2-06C1104FF6D7}" type="datetime1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12" cy="285274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12" cy="150018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B8786-AA50-415B-99AB-BCF34DA4CDE8}" type="datetime1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1" y="1825628"/>
            <a:ext cx="3886206" cy="435134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7" y="1825628"/>
            <a:ext cx="3886206" cy="435134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D8B22-4BFD-488F-8848-B3D90ADB610C}" type="datetime1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12" cy="132556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5"/>
            <a:ext cx="3868346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9"/>
            <a:ext cx="3868346" cy="36845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7" y="1681165"/>
            <a:ext cx="3887397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7" y="2505079"/>
            <a:ext cx="3887397" cy="36845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DB99D-7D16-451E-AB02-4D05BAF29C1D}" type="datetime1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34E07-61EE-4A42-A644-8A3710BA846E}" type="datetime1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B95A-21BC-444F-B57B-6E27AF42701A}" type="datetime1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457201"/>
            <a:ext cx="2949182" cy="160020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7" y="987426"/>
            <a:ext cx="4629157" cy="48736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2" y="2057403"/>
            <a:ext cx="2949182" cy="38115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5FAD3-2B53-491B-95AD-6AF0A65F13DB}" type="datetime1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2" y="457201"/>
            <a:ext cx="2949182" cy="160020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7" y="987426"/>
            <a:ext cx="4629157" cy="48736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2" y="2057403"/>
            <a:ext cx="2949182" cy="38115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F0391-4BB9-49A5-8091-FFE40EAC2387}" type="datetime1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12" cy="1325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1" y="1825628"/>
            <a:ext cx="7886712" cy="4351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1" y="6356359"/>
            <a:ext cx="2057403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51ED1-69D1-4D4F-9D30-04099E7BE19A}" type="datetime1">
              <a:rPr lang="zh-CN" altLang="en-US" smtClean="0"/>
              <a:t>2023/11/25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5" y="6356359"/>
            <a:ext cx="3086105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60" y="6356359"/>
            <a:ext cx="2057403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35.emf"/><Relationship Id="rId3" Type="http://schemas.openxmlformats.org/officeDocument/2006/relationships/oleObject" Target="../embeddings/oleObject4.bin"/><Relationship Id="rId7" Type="http://schemas.openxmlformats.org/officeDocument/2006/relationships/image" Target="../media/image33.wmf"/><Relationship Id="rId12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wmf"/><Relationship Id="rId11" Type="http://schemas.openxmlformats.org/officeDocument/2006/relationships/image" Target="../media/image32.wmf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29.wmf"/><Relationship Id="rId9" Type="http://schemas.openxmlformats.org/officeDocument/2006/relationships/image" Target="../media/image31.wmf"/><Relationship Id="rId14" Type="http://schemas.openxmlformats.org/officeDocument/2006/relationships/image" Target="../media/image3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40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210.png"/><Relationship Id="rId4" Type="http://schemas.openxmlformats.org/officeDocument/2006/relationships/image" Target="../media/image38.e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.png"/><Relationship Id="rId18" Type="http://schemas.openxmlformats.org/officeDocument/2006/relationships/image" Target="../media/image45.jpeg"/><Relationship Id="rId3" Type="http://schemas.openxmlformats.org/officeDocument/2006/relationships/image" Target="../media/image43.emf"/><Relationship Id="rId17" Type="http://schemas.openxmlformats.org/officeDocument/2006/relationships/image" Target="../media/image4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8.bin"/><Relationship Id="rId15" Type="http://schemas.openxmlformats.org/officeDocument/2006/relationships/image" Target="../media/image450.png"/><Relationship Id="rId19" Type="http://schemas.openxmlformats.org/officeDocument/2006/relationships/image" Target="../media/image46.emf"/><Relationship Id="rId4" Type="http://schemas.openxmlformats.org/officeDocument/2006/relationships/image" Target="../media/image44.emf"/><Relationship Id="rId1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emf"/><Relationship Id="rId4" Type="http://schemas.openxmlformats.org/officeDocument/2006/relationships/image" Target="../media/image62.t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emf"/><Relationship Id="rId5" Type="http://schemas.openxmlformats.org/officeDocument/2006/relationships/image" Target="../media/image63.emf"/><Relationship Id="rId4" Type="http://schemas.openxmlformats.org/officeDocument/2006/relationships/image" Target="../media/image62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tm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tm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72.tmp"/><Relationship Id="rId7" Type="http://schemas.openxmlformats.org/officeDocument/2006/relationships/image" Target="../media/image19.emf"/><Relationship Id="rId12" Type="http://schemas.openxmlformats.org/officeDocument/2006/relationships/image" Target="../media/image76.emf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emf"/><Relationship Id="rId11" Type="http://schemas.openxmlformats.org/officeDocument/2006/relationships/image" Target="../media/image24.tmp"/><Relationship Id="rId5" Type="http://schemas.openxmlformats.org/officeDocument/2006/relationships/image" Target="../media/image74.emf"/><Relationship Id="rId10" Type="http://schemas.openxmlformats.org/officeDocument/2006/relationships/image" Target="../media/image22.emf"/><Relationship Id="rId4" Type="http://schemas.openxmlformats.org/officeDocument/2006/relationships/image" Target="../media/image73.emf"/><Relationship Id="rId9" Type="http://schemas.openxmlformats.org/officeDocument/2006/relationships/image" Target="../media/image2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tmp"/><Relationship Id="rId4" Type="http://schemas.openxmlformats.org/officeDocument/2006/relationships/image" Target="../media/image77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tmp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9.png"/><Relationship Id="rId3" Type="http://schemas.openxmlformats.org/officeDocument/2006/relationships/image" Target="../media/image5.emf"/><Relationship Id="rId7" Type="http://schemas.openxmlformats.org/officeDocument/2006/relationships/image" Target="../media/image2.wmf"/><Relationship Id="rId12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3.bin"/><Relationship Id="rId5" Type="http://schemas.openxmlformats.org/officeDocument/2006/relationships/image" Target="../media/image6.emf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11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tmp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tmp"/><Relationship Id="rId4" Type="http://schemas.openxmlformats.org/officeDocument/2006/relationships/image" Target="../media/image88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emf"/><Relationship Id="rId2" Type="http://schemas.openxmlformats.org/officeDocument/2006/relationships/image" Target="../media/image90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tmp"/><Relationship Id="rId2" Type="http://schemas.openxmlformats.org/officeDocument/2006/relationships/image" Target="../media/image92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93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emf"/><Relationship Id="rId4" Type="http://schemas.openxmlformats.org/officeDocument/2006/relationships/image" Target="../media/image94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0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m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png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10" Type="http://schemas.openxmlformats.org/officeDocument/2006/relationships/image" Target="../media/image24.tmp"/><Relationship Id="rId4" Type="http://schemas.openxmlformats.org/officeDocument/2006/relationships/image" Target="../media/image18.emf"/><Relationship Id="rId9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22378" y="422753"/>
            <a:ext cx="6840121" cy="1411506"/>
          </a:xfrm>
        </p:spPr>
        <p:txBody>
          <a:bodyPr>
            <a:noAutofit/>
          </a:bodyPr>
          <a:lstStyle/>
          <a:p>
            <a:pPr algn="l"/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Chiral phase transition</a:t>
            </a:r>
            <a:b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soft-wall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/QCD model</a:t>
            </a:r>
            <a:endParaRPr lang="zh-CN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62924" y="2401536"/>
            <a:ext cx="52416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Danning Li (</a:t>
            </a: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李丹凝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)</a:t>
            </a:r>
          </a:p>
          <a:p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Department of Physics, Jinan University</a:t>
            </a:r>
            <a:endParaRPr lang="zh-CN" alt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12135" y="3478491"/>
            <a:ext cx="691209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Based on:  </a:t>
            </a:r>
          </a:p>
          <a:p>
            <a:r>
              <a:rPr lang="en-US" altLang="zh-CN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Phys.Rev.D107(2023)8,086001,  JHEP12(2022)113, </a:t>
            </a:r>
            <a:r>
              <a:rPr lang="en-US" altLang="zh-CN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Phys.Rev.D</a:t>
            </a:r>
            <a:r>
              <a:rPr lang="en-US" altLang="zh-CN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 102 (2020) 126014,</a:t>
            </a:r>
            <a:r>
              <a:rPr lang="zh-CN" alt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 JHEP08(2021)005,</a:t>
            </a:r>
          </a:p>
          <a:p>
            <a:r>
              <a:rPr lang="en-US" altLang="zh-CN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JHEP01(2019)165,  JHEP04(2016)036, Phys.Rev.D93(2016)10,101901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946" y="2201823"/>
            <a:ext cx="1291978" cy="129197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42099" y="5912027"/>
            <a:ext cx="5522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400" b="1" dirty="0">
                <a:solidFill>
                  <a:schemeClr val="accent6">
                    <a:lumMod val="50000"/>
                  </a:schemeClr>
                </a:solidFill>
              </a:rPr>
              <a:t>@USTC-PNP-Nuclear Physics Mini Workshop Series, </a:t>
            </a:r>
            <a:r>
              <a:rPr lang="en-US" altLang="zh-CN" sz="1400" b="1">
                <a:solidFill>
                  <a:schemeClr val="accent6">
                    <a:lumMod val="50000"/>
                  </a:schemeClr>
                </a:solidFill>
              </a:rPr>
              <a:t>November 25, </a:t>
            </a:r>
            <a:r>
              <a:rPr lang="en-US" altLang="zh-CN" sz="1400" b="1" dirty="0">
                <a:solidFill>
                  <a:schemeClr val="accent6">
                    <a:lumMod val="50000"/>
                  </a:schemeClr>
                </a:solidFill>
              </a:rPr>
              <a:t>2023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08"/>
    </mc:Choice>
    <mc:Fallback xmlns="">
      <p:transition spd="slow" advTm="2850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>
            <a:extLst>
              <a:ext uri="{FF2B5EF4-FFF2-40B4-BE49-F238E27FC236}">
                <a16:creationId xmlns:a16="http://schemas.microsoft.com/office/drawing/2014/main" id="{ED6BEA66-D793-4A1E-B90A-E59A34EF5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0"/>
            <a:ext cx="6941921" cy="126000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Nonequilibrium stage in HIC</a:t>
            </a:r>
            <a:endParaRPr lang="zh-CN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FAF89D1-E5E0-E08B-F6D4-7028E7847A43}"/>
              </a:ext>
            </a:extLst>
          </p:cNvPr>
          <p:cNvSpPr txBox="1"/>
          <p:nvPr/>
        </p:nvSpPr>
        <p:spPr>
          <a:xfrm>
            <a:off x="5024116" y="2883400"/>
            <a:ext cx="1807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altLang="zh-CN" sz="1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S.A.Bass’s</a:t>
            </a:r>
            <a:r>
              <a:rPr lang="en-US" altLang="zh-CN" sz="1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talk slides</a:t>
            </a:r>
            <a:endParaRPr lang="fr-FR" altLang="zh-CN" sz="1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D6C85A0-25E1-47E1-D99C-BA25FA997622}"/>
              </a:ext>
            </a:extLst>
          </p:cNvPr>
          <p:cNvSpPr txBox="1"/>
          <p:nvPr/>
        </p:nvSpPr>
        <p:spPr>
          <a:xfrm>
            <a:off x="1111536" y="3046402"/>
            <a:ext cx="7025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fluid dynamics: initial conditions, EOS, transport coefficients</a:t>
            </a:r>
          </a:p>
          <a:p>
            <a:r>
              <a:rPr lang="en-US" altLang="zh-CN" sz="18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local equilibrium: τ~0.1-1fm/c, fast thermalization?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302DE66-6691-2B2B-1382-A323983185F2}"/>
              </a:ext>
            </a:extLst>
          </p:cNvPr>
          <p:cNvSpPr txBox="1"/>
          <p:nvPr/>
        </p:nvSpPr>
        <p:spPr>
          <a:xfrm>
            <a:off x="1111536" y="3594895"/>
            <a:ext cx="7025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 models: hadronic cascade model, </a:t>
            </a:r>
            <a:r>
              <a:rPr lang="en-US" altLang="zh-CN" sz="1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UrQMD</a:t>
            </a:r>
            <a:r>
              <a:rPr lang="en-US" altLang="zh-CN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models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EEB1313-F59C-C5CE-D7A7-90C5E097E6F8}"/>
              </a:ext>
            </a:extLst>
          </p:cNvPr>
          <p:cNvSpPr txBox="1"/>
          <p:nvPr/>
        </p:nvSpPr>
        <p:spPr>
          <a:xfrm>
            <a:off x="1111536" y="4011164"/>
            <a:ext cx="7025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nonequilibrium stage: </a:t>
            </a:r>
          </a:p>
          <a:p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Kinetic theory: </a:t>
            </a:r>
            <a:r>
              <a:rPr lang="en-US" altLang="zh-CN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relativistic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Boltzman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equation</a:t>
            </a:r>
          </a:p>
          <a:p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Color </a:t>
            </a:r>
            <a:r>
              <a:rPr lang="en-US" altLang="zh-CN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glasma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zh-CN" alt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gluon saturation</a:t>
            </a:r>
          </a:p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weakly coupled picture </a:t>
            </a:r>
          </a:p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 but: η/s~0.2, which indicating a strongly coupled QGP in    </a:t>
            </a:r>
          </a:p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hydrodynamics. </a:t>
            </a:r>
          </a:p>
          <a:p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At least, at the end of the non-equilibrium period.  )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CF21B92-7B20-9C5D-EE83-24B4EE7BF512}"/>
              </a:ext>
            </a:extLst>
          </p:cNvPr>
          <p:cNvGrpSpPr/>
          <p:nvPr/>
        </p:nvGrpSpPr>
        <p:grpSpPr>
          <a:xfrm>
            <a:off x="1146367" y="997575"/>
            <a:ext cx="5984275" cy="2036149"/>
            <a:chOff x="1146367" y="997575"/>
            <a:chExt cx="5984275" cy="2036149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C62204E6-DB80-4357-FCDF-A973FB110E23}"/>
                </a:ext>
              </a:extLst>
            </p:cNvPr>
            <p:cNvGrpSpPr/>
            <p:nvPr/>
          </p:nvGrpSpPr>
          <p:grpSpPr>
            <a:xfrm>
              <a:off x="1146367" y="997575"/>
              <a:ext cx="5984275" cy="2036149"/>
              <a:chOff x="1146367" y="997575"/>
              <a:chExt cx="6240959" cy="2130875"/>
            </a:xfrm>
          </p:grpSpPr>
          <p:pic>
            <p:nvPicPr>
              <p:cNvPr id="3" name="图片 2">
                <a:extLst>
                  <a:ext uri="{FF2B5EF4-FFF2-40B4-BE49-F238E27FC236}">
                    <a16:creationId xmlns:a16="http://schemas.microsoft.com/office/drawing/2014/main" id="{341E9337-8F09-4ED5-9EA9-5F8CED0148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46367" y="997575"/>
                <a:ext cx="6240959" cy="2053275"/>
              </a:xfrm>
              <a:prstGeom prst="rect">
                <a:avLst/>
              </a:prstGeom>
            </p:spPr>
          </p:pic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3090FC37-0471-0DD0-FE08-2A347C6BA3AC}"/>
                  </a:ext>
                </a:extLst>
              </p:cNvPr>
              <p:cNvSpPr txBox="1"/>
              <p:nvPr/>
            </p:nvSpPr>
            <p:spPr>
              <a:xfrm>
                <a:off x="1576339" y="2759118"/>
                <a:ext cx="3950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(1)</a:t>
                </a:r>
                <a:endParaRPr lang="zh-CN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60CE85B-7BC5-DE51-71CF-4402D5ED7232}"/>
                  </a:ext>
                </a:extLst>
              </p:cNvPr>
              <p:cNvSpPr txBox="1"/>
              <p:nvPr/>
            </p:nvSpPr>
            <p:spPr>
              <a:xfrm>
                <a:off x="2861253" y="2759097"/>
                <a:ext cx="3950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(2)</a:t>
                </a:r>
                <a:endParaRPr lang="zh-CN" altLang="en-US" b="1" dirty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C0365BF9-B42F-3E95-1363-672998A0CFD2}"/>
                  </a:ext>
                </a:extLst>
              </p:cNvPr>
              <p:cNvSpPr txBox="1"/>
              <p:nvPr/>
            </p:nvSpPr>
            <p:spPr>
              <a:xfrm>
                <a:off x="4576139" y="2751747"/>
                <a:ext cx="3950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(3)</a:t>
                </a:r>
                <a:endParaRPr lang="zh-CN" altLang="en-US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E3946C35-9179-7D3B-D470-1514A7F0CF4B}"/>
                </a:ext>
              </a:extLst>
            </p:cNvPr>
            <p:cNvSpPr/>
            <p:nvPr/>
          </p:nvSpPr>
          <p:spPr>
            <a:xfrm>
              <a:off x="1343608" y="2405488"/>
              <a:ext cx="945502" cy="2993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A544626B-CF4D-2D8D-BB07-4DF67A1F2D40}"/>
                </a:ext>
              </a:extLst>
            </p:cNvPr>
            <p:cNvSpPr/>
            <p:nvPr/>
          </p:nvSpPr>
          <p:spPr>
            <a:xfrm>
              <a:off x="2501454" y="2374388"/>
              <a:ext cx="1006856" cy="2993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634C5C48-69EC-7641-38A6-89B839BA60BB}"/>
                </a:ext>
              </a:extLst>
            </p:cNvPr>
            <p:cNvSpPr/>
            <p:nvPr/>
          </p:nvSpPr>
          <p:spPr>
            <a:xfrm>
              <a:off x="3932165" y="2402273"/>
              <a:ext cx="1324079" cy="2993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3501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080000" y="0"/>
            <a:ext cx="5116729" cy="126000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Non-perturbative Method</a:t>
            </a:r>
            <a:endParaRPr lang="zh-CN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75" y="1198678"/>
            <a:ext cx="3932797" cy="420251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010472" y="5585859"/>
            <a:ext cx="4330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Near transition Point: </a:t>
            </a:r>
          </a:p>
          <a:p>
            <a:r>
              <a:rPr lang="en-US" altLang="zh-CN" dirty="0">
                <a:solidFill>
                  <a:srgbClr val="002060"/>
                </a:solidFill>
              </a:rPr>
              <a:t>perturbative methods become invalid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794421" y="1510231"/>
            <a:ext cx="4275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Non-</a:t>
            </a:r>
            <a:r>
              <a:rPr lang="en-US" altLang="zh-CN" dirty="0" err="1">
                <a:solidFill>
                  <a:srgbClr val="002060"/>
                </a:solidFill>
              </a:rPr>
              <a:t>pertubative</a:t>
            </a:r>
            <a:r>
              <a:rPr lang="en-US" altLang="zh-CN" dirty="0">
                <a:solidFill>
                  <a:srgbClr val="002060"/>
                </a:solidFill>
              </a:rPr>
              <a:t> Method:  </a:t>
            </a:r>
          </a:p>
          <a:p>
            <a:r>
              <a:rPr lang="en-US" altLang="zh-CN" dirty="0">
                <a:solidFill>
                  <a:srgbClr val="002060"/>
                </a:solidFill>
              </a:rPr>
              <a:t>Lattice Simulation, DSE, FRG,</a:t>
            </a:r>
          </a:p>
          <a:p>
            <a:r>
              <a:rPr lang="en-US" altLang="zh-CN" dirty="0">
                <a:solidFill>
                  <a:srgbClr val="002060"/>
                </a:solidFill>
              </a:rPr>
              <a:t>Effective models: NJL, PNJL, QM…</a:t>
            </a:r>
          </a:p>
          <a:p>
            <a:r>
              <a:rPr lang="en-US" altLang="zh-CN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794421" y="2532382"/>
            <a:ext cx="3344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Lattice: sign problem @ finite chemical potential</a:t>
            </a:r>
            <a:endParaRPr lang="zh-CN" altLang="en-US" dirty="0">
              <a:solidFill>
                <a:srgbClr val="002060"/>
              </a:solidFill>
            </a:endParaRPr>
          </a:p>
          <a:p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862939" y="3732711"/>
            <a:ext cx="38686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Holography: finite baryon number density, non-equilibrium dynamics…</a:t>
            </a:r>
            <a:endParaRPr lang="zh-CN" altLang="en-US" b="1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997"/>
    </mc:Choice>
    <mc:Fallback xmlns="">
      <p:transition spd="slow" advTm="16399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F0074422-E564-CCA7-E6A5-492E6D202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0"/>
            <a:ext cx="4009146" cy="126000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Holographic Method</a:t>
            </a:r>
            <a:endParaRPr lang="zh-CN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7378CDF-B13D-A95D-0481-82159EAC7A7B}"/>
              </a:ext>
            </a:extLst>
          </p:cNvPr>
          <p:cNvSpPr txBox="1"/>
          <p:nvPr/>
        </p:nvSpPr>
        <p:spPr>
          <a:xfrm>
            <a:off x="3177555" y="1621202"/>
            <a:ext cx="31662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</a:rPr>
              <a:t>J.Maldacena,Adv.Theor.Math.Phys.2:231-252,1998</a:t>
            </a:r>
            <a:endParaRPr lang="en-US" altLang="zh-CN" sz="1000" dirty="0"/>
          </a:p>
        </p:txBody>
      </p:sp>
      <p:sp>
        <p:nvSpPr>
          <p:cNvPr id="7" name="Text Box 17">
            <a:extLst>
              <a:ext uri="{FF2B5EF4-FFF2-40B4-BE49-F238E27FC236}">
                <a16:creationId xmlns:a16="http://schemas.microsoft.com/office/drawing/2014/main" id="{1AA4E1D2-F254-4341-7B47-FAFEDC0AC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1677" y="1053443"/>
            <a:ext cx="21916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C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Closed strings in </a:t>
            </a:r>
            <a:r>
              <a:rPr lang="en-US" altLang="zh-C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en-US" altLang="zh-C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background</a:t>
            </a:r>
          </a:p>
        </p:txBody>
      </p:sp>
      <p:sp>
        <p:nvSpPr>
          <p:cNvPr id="8" name="Text Box 18">
            <a:extLst>
              <a:ext uri="{FF2B5EF4-FFF2-40B4-BE49-F238E27FC236}">
                <a16:creationId xmlns:a16="http://schemas.microsoft.com/office/drawing/2014/main" id="{423BCD4D-8225-5EDB-359B-31541332B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2181" y="1002399"/>
            <a:ext cx="228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zh-C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 in </a:t>
            </a:r>
            <a:r>
              <a:rPr lang="en-US" altLang="zh-CN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Minkovski</a:t>
            </a:r>
            <a:r>
              <a:rPr lang="en-US" altLang="zh-C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Space Time</a:t>
            </a:r>
          </a:p>
        </p:txBody>
      </p:sp>
      <p:sp>
        <p:nvSpPr>
          <p:cNvPr id="9" name="左右箭头 8">
            <a:extLst>
              <a:ext uri="{FF2B5EF4-FFF2-40B4-BE49-F238E27FC236}">
                <a16:creationId xmlns:a16="http://schemas.microsoft.com/office/drawing/2014/main" id="{D9404ECC-733A-06E9-4601-0C1C2A7E7608}"/>
              </a:ext>
            </a:extLst>
          </p:cNvPr>
          <p:cNvSpPr/>
          <p:nvPr/>
        </p:nvSpPr>
        <p:spPr>
          <a:xfrm>
            <a:off x="3709115" y="1287468"/>
            <a:ext cx="1811606" cy="297905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0" name="Object 4">
            <a:extLst>
              <a:ext uri="{FF2B5EF4-FFF2-40B4-BE49-F238E27FC236}">
                <a16:creationId xmlns:a16="http://schemas.microsoft.com/office/drawing/2014/main" id="{702BA3F4-530B-BDF0-62E4-88F1A020BC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7587" y="1769195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Microsoft 公式 3.0" r:id="rId3" imgW="1130300" imgH="457200" progId="Equation.3">
                  <p:embed/>
                </p:oleObj>
              </mc:Choice>
              <mc:Fallback>
                <p:oleObj name="Microsoft 公式 3.0" r:id="rId3" imgW="1130300" imgH="457200" progId="Equation.3">
                  <p:embed/>
                  <p:pic>
                    <p:nvPicPr>
                      <p:cNvPr id="10" name="Object 4">
                        <a:extLst>
                          <a:ext uri="{FF2B5EF4-FFF2-40B4-BE49-F238E27FC236}">
                            <a16:creationId xmlns:a16="http://schemas.microsoft.com/office/drawing/2014/main" id="{702BA3F4-530B-BDF0-62E4-88F1A020BC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587" y="1769195"/>
                        <a:ext cx="1143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>
            <a:extLst>
              <a:ext uri="{FF2B5EF4-FFF2-40B4-BE49-F238E27FC236}">
                <a16:creationId xmlns:a16="http://schemas.microsoft.com/office/drawing/2014/main" id="{C0B82569-6280-9041-D945-B404454DCA57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5758772" y="1877145"/>
          <a:ext cx="1498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公式" r:id="rId5" imgW="1497965" imgH="241300" progId="Equation.3">
                  <p:embed/>
                </p:oleObj>
              </mc:Choice>
              <mc:Fallback>
                <p:oleObj name="公式" r:id="rId5" imgW="1497965" imgH="241300" progId="Equation.3">
                  <p:embed/>
                  <p:pic>
                    <p:nvPicPr>
                      <p:cNvPr id="11" name="Object 9">
                        <a:extLst>
                          <a:ext uri="{FF2B5EF4-FFF2-40B4-BE49-F238E27FC236}">
                            <a16:creationId xmlns:a16="http://schemas.microsoft.com/office/drawing/2014/main" id="{C0B82569-6280-9041-D945-B404454DCA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8772" y="1877145"/>
                        <a:ext cx="14986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>
            <a:extLst>
              <a:ext uri="{FF2B5EF4-FFF2-40B4-BE49-F238E27FC236}">
                <a16:creationId xmlns:a16="http://schemas.microsoft.com/office/drawing/2014/main" id="{3C3136FD-0982-A505-B147-E81D8E209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04" y="3268087"/>
            <a:ext cx="4000173" cy="239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A16133D7-0439-718D-7E02-F72A68D01938}"/>
              </a:ext>
            </a:extLst>
          </p:cNvPr>
          <p:cNvSpPr txBox="1"/>
          <p:nvPr/>
        </p:nvSpPr>
        <p:spPr>
          <a:xfrm>
            <a:off x="770603" y="2563716"/>
            <a:ext cx="3023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Holography: 5th dimension(</a:t>
            </a:r>
            <a:r>
              <a:rPr lang="en-US" altLang="zh-CN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plays as energy scale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E3FF531-4598-F50E-201A-1F3E3A20E7AF}"/>
              </a:ext>
            </a:extLst>
          </p:cNvPr>
          <p:cNvSpPr txBox="1"/>
          <p:nvPr/>
        </p:nvSpPr>
        <p:spPr>
          <a:xfrm>
            <a:off x="4897193" y="2177818"/>
            <a:ext cx="3801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to QCD: </a:t>
            </a:r>
          </a:p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try to break the conformal symmetry</a:t>
            </a:r>
          </a:p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stage:  model study</a:t>
            </a:r>
          </a:p>
        </p:txBody>
      </p:sp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26EBA06A-7F06-2D64-B4E5-5B68756BA9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599474"/>
              </p:ext>
            </p:extLst>
          </p:nvPr>
        </p:nvGraphicFramePr>
        <p:xfrm>
          <a:off x="4994290" y="3366577"/>
          <a:ext cx="3533475" cy="324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公式" r:id="rId8" imgW="2489040" imgH="228600" progId="Equation.KSEE3">
                  <p:embed/>
                </p:oleObj>
              </mc:Choice>
              <mc:Fallback>
                <p:oleObj name="公式" r:id="rId8" imgW="2489040" imgH="228600" progId="Equation.KSEE3">
                  <p:embed/>
                  <p:pic>
                    <p:nvPicPr>
                      <p:cNvPr id="15" name="对象 14">
                        <a:extLst>
                          <a:ext uri="{FF2B5EF4-FFF2-40B4-BE49-F238E27FC236}">
                            <a16:creationId xmlns:a16="http://schemas.microsoft.com/office/drawing/2014/main" id="{26EBA06A-7F06-2D64-B4E5-5B68756BA9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94290" y="3366577"/>
                        <a:ext cx="3533475" cy="3241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CA6CC10F-9720-4335-3A03-C534EA9628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76697"/>
              </p:ext>
            </p:extLst>
          </p:nvPr>
        </p:nvGraphicFramePr>
        <p:xfrm>
          <a:off x="4816416" y="5448168"/>
          <a:ext cx="3894791" cy="581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公式" r:id="rId10" imgW="2120760" imgH="317160" progId="Equation.KSEE3">
                  <p:embed/>
                </p:oleObj>
              </mc:Choice>
              <mc:Fallback>
                <p:oleObj name="公式" r:id="rId10" imgW="2120760" imgH="317160" progId="Equation.KSEE3">
                  <p:embed/>
                  <p:pic>
                    <p:nvPicPr>
                      <p:cNvPr id="16" name="对象 15">
                        <a:extLst>
                          <a:ext uri="{FF2B5EF4-FFF2-40B4-BE49-F238E27FC236}">
                            <a16:creationId xmlns:a16="http://schemas.microsoft.com/office/drawing/2014/main" id="{CA6CC10F-9720-4335-3A03-C534EA9628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16416" y="5448168"/>
                        <a:ext cx="3894791" cy="581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文本框 16">
            <a:extLst>
              <a:ext uri="{FF2B5EF4-FFF2-40B4-BE49-F238E27FC236}">
                <a16:creationId xmlns:a16="http://schemas.microsoft.com/office/drawing/2014/main" id="{D8A42F4E-FEC8-B9F1-E1CA-892F49F6EE60}"/>
              </a:ext>
            </a:extLst>
          </p:cNvPr>
          <p:cNvSpPr txBox="1"/>
          <p:nvPr/>
        </p:nvSpPr>
        <p:spPr>
          <a:xfrm>
            <a:off x="4897193" y="3038994"/>
            <a:ext cx="2989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Correspondence:</a:t>
            </a:r>
            <a:endParaRPr lang="zh-CN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A37F1FD-AE0E-4A3C-B53A-2986408BD794}"/>
              </a:ext>
            </a:extLst>
          </p:cNvPr>
          <p:cNvSpPr txBox="1"/>
          <p:nvPr/>
        </p:nvSpPr>
        <p:spPr>
          <a:xfrm>
            <a:off x="4828630" y="4618684"/>
            <a:ext cx="37576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Mapped the flow equation of FRG to the wave equation of HQCD:</a:t>
            </a:r>
          </a:p>
          <a:p>
            <a:r>
              <a:rPr lang="en-US" altLang="zh-CN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F.Gao</a:t>
            </a:r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M.Yamada</a:t>
            </a:r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Phys.Rev.D</a:t>
            </a:r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106.126003(2022)</a:t>
            </a:r>
            <a:endParaRPr lang="zh-CN" altLang="en-US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B1E82EE3-6358-1E21-5C7E-71F5ABBB299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94442" y="4135831"/>
            <a:ext cx="1128584" cy="37619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0F5222E-7BCF-783C-0F3A-AFC0BE428C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40736" y="3823694"/>
            <a:ext cx="2695128" cy="37619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D6ADEE90-B710-728D-E13A-0470AE2B0C4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53521" y="4313978"/>
            <a:ext cx="2309131" cy="280151"/>
          </a:xfrm>
          <a:prstGeom prst="rect">
            <a:avLst/>
          </a:prstGeom>
        </p:spPr>
      </p:pic>
      <p:sp>
        <p:nvSpPr>
          <p:cNvPr id="25" name="右大括号 24">
            <a:extLst>
              <a:ext uri="{FF2B5EF4-FFF2-40B4-BE49-F238E27FC236}">
                <a16:creationId xmlns:a16="http://schemas.microsoft.com/office/drawing/2014/main" id="{8C7A7149-89A3-3C35-6110-9813BA42E420}"/>
              </a:ext>
            </a:extLst>
          </p:cNvPr>
          <p:cNvSpPr/>
          <p:nvPr/>
        </p:nvSpPr>
        <p:spPr>
          <a:xfrm>
            <a:off x="7685274" y="4046060"/>
            <a:ext cx="109168" cy="530702"/>
          </a:xfrm>
          <a:prstGeom prst="rightBrac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407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0000" y="0"/>
            <a:ext cx="7297646" cy="126000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Transitions from Holographic</a:t>
            </a:r>
            <a:endParaRPr lang="zh-CN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40158" y="1325565"/>
            <a:ext cx="652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2060"/>
                </a:solidFill>
              </a:rPr>
              <a:t>bottom-up models: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40158" y="1719696"/>
            <a:ext cx="6053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Mainly on confinement/</a:t>
            </a:r>
            <a:r>
              <a:rPr lang="en-US" altLang="zh-CN" dirty="0" err="1">
                <a:solidFill>
                  <a:srgbClr val="00B050"/>
                </a:solidFill>
              </a:rPr>
              <a:t>deconfinement</a:t>
            </a:r>
            <a:r>
              <a:rPr lang="en-US" altLang="zh-CN" dirty="0">
                <a:solidFill>
                  <a:srgbClr val="00B050"/>
                </a:solidFill>
              </a:rPr>
              <a:t> phase transition</a:t>
            </a:r>
            <a:endParaRPr lang="zh-CN" altLang="en-US" dirty="0">
              <a:solidFill>
                <a:srgbClr val="00B05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40157" y="4802268"/>
            <a:ext cx="3026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2060"/>
                </a:solidFill>
              </a:rPr>
              <a:t>top-down models: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40157" y="5323260"/>
            <a:ext cx="4468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More convenient for chiral phase transition, </a:t>
            </a:r>
          </a:p>
          <a:p>
            <a:r>
              <a:rPr lang="en-US" altLang="zh-CN" dirty="0">
                <a:solidFill>
                  <a:srgbClr val="00B050"/>
                </a:solidFill>
              </a:rPr>
              <a:t>different way of embedding to realize symmetry breaking and restoration</a:t>
            </a:r>
            <a:endParaRPr lang="zh-CN" altLang="en-US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940157" y="2189465"/>
                <a:ext cx="571821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7030A0"/>
                    </a:solidFill>
                  </a:rPr>
                  <a:t>Einstein-</a:t>
                </a:r>
                <a:r>
                  <a:rPr lang="en-US" altLang="zh-CN" dirty="0" err="1">
                    <a:solidFill>
                      <a:srgbClr val="7030A0"/>
                    </a:solidFill>
                  </a:rPr>
                  <a:t>Dilaton</a:t>
                </a:r>
                <a:r>
                  <a:rPr lang="en-US" altLang="zh-CN" dirty="0">
                    <a:solidFill>
                      <a:srgbClr val="7030A0"/>
                    </a:solidFill>
                  </a:rPr>
                  <a:t> System:  </a:t>
                </a:r>
                <a:r>
                  <a:rPr lang="en-US" altLang="zh-CN" dirty="0" err="1">
                    <a:solidFill>
                      <a:srgbClr val="7030A0"/>
                    </a:solidFill>
                  </a:rPr>
                  <a:t>deconfinemet</a:t>
                </a:r>
                <a:r>
                  <a:rPr lang="en-US" altLang="zh-CN" dirty="0">
                    <a:solidFill>
                      <a:srgbClr val="7030A0"/>
                    </a:solidFill>
                  </a:rPr>
                  <a:t> transition </a:t>
                </a:r>
              </a:p>
              <a:p>
                <a:r>
                  <a:rPr lang="en-US" altLang="zh-CN" dirty="0">
                    <a:solidFill>
                      <a:srgbClr val="7030A0"/>
                    </a:solidFill>
                  </a:rPr>
                  <a:t>                                            at zero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altLang="zh-CN" dirty="0">
                  <a:solidFill>
                    <a:srgbClr val="7030A0"/>
                  </a:solidFill>
                </a:endParaRPr>
              </a:p>
              <a:p>
                <a:r>
                  <a:rPr lang="en-US" altLang="zh-CN" dirty="0">
                    <a:solidFill>
                      <a:srgbClr val="7030A0"/>
                    </a:solidFill>
                  </a:rPr>
                  <a:t>Einstein-</a:t>
                </a:r>
                <a:r>
                  <a:rPr lang="en-US" altLang="zh-CN" dirty="0" err="1">
                    <a:solidFill>
                      <a:srgbClr val="7030A0"/>
                    </a:solidFill>
                  </a:rPr>
                  <a:t>Dilaton</a:t>
                </a:r>
                <a:r>
                  <a:rPr lang="en-US" altLang="zh-CN" dirty="0">
                    <a:solidFill>
                      <a:srgbClr val="7030A0"/>
                    </a:solidFill>
                  </a:rPr>
                  <a:t>-Maxwell System: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zh-CN" alt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CN" dirty="0">
                    <a:solidFill>
                      <a:srgbClr val="7030A0"/>
                    </a:solidFill>
                  </a:rPr>
                  <a:t> phase diagram</a:t>
                </a:r>
              </a:p>
              <a:p>
                <a:r>
                  <a:rPr lang="en-US" altLang="zh-CN" dirty="0">
                    <a:solidFill>
                      <a:srgbClr val="7030A0"/>
                    </a:solidFill>
                  </a:rPr>
                  <a:t>……</a:t>
                </a:r>
              </a:p>
              <a:p>
                <a:r>
                  <a:rPr lang="en-US" altLang="zh-CN" dirty="0">
                    <a:solidFill>
                      <a:srgbClr val="7030A0"/>
                    </a:solidFill>
                  </a:rPr>
                  <a:t>Different phases are distinguished by &lt;</a:t>
                </a:r>
                <a:r>
                  <a:rPr lang="en-US" altLang="zh-CN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dirty="0">
                    <a:solidFill>
                      <a:srgbClr val="7030A0"/>
                    </a:solidFill>
                  </a:rPr>
                  <a:t>&gt;</a:t>
                </a:r>
              </a:p>
              <a:p>
                <a:endParaRPr lang="zh-CN" alt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157" y="2189465"/>
                <a:ext cx="5718219" cy="1754326"/>
              </a:xfrm>
              <a:prstGeom prst="rect">
                <a:avLst/>
              </a:prstGeom>
              <a:blipFill>
                <a:blip r:embed="rId2"/>
                <a:stretch>
                  <a:fillRect l="-853" t="-17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273" y="4177304"/>
            <a:ext cx="2761861" cy="229191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187924" y="6356992"/>
            <a:ext cx="25636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err="1">
                <a:solidFill>
                  <a:srgbClr val="FF0000"/>
                </a:solidFill>
              </a:rPr>
              <a:t>N.Horigome</a:t>
            </a:r>
            <a:r>
              <a:rPr lang="en-US" altLang="zh-CN" sz="1000" dirty="0">
                <a:solidFill>
                  <a:srgbClr val="FF0000"/>
                </a:solidFill>
              </a:rPr>
              <a:t> and Y. Tanii,JHEP01(2007)072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091" y="3696673"/>
            <a:ext cx="2248445" cy="2486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6278091" y="1262532"/>
                <a:ext cx="266406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rgbClr val="0070C0"/>
                    </a:solidFill>
                  </a:rPr>
                  <a:t>Lattice data at </a:t>
                </a:r>
                <a14:m>
                  <m:oMath xmlns:m="http://schemas.openxmlformats.org/officeDocument/2006/math">
                    <m:r>
                      <a:rPr lang="zh-CN" altLang="en-US" sz="16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1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sz="1600" dirty="0">
                    <a:solidFill>
                      <a:srgbClr val="0070C0"/>
                    </a:solidFill>
                  </a:rPr>
                  <a:t> as input </a:t>
                </a:r>
              </a:p>
              <a:p>
                <a:r>
                  <a:rPr lang="en-US" altLang="zh-CN" sz="1000" dirty="0" err="1">
                    <a:solidFill>
                      <a:srgbClr val="FF0000"/>
                    </a:solidFill>
                  </a:rPr>
                  <a:t>O.Steven</a:t>
                </a:r>
                <a:r>
                  <a:rPr lang="en-US" altLang="zh-CN" sz="1000" dirty="0">
                    <a:solidFill>
                      <a:srgbClr val="FF0000"/>
                    </a:solidFill>
                  </a:rPr>
                  <a:t>, S. </a:t>
                </a:r>
                <a:r>
                  <a:rPr lang="en-US" altLang="zh-CN" sz="1000" dirty="0" err="1">
                    <a:solidFill>
                      <a:srgbClr val="FF0000"/>
                    </a:solidFill>
                  </a:rPr>
                  <a:t>Gubser</a:t>
                </a:r>
                <a:r>
                  <a:rPr lang="en-US" altLang="zh-CN" sz="1000" dirty="0">
                    <a:solidFill>
                      <a:srgbClr val="FF0000"/>
                    </a:solidFill>
                  </a:rPr>
                  <a:t> and </a:t>
                </a:r>
                <a:r>
                  <a:rPr lang="en-US" altLang="zh-CN" sz="1000" dirty="0" err="1">
                    <a:solidFill>
                      <a:srgbClr val="FF0000"/>
                    </a:solidFill>
                  </a:rPr>
                  <a:t>C.Rosen</a:t>
                </a:r>
                <a:r>
                  <a:rPr lang="en-US" altLang="zh-CN" sz="1000" dirty="0">
                    <a:solidFill>
                      <a:srgbClr val="FF0000"/>
                    </a:solidFill>
                  </a:rPr>
                  <a:t>, PRD 84, 126014 (2011)</a:t>
                </a:r>
                <a:endParaRPr lang="zh-CN" altLang="en-US" sz="1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8091" y="1262532"/>
                <a:ext cx="2664067" cy="646331"/>
              </a:xfrm>
              <a:prstGeom prst="rect">
                <a:avLst/>
              </a:prstGeom>
              <a:blipFill>
                <a:blip r:embed="rId5"/>
                <a:stretch>
                  <a:fillRect l="-1373" t="-2830" r="-229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0DEB5D11-C8F0-4899-989C-F5F9E8F2C3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0491" y="1946994"/>
            <a:ext cx="2563643" cy="16244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3BB7BFB-C9D0-427C-92D2-2A144828AA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4591" y="3682865"/>
            <a:ext cx="4222925" cy="6711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22"/>
    </mc:Choice>
    <mc:Fallback xmlns="">
      <p:transition spd="slow" advTm="1472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080000" y="0"/>
            <a:ext cx="3262172" cy="126000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Soft-Wall Model</a:t>
            </a:r>
            <a:endParaRPr lang="zh-CN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4174435" y="1187065"/>
            <a:ext cx="43409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zh-CN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A.Karch</a:t>
            </a:r>
            <a:r>
              <a:rPr lang="en-GB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zh-CN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E.Katz</a:t>
            </a:r>
            <a:r>
              <a:rPr lang="en-GB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zh-CN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D.T.Son</a:t>
            </a:r>
            <a:r>
              <a:rPr lang="en-GB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zh-CN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M.A.Stephonov</a:t>
            </a:r>
            <a:r>
              <a:rPr lang="en-GB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Phys.Rev.D74:015005,2006</a:t>
            </a:r>
            <a:endParaRPr lang="zh-CN" altLang="en-US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80661" y="1423794"/>
            <a:ext cx="470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Promote 4D global chiral symmetry to 5D: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806" y="1774329"/>
            <a:ext cx="5179257" cy="61631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860" y="2782858"/>
            <a:ext cx="4364909" cy="11028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45859" y="2399338"/>
            <a:ext cx="4068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 and Operator Correspondence: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334194"/>
              </p:ext>
            </p:extLst>
          </p:nvPr>
        </p:nvGraphicFramePr>
        <p:xfrm>
          <a:off x="6779897" y="1883494"/>
          <a:ext cx="1965282" cy="356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公式" r:id="rId5" imgW="32004000" imgH="5791200" progId="Equation.3">
                  <p:embed/>
                </p:oleObj>
              </mc:Choice>
              <mc:Fallback>
                <p:oleObj name="公式" r:id="rId5" imgW="32004000" imgH="5791200" progId="Equation.3">
                  <p:embed/>
                  <p:pic>
                    <p:nvPicPr>
                      <p:cNvPr id="0" name="图片 1661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79897" y="1883494"/>
                        <a:ext cx="1965282" cy="356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C9668CF-C6A6-403B-BCEB-AEA567D8166B}"/>
                  </a:ext>
                </a:extLst>
              </p:cNvPr>
              <p:cNvSpPr txBox="1"/>
              <p:nvPr/>
            </p:nvSpPr>
            <p:spPr>
              <a:xfrm>
                <a:off x="5379932" y="2819385"/>
                <a:ext cx="2289770" cy="299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1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d>
                      <m:d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1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)+</m:t>
                    </m:r>
                    <m:sSubSup>
                      <m:sSubSup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1200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d>
                      <m:d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200" dirty="0"/>
                  <a:t>+…</a:t>
                </a:r>
                <a:endParaRPr lang="zh-CN" altLang="en-US" sz="12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4C9668CF-C6A6-403B-BCEB-AEA567D81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932" y="2819385"/>
                <a:ext cx="2289770" cy="299184"/>
              </a:xfrm>
              <a:prstGeom prst="rect">
                <a:avLst/>
              </a:prstGeom>
              <a:blipFill>
                <a:blip r:embed="rId13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E59C7BA-71B8-4E7B-AE06-30353FD928C1}"/>
                  </a:ext>
                </a:extLst>
              </p:cNvPr>
              <p:cNvSpPr txBox="1"/>
              <p:nvPr/>
            </p:nvSpPr>
            <p:spPr>
              <a:xfrm>
                <a:off x="5379931" y="3046183"/>
                <a:ext cx="2289770" cy="2991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2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1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d>
                      <m:d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12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)+</m:t>
                    </m:r>
                    <m:sSubSup>
                      <m:sSubSupPr>
                        <m:ctrlPr>
                          <a:rPr lang="en-US" altLang="zh-CN" sz="1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sz="1200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altLang="zh-CN" sz="1200" i="1"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  <m:d>
                      <m:d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p>
                      <m:sSup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1200" dirty="0"/>
                  <a:t>+…</a:t>
                </a:r>
                <a:endParaRPr lang="zh-CN" altLang="en-US" sz="1200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7E59C7BA-71B8-4E7B-AE06-30353FD92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931" y="3046183"/>
                <a:ext cx="2289770" cy="299184"/>
              </a:xfrm>
              <a:prstGeom prst="rect">
                <a:avLst/>
              </a:prstGeom>
              <a:blipFill>
                <a:blip r:embed="rId14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EC6D5CE3-A7DD-441E-8AE0-D50C9E55855E}"/>
                  </a:ext>
                </a:extLst>
              </p:cNvPr>
              <p:cNvSpPr txBox="1"/>
              <p:nvPr/>
            </p:nvSpPr>
            <p:spPr>
              <a:xfrm>
                <a:off x="5196891" y="3286638"/>
                <a:ext cx="2289770" cy="295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sSup>
                        <m:sSup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EC6D5CE3-A7DD-441E-8AE0-D50C9E558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891" y="3286638"/>
                <a:ext cx="2289770" cy="29501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Object 17">
            <a:extLst>
              <a:ext uri="{FF2B5EF4-FFF2-40B4-BE49-F238E27FC236}">
                <a16:creationId xmlns:a16="http://schemas.microsoft.com/office/drawing/2014/main" id="{9E71CC4C-71AE-40C6-8B47-9E01F155C2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309727"/>
              </p:ext>
            </p:extLst>
          </p:nvPr>
        </p:nvGraphicFramePr>
        <p:xfrm>
          <a:off x="5410769" y="3435487"/>
          <a:ext cx="32194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公式" r:id="rId16" imgW="60350400" imgH="7620000" progId="Equation.3">
                  <p:embed/>
                </p:oleObj>
              </mc:Choice>
              <mc:Fallback>
                <p:oleObj name="公式" r:id="rId16" imgW="60350400" imgH="7620000" progId="Equation.3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769" y="3435487"/>
                        <a:ext cx="321945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本框 14">
            <a:extLst>
              <a:ext uri="{FF2B5EF4-FFF2-40B4-BE49-F238E27FC236}">
                <a16:creationId xmlns:a16="http://schemas.microsoft.com/office/drawing/2014/main" id="{D2541BBF-67B9-8783-36A0-80F283745DC4}"/>
              </a:ext>
            </a:extLst>
          </p:cNvPr>
          <p:cNvSpPr txBox="1"/>
          <p:nvPr/>
        </p:nvSpPr>
        <p:spPr>
          <a:xfrm>
            <a:off x="1001968" y="4107200"/>
            <a:ext cx="44526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Extensions:</a:t>
            </a:r>
          </a:p>
          <a:p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 </a:t>
            </a:r>
            <a:r>
              <a:rPr lang="en-US" altLang="zh-CN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Gherghetta</a:t>
            </a:r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J. I. </a:t>
            </a:r>
            <a:r>
              <a:rPr lang="en-US" altLang="zh-CN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Kapusta</a:t>
            </a:r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T. M. </a:t>
            </a:r>
            <a:r>
              <a:rPr lang="en-US" altLang="zh-CN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Kelley,Phys</a:t>
            </a:r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Rev. D </a:t>
            </a:r>
            <a:r>
              <a:rPr lang="en-US" altLang="zh-CN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 </a:t>
            </a:r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(2009) 076003</a:t>
            </a:r>
          </a:p>
          <a:p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 M. Kelley, S. P. </a:t>
            </a:r>
            <a:r>
              <a:rPr lang="en-US" altLang="zh-CN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Bartz</a:t>
            </a:r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J. I. </a:t>
            </a:r>
            <a:r>
              <a:rPr lang="en-US" altLang="zh-CN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Kapusta</a:t>
            </a:r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Phys. Rev. D </a:t>
            </a:r>
            <a:r>
              <a:rPr lang="en-US" altLang="zh-CN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 </a:t>
            </a:r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(2011) 016002</a:t>
            </a:r>
          </a:p>
          <a:p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 -Q. Sui, Y. -L. Wu, Z. -F. </a:t>
            </a:r>
            <a:r>
              <a:rPr lang="en-US" altLang="zh-CN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Xie</a:t>
            </a:r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Y. -B. Yang, Phys. Rev. D </a:t>
            </a:r>
            <a:r>
              <a:rPr lang="en-US" altLang="zh-CN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</a:t>
            </a:r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(2010) 014024</a:t>
            </a:r>
          </a:p>
          <a:p>
            <a:r>
              <a:rPr lang="en-US" altLang="zh-CN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Y.Q.Sui</a:t>
            </a:r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Y.L.Wu</a:t>
            </a:r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Y.B.Yang</a:t>
            </a:r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 </a:t>
            </a:r>
            <a:r>
              <a:rPr lang="en-US" altLang="zh-CN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Phys.Rev</a:t>
            </a:r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D83 (2011), 065030</a:t>
            </a:r>
          </a:p>
          <a:p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DL, </a:t>
            </a:r>
            <a:r>
              <a:rPr lang="en-US" altLang="zh-CN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M.Huang</a:t>
            </a:r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Q.S.Yan</a:t>
            </a:r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Eur.Phys.J</a:t>
            </a:r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C73 (2013) 2615</a:t>
            </a:r>
          </a:p>
          <a:p>
            <a:r>
              <a:rPr lang="en-US" altLang="zh-CN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S.He</a:t>
            </a:r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S.Y.Wu</a:t>
            </a:r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Y.Yang</a:t>
            </a:r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P.H.Yuan,JHEP</a:t>
            </a:r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1304 (2013) 093</a:t>
            </a:r>
          </a:p>
          <a:p>
            <a:r>
              <a:rPr lang="en-US" altLang="zh-CN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Y.Chen</a:t>
            </a:r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 Huang,  </a:t>
            </a:r>
            <a:r>
              <a:rPr lang="en-US" altLang="zh-CN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Phys.Rev</a:t>
            </a:r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D105 (2022), 026021</a:t>
            </a:r>
          </a:p>
          <a:p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………..</a:t>
            </a:r>
          </a:p>
          <a:p>
            <a:endParaRPr lang="en-US" altLang="zh-CN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6" descr="rho-a">
            <a:extLst>
              <a:ext uri="{FF2B5EF4-FFF2-40B4-BE49-F238E27FC236}">
                <a16:creationId xmlns:a16="http://schemas.microsoft.com/office/drawing/2014/main" id="{1A3A3CF1-2376-53BE-E222-DF1A38D19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062" y="4162777"/>
            <a:ext cx="1882104" cy="16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DE0935C-940C-396D-1C46-7016FE8B0B7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119568" y="3988135"/>
            <a:ext cx="1598718" cy="1578546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id="{6BEBA97E-619B-A5D9-581A-EC8D7C762C88}"/>
              </a:ext>
            </a:extLst>
          </p:cNvPr>
          <p:cNvSpPr txBox="1"/>
          <p:nvPr/>
        </p:nvSpPr>
        <p:spPr>
          <a:xfrm>
            <a:off x="6092281" y="5589818"/>
            <a:ext cx="2920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DL, </a:t>
            </a:r>
            <a:r>
              <a:rPr lang="en-US" altLang="zh-CN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M.Huang</a:t>
            </a:r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JHEP11(2013)088 </a:t>
            </a:r>
            <a:endParaRPr lang="zh-CN" altLang="en-US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966"/>
    </mc:Choice>
    <mc:Fallback xmlns="">
      <p:transition spd="slow" advTm="117966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474601" y="1430148"/>
            <a:ext cx="40407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defRPr sz="100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altLang="zh-CN" dirty="0" err="1"/>
              <a:t>Y.Chen</a:t>
            </a:r>
            <a:r>
              <a:rPr lang="en-US" altLang="zh-CN" dirty="0"/>
              <a:t>, </a:t>
            </a:r>
            <a:r>
              <a:rPr lang="en-US" altLang="zh-CN" dirty="0" err="1"/>
              <a:t>M.Huang</a:t>
            </a:r>
            <a:r>
              <a:rPr lang="en-US" altLang="zh-CN" dirty="0"/>
              <a:t>  </a:t>
            </a:r>
            <a:r>
              <a:rPr lang="en-US" altLang="zh-CN" dirty="0" err="1"/>
              <a:t>Phys.Rev.D</a:t>
            </a:r>
            <a:r>
              <a:rPr lang="en-US" altLang="zh-CN" dirty="0"/>
              <a:t> 105 (2022) 2, 026021</a:t>
            </a:r>
            <a:endParaRPr lang="zh-CN" altLang="en-US" dirty="0"/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1080000" y="0"/>
            <a:ext cx="6987869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Including strange and charm quarks</a:t>
            </a:r>
            <a:endParaRPr lang="zh-CN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83143" y="1728106"/>
            <a:ext cx="309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SU(4)</a:t>
            </a:r>
            <a:r>
              <a:rPr lang="zh-CN" altLang="en-US" dirty="0"/>
              <a:t>：</a:t>
            </a:r>
            <a:r>
              <a:rPr lang="en-US" altLang="zh-CN" dirty="0"/>
              <a:t>including charm quark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08" y="2174217"/>
            <a:ext cx="3971280" cy="16233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08" y="4037078"/>
            <a:ext cx="3796076" cy="167456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93052" y="1769363"/>
            <a:ext cx="3371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SU(3)</a:t>
            </a:r>
            <a:r>
              <a:rPr lang="zh-CN" altLang="en-US" dirty="0"/>
              <a:t>：</a:t>
            </a:r>
            <a:r>
              <a:rPr lang="en-US" altLang="zh-CN" dirty="0"/>
              <a:t>including strange quark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393052" y="1430148"/>
            <a:ext cx="40407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spcBef>
                <a:spcPct val="0"/>
              </a:spcBef>
              <a:defRPr sz="100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altLang="zh-CN" dirty="0" err="1"/>
              <a:t>Y.Q.Sui</a:t>
            </a:r>
            <a:r>
              <a:rPr lang="en-US" altLang="zh-CN" dirty="0"/>
              <a:t>, </a:t>
            </a:r>
            <a:r>
              <a:rPr lang="en-US" altLang="zh-CN" dirty="0" err="1"/>
              <a:t>Y.L.Wu</a:t>
            </a:r>
            <a:r>
              <a:rPr lang="en-US" altLang="zh-CN" dirty="0"/>
              <a:t>, </a:t>
            </a:r>
            <a:r>
              <a:rPr lang="en-US" altLang="zh-CN" dirty="0" err="1"/>
              <a:t>Y.B.Yang</a:t>
            </a:r>
            <a:r>
              <a:rPr lang="en-US" altLang="zh-CN" dirty="0"/>
              <a:t>,  </a:t>
            </a:r>
            <a:r>
              <a:rPr lang="en-US" altLang="zh-CN" dirty="0" err="1"/>
              <a:t>Phys.Rev</a:t>
            </a:r>
            <a:r>
              <a:rPr lang="en-US" altLang="zh-CN" dirty="0"/>
              <a:t>. D83 (2011), 065030</a:t>
            </a:r>
            <a:endParaRPr lang="zh-CN" altLang="en-US" dirty="0"/>
          </a:p>
        </p:txBody>
      </p:sp>
      <p:pic>
        <p:nvPicPr>
          <p:cNvPr id="8" name="图片 7" descr="表格&#10;&#10;描述已自动生成">
            <a:extLst>
              <a:ext uri="{FF2B5EF4-FFF2-40B4-BE49-F238E27FC236}">
                <a16:creationId xmlns:a16="http://schemas.microsoft.com/office/drawing/2014/main" id="{A457A826-3613-6C1C-D7BA-7FFAAE383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01" y="2174217"/>
            <a:ext cx="3912701" cy="1325565"/>
          </a:xfrm>
          <a:prstGeom prst="rect">
            <a:avLst/>
          </a:prstGeom>
        </p:spPr>
      </p:pic>
      <p:pic>
        <p:nvPicPr>
          <p:cNvPr id="14" name="图片 13" descr="表格&#10;&#10;描述已自动生成">
            <a:extLst>
              <a:ext uri="{FF2B5EF4-FFF2-40B4-BE49-F238E27FC236}">
                <a16:creationId xmlns:a16="http://schemas.microsoft.com/office/drawing/2014/main" id="{A3454303-8EBF-3FF7-6FD0-E9AAB2CD16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984" y="3739268"/>
            <a:ext cx="4287923" cy="12159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97"/>
    </mc:Choice>
    <mc:Fallback xmlns="">
      <p:transition spd="slow" advTm="2859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/>
          <p:nvPr/>
        </p:nvSpPr>
        <p:spPr>
          <a:xfrm>
            <a:off x="1080000" y="-72577"/>
            <a:ext cx="4636394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Finite temperature</a:t>
            </a:r>
            <a:endParaRPr lang="zh-CN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617802E-8BA6-84B1-845E-7BB339183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191" y="4154641"/>
            <a:ext cx="3772590" cy="217971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73DCD7C-68DA-F3B3-85D6-1AD54DC96958}"/>
              </a:ext>
            </a:extLst>
          </p:cNvPr>
          <p:cNvSpPr txBox="1"/>
          <p:nvPr/>
        </p:nvSpPr>
        <p:spPr>
          <a:xfrm>
            <a:off x="1151790" y="879817"/>
            <a:ext cx="4385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Introduce 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through black hole solutions</a:t>
            </a:r>
            <a:endParaRPr lang="zh-CN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392B6FA-4416-641C-9AA2-6F6B01728792}"/>
              </a:ext>
            </a:extLst>
          </p:cNvPr>
          <p:cNvSpPr txBox="1"/>
          <p:nvPr/>
        </p:nvSpPr>
        <p:spPr>
          <a:xfrm>
            <a:off x="5864535" y="1799653"/>
            <a:ext cx="3091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400" i="1" baseline="-2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=2: 2</a:t>
            </a:r>
            <a:r>
              <a:rPr lang="en-US" altLang="zh-CN" sz="24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order(m=0), crossover(any m</a:t>
            </a:r>
            <a:r>
              <a:rPr lang="zh-C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0)</a:t>
            </a:r>
          </a:p>
          <a:p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4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~150MeV</a:t>
            </a:r>
            <a:endParaRPr lang="zh-CN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1372090"/>
            <a:ext cx="3772590" cy="2547729"/>
          </a:xfrm>
          <a:prstGeom prst="rect">
            <a:avLst/>
          </a:prstGeom>
        </p:spPr>
      </p:pic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484" y="1712495"/>
            <a:ext cx="1397009" cy="1162761"/>
          </a:xfrm>
        </p:spPr>
      </p:pic>
      <p:pic>
        <p:nvPicPr>
          <p:cNvPr id="2" name="内容占位符 5">
            <a:extLst>
              <a:ext uri="{FF2B5EF4-FFF2-40B4-BE49-F238E27FC236}">
                <a16:creationId xmlns:a16="http://schemas.microsoft.com/office/drawing/2014/main" id="{1474663C-A8FD-1177-4D97-F0631E0F85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960" y="3919819"/>
            <a:ext cx="1943880" cy="153934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2BC5F23-FA2A-E0B7-4500-DDC83B089623}"/>
              </a:ext>
            </a:extLst>
          </p:cNvPr>
          <p:cNvSpPr txBox="1"/>
          <p:nvPr/>
        </p:nvSpPr>
        <p:spPr>
          <a:xfrm>
            <a:off x="5971844" y="4258832"/>
            <a:ext cx="3041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sz="2400" i="1" baseline="-2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=3: </a:t>
            </a:r>
          </a:p>
          <a:p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order(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&lt;37MeV), crossover(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&gt;37MeV)</a:t>
            </a:r>
          </a:p>
          <a:p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4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~170MeV</a:t>
            </a:r>
            <a:endParaRPr lang="zh-CN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8670405-FCB6-9B4E-D32C-32FAB0B8D9DB}"/>
              </a:ext>
            </a:extLst>
          </p:cNvPr>
          <p:cNvSpPr txBox="1"/>
          <p:nvPr/>
        </p:nvSpPr>
        <p:spPr>
          <a:xfrm>
            <a:off x="1496478" y="6322961"/>
            <a:ext cx="35831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K.Chelabi</a:t>
            </a:r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Z.Fang</a:t>
            </a:r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M.Huang</a:t>
            </a:r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DL, </a:t>
            </a:r>
            <a:r>
              <a:rPr lang="en-US" altLang="zh-CN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Y.L.Wu</a:t>
            </a:r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JHEP04(2016)046</a:t>
            </a:r>
            <a:endParaRPr lang="zh-CN" altLang="en-US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21"/>
    </mc:Choice>
    <mc:Fallback xmlns="">
      <p:transition spd="slow" advTm="1362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37" y="2395475"/>
            <a:ext cx="3772239" cy="36029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744" y="2456996"/>
            <a:ext cx="3671025" cy="3541409"/>
          </a:xfrm>
          <a:prstGeom prst="rect">
            <a:avLst/>
          </a:prstGeom>
        </p:spPr>
      </p:pic>
      <p:sp>
        <p:nvSpPr>
          <p:cNvPr id="9" name="标题 1"/>
          <p:cNvSpPr txBox="1">
            <a:spLocks/>
          </p:cNvSpPr>
          <p:nvPr/>
        </p:nvSpPr>
        <p:spPr>
          <a:xfrm>
            <a:off x="1080000" y="65565"/>
            <a:ext cx="8232028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36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altLang="zh-CN" sz="36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zh-CN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</a:t>
            </a:r>
            <a:r>
              <a:rPr lang="en-US" altLang="zh-CN" sz="3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3600" baseline="-2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zh-CN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C73F31A2-C69C-4B1C-92CA-116E73E1D2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925767"/>
              </p:ext>
            </p:extLst>
          </p:nvPr>
        </p:nvGraphicFramePr>
        <p:xfrm>
          <a:off x="1864556" y="1232452"/>
          <a:ext cx="1879600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公式" r:id="rId5" imgW="1206360" imgH="711000" progId="Equation.KSEE3">
                  <p:embed/>
                </p:oleObj>
              </mc:Choice>
              <mc:Fallback>
                <p:oleObj name="公式" r:id="rId5" imgW="1206360" imgH="711000" progId="Equation.KSEE3">
                  <p:embed/>
                  <p:pic>
                    <p:nvPicPr>
                      <p:cNvPr id="10" name="对象 9">
                        <a:extLst>
                          <a:ext uri="{FF2B5EF4-FFF2-40B4-BE49-F238E27FC236}">
                            <a16:creationId xmlns:a16="http://schemas.microsoft.com/office/drawing/2014/main" id="{C73F31A2-C69C-4B1C-92CA-116E73E1D2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64556" y="1232452"/>
                        <a:ext cx="1879600" cy="1109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/>
          <p:nvPr/>
        </p:nvSpPr>
        <p:spPr>
          <a:xfrm>
            <a:off x="1080000" y="0"/>
            <a:ext cx="3376028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Diagram</a:t>
            </a:r>
            <a:endParaRPr lang="zh-CN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0B88821-8D73-4330-A590-9B3ABF60B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16" y="1392009"/>
            <a:ext cx="4651396" cy="4073982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3C6102F1-8A2A-F7BB-0A8F-FD2654114225}"/>
              </a:ext>
            </a:extLst>
          </p:cNvPr>
          <p:cNvGrpSpPr/>
          <p:nvPr/>
        </p:nvGrpSpPr>
        <p:grpSpPr>
          <a:xfrm>
            <a:off x="4778177" y="1570589"/>
            <a:ext cx="4073551" cy="4028290"/>
            <a:chOff x="4386203" y="1414855"/>
            <a:chExt cx="4073551" cy="4028290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16D5372-4845-28E4-B146-E92ABEB64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6203" y="1414855"/>
              <a:ext cx="4073551" cy="4028290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FB212171-6D07-9201-B7C8-F4CAB4727ABB}"/>
                </a:ext>
              </a:extLst>
            </p:cNvPr>
            <p:cNvSpPr txBox="1"/>
            <p:nvPr/>
          </p:nvSpPr>
          <p:spPr>
            <a:xfrm>
              <a:off x="5638916" y="3131723"/>
              <a:ext cx="15681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crossover</a:t>
              </a:r>
              <a:endParaRPr lang="zh-CN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C077B9F-3172-921D-7B48-4DFFCAABC9A0}"/>
                </a:ext>
              </a:extLst>
            </p:cNvPr>
            <p:cNvSpPr txBox="1"/>
            <p:nvPr/>
          </p:nvSpPr>
          <p:spPr>
            <a:xfrm>
              <a:off x="4770760" y="4461334"/>
              <a:ext cx="12299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US" altLang="zh-CN" sz="2400" baseline="300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st</a:t>
              </a:r>
              <a:r>
                <a:rPr lang="en-US" altLang="zh-CN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order</a:t>
              </a:r>
              <a:endParaRPr lang="zh-CN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D6D69775-2046-6E90-A2C8-FF78EAA93659}"/>
              </a:ext>
            </a:extLst>
          </p:cNvPr>
          <p:cNvSpPr txBox="1"/>
          <p:nvPr/>
        </p:nvSpPr>
        <p:spPr>
          <a:xfrm>
            <a:off x="999872" y="5461233"/>
            <a:ext cx="31802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sz="1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H.-T. Ding et.al</a:t>
            </a:r>
            <a:r>
              <a:rPr lang="en-US" altLang="zh-CN" sz="1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a-DK" altLang="zh-CN" sz="1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Int. J. Mod. Phys. E 24 (2015) 1530007</a:t>
            </a:r>
            <a:endParaRPr lang="zh-CN" altLang="en-US" sz="1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38BC54D-D443-E16C-AF0C-1FC307171D9F}"/>
              </a:ext>
            </a:extLst>
          </p:cNvPr>
          <p:cNvSpPr txBox="1"/>
          <p:nvPr/>
        </p:nvSpPr>
        <p:spPr>
          <a:xfrm>
            <a:off x="5093712" y="5530632"/>
            <a:ext cx="30660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J.Chen</a:t>
            </a:r>
            <a:r>
              <a:rPr lang="en-US" altLang="zh-CN" sz="1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S.He</a:t>
            </a:r>
            <a:r>
              <a:rPr lang="en-US" altLang="zh-CN" sz="1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M.Huang</a:t>
            </a:r>
            <a:r>
              <a:rPr lang="en-US" altLang="zh-CN" sz="1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DL, JHEP01(2019)165</a:t>
            </a:r>
            <a:endParaRPr lang="zh-CN" altLang="en-US" sz="1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C1B613F-AA6F-B338-3F1B-BFBEF137F8DA}"/>
              </a:ext>
            </a:extLst>
          </p:cNvPr>
          <p:cNvSpPr txBox="1"/>
          <p:nvPr/>
        </p:nvSpPr>
        <p:spPr>
          <a:xfrm>
            <a:off x="1394782" y="5848472"/>
            <a:ext cx="6766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Finite 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chiral phase transition can be well described in the soft-wall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/QCD model.</a:t>
            </a:r>
            <a:endParaRPr lang="zh-CN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0000" y="0"/>
            <a:ext cx="6891222" cy="126000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Density effect</a:t>
            </a:r>
            <a:endParaRPr lang="zh-CN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6C9BBD8-007F-622B-62EA-A41561891075}"/>
              </a:ext>
            </a:extLst>
          </p:cNvPr>
          <p:cNvSpPr txBox="1"/>
          <p:nvPr/>
        </p:nvSpPr>
        <p:spPr>
          <a:xfrm>
            <a:off x="1280675" y="890667"/>
            <a:ext cx="2453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(0)</a:t>
            </a:r>
            <a:r>
              <a:rPr lang="en-US" altLang="zh-CN" sz="24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+O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A8873E7-F8A2-E401-FFA1-BE8CB50A7B57}"/>
              </a:ext>
            </a:extLst>
          </p:cNvPr>
          <p:cNvGrpSpPr/>
          <p:nvPr/>
        </p:nvGrpSpPr>
        <p:grpSpPr>
          <a:xfrm>
            <a:off x="795758" y="3817265"/>
            <a:ext cx="3581510" cy="2518249"/>
            <a:chOff x="685207" y="2370116"/>
            <a:chExt cx="3581510" cy="251824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4D1CB20-D033-17A1-5D0A-E4DB666FF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207" y="2370116"/>
              <a:ext cx="3581510" cy="2518249"/>
            </a:xfrm>
            <a:prstGeom prst="rect">
              <a:avLst/>
            </a:prstGeom>
          </p:spPr>
        </p:pic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4C5A5F58-716E-1332-387D-8ECAA98AC0E1}"/>
                </a:ext>
              </a:extLst>
            </p:cNvPr>
            <p:cNvCxnSpPr/>
            <p:nvPr/>
          </p:nvCxnSpPr>
          <p:spPr>
            <a:xfrm>
              <a:off x="1262743" y="3444574"/>
              <a:ext cx="4914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DC766D11-CA24-B4FA-9C2A-7880412A30C7}"/>
                </a:ext>
              </a:extLst>
            </p:cNvPr>
            <p:cNvSpPr txBox="1"/>
            <p:nvPr/>
          </p:nvSpPr>
          <p:spPr>
            <a:xfrm>
              <a:off x="1700586" y="3259908"/>
              <a:ext cx="12120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Chiral PT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10397382-544C-AF32-5772-58C5D519C23D}"/>
              </a:ext>
            </a:extLst>
          </p:cNvPr>
          <p:cNvSpPr txBox="1"/>
          <p:nvPr/>
        </p:nvSpPr>
        <p:spPr>
          <a:xfrm>
            <a:off x="5106424" y="964235"/>
            <a:ext cx="2453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+O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19A680FF-3400-6B30-FD58-D7B08ACC6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111" y="4149465"/>
            <a:ext cx="3427712" cy="2186049"/>
          </a:xfrm>
          <a:prstGeom prst="rect">
            <a:avLst/>
          </a:prstGeom>
        </p:spPr>
      </p:pic>
      <p:pic>
        <p:nvPicPr>
          <p:cNvPr id="23" name="图片 22" descr="图示&#10;&#10;描述已自动生成">
            <a:extLst>
              <a:ext uri="{FF2B5EF4-FFF2-40B4-BE49-F238E27FC236}">
                <a16:creationId xmlns:a16="http://schemas.microsoft.com/office/drawing/2014/main" id="{E6E36615-56AD-74FA-937A-F568286FFF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422" y="1690759"/>
            <a:ext cx="3278669" cy="209326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39A2809-86AB-420D-020D-3C0C66F6AB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459" y="1591801"/>
            <a:ext cx="3202107" cy="222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4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944"/>
    </mc:Choice>
    <mc:Fallback xmlns="">
      <p:transition spd="slow" advTm="17594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211A5385-7453-4DDA-A42C-57B681FBB1CB}"/>
              </a:ext>
            </a:extLst>
          </p:cNvPr>
          <p:cNvSpPr txBox="1"/>
          <p:nvPr/>
        </p:nvSpPr>
        <p:spPr>
          <a:xfrm>
            <a:off x="820749" y="1000113"/>
            <a:ext cx="731657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Outlines</a:t>
            </a:r>
          </a:p>
          <a:p>
            <a:endParaRPr lang="en-US" altLang="zh-CN" sz="3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Introduction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Chiral phase transition from holography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Thermal spectra in the soft-wall models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Thermalization and prethermalization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Summary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62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29"/>
    </mc:Choice>
    <mc:Fallback xmlns="">
      <p:transition spd="slow" advTm="1882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0000" y="0"/>
            <a:ext cx="6891222" cy="126000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Density effect</a:t>
            </a:r>
            <a:endParaRPr lang="zh-CN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C6C9BBD8-007F-622B-62EA-A41561891075}"/>
              </a:ext>
            </a:extLst>
          </p:cNvPr>
          <p:cNvSpPr txBox="1"/>
          <p:nvPr/>
        </p:nvSpPr>
        <p:spPr>
          <a:xfrm>
            <a:off x="1280675" y="890667"/>
            <a:ext cx="2453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+O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1A8873E7-F8A2-E401-FFA1-BE8CB50A7B57}"/>
              </a:ext>
            </a:extLst>
          </p:cNvPr>
          <p:cNvGrpSpPr/>
          <p:nvPr/>
        </p:nvGrpSpPr>
        <p:grpSpPr>
          <a:xfrm>
            <a:off x="795758" y="3817265"/>
            <a:ext cx="3581510" cy="2518249"/>
            <a:chOff x="685207" y="2370116"/>
            <a:chExt cx="3581510" cy="251824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4D1CB20-D033-17A1-5D0A-E4DB666FF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207" y="2370116"/>
              <a:ext cx="3581510" cy="2518249"/>
            </a:xfrm>
            <a:prstGeom prst="rect">
              <a:avLst/>
            </a:prstGeom>
          </p:spPr>
        </p:pic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4C5A5F58-716E-1332-387D-8ECAA98AC0E1}"/>
                </a:ext>
              </a:extLst>
            </p:cNvPr>
            <p:cNvCxnSpPr/>
            <p:nvPr/>
          </p:nvCxnSpPr>
          <p:spPr>
            <a:xfrm>
              <a:off x="1262743" y="3444574"/>
              <a:ext cx="49141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DC766D11-CA24-B4FA-9C2A-7880412A30C7}"/>
                </a:ext>
              </a:extLst>
            </p:cNvPr>
            <p:cNvSpPr txBox="1"/>
            <p:nvPr/>
          </p:nvSpPr>
          <p:spPr>
            <a:xfrm>
              <a:off x="1700586" y="3259908"/>
              <a:ext cx="12120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Chiral PT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10397382-544C-AF32-5772-58C5D519C23D}"/>
              </a:ext>
            </a:extLst>
          </p:cNvPr>
          <p:cNvSpPr txBox="1"/>
          <p:nvPr/>
        </p:nvSpPr>
        <p:spPr>
          <a:xfrm>
            <a:off x="5187289" y="798334"/>
            <a:ext cx="2453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en-US" altLang="zh-CN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zh-CN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+O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19A680FF-3400-6B30-FD58-D7B08ACC6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111" y="4149465"/>
            <a:ext cx="3427712" cy="2186049"/>
          </a:xfrm>
          <a:prstGeom prst="rect">
            <a:avLst/>
          </a:prstGeom>
        </p:spPr>
      </p:pic>
      <p:pic>
        <p:nvPicPr>
          <p:cNvPr id="23" name="图片 22" descr="图示&#10;&#10;描述已自动生成">
            <a:extLst>
              <a:ext uri="{FF2B5EF4-FFF2-40B4-BE49-F238E27FC236}">
                <a16:creationId xmlns:a16="http://schemas.microsoft.com/office/drawing/2014/main" id="{E6E36615-56AD-74FA-937A-F568286FFF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422" y="1690759"/>
            <a:ext cx="3278669" cy="209326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39A2809-86AB-420D-020D-3C0C66F6AB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459" y="1591801"/>
            <a:ext cx="3202107" cy="222546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54EFD772-F763-2877-C9CF-0ED780FC9D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8032" y="1540982"/>
            <a:ext cx="3469393" cy="249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4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944"/>
    </mc:Choice>
    <mc:Fallback xmlns="">
      <p:transition spd="slow" advTm="175944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0000" y="0"/>
            <a:ext cx="6891222" cy="126000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 effect(preliminary results)</a:t>
            </a:r>
            <a:endParaRPr lang="zh-CN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4EA9319-422A-F08C-02FE-926EC154E34F}"/>
              </a:ext>
            </a:extLst>
          </p:cNvPr>
          <p:cNvGrpSpPr/>
          <p:nvPr/>
        </p:nvGrpSpPr>
        <p:grpSpPr>
          <a:xfrm>
            <a:off x="3393186" y="3412554"/>
            <a:ext cx="3630089" cy="2701673"/>
            <a:chOff x="518657" y="1218650"/>
            <a:chExt cx="4481485" cy="2981582"/>
          </a:xfrm>
        </p:grpSpPr>
        <p:pic>
          <p:nvPicPr>
            <p:cNvPr id="8" name="图片 7" descr="图表, 散点图&#10;&#10;描述已自动生成">
              <a:extLst>
                <a:ext uri="{FF2B5EF4-FFF2-40B4-BE49-F238E27FC236}">
                  <a16:creationId xmlns:a16="http://schemas.microsoft.com/office/drawing/2014/main" id="{F6BE3C15-EE04-D5E9-1AA9-5BA7A10A9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955" y="1483480"/>
              <a:ext cx="3853045" cy="2413657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231ED09E-9DE0-9B25-0C7B-E3D09432A812}"/>
                </a:ext>
              </a:extLst>
            </p:cNvPr>
            <p:cNvSpPr txBox="1"/>
            <p:nvPr/>
          </p:nvSpPr>
          <p:spPr>
            <a:xfrm>
              <a:off x="4040777" y="3792635"/>
              <a:ext cx="959365" cy="407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l-GR" altLang="zh-CN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π</a:t>
              </a:r>
              <a:r>
                <a:rPr lang="en-US" altLang="zh-CN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D280BA3-BCB0-23DB-6B9A-30C88E7D941B}"/>
                </a:ext>
              </a:extLst>
            </p:cNvPr>
            <p:cNvSpPr txBox="1"/>
            <p:nvPr/>
          </p:nvSpPr>
          <p:spPr>
            <a:xfrm>
              <a:off x="518657" y="1218650"/>
              <a:ext cx="1455290" cy="407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zh-CN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)/</a:t>
              </a:r>
              <a:r>
                <a:rPr lang="en-US" altLang="zh-CN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US" altLang="zh-CN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(0)</a:t>
              </a:r>
              <a:endParaRPr lang="zh-CN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图片 17" descr="图表, 折线图&#10;&#10;描述已自动生成">
            <a:extLst>
              <a:ext uri="{FF2B5EF4-FFF2-40B4-BE49-F238E27FC236}">
                <a16:creationId xmlns:a16="http://schemas.microsoft.com/office/drawing/2014/main" id="{190AF3DD-2E35-AED7-95FF-4DE5BCC4A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2" y="1119844"/>
            <a:ext cx="3667987" cy="2309155"/>
          </a:xfrm>
          <a:prstGeom prst="rect">
            <a:avLst/>
          </a:prstGeom>
        </p:spPr>
      </p:pic>
      <p:pic>
        <p:nvPicPr>
          <p:cNvPr id="20" name="图片 19" descr="图形用户界面, 图表&#10;&#10;描述已自动生成">
            <a:extLst>
              <a:ext uri="{FF2B5EF4-FFF2-40B4-BE49-F238E27FC236}">
                <a16:creationId xmlns:a16="http://schemas.microsoft.com/office/drawing/2014/main" id="{35B833AA-5CC5-99AA-10F2-02BDAB33EC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524" y="1020965"/>
            <a:ext cx="3343766" cy="2506911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FB997F0E-D015-E5E9-3CDC-E0C4595F9DC8}"/>
              </a:ext>
            </a:extLst>
          </p:cNvPr>
          <p:cNvSpPr txBox="1"/>
          <p:nvPr/>
        </p:nvSpPr>
        <p:spPr>
          <a:xfrm>
            <a:off x="1172778" y="3767844"/>
            <a:ext cx="1805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Introduce  magnetic field from EM current </a:t>
            </a:r>
          </a:p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i="1" baseline="-2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i="1" baseline="30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baseline="30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,EM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9720D62-6AF8-5278-7491-1D76FCF03552}"/>
              </a:ext>
            </a:extLst>
          </p:cNvPr>
          <p:cNvSpPr txBox="1"/>
          <p:nvPr/>
        </p:nvSpPr>
        <p:spPr>
          <a:xfrm>
            <a:off x="1732556" y="5964232"/>
            <a:ext cx="6766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Chiral phase transition can be well described in the soft-wall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/QCD model: </a:t>
            </a:r>
            <a:r>
              <a:rPr lang="en-US" altLang="zh-C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order parameter</a:t>
            </a:r>
            <a:endParaRPr lang="zh-CN" alt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23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944"/>
    </mc:Choice>
    <mc:Fallback xmlns="">
      <p:transition spd="slow" advTm="175944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4B0714E-4D12-442A-90D1-86EB752D6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26263"/>
            <a:ext cx="6853804" cy="4447072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BC88A5A5-1783-4142-BC94-D9A78C3CE75D}"/>
              </a:ext>
            </a:extLst>
          </p:cNvPr>
          <p:cNvSpPr txBox="1">
            <a:spLocks/>
          </p:cNvSpPr>
          <p:nvPr/>
        </p:nvSpPr>
        <p:spPr>
          <a:xfrm>
            <a:off x="1080000" y="-1"/>
            <a:ext cx="7189365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Finite Temperature Spectral Function</a:t>
            </a:r>
            <a:endParaRPr lang="zh-CN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EBE1206-3713-E4D2-079F-2BEDA21F7AD6}"/>
              </a:ext>
            </a:extLst>
          </p:cNvPr>
          <p:cNvSpPr txBox="1"/>
          <p:nvPr/>
        </p:nvSpPr>
        <p:spPr>
          <a:xfrm>
            <a:off x="1399592" y="995266"/>
            <a:ext cx="5977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equivalent way: spectral function(from Green function) or from quasi-normal modes</a:t>
            </a:r>
            <a:endParaRPr lang="zh-CN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36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944"/>
    </mc:Choice>
    <mc:Fallback xmlns="">
      <p:transition spd="slow" advTm="175944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BC88A5A5-1783-4142-BC94-D9A78C3CE75D}"/>
              </a:ext>
            </a:extLst>
          </p:cNvPr>
          <p:cNvSpPr txBox="1">
            <a:spLocks/>
          </p:cNvSpPr>
          <p:nvPr/>
        </p:nvSpPr>
        <p:spPr>
          <a:xfrm>
            <a:off x="1080000" y="-1"/>
            <a:ext cx="7189365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Pole mass and quasi-normal modes</a:t>
            </a:r>
            <a:endParaRPr lang="zh-CN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1BF1A6C-9CA3-BAAE-6EA6-B680D46FD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515" y="1503051"/>
            <a:ext cx="6769077" cy="402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3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944"/>
    </mc:Choice>
    <mc:Fallback xmlns="">
      <p:transition spd="slow" advTm="175944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BC88A5A5-1783-4142-BC94-D9A78C3CE75D}"/>
              </a:ext>
            </a:extLst>
          </p:cNvPr>
          <p:cNvSpPr txBox="1">
            <a:spLocks/>
          </p:cNvSpPr>
          <p:nvPr/>
        </p:nvSpPr>
        <p:spPr>
          <a:xfrm>
            <a:off x="1080000" y="-1"/>
            <a:ext cx="7634792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Decay widths and meson dissociations</a:t>
            </a:r>
            <a:endParaRPr lang="zh-CN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C4BD267-D046-0094-656F-E515BCEF8198}"/>
              </a:ext>
            </a:extLst>
          </p:cNvPr>
          <p:cNvGrpSpPr/>
          <p:nvPr/>
        </p:nvGrpSpPr>
        <p:grpSpPr>
          <a:xfrm>
            <a:off x="1414539" y="1459331"/>
            <a:ext cx="6689441" cy="4826407"/>
            <a:chOff x="1171944" y="1552638"/>
            <a:chExt cx="6689441" cy="482640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7F4BF27-0CF3-F1FE-E500-8F875FE6FD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1944" y="1552638"/>
              <a:ext cx="6689441" cy="3999675"/>
            </a:xfrm>
            <a:prstGeom prst="rect">
              <a:avLst/>
            </a:prstGeom>
          </p:spPr>
        </p:pic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07615E7B-0A1D-26A1-CC88-9B5B31D88352}"/>
                </a:ext>
              </a:extLst>
            </p:cNvPr>
            <p:cNvCxnSpPr/>
            <p:nvPr/>
          </p:nvCxnSpPr>
          <p:spPr>
            <a:xfrm flipH="1">
              <a:off x="5210238" y="1718335"/>
              <a:ext cx="42958" cy="3571684"/>
            </a:xfrm>
            <a:prstGeom prst="line">
              <a:avLst/>
            </a:prstGeom>
            <a:ln w="28575">
              <a:solidFill>
                <a:schemeClr val="accent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6C775C0D-72FD-E9D3-05F2-CDFCCB0C7AD2}"/>
                </a:ext>
              </a:extLst>
            </p:cNvPr>
            <p:cNvCxnSpPr/>
            <p:nvPr/>
          </p:nvCxnSpPr>
          <p:spPr>
            <a:xfrm flipH="1">
              <a:off x="2748314" y="1766633"/>
              <a:ext cx="42958" cy="3571684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E1A08CC2-F4DD-63E6-E41E-153E18C5EEB8}"/>
                </a:ext>
              </a:extLst>
            </p:cNvPr>
            <p:cNvSpPr txBox="1"/>
            <p:nvPr/>
          </p:nvSpPr>
          <p:spPr>
            <a:xfrm>
              <a:off x="4424714" y="5455715"/>
              <a:ext cx="20497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0070C0"/>
                  </a:solidFill>
                </a:rPr>
                <a:t>Closed to the pseudo critical temperature</a:t>
              </a:r>
              <a:endParaRPr lang="zh-CN" altLang="en-US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271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944"/>
    </mc:Choice>
    <mc:Fallback xmlns="">
      <p:transition spd="slow" advTm="175944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/>
          <p:nvPr/>
        </p:nvSpPr>
        <p:spPr>
          <a:xfrm>
            <a:off x="1080000" y="-72577"/>
            <a:ext cx="7122493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spectra and phase transition</a:t>
            </a:r>
            <a:endParaRPr lang="zh-CN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5CC8C23-9156-2C90-2465-94D488C99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396" y="1162341"/>
            <a:ext cx="2947595" cy="287135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7B5C70A-57E0-2A26-10DD-45A5DB0F5B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096" y="2744656"/>
            <a:ext cx="1730904" cy="53184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FC7472D-3E5E-E66E-697A-8B79780B3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835" y="4219420"/>
            <a:ext cx="3616411" cy="230025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96B0BCF-5624-A725-03DA-E18661214A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2534" y="5510236"/>
            <a:ext cx="1362337" cy="41554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BB3E8C5-FB07-3E94-8411-F9C3F4DD29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7276" y="1220982"/>
            <a:ext cx="2947595" cy="281271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5E6FC59-2A54-784C-3DF6-B1DB7DB7F5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7765" y="5246440"/>
            <a:ext cx="738663" cy="2462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5ADF7BC-586C-FD0A-B27B-6C77A86959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9323" y="5284423"/>
            <a:ext cx="619372" cy="22581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714AE992-5EA0-D9CC-D753-EF45D8042E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4458" y="5246440"/>
            <a:ext cx="738662" cy="2462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98379B2-1779-A956-D190-CBA7DCF75D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51038" y="5300898"/>
            <a:ext cx="633549" cy="177393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ECB31BF6-D390-3F60-4640-85A3F947E09C}"/>
              </a:ext>
            </a:extLst>
          </p:cNvPr>
          <p:cNvSpPr txBox="1"/>
          <p:nvPr/>
        </p:nvSpPr>
        <p:spPr>
          <a:xfrm>
            <a:off x="4747765" y="6010642"/>
            <a:ext cx="42402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D.T.Son</a:t>
            </a:r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M.A.Stephanov</a:t>
            </a:r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Phys.Rev.Lett</a:t>
            </a:r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88 (2002) 202302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A19E7911-2DAB-5F2C-426B-FB6C0CB747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866" y="5533116"/>
            <a:ext cx="2711087" cy="512908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4A3D012D-EFDD-A15B-EB6E-AC537DF917EF}"/>
              </a:ext>
            </a:extLst>
          </p:cNvPr>
          <p:cNvSpPr txBox="1"/>
          <p:nvPr/>
        </p:nvSpPr>
        <p:spPr>
          <a:xfrm>
            <a:off x="4605419" y="4734573"/>
            <a:ext cx="3741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Scaling law near the critical point: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1D24DAE-B5C4-3653-91BE-F13E42B609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99394" y="4183234"/>
            <a:ext cx="2048395" cy="349527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4E01F73F-8702-2E8E-E518-71D6E942F47E}"/>
              </a:ext>
            </a:extLst>
          </p:cNvPr>
          <p:cNvSpPr txBox="1"/>
          <p:nvPr/>
        </p:nvSpPr>
        <p:spPr>
          <a:xfrm>
            <a:off x="4770926" y="3954818"/>
            <a:ext cx="3793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PCAC can be obtained directly from 5D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eom</a:t>
            </a:r>
            <a:endParaRPr lang="zh-CN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EB60484-82C4-D33A-AC4D-509E1E061BBF}"/>
              </a:ext>
            </a:extLst>
          </p:cNvPr>
          <p:cNvSpPr txBox="1"/>
          <p:nvPr/>
        </p:nvSpPr>
        <p:spPr>
          <a:xfrm>
            <a:off x="4747765" y="6436671"/>
            <a:ext cx="3729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seen in finite temperature CPT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A3C730D-F6D8-4433-2720-D9BAAE9581E9}"/>
              </a:ext>
            </a:extLst>
          </p:cNvPr>
          <p:cNvSpPr txBox="1"/>
          <p:nvPr/>
        </p:nvSpPr>
        <p:spPr>
          <a:xfrm>
            <a:off x="4747765" y="6261917"/>
            <a:ext cx="42402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J.M. Torres-Rincon, and </a:t>
            </a:r>
            <a:r>
              <a:rPr lang="en-US" altLang="zh-CN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D.Teaney</a:t>
            </a:r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Phys.Rev.D</a:t>
            </a:r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106 (2022) 5, 056012</a:t>
            </a:r>
          </a:p>
        </p:txBody>
      </p:sp>
    </p:spTree>
    <p:extLst>
      <p:ext uri="{BB962C8B-B14F-4D97-AF65-F5344CB8AC3E}">
        <p14:creationId xmlns:p14="http://schemas.microsoft.com/office/powerpoint/2010/main" val="66825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21"/>
    </mc:Choice>
    <mc:Fallback xmlns="">
      <p:transition spd="slow" advTm="1362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0000" y="0"/>
            <a:ext cx="5578966" cy="126000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Finite </a:t>
            </a:r>
            <a:r>
              <a:rPr lang="en-US" altLang="zh-CN" sz="3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altLang="zh-CN" sz="3600" baseline="-2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spectra</a:t>
            </a:r>
            <a:endParaRPr lang="zh-CN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DF18C58-8568-46E2-A129-747862FA7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182" y="3754300"/>
            <a:ext cx="3571539" cy="257208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A8D45D0-C773-49DD-BEE5-7D5F519EC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76" y="4220895"/>
            <a:ext cx="3420932" cy="218172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B36E0F7-7699-4A66-A1E9-D67E4E447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77" y="1305477"/>
            <a:ext cx="3581620" cy="234483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DCD4B11-445F-4ACC-83EA-4443F8B9DB36}"/>
              </a:ext>
            </a:extLst>
          </p:cNvPr>
          <p:cNvSpPr txBox="1"/>
          <p:nvPr/>
        </p:nvSpPr>
        <p:spPr>
          <a:xfrm>
            <a:off x="5055288" y="6217093"/>
            <a:ext cx="3480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sz="1000" dirty="0">
                <a:solidFill>
                  <a:srgbClr val="FF0000"/>
                </a:solidFill>
              </a:rPr>
              <a:t>B. B. Brandt, G. Endrődi, and S. Schmalzbauer</a:t>
            </a:r>
            <a:r>
              <a:rPr lang="en-US" altLang="zh-CN" sz="1000" dirty="0">
                <a:solidFill>
                  <a:srgbClr val="FF0000"/>
                </a:solidFill>
              </a:rPr>
              <a:t>, </a:t>
            </a:r>
            <a:r>
              <a:rPr lang="en-US" altLang="zh-CN" sz="1000" dirty="0" err="1">
                <a:solidFill>
                  <a:srgbClr val="FF0000"/>
                </a:solidFill>
              </a:rPr>
              <a:t>Phys.Rev</a:t>
            </a:r>
            <a:r>
              <a:rPr lang="en-US" altLang="zh-CN" sz="1000" dirty="0">
                <a:solidFill>
                  <a:srgbClr val="FF0000"/>
                </a:solidFill>
              </a:rPr>
              <a:t>. D97 (2018), 054514</a:t>
            </a:r>
            <a:endParaRPr lang="fr-FR" altLang="zh-CN" sz="1000" dirty="0">
              <a:solidFill>
                <a:srgbClr val="FF0000"/>
              </a:solidFill>
            </a:endParaRPr>
          </a:p>
        </p:txBody>
      </p:sp>
      <p:pic>
        <p:nvPicPr>
          <p:cNvPr id="9" name="图片 8" descr="图示&#10;&#10;描述已自动生成">
            <a:extLst>
              <a:ext uri="{FF2B5EF4-FFF2-40B4-BE49-F238E27FC236}">
                <a16:creationId xmlns:a16="http://schemas.microsoft.com/office/drawing/2014/main" id="{9D266634-3AC7-8D17-3982-4107F421F3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086" y="1130182"/>
            <a:ext cx="3600635" cy="229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944"/>
    </mc:Choice>
    <mc:Fallback xmlns="">
      <p:transition spd="slow" advTm="175944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0000" y="0"/>
            <a:ext cx="6891222" cy="126000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 effect(preliminary results)</a:t>
            </a:r>
            <a:endParaRPr lang="zh-CN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图片 21" descr="图表&#10;&#10;描述已自动生成">
            <a:extLst>
              <a:ext uri="{FF2B5EF4-FFF2-40B4-BE49-F238E27FC236}">
                <a16:creationId xmlns:a16="http://schemas.microsoft.com/office/drawing/2014/main" id="{0A27586D-EC9C-BAD2-FA6C-DD9E876CC2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2" y="1763358"/>
            <a:ext cx="5442856" cy="349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0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944"/>
    </mc:Choice>
    <mc:Fallback xmlns="">
      <p:transition spd="slow" advTm="175944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1D351857-A2F3-48BA-A7ED-D8BB8EC8B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-75646"/>
            <a:ext cx="6050265" cy="126000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Holographic thermalization</a:t>
            </a:r>
            <a:endParaRPr lang="zh-CN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FD069EF-C1BC-4463-BCAE-5FA8D68AEB77}"/>
              </a:ext>
            </a:extLst>
          </p:cNvPr>
          <p:cNvSpPr txBox="1"/>
          <p:nvPr/>
        </p:nvSpPr>
        <p:spPr>
          <a:xfrm>
            <a:off x="469782" y="1119924"/>
            <a:ext cx="3707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 to deal with in traditional field tools, but easy(relatively) in HQCD: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6BC1F7A-1FBD-4D27-A96B-599F07470A1B}"/>
              </a:ext>
            </a:extLst>
          </p:cNvPr>
          <p:cNvSpPr txBox="1"/>
          <p:nvPr/>
        </p:nvSpPr>
        <p:spPr>
          <a:xfrm>
            <a:off x="4074561" y="981425"/>
            <a:ext cx="45996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i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</a:t>
            </a:r>
            <a:r>
              <a:rPr lang="en-US" altLang="zh-CN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zh-CN" i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ab 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(appear in its expanding coefficients)</a:t>
            </a:r>
          </a:p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Time evolution: Einstein equations</a:t>
            </a:r>
          </a:p>
          <a:p>
            <a:r>
              <a:rPr lang="en-US" altLang="zh-CN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</a:t>
            </a:r>
            <a:r>
              <a:rPr lang="en-US" altLang="zh-CN" i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ab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(t)</a:t>
            </a:r>
            <a:r>
              <a:rPr lang="en-US" altLang="zh-CN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altLang="zh-CN" i="1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ab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(t)</a:t>
            </a:r>
            <a:endParaRPr lang="zh-CN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C161D70-DE29-4880-9F08-4BE2CD0D2F18}"/>
              </a:ext>
            </a:extLst>
          </p:cNvPr>
          <p:cNvSpPr txBox="1"/>
          <p:nvPr/>
        </p:nvSpPr>
        <p:spPr>
          <a:xfrm>
            <a:off x="469782" y="2162332"/>
            <a:ext cx="786048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studies: linearize Einstein equations</a:t>
            </a:r>
          </a:p>
          <a:p>
            <a:r>
              <a:rPr lang="en-US" altLang="zh-CN" sz="14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G.T.Horowitz</a:t>
            </a:r>
            <a:r>
              <a:rPr lang="en-US" altLang="zh-CN" sz="14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 et al., Phys.Rev.D62,024027(2000)</a:t>
            </a:r>
          </a:p>
          <a:p>
            <a:r>
              <a:rPr lang="en-US" altLang="zh-CN" sz="14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K.Murata</a:t>
            </a:r>
            <a:r>
              <a:rPr lang="en-US" altLang="zh-CN" sz="14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002060"/>
                </a:solidFill>
                <a:latin typeface="Times New Roman" panose="02020603050405020304" pitchFamily="18" charset="0"/>
              </a:rPr>
              <a:t>et al. </a:t>
            </a:r>
            <a:r>
              <a:rPr lang="en-US" altLang="zh-CN" sz="14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JHEP 0808,027(2008)</a:t>
            </a:r>
          </a:p>
          <a:p>
            <a:r>
              <a:rPr lang="en-US" altLang="zh-CN" sz="1400" b="0" i="0" u="none" strike="noStrike" baseline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R.A.Janik</a:t>
            </a:r>
            <a:r>
              <a:rPr lang="en-US" altLang="zh-CN" sz="1400" dirty="0">
                <a:solidFill>
                  <a:srgbClr val="002060"/>
                </a:solidFill>
                <a:latin typeface="Times New Roman" panose="02020603050405020304" pitchFamily="18" charset="0"/>
              </a:rPr>
              <a:t> et al., </a:t>
            </a:r>
            <a:r>
              <a:rPr lang="en-US" altLang="zh-CN" sz="1400" b="0" i="0" u="none" strike="noStrike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Phys.Rev.D73,045013(2006)</a:t>
            </a:r>
          </a:p>
          <a:p>
            <a:endParaRPr lang="en-US" altLang="zh-CN" sz="1400" b="0" i="0" u="none" strike="noStrike" baseline="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</a:rPr>
              <a:t>Direct mimicking: full dynamics in SYM(R+Λ)</a:t>
            </a:r>
          </a:p>
          <a:p>
            <a:r>
              <a:rPr lang="en-US" altLang="zh-CN" sz="1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P.M.Chesler</a:t>
            </a:r>
            <a:r>
              <a:rPr lang="en-US" altLang="zh-CN" sz="1400" dirty="0">
                <a:solidFill>
                  <a:srgbClr val="002060"/>
                </a:solidFill>
                <a:latin typeface="Times New Roman" panose="02020603050405020304" pitchFamily="18" charset="0"/>
              </a:rPr>
              <a:t> et al., Phys.Rev.Lett.106,021601(2011)</a:t>
            </a:r>
          </a:p>
          <a:p>
            <a:r>
              <a:rPr lang="en-US" altLang="zh-CN" sz="1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M.P.Heller</a:t>
            </a:r>
            <a:r>
              <a:rPr lang="zh-CN" altLang="en-US" sz="1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002060"/>
                </a:solidFill>
                <a:latin typeface="Times New Roman" panose="02020603050405020304" pitchFamily="18" charset="0"/>
              </a:rPr>
              <a:t>et</a:t>
            </a:r>
            <a:r>
              <a:rPr lang="zh-CN" altLang="en-US" sz="1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002060"/>
                </a:solidFill>
                <a:latin typeface="Times New Roman" panose="02020603050405020304" pitchFamily="18" charset="0"/>
              </a:rPr>
              <a:t>al.,</a:t>
            </a:r>
            <a:r>
              <a:rPr lang="zh-CN" altLang="en-US" sz="1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002060"/>
                </a:solidFill>
                <a:latin typeface="Times New Roman" panose="02020603050405020304" pitchFamily="18" charset="0"/>
              </a:rPr>
              <a:t>Phys.Rev.Lett.108,201602(2012)</a:t>
            </a:r>
          </a:p>
          <a:p>
            <a:r>
              <a:rPr lang="en-US" altLang="zh-CN" sz="1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M.P.Heller</a:t>
            </a:r>
            <a:r>
              <a:rPr lang="zh-CN" altLang="en-US" sz="1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002060"/>
                </a:solidFill>
                <a:latin typeface="Times New Roman" panose="02020603050405020304" pitchFamily="18" charset="0"/>
              </a:rPr>
              <a:t>et</a:t>
            </a:r>
            <a:r>
              <a:rPr lang="zh-CN" altLang="en-US" sz="1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002060"/>
                </a:solidFill>
                <a:latin typeface="Times New Roman" panose="02020603050405020304" pitchFamily="18" charset="0"/>
              </a:rPr>
              <a:t>al.,</a:t>
            </a:r>
            <a:r>
              <a:rPr lang="zh-CN" altLang="en-US" sz="1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Phys.Rev.D85,126002(2012)</a:t>
            </a:r>
          </a:p>
          <a:p>
            <a:endParaRPr lang="en-US" altLang="zh-CN" sz="1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</a:rPr>
              <a:t>Describing the experimental data:</a:t>
            </a:r>
          </a:p>
          <a:p>
            <a:r>
              <a:rPr lang="en-US" altLang="zh-CN" sz="1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W.V.Schee</a:t>
            </a:r>
            <a:r>
              <a:rPr lang="en-US" altLang="zh-CN" sz="1400" dirty="0">
                <a:solidFill>
                  <a:srgbClr val="002060"/>
                </a:solidFill>
                <a:latin typeface="Times New Roman" panose="02020603050405020304" pitchFamily="18" charset="0"/>
              </a:rPr>
              <a:t> et al., Phys.Rev.Lett.111,222302(2013)</a:t>
            </a:r>
          </a:p>
          <a:p>
            <a:r>
              <a:rPr lang="en-US" altLang="zh-CN" sz="1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W.V.Schee</a:t>
            </a:r>
            <a:r>
              <a:rPr lang="en-US" altLang="zh-CN" sz="1400" dirty="0">
                <a:solidFill>
                  <a:srgbClr val="002060"/>
                </a:solidFill>
                <a:latin typeface="Times New Roman" panose="02020603050405020304" pitchFamily="18" charset="0"/>
              </a:rPr>
              <a:t> et al., Phys.Rev.C92,064907(2015)</a:t>
            </a:r>
          </a:p>
          <a:p>
            <a:r>
              <a:rPr lang="en-US" altLang="zh-CN" sz="1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K.Rajagopal</a:t>
            </a:r>
            <a:r>
              <a:rPr lang="en-US" altLang="zh-CN" sz="1400" dirty="0">
                <a:solidFill>
                  <a:srgbClr val="002060"/>
                </a:solidFill>
                <a:latin typeface="Times New Roman" panose="02020603050405020304" pitchFamily="18" charset="0"/>
              </a:rPr>
              <a:t> et al., Phys.Rev.Lett.116,211603(2016)</a:t>
            </a:r>
          </a:p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66720D1-3A93-DF7E-DB7F-BA5ED3B14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2674" y="2766833"/>
            <a:ext cx="3601704" cy="196865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696C8EC-D78D-C963-1E45-897520951FF1}"/>
              </a:ext>
            </a:extLst>
          </p:cNvPr>
          <p:cNvSpPr txBox="1"/>
          <p:nvPr/>
        </p:nvSpPr>
        <p:spPr>
          <a:xfrm>
            <a:off x="5653826" y="4785509"/>
            <a:ext cx="329055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P.M.Chesler</a:t>
            </a:r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</a:rPr>
              <a:t> et al., Phys.Rev.Lett.106,021601(2011)</a:t>
            </a:r>
          </a:p>
        </p:txBody>
      </p:sp>
    </p:spTree>
    <p:extLst>
      <p:ext uri="{BB962C8B-B14F-4D97-AF65-F5344CB8AC3E}">
        <p14:creationId xmlns:p14="http://schemas.microsoft.com/office/powerpoint/2010/main" val="93733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1080000" y="53212"/>
            <a:ext cx="5662090" cy="126000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Prethermalization: short time</a:t>
            </a:r>
            <a:endParaRPr lang="zh-CN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50138B0-2A1B-40CB-BF0A-214D65A8A427}"/>
              </a:ext>
            </a:extLst>
          </p:cNvPr>
          <p:cNvSpPr txBox="1"/>
          <p:nvPr/>
        </p:nvSpPr>
        <p:spPr>
          <a:xfrm>
            <a:off x="1080000" y="1006627"/>
            <a:ext cx="37687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Originally, the term “prethermalization” was introduced by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Berges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Borsányi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Wetterich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for matter under extreme conditions in a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quasisteady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state far from equilibrium.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43A3D0E-02B1-433D-A2F5-449527C2D207}"/>
              </a:ext>
            </a:extLst>
          </p:cNvPr>
          <p:cNvSpPr txBox="1"/>
          <p:nvPr/>
        </p:nvSpPr>
        <p:spPr>
          <a:xfrm>
            <a:off x="5035590" y="1006627"/>
            <a:ext cx="41200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widely used in many fields:</a:t>
            </a:r>
          </a:p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cold atom(theoretical + experiments)</a:t>
            </a:r>
          </a:p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condensed matter physics,</a:t>
            </a:r>
          </a:p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statistical physics</a:t>
            </a:r>
          </a:p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Integrable system: generalized Gibbs ensembles</a:t>
            </a:r>
          </a:p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RG point of view: non-thermal fixed point</a:t>
            </a:r>
            <a:endParaRPr lang="zh-CN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45C7810-1641-42B2-9B19-410917AE33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278" y="3412168"/>
            <a:ext cx="3636085" cy="21241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1B0DF47-1E9D-785F-CE17-A5182E2415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01" y="4922454"/>
            <a:ext cx="3777328" cy="136617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733432C-A991-DFBB-C8CF-24C34B5ACB74}"/>
              </a:ext>
            </a:extLst>
          </p:cNvPr>
          <p:cNvSpPr txBox="1"/>
          <p:nvPr/>
        </p:nvSpPr>
        <p:spPr>
          <a:xfrm>
            <a:off x="5248824" y="5451263"/>
            <a:ext cx="3480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zh-CN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Chiocchetta</a:t>
            </a:r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A. </a:t>
            </a:r>
            <a:r>
              <a:rPr lang="en-US" altLang="zh-CN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Gambassi</a:t>
            </a:r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S.Diehl</a:t>
            </a:r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zh-CN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J.Marino</a:t>
            </a:r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Phys.Rev.Lett</a:t>
            </a:r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118 (2017) 13, 135701 </a:t>
            </a:r>
            <a:endParaRPr lang="fr-FR" altLang="zh-CN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64C8840-502B-CAB3-1281-650E743511E4}"/>
              </a:ext>
            </a:extLst>
          </p:cNvPr>
          <p:cNvSpPr txBox="1"/>
          <p:nvPr/>
        </p:nvSpPr>
        <p:spPr>
          <a:xfrm>
            <a:off x="1071388" y="2397153"/>
            <a:ext cx="3480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J. Berges, </a:t>
            </a:r>
            <a:r>
              <a:rPr lang="en-US" altLang="zh-CN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</a:t>
            </a:r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zh-CN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Borsanyi</a:t>
            </a:r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zh-CN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C.Wetterich</a:t>
            </a:r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zh-CN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Phys.Rev.Lett</a:t>
            </a:r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93 (2004) 142002</a:t>
            </a:r>
            <a:endParaRPr lang="fr-FR" altLang="zh-CN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CA96E20-F294-DFC0-4C42-D720CBA413DB}"/>
              </a:ext>
            </a:extLst>
          </p:cNvPr>
          <p:cNvSpPr txBox="1"/>
          <p:nvPr/>
        </p:nvSpPr>
        <p:spPr>
          <a:xfrm>
            <a:off x="5100488" y="3133909"/>
            <a:ext cx="377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 critical point: strong correlation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22DF1A1-D138-50BD-953A-44D14B2978A8}"/>
              </a:ext>
            </a:extLst>
          </p:cNvPr>
          <p:cNvSpPr txBox="1"/>
          <p:nvPr/>
        </p:nvSpPr>
        <p:spPr>
          <a:xfrm>
            <a:off x="1057772" y="6122792"/>
            <a:ext cx="34806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zh-CN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Chiocchetta</a:t>
            </a:r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M.Tavora</a:t>
            </a:r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A.Gambassi</a:t>
            </a:r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A.Mitra</a:t>
            </a:r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Phys.Rev.B91, 220302(2015)</a:t>
            </a:r>
            <a:endParaRPr lang="fr-FR" altLang="zh-CN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9A836B7-E71E-FDC0-0E5A-7F822F8649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70" y="2733492"/>
            <a:ext cx="4149602" cy="2015278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9FE2F15-5E5F-DFE7-B2E4-506661A88686}"/>
              </a:ext>
            </a:extLst>
          </p:cNvPr>
          <p:cNvSpPr txBox="1"/>
          <p:nvPr/>
        </p:nvSpPr>
        <p:spPr>
          <a:xfrm>
            <a:off x="855328" y="4691993"/>
            <a:ext cx="36360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 Tsuji, M. Eckstein, P. Werner, Phys.Rev.Lett.110(2013).136404</a:t>
            </a:r>
            <a:endParaRPr lang="fr-FR" altLang="zh-CN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9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251"/>
    </mc:Choice>
    <mc:Fallback xmlns="">
      <p:transition spd="slow" advTm="15525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1080000" y="0"/>
            <a:ext cx="4763430" cy="126000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QCD vacuum</a:t>
            </a:r>
            <a:endParaRPr lang="zh-CN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7281" y="999800"/>
            <a:ext cx="6516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Confinement: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17281" y="2558770"/>
            <a:ext cx="5782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Chiral symmetry breaking: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0585" y="3557833"/>
            <a:ext cx="3884517" cy="6323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977591" y="4819265"/>
                <a:ext cx="4564721" cy="429669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=3−5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𝑀𝑒𝑉</m:t>
                    </m:r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𝑢𝑢𝑑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𝐺𝑒𝑉</m:t>
                    </m:r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591" y="4819265"/>
                <a:ext cx="4564721" cy="429669"/>
              </a:xfrm>
              <a:prstGeom prst="rect">
                <a:avLst/>
              </a:prstGeom>
              <a:blipFill>
                <a:blip r:embed="rId4"/>
                <a:stretch>
                  <a:fillRect t="-4000" b="-14667"/>
                </a:stretch>
              </a:blipFill>
              <a:ln w="28575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952513" y="5428352"/>
            <a:ext cx="4564721" cy="52538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975" y="5466764"/>
            <a:ext cx="3621125" cy="391436"/>
          </a:xfrm>
          <a:prstGeom prst="rect">
            <a:avLst/>
          </a:prstGeom>
        </p:spPr>
      </p:pic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3368601" y="3275446"/>
          <a:ext cx="1655483" cy="349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公式" r:id="rId6" imgW="27432000" imgH="5791200" progId="Equation.3">
                  <p:embed/>
                </p:oleObj>
              </mc:Choice>
              <mc:Fallback>
                <p:oleObj name="公式" r:id="rId6" imgW="27432000" imgH="5791200" progId="Equation.3">
                  <p:embed/>
                  <p:pic>
                    <p:nvPicPr>
                      <p:cNvPr id="15" name="对象 1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68601" y="3275446"/>
                        <a:ext cx="1655483" cy="3494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本框 15"/>
          <p:cNvSpPr txBox="1"/>
          <p:nvPr/>
        </p:nvSpPr>
        <p:spPr>
          <a:xfrm>
            <a:off x="5873104" y="4395079"/>
            <a:ext cx="292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Described by  </a:t>
            </a:r>
          </a:p>
          <a:p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non-vanishing chiral condensate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5195535"/>
              </p:ext>
            </p:extLst>
          </p:nvPr>
        </p:nvGraphicFramePr>
        <p:xfrm>
          <a:off x="5997406" y="5396283"/>
          <a:ext cx="10096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公式" r:id="rId8" imgW="13106400" imgH="4876800" progId="Equation.3">
                  <p:embed/>
                </p:oleObj>
              </mc:Choice>
              <mc:Fallback>
                <p:oleObj name="公式" r:id="rId8" imgW="13106400" imgH="4876800" progId="Equation.3">
                  <p:embed/>
                  <p:pic>
                    <p:nvPicPr>
                      <p:cNvPr id="17" name="对象 1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97406" y="5396283"/>
                        <a:ext cx="1009650" cy="374650"/>
                      </a:xfrm>
                      <a:prstGeom prst="rect">
                        <a:avLst/>
                      </a:prstGeom>
                      <a:ln w="28575"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/>
              <p:cNvSpPr txBox="1"/>
              <p:nvPr/>
            </p:nvSpPr>
            <p:spPr>
              <a:xfrm>
                <a:off x="977591" y="1658105"/>
                <a:ext cx="3937894" cy="342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Polyakov Loop: </a:t>
                </a:r>
                <a14:m>
                  <m:oMath xmlns:m="http://schemas.openxmlformats.org/officeDocument/2006/math">
                    <m:r>
                      <a:rPr lang="en-US" altLang="zh-CN" sz="1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altLang="zh-CN" sz="1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zh-CN" sz="1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𝑻𝒓</m:t>
                    </m:r>
                    <m:r>
                      <a:rPr lang="en-US" altLang="zh-CN" sz="1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sz="1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𝑻</m:t>
                    </m:r>
                    <m:r>
                      <a:rPr lang="en-US" altLang="zh-CN" sz="1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1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altLang="zh-CN" sz="1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zh-CN" sz="1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en-US" altLang="zh-CN" sz="1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lang="en-US" altLang="zh-CN" sz="1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sub>
                            </m:sSub>
                            <m:r>
                              <a:rPr lang="en-US" altLang="zh-CN" sz="1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𝒅𝒕</m:t>
                            </m:r>
                          </m:e>
                        </m:nary>
                      </m:sup>
                    </m:sSup>
                    <m:r>
                      <a:rPr lang="en-US" altLang="zh-CN" sz="14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endParaRPr lang="zh-CN" altLang="en-US" sz="1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文本框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591" y="1658105"/>
                <a:ext cx="3937894" cy="342145"/>
              </a:xfrm>
              <a:prstGeom prst="rect">
                <a:avLst/>
              </a:prstGeom>
              <a:blipFill>
                <a:blip r:embed="rId10"/>
                <a:stretch>
                  <a:fillRect t="-78571" b="-982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432695"/>
              </p:ext>
            </p:extLst>
          </p:nvPr>
        </p:nvGraphicFramePr>
        <p:xfrm>
          <a:off x="4481848" y="1584717"/>
          <a:ext cx="2460322" cy="884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公式" r:id="rId11" imgW="35661600" imgH="12801600" progId="Equation.3">
                  <p:embed/>
                </p:oleObj>
              </mc:Choice>
              <mc:Fallback>
                <p:oleObj name="公式" r:id="rId11" imgW="35661600" imgH="12801600" progId="Equation.3">
                  <p:embed/>
                  <p:pic>
                    <p:nvPicPr>
                      <p:cNvPr id="26" name="对象 2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81848" y="1584717"/>
                        <a:ext cx="2460322" cy="884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913787" y="3209790"/>
            <a:ext cx="21403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symmetry in </a:t>
            </a:r>
            <a:r>
              <a:rPr lang="en-US" altLang="zh-C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Lagrangian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level in chiral limit:</a:t>
            </a:r>
            <a:endParaRPr lang="zh-CN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13787" y="4295983"/>
            <a:ext cx="3568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Spontaneously broken in vacuum:</a:t>
            </a:r>
            <a:endParaRPr lang="zh-CN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CBE1B84-E044-42CC-A7FA-0087386ED3BF}"/>
                  </a:ext>
                </a:extLst>
              </p:cNvPr>
              <p:cNvSpPr txBox="1"/>
              <p:nvPr/>
            </p:nvSpPr>
            <p:spPr>
              <a:xfrm>
                <a:off x="2079909" y="2066841"/>
                <a:ext cx="152544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4CBE1B84-E044-42CC-A7FA-0087386ED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909" y="2066841"/>
                <a:ext cx="1525440" cy="276999"/>
              </a:xfrm>
              <a:prstGeom prst="rect">
                <a:avLst/>
              </a:prstGeom>
              <a:blipFill>
                <a:blip r:embed="rId13"/>
                <a:stretch>
                  <a:fillRect t="-4444" b="-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1080000" y="-1"/>
            <a:ext cx="7577000" cy="126000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Real-time dynamics in soft-wall model</a:t>
            </a:r>
            <a:endParaRPr lang="zh-CN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3D3C4E7-2EC6-4F48-9DBB-1D97FEE1E81A}"/>
              </a:ext>
            </a:extLst>
          </p:cNvPr>
          <p:cNvSpPr txBox="1"/>
          <p:nvPr/>
        </p:nvSpPr>
        <p:spPr>
          <a:xfrm>
            <a:off x="1004316" y="1023882"/>
            <a:ext cx="7012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Extension to nonequilibrium case:  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EEC5013-563F-623C-1131-406E1FC179B7}"/>
              </a:ext>
            </a:extLst>
          </p:cNvPr>
          <p:cNvSpPr txBox="1"/>
          <p:nvPr/>
        </p:nvSpPr>
        <p:spPr>
          <a:xfrm>
            <a:off x="1004316" y="1592735"/>
            <a:ext cx="7012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dependent chiral condensate: 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FFEEA1EF-C263-94C9-749D-D8F08238E53C}"/>
              </a:ext>
            </a:extLst>
          </p:cNvPr>
          <p:cNvGrpSpPr/>
          <p:nvPr/>
        </p:nvGrpSpPr>
        <p:grpSpPr>
          <a:xfrm>
            <a:off x="2063227" y="2635446"/>
            <a:ext cx="4857042" cy="3494504"/>
            <a:chOff x="4178682" y="3112203"/>
            <a:chExt cx="4257859" cy="3163569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14AD2F6-9A9B-6C2C-1E0C-3A9DDD6A2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78682" y="3112203"/>
              <a:ext cx="4257859" cy="3163569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6FD5BEF-02E4-4998-A77C-4C9DA5D27EEF}"/>
                </a:ext>
              </a:extLst>
            </p:cNvPr>
            <p:cNvSpPr/>
            <p:nvPr/>
          </p:nvSpPr>
          <p:spPr>
            <a:xfrm>
              <a:off x="6079067" y="3674533"/>
              <a:ext cx="143933" cy="397934"/>
            </a:xfrm>
            <a:prstGeom prst="rect">
              <a:avLst/>
            </a:prstGeom>
            <a:noFill/>
            <a:ln w="28575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箭头: 右 10">
              <a:extLst>
                <a:ext uri="{FF2B5EF4-FFF2-40B4-BE49-F238E27FC236}">
                  <a16:creationId xmlns:a16="http://schemas.microsoft.com/office/drawing/2014/main" id="{F490AA03-3A88-F1C6-1B8F-7D40FE08F397}"/>
                </a:ext>
              </a:extLst>
            </p:cNvPr>
            <p:cNvSpPr/>
            <p:nvPr/>
          </p:nvSpPr>
          <p:spPr>
            <a:xfrm rot="1723587">
              <a:off x="5660834" y="3582380"/>
              <a:ext cx="379119" cy="245533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箭头: 右 11">
              <a:extLst>
                <a:ext uri="{FF2B5EF4-FFF2-40B4-BE49-F238E27FC236}">
                  <a16:creationId xmlns:a16="http://schemas.microsoft.com/office/drawing/2014/main" id="{1EBA31B8-26DC-D1A3-0675-A5F4BF45DCD1}"/>
                </a:ext>
              </a:extLst>
            </p:cNvPr>
            <p:cNvSpPr/>
            <p:nvPr/>
          </p:nvSpPr>
          <p:spPr>
            <a:xfrm rot="12894832">
              <a:off x="6295384" y="3933737"/>
              <a:ext cx="379119" cy="245533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BE33A8E3-58F6-B005-52E3-39CC902087A0}"/>
                </a:ext>
              </a:extLst>
            </p:cNvPr>
            <p:cNvSpPr/>
            <p:nvPr/>
          </p:nvSpPr>
          <p:spPr>
            <a:xfrm>
              <a:off x="6457960" y="5655733"/>
              <a:ext cx="467773" cy="475085"/>
            </a:xfrm>
            <a:prstGeom prst="ellipse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68FC62CF-23E2-BF14-FC1D-EE6E0D04B0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099690"/>
              </p:ext>
            </p:extLst>
          </p:nvPr>
        </p:nvGraphicFramePr>
        <p:xfrm>
          <a:off x="4397249" y="1503694"/>
          <a:ext cx="2347912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公式" r:id="rId4" imgW="1625400" imgH="419040" progId="Equation.KSEE3">
                  <p:embed/>
                </p:oleObj>
              </mc:Choice>
              <mc:Fallback>
                <p:oleObj name="公式" r:id="rId4" imgW="1625400" imgH="419040" progId="Equation.KSEE3">
                  <p:embed/>
                  <p:pic>
                    <p:nvPicPr>
                      <p:cNvPr id="16" name="对象 15">
                        <a:extLst>
                          <a:ext uri="{FF2B5EF4-FFF2-40B4-BE49-F238E27FC236}">
                            <a16:creationId xmlns:a16="http://schemas.microsoft.com/office/drawing/2014/main" id="{68FC62CF-23E2-BF14-FC1D-EE6E0D04B0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97249" y="1503694"/>
                        <a:ext cx="2347912" cy="60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76C8EB09-5189-C162-8396-25CF9A2E1A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759136"/>
              </p:ext>
            </p:extLst>
          </p:nvPr>
        </p:nvGraphicFramePr>
        <p:xfrm>
          <a:off x="4329735" y="1014254"/>
          <a:ext cx="1608077" cy="347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公式" r:id="rId6" imgW="939600" imgH="203040" progId="Equation.KSEE3">
                  <p:embed/>
                </p:oleObj>
              </mc:Choice>
              <mc:Fallback>
                <p:oleObj name="公式" r:id="rId6" imgW="939600" imgH="203040" progId="Equation.KSEE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29735" y="1014254"/>
                        <a:ext cx="1608077" cy="3476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BC918AA8-1949-CB4E-E309-0529ACB92B17}"/>
              </a:ext>
            </a:extLst>
          </p:cNvPr>
          <p:cNvSpPr txBox="1"/>
          <p:nvPr/>
        </p:nvSpPr>
        <p:spPr>
          <a:xfrm>
            <a:off x="1004316" y="2161617"/>
            <a:ext cx="7012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Evolve from nonequilibrium state to equilibrium state: </a:t>
            </a:r>
          </a:p>
        </p:txBody>
      </p:sp>
    </p:spTree>
    <p:extLst>
      <p:ext uri="{BB962C8B-B14F-4D97-AF65-F5344CB8AC3E}">
        <p14:creationId xmlns:p14="http://schemas.microsoft.com/office/powerpoint/2010/main" val="279102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251"/>
    </mc:Choice>
    <mc:Fallback xmlns="">
      <p:transition spd="slow" advTm="15525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1D351857-A2F3-48BA-A7ED-D8BB8EC8B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-33001"/>
            <a:ext cx="3647370" cy="126000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Thermalization</a:t>
            </a:r>
            <a:endParaRPr lang="zh-CN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F5E5CF5-8B6F-FA3E-A8FB-3C3670983909}"/>
              </a:ext>
            </a:extLst>
          </p:cNvPr>
          <p:cNvGrpSpPr/>
          <p:nvPr/>
        </p:nvGrpSpPr>
        <p:grpSpPr>
          <a:xfrm>
            <a:off x="710270" y="1208289"/>
            <a:ext cx="3688466" cy="2124930"/>
            <a:chOff x="710270" y="1208289"/>
            <a:chExt cx="3688466" cy="2124930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235C812D-BA9F-4B2E-A8BB-E794F8CAAE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0270" y="1281880"/>
              <a:ext cx="3688466" cy="2051339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7409031B-8B21-E759-3EF6-669C97ED3384}"/>
                </a:ext>
              </a:extLst>
            </p:cNvPr>
            <p:cNvSpPr txBox="1"/>
            <p:nvPr/>
          </p:nvSpPr>
          <p:spPr>
            <a:xfrm>
              <a:off x="3700040" y="1208289"/>
              <a:ext cx="362673" cy="3851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0976409F-E7F2-91DE-39DE-C65A90A2339D}"/>
              </a:ext>
            </a:extLst>
          </p:cNvPr>
          <p:cNvGrpSpPr/>
          <p:nvPr/>
        </p:nvGrpSpPr>
        <p:grpSpPr>
          <a:xfrm>
            <a:off x="4686787" y="1208289"/>
            <a:ext cx="3416476" cy="2152761"/>
            <a:chOff x="4686787" y="1208289"/>
            <a:chExt cx="3416476" cy="2152761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905BD8BF-53C8-2FBF-C9F0-700A287AB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787" y="1208289"/>
              <a:ext cx="3416476" cy="2152761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4ED289C4-7F6F-8E0E-319D-F909A73DD1F3}"/>
                </a:ext>
              </a:extLst>
            </p:cNvPr>
            <p:cNvSpPr txBox="1"/>
            <p:nvPr/>
          </p:nvSpPr>
          <p:spPr>
            <a:xfrm>
              <a:off x="7740590" y="1220206"/>
              <a:ext cx="362673" cy="3851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5E197B41-E658-A4F0-6664-F542D09FE3E2}"/>
              </a:ext>
            </a:extLst>
          </p:cNvPr>
          <p:cNvGrpSpPr/>
          <p:nvPr/>
        </p:nvGrpSpPr>
        <p:grpSpPr>
          <a:xfrm>
            <a:off x="715673" y="3532789"/>
            <a:ext cx="3856327" cy="2187326"/>
            <a:chOff x="715673" y="3532789"/>
            <a:chExt cx="3856327" cy="2187326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C2FC28A7-0519-9E57-4129-DD881C76F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5673" y="3532789"/>
              <a:ext cx="3856327" cy="2187326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25C031B5-74A2-2F1B-787F-14F6F35065E1}"/>
                </a:ext>
              </a:extLst>
            </p:cNvPr>
            <p:cNvSpPr txBox="1"/>
            <p:nvPr/>
          </p:nvSpPr>
          <p:spPr>
            <a:xfrm>
              <a:off x="3837007" y="3554938"/>
              <a:ext cx="362673" cy="3851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BD8DAC91-436B-7FF7-B489-9F148050FCAD}"/>
              </a:ext>
            </a:extLst>
          </p:cNvPr>
          <p:cNvGrpSpPr/>
          <p:nvPr/>
        </p:nvGrpSpPr>
        <p:grpSpPr>
          <a:xfrm>
            <a:off x="4745266" y="3607615"/>
            <a:ext cx="3333921" cy="2184512"/>
            <a:chOff x="4745266" y="3607615"/>
            <a:chExt cx="3333921" cy="2184512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BF734F45-D1A8-957D-8529-E3A4EFA92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5266" y="3607615"/>
              <a:ext cx="3333921" cy="2184512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1CA735C5-40D8-A0BF-E7DC-C3944EB4143C}"/>
                </a:ext>
              </a:extLst>
            </p:cNvPr>
            <p:cNvSpPr txBox="1"/>
            <p:nvPr/>
          </p:nvSpPr>
          <p:spPr>
            <a:xfrm>
              <a:off x="7693334" y="3729790"/>
              <a:ext cx="362673" cy="3851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47699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1D351857-A2F3-48BA-A7ED-D8BB8EC8B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0"/>
            <a:ext cx="8072513" cy="126000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Relaxation time and critical slowing down</a:t>
            </a:r>
            <a:endParaRPr lang="zh-CN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6522FEA-FE58-4AF2-9CB1-1253E8593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622" y="1197921"/>
            <a:ext cx="4181331" cy="2556134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ED9CE589-5AAD-8639-6EDA-6D4D3F3A569B}"/>
              </a:ext>
            </a:extLst>
          </p:cNvPr>
          <p:cNvGrpSpPr/>
          <p:nvPr/>
        </p:nvGrpSpPr>
        <p:grpSpPr>
          <a:xfrm>
            <a:off x="1716622" y="3939250"/>
            <a:ext cx="4239861" cy="2417109"/>
            <a:chOff x="1716622" y="3939250"/>
            <a:chExt cx="4239861" cy="2417109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E306D6D1-39DD-2CDF-2E91-9DD1FDDF5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6622" y="4055044"/>
              <a:ext cx="4239861" cy="2301315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E3AC0EFE-4FE7-A3B9-4A1E-A211B871DA75}"/>
                </a:ext>
              </a:extLst>
            </p:cNvPr>
            <p:cNvSpPr txBox="1"/>
            <p:nvPr/>
          </p:nvSpPr>
          <p:spPr>
            <a:xfrm>
              <a:off x="5220183" y="3939250"/>
              <a:ext cx="443696" cy="5092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419723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1D351857-A2F3-48BA-A7ED-D8BB8EC8B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0"/>
            <a:ext cx="3886045" cy="126000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Prethermalization</a:t>
            </a:r>
            <a:endParaRPr lang="zh-CN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FC84E94-F9AB-4362-A6B9-58BFB16F5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16" y="1416103"/>
            <a:ext cx="6603284" cy="402579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EB5EEBE-8717-7440-F7AF-FFE11A301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648" y="2748040"/>
            <a:ext cx="3765564" cy="136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6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1D351857-A2F3-48BA-A7ED-D8BB8EC8B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0"/>
            <a:ext cx="5249178" cy="126000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critical scaling</a:t>
            </a:r>
            <a:endParaRPr lang="zh-CN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3F0BE0D-5A8A-43BC-8A1D-88DBFCEA9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267" y="1325565"/>
            <a:ext cx="7017111" cy="220356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E01D460-9FE0-4FED-855A-7C62EE984A63}"/>
              </a:ext>
            </a:extLst>
          </p:cNvPr>
          <p:cNvSpPr txBox="1"/>
          <p:nvPr/>
        </p:nvSpPr>
        <p:spPr>
          <a:xfrm>
            <a:off x="1424851" y="3806809"/>
            <a:ext cx="325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the initial-slip exponent </a:t>
            </a:r>
            <a:r>
              <a:rPr lang="en-US" altLang="zh-CN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 again mean field!</a:t>
            </a:r>
            <a:endParaRPr lang="zh-CN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671658E-9811-4328-B4FB-684A8E46F3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38796"/>
            <a:ext cx="3636085" cy="212418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B5FF0E4-04BE-43A2-82C6-1BB81411678A}"/>
              </a:ext>
            </a:extLst>
          </p:cNvPr>
          <p:cNvSpPr txBox="1"/>
          <p:nvPr/>
        </p:nvSpPr>
        <p:spPr>
          <a:xfrm>
            <a:off x="4871553" y="5710028"/>
            <a:ext cx="3953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qualitatively they have similar patterns</a:t>
            </a:r>
            <a:endParaRPr lang="zh-CN" alt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50F33DE-E236-386C-37FE-4E77F7D6D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6828" y="4436972"/>
            <a:ext cx="2144198" cy="5278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C28D2AA-6494-66BD-E6DF-9163D2D016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7663" y="4964806"/>
            <a:ext cx="1558343" cy="32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800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>
            <a:extLst>
              <a:ext uri="{FF2B5EF4-FFF2-40B4-BE49-F238E27FC236}">
                <a16:creationId xmlns:a16="http://schemas.microsoft.com/office/drawing/2014/main" id="{1D351857-A2F3-48BA-A7ED-D8BB8EC8B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0"/>
            <a:ext cx="6851020" cy="126000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Bubble nucleation(1</a:t>
            </a:r>
            <a:r>
              <a:rPr lang="en-US" altLang="zh-CN" sz="3600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order PT)</a:t>
            </a:r>
            <a:endParaRPr lang="zh-CN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989011B-5F27-DA0F-92EC-3B6BF8BB5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2042709"/>
            <a:ext cx="7086866" cy="321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303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5A252A4D-46A1-42BD-BFF3-34E4A9632477}"/>
              </a:ext>
            </a:extLst>
          </p:cNvPr>
          <p:cNvSpPr txBox="1"/>
          <p:nvPr/>
        </p:nvSpPr>
        <p:spPr>
          <a:xfrm>
            <a:off x="581125" y="1229310"/>
            <a:ext cx="825517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Soft-wall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AdS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/QCD model provides a good start point to consider chiral phase transition in holographic framework. </a:t>
            </a:r>
          </a:p>
          <a:p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The phase diagram is in agreement with the Columbia plot.</a:t>
            </a:r>
          </a:p>
          <a:p>
            <a:endParaRPr lang="en-US" altLang="zh-C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thermal spectra can be well described in the soft-wall model. It is very like a 5D finite temperature CPT.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real-time dynamics of chiral phase transition show non-trivial behavior  in the intermediate time. This might be related with the so called “prethermalization” phenomena.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zh-C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future: beyond the mean field, beyond the probe limit, close to the CEP in 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T-μ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plane, …… </a:t>
            </a: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7208687D-F176-BAF4-3DFB-334F7B1DC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0000" y="0"/>
            <a:ext cx="2582178" cy="1325565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431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6693" y="2644686"/>
            <a:ext cx="8291840" cy="1325565"/>
          </a:xfrm>
        </p:spPr>
        <p:txBody>
          <a:bodyPr>
            <a:noAutofit/>
          </a:bodyPr>
          <a:lstStyle/>
          <a:p>
            <a:r>
              <a:rPr lang="en-US" altLang="zh-CN" sz="5400" dirty="0">
                <a:solidFill>
                  <a:srgbClr val="00206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Thanks for your attentions!</a:t>
            </a:r>
            <a:endParaRPr lang="zh-CN" alt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298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5">
            <a:extLst>
              <a:ext uri="{FF2B5EF4-FFF2-40B4-BE49-F238E27FC236}">
                <a16:creationId xmlns:a16="http://schemas.microsoft.com/office/drawing/2014/main" id="{03D7E1EE-70FF-45FE-980D-03675DBD2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3440" y="1207517"/>
            <a:ext cx="4990011" cy="5174968"/>
          </a:xfrm>
          <a:prstGeom prst="rect">
            <a:avLst/>
          </a:prstGeom>
          <a:noFill/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EF27EE82-1025-4773-9792-E13E07940F5E}"/>
              </a:ext>
            </a:extLst>
          </p:cNvPr>
          <p:cNvSpPr txBox="1">
            <a:spLocks/>
          </p:cNvSpPr>
          <p:nvPr/>
        </p:nvSpPr>
        <p:spPr>
          <a:xfrm>
            <a:off x="1080000" y="0"/>
            <a:ext cx="4911497" cy="12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QCD phase transitions</a:t>
            </a:r>
            <a:endParaRPr lang="zh-CN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7040BF4-F242-EA54-EBCF-5F40EEC2ABD2}"/>
                  </a:ext>
                </a:extLst>
              </p:cNvPr>
              <p:cNvSpPr txBox="1"/>
              <p:nvPr/>
            </p:nvSpPr>
            <p:spPr>
              <a:xfrm>
                <a:off x="5918777" y="2259324"/>
                <a:ext cx="3077177" cy="1372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Chiral phase transition</a:t>
                </a:r>
              </a:p>
              <a:p>
                <a:r>
                  <a:rPr lang="en-US" altLang="zh-CN" sz="2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breaking and restoration of </a:t>
                </a:r>
              </a:p>
              <a:p>
                <a:r>
                  <a:rPr lang="en-US" altLang="zh-CN" sz="2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chiral symmetry:</a:t>
                </a:r>
              </a:p>
              <a:p>
                <a:r>
                  <a:rPr lang="en-US" altLang="zh-CN" sz="2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𝑆𝑈</m:t>
                        </m:r>
                        <m:r>
                          <a:rPr lang="en-US" altLang="zh-CN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altLang="zh-CN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altLang="zh-CN" sz="20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𝑆𝑈</m:t>
                        </m:r>
                        <m:r>
                          <a:rPr lang="en-US" altLang="zh-CN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altLang="zh-CN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zh-CN" altLang="en-US" sz="200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7040BF4-F242-EA54-EBCF-5F40EEC2A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777" y="2259324"/>
                <a:ext cx="3077177" cy="1372683"/>
              </a:xfrm>
              <a:prstGeom prst="rect">
                <a:avLst/>
              </a:prstGeom>
              <a:blipFill>
                <a:blip r:embed="rId3"/>
                <a:stretch>
                  <a:fillRect l="-2178" t="-2667" b="-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49EFD04F-7920-75E5-D2C3-A104C090D596}"/>
              </a:ext>
            </a:extLst>
          </p:cNvPr>
          <p:cNvSpPr txBox="1"/>
          <p:nvPr/>
        </p:nvSpPr>
        <p:spPr>
          <a:xfrm>
            <a:off x="5918778" y="4783818"/>
            <a:ext cx="3181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Deconfinement phase transition</a:t>
            </a:r>
          </a:p>
        </p:txBody>
      </p:sp>
    </p:spTree>
    <p:extLst>
      <p:ext uri="{BB962C8B-B14F-4D97-AF65-F5344CB8AC3E}">
        <p14:creationId xmlns:p14="http://schemas.microsoft.com/office/powerpoint/2010/main" val="1449190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0000" y="0"/>
            <a:ext cx="5915861" cy="126000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Diagram: Columbia Plot</a:t>
            </a:r>
            <a:endParaRPr lang="zh-CN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53259" y="1147492"/>
            <a:ext cx="26272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Upper right: </a:t>
            </a:r>
          </a:p>
          <a:p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altLang="zh-CN" baseline="30000" dirty="0">
                <a:solidFill>
                  <a:schemeClr val="accent6">
                    <a:lumMod val="75000"/>
                  </a:schemeClr>
                </a:solidFill>
              </a:rPr>
              <a:t>st</a:t>
            </a:r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 order phase transition</a:t>
            </a:r>
          </a:p>
          <a:p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Left part:</a:t>
            </a:r>
          </a:p>
          <a:p>
            <a:r>
              <a:rPr lang="en-US" altLang="zh-CN" dirty="0">
                <a:solidFill>
                  <a:schemeClr val="accent6">
                    <a:lumMod val="75000"/>
                  </a:schemeClr>
                </a:solidFill>
              </a:rPr>
              <a:t>chiral symmetry as good approximation</a:t>
            </a:r>
            <a:endParaRPr lang="zh-CN" alt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95518" y="2816374"/>
            <a:ext cx="3402226" cy="646331"/>
          </a:xfrm>
          <a:prstGeom prst="rect">
            <a:avLst/>
          </a:prstGeom>
          <a:noFill/>
          <a:ln w="317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Two flavor chiral limit:  2</a:t>
            </a:r>
            <a:r>
              <a:rPr lang="en-US" altLang="zh-CN" baseline="30000" dirty="0">
                <a:solidFill>
                  <a:srgbClr val="0000FF"/>
                </a:solidFill>
              </a:rPr>
              <a:t>nd</a:t>
            </a:r>
            <a:r>
              <a:rPr lang="en-US" altLang="zh-CN" dirty="0">
                <a:solidFill>
                  <a:srgbClr val="0000FF"/>
                </a:solidFill>
              </a:rPr>
              <a:t> order</a:t>
            </a:r>
          </a:p>
          <a:p>
            <a:r>
              <a:rPr lang="en-US" altLang="zh-CN" dirty="0">
                <a:solidFill>
                  <a:srgbClr val="0000FF"/>
                </a:solidFill>
              </a:rPr>
              <a:t>Any finite quark mass:  crossover</a:t>
            </a:r>
            <a:endParaRPr lang="zh-CN" altLang="en-US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5295518" y="3790072"/>
                <a:ext cx="3402226" cy="668581"/>
              </a:xfrm>
              <a:prstGeom prst="rect">
                <a:avLst/>
              </a:prstGeom>
              <a:noFill/>
              <a:ln w="31750"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=2+1 </m:t>
                    </m:r>
                  </m:oMath>
                </a14:m>
                <a:r>
                  <a:rPr lang="en-US" altLang="zh-CN" dirty="0">
                    <a:solidFill>
                      <a:srgbClr val="00B050"/>
                    </a:solidFill>
                  </a:rPr>
                  <a:t>chiral limit:  1</a:t>
                </a:r>
                <a:r>
                  <a:rPr lang="en-US" altLang="zh-CN" baseline="30000" dirty="0">
                    <a:solidFill>
                      <a:srgbClr val="00B050"/>
                    </a:solidFill>
                  </a:rPr>
                  <a:t>st</a:t>
                </a:r>
                <a:r>
                  <a:rPr lang="en-US" altLang="zh-CN" dirty="0">
                    <a:solidFill>
                      <a:srgbClr val="00B050"/>
                    </a:solidFill>
                  </a:rPr>
                  <a:t> order</a:t>
                </a:r>
              </a:p>
              <a:p>
                <a:r>
                  <a:rPr lang="en-US" altLang="zh-CN" dirty="0">
                    <a:solidFill>
                      <a:srgbClr val="00B050"/>
                    </a:solidFill>
                  </a:rPr>
                  <a:t>Sufficient large mass:     crossover</a:t>
                </a:r>
                <a:endParaRPr lang="zh-CN" alt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518" y="3790072"/>
                <a:ext cx="3402226" cy="668581"/>
              </a:xfrm>
              <a:prstGeom prst="rect">
                <a:avLst/>
              </a:prstGeom>
              <a:blipFill>
                <a:blip r:embed="rId2"/>
                <a:stretch>
                  <a:fillRect l="-1243" t="-2632" b="-11404"/>
                </a:stretch>
              </a:blipFill>
              <a:ln w="317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201" y="5077618"/>
            <a:ext cx="788416" cy="31443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2918" y="5076475"/>
            <a:ext cx="1547631" cy="2778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5295517" y="4674279"/>
                <a:ext cx="3402227" cy="120032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002060"/>
                    </a:solidFill>
                  </a:rPr>
                  <a:t>Universality classes:</a:t>
                </a:r>
              </a:p>
              <a:p>
                <a:endParaRPr lang="en-US" altLang="zh-CN" dirty="0">
                  <a:solidFill>
                    <a:srgbClr val="002060"/>
                  </a:solidFill>
                </a:endParaRPr>
              </a:p>
              <a:p>
                <a:endParaRPr lang="en-US" altLang="zh-CN" dirty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en-US" altLang="zh-CN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altLang="zh-CN" b="0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5517" y="4674279"/>
                <a:ext cx="3402227" cy="1200329"/>
              </a:xfrm>
              <a:prstGeom prst="rect">
                <a:avLst/>
              </a:prstGeom>
              <a:blipFill>
                <a:blip r:embed="rId5"/>
                <a:stretch>
                  <a:fillRect l="-1243" t="-1980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5253259" y="5927212"/>
                <a:ext cx="2335959" cy="415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CN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𝑡𝑟𝑖𝑐</m:t>
                          </m:r>
                        </m:sup>
                      </m:sSubSup>
                      <m:r>
                        <a:rPr lang="en-US" altLang="zh-CN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𝑜𝑟</m:t>
                          </m:r>
                          <m:r>
                            <a:rPr lang="en-US" altLang="zh-CN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</m:e>
                      </m:d>
                      <m:sSubSup>
                        <m:sSubSupPr>
                          <m:ctrlPr>
                            <a:rPr lang="en-US" altLang="zh-CN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altLang="zh-CN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𝑝h𝑦𝑠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3259" y="5927212"/>
                <a:ext cx="2335959" cy="4150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DF9E9715-4EDF-4846-8093-677AA33F45D6}"/>
              </a:ext>
            </a:extLst>
          </p:cNvPr>
          <p:cNvSpPr txBox="1"/>
          <p:nvPr/>
        </p:nvSpPr>
        <p:spPr>
          <a:xfrm>
            <a:off x="999872" y="5461233"/>
            <a:ext cx="31802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sz="1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H.-T. Ding et.al</a:t>
            </a:r>
            <a:r>
              <a:rPr lang="en-US" altLang="zh-CN" sz="1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a-DK" altLang="zh-CN" sz="1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Int. J. Mod. Phys. E 24 (2015) 1530007</a:t>
            </a:r>
            <a:endParaRPr lang="zh-CN" altLang="en-US" sz="1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EA2077C-08C3-4823-AF6B-D913AA4AAB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500" y="1581919"/>
            <a:ext cx="4378306" cy="387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944"/>
    </mc:Choice>
    <mc:Fallback xmlns="">
      <p:transition spd="slow" advTm="17594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5568822" y="1235192"/>
            <a:ext cx="2975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P.D.Forcrandab</a:t>
            </a:r>
            <a:r>
              <a:rPr lang="en-US" altLang="zh-CN" sz="1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1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O.Philipsenc</a:t>
            </a:r>
            <a:r>
              <a:rPr lang="en-US" altLang="zh-CN" sz="1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JHEP11(2008)012</a:t>
            </a:r>
            <a:endParaRPr lang="zh-CN" altLang="en-US" sz="1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822" y="1738136"/>
            <a:ext cx="2975851" cy="19189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117" y="3963790"/>
            <a:ext cx="2518293" cy="175914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F1A5EB1-DA10-4504-906C-AEFCCA05C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00" y="1581919"/>
            <a:ext cx="4378306" cy="3879314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A4B958FE-8A76-1334-8FDB-91615361E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0"/>
            <a:ext cx="5915861" cy="126000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Mass Diagram: Columbia Plot</a:t>
            </a:r>
            <a:endParaRPr lang="zh-CN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754D00E-FE0C-1934-BF99-ABD2CC916B5E}"/>
              </a:ext>
            </a:extLst>
          </p:cNvPr>
          <p:cNvSpPr txBox="1"/>
          <p:nvPr/>
        </p:nvSpPr>
        <p:spPr>
          <a:xfrm>
            <a:off x="999872" y="5461233"/>
            <a:ext cx="31802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zh-CN" sz="1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H.-T. Ding et.al</a:t>
            </a:r>
            <a:r>
              <a:rPr lang="en-US" altLang="zh-CN" sz="1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a-DK" altLang="zh-CN" sz="1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Int. J. Mod. Phys. E 24 (2015) 1530007</a:t>
            </a:r>
            <a:endParaRPr lang="zh-CN" altLang="en-US" sz="1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944"/>
    </mc:Choice>
    <mc:Fallback xmlns="">
      <p:transition spd="slow" advTm="17594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0000" y="0"/>
            <a:ext cx="7558481" cy="126000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Hadron Spectrum and Phase Transition</a:t>
            </a:r>
            <a:endParaRPr lang="zh-CN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45D3767-7423-099A-BDD3-978B20D01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780" y="3568977"/>
            <a:ext cx="3437206" cy="2167349"/>
          </a:xfrm>
          <a:prstGeom prst="rect">
            <a:avLst/>
          </a:prstGeom>
        </p:spPr>
      </p:pic>
      <p:pic>
        <p:nvPicPr>
          <p:cNvPr id="7" name="内容占位符 3">
            <a:extLst>
              <a:ext uri="{FF2B5EF4-FFF2-40B4-BE49-F238E27FC236}">
                <a16:creationId xmlns:a16="http://schemas.microsoft.com/office/drawing/2014/main" id="{DA273539-7C64-295A-53B5-9731CF5C8E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750" y="881253"/>
            <a:ext cx="6108499" cy="2303620"/>
          </a:xfr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DA65F68-30F0-AABD-9E10-09F7D6F0965D}"/>
              </a:ext>
            </a:extLst>
          </p:cNvPr>
          <p:cNvSpPr txBox="1"/>
          <p:nvPr/>
        </p:nvSpPr>
        <p:spPr>
          <a:xfrm>
            <a:off x="4859240" y="5366994"/>
            <a:ext cx="289293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2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zh-CN" sz="2400" baseline="-25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pole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↓, towards low </a:t>
            </a:r>
            <a:r>
              <a:rPr lang="en-US" altLang="zh-CN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  <a:p>
            <a:endParaRPr lang="en-US" altLang="zh-C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053560A-5D8F-1D8F-AB1D-AD58787AD0CB}"/>
              </a:ext>
            </a:extLst>
          </p:cNvPr>
          <p:cNvSpPr txBox="1"/>
          <p:nvPr/>
        </p:nvSpPr>
        <p:spPr>
          <a:xfrm>
            <a:off x="4750290" y="5982548"/>
            <a:ext cx="42402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D.T.Son</a:t>
            </a:r>
            <a:r>
              <a:rPr lang="en-US" altLang="zh-CN" sz="1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sz="1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M.A.Stephanov</a:t>
            </a:r>
            <a:r>
              <a:rPr lang="en-US" altLang="zh-CN" sz="1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1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Phys.Rev.Lett</a:t>
            </a:r>
            <a:r>
              <a:rPr lang="en-US" altLang="zh-CN" sz="1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88 (2002) 202302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3B0AD360-02E9-F0D6-F288-E972D2D6EF19}"/>
              </a:ext>
            </a:extLst>
          </p:cNvPr>
          <p:cNvGrpSpPr/>
          <p:nvPr/>
        </p:nvGrpSpPr>
        <p:grpSpPr>
          <a:xfrm>
            <a:off x="4572000" y="3429000"/>
            <a:ext cx="2786741" cy="1669023"/>
            <a:chOff x="4572000" y="3429000"/>
            <a:chExt cx="2786741" cy="166902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E44242B-C21C-6DA8-E850-FE7BB1639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429000"/>
              <a:ext cx="2786741" cy="1669023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DC62226-99E0-F3DA-6367-26C99E716397}"/>
                </a:ext>
              </a:extLst>
            </p:cNvPr>
            <p:cNvSpPr txBox="1"/>
            <p:nvPr/>
          </p:nvSpPr>
          <p:spPr>
            <a:xfrm>
              <a:off x="5243803" y="3478696"/>
              <a:ext cx="19718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Sketch plot</a:t>
              </a:r>
              <a:endParaRPr lang="zh-CN" alt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563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944"/>
    </mc:Choice>
    <mc:Fallback xmlns="">
      <p:transition spd="slow" advTm="17594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0000" y="0"/>
            <a:ext cx="7558481" cy="126000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Hadron Spectrum and Phase Transition</a:t>
            </a:r>
            <a:endParaRPr lang="zh-CN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60A7112-B36F-4243-9B45-75A07B74C700}"/>
              </a:ext>
            </a:extLst>
          </p:cNvPr>
          <p:cNvSpPr txBox="1"/>
          <p:nvPr/>
        </p:nvSpPr>
        <p:spPr>
          <a:xfrm>
            <a:off x="6241537" y="999110"/>
            <a:ext cx="74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NJL</a:t>
            </a:r>
            <a:endParaRPr lang="zh-CN" altLang="en-US" baseline="-25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74A4329A-F4D6-418B-B26B-75407B4CF2EB}"/>
              </a:ext>
            </a:extLst>
          </p:cNvPr>
          <p:cNvGrpSpPr/>
          <p:nvPr/>
        </p:nvGrpSpPr>
        <p:grpSpPr>
          <a:xfrm>
            <a:off x="815044" y="993809"/>
            <a:ext cx="3485478" cy="2840411"/>
            <a:chOff x="592735" y="958452"/>
            <a:chExt cx="3485478" cy="2840411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BFCD21FA-DFA9-40F5-ADB0-E295ABA6D571}"/>
                </a:ext>
              </a:extLst>
            </p:cNvPr>
            <p:cNvSpPr txBox="1"/>
            <p:nvPr/>
          </p:nvSpPr>
          <p:spPr>
            <a:xfrm>
              <a:off x="1931647" y="958452"/>
              <a:ext cx="18968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DSE,</a:t>
              </a:r>
              <a:r>
                <a:rPr lang="zh-CN" altLang="en-US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Chiral</a:t>
              </a:r>
              <a:r>
                <a:rPr lang="zh-CN" altLang="en-US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limit</a:t>
              </a:r>
              <a:endParaRPr lang="zh-CN" altLang="en-US" baseline="-25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4C01E2A2-2EE8-49D0-8116-C6CD605E7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2735" y="1257234"/>
              <a:ext cx="3485478" cy="2384926"/>
            </a:xfrm>
            <a:prstGeom prst="rect">
              <a:avLst/>
            </a:prstGeom>
          </p:spPr>
        </p:pic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4BF00D2D-D9FF-403E-857F-751443015FE6}"/>
                </a:ext>
              </a:extLst>
            </p:cNvPr>
            <p:cNvSpPr txBox="1"/>
            <p:nvPr/>
          </p:nvSpPr>
          <p:spPr>
            <a:xfrm>
              <a:off x="1117369" y="3552642"/>
              <a:ext cx="283172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C.S.Fischer</a:t>
              </a:r>
              <a:r>
                <a:rPr lang="en-US" altLang="zh-CN" sz="1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10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Prog.Part.Nucl.Phys</a:t>
              </a:r>
              <a:r>
                <a:rPr lang="en-US" altLang="zh-CN" sz="1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105 (2019) 1-60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3426E375-578F-4836-B4C2-70D6BAAC45C9}"/>
                </a:ext>
              </a:extLst>
            </p:cNvPr>
            <p:cNvSpPr/>
            <p:nvPr/>
          </p:nvSpPr>
          <p:spPr>
            <a:xfrm>
              <a:off x="592735" y="1027804"/>
              <a:ext cx="3485478" cy="2771059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5DA533FC-B02A-48E0-B010-07315BFEB8DA}"/>
              </a:ext>
            </a:extLst>
          </p:cNvPr>
          <p:cNvGrpSpPr/>
          <p:nvPr/>
        </p:nvGrpSpPr>
        <p:grpSpPr>
          <a:xfrm>
            <a:off x="4606346" y="1063161"/>
            <a:ext cx="3842158" cy="2771059"/>
            <a:chOff x="4606346" y="1063161"/>
            <a:chExt cx="3842158" cy="277105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4788120D-E412-4C1F-844C-D4B7D2575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19475" y="1274661"/>
              <a:ext cx="3415900" cy="2248658"/>
            </a:xfrm>
            <a:prstGeom prst="rect">
              <a:avLst/>
            </a:prstGeom>
          </p:spPr>
        </p:pic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76ED591A-1EFF-4D18-82C4-711BD15AD266}"/>
                </a:ext>
              </a:extLst>
            </p:cNvPr>
            <p:cNvSpPr txBox="1"/>
            <p:nvPr/>
          </p:nvSpPr>
          <p:spPr>
            <a:xfrm>
              <a:off x="4606346" y="3468342"/>
              <a:ext cx="38421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B.Sheng</a:t>
              </a:r>
              <a:r>
                <a:rPr lang="en-US" altLang="zh-CN" sz="1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10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Y.Wang</a:t>
              </a:r>
              <a:r>
                <a:rPr lang="en-US" altLang="zh-CN" sz="1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10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X.Wang</a:t>
              </a:r>
              <a:r>
                <a:rPr lang="en-US" altLang="zh-CN" sz="1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10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L.Yu</a:t>
              </a:r>
              <a:r>
                <a:rPr lang="en-US" altLang="zh-CN" sz="1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Phys. Rev. D 103 (2021) 094011</a:t>
              </a: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C6D11C22-DD16-4CAC-918E-EF0C66DF115F}"/>
                </a:ext>
              </a:extLst>
            </p:cNvPr>
            <p:cNvSpPr/>
            <p:nvPr/>
          </p:nvSpPr>
          <p:spPr>
            <a:xfrm>
              <a:off x="4606346" y="1063161"/>
              <a:ext cx="3842158" cy="2771059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28B4F04-DB88-4F5F-A1C3-2147926AB7EC}"/>
              </a:ext>
            </a:extLst>
          </p:cNvPr>
          <p:cNvGrpSpPr/>
          <p:nvPr/>
        </p:nvGrpSpPr>
        <p:grpSpPr>
          <a:xfrm>
            <a:off x="698034" y="4002280"/>
            <a:ext cx="3682947" cy="2395873"/>
            <a:chOff x="4474974" y="4063650"/>
            <a:chExt cx="4037760" cy="2395873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438A9AAE-45ED-498A-8677-54DE8EDC2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74974" y="4753206"/>
              <a:ext cx="3917659" cy="643877"/>
            </a:xfrm>
            <a:prstGeom prst="rect">
              <a:avLst/>
            </a:prstGeom>
          </p:spPr>
        </p:pic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F654E2AB-6890-431E-8C9D-8F12FDAB7BC4}"/>
                </a:ext>
              </a:extLst>
            </p:cNvPr>
            <p:cNvSpPr txBox="1"/>
            <p:nvPr/>
          </p:nvSpPr>
          <p:spPr>
            <a:xfrm>
              <a:off x="4636230" y="6009633"/>
              <a:ext cx="3876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B.B. Brandt, </a:t>
              </a:r>
              <a:r>
                <a:rPr lang="en-US" altLang="zh-CN" sz="10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A.Francis</a:t>
              </a:r>
              <a:r>
                <a:rPr lang="en-US" altLang="zh-CN" sz="1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H.B. Meyer, </a:t>
              </a:r>
              <a:r>
                <a:rPr lang="en-US" altLang="zh-CN" sz="10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D.Robaina</a:t>
              </a:r>
              <a:r>
                <a:rPr lang="en-US" altLang="zh-CN" sz="1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1000" dirty="0" err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Phys.Rev.D</a:t>
              </a:r>
              <a:r>
                <a:rPr lang="en-US" altLang="zh-CN" sz="10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92 (2015) 9, 094510</a:t>
              </a: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F701551A-E77E-423B-8390-2D56D9424B3A}"/>
                </a:ext>
              </a:extLst>
            </p:cNvPr>
            <p:cNvSpPr/>
            <p:nvPr/>
          </p:nvSpPr>
          <p:spPr>
            <a:xfrm>
              <a:off x="4551422" y="4063650"/>
              <a:ext cx="3876504" cy="2395873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28AF4D6A-0854-4050-82DF-7E27DDE2403F}"/>
                </a:ext>
              </a:extLst>
            </p:cNvPr>
            <p:cNvSpPr txBox="1"/>
            <p:nvPr/>
          </p:nvSpPr>
          <p:spPr>
            <a:xfrm>
              <a:off x="6241538" y="4074193"/>
              <a:ext cx="9052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LQCD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C3C560AB-9DDF-4C4A-834A-CC3C9C001A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4870" y="5145282"/>
            <a:ext cx="738663" cy="24622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A7F8BB2-A8C4-4BDA-B3E0-D8DE8E6806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8767" y="5166106"/>
            <a:ext cx="619372" cy="22581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EA45B90C-207C-4BBB-905A-A24762B1EA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5174" y="5135487"/>
            <a:ext cx="738662" cy="246220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75401B4C-4EEC-4FB9-A784-02A9409C00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9882" y="5190315"/>
            <a:ext cx="633549" cy="177393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1A0B5123-73CF-76BF-1DDB-E337C6DA197B}"/>
              </a:ext>
            </a:extLst>
          </p:cNvPr>
          <p:cNvGrpSpPr/>
          <p:nvPr/>
        </p:nvGrpSpPr>
        <p:grpSpPr>
          <a:xfrm>
            <a:off x="4606345" y="4012823"/>
            <a:ext cx="4384231" cy="2395873"/>
            <a:chOff x="4606345" y="4012823"/>
            <a:chExt cx="4384231" cy="2395873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320501F5-D57B-4AA6-8A29-D59F685E266E}"/>
                </a:ext>
              </a:extLst>
            </p:cNvPr>
            <p:cNvGrpSpPr/>
            <p:nvPr/>
          </p:nvGrpSpPr>
          <p:grpSpPr>
            <a:xfrm>
              <a:off x="4606345" y="4012823"/>
              <a:ext cx="4384231" cy="2395873"/>
              <a:chOff x="815044" y="4063650"/>
              <a:chExt cx="3972588" cy="2395873"/>
            </a:xfrm>
          </p:grpSpPr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1417EB5-84D3-486F-812A-ABF75605DE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7241" y="4581413"/>
                <a:ext cx="3132739" cy="538258"/>
              </a:xfrm>
              <a:prstGeom prst="rect">
                <a:avLst/>
              </a:prstGeom>
            </p:spPr>
          </p:pic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395AFFE-E46D-4B69-ADEC-60613A3626F7}"/>
                  </a:ext>
                </a:extLst>
              </p:cNvPr>
              <p:cNvSpPr txBox="1"/>
              <p:nvPr/>
            </p:nvSpPr>
            <p:spPr>
              <a:xfrm>
                <a:off x="945474" y="6033375"/>
                <a:ext cx="384215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00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D.T.Son</a:t>
                </a:r>
                <a:r>
                  <a:rPr lang="en-US" altLang="zh-CN" sz="10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altLang="zh-CN" sz="1000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M.A.Stephanov</a:t>
                </a:r>
                <a:r>
                  <a:rPr lang="en-US" altLang="zh-CN" sz="10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1000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Phys.Rev.Lett</a:t>
                </a:r>
                <a:r>
                  <a:rPr lang="en-US" altLang="zh-CN" sz="10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88 (2002) 202302</a:t>
                </a:r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B9D0FF41-B932-4AAB-96F3-8D9D92CFEBAD}"/>
                  </a:ext>
                </a:extLst>
              </p:cNvPr>
              <p:cNvSpPr/>
              <p:nvPr/>
            </p:nvSpPr>
            <p:spPr>
              <a:xfrm>
                <a:off x="815044" y="4063650"/>
                <a:ext cx="3485478" cy="2395873"/>
              </a:xfrm>
              <a:prstGeom prst="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D901E9E2-EFED-2720-B793-ED26309B26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4870" y="5514993"/>
              <a:ext cx="2711087" cy="512908"/>
            </a:xfrm>
            <a:prstGeom prst="rect">
              <a:avLst/>
            </a:prstGeom>
          </p:spPr>
        </p:pic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F44A4734-0993-9B7F-8132-F418A4168293}"/>
              </a:ext>
            </a:extLst>
          </p:cNvPr>
          <p:cNvSpPr txBox="1"/>
          <p:nvPr/>
        </p:nvSpPr>
        <p:spPr>
          <a:xfrm>
            <a:off x="5664199" y="4063992"/>
            <a:ext cx="1669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finite T CPT</a:t>
            </a:r>
            <a:endParaRPr lang="zh-CN" altLang="en-US" baseline="-25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80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944"/>
    </mc:Choice>
    <mc:Fallback xmlns="">
      <p:transition spd="slow" advTm="17594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0000" y="0"/>
            <a:ext cx="7558481" cy="1260000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width and meson dissociation</a:t>
            </a:r>
            <a:endParaRPr lang="zh-CN" alt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BD57766-AEE2-4C51-96DD-6014CDCE7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762" y="1695984"/>
            <a:ext cx="3789317" cy="252621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499BA72-F791-40AB-BB80-BD2EDAE41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56" y="1737407"/>
            <a:ext cx="3702031" cy="2484788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9B73D58B-75D3-4DC3-9E16-7BA6186C4162}"/>
              </a:ext>
            </a:extLst>
          </p:cNvPr>
          <p:cNvSpPr txBox="1"/>
          <p:nvPr/>
        </p:nvSpPr>
        <p:spPr>
          <a:xfrm>
            <a:off x="1529926" y="4387816"/>
            <a:ext cx="25081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FF0000"/>
                </a:solidFill>
              </a:rPr>
              <a:t>Y.-Z. Xu, </a:t>
            </a:r>
            <a:r>
              <a:rPr lang="en-US" altLang="zh-CN" sz="1000" dirty="0" err="1">
                <a:solidFill>
                  <a:srgbClr val="FF0000"/>
                </a:solidFill>
              </a:rPr>
              <a:t>S.Qin</a:t>
            </a:r>
            <a:r>
              <a:rPr lang="en-US" altLang="zh-CN" sz="1000" dirty="0">
                <a:solidFill>
                  <a:srgbClr val="FF0000"/>
                </a:solidFill>
              </a:rPr>
              <a:t>, </a:t>
            </a:r>
            <a:r>
              <a:rPr lang="en-US" altLang="zh-CN" sz="1000" dirty="0" err="1">
                <a:solidFill>
                  <a:srgbClr val="FF0000"/>
                </a:solidFill>
              </a:rPr>
              <a:t>H.Zong</a:t>
            </a:r>
            <a:r>
              <a:rPr lang="en-US" altLang="zh-CN" sz="1000" dirty="0">
                <a:solidFill>
                  <a:srgbClr val="FF0000"/>
                </a:solidFill>
              </a:rPr>
              <a:t>, arXiv:2106.13592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6BA65BE-A5E9-4AB9-9683-DFED65607520}"/>
              </a:ext>
            </a:extLst>
          </p:cNvPr>
          <p:cNvSpPr txBox="1"/>
          <p:nvPr/>
        </p:nvSpPr>
        <p:spPr>
          <a:xfrm>
            <a:off x="5105911" y="4222195"/>
            <a:ext cx="2632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R: ratio of width to mass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C2E07B3-398F-4035-BF52-6199E1283641}"/>
              </a:ext>
            </a:extLst>
          </p:cNvPr>
          <p:cNvSpPr txBox="1"/>
          <p:nvPr/>
        </p:nvSpPr>
        <p:spPr>
          <a:xfrm>
            <a:off x="1086233" y="5062953"/>
            <a:ext cx="7108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2060"/>
                </a:solidFill>
              </a:rPr>
              <a:t>Thermal properties of light mesons and their relations with chiral phase transition.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EC822B2-2914-473D-81F6-6BAB6CD97774}"/>
              </a:ext>
            </a:extLst>
          </p:cNvPr>
          <p:cNvSpPr txBox="1"/>
          <p:nvPr/>
        </p:nvSpPr>
        <p:spPr>
          <a:xfrm>
            <a:off x="5575414" y="3059668"/>
            <a:ext cx="2083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Meson dissociation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944"/>
    </mc:Choice>
    <mc:Fallback xmlns="">
      <p:transition spd="slow" advTm="175944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5734</TotalTime>
  <Words>2067</Words>
  <Application>Microsoft Office PowerPoint</Application>
  <PresentationFormat>全屏显示(4:3)</PresentationFormat>
  <Paragraphs>240</Paragraphs>
  <Slides>37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37</vt:i4>
      </vt:variant>
    </vt:vector>
  </HeadingPairs>
  <TitlesOfParts>
    <vt:vector size="46" baseType="lpstr">
      <vt:lpstr>Arial</vt:lpstr>
      <vt:lpstr>Calibri</vt:lpstr>
      <vt:lpstr>Calibri Light</vt:lpstr>
      <vt:lpstr>Cambria Math</vt:lpstr>
      <vt:lpstr>Times New Roman</vt:lpstr>
      <vt:lpstr>Wingdings</vt:lpstr>
      <vt:lpstr>Office 主题</vt:lpstr>
      <vt:lpstr>公式</vt:lpstr>
      <vt:lpstr>Microsoft 公式 3.0</vt:lpstr>
      <vt:lpstr>Chiral phase transition in the soft-wall AdS/QCD model</vt:lpstr>
      <vt:lpstr>PowerPoint 演示文稿</vt:lpstr>
      <vt:lpstr>QCD vacuum</vt:lpstr>
      <vt:lpstr>PowerPoint 演示文稿</vt:lpstr>
      <vt:lpstr>Mass Diagram: Columbia Plot</vt:lpstr>
      <vt:lpstr>Mass Diagram: Columbia Plot</vt:lpstr>
      <vt:lpstr>Hadron Spectrum and Phase Transition</vt:lpstr>
      <vt:lpstr>Hadron Spectrum and Phase Transition</vt:lpstr>
      <vt:lpstr>Thermal width and meson dissociation</vt:lpstr>
      <vt:lpstr>Nonequilibrium stage in HIC</vt:lpstr>
      <vt:lpstr>Non-perturbative Method</vt:lpstr>
      <vt:lpstr>Holographic Method</vt:lpstr>
      <vt:lpstr>Phase Transitions from Holographic</vt:lpstr>
      <vt:lpstr>Soft-Wall Model</vt:lpstr>
      <vt:lpstr>PowerPoint 演示文稿</vt:lpstr>
      <vt:lpstr>PowerPoint 演示文稿</vt:lpstr>
      <vt:lpstr>PowerPoint 演示文稿</vt:lpstr>
      <vt:lpstr>PowerPoint 演示文稿</vt:lpstr>
      <vt:lpstr>Density effect</vt:lpstr>
      <vt:lpstr>Density effect</vt:lpstr>
      <vt:lpstr>Magnetic effect(preliminary results)</vt:lpstr>
      <vt:lpstr>PowerPoint 演示文稿</vt:lpstr>
      <vt:lpstr>PowerPoint 演示文稿</vt:lpstr>
      <vt:lpstr>PowerPoint 演示文稿</vt:lpstr>
      <vt:lpstr>PowerPoint 演示文稿</vt:lpstr>
      <vt:lpstr>Finite μI spectra</vt:lpstr>
      <vt:lpstr>Magnetic effect(preliminary results)</vt:lpstr>
      <vt:lpstr>Holographic thermalization</vt:lpstr>
      <vt:lpstr>Prethermalization: short time</vt:lpstr>
      <vt:lpstr>Real-time dynamics in soft-wall model</vt:lpstr>
      <vt:lpstr>Thermalization</vt:lpstr>
      <vt:lpstr>Relaxation time and critical slowing down</vt:lpstr>
      <vt:lpstr>Prethermalization</vt:lpstr>
      <vt:lpstr>Dynamic critical scaling</vt:lpstr>
      <vt:lpstr>Bubble nucleation(1st order PT)</vt:lpstr>
      <vt:lpstr>Summary</vt:lpstr>
      <vt:lpstr>Thanks for your attentions!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lidn</dc:creator>
  <cp:lastModifiedBy>MAXHUB</cp:lastModifiedBy>
  <cp:revision>1212</cp:revision>
  <dcterms:created xsi:type="dcterms:W3CDTF">2015-12-09T03:34:00Z</dcterms:created>
  <dcterms:modified xsi:type="dcterms:W3CDTF">2023-11-25T02:18:58Z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2052-10.1.0.7468</vt:lpwstr>
  </property>
</Properties>
</file>