
<file path=[Content_Types].xml><?xml version="1.0" encoding="utf-8"?>
<Types xmlns="http://schemas.openxmlformats.org/package/2006/content-types">
  <Default Extension="png" ContentType="image/png"/>
  <Default Extension="bin" ContentType="application/vnd.openxmlformats-officedocument.oleObject"/>
  <Default Extension="pdf" ContentType="application/pdf"/>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2" r:id="rId2"/>
  </p:sldMasterIdLst>
  <p:notesMasterIdLst>
    <p:notesMasterId r:id="rId36"/>
  </p:notesMasterIdLst>
  <p:handoutMasterIdLst>
    <p:handoutMasterId r:id="rId37"/>
  </p:handoutMasterIdLst>
  <p:sldIdLst>
    <p:sldId id="714" r:id="rId3"/>
    <p:sldId id="578" r:id="rId4"/>
    <p:sldId id="861" r:id="rId5"/>
    <p:sldId id="582" r:id="rId6"/>
    <p:sldId id="595" r:id="rId7"/>
    <p:sldId id="1974" r:id="rId8"/>
    <p:sldId id="1972" r:id="rId9"/>
    <p:sldId id="868" r:id="rId10"/>
    <p:sldId id="589" r:id="rId11"/>
    <p:sldId id="596" r:id="rId12"/>
    <p:sldId id="1962" r:id="rId13"/>
    <p:sldId id="435" r:id="rId14"/>
    <p:sldId id="532" r:id="rId15"/>
    <p:sldId id="715" r:id="rId16"/>
    <p:sldId id="643" r:id="rId17"/>
    <p:sldId id="718" r:id="rId18"/>
    <p:sldId id="848" r:id="rId19"/>
    <p:sldId id="716" r:id="rId20"/>
    <p:sldId id="870" r:id="rId21"/>
    <p:sldId id="1963" r:id="rId22"/>
    <p:sldId id="1965" r:id="rId23"/>
    <p:sldId id="721" r:id="rId24"/>
    <p:sldId id="1966" r:id="rId25"/>
    <p:sldId id="1967" r:id="rId26"/>
    <p:sldId id="1968" r:id="rId27"/>
    <p:sldId id="866" r:id="rId28"/>
    <p:sldId id="1971" r:id="rId29"/>
    <p:sldId id="1969" r:id="rId30"/>
    <p:sldId id="1970" r:id="rId31"/>
    <p:sldId id="1960" r:id="rId32"/>
    <p:sldId id="867" r:id="rId33"/>
    <p:sldId id="504" r:id="rId34"/>
    <p:sldId id="631" r:id="rId35"/>
  </p:sldIdLst>
  <p:sldSz cx="9144000" cy="6858000" type="screen4x3"/>
  <p:notesSz cx="6950075" cy="9236075"/>
  <p:defaultTextStyle>
    <a:defPPr>
      <a:defRPr lang="en-US"/>
    </a:defPPr>
    <a:lvl1pPr algn="l" rtl="0" eaLnBrk="0" fontAlgn="base" hangingPunct="0">
      <a:spcBef>
        <a:spcPct val="0"/>
      </a:spcBef>
      <a:spcAft>
        <a:spcPct val="0"/>
      </a:spcAft>
      <a:defRPr sz="2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FF"/>
    <a:srgbClr val="CCFFFF"/>
    <a:srgbClr val="800000"/>
    <a:srgbClr val="FFFFFF"/>
    <a:srgbClr val="000000"/>
    <a:srgbClr val="808080"/>
    <a:srgbClr val="0033CC"/>
    <a:srgbClr val="009900"/>
    <a:srgbClr val="FFFF66"/>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26" autoAdjust="0"/>
    <p:restoredTop sz="70650" autoAdjust="0"/>
  </p:normalViewPr>
  <p:slideViewPr>
    <p:cSldViewPr>
      <p:cViewPr>
        <p:scale>
          <a:sx n="86" d="100"/>
          <a:sy n="86" d="100"/>
        </p:scale>
        <p:origin x="1085" y="120"/>
      </p:cViewPr>
      <p:guideLst>
        <p:guide orient="horz" pos="2160"/>
        <p:guide pos="2880"/>
      </p:guideLst>
    </p:cSldViewPr>
  </p:slideViewPr>
  <p:outlineViewPr>
    <p:cViewPr>
      <p:scale>
        <a:sx n="25" d="100"/>
        <a:sy n="25" d="100"/>
      </p:scale>
      <p:origin x="0" y="0"/>
    </p:cViewPr>
  </p:outlineViewPr>
  <p:notesTextViewPr>
    <p:cViewPr>
      <p:scale>
        <a:sx n="100" d="100"/>
        <a:sy n="100" d="100"/>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viewProps" Target="viewProps.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5.emf"/><Relationship Id="rId1" Type="http://schemas.openxmlformats.org/officeDocument/2006/relationships/image" Target="../media/image4.e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image" Target="../media/image8.wmf"/><Relationship Id="rId1" Type="http://schemas.openxmlformats.org/officeDocument/2006/relationships/image" Target="../media/image7.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image" Target="../media/image12.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22.wmf"/><Relationship Id="rId1" Type="http://schemas.openxmlformats.org/officeDocument/2006/relationships/image" Target="../media/image21.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70.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9874" name="Rectangle 2"/>
          <p:cNvSpPr>
            <a:spLocks noGrp="1" noChangeArrowheads="1"/>
          </p:cNvSpPr>
          <p:nvPr>
            <p:ph type="hdr" sz="quarter"/>
          </p:nvPr>
        </p:nvSpPr>
        <p:spPr bwMode="auto">
          <a:xfrm>
            <a:off x="0" y="0"/>
            <a:ext cx="3011910" cy="4610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720" tIns="46360" rIns="92720" bIns="46360" numCol="1" anchor="t" anchorCtr="0" compatLnSpc="1">
            <a:prstTxWarp prst="textNoShape">
              <a:avLst/>
            </a:prstTxWarp>
          </a:bodyPr>
          <a:lstStyle>
            <a:lvl1pPr defTabSz="927100">
              <a:defRPr sz="1200"/>
            </a:lvl1pPr>
          </a:lstStyle>
          <a:p>
            <a:endParaRPr lang="en-US"/>
          </a:p>
        </p:txBody>
      </p:sp>
      <p:sp>
        <p:nvSpPr>
          <p:cNvPr id="79875" name="Rectangle 3"/>
          <p:cNvSpPr>
            <a:spLocks noGrp="1" noChangeArrowheads="1"/>
          </p:cNvSpPr>
          <p:nvPr>
            <p:ph type="dt" sz="quarter" idx="1"/>
          </p:nvPr>
        </p:nvSpPr>
        <p:spPr bwMode="auto">
          <a:xfrm>
            <a:off x="3938166" y="0"/>
            <a:ext cx="3011910" cy="4610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720" tIns="46360" rIns="92720" bIns="46360" numCol="1" anchor="t" anchorCtr="0" compatLnSpc="1">
            <a:prstTxWarp prst="textNoShape">
              <a:avLst/>
            </a:prstTxWarp>
          </a:bodyPr>
          <a:lstStyle>
            <a:lvl1pPr algn="r" defTabSz="927100">
              <a:defRPr sz="1200"/>
            </a:lvl1pPr>
          </a:lstStyle>
          <a:p>
            <a:endParaRPr lang="en-US"/>
          </a:p>
        </p:txBody>
      </p:sp>
      <p:sp>
        <p:nvSpPr>
          <p:cNvPr id="79876" name="Rectangle 4"/>
          <p:cNvSpPr>
            <a:spLocks noGrp="1" noChangeArrowheads="1"/>
          </p:cNvSpPr>
          <p:nvPr>
            <p:ph type="ftr" sz="quarter" idx="2"/>
          </p:nvPr>
        </p:nvSpPr>
        <p:spPr bwMode="auto">
          <a:xfrm>
            <a:off x="0" y="8773477"/>
            <a:ext cx="3011910" cy="4625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720" tIns="46360" rIns="92720" bIns="46360" numCol="1" anchor="b" anchorCtr="0" compatLnSpc="1">
            <a:prstTxWarp prst="textNoShape">
              <a:avLst/>
            </a:prstTxWarp>
          </a:bodyPr>
          <a:lstStyle>
            <a:lvl1pPr defTabSz="927100">
              <a:defRPr sz="1200"/>
            </a:lvl1pPr>
          </a:lstStyle>
          <a:p>
            <a:endParaRPr lang="en-US"/>
          </a:p>
        </p:txBody>
      </p:sp>
      <p:sp>
        <p:nvSpPr>
          <p:cNvPr id="79877" name="Rectangle 5"/>
          <p:cNvSpPr>
            <a:spLocks noGrp="1" noChangeArrowheads="1"/>
          </p:cNvSpPr>
          <p:nvPr>
            <p:ph type="sldNum" sz="quarter" idx="3"/>
          </p:nvPr>
        </p:nvSpPr>
        <p:spPr bwMode="auto">
          <a:xfrm>
            <a:off x="3938166" y="8773477"/>
            <a:ext cx="3011910" cy="4625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720" tIns="46360" rIns="92720" bIns="46360" numCol="1" anchor="b" anchorCtr="0" compatLnSpc="1">
            <a:prstTxWarp prst="textNoShape">
              <a:avLst/>
            </a:prstTxWarp>
          </a:bodyPr>
          <a:lstStyle>
            <a:lvl1pPr algn="r" defTabSz="927100">
              <a:defRPr sz="1200"/>
            </a:lvl1pPr>
          </a:lstStyle>
          <a:p>
            <a:fld id="{7A5A9176-0C10-4966-AB5D-C5029A014276}" type="slidenum">
              <a:rPr lang="en-US"/>
              <a:pPr/>
              <a:t>‹#›</a:t>
            </a:fld>
            <a:endParaRPr lang="en-US"/>
          </a:p>
        </p:txBody>
      </p:sp>
    </p:spTree>
    <p:extLst>
      <p:ext uri="{BB962C8B-B14F-4D97-AF65-F5344CB8AC3E}">
        <p14:creationId xmlns:p14="http://schemas.microsoft.com/office/powerpoint/2010/main" val="17933782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8002" name="Rectangle 1026"/>
          <p:cNvSpPr>
            <a:spLocks noGrp="1" noChangeArrowheads="1"/>
          </p:cNvSpPr>
          <p:nvPr>
            <p:ph type="hdr" sz="quarter"/>
          </p:nvPr>
        </p:nvSpPr>
        <p:spPr bwMode="auto">
          <a:xfrm>
            <a:off x="0" y="2"/>
            <a:ext cx="3024512" cy="4578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128003" name="Rectangle 1027"/>
          <p:cNvSpPr>
            <a:spLocks noGrp="1" noChangeArrowheads="1"/>
          </p:cNvSpPr>
          <p:nvPr>
            <p:ph type="dt" idx="1"/>
          </p:nvPr>
        </p:nvSpPr>
        <p:spPr bwMode="auto">
          <a:xfrm>
            <a:off x="3931865" y="2"/>
            <a:ext cx="3024512" cy="4578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128004" name="Rectangle 1028"/>
          <p:cNvSpPr>
            <a:spLocks noGrp="1" noRot="1" noChangeAspect="1" noChangeArrowheads="1" noTextEdit="1"/>
          </p:cNvSpPr>
          <p:nvPr>
            <p:ph type="sldImg" idx="2"/>
          </p:nvPr>
        </p:nvSpPr>
        <p:spPr bwMode="auto">
          <a:xfrm>
            <a:off x="1189038" y="685800"/>
            <a:ext cx="4578350" cy="3433763"/>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28005" name="Rectangle 1029"/>
          <p:cNvSpPr>
            <a:spLocks noGrp="1" noChangeArrowheads="1"/>
          </p:cNvSpPr>
          <p:nvPr>
            <p:ph type="body" sz="quarter" idx="3"/>
          </p:nvPr>
        </p:nvSpPr>
        <p:spPr bwMode="auto">
          <a:xfrm>
            <a:off x="907354" y="4425687"/>
            <a:ext cx="5141669" cy="41204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8006" name="Rectangle 1030"/>
          <p:cNvSpPr>
            <a:spLocks noGrp="1" noChangeArrowheads="1"/>
          </p:cNvSpPr>
          <p:nvPr>
            <p:ph type="ftr" sz="quarter" idx="4"/>
          </p:nvPr>
        </p:nvSpPr>
        <p:spPr bwMode="auto">
          <a:xfrm>
            <a:off x="0" y="8775068"/>
            <a:ext cx="3024512" cy="4578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128007" name="Rectangle 1031"/>
          <p:cNvSpPr>
            <a:spLocks noGrp="1" noChangeArrowheads="1"/>
          </p:cNvSpPr>
          <p:nvPr>
            <p:ph type="sldNum" sz="quarter" idx="5"/>
          </p:nvPr>
        </p:nvSpPr>
        <p:spPr bwMode="auto">
          <a:xfrm>
            <a:off x="3931865" y="8775068"/>
            <a:ext cx="3024512" cy="4578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00D0C39D-E457-4E89-9FBE-7FD39A4A512A}" type="slidenum">
              <a:rPr lang="en-US"/>
              <a:pPr/>
              <a:t>‹#›</a:t>
            </a:fld>
            <a:endParaRPr lang="en-US"/>
          </a:p>
        </p:txBody>
      </p:sp>
    </p:spTree>
    <p:extLst>
      <p:ext uri="{BB962C8B-B14F-4D97-AF65-F5344CB8AC3E}">
        <p14:creationId xmlns:p14="http://schemas.microsoft.com/office/powerpoint/2010/main" val="2165067842"/>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p:txBody>
          <a:bodyPr/>
          <a:lstStyle/>
          <a:p>
            <a:pPr>
              <a:defRPr/>
            </a:pPr>
            <a:fld id="{1542FD52-CF22-41EC-83F8-43AC4239A075}" type="slidenum">
              <a:rPr lang="zh-CN" altLang="en-US" smtClean="0">
                <a:latin typeface="Arial" pitchFamily="34" charset="0"/>
              </a:rPr>
              <a:pPr>
                <a:defRPr/>
              </a:pPr>
              <a:t>1</a:t>
            </a:fld>
            <a:endParaRPr lang="en-US" altLang="zh-CN">
              <a:latin typeface="Arial" pitchFamily="34" charset="0"/>
            </a:endParaRPr>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eaLnBrk="1" hangingPunct="1"/>
            <a:endParaRPr lang="zh-CN" altLang="en-US">
              <a:latin typeface="Arial" pitchFamily="34" charset="0"/>
            </a:endParaRPr>
          </a:p>
        </p:txBody>
      </p:sp>
    </p:spTree>
    <p:extLst>
      <p:ext uri="{BB962C8B-B14F-4D97-AF65-F5344CB8AC3E}">
        <p14:creationId xmlns:p14="http://schemas.microsoft.com/office/powerpoint/2010/main" val="21864004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093A84E-2970-4EBE-A53F-BCB988A4E6CC}" type="slidenum">
              <a:rPr lang="en-US" altLang="en-US"/>
              <a:pPr/>
              <a:t>2</a:t>
            </a:fld>
            <a:endParaRPr lang="en-US" altLang="en-US"/>
          </a:p>
        </p:txBody>
      </p:sp>
      <p:sp>
        <p:nvSpPr>
          <p:cNvPr id="125954" name="Rectangle 2"/>
          <p:cNvSpPr>
            <a:spLocks noGrp="1" noRot="1" noChangeAspect="1" noChangeArrowheads="1" noTextEdit="1"/>
          </p:cNvSpPr>
          <p:nvPr>
            <p:ph type="sldImg"/>
          </p:nvPr>
        </p:nvSpPr>
        <p:spPr>
          <a:ln/>
        </p:spPr>
      </p:sp>
      <p:sp>
        <p:nvSpPr>
          <p:cNvPr id="125955"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39782809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BA69C17-8CC7-41B5-A350-95DB899C46F1}" type="slidenum">
              <a:rPr lang="en-US"/>
              <a:pPr/>
              <a:t>3</a:t>
            </a:fld>
            <a:endParaRPr lang="en-US"/>
          </a:p>
        </p:txBody>
      </p:sp>
      <p:sp>
        <p:nvSpPr>
          <p:cNvPr id="47106" name="Rectangle 2"/>
          <p:cNvSpPr>
            <a:spLocks noGrp="1" noRot="1" noChangeAspect="1" noChangeArrowheads="1" noTextEdit="1"/>
          </p:cNvSpPr>
          <p:nvPr>
            <p:ph type="sldImg"/>
          </p:nvPr>
        </p:nvSpPr>
        <p:spPr>
          <a:ln/>
        </p:spPr>
      </p:sp>
      <p:sp>
        <p:nvSpPr>
          <p:cNvPr id="471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8315459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53351" indent="-289751" eaLnBrk="0" hangingPunct="0">
              <a:defRPr>
                <a:solidFill>
                  <a:schemeClr val="tx1"/>
                </a:solidFill>
                <a:latin typeface="Arial" pitchFamily="34" charset="0"/>
              </a:defRPr>
            </a:lvl2pPr>
            <a:lvl3pPr marL="1159002" indent="-231800" eaLnBrk="0" hangingPunct="0">
              <a:defRPr>
                <a:solidFill>
                  <a:schemeClr val="tx1"/>
                </a:solidFill>
                <a:latin typeface="Arial" pitchFamily="34" charset="0"/>
              </a:defRPr>
            </a:lvl3pPr>
            <a:lvl4pPr marL="1622603" indent="-231800" eaLnBrk="0" hangingPunct="0">
              <a:defRPr>
                <a:solidFill>
                  <a:schemeClr val="tx1"/>
                </a:solidFill>
                <a:latin typeface="Arial" pitchFamily="34" charset="0"/>
              </a:defRPr>
            </a:lvl4pPr>
            <a:lvl5pPr marL="2086204" indent="-231800" eaLnBrk="0" hangingPunct="0">
              <a:defRPr>
                <a:solidFill>
                  <a:schemeClr val="tx1"/>
                </a:solidFill>
                <a:latin typeface="Arial" pitchFamily="34" charset="0"/>
              </a:defRPr>
            </a:lvl5pPr>
            <a:lvl6pPr marL="2549804" indent="-231800" eaLnBrk="0" fontAlgn="base" hangingPunct="0">
              <a:spcBef>
                <a:spcPct val="0"/>
              </a:spcBef>
              <a:spcAft>
                <a:spcPct val="0"/>
              </a:spcAft>
              <a:defRPr>
                <a:solidFill>
                  <a:schemeClr val="tx1"/>
                </a:solidFill>
                <a:latin typeface="Arial" pitchFamily="34" charset="0"/>
              </a:defRPr>
            </a:lvl6pPr>
            <a:lvl7pPr marL="3013405" indent="-231800" eaLnBrk="0" fontAlgn="base" hangingPunct="0">
              <a:spcBef>
                <a:spcPct val="0"/>
              </a:spcBef>
              <a:spcAft>
                <a:spcPct val="0"/>
              </a:spcAft>
              <a:defRPr>
                <a:solidFill>
                  <a:schemeClr val="tx1"/>
                </a:solidFill>
                <a:latin typeface="Arial" pitchFamily="34" charset="0"/>
              </a:defRPr>
            </a:lvl7pPr>
            <a:lvl8pPr marL="3477006" indent="-231800" eaLnBrk="0" fontAlgn="base" hangingPunct="0">
              <a:spcBef>
                <a:spcPct val="0"/>
              </a:spcBef>
              <a:spcAft>
                <a:spcPct val="0"/>
              </a:spcAft>
              <a:defRPr>
                <a:solidFill>
                  <a:schemeClr val="tx1"/>
                </a:solidFill>
                <a:latin typeface="Arial" pitchFamily="34" charset="0"/>
              </a:defRPr>
            </a:lvl8pPr>
            <a:lvl9pPr marL="3940607" indent="-231800" eaLnBrk="0" fontAlgn="base" hangingPunct="0">
              <a:spcBef>
                <a:spcPct val="0"/>
              </a:spcBef>
              <a:spcAft>
                <a:spcPct val="0"/>
              </a:spcAft>
              <a:defRPr>
                <a:solidFill>
                  <a:schemeClr val="tx1"/>
                </a:solidFill>
                <a:latin typeface="Arial"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D12D9C1-F05E-4E55-A3CA-37BB71A8EDCE}" type="slidenum">
              <a:rPr kumimoji="0" lang="en-GB" sz="1200" b="0" i="0" u="none" strike="noStrike" kern="1200" cap="none" spc="0" normalizeH="0" baseline="0" noProof="0">
                <a:ln>
                  <a:noFill/>
                </a:ln>
                <a:solidFill>
                  <a:srgbClr val="000000"/>
                </a:solidFill>
                <a:effectLst/>
                <a:uLnTx/>
                <a:uFillTx/>
                <a:latin typeface="Arial"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GB" sz="1200" b="0" i="0" u="none" strike="noStrike" kern="1200" cap="none" spc="0" normalizeH="0" baseline="0" noProof="0">
              <a:ln>
                <a:noFill/>
              </a:ln>
              <a:solidFill>
                <a:srgbClr val="000000"/>
              </a:solidFill>
              <a:effectLst/>
              <a:uLnTx/>
              <a:uFillTx/>
              <a:latin typeface="Arial" pitchFamily="34" charset="0"/>
              <a:ea typeface="+mn-ea"/>
              <a:cs typeface="+mn-cs"/>
            </a:endParaRPr>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p:spPr>
        <p:txBody>
          <a:bodyPr/>
          <a:lstStyle/>
          <a:p>
            <a:pPr eaLnBrk="1" hangingPunct="1"/>
            <a:r>
              <a:rPr lang="en-GB">
                <a:latin typeface="Arial" pitchFamily="34" charset="0"/>
              </a:rPr>
              <a:t>Just tear through</a:t>
            </a:r>
          </a:p>
        </p:txBody>
      </p:sp>
    </p:spTree>
    <p:extLst>
      <p:ext uri="{BB962C8B-B14F-4D97-AF65-F5344CB8AC3E}">
        <p14:creationId xmlns:p14="http://schemas.microsoft.com/office/powerpoint/2010/main" val="19285247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6"/>
          <p:cNvSpPr txBox="1">
            <a:spLocks noGrp="1" noChangeArrowheads="1"/>
          </p:cNvSpPr>
          <p:nvPr/>
        </p:nvSpPr>
        <p:spPr bwMode="auto">
          <a:xfrm>
            <a:off x="1" y="8761260"/>
            <a:ext cx="3034876" cy="460538"/>
          </a:xfrm>
          <a:prstGeom prst="rect">
            <a:avLst/>
          </a:prstGeom>
          <a:noFill/>
          <a:ln w="9525">
            <a:noFill/>
            <a:miter lim="800000"/>
            <a:headEnd/>
            <a:tailEnd/>
          </a:ln>
        </p:spPr>
        <p:txBody>
          <a:bodyPr lIns="93011" tIns="46508" rIns="93011" bIns="46508" anchor="b"/>
          <a:lstStyle/>
          <a:p>
            <a:pPr marL="0" marR="0" lvl="0" indent="0" algn="l" defTabSz="930275"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Times New Roman" pitchFamily="18" charset="0"/>
                <a:ea typeface="+mn-ea"/>
                <a:cs typeface="+mn-cs"/>
              </a:rPr>
              <a:t>Yannis Semertzidis, BNL</a:t>
            </a:r>
          </a:p>
        </p:txBody>
      </p:sp>
      <p:sp>
        <p:nvSpPr>
          <p:cNvPr id="35843" name="Rectangle 7"/>
          <p:cNvSpPr txBox="1">
            <a:spLocks noGrp="1" noChangeArrowheads="1"/>
          </p:cNvSpPr>
          <p:nvPr/>
        </p:nvSpPr>
        <p:spPr bwMode="auto">
          <a:xfrm>
            <a:off x="3967586" y="8761260"/>
            <a:ext cx="3034876" cy="460538"/>
          </a:xfrm>
          <a:prstGeom prst="rect">
            <a:avLst/>
          </a:prstGeom>
          <a:noFill/>
          <a:ln w="9525">
            <a:noFill/>
            <a:miter lim="800000"/>
            <a:headEnd/>
            <a:tailEnd/>
          </a:ln>
        </p:spPr>
        <p:txBody>
          <a:bodyPr lIns="93011" tIns="46508" rIns="93011" bIns="46508" anchor="b"/>
          <a:lstStyle/>
          <a:p>
            <a:pPr marL="0" marR="0" lvl="0" indent="0" algn="r" defTabSz="930275" rtl="0" eaLnBrk="0" fontAlgn="base" latinLnBrk="0" hangingPunct="0">
              <a:lnSpc>
                <a:spcPct val="100000"/>
              </a:lnSpc>
              <a:spcBef>
                <a:spcPct val="0"/>
              </a:spcBef>
              <a:spcAft>
                <a:spcPct val="0"/>
              </a:spcAft>
              <a:buClrTx/>
              <a:buSzTx/>
              <a:buFontTx/>
              <a:buNone/>
              <a:tabLst/>
              <a:defRPr/>
            </a:pPr>
            <a:fld id="{D44B2941-C00C-4A2C-82F3-6BD20BE755FD}" type="slidenum">
              <a:rPr kumimoji="0" lang="en-US" sz="1200" b="0" i="0" u="none" strike="noStrike" kern="1200" cap="none" spc="0" normalizeH="0" baseline="0" noProof="0">
                <a:ln>
                  <a:noFill/>
                </a:ln>
                <a:solidFill>
                  <a:srgbClr val="000000"/>
                </a:solidFill>
                <a:effectLst/>
                <a:uLnTx/>
                <a:uFillTx/>
                <a:latin typeface="Times New Roman" pitchFamily="18" charset="0"/>
                <a:ea typeface="+mn-ea"/>
                <a:cs typeface="+mn-cs"/>
              </a:rPr>
              <a:pPr marL="0" marR="0" lvl="0" indent="0" algn="r" defTabSz="930275" rtl="0" eaLnBrk="0" fontAlgn="base" latinLnBrk="0" hangingPunct="0">
                <a:lnSpc>
                  <a:spcPct val="100000"/>
                </a:lnSpc>
                <a:spcBef>
                  <a:spcPct val="0"/>
                </a:spcBef>
                <a:spcAft>
                  <a:spcPct val="0"/>
                </a:spcAft>
                <a:buClrTx/>
                <a:buSzTx/>
                <a:buFontTx/>
                <a:buNone/>
                <a:tabLst/>
                <a:defRPr/>
              </a:pPr>
              <a:t>5</a:t>
            </a:fld>
            <a:endParaRPr kumimoji="0" lang="en-US" sz="12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35844" name="Rectangle 2"/>
          <p:cNvSpPr>
            <a:spLocks noGrp="1" noRot="1" noChangeAspect="1" noChangeArrowheads="1" noTextEdit="1"/>
          </p:cNvSpPr>
          <p:nvPr>
            <p:ph type="sldImg"/>
          </p:nvPr>
        </p:nvSpPr>
        <p:spPr>
          <a:ln/>
        </p:spPr>
      </p:sp>
      <p:sp>
        <p:nvSpPr>
          <p:cNvPr id="35845"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22496344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BA69C17-8CC7-41B5-A350-95DB899C46F1}" type="slidenum">
              <a:rPr lang="en-US"/>
              <a:pPr/>
              <a:t>6</a:t>
            </a:fld>
            <a:endParaRPr lang="en-US"/>
          </a:p>
        </p:txBody>
      </p:sp>
      <p:sp>
        <p:nvSpPr>
          <p:cNvPr id="47106" name="Rectangle 2"/>
          <p:cNvSpPr>
            <a:spLocks noGrp="1" noRot="1" noChangeAspect="1" noChangeArrowheads="1" noTextEdit="1"/>
          </p:cNvSpPr>
          <p:nvPr>
            <p:ph type="sldImg"/>
          </p:nvPr>
        </p:nvSpPr>
        <p:spPr>
          <a:ln/>
        </p:spPr>
      </p:sp>
      <p:sp>
        <p:nvSpPr>
          <p:cNvPr id="471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2549146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85C0388-B46C-4C75-91AA-6C760AA7997C}" type="slidenum">
              <a:rPr kumimoji="0" lang="en-US" sz="1200" b="0" i="0" u="none" strike="noStrike" kern="1200" cap="none" spc="0" normalizeH="0" baseline="0" noProof="0">
                <a:ln>
                  <a:noFill/>
                </a:ln>
                <a:solidFill>
                  <a:srgbClr val="000000"/>
                </a:solidFill>
                <a:effectLst/>
                <a:uLnTx/>
                <a:uFillTx/>
                <a:latin typeface="Times New Roman"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7</a:t>
            </a:fld>
            <a:endParaRPr kumimoji="0" lang="en-US" sz="12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52226" name="Rectangle 2"/>
          <p:cNvSpPr>
            <a:spLocks noGrp="1" noRot="1" noChangeAspect="1" noChangeArrowheads="1" noTextEdit="1"/>
          </p:cNvSpPr>
          <p:nvPr>
            <p:ph type="sldImg"/>
          </p:nvPr>
        </p:nvSpPr>
        <p:spPr>
          <a:ln/>
        </p:spPr>
      </p:sp>
      <p:sp>
        <p:nvSpPr>
          <p:cNvPr id="5222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4038156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50751" indent="-288750" eaLnBrk="0" hangingPunct="0">
              <a:defRPr sz="2400">
                <a:solidFill>
                  <a:schemeClr val="tx1"/>
                </a:solidFill>
                <a:latin typeface="Times New Roman" pitchFamily="18" charset="0"/>
              </a:defRPr>
            </a:lvl2pPr>
            <a:lvl3pPr marL="1155002" indent="-231000" eaLnBrk="0" hangingPunct="0">
              <a:defRPr sz="2400">
                <a:solidFill>
                  <a:schemeClr val="tx1"/>
                </a:solidFill>
                <a:latin typeface="Times New Roman" pitchFamily="18" charset="0"/>
              </a:defRPr>
            </a:lvl3pPr>
            <a:lvl4pPr marL="1617002" indent="-231000" eaLnBrk="0" hangingPunct="0">
              <a:defRPr sz="2400">
                <a:solidFill>
                  <a:schemeClr val="tx1"/>
                </a:solidFill>
                <a:latin typeface="Times New Roman" pitchFamily="18" charset="0"/>
              </a:defRPr>
            </a:lvl4pPr>
            <a:lvl5pPr marL="2079003" indent="-231000" eaLnBrk="0" hangingPunct="0">
              <a:defRPr sz="2400">
                <a:solidFill>
                  <a:schemeClr val="tx1"/>
                </a:solidFill>
                <a:latin typeface="Times New Roman" pitchFamily="18" charset="0"/>
              </a:defRPr>
            </a:lvl5pPr>
            <a:lvl6pPr marL="2541003" indent="-231000" eaLnBrk="0" fontAlgn="base" hangingPunct="0">
              <a:spcBef>
                <a:spcPct val="0"/>
              </a:spcBef>
              <a:spcAft>
                <a:spcPct val="0"/>
              </a:spcAft>
              <a:defRPr sz="2400">
                <a:solidFill>
                  <a:schemeClr val="tx1"/>
                </a:solidFill>
                <a:latin typeface="Times New Roman" pitchFamily="18" charset="0"/>
              </a:defRPr>
            </a:lvl6pPr>
            <a:lvl7pPr marL="3003004" indent="-231000" eaLnBrk="0" fontAlgn="base" hangingPunct="0">
              <a:spcBef>
                <a:spcPct val="0"/>
              </a:spcBef>
              <a:spcAft>
                <a:spcPct val="0"/>
              </a:spcAft>
              <a:defRPr sz="2400">
                <a:solidFill>
                  <a:schemeClr val="tx1"/>
                </a:solidFill>
                <a:latin typeface="Times New Roman" pitchFamily="18" charset="0"/>
              </a:defRPr>
            </a:lvl7pPr>
            <a:lvl8pPr marL="3465005" indent="-231000" eaLnBrk="0" fontAlgn="base" hangingPunct="0">
              <a:spcBef>
                <a:spcPct val="0"/>
              </a:spcBef>
              <a:spcAft>
                <a:spcPct val="0"/>
              </a:spcAft>
              <a:defRPr sz="2400">
                <a:solidFill>
                  <a:schemeClr val="tx1"/>
                </a:solidFill>
                <a:latin typeface="Times New Roman" pitchFamily="18" charset="0"/>
              </a:defRPr>
            </a:lvl8pPr>
            <a:lvl9pPr marL="3927005" indent="-231000" eaLnBrk="0" fontAlgn="base" hangingPunct="0">
              <a:spcBef>
                <a:spcPct val="0"/>
              </a:spcBef>
              <a:spcAft>
                <a:spcPct val="0"/>
              </a:spcAft>
              <a:defRPr sz="2400">
                <a:solidFill>
                  <a:schemeClr val="tx1"/>
                </a:solidFill>
                <a:latin typeface="Times New Roman" pitchFamily="18" charset="0"/>
              </a:defRPr>
            </a:lvl9pPr>
          </a:lstStyle>
          <a:p>
            <a:pPr eaLnBrk="1" hangingPunct="1"/>
            <a:fld id="{58AE3035-89C0-48F2-908B-D82BEFB5C8A7}" type="slidenum">
              <a:rPr lang="en-US" sz="1200"/>
              <a:pPr eaLnBrk="1" hangingPunct="1"/>
              <a:t>9</a:t>
            </a:fld>
            <a:endParaRPr lang="en-US" sz="1200"/>
          </a:p>
        </p:txBody>
      </p:sp>
      <p:sp>
        <p:nvSpPr>
          <p:cNvPr id="28675" name="Rectangle 2"/>
          <p:cNvSpPr>
            <a:spLocks noGrp="1" noRot="1" noChangeAspect="1" noChangeArrowheads="1" noTextEdit="1"/>
          </p:cNvSpPr>
          <p:nvPr>
            <p:ph type="sldImg"/>
          </p:nvPr>
        </p:nvSpPr>
        <p:spPr>
          <a:xfrm>
            <a:off x="1196975" y="692150"/>
            <a:ext cx="4611688" cy="3459163"/>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p>
        </p:txBody>
      </p:sp>
    </p:spTree>
    <p:extLst>
      <p:ext uri="{BB962C8B-B14F-4D97-AF65-F5344CB8AC3E}">
        <p14:creationId xmlns:p14="http://schemas.microsoft.com/office/powerpoint/2010/main" val="36446421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369836C7-4F81-4BB6-AAF7-021DB270DAA7}" type="slidenum">
              <a:rPr lang="en-US" altLang="zh-CN" sz="1200"/>
              <a:pPr eaLnBrk="1" hangingPunct="1"/>
              <a:t>10</a:t>
            </a:fld>
            <a:endParaRPr lang="en-US" altLang="zh-CN" sz="1200"/>
          </a:p>
        </p:txBody>
      </p:sp>
      <p:sp>
        <p:nvSpPr>
          <p:cNvPr id="26627" name="Rectangle 2"/>
          <p:cNvSpPr>
            <a:spLocks noGrp="1" noRot="1" noChangeAspect="1" noChangeArrowheads="1" noTextEdit="1"/>
          </p:cNvSpPr>
          <p:nvPr>
            <p:ph type="sldImg"/>
          </p:nvPr>
        </p:nvSpPr>
        <p:spPr>
          <a:xfrm>
            <a:off x="1130300" y="690563"/>
            <a:ext cx="4598988" cy="3449637"/>
          </a:xfrm>
          <a:ln/>
        </p:spPr>
      </p:sp>
      <p:sp>
        <p:nvSpPr>
          <p:cNvPr id="26628" name="Rectangle 3"/>
          <p:cNvSpPr>
            <a:spLocks noGrp="1" noChangeArrowheads="1"/>
          </p:cNvSpPr>
          <p:nvPr>
            <p:ph type="body" idx="1"/>
          </p:nvPr>
        </p:nvSpPr>
        <p:spPr>
          <a:noFill/>
        </p:spPr>
        <p:txBody>
          <a:bodyPr/>
          <a:lstStyle/>
          <a:p>
            <a:pPr eaLnBrk="1" hangingPunct="1"/>
            <a:endParaRPr lang="zh-CN" altLang="zh-CN"/>
          </a:p>
        </p:txBody>
      </p:sp>
    </p:spTree>
    <p:extLst>
      <p:ext uri="{BB962C8B-B14F-4D97-AF65-F5344CB8AC3E}">
        <p14:creationId xmlns:p14="http://schemas.microsoft.com/office/powerpoint/2010/main" val="42167603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369836C7-4F81-4BB6-AAF7-021DB270DAA7}" type="slidenum">
              <a:rPr lang="en-US" altLang="zh-CN" sz="1200"/>
              <a:pPr eaLnBrk="1" hangingPunct="1"/>
              <a:t>11</a:t>
            </a:fld>
            <a:endParaRPr lang="en-US" altLang="zh-CN" sz="1200"/>
          </a:p>
        </p:txBody>
      </p:sp>
      <p:sp>
        <p:nvSpPr>
          <p:cNvPr id="26627" name="Rectangle 2"/>
          <p:cNvSpPr>
            <a:spLocks noGrp="1" noRot="1" noChangeAspect="1" noChangeArrowheads="1" noTextEdit="1"/>
          </p:cNvSpPr>
          <p:nvPr>
            <p:ph type="sldImg"/>
          </p:nvPr>
        </p:nvSpPr>
        <p:spPr>
          <a:xfrm>
            <a:off x="1130300" y="690563"/>
            <a:ext cx="4598988" cy="3449637"/>
          </a:xfrm>
          <a:ln/>
        </p:spPr>
      </p:sp>
      <p:sp>
        <p:nvSpPr>
          <p:cNvPr id="26628" name="Rectangle 3"/>
          <p:cNvSpPr>
            <a:spLocks noGrp="1" noChangeArrowheads="1"/>
          </p:cNvSpPr>
          <p:nvPr>
            <p:ph type="body" idx="1"/>
          </p:nvPr>
        </p:nvSpPr>
        <p:spPr>
          <a:noFill/>
        </p:spPr>
        <p:txBody>
          <a:bodyPr/>
          <a:lstStyle/>
          <a:p>
            <a:pPr eaLnBrk="1" hangingPunct="1"/>
            <a:endParaRPr lang="zh-CN" altLang="zh-CN"/>
          </a:p>
        </p:txBody>
      </p:sp>
    </p:spTree>
    <p:extLst>
      <p:ext uri="{BB962C8B-B14F-4D97-AF65-F5344CB8AC3E}">
        <p14:creationId xmlns:p14="http://schemas.microsoft.com/office/powerpoint/2010/main" val="17049585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Slide Image Placeholder 1"/>
          <p:cNvSpPr>
            <a:spLocks noGrp="1" noRot="1" noChangeAspect="1"/>
          </p:cNvSpPr>
          <p:nvPr>
            <p:ph type="sldImg"/>
          </p:nvPr>
        </p:nvSpPr>
        <p:spPr>
          <a:ln/>
        </p:spPr>
      </p:sp>
      <p:sp>
        <p:nvSpPr>
          <p:cNvPr id="183298"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p>
        </p:txBody>
      </p:sp>
      <p:sp>
        <p:nvSpPr>
          <p:cNvPr id="183299"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50751" indent="-288750">
              <a:defRPr sz="2400">
                <a:solidFill>
                  <a:schemeClr val="tx1"/>
                </a:solidFill>
                <a:latin typeface="Times New Roman" pitchFamily="18" charset="0"/>
              </a:defRPr>
            </a:lvl2pPr>
            <a:lvl3pPr marL="1155002" indent="-231000">
              <a:defRPr sz="2400">
                <a:solidFill>
                  <a:schemeClr val="tx1"/>
                </a:solidFill>
                <a:latin typeface="Times New Roman" pitchFamily="18" charset="0"/>
              </a:defRPr>
            </a:lvl3pPr>
            <a:lvl4pPr marL="1617002" indent="-231000">
              <a:defRPr sz="2400">
                <a:solidFill>
                  <a:schemeClr val="tx1"/>
                </a:solidFill>
                <a:latin typeface="Times New Roman" pitchFamily="18" charset="0"/>
              </a:defRPr>
            </a:lvl4pPr>
            <a:lvl5pPr marL="2079003" indent="-231000">
              <a:defRPr sz="2400">
                <a:solidFill>
                  <a:schemeClr val="tx1"/>
                </a:solidFill>
                <a:latin typeface="Times New Roman" pitchFamily="18" charset="0"/>
              </a:defRPr>
            </a:lvl5pPr>
            <a:lvl6pPr marL="2541003" indent="-231000" fontAlgn="base">
              <a:spcBef>
                <a:spcPct val="0"/>
              </a:spcBef>
              <a:spcAft>
                <a:spcPct val="0"/>
              </a:spcAft>
              <a:defRPr sz="2400">
                <a:solidFill>
                  <a:schemeClr val="tx1"/>
                </a:solidFill>
                <a:latin typeface="Times New Roman" pitchFamily="18" charset="0"/>
              </a:defRPr>
            </a:lvl6pPr>
            <a:lvl7pPr marL="3003004" indent="-231000" fontAlgn="base">
              <a:spcBef>
                <a:spcPct val="0"/>
              </a:spcBef>
              <a:spcAft>
                <a:spcPct val="0"/>
              </a:spcAft>
              <a:defRPr sz="2400">
                <a:solidFill>
                  <a:schemeClr val="tx1"/>
                </a:solidFill>
                <a:latin typeface="Times New Roman" pitchFamily="18" charset="0"/>
              </a:defRPr>
            </a:lvl7pPr>
            <a:lvl8pPr marL="3465005" indent="-231000" fontAlgn="base">
              <a:spcBef>
                <a:spcPct val="0"/>
              </a:spcBef>
              <a:spcAft>
                <a:spcPct val="0"/>
              </a:spcAft>
              <a:defRPr sz="2400">
                <a:solidFill>
                  <a:schemeClr val="tx1"/>
                </a:solidFill>
                <a:latin typeface="Times New Roman" pitchFamily="18" charset="0"/>
              </a:defRPr>
            </a:lvl8pPr>
            <a:lvl9pPr marL="3927005" indent="-231000" fontAlgn="base">
              <a:spcBef>
                <a:spcPct val="0"/>
              </a:spcBef>
              <a:spcAft>
                <a:spcPct val="0"/>
              </a:spcAft>
              <a:defRPr sz="2400">
                <a:solidFill>
                  <a:schemeClr val="tx1"/>
                </a:solidFill>
                <a:latin typeface="Times New Roman" pitchFamily="18"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36C34582-0E7E-4937-8729-BF7B5C4FB4A5}" type="slidenum">
              <a:rPr kumimoji="0" lang="en-US" sz="1200" b="0" i="0" u="none" strike="noStrike" kern="1200" cap="none" spc="0" normalizeH="0" baseline="0" noProof="0">
                <a:ln>
                  <a:noFill/>
                </a:ln>
                <a:solidFill>
                  <a:srgbClr val="000000"/>
                </a:solidFill>
                <a:effectLst/>
                <a:uLnTx/>
                <a:uFillTx/>
                <a:latin typeface="Times New Roman"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12</a:t>
            </a:fld>
            <a:endParaRPr kumimoji="0" lang="en-US" sz="12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8669650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fontAlgn="base">
              <a:spcBef>
                <a:spcPct val="0"/>
              </a:spcBef>
              <a:spcAft>
                <a:spcPct val="0"/>
              </a:spcAft>
              <a:defRPr sz="2400">
                <a:solidFill>
                  <a:schemeClr val="tx1"/>
                </a:solidFill>
                <a:latin typeface="Times New Roman" pitchFamily="18" charset="0"/>
              </a:defRPr>
            </a:lvl6pPr>
            <a:lvl7pPr marL="2971800" indent="-228600" fontAlgn="base">
              <a:spcBef>
                <a:spcPct val="0"/>
              </a:spcBef>
              <a:spcAft>
                <a:spcPct val="0"/>
              </a:spcAft>
              <a:defRPr sz="2400">
                <a:solidFill>
                  <a:schemeClr val="tx1"/>
                </a:solidFill>
                <a:latin typeface="Times New Roman" pitchFamily="18" charset="0"/>
              </a:defRPr>
            </a:lvl7pPr>
            <a:lvl8pPr marL="3429000" indent="-228600" fontAlgn="base">
              <a:spcBef>
                <a:spcPct val="0"/>
              </a:spcBef>
              <a:spcAft>
                <a:spcPct val="0"/>
              </a:spcAft>
              <a:defRPr sz="2400">
                <a:solidFill>
                  <a:schemeClr val="tx1"/>
                </a:solidFill>
                <a:latin typeface="Times New Roman" pitchFamily="18" charset="0"/>
              </a:defRPr>
            </a:lvl8pPr>
            <a:lvl9pPr marL="3886200" indent="-228600" fontAlgn="base">
              <a:spcBef>
                <a:spcPct val="0"/>
              </a:spcBef>
              <a:spcAft>
                <a:spcPct val="0"/>
              </a:spcAft>
              <a:defRPr sz="2400">
                <a:solidFill>
                  <a:schemeClr val="tx1"/>
                </a:solidFill>
                <a:latin typeface="Times New Roman" pitchFamily="18" charset="0"/>
              </a:defRPr>
            </a:lvl9pPr>
          </a:lstStyle>
          <a:p>
            <a:fld id="{C8334B84-4073-4A44-8595-039819EC86F8}" type="slidenum">
              <a:rPr lang="en-US" altLang="en-US" sz="1200" smtClean="0"/>
              <a:pPr/>
              <a:t>13</a:t>
            </a:fld>
            <a:endParaRPr lang="en-US" altLang="en-US" sz="1200"/>
          </a:p>
        </p:txBody>
      </p:sp>
      <p:sp>
        <p:nvSpPr>
          <p:cNvPr id="311298" name="Rectangle 2"/>
          <p:cNvSpPr>
            <a:spLocks noGrp="1" noRot="1" noChangeAspect="1" noChangeArrowheads="1" noTextEdit="1"/>
          </p:cNvSpPr>
          <p:nvPr>
            <p:ph type="sldImg"/>
          </p:nvPr>
        </p:nvSpPr>
        <p:spPr>
          <a:xfrm>
            <a:off x="1168400" y="693738"/>
            <a:ext cx="4614863" cy="3462337"/>
          </a:xfrm>
          <a:ln/>
        </p:spPr>
      </p:sp>
      <p:sp>
        <p:nvSpPr>
          <p:cNvPr id="3112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50751" indent="-288750" eaLnBrk="0" hangingPunct="0">
              <a:defRPr sz="2400">
                <a:solidFill>
                  <a:schemeClr val="tx1"/>
                </a:solidFill>
                <a:latin typeface="Times New Roman" pitchFamily="18" charset="0"/>
              </a:defRPr>
            </a:lvl2pPr>
            <a:lvl3pPr marL="1155002" indent="-231000" eaLnBrk="0" hangingPunct="0">
              <a:defRPr sz="2400">
                <a:solidFill>
                  <a:schemeClr val="tx1"/>
                </a:solidFill>
                <a:latin typeface="Times New Roman" pitchFamily="18" charset="0"/>
              </a:defRPr>
            </a:lvl3pPr>
            <a:lvl4pPr marL="1617002" indent="-231000" eaLnBrk="0" hangingPunct="0">
              <a:defRPr sz="2400">
                <a:solidFill>
                  <a:schemeClr val="tx1"/>
                </a:solidFill>
                <a:latin typeface="Times New Roman" pitchFamily="18" charset="0"/>
              </a:defRPr>
            </a:lvl4pPr>
            <a:lvl5pPr marL="2079003" indent="-231000" eaLnBrk="0" hangingPunct="0">
              <a:defRPr sz="2400">
                <a:solidFill>
                  <a:schemeClr val="tx1"/>
                </a:solidFill>
                <a:latin typeface="Times New Roman" pitchFamily="18" charset="0"/>
              </a:defRPr>
            </a:lvl5pPr>
            <a:lvl6pPr marL="2541003" indent="-231000" eaLnBrk="0" fontAlgn="base" hangingPunct="0">
              <a:spcBef>
                <a:spcPct val="0"/>
              </a:spcBef>
              <a:spcAft>
                <a:spcPct val="0"/>
              </a:spcAft>
              <a:defRPr sz="2400">
                <a:solidFill>
                  <a:schemeClr val="tx1"/>
                </a:solidFill>
                <a:latin typeface="Times New Roman" pitchFamily="18" charset="0"/>
              </a:defRPr>
            </a:lvl6pPr>
            <a:lvl7pPr marL="3003004" indent="-231000" eaLnBrk="0" fontAlgn="base" hangingPunct="0">
              <a:spcBef>
                <a:spcPct val="0"/>
              </a:spcBef>
              <a:spcAft>
                <a:spcPct val="0"/>
              </a:spcAft>
              <a:defRPr sz="2400">
                <a:solidFill>
                  <a:schemeClr val="tx1"/>
                </a:solidFill>
                <a:latin typeface="Times New Roman" pitchFamily="18" charset="0"/>
              </a:defRPr>
            </a:lvl7pPr>
            <a:lvl8pPr marL="3465005" indent="-231000" eaLnBrk="0" fontAlgn="base" hangingPunct="0">
              <a:spcBef>
                <a:spcPct val="0"/>
              </a:spcBef>
              <a:spcAft>
                <a:spcPct val="0"/>
              </a:spcAft>
              <a:defRPr sz="2400">
                <a:solidFill>
                  <a:schemeClr val="tx1"/>
                </a:solidFill>
                <a:latin typeface="Times New Roman" pitchFamily="18" charset="0"/>
              </a:defRPr>
            </a:lvl8pPr>
            <a:lvl9pPr marL="3927005" indent="-231000" eaLnBrk="0" fontAlgn="base" hangingPunct="0">
              <a:spcBef>
                <a:spcPct val="0"/>
              </a:spcBef>
              <a:spcAft>
                <a:spcPct val="0"/>
              </a:spcAft>
              <a:defRPr sz="2400">
                <a:solidFill>
                  <a:schemeClr val="tx1"/>
                </a:solidFill>
                <a:latin typeface="Times New Roman" pitchFamily="18" charset="0"/>
              </a:defRPr>
            </a:lvl9pPr>
          </a:lstStyle>
          <a:p>
            <a:pPr eaLnBrk="1" hangingPunct="1"/>
            <a:fld id="{82D30549-F976-4561-9AA1-19029377CE5D}" type="slidenum">
              <a:rPr lang="en-US" sz="1200"/>
              <a:pPr eaLnBrk="1" hangingPunct="1"/>
              <a:t>15</a:t>
            </a:fld>
            <a:endParaRPr lang="en-US" sz="1200"/>
          </a:p>
        </p:txBody>
      </p:sp>
      <p:sp>
        <p:nvSpPr>
          <p:cNvPr id="33795" name="Rectangle 2"/>
          <p:cNvSpPr>
            <a:spLocks noGrp="1" noRot="1" noChangeAspect="1" noChangeArrowheads="1" noTextEdit="1"/>
          </p:cNvSpPr>
          <p:nvPr>
            <p:ph type="sldImg"/>
          </p:nvPr>
        </p:nvSpPr>
        <p:spPr>
          <a:xfrm>
            <a:off x="1162050" y="690563"/>
            <a:ext cx="4625975" cy="3470275"/>
          </a:xfrm>
          <a:ln/>
        </p:spPr>
      </p:sp>
      <p:sp>
        <p:nvSpPr>
          <p:cNvPr id="33796" name="Rectangle 3"/>
          <p:cNvSpPr>
            <a:spLocks noGrp="1" noChangeArrowheads="1"/>
          </p:cNvSpPr>
          <p:nvPr>
            <p:ph type="body" idx="1"/>
          </p:nvPr>
        </p:nvSpPr>
        <p:spPr>
          <a:xfrm>
            <a:off x="926678" y="4387735"/>
            <a:ext cx="5096722" cy="415663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11531631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1DE16C2-7233-4A8F-8773-8EDE8DAC8824}" type="slidenum">
              <a:rPr lang="zh-CN" altLang="en-US" smtClean="0"/>
              <a:t>16</a:t>
            </a:fld>
            <a:endParaRPr lang="zh-CN" altLang="en-US"/>
          </a:p>
        </p:txBody>
      </p:sp>
    </p:spTree>
    <p:extLst>
      <p:ext uri="{BB962C8B-B14F-4D97-AF65-F5344CB8AC3E}">
        <p14:creationId xmlns:p14="http://schemas.microsoft.com/office/powerpoint/2010/main" val="38855586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1DE16C2-7233-4A8F-8773-8EDE8DAC8824}" type="slidenum">
              <a:rPr lang="zh-CN" altLang="en-US" smtClean="0"/>
              <a:t>17</a:t>
            </a:fld>
            <a:endParaRPr lang="zh-CN" altLang="en-US"/>
          </a:p>
        </p:txBody>
      </p:sp>
    </p:spTree>
    <p:extLst>
      <p:ext uri="{BB962C8B-B14F-4D97-AF65-F5344CB8AC3E}">
        <p14:creationId xmlns:p14="http://schemas.microsoft.com/office/powerpoint/2010/main" val="3825403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1DE16C2-7233-4A8F-8773-8EDE8DAC8824}" type="slidenum">
              <a:rPr lang="zh-CN" altLang="en-US" smtClean="0"/>
              <a:t>18</a:t>
            </a:fld>
            <a:endParaRPr lang="zh-CN" altLang="en-US"/>
          </a:p>
        </p:txBody>
      </p:sp>
    </p:spTree>
    <p:extLst>
      <p:ext uri="{BB962C8B-B14F-4D97-AF65-F5344CB8AC3E}">
        <p14:creationId xmlns:p14="http://schemas.microsoft.com/office/powerpoint/2010/main" val="24125083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1DE16C2-7233-4A8F-8773-8EDE8DAC8824}" type="slidenum">
              <a:rPr lang="zh-CN" altLang="en-US" smtClean="0"/>
              <a:t>19</a:t>
            </a:fld>
            <a:endParaRPr lang="zh-CN" altLang="en-US"/>
          </a:p>
        </p:txBody>
      </p:sp>
    </p:spTree>
    <p:extLst>
      <p:ext uri="{BB962C8B-B14F-4D97-AF65-F5344CB8AC3E}">
        <p14:creationId xmlns:p14="http://schemas.microsoft.com/office/powerpoint/2010/main" val="11304100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11DE16C2-7233-4A8F-8773-8EDE8DAC8824}" type="slidenum">
              <a:rPr lang="zh-CN" altLang="en-US" smtClean="0"/>
              <a:t>20</a:t>
            </a:fld>
            <a:endParaRPr lang="zh-CN" altLang="en-US"/>
          </a:p>
        </p:txBody>
      </p:sp>
    </p:spTree>
    <p:extLst>
      <p:ext uri="{BB962C8B-B14F-4D97-AF65-F5344CB8AC3E}">
        <p14:creationId xmlns:p14="http://schemas.microsoft.com/office/powerpoint/2010/main" val="28494110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a:extLst>
              <a:ext uri="{FF2B5EF4-FFF2-40B4-BE49-F238E27FC236}">
                <a16:creationId xmlns:a16="http://schemas.microsoft.com/office/drawing/2014/main" id="{50779AAB-6EB0-40C2-8ADB-D3E3BAAC79FD}"/>
              </a:ext>
            </a:extLst>
          </p:cNvPr>
          <p:cNvSpPr>
            <a:spLocks noGrp="1"/>
          </p:cNvSpPr>
          <p:nvPr>
            <p:ph type="body" idx="1"/>
          </p:nvPr>
        </p:nvSpPr>
        <p:spPr/>
        <p:txBody>
          <a:bodyPr/>
          <a:lstStyle/>
          <a:p>
            <a:endParaRPr lang="zh-CN" altLang="en-US" dirty="0"/>
          </a:p>
        </p:txBody>
      </p:sp>
    </p:spTree>
    <p:extLst>
      <p:ext uri="{BB962C8B-B14F-4D97-AF65-F5344CB8AC3E}">
        <p14:creationId xmlns:p14="http://schemas.microsoft.com/office/powerpoint/2010/main" val="1733145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a:extLst>
              <a:ext uri="{FF2B5EF4-FFF2-40B4-BE49-F238E27FC236}">
                <a16:creationId xmlns:a16="http://schemas.microsoft.com/office/drawing/2014/main" id="{50779AAB-6EB0-40C2-8ADB-D3E3BAAC79FD}"/>
              </a:ext>
            </a:extLst>
          </p:cNvPr>
          <p:cNvSpPr>
            <a:spLocks noGrp="1"/>
          </p:cNvSpPr>
          <p:nvPr>
            <p:ph type="body" idx="1"/>
          </p:nvPr>
        </p:nvSpPr>
        <p:spPr/>
        <p:txBody>
          <a:bodyPr/>
          <a:lstStyle/>
          <a:p>
            <a:endParaRPr lang="zh-CN" altLang="en-US" dirty="0"/>
          </a:p>
        </p:txBody>
      </p:sp>
    </p:spTree>
    <p:extLst>
      <p:ext uri="{BB962C8B-B14F-4D97-AF65-F5344CB8AC3E}">
        <p14:creationId xmlns:p14="http://schemas.microsoft.com/office/powerpoint/2010/main" val="1733145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zh-CN" dirty="0"/>
              <a:t>This figure shows all the data, orange and blue are for +k and –k. Besides the atomic projection noise and optical noise, there is some random B-field noise contributing to EDM uncertainty, it is mainly the Johnson noise from the copper electrodes. Currently, we are limited by the statistical error. This tables shows how we get the measurement done. The electric field, the interrogation time for single cycle, the repetition times for each direction of trap, the number of atoms, the spin state detection efficiency. Here the additional phase noise is characterized by the B-field fluctuation in 75s. Roughly, the 95% confidence upper limit is expected to improve by a factor of 16 or so compared with 2022.</a:t>
            </a:r>
            <a:endParaRPr lang="zh-CN" altLang="en-US" dirty="0"/>
          </a:p>
          <a:p>
            <a:endParaRPr lang="zh-CN" altLang="en-US" dirty="0"/>
          </a:p>
        </p:txBody>
      </p:sp>
      <p:sp>
        <p:nvSpPr>
          <p:cNvPr id="4" name="灯片编号占位符 3"/>
          <p:cNvSpPr>
            <a:spLocks noGrp="1"/>
          </p:cNvSpPr>
          <p:nvPr>
            <p:ph type="sldNum" sz="quarter" idx="5"/>
          </p:nvPr>
        </p:nvSpPr>
        <p:spPr/>
        <p:txBody>
          <a:bodyPr/>
          <a:lstStyle/>
          <a:p>
            <a:fld id="{11DE16C2-7233-4A8F-8773-8EDE8DAC8824}" type="slidenum">
              <a:rPr lang="zh-CN" altLang="en-US" smtClean="0"/>
              <a:t>23</a:t>
            </a:fld>
            <a:endParaRPr lang="zh-CN" altLang="en-US"/>
          </a:p>
        </p:txBody>
      </p:sp>
    </p:spTree>
    <p:extLst>
      <p:ext uri="{BB962C8B-B14F-4D97-AF65-F5344CB8AC3E}">
        <p14:creationId xmlns:p14="http://schemas.microsoft.com/office/powerpoint/2010/main" val="17612241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6B96A8-7D1B-0543-AFF4-4A64CBEBBA76}"/>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16584BDA-83BA-1E20-9F64-49F8D5F40C2E}"/>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910983A6-2258-1B3F-E1D8-6E3C0D031401}"/>
              </a:ext>
            </a:extLst>
          </p:cNvPr>
          <p:cNvSpPr>
            <a:spLocks noGrp="1"/>
          </p:cNvSpPr>
          <p:nvPr>
            <p:ph type="body" idx="1"/>
          </p:nvPr>
        </p:nvSpPr>
        <p:spPr/>
        <p:txBody>
          <a:bodyPr/>
          <a:lstStyle/>
          <a:p>
            <a:r>
              <a:rPr lang="en-US" altLang="zh-CN" dirty="0"/>
              <a:t>This slide lists all the results of EDM upper limits due to Schiff moments. The first row is the EDM upper limits from the experiments. For each species of atom and molecule, there is a conversion factor for the Schiff moments. So the second row is the upper limits of the Schiff moment, and particle and nuclear physicists calculate the Schiff moments in terms of CP violating parameters, \etas are the interactions between nucleons that violate CP symmetry. You can see that 199Hg measurement limit is much better than all the others. Schiff moments’ sensitivities to the eta numbers are different, 225Ra is the most sensitive than all the others, the coefficients are three orders of magnitude bigger than the others. What it matters here is the how strong we can constrain the etas, it actually the ratio of the second row numbers and the coefficients in the third row. </a:t>
            </a:r>
          </a:p>
          <a:p>
            <a:endParaRPr lang="en-US" altLang="zh-CN" dirty="0"/>
          </a:p>
          <a:p>
            <a:r>
              <a:rPr lang="en-US" altLang="zh-CN" dirty="0"/>
              <a:t>Since there are multiple etas, limits from multiple systems make it possible to globally constrain these etas, rather than 199Hg alone.</a:t>
            </a:r>
            <a:endParaRPr lang="zh-CN" altLang="en-US" dirty="0"/>
          </a:p>
        </p:txBody>
      </p:sp>
      <p:sp>
        <p:nvSpPr>
          <p:cNvPr id="4" name="灯片编号占位符 3">
            <a:extLst>
              <a:ext uri="{FF2B5EF4-FFF2-40B4-BE49-F238E27FC236}">
                <a16:creationId xmlns:a16="http://schemas.microsoft.com/office/drawing/2014/main" id="{10F508B9-7B41-D7C3-22E7-74C0E358E392}"/>
              </a:ext>
            </a:extLst>
          </p:cNvPr>
          <p:cNvSpPr>
            <a:spLocks noGrp="1"/>
          </p:cNvSpPr>
          <p:nvPr>
            <p:ph type="sldNum" sz="quarter" idx="5"/>
          </p:nvPr>
        </p:nvSpPr>
        <p:spPr/>
        <p:txBody>
          <a:bodyPr/>
          <a:lstStyle/>
          <a:p>
            <a:fld id="{00D0C39D-E457-4E89-9FBE-7FD39A4A512A}" type="slidenum">
              <a:rPr lang="en-US" smtClean="0"/>
              <a:pPr/>
              <a:t>24</a:t>
            </a:fld>
            <a:endParaRPr lang="en-US"/>
          </a:p>
        </p:txBody>
      </p:sp>
    </p:spTree>
    <p:extLst>
      <p:ext uri="{BB962C8B-B14F-4D97-AF65-F5344CB8AC3E}">
        <p14:creationId xmlns:p14="http://schemas.microsoft.com/office/powerpoint/2010/main" val="343105174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50751" indent="-288750" eaLnBrk="0" hangingPunct="0">
              <a:defRPr sz="2400">
                <a:solidFill>
                  <a:schemeClr val="tx1"/>
                </a:solidFill>
                <a:latin typeface="Times New Roman" pitchFamily="18" charset="0"/>
              </a:defRPr>
            </a:lvl2pPr>
            <a:lvl3pPr marL="1155002" indent="-231000" eaLnBrk="0" hangingPunct="0">
              <a:defRPr sz="2400">
                <a:solidFill>
                  <a:schemeClr val="tx1"/>
                </a:solidFill>
                <a:latin typeface="Times New Roman" pitchFamily="18" charset="0"/>
              </a:defRPr>
            </a:lvl3pPr>
            <a:lvl4pPr marL="1617002" indent="-231000" eaLnBrk="0" hangingPunct="0">
              <a:defRPr sz="2400">
                <a:solidFill>
                  <a:schemeClr val="tx1"/>
                </a:solidFill>
                <a:latin typeface="Times New Roman" pitchFamily="18" charset="0"/>
              </a:defRPr>
            </a:lvl4pPr>
            <a:lvl5pPr marL="2079003" indent="-231000" eaLnBrk="0" hangingPunct="0">
              <a:defRPr sz="2400">
                <a:solidFill>
                  <a:schemeClr val="tx1"/>
                </a:solidFill>
                <a:latin typeface="Times New Roman" pitchFamily="18" charset="0"/>
              </a:defRPr>
            </a:lvl5pPr>
            <a:lvl6pPr marL="2541003" indent="-231000" eaLnBrk="0" fontAlgn="base" hangingPunct="0">
              <a:spcBef>
                <a:spcPct val="0"/>
              </a:spcBef>
              <a:spcAft>
                <a:spcPct val="0"/>
              </a:spcAft>
              <a:defRPr sz="2400">
                <a:solidFill>
                  <a:schemeClr val="tx1"/>
                </a:solidFill>
                <a:latin typeface="Times New Roman" pitchFamily="18" charset="0"/>
              </a:defRPr>
            </a:lvl6pPr>
            <a:lvl7pPr marL="3003004" indent="-231000" eaLnBrk="0" fontAlgn="base" hangingPunct="0">
              <a:spcBef>
                <a:spcPct val="0"/>
              </a:spcBef>
              <a:spcAft>
                <a:spcPct val="0"/>
              </a:spcAft>
              <a:defRPr sz="2400">
                <a:solidFill>
                  <a:schemeClr val="tx1"/>
                </a:solidFill>
                <a:latin typeface="Times New Roman" pitchFamily="18" charset="0"/>
              </a:defRPr>
            </a:lvl7pPr>
            <a:lvl8pPr marL="3465005" indent="-231000" eaLnBrk="0" fontAlgn="base" hangingPunct="0">
              <a:spcBef>
                <a:spcPct val="0"/>
              </a:spcBef>
              <a:spcAft>
                <a:spcPct val="0"/>
              </a:spcAft>
              <a:defRPr sz="2400">
                <a:solidFill>
                  <a:schemeClr val="tx1"/>
                </a:solidFill>
                <a:latin typeface="Times New Roman" pitchFamily="18" charset="0"/>
              </a:defRPr>
            </a:lvl8pPr>
            <a:lvl9pPr marL="3927005" indent="-231000" eaLnBrk="0" fontAlgn="base" hangingPunct="0">
              <a:spcBef>
                <a:spcPct val="0"/>
              </a:spcBef>
              <a:spcAft>
                <a:spcPct val="0"/>
              </a:spcAft>
              <a:defRPr sz="2400">
                <a:solidFill>
                  <a:schemeClr val="tx1"/>
                </a:solidFill>
                <a:latin typeface="Times New Roman" pitchFamily="18" charset="0"/>
              </a:defRPr>
            </a:lvl9pPr>
          </a:lstStyle>
          <a:p>
            <a:pPr eaLnBrk="1" hangingPunct="1"/>
            <a:fld id="{82D30549-F976-4561-9AA1-19029377CE5D}" type="slidenum">
              <a:rPr lang="en-US" sz="1200"/>
              <a:pPr eaLnBrk="1" hangingPunct="1"/>
              <a:t>26</a:t>
            </a:fld>
            <a:endParaRPr lang="en-US" sz="1200"/>
          </a:p>
        </p:txBody>
      </p:sp>
      <p:sp>
        <p:nvSpPr>
          <p:cNvPr id="33795" name="Rectangle 2"/>
          <p:cNvSpPr>
            <a:spLocks noGrp="1" noRot="1" noChangeAspect="1" noChangeArrowheads="1" noTextEdit="1"/>
          </p:cNvSpPr>
          <p:nvPr>
            <p:ph type="sldImg"/>
          </p:nvPr>
        </p:nvSpPr>
        <p:spPr>
          <a:xfrm>
            <a:off x="1162050" y="690563"/>
            <a:ext cx="4625975" cy="3470275"/>
          </a:xfrm>
          <a:ln/>
        </p:spPr>
      </p:sp>
      <p:sp>
        <p:nvSpPr>
          <p:cNvPr id="33796" name="Rectangle 3"/>
          <p:cNvSpPr>
            <a:spLocks noGrp="1" noChangeArrowheads="1"/>
          </p:cNvSpPr>
          <p:nvPr>
            <p:ph type="body" idx="1"/>
          </p:nvPr>
        </p:nvSpPr>
        <p:spPr>
          <a:xfrm>
            <a:off x="926678" y="4387735"/>
            <a:ext cx="5096722" cy="415663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26886970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3AE59D-A183-B31E-AEE1-AEEDA513A301}"/>
            </a:ext>
          </a:extLst>
        </p:cNvPr>
        <p:cNvGrpSpPr/>
        <p:nvPr/>
      </p:nvGrpSpPr>
      <p:grpSpPr>
        <a:xfrm>
          <a:off x="0" y="0"/>
          <a:ext cx="0" cy="0"/>
          <a:chOff x="0" y="0"/>
          <a:chExt cx="0" cy="0"/>
        </a:xfrm>
      </p:grpSpPr>
      <p:sp>
        <p:nvSpPr>
          <p:cNvPr id="33794" name="Rectangle 7">
            <a:extLst>
              <a:ext uri="{FF2B5EF4-FFF2-40B4-BE49-F238E27FC236}">
                <a16:creationId xmlns:a16="http://schemas.microsoft.com/office/drawing/2014/main" id="{8926B920-9C7C-6B12-F8A5-C0143386CC1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50751" indent="-288750" eaLnBrk="0" hangingPunct="0">
              <a:defRPr sz="2400">
                <a:solidFill>
                  <a:schemeClr val="tx1"/>
                </a:solidFill>
                <a:latin typeface="Times New Roman" pitchFamily="18" charset="0"/>
              </a:defRPr>
            </a:lvl2pPr>
            <a:lvl3pPr marL="1155002" indent="-231000" eaLnBrk="0" hangingPunct="0">
              <a:defRPr sz="2400">
                <a:solidFill>
                  <a:schemeClr val="tx1"/>
                </a:solidFill>
                <a:latin typeface="Times New Roman" pitchFamily="18" charset="0"/>
              </a:defRPr>
            </a:lvl3pPr>
            <a:lvl4pPr marL="1617002" indent="-231000" eaLnBrk="0" hangingPunct="0">
              <a:defRPr sz="2400">
                <a:solidFill>
                  <a:schemeClr val="tx1"/>
                </a:solidFill>
                <a:latin typeface="Times New Roman" pitchFamily="18" charset="0"/>
              </a:defRPr>
            </a:lvl4pPr>
            <a:lvl5pPr marL="2079003" indent="-231000" eaLnBrk="0" hangingPunct="0">
              <a:defRPr sz="2400">
                <a:solidFill>
                  <a:schemeClr val="tx1"/>
                </a:solidFill>
                <a:latin typeface="Times New Roman" pitchFamily="18" charset="0"/>
              </a:defRPr>
            </a:lvl5pPr>
            <a:lvl6pPr marL="2541003" indent="-231000" eaLnBrk="0" fontAlgn="base" hangingPunct="0">
              <a:spcBef>
                <a:spcPct val="0"/>
              </a:spcBef>
              <a:spcAft>
                <a:spcPct val="0"/>
              </a:spcAft>
              <a:defRPr sz="2400">
                <a:solidFill>
                  <a:schemeClr val="tx1"/>
                </a:solidFill>
                <a:latin typeface="Times New Roman" pitchFamily="18" charset="0"/>
              </a:defRPr>
            </a:lvl6pPr>
            <a:lvl7pPr marL="3003004" indent="-231000" eaLnBrk="0" fontAlgn="base" hangingPunct="0">
              <a:spcBef>
                <a:spcPct val="0"/>
              </a:spcBef>
              <a:spcAft>
                <a:spcPct val="0"/>
              </a:spcAft>
              <a:defRPr sz="2400">
                <a:solidFill>
                  <a:schemeClr val="tx1"/>
                </a:solidFill>
                <a:latin typeface="Times New Roman" pitchFamily="18" charset="0"/>
              </a:defRPr>
            </a:lvl7pPr>
            <a:lvl8pPr marL="3465005" indent="-231000" eaLnBrk="0" fontAlgn="base" hangingPunct="0">
              <a:spcBef>
                <a:spcPct val="0"/>
              </a:spcBef>
              <a:spcAft>
                <a:spcPct val="0"/>
              </a:spcAft>
              <a:defRPr sz="2400">
                <a:solidFill>
                  <a:schemeClr val="tx1"/>
                </a:solidFill>
                <a:latin typeface="Times New Roman" pitchFamily="18" charset="0"/>
              </a:defRPr>
            </a:lvl8pPr>
            <a:lvl9pPr marL="3927005" indent="-231000" eaLnBrk="0" fontAlgn="base" hangingPunct="0">
              <a:spcBef>
                <a:spcPct val="0"/>
              </a:spcBef>
              <a:spcAft>
                <a:spcPct val="0"/>
              </a:spcAft>
              <a:defRPr sz="2400">
                <a:solidFill>
                  <a:schemeClr val="tx1"/>
                </a:solidFill>
                <a:latin typeface="Times New Roman" pitchFamily="18" charset="0"/>
              </a:defRPr>
            </a:lvl9pPr>
          </a:lstStyle>
          <a:p>
            <a:pPr eaLnBrk="1" hangingPunct="1"/>
            <a:fld id="{82D30549-F976-4561-9AA1-19029377CE5D}" type="slidenum">
              <a:rPr lang="en-US" sz="1200"/>
              <a:pPr eaLnBrk="1" hangingPunct="1"/>
              <a:t>27</a:t>
            </a:fld>
            <a:endParaRPr lang="en-US" sz="1200"/>
          </a:p>
        </p:txBody>
      </p:sp>
      <p:sp>
        <p:nvSpPr>
          <p:cNvPr id="33795" name="Rectangle 2">
            <a:extLst>
              <a:ext uri="{FF2B5EF4-FFF2-40B4-BE49-F238E27FC236}">
                <a16:creationId xmlns:a16="http://schemas.microsoft.com/office/drawing/2014/main" id="{E24CDE6F-D83E-D6C2-5643-5AD674A2AC5F}"/>
              </a:ext>
            </a:extLst>
          </p:cNvPr>
          <p:cNvSpPr>
            <a:spLocks noGrp="1" noRot="1" noChangeAspect="1" noChangeArrowheads="1" noTextEdit="1"/>
          </p:cNvSpPr>
          <p:nvPr>
            <p:ph type="sldImg"/>
          </p:nvPr>
        </p:nvSpPr>
        <p:spPr>
          <a:xfrm>
            <a:off x="1162050" y="690563"/>
            <a:ext cx="4625975" cy="3470275"/>
          </a:xfrm>
          <a:ln/>
        </p:spPr>
      </p:sp>
      <p:sp>
        <p:nvSpPr>
          <p:cNvPr id="33796" name="Rectangle 3">
            <a:extLst>
              <a:ext uri="{FF2B5EF4-FFF2-40B4-BE49-F238E27FC236}">
                <a16:creationId xmlns:a16="http://schemas.microsoft.com/office/drawing/2014/main" id="{7D23F2B8-D3C4-AE22-1270-9CB468819940}"/>
              </a:ext>
            </a:extLst>
          </p:cNvPr>
          <p:cNvSpPr>
            <a:spLocks noGrp="1" noChangeArrowheads="1"/>
          </p:cNvSpPr>
          <p:nvPr>
            <p:ph type="body" idx="1"/>
          </p:nvPr>
        </p:nvSpPr>
        <p:spPr>
          <a:xfrm>
            <a:off x="926678" y="4387735"/>
            <a:ext cx="5096722" cy="415663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a:t>Experimentally, we use a control laser beam, which is about 1GHz detuned from resonance, so the tensor shift and vector shift is large enough, and the spin rotation will be fast enough. As I said, if the ratio of the vector and the tensor shift is 1:1, it generates the cat state, if it is 1:2, it generates coherent spin-state.</a:t>
            </a:r>
          </a:p>
        </p:txBody>
      </p:sp>
    </p:spTree>
    <p:extLst>
      <p:ext uri="{BB962C8B-B14F-4D97-AF65-F5344CB8AC3E}">
        <p14:creationId xmlns:p14="http://schemas.microsoft.com/office/powerpoint/2010/main" val="32606569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50751" indent="-288750" eaLnBrk="0" hangingPunct="0">
              <a:defRPr sz="2400">
                <a:solidFill>
                  <a:schemeClr val="tx1"/>
                </a:solidFill>
                <a:latin typeface="Times New Roman" pitchFamily="18" charset="0"/>
              </a:defRPr>
            </a:lvl2pPr>
            <a:lvl3pPr marL="1155002" indent="-231000" eaLnBrk="0" hangingPunct="0">
              <a:defRPr sz="2400">
                <a:solidFill>
                  <a:schemeClr val="tx1"/>
                </a:solidFill>
                <a:latin typeface="Times New Roman" pitchFamily="18" charset="0"/>
              </a:defRPr>
            </a:lvl3pPr>
            <a:lvl4pPr marL="1617002" indent="-231000" eaLnBrk="0" hangingPunct="0">
              <a:defRPr sz="2400">
                <a:solidFill>
                  <a:schemeClr val="tx1"/>
                </a:solidFill>
                <a:latin typeface="Times New Roman" pitchFamily="18" charset="0"/>
              </a:defRPr>
            </a:lvl4pPr>
            <a:lvl5pPr marL="2079003" indent="-231000" eaLnBrk="0" hangingPunct="0">
              <a:defRPr sz="2400">
                <a:solidFill>
                  <a:schemeClr val="tx1"/>
                </a:solidFill>
                <a:latin typeface="Times New Roman" pitchFamily="18" charset="0"/>
              </a:defRPr>
            </a:lvl5pPr>
            <a:lvl6pPr marL="2541003" indent="-231000" eaLnBrk="0" fontAlgn="base" hangingPunct="0">
              <a:spcBef>
                <a:spcPct val="0"/>
              </a:spcBef>
              <a:spcAft>
                <a:spcPct val="0"/>
              </a:spcAft>
              <a:defRPr sz="2400">
                <a:solidFill>
                  <a:schemeClr val="tx1"/>
                </a:solidFill>
                <a:latin typeface="Times New Roman" pitchFamily="18" charset="0"/>
              </a:defRPr>
            </a:lvl6pPr>
            <a:lvl7pPr marL="3003004" indent="-231000" eaLnBrk="0" fontAlgn="base" hangingPunct="0">
              <a:spcBef>
                <a:spcPct val="0"/>
              </a:spcBef>
              <a:spcAft>
                <a:spcPct val="0"/>
              </a:spcAft>
              <a:defRPr sz="2400">
                <a:solidFill>
                  <a:schemeClr val="tx1"/>
                </a:solidFill>
                <a:latin typeface="Times New Roman" pitchFamily="18" charset="0"/>
              </a:defRPr>
            </a:lvl7pPr>
            <a:lvl8pPr marL="3465005" indent="-231000" eaLnBrk="0" fontAlgn="base" hangingPunct="0">
              <a:spcBef>
                <a:spcPct val="0"/>
              </a:spcBef>
              <a:spcAft>
                <a:spcPct val="0"/>
              </a:spcAft>
              <a:defRPr sz="2400">
                <a:solidFill>
                  <a:schemeClr val="tx1"/>
                </a:solidFill>
                <a:latin typeface="Times New Roman" pitchFamily="18" charset="0"/>
              </a:defRPr>
            </a:lvl8pPr>
            <a:lvl9pPr marL="3927005" indent="-231000" eaLnBrk="0" fontAlgn="base" hangingPunct="0">
              <a:spcBef>
                <a:spcPct val="0"/>
              </a:spcBef>
              <a:spcAft>
                <a:spcPct val="0"/>
              </a:spcAft>
              <a:defRPr sz="2400">
                <a:solidFill>
                  <a:schemeClr val="tx1"/>
                </a:solidFill>
                <a:latin typeface="Times New Roman" pitchFamily="18" charset="0"/>
              </a:defRPr>
            </a:lvl9pPr>
          </a:lstStyle>
          <a:p>
            <a:pPr eaLnBrk="1" hangingPunct="1"/>
            <a:fld id="{F150692C-C1B0-450F-B3CE-438CE5247694}" type="slidenum">
              <a:rPr lang="en-US" sz="1200"/>
              <a:pPr eaLnBrk="1" hangingPunct="1"/>
              <a:t>32</a:t>
            </a:fld>
            <a:endParaRPr lang="en-US" sz="1200"/>
          </a:p>
        </p:txBody>
      </p:sp>
      <p:sp>
        <p:nvSpPr>
          <p:cNvPr id="30723" name="Rectangle 2"/>
          <p:cNvSpPr>
            <a:spLocks noGrp="1" noRot="1" noChangeAspect="1" noChangeArrowheads="1" noTextEdit="1"/>
          </p:cNvSpPr>
          <p:nvPr>
            <p:ph type="sldImg"/>
          </p:nvPr>
        </p:nvSpPr>
        <p:spPr>
          <a:xfrm>
            <a:off x="1162050" y="690563"/>
            <a:ext cx="4625975" cy="3470275"/>
          </a:xfrm>
          <a:ln/>
        </p:spPr>
      </p:sp>
      <p:sp>
        <p:nvSpPr>
          <p:cNvPr id="30724" name="Rectangle 3"/>
          <p:cNvSpPr>
            <a:spLocks noGrp="1" noChangeArrowheads="1"/>
          </p:cNvSpPr>
          <p:nvPr>
            <p:ph type="body" idx="1"/>
          </p:nvPr>
        </p:nvSpPr>
        <p:spPr>
          <a:xfrm>
            <a:off x="926678" y="4387735"/>
            <a:ext cx="5096722" cy="415663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b="0" dirty="0"/>
          </a:p>
        </p:txBody>
      </p:sp>
      <p:sp>
        <p:nvSpPr>
          <p:cNvPr id="4" name="灯片编号占位符 3"/>
          <p:cNvSpPr>
            <a:spLocks noGrp="1"/>
          </p:cNvSpPr>
          <p:nvPr>
            <p:ph type="sldNum" sz="quarter" idx="10"/>
          </p:nvPr>
        </p:nvSpPr>
        <p:spPr/>
        <p:txBody>
          <a:bodyPr/>
          <a:lstStyle/>
          <a:p>
            <a:fld id="{98F34324-B6F3-4B6C-869A-E4F6D4410B19}" type="slidenum">
              <a:rPr lang="en-US" smtClean="0"/>
              <a:t>33</a:t>
            </a:fld>
            <a:endParaRPr lang="en-US"/>
          </a:p>
        </p:txBody>
      </p:sp>
    </p:spTree>
    <p:extLst>
      <p:ext uri="{BB962C8B-B14F-4D97-AF65-F5344CB8AC3E}">
        <p14:creationId xmlns:p14="http://schemas.microsoft.com/office/powerpoint/2010/main" val="12608665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6E6B0B6-2E30-4093-9729-D0744B8362B5}" type="slidenum">
              <a:rPr lang="en-US"/>
              <a:pPr/>
              <a:t>‹#›</a:t>
            </a:fld>
            <a:endParaRPr lang="en-US"/>
          </a:p>
        </p:txBody>
      </p:sp>
    </p:spTree>
    <p:extLst>
      <p:ext uri="{BB962C8B-B14F-4D97-AF65-F5344CB8AC3E}">
        <p14:creationId xmlns:p14="http://schemas.microsoft.com/office/powerpoint/2010/main" val="1538915712"/>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FF43ACE-8C9B-4F8F-AFBD-E06C57F119FB}" type="slidenum">
              <a:rPr lang="en-US"/>
              <a:pPr/>
              <a:t>‹#›</a:t>
            </a:fld>
            <a:endParaRPr lang="en-US"/>
          </a:p>
        </p:txBody>
      </p:sp>
    </p:spTree>
    <p:extLst>
      <p:ext uri="{BB962C8B-B14F-4D97-AF65-F5344CB8AC3E}">
        <p14:creationId xmlns:p14="http://schemas.microsoft.com/office/powerpoint/2010/main" val="3207462098"/>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C6DC89FF-8AC6-4086-8207-D2174349CAF5}" type="slidenum">
              <a:rPr lang="en-US"/>
              <a:pPr/>
              <a:t>‹#›</a:t>
            </a:fld>
            <a:endParaRPr lang="en-US"/>
          </a:p>
        </p:txBody>
      </p:sp>
    </p:spTree>
    <p:extLst>
      <p:ext uri="{BB962C8B-B14F-4D97-AF65-F5344CB8AC3E}">
        <p14:creationId xmlns:p14="http://schemas.microsoft.com/office/powerpoint/2010/main" val="1604445820"/>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110609C8-A1F5-461A-BF68-C969CD94B0A7}" type="slidenum">
              <a:rPr lang="en-US"/>
              <a:pPr/>
              <a:t>‹#›</a:t>
            </a:fld>
            <a:endParaRPr lang="en-US"/>
          </a:p>
        </p:txBody>
      </p:sp>
    </p:spTree>
    <p:extLst>
      <p:ext uri="{BB962C8B-B14F-4D97-AF65-F5344CB8AC3E}">
        <p14:creationId xmlns:p14="http://schemas.microsoft.com/office/powerpoint/2010/main" val="3443210561"/>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3AED224E-DBBB-45CF-A92E-EDE9C3B578DB}" type="slidenum">
              <a:rPr lang="en-US"/>
              <a:pPr/>
              <a:t>‹#›</a:t>
            </a:fld>
            <a:endParaRPr lang="en-US"/>
          </a:p>
        </p:txBody>
      </p:sp>
    </p:spTree>
    <p:extLst>
      <p:ext uri="{BB962C8B-B14F-4D97-AF65-F5344CB8AC3E}">
        <p14:creationId xmlns:p14="http://schemas.microsoft.com/office/powerpoint/2010/main" val="2652620406"/>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AEC1B6CF-1E85-4329-A478-6C8F048A4A3B}" type="slidenum">
              <a:rPr lang="en-US"/>
              <a:pPr/>
              <a:t>‹#›</a:t>
            </a:fld>
            <a:endParaRPr lang="en-US"/>
          </a:p>
        </p:txBody>
      </p:sp>
    </p:spTree>
    <p:extLst>
      <p:ext uri="{BB962C8B-B14F-4D97-AF65-F5344CB8AC3E}">
        <p14:creationId xmlns:p14="http://schemas.microsoft.com/office/powerpoint/2010/main" val="810070254"/>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CEB5479F-9AFA-43BC-BB58-A6D0E55DD777}" type="slidenum">
              <a:rPr lang="en-US"/>
              <a:pPr/>
              <a:t>‹#›</a:t>
            </a:fld>
            <a:endParaRPr lang="en-US"/>
          </a:p>
        </p:txBody>
      </p:sp>
    </p:spTree>
    <p:extLst>
      <p:ext uri="{BB962C8B-B14F-4D97-AF65-F5344CB8AC3E}">
        <p14:creationId xmlns:p14="http://schemas.microsoft.com/office/powerpoint/2010/main" val="2707596989"/>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C6E6FD77-5A0D-47B8-A07A-B6AB74B4553D}" type="slidenum">
              <a:rPr lang="en-US"/>
              <a:pPr/>
              <a:t>‹#›</a:t>
            </a:fld>
            <a:endParaRPr lang="en-US"/>
          </a:p>
        </p:txBody>
      </p:sp>
    </p:spTree>
    <p:extLst>
      <p:ext uri="{BB962C8B-B14F-4D97-AF65-F5344CB8AC3E}">
        <p14:creationId xmlns:p14="http://schemas.microsoft.com/office/powerpoint/2010/main" val="1460840915"/>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D40BB502-6547-4597-95CB-D719ECB39981}" type="slidenum">
              <a:rPr lang="en-US"/>
              <a:pPr/>
              <a:t>‹#›</a:t>
            </a:fld>
            <a:endParaRPr lang="en-US"/>
          </a:p>
        </p:txBody>
      </p:sp>
    </p:spTree>
    <p:extLst>
      <p:ext uri="{BB962C8B-B14F-4D97-AF65-F5344CB8AC3E}">
        <p14:creationId xmlns:p14="http://schemas.microsoft.com/office/powerpoint/2010/main" val="1848100908"/>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B5E1F28-38E5-4FB4-82A8-837809541346}" type="slidenum">
              <a:rPr lang="en-US"/>
              <a:pPr/>
              <a:t>‹#›</a:t>
            </a:fld>
            <a:endParaRPr lang="en-US"/>
          </a:p>
        </p:txBody>
      </p:sp>
    </p:spTree>
    <p:extLst>
      <p:ext uri="{BB962C8B-B14F-4D97-AF65-F5344CB8AC3E}">
        <p14:creationId xmlns:p14="http://schemas.microsoft.com/office/powerpoint/2010/main" val="1830316463"/>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E0E21BD8-790C-4123-ACD8-9D7241FA90EA}" type="slidenum">
              <a:rPr lang="en-US"/>
              <a:pPr/>
              <a:t>‹#›</a:t>
            </a:fld>
            <a:endParaRPr lang="en-US"/>
          </a:p>
        </p:txBody>
      </p:sp>
    </p:spTree>
    <p:extLst>
      <p:ext uri="{BB962C8B-B14F-4D97-AF65-F5344CB8AC3E}">
        <p14:creationId xmlns:p14="http://schemas.microsoft.com/office/powerpoint/2010/main" val="3737288359"/>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38588"/>
            <a:ext cx="4038600" cy="21875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903370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6E6B0B6-2E30-4093-9729-D0744B8362B5}" type="slidenum">
              <a:rPr lang="en-US"/>
              <a:pPr/>
              <a:t>‹#›</a:t>
            </a:fld>
            <a:endParaRPr lang="en-US"/>
          </a:p>
        </p:txBody>
      </p:sp>
    </p:spTree>
    <p:extLst>
      <p:ext uri="{BB962C8B-B14F-4D97-AF65-F5344CB8AC3E}">
        <p14:creationId xmlns:p14="http://schemas.microsoft.com/office/powerpoint/2010/main" val="407093769"/>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FF43ACE-8C9B-4F8F-AFBD-E06C57F119FB}" type="slidenum">
              <a:rPr lang="en-US"/>
              <a:pPr/>
              <a:t>‹#›</a:t>
            </a:fld>
            <a:endParaRPr lang="en-US"/>
          </a:p>
        </p:txBody>
      </p:sp>
    </p:spTree>
    <p:extLst>
      <p:ext uri="{BB962C8B-B14F-4D97-AF65-F5344CB8AC3E}">
        <p14:creationId xmlns:p14="http://schemas.microsoft.com/office/powerpoint/2010/main" val="2059879436"/>
      </p:ext>
    </p:extLst>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C6DC89FF-8AC6-4086-8207-D2174349CAF5}" type="slidenum">
              <a:rPr lang="en-US"/>
              <a:pPr/>
              <a:t>‹#›</a:t>
            </a:fld>
            <a:endParaRPr lang="en-US"/>
          </a:p>
        </p:txBody>
      </p:sp>
    </p:spTree>
    <p:extLst>
      <p:ext uri="{BB962C8B-B14F-4D97-AF65-F5344CB8AC3E}">
        <p14:creationId xmlns:p14="http://schemas.microsoft.com/office/powerpoint/2010/main" val="703629262"/>
      </p:ext>
    </p:extLst>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110609C8-A1F5-461A-BF68-C969CD94B0A7}" type="slidenum">
              <a:rPr lang="en-US"/>
              <a:pPr/>
              <a:t>‹#›</a:t>
            </a:fld>
            <a:endParaRPr lang="en-US"/>
          </a:p>
        </p:txBody>
      </p:sp>
    </p:spTree>
    <p:extLst>
      <p:ext uri="{BB962C8B-B14F-4D97-AF65-F5344CB8AC3E}">
        <p14:creationId xmlns:p14="http://schemas.microsoft.com/office/powerpoint/2010/main" val="1458384250"/>
      </p:ext>
    </p:extLst>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3AED224E-DBBB-45CF-A92E-EDE9C3B578DB}" type="slidenum">
              <a:rPr lang="en-US"/>
              <a:pPr/>
              <a:t>‹#›</a:t>
            </a:fld>
            <a:endParaRPr lang="en-US"/>
          </a:p>
        </p:txBody>
      </p:sp>
    </p:spTree>
    <p:extLst>
      <p:ext uri="{BB962C8B-B14F-4D97-AF65-F5344CB8AC3E}">
        <p14:creationId xmlns:p14="http://schemas.microsoft.com/office/powerpoint/2010/main" val="3685569704"/>
      </p:ext>
    </p:extLst>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AEC1B6CF-1E85-4329-A478-6C8F048A4A3B}" type="slidenum">
              <a:rPr lang="en-US"/>
              <a:pPr/>
              <a:t>‹#›</a:t>
            </a:fld>
            <a:endParaRPr lang="en-US"/>
          </a:p>
        </p:txBody>
      </p:sp>
    </p:spTree>
    <p:extLst>
      <p:ext uri="{BB962C8B-B14F-4D97-AF65-F5344CB8AC3E}">
        <p14:creationId xmlns:p14="http://schemas.microsoft.com/office/powerpoint/2010/main" val="2038860851"/>
      </p:ext>
    </p:extLst>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CEB5479F-9AFA-43BC-BB58-A6D0E55DD777}" type="slidenum">
              <a:rPr lang="en-US"/>
              <a:pPr/>
              <a:t>‹#›</a:t>
            </a:fld>
            <a:endParaRPr lang="en-US"/>
          </a:p>
        </p:txBody>
      </p:sp>
    </p:spTree>
    <p:extLst>
      <p:ext uri="{BB962C8B-B14F-4D97-AF65-F5344CB8AC3E}">
        <p14:creationId xmlns:p14="http://schemas.microsoft.com/office/powerpoint/2010/main" val="388376597"/>
      </p:ext>
    </p:extLst>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C6E6FD77-5A0D-47B8-A07A-B6AB74B4553D}" type="slidenum">
              <a:rPr lang="en-US"/>
              <a:pPr/>
              <a:t>‹#›</a:t>
            </a:fld>
            <a:endParaRPr lang="en-US"/>
          </a:p>
        </p:txBody>
      </p:sp>
    </p:spTree>
    <p:extLst>
      <p:ext uri="{BB962C8B-B14F-4D97-AF65-F5344CB8AC3E}">
        <p14:creationId xmlns:p14="http://schemas.microsoft.com/office/powerpoint/2010/main" val="335927870"/>
      </p:ext>
    </p:extLst>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D40BB502-6547-4597-95CB-D719ECB39981}" type="slidenum">
              <a:rPr lang="en-US"/>
              <a:pPr/>
              <a:t>‹#›</a:t>
            </a:fld>
            <a:endParaRPr lang="en-US"/>
          </a:p>
        </p:txBody>
      </p:sp>
    </p:spTree>
    <p:extLst>
      <p:ext uri="{BB962C8B-B14F-4D97-AF65-F5344CB8AC3E}">
        <p14:creationId xmlns:p14="http://schemas.microsoft.com/office/powerpoint/2010/main" val="1302031900"/>
      </p:ext>
    </p:extLst>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B5E1F28-38E5-4FB4-82A8-837809541346}" type="slidenum">
              <a:rPr lang="en-US"/>
              <a:pPr/>
              <a:t>‹#›</a:t>
            </a:fld>
            <a:endParaRPr lang="en-US"/>
          </a:p>
        </p:txBody>
      </p:sp>
    </p:spTree>
    <p:extLst>
      <p:ext uri="{BB962C8B-B14F-4D97-AF65-F5344CB8AC3E}">
        <p14:creationId xmlns:p14="http://schemas.microsoft.com/office/powerpoint/2010/main" val="3331297868"/>
      </p:ext>
    </p:extLst>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E0E21BD8-790C-4123-ACD8-9D7241FA90EA}" type="slidenum">
              <a:rPr lang="en-US"/>
              <a:pPr/>
              <a:t>‹#›</a:t>
            </a:fld>
            <a:endParaRPr lang="en-US"/>
          </a:p>
        </p:txBody>
      </p:sp>
    </p:spTree>
    <p:extLst>
      <p:ext uri="{BB962C8B-B14F-4D97-AF65-F5344CB8AC3E}">
        <p14:creationId xmlns:p14="http://schemas.microsoft.com/office/powerpoint/2010/main" val="2452561281"/>
      </p:ext>
    </p:extLst>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38588"/>
            <a:ext cx="4038600" cy="21875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769044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9"/>
          <p:cNvSpPr>
            <a:spLocks noGrp="1" noChangeArrowheads="1"/>
          </p:cNvSpPr>
          <p:nvPr>
            <p:ph type="dt" sz="half" idx="10"/>
          </p:nvPr>
        </p:nvSpPr>
        <p:spPr>
          <a:ln/>
        </p:spPr>
        <p:txBody>
          <a:bodyPr/>
          <a:lstStyle>
            <a:lvl1pPr>
              <a:defRPr/>
            </a:lvl1pPr>
          </a:lstStyle>
          <a:p>
            <a:pPr>
              <a:defRPr/>
            </a:pPr>
            <a:endParaRPr lang="en-GB"/>
          </a:p>
        </p:txBody>
      </p:sp>
      <p:sp>
        <p:nvSpPr>
          <p:cNvPr id="6" name="Rectangle 10"/>
          <p:cNvSpPr>
            <a:spLocks noGrp="1" noChangeArrowheads="1"/>
          </p:cNvSpPr>
          <p:nvPr>
            <p:ph type="ftr" sz="quarter" idx="11"/>
          </p:nvPr>
        </p:nvSpPr>
        <p:spPr>
          <a:ln/>
        </p:spPr>
        <p:txBody>
          <a:bodyPr/>
          <a:lstStyle>
            <a:lvl1pPr>
              <a:defRPr/>
            </a:lvl1pPr>
          </a:lstStyle>
          <a:p>
            <a:pPr>
              <a:defRPr/>
            </a:pPr>
            <a:endParaRPr lang="en-GB"/>
          </a:p>
        </p:txBody>
      </p:sp>
      <p:sp>
        <p:nvSpPr>
          <p:cNvPr id="7" name="Rectangle 11"/>
          <p:cNvSpPr>
            <a:spLocks noGrp="1" noChangeArrowheads="1"/>
          </p:cNvSpPr>
          <p:nvPr>
            <p:ph type="sldNum" sz="quarter" idx="12"/>
          </p:nvPr>
        </p:nvSpPr>
        <p:spPr>
          <a:ln/>
        </p:spPr>
        <p:txBody>
          <a:bodyPr/>
          <a:lstStyle>
            <a:lvl1pPr>
              <a:defRPr/>
            </a:lvl1pPr>
          </a:lstStyle>
          <a:p>
            <a:pPr>
              <a:defRPr/>
            </a:pPr>
            <a:fld id="{5DF70534-10B7-4576-8AAE-3A60204EB6B4}" type="slidenum">
              <a:rPr lang="en-GB"/>
              <a:pPr>
                <a:defRPr/>
              </a:pPr>
              <a:t>‹#›</a:t>
            </a:fld>
            <a:endParaRPr lang="en-GB"/>
          </a:p>
        </p:txBody>
      </p:sp>
    </p:spTree>
    <p:extLst>
      <p:ext uri="{BB962C8B-B14F-4D97-AF65-F5344CB8AC3E}">
        <p14:creationId xmlns:p14="http://schemas.microsoft.com/office/powerpoint/2010/main" val="4679224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vl1pPr>
          </a:lstStyle>
          <a:p>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vl1pPr>
          </a:lstStyle>
          <a:p>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vl1pPr>
          </a:lstStyle>
          <a:p>
            <a:fld id="{C5B5B09A-4A02-4204-826E-76F305279EED}"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Lst>
  <p:transition>
    <p:fade/>
  </p:transition>
  <p:txStyles>
    <p:titleStyle>
      <a:lvl1pPr algn="ctr" rtl="0" fontAlgn="base">
        <a:spcBef>
          <a:spcPct val="0"/>
        </a:spcBef>
        <a:spcAft>
          <a:spcPct val="0"/>
        </a:spcAft>
        <a:defRPr sz="2400" b="1">
          <a:solidFill>
            <a:srgbClr val="0033CC"/>
          </a:solidFill>
          <a:effectLst>
            <a:outerShdw blurRad="38100" dist="38100" dir="2700000" algn="tl">
              <a:srgbClr val="C0C0C0"/>
            </a:outerShdw>
          </a:effectLst>
          <a:latin typeface="+mj-lt"/>
          <a:ea typeface="+mj-ea"/>
          <a:cs typeface="+mj-cs"/>
        </a:defRPr>
      </a:lvl1pPr>
      <a:lvl2pPr algn="ctr" rtl="0" fontAlgn="base">
        <a:spcBef>
          <a:spcPct val="0"/>
        </a:spcBef>
        <a:spcAft>
          <a:spcPct val="0"/>
        </a:spcAft>
        <a:defRPr sz="2400" b="1">
          <a:solidFill>
            <a:srgbClr val="0033CC"/>
          </a:solidFill>
          <a:effectLst>
            <a:outerShdw blurRad="38100" dist="38100" dir="2700000" algn="tl">
              <a:srgbClr val="C0C0C0"/>
            </a:outerShdw>
          </a:effectLst>
          <a:latin typeface="Trebuchet MS" pitchFamily="34" charset="0"/>
        </a:defRPr>
      </a:lvl2pPr>
      <a:lvl3pPr algn="ctr" rtl="0" fontAlgn="base">
        <a:spcBef>
          <a:spcPct val="0"/>
        </a:spcBef>
        <a:spcAft>
          <a:spcPct val="0"/>
        </a:spcAft>
        <a:defRPr sz="2400" b="1">
          <a:solidFill>
            <a:srgbClr val="0033CC"/>
          </a:solidFill>
          <a:effectLst>
            <a:outerShdw blurRad="38100" dist="38100" dir="2700000" algn="tl">
              <a:srgbClr val="C0C0C0"/>
            </a:outerShdw>
          </a:effectLst>
          <a:latin typeface="Trebuchet MS" pitchFamily="34" charset="0"/>
        </a:defRPr>
      </a:lvl3pPr>
      <a:lvl4pPr algn="ctr" rtl="0" fontAlgn="base">
        <a:spcBef>
          <a:spcPct val="0"/>
        </a:spcBef>
        <a:spcAft>
          <a:spcPct val="0"/>
        </a:spcAft>
        <a:defRPr sz="2400" b="1">
          <a:solidFill>
            <a:srgbClr val="0033CC"/>
          </a:solidFill>
          <a:effectLst>
            <a:outerShdw blurRad="38100" dist="38100" dir="2700000" algn="tl">
              <a:srgbClr val="C0C0C0"/>
            </a:outerShdw>
          </a:effectLst>
          <a:latin typeface="Trebuchet MS" pitchFamily="34" charset="0"/>
        </a:defRPr>
      </a:lvl4pPr>
      <a:lvl5pPr algn="ctr" rtl="0" fontAlgn="base">
        <a:spcBef>
          <a:spcPct val="0"/>
        </a:spcBef>
        <a:spcAft>
          <a:spcPct val="0"/>
        </a:spcAft>
        <a:defRPr sz="2400" b="1">
          <a:solidFill>
            <a:srgbClr val="0033CC"/>
          </a:solidFill>
          <a:effectLst>
            <a:outerShdw blurRad="38100" dist="38100" dir="2700000" algn="tl">
              <a:srgbClr val="C0C0C0"/>
            </a:outerShdw>
          </a:effectLst>
          <a:latin typeface="Trebuchet MS" pitchFamily="34" charset="0"/>
        </a:defRPr>
      </a:lvl5pPr>
      <a:lvl6pPr marL="457200" algn="ctr" rtl="0" fontAlgn="base">
        <a:spcBef>
          <a:spcPct val="0"/>
        </a:spcBef>
        <a:spcAft>
          <a:spcPct val="0"/>
        </a:spcAft>
        <a:defRPr sz="2400" b="1">
          <a:solidFill>
            <a:srgbClr val="0033CC"/>
          </a:solidFill>
          <a:effectLst>
            <a:outerShdw blurRad="38100" dist="38100" dir="2700000" algn="tl">
              <a:srgbClr val="C0C0C0"/>
            </a:outerShdw>
          </a:effectLst>
          <a:latin typeface="Trebuchet MS" pitchFamily="34" charset="0"/>
        </a:defRPr>
      </a:lvl6pPr>
      <a:lvl7pPr marL="914400" algn="ctr" rtl="0" fontAlgn="base">
        <a:spcBef>
          <a:spcPct val="0"/>
        </a:spcBef>
        <a:spcAft>
          <a:spcPct val="0"/>
        </a:spcAft>
        <a:defRPr sz="2400" b="1">
          <a:solidFill>
            <a:srgbClr val="0033CC"/>
          </a:solidFill>
          <a:effectLst>
            <a:outerShdw blurRad="38100" dist="38100" dir="2700000" algn="tl">
              <a:srgbClr val="C0C0C0"/>
            </a:outerShdw>
          </a:effectLst>
          <a:latin typeface="Trebuchet MS" pitchFamily="34" charset="0"/>
        </a:defRPr>
      </a:lvl7pPr>
      <a:lvl8pPr marL="1371600" algn="ctr" rtl="0" fontAlgn="base">
        <a:spcBef>
          <a:spcPct val="0"/>
        </a:spcBef>
        <a:spcAft>
          <a:spcPct val="0"/>
        </a:spcAft>
        <a:defRPr sz="2400" b="1">
          <a:solidFill>
            <a:srgbClr val="0033CC"/>
          </a:solidFill>
          <a:effectLst>
            <a:outerShdw blurRad="38100" dist="38100" dir="2700000" algn="tl">
              <a:srgbClr val="C0C0C0"/>
            </a:outerShdw>
          </a:effectLst>
          <a:latin typeface="Trebuchet MS" pitchFamily="34" charset="0"/>
        </a:defRPr>
      </a:lvl8pPr>
      <a:lvl9pPr marL="1828800" algn="ctr" rtl="0" fontAlgn="base">
        <a:spcBef>
          <a:spcPct val="0"/>
        </a:spcBef>
        <a:spcAft>
          <a:spcPct val="0"/>
        </a:spcAft>
        <a:defRPr sz="2400" b="1">
          <a:solidFill>
            <a:srgbClr val="0033CC"/>
          </a:solidFill>
          <a:effectLst>
            <a:outerShdw blurRad="38100" dist="38100" dir="2700000" algn="tl">
              <a:srgbClr val="C0C0C0"/>
            </a:outerShdw>
          </a:effectLst>
          <a:latin typeface="Trebuchet MS"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vl1pPr>
          </a:lstStyle>
          <a:p>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vl1pPr>
          </a:lstStyle>
          <a:p>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vl1pPr>
          </a:lstStyle>
          <a:p>
            <a:fld id="{C5B5B09A-4A02-4204-826E-76F305279EED}" type="slidenum">
              <a:rPr lang="en-US"/>
              <a:pPr/>
              <a:t>‹#›</a:t>
            </a:fld>
            <a:endParaRPr lang="en-US"/>
          </a:p>
        </p:txBody>
      </p:sp>
    </p:spTree>
    <p:extLst>
      <p:ext uri="{BB962C8B-B14F-4D97-AF65-F5344CB8AC3E}">
        <p14:creationId xmlns:p14="http://schemas.microsoft.com/office/powerpoint/2010/main" val="3534871438"/>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Lst>
  <p:transition spd="med"/>
  <p:txStyles>
    <p:titleStyle>
      <a:lvl1pPr algn="ctr" rtl="0" fontAlgn="base">
        <a:spcBef>
          <a:spcPct val="0"/>
        </a:spcBef>
        <a:spcAft>
          <a:spcPct val="0"/>
        </a:spcAft>
        <a:defRPr sz="2400" b="1">
          <a:solidFill>
            <a:srgbClr val="0033CC"/>
          </a:solidFill>
          <a:effectLst>
            <a:outerShdw blurRad="38100" dist="38100" dir="2700000" algn="tl">
              <a:srgbClr val="C0C0C0"/>
            </a:outerShdw>
          </a:effectLst>
          <a:latin typeface="+mj-lt"/>
          <a:ea typeface="+mj-ea"/>
          <a:cs typeface="+mj-cs"/>
        </a:defRPr>
      </a:lvl1pPr>
      <a:lvl2pPr algn="ctr" rtl="0" fontAlgn="base">
        <a:spcBef>
          <a:spcPct val="0"/>
        </a:spcBef>
        <a:spcAft>
          <a:spcPct val="0"/>
        </a:spcAft>
        <a:defRPr sz="2400" b="1">
          <a:solidFill>
            <a:srgbClr val="0033CC"/>
          </a:solidFill>
          <a:effectLst>
            <a:outerShdw blurRad="38100" dist="38100" dir="2700000" algn="tl">
              <a:srgbClr val="C0C0C0"/>
            </a:outerShdw>
          </a:effectLst>
          <a:latin typeface="Trebuchet MS" pitchFamily="34" charset="0"/>
        </a:defRPr>
      </a:lvl2pPr>
      <a:lvl3pPr algn="ctr" rtl="0" fontAlgn="base">
        <a:spcBef>
          <a:spcPct val="0"/>
        </a:spcBef>
        <a:spcAft>
          <a:spcPct val="0"/>
        </a:spcAft>
        <a:defRPr sz="2400" b="1">
          <a:solidFill>
            <a:srgbClr val="0033CC"/>
          </a:solidFill>
          <a:effectLst>
            <a:outerShdw blurRad="38100" dist="38100" dir="2700000" algn="tl">
              <a:srgbClr val="C0C0C0"/>
            </a:outerShdw>
          </a:effectLst>
          <a:latin typeface="Trebuchet MS" pitchFamily="34" charset="0"/>
        </a:defRPr>
      </a:lvl3pPr>
      <a:lvl4pPr algn="ctr" rtl="0" fontAlgn="base">
        <a:spcBef>
          <a:spcPct val="0"/>
        </a:spcBef>
        <a:spcAft>
          <a:spcPct val="0"/>
        </a:spcAft>
        <a:defRPr sz="2400" b="1">
          <a:solidFill>
            <a:srgbClr val="0033CC"/>
          </a:solidFill>
          <a:effectLst>
            <a:outerShdw blurRad="38100" dist="38100" dir="2700000" algn="tl">
              <a:srgbClr val="C0C0C0"/>
            </a:outerShdw>
          </a:effectLst>
          <a:latin typeface="Trebuchet MS" pitchFamily="34" charset="0"/>
        </a:defRPr>
      </a:lvl4pPr>
      <a:lvl5pPr algn="ctr" rtl="0" fontAlgn="base">
        <a:spcBef>
          <a:spcPct val="0"/>
        </a:spcBef>
        <a:spcAft>
          <a:spcPct val="0"/>
        </a:spcAft>
        <a:defRPr sz="2400" b="1">
          <a:solidFill>
            <a:srgbClr val="0033CC"/>
          </a:solidFill>
          <a:effectLst>
            <a:outerShdw blurRad="38100" dist="38100" dir="2700000" algn="tl">
              <a:srgbClr val="C0C0C0"/>
            </a:outerShdw>
          </a:effectLst>
          <a:latin typeface="Trebuchet MS" pitchFamily="34" charset="0"/>
        </a:defRPr>
      </a:lvl5pPr>
      <a:lvl6pPr marL="457200" algn="ctr" rtl="0" fontAlgn="base">
        <a:spcBef>
          <a:spcPct val="0"/>
        </a:spcBef>
        <a:spcAft>
          <a:spcPct val="0"/>
        </a:spcAft>
        <a:defRPr sz="2400" b="1">
          <a:solidFill>
            <a:srgbClr val="0033CC"/>
          </a:solidFill>
          <a:effectLst>
            <a:outerShdw blurRad="38100" dist="38100" dir="2700000" algn="tl">
              <a:srgbClr val="C0C0C0"/>
            </a:outerShdw>
          </a:effectLst>
          <a:latin typeface="Trebuchet MS" pitchFamily="34" charset="0"/>
        </a:defRPr>
      </a:lvl6pPr>
      <a:lvl7pPr marL="914400" algn="ctr" rtl="0" fontAlgn="base">
        <a:spcBef>
          <a:spcPct val="0"/>
        </a:spcBef>
        <a:spcAft>
          <a:spcPct val="0"/>
        </a:spcAft>
        <a:defRPr sz="2400" b="1">
          <a:solidFill>
            <a:srgbClr val="0033CC"/>
          </a:solidFill>
          <a:effectLst>
            <a:outerShdw blurRad="38100" dist="38100" dir="2700000" algn="tl">
              <a:srgbClr val="C0C0C0"/>
            </a:outerShdw>
          </a:effectLst>
          <a:latin typeface="Trebuchet MS" pitchFamily="34" charset="0"/>
        </a:defRPr>
      </a:lvl7pPr>
      <a:lvl8pPr marL="1371600" algn="ctr" rtl="0" fontAlgn="base">
        <a:spcBef>
          <a:spcPct val="0"/>
        </a:spcBef>
        <a:spcAft>
          <a:spcPct val="0"/>
        </a:spcAft>
        <a:defRPr sz="2400" b="1">
          <a:solidFill>
            <a:srgbClr val="0033CC"/>
          </a:solidFill>
          <a:effectLst>
            <a:outerShdw blurRad="38100" dist="38100" dir="2700000" algn="tl">
              <a:srgbClr val="C0C0C0"/>
            </a:outerShdw>
          </a:effectLst>
          <a:latin typeface="Trebuchet MS" pitchFamily="34" charset="0"/>
        </a:defRPr>
      </a:lvl8pPr>
      <a:lvl9pPr marL="1828800" algn="ctr" rtl="0" fontAlgn="base">
        <a:spcBef>
          <a:spcPct val="0"/>
        </a:spcBef>
        <a:spcAft>
          <a:spcPct val="0"/>
        </a:spcAft>
        <a:defRPr sz="2400" b="1">
          <a:solidFill>
            <a:srgbClr val="0033CC"/>
          </a:solidFill>
          <a:effectLst>
            <a:outerShdw blurRad="38100" dist="38100" dir="2700000" algn="tl">
              <a:srgbClr val="C0C0C0"/>
            </a:outerShdw>
          </a:effectLst>
          <a:latin typeface="Trebuchet MS"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10.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5.xm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notesSlide" Target="../notesSlides/notesSlide5.xml"/><Relationship Id="rId7" Type="http://schemas.openxmlformats.org/officeDocument/2006/relationships/image" Target="../media/image5.emf"/><Relationship Id="rId2" Type="http://schemas.openxmlformats.org/officeDocument/2006/relationships/slideLayout" Target="../slideLayouts/slideLayout19.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4.emf"/><Relationship Id="rId4" Type="http://schemas.openxmlformats.org/officeDocument/2006/relationships/oleObject" Target="../embeddings/oleObject1.bin"/><Relationship Id="rId9" Type="http://schemas.openxmlformats.org/officeDocument/2006/relationships/image" Target="../media/image6.wmf"/></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5.bin"/><Relationship Id="rId13" Type="http://schemas.openxmlformats.org/officeDocument/2006/relationships/image" Target="../media/image9.wmf"/><Relationship Id="rId3" Type="http://schemas.openxmlformats.org/officeDocument/2006/relationships/notesSlide" Target="../notesSlides/notesSlide7.xml"/><Relationship Id="rId7" Type="http://schemas.openxmlformats.org/officeDocument/2006/relationships/image" Target="../media/image7.wmf"/><Relationship Id="rId12" Type="http://schemas.openxmlformats.org/officeDocument/2006/relationships/oleObject" Target="../embeddings/oleObject110.bin"/><Relationship Id="rId2" Type="http://schemas.openxmlformats.org/officeDocument/2006/relationships/slideLayout" Target="../slideLayouts/slideLayout14.xml"/><Relationship Id="rId1" Type="http://schemas.openxmlformats.org/officeDocument/2006/relationships/vmlDrawing" Target="../drawings/vmlDrawing2.vml"/><Relationship Id="rId6" Type="http://schemas.openxmlformats.org/officeDocument/2006/relationships/oleObject" Target="../embeddings/oleObject4.bin"/><Relationship Id="rId11" Type="http://schemas.openxmlformats.org/officeDocument/2006/relationships/image" Target="../media/image9.wmf"/><Relationship Id="rId5" Type="http://schemas.openxmlformats.org/officeDocument/2006/relationships/image" Target="../media/image10.png"/><Relationship Id="rId10" Type="http://schemas.openxmlformats.org/officeDocument/2006/relationships/oleObject" Target="../embeddings/oleObject6.bin"/><Relationship Id="rId4" Type="http://schemas.openxmlformats.org/officeDocument/2006/relationships/image" Target="../media/image9.pdf"/><Relationship Id="rId9" Type="http://schemas.openxmlformats.org/officeDocument/2006/relationships/image" Target="../media/image8.wmf"/><Relationship Id="rId14" Type="http://schemas.openxmlformats.org/officeDocument/2006/relationships/image" Target="../media/image42.png"/></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13.wmf"/><Relationship Id="rId3" Type="http://schemas.openxmlformats.org/officeDocument/2006/relationships/notesSlide" Target="../notesSlides/notesSlide8.xml"/><Relationship Id="rId7" Type="http://schemas.openxmlformats.org/officeDocument/2006/relationships/oleObject" Target="../embeddings/oleObject8.bin"/><Relationship Id="rId2" Type="http://schemas.openxmlformats.org/officeDocument/2006/relationships/slideLayout" Target="../slideLayouts/slideLayout12.xml"/><Relationship Id="rId1" Type="http://schemas.openxmlformats.org/officeDocument/2006/relationships/vmlDrawing" Target="../drawings/vmlDrawing3.vml"/><Relationship Id="rId6" Type="http://schemas.openxmlformats.org/officeDocument/2006/relationships/image" Target="../media/image12.wmf"/><Relationship Id="rId5" Type="http://schemas.openxmlformats.org/officeDocument/2006/relationships/oleObject" Target="../embeddings/oleObject7.bin"/><Relationship Id="rId10" Type="http://schemas.openxmlformats.org/officeDocument/2006/relationships/image" Target="../media/image16.png"/><Relationship Id="rId4" Type="http://schemas.openxmlformats.org/officeDocument/2006/relationships/image" Target="../media/image15.wmf"/><Relationship Id="rId9" Type="http://schemas.openxmlformats.org/officeDocument/2006/relationships/image" Target="../media/image110.png"/></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image" Target="../media/image20.jpeg"/><Relationship Id="rId5" Type="http://schemas.openxmlformats.org/officeDocument/2006/relationships/image" Target="../media/image19.wmf"/><Relationship Id="rId4" Type="http://schemas.openxmlformats.org/officeDocument/2006/relationships/oleObject" Target="../embeddings/oleObject9.bin"/></Relationships>
</file>

<file path=ppt/slides/_rels/slide14.xml.rels><?xml version="1.0" encoding="UTF-8" standalone="yes"?>
<Relationships xmlns="http://schemas.openxmlformats.org/package/2006/relationships"><Relationship Id="rId8" Type="http://schemas.openxmlformats.org/officeDocument/2006/relationships/image" Target="../media/image180.png"/><Relationship Id="rId3" Type="http://schemas.openxmlformats.org/officeDocument/2006/relationships/oleObject" Target="../embeddings/oleObject10.bin"/><Relationship Id="rId7" Type="http://schemas.openxmlformats.org/officeDocument/2006/relationships/image" Target="../media/image23.png"/><Relationship Id="rId2" Type="http://schemas.openxmlformats.org/officeDocument/2006/relationships/slideLayout" Target="../slideLayouts/slideLayout6.xml"/><Relationship Id="rId1" Type="http://schemas.openxmlformats.org/officeDocument/2006/relationships/vmlDrawing" Target="../drawings/vmlDrawing5.vml"/><Relationship Id="rId6" Type="http://schemas.openxmlformats.org/officeDocument/2006/relationships/image" Target="../media/image22.wmf"/><Relationship Id="rId11" Type="http://schemas.openxmlformats.org/officeDocument/2006/relationships/image" Target="../media/image26.gif"/><Relationship Id="rId5" Type="http://schemas.openxmlformats.org/officeDocument/2006/relationships/oleObject" Target="../embeddings/oleObject11.bin"/><Relationship Id="rId10" Type="http://schemas.openxmlformats.org/officeDocument/2006/relationships/image" Target="../media/image25.jpeg"/><Relationship Id="rId4" Type="http://schemas.openxmlformats.org/officeDocument/2006/relationships/image" Target="../media/image21.wmf"/><Relationship Id="rId9" Type="http://schemas.openxmlformats.org/officeDocument/2006/relationships/image" Target="../media/image24.png"/></Relationships>
</file>

<file path=ppt/slides/_rels/slide1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340.png"/></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33.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50.png"/><Relationship Id="rId5" Type="http://schemas.openxmlformats.org/officeDocument/2006/relationships/image" Target="../media/image32.png"/><Relationship Id="rId4" Type="http://schemas.openxmlformats.org/officeDocument/2006/relationships/image" Target="../media/image31.png"/></Relationships>
</file>

<file path=ppt/slides/_rels/slide1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70.png"/></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20.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350.png"/><Relationship Id="rId5" Type="http://schemas.openxmlformats.org/officeDocument/2006/relationships/image" Target="../media/image37.png"/><Relationship Id="rId4" Type="http://schemas.openxmlformats.org/officeDocument/2006/relationships/image" Target="../media/image36.png"/></Relationships>
</file>

<file path=ppt/slides/_rels/slide22.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350.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81.png"/><Relationship Id="rId4" Type="http://schemas.openxmlformats.org/officeDocument/2006/relationships/image" Target="../media/image39.png"/></Relationships>
</file>

<file path=ppt/slides/_rels/slide23.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40.png"/><Relationship Id="rId7" Type="http://schemas.openxmlformats.org/officeDocument/2006/relationships/image" Target="../media/image43.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411.png"/><Relationship Id="rId5" Type="http://schemas.openxmlformats.org/officeDocument/2006/relationships/image" Target="../media/image440.png"/><Relationship Id="rId4" Type="http://schemas.openxmlformats.org/officeDocument/2006/relationships/image" Target="../media/image41.png"/></Relationships>
</file>

<file path=ppt/slides/_rels/slide2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47.png"/><Relationship Id="rId4" Type="http://schemas.openxmlformats.org/officeDocument/2006/relationships/image" Target="../media/image46.png"/></Relationships>
</file>

<file path=ppt/slides/_rels/slide25.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49.png"/><Relationship Id="rId7" Type="http://schemas.openxmlformats.org/officeDocument/2006/relationships/image" Target="../media/image52.png"/><Relationship Id="rId2" Type="http://schemas.openxmlformats.org/officeDocument/2006/relationships/image" Target="../media/image48.png"/><Relationship Id="rId1" Type="http://schemas.openxmlformats.org/officeDocument/2006/relationships/slideLayout" Target="../slideLayouts/slideLayout2.xml"/><Relationship Id="rId6" Type="http://schemas.openxmlformats.org/officeDocument/2006/relationships/image" Target="../media/image540.png"/><Relationship Id="rId4" Type="http://schemas.openxmlformats.org/officeDocument/2006/relationships/image" Target="../media/image50.png"/><Relationship Id="rId9" Type="http://schemas.openxmlformats.org/officeDocument/2006/relationships/image" Target="../media/image53.png"/></Relationships>
</file>

<file path=ppt/slides/_rels/slide2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3.xml"/><Relationship Id="rId1" Type="http://schemas.openxmlformats.org/officeDocument/2006/relationships/slideLayout" Target="../slideLayouts/slideLayout6.xml"/><Relationship Id="rId4" Type="http://schemas.openxmlformats.org/officeDocument/2006/relationships/image" Target="../media/image55.png"/></Relationships>
</file>

<file path=ppt/slides/_rels/slide2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4.xml"/><Relationship Id="rId1" Type="http://schemas.openxmlformats.org/officeDocument/2006/relationships/slideLayout" Target="../slideLayouts/slideLayout6.xml"/><Relationship Id="rId5" Type="http://schemas.openxmlformats.org/officeDocument/2006/relationships/image" Target="../media/image58.png"/><Relationship Id="rId4" Type="http://schemas.openxmlformats.org/officeDocument/2006/relationships/image" Target="../media/image57.png"/></Relationships>
</file>

<file path=ppt/slides/_rels/slide2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6.xml"/><Relationship Id="rId6" Type="http://schemas.openxmlformats.org/officeDocument/2006/relationships/image" Target="../media/image61.png"/><Relationship Id="rId5" Type="http://schemas.openxmlformats.org/officeDocument/2006/relationships/image" Target="../media/image420.png"/><Relationship Id="rId4" Type="http://schemas.openxmlformats.org/officeDocument/2006/relationships/image" Target="../media/image380.png"/></Relationships>
</file>

<file path=ppt/slides/_rels/slide29.xml.rels><?xml version="1.0" encoding="UTF-8" standalone="yes"?>
<Relationships xmlns="http://schemas.openxmlformats.org/package/2006/relationships"><Relationship Id="rId8" Type="http://schemas.openxmlformats.org/officeDocument/2006/relationships/image" Target="../media/image510.png"/><Relationship Id="rId3" Type="http://schemas.openxmlformats.org/officeDocument/2006/relationships/image" Target="../media/image62.png"/><Relationship Id="rId7" Type="http://schemas.openxmlformats.org/officeDocument/2006/relationships/image" Target="../media/image500.png"/><Relationship Id="rId2" Type="http://schemas.openxmlformats.org/officeDocument/2006/relationships/image" Target="../media/image59.png"/><Relationship Id="rId1" Type="http://schemas.openxmlformats.org/officeDocument/2006/relationships/slideLayout" Target="../slideLayouts/slideLayout6.xml"/><Relationship Id="rId6" Type="http://schemas.openxmlformats.org/officeDocument/2006/relationships/image" Target="../media/image490.png"/><Relationship Id="rId5" Type="http://schemas.openxmlformats.org/officeDocument/2006/relationships/image" Target="../media/image64.png"/><Relationship Id="rId4" Type="http://schemas.openxmlformats.org/officeDocument/2006/relationships/image" Target="../media/image63.png"/><Relationship Id="rId9" Type="http://schemas.openxmlformats.org/officeDocument/2006/relationships/image" Target="../media/image65.png"/></Relationships>
</file>

<file path=ppt/slides/_rels/slide30.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6.xml"/><Relationship Id="rId5" Type="http://schemas.openxmlformats.org/officeDocument/2006/relationships/image" Target="../media/image69.png"/><Relationship Id="rId4" Type="http://schemas.openxmlformats.org/officeDocument/2006/relationships/image" Target="../media/image68.png"/></Relationships>
</file>

<file path=ppt/slides/_rels/slide31.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7.xml"/><Relationship Id="rId1" Type="http://schemas.openxmlformats.org/officeDocument/2006/relationships/vmlDrawing" Target="../drawings/vmlDrawing6.vml"/><Relationship Id="rId6" Type="http://schemas.openxmlformats.org/officeDocument/2006/relationships/image" Target="../media/image70.wmf"/><Relationship Id="rId5" Type="http://schemas.openxmlformats.org/officeDocument/2006/relationships/oleObject" Target="../embeddings/oleObject12.bin"/><Relationship Id="rId4" Type="http://schemas.openxmlformats.org/officeDocument/2006/relationships/image" Target="../media/image71.png"/></Relationships>
</file>

<file path=ppt/slides/_rels/slide33.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7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G:\科大\宣传部\PPT\PPT-4副本.jpg"/>
          <p:cNvPicPr>
            <a:picLocks noChangeAspect="1" noChangeArrowheads="1"/>
          </p:cNvPicPr>
          <p:nvPr/>
        </p:nvPicPr>
        <p:blipFill>
          <a:blip r:embed="rId3" cstate="print"/>
          <a:srcRect/>
          <a:stretch>
            <a:fillRect/>
          </a:stretch>
        </p:blipFill>
        <p:spPr bwMode="auto">
          <a:xfrm>
            <a:off x="27373" y="0"/>
            <a:ext cx="9144000" cy="6858000"/>
          </a:xfrm>
          <a:prstGeom prst="rect">
            <a:avLst/>
          </a:prstGeom>
          <a:noFill/>
          <a:ln w="9525">
            <a:noFill/>
            <a:miter lim="800000"/>
            <a:headEnd/>
            <a:tailEnd/>
          </a:ln>
        </p:spPr>
      </p:pic>
      <p:sp>
        <p:nvSpPr>
          <p:cNvPr id="15363" name="Text Box 5"/>
          <p:cNvSpPr txBox="1">
            <a:spLocks noChangeArrowheads="1"/>
          </p:cNvSpPr>
          <p:nvPr/>
        </p:nvSpPr>
        <p:spPr bwMode="auto">
          <a:xfrm>
            <a:off x="457200" y="3658850"/>
            <a:ext cx="7239000" cy="1446550"/>
          </a:xfrm>
          <a:prstGeom prst="rect">
            <a:avLst/>
          </a:prstGeom>
          <a:noFill/>
          <a:ln w="9525" algn="ctr">
            <a:noFill/>
            <a:miter lim="800000"/>
            <a:headEnd/>
            <a:tailEnd/>
          </a:ln>
        </p:spPr>
        <p:txBody>
          <a:bodyPr>
            <a:spAutoFit/>
          </a:bodyPr>
          <a:lstStyle/>
          <a:p>
            <a:pPr algn="ctr"/>
            <a:r>
              <a:rPr lang="en-US" altLang="zh-CN" dirty="0">
                <a:latin typeface="Calibri" panose="020F0502020204030204" pitchFamily="34" charset="0"/>
                <a:cs typeface="Calibri" panose="020F0502020204030204" pitchFamily="34" charset="0"/>
              </a:rPr>
              <a:t>Zheng-Tian Lu</a:t>
            </a:r>
          </a:p>
          <a:p>
            <a:pPr algn="ctr"/>
            <a:endParaRPr lang="en-US" altLang="zh-CN" dirty="0">
              <a:latin typeface="Calibri" panose="020F0502020204030204" pitchFamily="34" charset="0"/>
              <a:cs typeface="Calibri" panose="020F0502020204030204" pitchFamily="34" charset="0"/>
            </a:endParaRPr>
          </a:p>
          <a:p>
            <a:pPr algn="ctr"/>
            <a:r>
              <a:rPr lang="en-US" altLang="zh-CN" sz="2000" dirty="0">
                <a:latin typeface="Calibri" panose="020F0502020204030204" pitchFamily="34" charset="0"/>
                <a:cs typeface="Calibri" panose="020F0502020204030204" pitchFamily="34" charset="0"/>
              </a:rPr>
              <a:t>University of Science and Technology of China (USTC)</a:t>
            </a:r>
          </a:p>
          <a:p>
            <a:pPr algn="ctr"/>
            <a:r>
              <a:rPr lang="en-US" altLang="zh-CN" sz="2000" dirty="0">
                <a:latin typeface="Calibri" panose="020F0502020204030204" pitchFamily="34" charset="0"/>
                <a:cs typeface="Calibri" panose="020F0502020204030204" pitchFamily="34" charset="0"/>
              </a:rPr>
              <a:t>Hefei National Laboratory</a:t>
            </a:r>
          </a:p>
        </p:txBody>
      </p:sp>
      <p:sp>
        <p:nvSpPr>
          <p:cNvPr id="15364" name="矩形 6"/>
          <p:cNvSpPr>
            <a:spLocks noChangeArrowheads="1"/>
          </p:cNvSpPr>
          <p:nvPr/>
        </p:nvSpPr>
        <p:spPr bwMode="auto">
          <a:xfrm>
            <a:off x="1524000" y="5638800"/>
            <a:ext cx="5181600" cy="369332"/>
          </a:xfrm>
          <a:prstGeom prst="rect">
            <a:avLst/>
          </a:prstGeom>
          <a:noFill/>
          <a:ln w="9525">
            <a:noFill/>
            <a:miter lim="800000"/>
            <a:headEnd/>
            <a:tailEnd/>
          </a:ln>
        </p:spPr>
        <p:txBody>
          <a:bodyPr wrap="square">
            <a:spAutoFit/>
          </a:bodyPr>
          <a:lstStyle/>
          <a:p>
            <a:pPr algn="ctr"/>
            <a:r>
              <a:rPr lang="en-US" altLang="zh-CN" sz="1800" dirty="0">
                <a:latin typeface="Calibri" panose="020F0502020204030204" pitchFamily="34" charset="0"/>
                <a:ea typeface="楷体" panose="02010609060101010101" pitchFamily="49" charset="-122"/>
                <a:cs typeface="Calibri" panose="020F0502020204030204" pitchFamily="34" charset="0"/>
              </a:rPr>
              <a:t>October, 2026</a:t>
            </a:r>
            <a:endParaRPr lang="zh-CN" altLang="en-US" sz="2800" dirty="0">
              <a:latin typeface="Calibri" panose="020F0502020204030204" pitchFamily="34" charset="0"/>
              <a:ea typeface="楷体" panose="02010609060101010101" pitchFamily="49" charset="-122"/>
              <a:cs typeface="Calibri" panose="020F0502020204030204" pitchFamily="34" charset="0"/>
            </a:endParaRPr>
          </a:p>
        </p:txBody>
      </p:sp>
      <p:sp>
        <p:nvSpPr>
          <p:cNvPr id="7" name="Rectangle 1"/>
          <p:cNvSpPr>
            <a:spLocks noChangeArrowheads="1"/>
          </p:cNvSpPr>
          <p:nvPr/>
        </p:nvSpPr>
        <p:spPr bwMode="auto">
          <a:xfrm>
            <a:off x="76200" y="936640"/>
            <a:ext cx="8229600" cy="1882760"/>
          </a:xfrm>
          <a:prstGeom prst="rect">
            <a:avLst/>
          </a:prstGeom>
          <a:noFill/>
          <a:ln w="9525">
            <a:noFill/>
            <a:miter lim="800000"/>
            <a:headEnd/>
            <a:tailEnd/>
          </a:ln>
        </p:spPr>
        <p:txBody>
          <a:bodyPr wrap="square" anchor="ctr">
            <a:spAutoFit/>
          </a:bodyPr>
          <a:lstStyle/>
          <a:p>
            <a:pPr algn="ctr">
              <a:lnSpc>
                <a:spcPct val="120000"/>
              </a:lnSpc>
            </a:pPr>
            <a:r>
              <a:rPr lang="en-US" altLang="zh-CN" sz="3200" b="1" dirty="0">
                <a:solidFill>
                  <a:srgbClr val="0000FF"/>
                </a:solidFill>
                <a:latin typeface="+mn-lt"/>
                <a:ea typeface="微软雅黑" panose="020B0503020204020204" pitchFamily="34" charset="-122"/>
              </a:rPr>
              <a:t>Measurement of the electric dipole moment (EDM) of </a:t>
            </a:r>
            <a:r>
              <a:rPr lang="en-US" altLang="zh-CN" sz="3200" b="1" baseline="30000" dirty="0">
                <a:solidFill>
                  <a:srgbClr val="0000FF"/>
                </a:solidFill>
                <a:latin typeface="+mn-lt"/>
                <a:ea typeface="微软雅黑" panose="020B0503020204020204" pitchFamily="34" charset="-122"/>
              </a:rPr>
              <a:t>171</a:t>
            </a:r>
            <a:r>
              <a:rPr lang="en-US" altLang="zh-CN" sz="3200" b="1" dirty="0">
                <a:solidFill>
                  <a:srgbClr val="0000FF"/>
                </a:solidFill>
                <a:latin typeface="+mn-lt"/>
                <a:ea typeface="微软雅黑" panose="020B0503020204020204" pitchFamily="34" charset="-122"/>
              </a:rPr>
              <a:t>Yb atoms in an optical dipole trap (ODT)</a:t>
            </a:r>
          </a:p>
        </p:txBody>
      </p:sp>
      <p:sp>
        <p:nvSpPr>
          <p:cNvPr id="2" name="Slide Number Placeholder 1"/>
          <p:cNvSpPr>
            <a:spLocks noGrp="1"/>
          </p:cNvSpPr>
          <p:nvPr>
            <p:ph type="sldNum" sz="quarter" idx="12"/>
          </p:nvPr>
        </p:nvSpPr>
        <p:spPr/>
        <p:txBody>
          <a:bodyPr/>
          <a:lstStyle/>
          <a:p>
            <a:fld id="{CEB5479F-9AFA-43BC-BB58-A6D0E55DD777}" type="slidenum">
              <a:rPr lang="en-US" smtClean="0"/>
              <a:pPr/>
              <a:t>1</a:t>
            </a:fld>
            <a:endParaRPr lang="en-US"/>
          </a:p>
        </p:txBody>
      </p:sp>
    </p:spTree>
    <p:extLst>
      <p:ext uri="{BB962C8B-B14F-4D97-AF65-F5344CB8AC3E}">
        <p14:creationId xmlns:p14="http://schemas.microsoft.com/office/powerpoint/2010/main" val="335079061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8"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4735784"/>
            <a:ext cx="4157036" cy="598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AutoShape 19"/>
          <p:cNvSpPr>
            <a:spLocks noChangeArrowheads="1"/>
          </p:cNvSpPr>
          <p:nvPr/>
        </p:nvSpPr>
        <p:spPr bwMode="auto">
          <a:xfrm>
            <a:off x="3023896" y="2969574"/>
            <a:ext cx="793102" cy="100619"/>
          </a:xfrm>
          <a:prstGeom prst="leftRightArrow">
            <a:avLst>
              <a:gd name="adj1" fmla="val 50000"/>
              <a:gd name="adj2" fmla="val 166957"/>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00">
              <a:latin typeface="Calibri" pitchFamily="34" charset="0"/>
              <a:cs typeface="Calibri" pitchFamily="34" charset="0"/>
            </a:endParaRPr>
          </a:p>
        </p:txBody>
      </p:sp>
      <p:sp>
        <p:nvSpPr>
          <p:cNvPr id="23" name="Text Box 20"/>
          <p:cNvSpPr txBox="1">
            <a:spLocks noChangeArrowheads="1"/>
          </p:cNvSpPr>
          <p:nvPr/>
        </p:nvSpPr>
        <p:spPr bwMode="auto">
          <a:xfrm>
            <a:off x="3288264" y="2654592"/>
            <a:ext cx="307965" cy="388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sz="1600">
                <a:latin typeface="Calibri" pitchFamily="34" charset="0"/>
                <a:cs typeface="Calibri" pitchFamily="34" charset="0"/>
              </a:rPr>
              <a:t>T</a:t>
            </a:r>
          </a:p>
        </p:txBody>
      </p:sp>
      <p:sp>
        <p:nvSpPr>
          <p:cNvPr id="24" name="Line 21"/>
          <p:cNvSpPr>
            <a:spLocks noChangeShapeType="1"/>
          </p:cNvSpPr>
          <p:nvPr/>
        </p:nvSpPr>
        <p:spPr bwMode="auto">
          <a:xfrm flipV="1">
            <a:off x="2082086" y="3676825"/>
            <a:ext cx="0" cy="303316"/>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1600">
              <a:latin typeface="Calibri" pitchFamily="34" charset="0"/>
              <a:cs typeface="Calibri" pitchFamily="34" charset="0"/>
            </a:endParaRPr>
          </a:p>
        </p:txBody>
      </p:sp>
      <p:sp>
        <p:nvSpPr>
          <p:cNvPr id="25" name="Line 22"/>
          <p:cNvSpPr>
            <a:spLocks noChangeShapeType="1"/>
          </p:cNvSpPr>
          <p:nvPr/>
        </p:nvSpPr>
        <p:spPr bwMode="auto">
          <a:xfrm flipV="1">
            <a:off x="2280362" y="3676825"/>
            <a:ext cx="0" cy="303316"/>
          </a:xfrm>
          <a:prstGeom prst="line">
            <a:avLst/>
          </a:prstGeom>
          <a:noFill/>
          <a:ln w="2857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1600">
              <a:latin typeface="Calibri" pitchFamily="34" charset="0"/>
              <a:cs typeface="Calibri" pitchFamily="34" charset="0"/>
            </a:endParaRPr>
          </a:p>
        </p:txBody>
      </p:sp>
      <p:sp>
        <p:nvSpPr>
          <p:cNvPr id="26" name="Text Box 23"/>
          <p:cNvSpPr txBox="1">
            <a:spLocks noChangeArrowheads="1"/>
          </p:cNvSpPr>
          <p:nvPr/>
        </p:nvSpPr>
        <p:spPr bwMode="auto">
          <a:xfrm>
            <a:off x="1487260" y="3675367"/>
            <a:ext cx="636438" cy="388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sz="1600" dirty="0">
                <a:latin typeface="Calibri" pitchFamily="34" charset="0"/>
                <a:cs typeface="Calibri" pitchFamily="34" charset="0"/>
              </a:rPr>
              <a:t>EDM</a:t>
            </a:r>
          </a:p>
        </p:txBody>
      </p:sp>
      <p:sp>
        <p:nvSpPr>
          <p:cNvPr id="27" name="Text Box 24"/>
          <p:cNvSpPr txBox="1">
            <a:spLocks noChangeArrowheads="1"/>
          </p:cNvSpPr>
          <p:nvPr/>
        </p:nvSpPr>
        <p:spPr bwMode="auto">
          <a:xfrm>
            <a:off x="2293294" y="3657600"/>
            <a:ext cx="526106"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zh-CN" sz="1600" dirty="0">
                <a:latin typeface="Calibri" panose="020F0502020204030204" pitchFamily="34" charset="0"/>
                <a:ea typeface="楷体" panose="02010609060101010101" pitchFamily="49" charset="-122"/>
                <a:cs typeface="Calibri" panose="020F0502020204030204" pitchFamily="34" charset="0"/>
              </a:rPr>
              <a:t>spin</a:t>
            </a:r>
            <a:endParaRPr lang="en-US" sz="1600" dirty="0">
              <a:latin typeface="Calibri" panose="020F0502020204030204" pitchFamily="34" charset="0"/>
              <a:ea typeface="楷体" panose="02010609060101010101" pitchFamily="49" charset="-122"/>
              <a:cs typeface="Calibri" panose="020F0502020204030204" pitchFamily="34" charset="0"/>
            </a:endParaRPr>
          </a:p>
        </p:txBody>
      </p:sp>
      <p:sp>
        <p:nvSpPr>
          <p:cNvPr id="28" name="Line 25"/>
          <p:cNvSpPr>
            <a:spLocks noChangeShapeType="1"/>
          </p:cNvSpPr>
          <p:nvPr/>
        </p:nvSpPr>
        <p:spPr bwMode="auto">
          <a:xfrm flipV="1">
            <a:off x="4610101" y="3676825"/>
            <a:ext cx="0" cy="303316"/>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1600">
              <a:latin typeface="Calibri" pitchFamily="34" charset="0"/>
              <a:cs typeface="Calibri" pitchFamily="34" charset="0"/>
            </a:endParaRPr>
          </a:p>
        </p:txBody>
      </p:sp>
      <p:sp>
        <p:nvSpPr>
          <p:cNvPr id="29" name="Line 26"/>
          <p:cNvSpPr>
            <a:spLocks noChangeShapeType="1"/>
          </p:cNvSpPr>
          <p:nvPr/>
        </p:nvSpPr>
        <p:spPr bwMode="auto">
          <a:xfrm flipV="1">
            <a:off x="4808375" y="3676825"/>
            <a:ext cx="0" cy="303316"/>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1600">
              <a:latin typeface="Calibri" pitchFamily="34" charset="0"/>
              <a:cs typeface="Calibri" pitchFamily="34" charset="0"/>
            </a:endParaRPr>
          </a:p>
        </p:txBody>
      </p:sp>
      <p:sp>
        <p:nvSpPr>
          <p:cNvPr id="30" name="Text Box 27"/>
          <p:cNvSpPr txBox="1">
            <a:spLocks noChangeArrowheads="1"/>
          </p:cNvSpPr>
          <p:nvPr/>
        </p:nvSpPr>
        <p:spPr bwMode="auto">
          <a:xfrm>
            <a:off x="4015274" y="3675367"/>
            <a:ext cx="636438" cy="388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sz="1600">
                <a:latin typeface="Calibri" pitchFamily="34" charset="0"/>
                <a:cs typeface="Calibri" pitchFamily="34" charset="0"/>
              </a:rPr>
              <a:t>EDM</a:t>
            </a:r>
          </a:p>
        </p:txBody>
      </p:sp>
      <p:sp>
        <p:nvSpPr>
          <p:cNvPr id="32" name="Oval 30"/>
          <p:cNvSpPr>
            <a:spLocks noChangeArrowheads="1"/>
          </p:cNvSpPr>
          <p:nvPr/>
        </p:nvSpPr>
        <p:spPr bwMode="auto">
          <a:xfrm>
            <a:off x="6328488" y="2928743"/>
            <a:ext cx="1520112" cy="215821"/>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00">
              <a:latin typeface="Calibri" pitchFamily="34" charset="0"/>
              <a:cs typeface="Calibri" pitchFamily="34" charset="0"/>
            </a:endParaRPr>
          </a:p>
        </p:txBody>
      </p:sp>
      <p:grpSp>
        <p:nvGrpSpPr>
          <p:cNvPr id="4" name="Group 3">
            <a:extLst>
              <a:ext uri="{FF2B5EF4-FFF2-40B4-BE49-F238E27FC236}">
                <a16:creationId xmlns:a16="http://schemas.microsoft.com/office/drawing/2014/main" id="{387B57DE-238D-48BC-BBCB-072822257043}"/>
              </a:ext>
            </a:extLst>
          </p:cNvPr>
          <p:cNvGrpSpPr/>
          <p:nvPr/>
        </p:nvGrpSpPr>
        <p:grpSpPr>
          <a:xfrm>
            <a:off x="6650183" y="2433935"/>
            <a:ext cx="893617" cy="1142271"/>
            <a:chOff x="8250383" y="2433935"/>
            <a:chExt cx="893617" cy="1142271"/>
          </a:xfrm>
        </p:grpSpPr>
        <p:sp>
          <p:nvSpPr>
            <p:cNvPr id="33" name="Oval 31"/>
            <p:cNvSpPr>
              <a:spLocks noChangeArrowheads="1"/>
            </p:cNvSpPr>
            <p:nvPr/>
          </p:nvSpPr>
          <p:spPr bwMode="auto">
            <a:xfrm>
              <a:off x="8250383" y="2514600"/>
              <a:ext cx="893617" cy="1061606"/>
            </a:xfrm>
            <a:prstGeom prst="ellipse">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endParaRPr lang="en-US" sz="1600">
                <a:latin typeface="Calibri" pitchFamily="34" charset="0"/>
                <a:cs typeface="Calibri" pitchFamily="34" charset="0"/>
              </a:endParaRPr>
            </a:p>
          </p:txBody>
        </p:sp>
        <p:sp>
          <p:nvSpPr>
            <p:cNvPr id="35" name="Text Box 33"/>
            <p:cNvSpPr txBox="1">
              <a:spLocks noChangeArrowheads="1"/>
            </p:cNvSpPr>
            <p:nvPr/>
          </p:nvSpPr>
          <p:spPr bwMode="auto">
            <a:xfrm>
              <a:off x="8532000" y="2433935"/>
              <a:ext cx="33855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b="1" dirty="0">
                  <a:latin typeface="Calibri" pitchFamily="34" charset="0"/>
                  <a:cs typeface="Calibri" pitchFamily="34" charset="0"/>
                </a:rPr>
                <a:t>_</a:t>
              </a:r>
            </a:p>
          </p:txBody>
        </p:sp>
        <p:sp>
          <p:nvSpPr>
            <p:cNvPr id="36" name="Text Box 34"/>
            <p:cNvSpPr txBox="1">
              <a:spLocks noChangeArrowheads="1"/>
            </p:cNvSpPr>
            <p:nvPr/>
          </p:nvSpPr>
          <p:spPr bwMode="auto">
            <a:xfrm>
              <a:off x="8532000" y="3048000"/>
              <a:ext cx="33855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b="1" dirty="0">
                  <a:latin typeface="Calibri" pitchFamily="34" charset="0"/>
                  <a:cs typeface="Calibri" pitchFamily="34" charset="0"/>
                </a:rPr>
                <a:t>+</a:t>
              </a:r>
            </a:p>
          </p:txBody>
        </p:sp>
      </p:grpSp>
      <p:sp>
        <p:nvSpPr>
          <p:cNvPr id="34" name="Freeform 32"/>
          <p:cNvSpPr>
            <a:spLocks/>
          </p:cNvSpPr>
          <p:nvPr/>
        </p:nvSpPr>
        <p:spPr bwMode="auto">
          <a:xfrm>
            <a:off x="6668586" y="3122690"/>
            <a:ext cx="893617" cy="24790"/>
          </a:xfrm>
          <a:custGeom>
            <a:avLst/>
            <a:gdLst>
              <a:gd name="T0" fmla="*/ 0 w 2400"/>
              <a:gd name="T1" fmla="*/ 8 h 64"/>
              <a:gd name="T2" fmla="*/ 576 w 2400"/>
              <a:gd name="T3" fmla="*/ 56 h 64"/>
              <a:gd name="T4" fmla="*/ 1008 w 2400"/>
              <a:gd name="T5" fmla="*/ 56 h 64"/>
              <a:gd name="T6" fmla="*/ 1584 w 2400"/>
              <a:gd name="T7" fmla="*/ 56 h 64"/>
              <a:gd name="T8" fmla="*/ 2208 w 2400"/>
              <a:gd name="T9" fmla="*/ 8 h 64"/>
              <a:gd name="T10" fmla="*/ 2400 w 2400"/>
              <a:gd name="T11" fmla="*/ 8 h 64"/>
            </a:gdLst>
            <a:ahLst/>
            <a:cxnLst>
              <a:cxn ang="0">
                <a:pos x="T0" y="T1"/>
              </a:cxn>
              <a:cxn ang="0">
                <a:pos x="T2" y="T3"/>
              </a:cxn>
              <a:cxn ang="0">
                <a:pos x="T4" y="T5"/>
              </a:cxn>
              <a:cxn ang="0">
                <a:pos x="T6" y="T7"/>
              </a:cxn>
              <a:cxn ang="0">
                <a:pos x="T8" y="T9"/>
              </a:cxn>
              <a:cxn ang="0">
                <a:pos x="T10" y="T11"/>
              </a:cxn>
            </a:cxnLst>
            <a:rect l="0" t="0" r="r" b="b"/>
            <a:pathLst>
              <a:path w="2400" h="64">
                <a:moveTo>
                  <a:pt x="0" y="8"/>
                </a:moveTo>
                <a:cubicBezTo>
                  <a:pt x="204" y="28"/>
                  <a:pt x="408" y="48"/>
                  <a:pt x="576" y="56"/>
                </a:cubicBezTo>
                <a:cubicBezTo>
                  <a:pt x="744" y="64"/>
                  <a:pt x="840" y="56"/>
                  <a:pt x="1008" y="56"/>
                </a:cubicBezTo>
                <a:cubicBezTo>
                  <a:pt x="1176" y="56"/>
                  <a:pt x="1384" y="64"/>
                  <a:pt x="1584" y="56"/>
                </a:cubicBezTo>
                <a:cubicBezTo>
                  <a:pt x="1784" y="48"/>
                  <a:pt x="2072" y="16"/>
                  <a:pt x="2208" y="8"/>
                </a:cubicBezTo>
                <a:cubicBezTo>
                  <a:pt x="2344" y="0"/>
                  <a:pt x="2372" y="4"/>
                  <a:pt x="2400" y="8"/>
                </a:cubicBezTo>
              </a:path>
            </a:pathLst>
          </a:custGeom>
          <a:noFill/>
          <a:ln w="19050" cap="flat" cmpd="sng">
            <a:solidFill>
              <a:schemeClr val="tx1"/>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1600">
              <a:latin typeface="Calibri" pitchFamily="34" charset="0"/>
              <a:cs typeface="Calibri" pitchFamily="34" charset="0"/>
            </a:endParaRPr>
          </a:p>
        </p:txBody>
      </p:sp>
      <p:sp>
        <p:nvSpPr>
          <p:cNvPr id="37" name="Line 35"/>
          <p:cNvSpPr>
            <a:spLocks noChangeShapeType="1"/>
          </p:cNvSpPr>
          <p:nvPr/>
        </p:nvSpPr>
        <p:spPr bwMode="auto">
          <a:xfrm>
            <a:off x="6989406" y="3144562"/>
            <a:ext cx="335967" cy="1"/>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1600">
              <a:latin typeface="Calibri" pitchFamily="34" charset="0"/>
              <a:cs typeface="Calibri" pitchFamily="34" charset="0"/>
            </a:endParaRPr>
          </a:p>
        </p:txBody>
      </p:sp>
      <p:sp>
        <p:nvSpPr>
          <p:cNvPr id="38" name="AutoShape 36"/>
          <p:cNvSpPr>
            <a:spLocks noChangeArrowheads="1"/>
          </p:cNvSpPr>
          <p:nvPr/>
        </p:nvSpPr>
        <p:spPr bwMode="auto">
          <a:xfrm>
            <a:off x="5469293" y="2969574"/>
            <a:ext cx="793102" cy="100619"/>
          </a:xfrm>
          <a:prstGeom prst="leftRightArrow">
            <a:avLst>
              <a:gd name="adj1" fmla="val 50000"/>
              <a:gd name="adj2" fmla="val 166957"/>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00">
              <a:latin typeface="Calibri" pitchFamily="34" charset="0"/>
              <a:cs typeface="Calibri" pitchFamily="34" charset="0"/>
            </a:endParaRPr>
          </a:p>
        </p:txBody>
      </p:sp>
      <p:sp>
        <p:nvSpPr>
          <p:cNvPr id="39" name="Text Box 37"/>
          <p:cNvSpPr txBox="1">
            <a:spLocks noChangeArrowheads="1"/>
          </p:cNvSpPr>
          <p:nvPr/>
        </p:nvSpPr>
        <p:spPr bwMode="auto">
          <a:xfrm>
            <a:off x="5721270" y="2654592"/>
            <a:ext cx="314916" cy="388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sz="1600" dirty="0">
                <a:latin typeface="Calibri" pitchFamily="34" charset="0"/>
                <a:cs typeface="Calibri" pitchFamily="34" charset="0"/>
              </a:rPr>
              <a:t>P</a:t>
            </a:r>
          </a:p>
        </p:txBody>
      </p:sp>
      <p:sp>
        <p:nvSpPr>
          <p:cNvPr id="40" name="Line 38"/>
          <p:cNvSpPr>
            <a:spLocks noChangeShapeType="1"/>
          </p:cNvSpPr>
          <p:nvPr/>
        </p:nvSpPr>
        <p:spPr bwMode="auto">
          <a:xfrm flipV="1">
            <a:off x="7061005" y="3676825"/>
            <a:ext cx="0" cy="303316"/>
          </a:xfrm>
          <a:prstGeom prst="line">
            <a:avLst/>
          </a:prstGeom>
          <a:noFill/>
          <a:ln w="2857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1600">
              <a:latin typeface="Calibri" pitchFamily="34" charset="0"/>
              <a:cs typeface="Calibri" pitchFamily="34" charset="0"/>
            </a:endParaRPr>
          </a:p>
        </p:txBody>
      </p:sp>
      <p:sp>
        <p:nvSpPr>
          <p:cNvPr id="41" name="Line 39"/>
          <p:cNvSpPr>
            <a:spLocks noChangeShapeType="1"/>
          </p:cNvSpPr>
          <p:nvPr/>
        </p:nvSpPr>
        <p:spPr bwMode="auto">
          <a:xfrm flipV="1">
            <a:off x="7259281" y="3676825"/>
            <a:ext cx="0" cy="303316"/>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1600">
              <a:latin typeface="Calibri" pitchFamily="34" charset="0"/>
              <a:cs typeface="Calibri" pitchFamily="34" charset="0"/>
            </a:endParaRPr>
          </a:p>
        </p:txBody>
      </p:sp>
      <p:sp>
        <p:nvSpPr>
          <p:cNvPr id="42" name="Text Box 40"/>
          <p:cNvSpPr txBox="1">
            <a:spLocks noChangeArrowheads="1"/>
          </p:cNvSpPr>
          <p:nvPr/>
        </p:nvSpPr>
        <p:spPr bwMode="auto">
          <a:xfrm>
            <a:off x="6466179" y="3675367"/>
            <a:ext cx="636438" cy="388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sz="1600">
                <a:latin typeface="Calibri" pitchFamily="34" charset="0"/>
                <a:cs typeface="Calibri" pitchFamily="34" charset="0"/>
              </a:rPr>
              <a:t>EDM</a:t>
            </a:r>
          </a:p>
        </p:txBody>
      </p:sp>
      <p:sp>
        <p:nvSpPr>
          <p:cNvPr id="44" name="Oval 43"/>
          <p:cNvSpPr>
            <a:spLocks noChangeArrowheads="1"/>
          </p:cNvSpPr>
          <p:nvPr/>
        </p:nvSpPr>
        <p:spPr bwMode="auto">
          <a:xfrm>
            <a:off x="3883090" y="2919392"/>
            <a:ext cx="1520112" cy="215821"/>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00">
              <a:latin typeface="Calibri" pitchFamily="34" charset="0"/>
              <a:cs typeface="Calibri" pitchFamily="34" charset="0"/>
            </a:endParaRPr>
          </a:p>
        </p:txBody>
      </p:sp>
      <p:grpSp>
        <p:nvGrpSpPr>
          <p:cNvPr id="67" name="Group 66">
            <a:extLst>
              <a:ext uri="{FF2B5EF4-FFF2-40B4-BE49-F238E27FC236}">
                <a16:creationId xmlns:a16="http://schemas.microsoft.com/office/drawing/2014/main" id="{0F92C96B-9E90-46D6-9120-70E0CAB031BA}"/>
              </a:ext>
            </a:extLst>
          </p:cNvPr>
          <p:cNvGrpSpPr/>
          <p:nvPr/>
        </p:nvGrpSpPr>
        <p:grpSpPr>
          <a:xfrm rot="10800000">
            <a:off x="4211783" y="2514600"/>
            <a:ext cx="893617" cy="1142271"/>
            <a:chOff x="8250383" y="2433935"/>
            <a:chExt cx="893617" cy="1142271"/>
          </a:xfrm>
        </p:grpSpPr>
        <p:sp>
          <p:nvSpPr>
            <p:cNvPr id="68" name="Oval 31">
              <a:extLst>
                <a:ext uri="{FF2B5EF4-FFF2-40B4-BE49-F238E27FC236}">
                  <a16:creationId xmlns:a16="http://schemas.microsoft.com/office/drawing/2014/main" id="{8EDEA850-FCDA-48D3-BA39-258C6C482377}"/>
                </a:ext>
              </a:extLst>
            </p:cNvPr>
            <p:cNvSpPr>
              <a:spLocks noChangeArrowheads="1"/>
            </p:cNvSpPr>
            <p:nvPr/>
          </p:nvSpPr>
          <p:spPr bwMode="auto">
            <a:xfrm>
              <a:off x="8250383" y="2514600"/>
              <a:ext cx="893617" cy="1061606"/>
            </a:xfrm>
            <a:prstGeom prst="ellipse">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endParaRPr lang="en-US" sz="1600">
                <a:latin typeface="Calibri" pitchFamily="34" charset="0"/>
                <a:cs typeface="Calibri" pitchFamily="34" charset="0"/>
              </a:endParaRPr>
            </a:p>
          </p:txBody>
        </p:sp>
        <p:sp>
          <p:nvSpPr>
            <p:cNvPr id="69" name="Text Box 33">
              <a:extLst>
                <a:ext uri="{FF2B5EF4-FFF2-40B4-BE49-F238E27FC236}">
                  <a16:creationId xmlns:a16="http://schemas.microsoft.com/office/drawing/2014/main" id="{36106FA7-0FCD-4ABF-9CD9-A4D89CB675A9}"/>
                </a:ext>
              </a:extLst>
            </p:cNvPr>
            <p:cNvSpPr txBox="1">
              <a:spLocks noChangeArrowheads="1"/>
            </p:cNvSpPr>
            <p:nvPr/>
          </p:nvSpPr>
          <p:spPr bwMode="auto">
            <a:xfrm>
              <a:off x="8532000" y="2433935"/>
              <a:ext cx="33855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b="1" dirty="0">
                  <a:latin typeface="Calibri" pitchFamily="34" charset="0"/>
                  <a:cs typeface="Calibri" pitchFamily="34" charset="0"/>
                </a:rPr>
                <a:t>_</a:t>
              </a:r>
            </a:p>
          </p:txBody>
        </p:sp>
        <p:sp>
          <p:nvSpPr>
            <p:cNvPr id="70" name="Text Box 34">
              <a:extLst>
                <a:ext uri="{FF2B5EF4-FFF2-40B4-BE49-F238E27FC236}">
                  <a16:creationId xmlns:a16="http://schemas.microsoft.com/office/drawing/2014/main" id="{54EBFB0D-6505-4268-9340-62A83ABFFF67}"/>
                </a:ext>
              </a:extLst>
            </p:cNvPr>
            <p:cNvSpPr txBox="1">
              <a:spLocks noChangeArrowheads="1"/>
            </p:cNvSpPr>
            <p:nvPr/>
          </p:nvSpPr>
          <p:spPr bwMode="auto">
            <a:xfrm>
              <a:off x="8532000" y="3048000"/>
              <a:ext cx="33855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b="1" dirty="0">
                  <a:latin typeface="Calibri" pitchFamily="34" charset="0"/>
                  <a:cs typeface="Calibri" pitchFamily="34" charset="0"/>
                </a:rPr>
                <a:t>+</a:t>
              </a:r>
            </a:p>
          </p:txBody>
        </p:sp>
      </p:grpSp>
      <p:sp>
        <p:nvSpPr>
          <p:cNvPr id="46" name="Freeform 45"/>
          <p:cNvSpPr>
            <a:spLocks/>
          </p:cNvSpPr>
          <p:nvPr/>
        </p:nvSpPr>
        <p:spPr bwMode="auto">
          <a:xfrm>
            <a:off x="4223188" y="3113339"/>
            <a:ext cx="893617" cy="24790"/>
          </a:xfrm>
          <a:custGeom>
            <a:avLst/>
            <a:gdLst>
              <a:gd name="T0" fmla="*/ 0 w 2400"/>
              <a:gd name="T1" fmla="*/ 8 h 64"/>
              <a:gd name="T2" fmla="*/ 576 w 2400"/>
              <a:gd name="T3" fmla="*/ 56 h 64"/>
              <a:gd name="T4" fmla="*/ 1008 w 2400"/>
              <a:gd name="T5" fmla="*/ 56 h 64"/>
              <a:gd name="T6" fmla="*/ 1584 w 2400"/>
              <a:gd name="T7" fmla="*/ 56 h 64"/>
              <a:gd name="T8" fmla="*/ 2208 w 2400"/>
              <a:gd name="T9" fmla="*/ 8 h 64"/>
              <a:gd name="T10" fmla="*/ 2400 w 2400"/>
              <a:gd name="T11" fmla="*/ 8 h 64"/>
            </a:gdLst>
            <a:ahLst/>
            <a:cxnLst>
              <a:cxn ang="0">
                <a:pos x="T0" y="T1"/>
              </a:cxn>
              <a:cxn ang="0">
                <a:pos x="T2" y="T3"/>
              </a:cxn>
              <a:cxn ang="0">
                <a:pos x="T4" y="T5"/>
              </a:cxn>
              <a:cxn ang="0">
                <a:pos x="T6" y="T7"/>
              </a:cxn>
              <a:cxn ang="0">
                <a:pos x="T8" y="T9"/>
              </a:cxn>
              <a:cxn ang="0">
                <a:pos x="T10" y="T11"/>
              </a:cxn>
            </a:cxnLst>
            <a:rect l="0" t="0" r="r" b="b"/>
            <a:pathLst>
              <a:path w="2400" h="64">
                <a:moveTo>
                  <a:pt x="0" y="8"/>
                </a:moveTo>
                <a:cubicBezTo>
                  <a:pt x="204" y="28"/>
                  <a:pt x="408" y="48"/>
                  <a:pt x="576" y="56"/>
                </a:cubicBezTo>
                <a:cubicBezTo>
                  <a:pt x="744" y="64"/>
                  <a:pt x="840" y="56"/>
                  <a:pt x="1008" y="56"/>
                </a:cubicBezTo>
                <a:cubicBezTo>
                  <a:pt x="1176" y="56"/>
                  <a:pt x="1384" y="64"/>
                  <a:pt x="1584" y="56"/>
                </a:cubicBezTo>
                <a:cubicBezTo>
                  <a:pt x="1784" y="48"/>
                  <a:pt x="2072" y="16"/>
                  <a:pt x="2208" y="8"/>
                </a:cubicBezTo>
                <a:cubicBezTo>
                  <a:pt x="2344" y="0"/>
                  <a:pt x="2372" y="4"/>
                  <a:pt x="2400" y="8"/>
                </a:cubicBezTo>
              </a:path>
            </a:pathLst>
          </a:custGeom>
          <a:noFill/>
          <a:ln w="19050" cap="flat" cmpd="sng">
            <a:solidFill>
              <a:schemeClr val="tx1"/>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1600">
              <a:latin typeface="Calibri" pitchFamily="34" charset="0"/>
              <a:cs typeface="Calibri" pitchFamily="34" charset="0"/>
            </a:endParaRPr>
          </a:p>
        </p:txBody>
      </p:sp>
      <p:sp>
        <p:nvSpPr>
          <p:cNvPr id="49" name="Line 35"/>
          <p:cNvSpPr>
            <a:spLocks noChangeShapeType="1"/>
          </p:cNvSpPr>
          <p:nvPr/>
        </p:nvSpPr>
        <p:spPr bwMode="auto">
          <a:xfrm>
            <a:off x="4544009" y="3135210"/>
            <a:ext cx="335967" cy="1"/>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1600">
              <a:latin typeface="Calibri" pitchFamily="34" charset="0"/>
              <a:cs typeface="Calibri" pitchFamily="34" charset="0"/>
            </a:endParaRPr>
          </a:p>
        </p:txBody>
      </p:sp>
      <p:sp>
        <p:nvSpPr>
          <p:cNvPr id="50" name="Oval 49"/>
          <p:cNvSpPr>
            <a:spLocks noChangeArrowheads="1"/>
          </p:cNvSpPr>
          <p:nvPr/>
        </p:nvSpPr>
        <p:spPr bwMode="auto">
          <a:xfrm>
            <a:off x="1371600" y="2893142"/>
            <a:ext cx="1520112" cy="215821"/>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00">
              <a:latin typeface="Calibri" pitchFamily="34" charset="0"/>
              <a:cs typeface="Calibri" pitchFamily="34" charset="0"/>
            </a:endParaRPr>
          </a:p>
        </p:txBody>
      </p:sp>
      <p:grpSp>
        <p:nvGrpSpPr>
          <p:cNvPr id="71" name="Group 70">
            <a:extLst>
              <a:ext uri="{FF2B5EF4-FFF2-40B4-BE49-F238E27FC236}">
                <a16:creationId xmlns:a16="http://schemas.microsoft.com/office/drawing/2014/main" id="{8FCA2E07-9D6F-4C60-A9C4-EB51BE9AE2D2}"/>
              </a:ext>
            </a:extLst>
          </p:cNvPr>
          <p:cNvGrpSpPr/>
          <p:nvPr/>
        </p:nvGrpSpPr>
        <p:grpSpPr>
          <a:xfrm rot="10800000">
            <a:off x="1697183" y="2514600"/>
            <a:ext cx="893617" cy="1142271"/>
            <a:chOff x="8250383" y="2433935"/>
            <a:chExt cx="893617" cy="1142271"/>
          </a:xfrm>
        </p:grpSpPr>
        <p:sp>
          <p:nvSpPr>
            <p:cNvPr id="72" name="Oval 31">
              <a:extLst>
                <a:ext uri="{FF2B5EF4-FFF2-40B4-BE49-F238E27FC236}">
                  <a16:creationId xmlns:a16="http://schemas.microsoft.com/office/drawing/2014/main" id="{C90A6684-1ACF-4865-A215-8F3A3484858B}"/>
                </a:ext>
              </a:extLst>
            </p:cNvPr>
            <p:cNvSpPr>
              <a:spLocks noChangeArrowheads="1"/>
            </p:cNvSpPr>
            <p:nvPr/>
          </p:nvSpPr>
          <p:spPr bwMode="auto">
            <a:xfrm>
              <a:off x="8250383" y="2514600"/>
              <a:ext cx="893617" cy="1061606"/>
            </a:xfrm>
            <a:prstGeom prst="ellipse">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endParaRPr lang="en-US" sz="1600">
                <a:latin typeface="Calibri" pitchFamily="34" charset="0"/>
                <a:cs typeface="Calibri" pitchFamily="34" charset="0"/>
              </a:endParaRPr>
            </a:p>
          </p:txBody>
        </p:sp>
        <p:sp>
          <p:nvSpPr>
            <p:cNvPr id="73" name="Text Box 33">
              <a:extLst>
                <a:ext uri="{FF2B5EF4-FFF2-40B4-BE49-F238E27FC236}">
                  <a16:creationId xmlns:a16="http://schemas.microsoft.com/office/drawing/2014/main" id="{525B95C2-5C31-4262-94A2-B80F3D562097}"/>
                </a:ext>
              </a:extLst>
            </p:cNvPr>
            <p:cNvSpPr txBox="1">
              <a:spLocks noChangeArrowheads="1"/>
            </p:cNvSpPr>
            <p:nvPr/>
          </p:nvSpPr>
          <p:spPr bwMode="auto">
            <a:xfrm>
              <a:off x="8532000" y="2433935"/>
              <a:ext cx="33855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b="1" dirty="0">
                  <a:latin typeface="Calibri" pitchFamily="34" charset="0"/>
                  <a:cs typeface="Calibri" pitchFamily="34" charset="0"/>
                </a:rPr>
                <a:t>_</a:t>
              </a:r>
            </a:p>
          </p:txBody>
        </p:sp>
        <p:sp>
          <p:nvSpPr>
            <p:cNvPr id="74" name="Text Box 34">
              <a:extLst>
                <a:ext uri="{FF2B5EF4-FFF2-40B4-BE49-F238E27FC236}">
                  <a16:creationId xmlns:a16="http://schemas.microsoft.com/office/drawing/2014/main" id="{1163AF50-DDED-444E-B723-785CE9865383}"/>
                </a:ext>
              </a:extLst>
            </p:cNvPr>
            <p:cNvSpPr txBox="1">
              <a:spLocks noChangeArrowheads="1"/>
            </p:cNvSpPr>
            <p:nvPr/>
          </p:nvSpPr>
          <p:spPr bwMode="auto">
            <a:xfrm>
              <a:off x="8532000" y="3048000"/>
              <a:ext cx="33855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b="1" dirty="0">
                  <a:latin typeface="Calibri" pitchFamily="34" charset="0"/>
                  <a:cs typeface="Calibri" pitchFamily="34" charset="0"/>
                </a:rPr>
                <a:t>+</a:t>
              </a:r>
            </a:p>
          </p:txBody>
        </p:sp>
      </p:grpSp>
      <p:sp>
        <p:nvSpPr>
          <p:cNvPr id="52" name="Freeform 51"/>
          <p:cNvSpPr>
            <a:spLocks/>
          </p:cNvSpPr>
          <p:nvPr/>
        </p:nvSpPr>
        <p:spPr bwMode="auto">
          <a:xfrm>
            <a:off x="1711698" y="3087089"/>
            <a:ext cx="893617" cy="24790"/>
          </a:xfrm>
          <a:custGeom>
            <a:avLst/>
            <a:gdLst>
              <a:gd name="T0" fmla="*/ 0 w 2400"/>
              <a:gd name="T1" fmla="*/ 8 h 64"/>
              <a:gd name="T2" fmla="*/ 576 w 2400"/>
              <a:gd name="T3" fmla="*/ 56 h 64"/>
              <a:gd name="T4" fmla="*/ 1008 w 2400"/>
              <a:gd name="T5" fmla="*/ 56 h 64"/>
              <a:gd name="T6" fmla="*/ 1584 w 2400"/>
              <a:gd name="T7" fmla="*/ 56 h 64"/>
              <a:gd name="T8" fmla="*/ 2208 w 2400"/>
              <a:gd name="T9" fmla="*/ 8 h 64"/>
              <a:gd name="T10" fmla="*/ 2400 w 2400"/>
              <a:gd name="T11" fmla="*/ 8 h 64"/>
            </a:gdLst>
            <a:ahLst/>
            <a:cxnLst>
              <a:cxn ang="0">
                <a:pos x="T0" y="T1"/>
              </a:cxn>
              <a:cxn ang="0">
                <a:pos x="T2" y="T3"/>
              </a:cxn>
              <a:cxn ang="0">
                <a:pos x="T4" y="T5"/>
              </a:cxn>
              <a:cxn ang="0">
                <a:pos x="T6" y="T7"/>
              </a:cxn>
              <a:cxn ang="0">
                <a:pos x="T8" y="T9"/>
              </a:cxn>
              <a:cxn ang="0">
                <a:pos x="T10" y="T11"/>
              </a:cxn>
            </a:cxnLst>
            <a:rect l="0" t="0" r="r" b="b"/>
            <a:pathLst>
              <a:path w="2400" h="64">
                <a:moveTo>
                  <a:pt x="0" y="8"/>
                </a:moveTo>
                <a:cubicBezTo>
                  <a:pt x="204" y="28"/>
                  <a:pt x="408" y="48"/>
                  <a:pt x="576" y="56"/>
                </a:cubicBezTo>
                <a:cubicBezTo>
                  <a:pt x="744" y="64"/>
                  <a:pt x="840" y="56"/>
                  <a:pt x="1008" y="56"/>
                </a:cubicBezTo>
                <a:cubicBezTo>
                  <a:pt x="1176" y="56"/>
                  <a:pt x="1384" y="64"/>
                  <a:pt x="1584" y="56"/>
                </a:cubicBezTo>
                <a:cubicBezTo>
                  <a:pt x="1784" y="48"/>
                  <a:pt x="2072" y="16"/>
                  <a:pt x="2208" y="8"/>
                </a:cubicBezTo>
                <a:cubicBezTo>
                  <a:pt x="2344" y="0"/>
                  <a:pt x="2372" y="4"/>
                  <a:pt x="2400" y="8"/>
                </a:cubicBezTo>
              </a:path>
            </a:pathLst>
          </a:custGeom>
          <a:noFill/>
          <a:ln w="19050" cap="flat" cmpd="sng">
            <a:solidFill>
              <a:schemeClr val="tx1"/>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1600">
              <a:latin typeface="Calibri" pitchFamily="34" charset="0"/>
              <a:cs typeface="Calibri" pitchFamily="34" charset="0"/>
            </a:endParaRPr>
          </a:p>
        </p:txBody>
      </p:sp>
      <p:sp>
        <p:nvSpPr>
          <p:cNvPr id="54" name="Line 35"/>
          <p:cNvSpPr>
            <a:spLocks noChangeShapeType="1"/>
          </p:cNvSpPr>
          <p:nvPr/>
        </p:nvSpPr>
        <p:spPr bwMode="auto">
          <a:xfrm flipH="1">
            <a:off x="2032518" y="3108961"/>
            <a:ext cx="335967" cy="1"/>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1600">
              <a:latin typeface="Calibri" pitchFamily="34" charset="0"/>
              <a:cs typeface="Calibri" pitchFamily="34" charset="0"/>
            </a:endParaRPr>
          </a:p>
        </p:txBody>
      </p:sp>
      <p:sp>
        <p:nvSpPr>
          <p:cNvPr id="59" name="Rectangle 58"/>
          <p:cNvSpPr/>
          <p:nvPr/>
        </p:nvSpPr>
        <p:spPr>
          <a:xfrm>
            <a:off x="365644" y="424614"/>
            <a:ext cx="8488914" cy="492443"/>
          </a:xfrm>
          <a:prstGeom prst="rect">
            <a:avLst/>
          </a:prstGeom>
        </p:spPr>
        <p:txBody>
          <a:bodyPr wrap="square">
            <a:spAutoFit/>
          </a:bodyPr>
          <a:lstStyle/>
          <a:p>
            <a:pPr algn="ctr"/>
            <a:r>
              <a:rPr lang="en-US" altLang="zh-CN" sz="2600" b="1" dirty="0">
                <a:solidFill>
                  <a:srgbClr val="0000FF"/>
                </a:solidFill>
                <a:latin typeface="+mn-lt"/>
                <a:ea typeface="微软雅黑" panose="020B0503020204020204" pitchFamily="34" charset="-122"/>
              </a:rPr>
              <a:t>Permanent EDM violates </a:t>
            </a:r>
            <a:r>
              <a:rPr lang="en-US" altLang="zh-CN" sz="2600" b="1" i="1" dirty="0">
                <a:solidFill>
                  <a:srgbClr val="0000FF"/>
                </a:solidFill>
                <a:latin typeface="+mn-lt"/>
                <a:ea typeface="微软雅黑" panose="020B0503020204020204" pitchFamily="34" charset="-122"/>
              </a:rPr>
              <a:t>P-, T-</a:t>
            </a:r>
            <a:r>
              <a:rPr lang="en-US" altLang="zh-CN" sz="2600" b="1" dirty="0">
                <a:solidFill>
                  <a:srgbClr val="0000FF"/>
                </a:solidFill>
                <a:latin typeface="+mn-lt"/>
                <a:ea typeface="微软雅黑" panose="020B0503020204020204" pitchFamily="34" charset="-122"/>
              </a:rPr>
              <a:t> symmetry</a:t>
            </a:r>
          </a:p>
        </p:txBody>
      </p:sp>
      <mc:AlternateContent xmlns:mc="http://schemas.openxmlformats.org/markup-compatibility/2006" xmlns:a14="http://schemas.microsoft.com/office/drawing/2010/main">
        <mc:Choice Requires="a14">
          <p:sp>
            <p:nvSpPr>
              <p:cNvPr id="56" name="TextBox 55">
                <a:extLst>
                  <a:ext uri="{FF2B5EF4-FFF2-40B4-BE49-F238E27FC236}">
                    <a16:creationId xmlns:a16="http://schemas.microsoft.com/office/drawing/2014/main" id="{867B0DA1-570F-4A94-A906-5EBB9F244DE4}"/>
                  </a:ext>
                </a:extLst>
              </p:cNvPr>
              <p:cNvSpPr txBox="1"/>
              <p:nvPr/>
            </p:nvSpPr>
            <p:spPr>
              <a:xfrm>
                <a:off x="2160904" y="1128355"/>
                <a:ext cx="5154296" cy="613886"/>
              </a:xfrm>
              <a:prstGeom prst="rect">
                <a:avLst/>
              </a:prstGeom>
              <a:noFill/>
            </p:spPr>
            <p:txBody>
              <a:bodyPr wrap="none" rtlCol="0">
                <a:spAutoFit/>
              </a:bodyPr>
              <a:lstStyle/>
              <a:p>
                <a:r>
                  <a:rPr lang="en-US" altLang="zh-CN" dirty="0">
                    <a:latin typeface="Calibri" panose="020F0502020204030204" pitchFamily="34" charset="0"/>
                    <a:ea typeface="楷体" panose="02010609060101010101" pitchFamily="49" charset="-122"/>
                    <a:cs typeface="Calibri" panose="020F0502020204030204" pitchFamily="34" charset="0"/>
                  </a:rPr>
                  <a:t>Induced</a:t>
                </a:r>
                <a:r>
                  <a:rPr lang="zh-CN" altLang="en-US" dirty="0">
                    <a:latin typeface="Calibri" pitchFamily="34" charset="0"/>
                    <a:cs typeface="Calibri" pitchFamily="34" charset="0"/>
                  </a:rPr>
                  <a:t> </a:t>
                </a:r>
                <a:r>
                  <a:rPr lang="en-US" dirty="0">
                    <a:latin typeface="Calibri" pitchFamily="34" charset="0"/>
                    <a:cs typeface="Calibri" pitchFamily="34" charset="0"/>
                  </a:rPr>
                  <a:t>EDM:         </a:t>
                </a:r>
                <a14:m>
                  <m:oMath xmlns:m="http://schemas.openxmlformats.org/officeDocument/2006/math">
                    <m:r>
                      <a:rPr lang="en-US" i="1">
                        <a:latin typeface="Cambria Math"/>
                      </a:rPr>
                      <m:t>𝐸𝑛𝑒𝑟𝑔𝑦</m:t>
                    </m:r>
                    <m:r>
                      <a:rPr lang="en-US" i="1">
                        <a:latin typeface="Cambria Math"/>
                      </a:rPr>
                      <m:t>=−</m:t>
                    </m:r>
                    <m:f>
                      <m:fPr>
                        <m:ctrlPr>
                          <a:rPr lang="en-US" i="1">
                            <a:latin typeface="Cambria Math" panose="02040503050406030204" pitchFamily="18" charset="0"/>
                          </a:rPr>
                        </m:ctrlPr>
                      </m:fPr>
                      <m:num>
                        <m:r>
                          <a:rPr lang="en-US" i="1">
                            <a:latin typeface="Cambria Math"/>
                          </a:rPr>
                          <m:t>1</m:t>
                        </m:r>
                      </m:num>
                      <m:den>
                        <m:r>
                          <a:rPr lang="en-US" i="1">
                            <a:latin typeface="Cambria Math"/>
                          </a:rPr>
                          <m:t>2</m:t>
                        </m:r>
                      </m:den>
                    </m:f>
                    <m:r>
                      <a:rPr lang="en-US" i="1">
                        <a:latin typeface="Cambria Math"/>
                      </a:rPr>
                      <m:t>𝛼</m:t>
                    </m:r>
                    <m:sSup>
                      <m:sSupPr>
                        <m:ctrlPr>
                          <a:rPr lang="en-US" i="1">
                            <a:latin typeface="Cambria Math" panose="02040503050406030204" pitchFamily="18" charset="0"/>
                          </a:rPr>
                        </m:ctrlPr>
                      </m:sSupPr>
                      <m:e>
                        <m:r>
                          <a:rPr lang="en-US" i="1">
                            <a:latin typeface="Cambria Math"/>
                          </a:rPr>
                          <m:t>𝐸</m:t>
                        </m:r>
                      </m:e>
                      <m:sup>
                        <m:r>
                          <a:rPr lang="en-US" i="1">
                            <a:latin typeface="Cambria Math"/>
                          </a:rPr>
                          <m:t>2</m:t>
                        </m:r>
                      </m:sup>
                    </m:sSup>
                  </m:oMath>
                </a14:m>
                <a:r>
                  <a:rPr lang="en-US" dirty="0"/>
                  <a:t>  </a:t>
                </a:r>
              </a:p>
            </p:txBody>
          </p:sp>
        </mc:Choice>
        <mc:Fallback xmlns="">
          <p:sp>
            <p:nvSpPr>
              <p:cNvPr id="56" name="TextBox 55">
                <a:extLst>
                  <a:ext uri="{FF2B5EF4-FFF2-40B4-BE49-F238E27FC236}">
                    <a16:creationId xmlns:a16="http://schemas.microsoft.com/office/drawing/2014/main" id="{867B0DA1-570F-4A94-A906-5EBB9F244DE4}"/>
                  </a:ext>
                </a:extLst>
              </p:cNvPr>
              <p:cNvSpPr txBox="1">
                <a:spLocks noRot="1" noChangeAspect="1" noMove="1" noResize="1" noEditPoints="1" noAdjustHandles="1" noChangeArrowheads="1" noChangeShapeType="1" noTextEdit="1"/>
              </p:cNvSpPr>
              <p:nvPr/>
            </p:nvSpPr>
            <p:spPr>
              <a:xfrm>
                <a:off x="2160904" y="1128355"/>
                <a:ext cx="5154296" cy="613886"/>
              </a:xfrm>
              <a:prstGeom prst="rect">
                <a:avLst/>
              </a:prstGeom>
              <a:blipFill>
                <a:blip r:embed="rId4"/>
                <a:stretch>
                  <a:fillRect l="-1773" b="-990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7" name="TextBox 56">
                <a:extLst>
                  <a:ext uri="{FF2B5EF4-FFF2-40B4-BE49-F238E27FC236}">
                    <a16:creationId xmlns:a16="http://schemas.microsoft.com/office/drawing/2014/main" id="{F3361D15-2BB7-4319-9D81-4F427679FD47}"/>
                  </a:ext>
                </a:extLst>
              </p:cNvPr>
              <p:cNvSpPr txBox="1"/>
              <p:nvPr/>
            </p:nvSpPr>
            <p:spPr>
              <a:xfrm>
                <a:off x="2139638" y="1824335"/>
                <a:ext cx="4873835" cy="461665"/>
              </a:xfrm>
              <a:prstGeom prst="rect">
                <a:avLst/>
              </a:prstGeom>
              <a:noFill/>
            </p:spPr>
            <p:txBody>
              <a:bodyPr wrap="none" rtlCol="0">
                <a:spAutoFit/>
              </a:bodyPr>
              <a:lstStyle/>
              <a:p>
                <a:r>
                  <a:rPr lang="en-US" altLang="zh-CN" dirty="0">
                    <a:latin typeface="Calibri" panose="020F0502020204030204" pitchFamily="34" charset="0"/>
                    <a:ea typeface="楷体" panose="02010609060101010101" pitchFamily="49" charset="-122"/>
                    <a:cs typeface="Calibri" panose="020F0502020204030204" pitchFamily="34" charset="0"/>
                  </a:rPr>
                  <a:t>Permanent </a:t>
                </a:r>
                <a:r>
                  <a:rPr lang="en-US" altLang="zh-CN" dirty="0">
                    <a:latin typeface="Calibri" pitchFamily="34" charset="0"/>
                    <a:cs typeface="Calibri" pitchFamily="34" charset="0"/>
                  </a:rPr>
                  <a:t>EDM:    </a:t>
                </a:r>
                <a14:m>
                  <m:oMath xmlns:m="http://schemas.openxmlformats.org/officeDocument/2006/math">
                    <m:r>
                      <a:rPr lang="en-US" i="1">
                        <a:latin typeface="Cambria Math"/>
                      </a:rPr>
                      <m:t>𝐸𝑛𝑒𝑟𝑔𝑦</m:t>
                    </m:r>
                    <m:r>
                      <a:rPr lang="en-US" i="1">
                        <a:latin typeface="Cambria Math"/>
                      </a:rPr>
                      <m:t>=−</m:t>
                    </m:r>
                    <m:r>
                      <a:rPr lang="en-US" b="0" i="1" smtClean="0">
                        <a:latin typeface="Cambria Math"/>
                      </a:rPr>
                      <m:t>𝑑</m:t>
                    </m:r>
                    <m:r>
                      <a:rPr lang="en-US" b="0" i="1" smtClean="0">
                        <a:latin typeface="Cambria Math"/>
                        <a:ea typeface="Cambria Math"/>
                      </a:rPr>
                      <m:t>∙</m:t>
                    </m:r>
                    <m:r>
                      <a:rPr lang="en-US" b="0" i="1" smtClean="0">
                        <a:latin typeface="Cambria Math"/>
                      </a:rPr>
                      <m:t>𝐸</m:t>
                    </m:r>
                  </m:oMath>
                </a14:m>
                <a:endParaRPr lang="en-US" dirty="0"/>
              </a:p>
            </p:txBody>
          </p:sp>
        </mc:Choice>
        <mc:Fallback xmlns="">
          <p:sp>
            <p:nvSpPr>
              <p:cNvPr id="57" name="TextBox 56">
                <a:extLst>
                  <a:ext uri="{FF2B5EF4-FFF2-40B4-BE49-F238E27FC236}">
                    <a16:creationId xmlns:a16="http://schemas.microsoft.com/office/drawing/2014/main" id="{F3361D15-2BB7-4319-9D81-4F427679FD47}"/>
                  </a:ext>
                </a:extLst>
              </p:cNvPr>
              <p:cNvSpPr txBox="1">
                <a:spLocks noRot="1" noChangeAspect="1" noMove="1" noResize="1" noEditPoints="1" noAdjustHandles="1" noChangeArrowheads="1" noChangeShapeType="1" noTextEdit="1"/>
              </p:cNvSpPr>
              <p:nvPr/>
            </p:nvSpPr>
            <p:spPr>
              <a:xfrm>
                <a:off x="2139638" y="1824335"/>
                <a:ext cx="4873835" cy="461665"/>
              </a:xfrm>
              <a:prstGeom prst="rect">
                <a:avLst/>
              </a:prstGeom>
              <a:blipFill>
                <a:blip r:embed="rId5"/>
                <a:stretch>
                  <a:fillRect l="-2000" t="-10526" b="-28947"/>
                </a:stretch>
              </a:blipFill>
            </p:spPr>
            <p:txBody>
              <a:bodyPr/>
              <a:lstStyle/>
              <a:p>
                <a:r>
                  <a:rPr lang="en-US">
                    <a:noFill/>
                  </a:rPr>
                  <a:t> </a:t>
                </a:r>
              </a:p>
            </p:txBody>
          </p:sp>
        </mc:Fallback>
      </mc:AlternateContent>
      <p:sp>
        <p:nvSpPr>
          <p:cNvPr id="58" name="Text Box 24"/>
          <p:cNvSpPr txBox="1">
            <a:spLocks noChangeArrowheads="1"/>
          </p:cNvSpPr>
          <p:nvPr/>
        </p:nvSpPr>
        <p:spPr bwMode="auto">
          <a:xfrm>
            <a:off x="4812234" y="3642819"/>
            <a:ext cx="526106"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zh-CN" sz="1600" dirty="0">
                <a:latin typeface="Calibri" panose="020F0502020204030204" pitchFamily="34" charset="0"/>
                <a:ea typeface="楷体" panose="02010609060101010101" pitchFamily="49" charset="-122"/>
                <a:cs typeface="Calibri" panose="020F0502020204030204" pitchFamily="34" charset="0"/>
              </a:rPr>
              <a:t>spin</a:t>
            </a:r>
            <a:endParaRPr lang="en-US" sz="1600" dirty="0">
              <a:latin typeface="Calibri" panose="020F0502020204030204" pitchFamily="34" charset="0"/>
              <a:ea typeface="楷体" panose="02010609060101010101" pitchFamily="49" charset="-122"/>
              <a:cs typeface="Calibri" panose="020F0502020204030204" pitchFamily="34" charset="0"/>
            </a:endParaRPr>
          </a:p>
        </p:txBody>
      </p:sp>
      <p:sp>
        <p:nvSpPr>
          <p:cNvPr id="60" name="Text Box 24"/>
          <p:cNvSpPr txBox="1">
            <a:spLocks noChangeArrowheads="1"/>
          </p:cNvSpPr>
          <p:nvPr/>
        </p:nvSpPr>
        <p:spPr bwMode="auto">
          <a:xfrm>
            <a:off x="7271681" y="3652273"/>
            <a:ext cx="526106"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zh-CN" sz="1600" dirty="0">
                <a:latin typeface="Calibri" panose="020F0502020204030204" pitchFamily="34" charset="0"/>
                <a:ea typeface="楷体" panose="02010609060101010101" pitchFamily="49" charset="-122"/>
                <a:cs typeface="Calibri" panose="020F0502020204030204" pitchFamily="34" charset="0"/>
              </a:rPr>
              <a:t>spin</a:t>
            </a:r>
            <a:endParaRPr lang="en-US" sz="1600" dirty="0">
              <a:latin typeface="Calibri" panose="020F0502020204030204" pitchFamily="34" charset="0"/>
              <a:ea typeface="楷体" panose="02010609060101010101" pitchFamily="49" charset="-122"/>
              <a:cs typeface="Calibri" panose="020F0502020204030204" pitchFamily="34" charset="0"/>
            </a:endParaRPr>
          </a:p>
        </p:txBody>
      </p:sp>
      <p:sp>
        <p:nvSpPr>
          <p:cNvPr id="61" name="Text Box 6"/>
          <p:cNvSpPr txBox="1">
            <a:spLocks noChangeArrowheads="1"/>
          </p:cNvSpPr>
          <p:nvPr/>
        </p:nvSpPr>
        <p:spPr bwMode="auto">
          <a:xfrm>
            <a:off x="542692" y="4393835"/>
            <a:ext cx="473059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342900" indent="-342900">
              <a:buFont typeface="Arial" panose="020B0604020202020204" pitchFamily="34" charset="0"/>
              <a:buChar char="•"/>
            </a:pPr>
            <a:r>
              <a:rPr lang="en-US" altLang="zh-CN" sz="2000" dirty="0">
                <a:solidFill>
                  <a:schemeClr val="accent2"/>
                </a:solidFill>
                <a:latin typeface="Calibri" panose="020F0502020204030204" pitchFamily="34" charset="0"/>
                <a:ea typeface="楷体" panose="02010609060101010101" pitchFamily="49" charset="-122"/>
              </a:rPr>
              <a:t>CP problem in strong interaction</a:t>
            </a:r>
            <a:r>
              <a:rPr lang="en-US" altLang="zh-CN" sz="2000" dirty="0">
                <a:solidFill>
                  <a:srgbClr val="0000FF"/>
                </a:solidFill>
                <a:latin typeface="Calibri" panose="020F0502020204030204" pitchFamily="34" charset="0"/>
                <a:ea typeface="楷体" panose="02010609060101010101" pitchFamily="49" charset="-122"/>
              </a:rPr>
              <a:t>: </a:t>
            </a:r>
            <a:r>
              <a:rPr lang="el-GR" altLang="zh-CN" sz="2000" dirty="0">
                <a:solidFill>
                  <a:srgbClr val="0000FF"/>
                </a:solidFill>
                <a:latin typeface="Calibri" panose="020F0502020204030204" pitchFamily="34" charset="0"/>
                <a:ea typeface="楷体" panose="02010609060101010101" pitchFamily="49" charset="-122"/>
              </a:rPr>
              <a:t>θ</a:t>
            </a:r>
            <a:r>
              <a:rPr lang="en-US" altLang="zh-CN" sz="2000" dirty="0">
                <a:solidFill>
                  <a:srgbClr val="0000FF"/>
                </a:solidFill>
                <a:latin typeface="Calibri" panose="020F0502020204030204" pitchFamily="34" charset="0"/>
                <a:ea typeface="楷体" panose="02010609060101010101" pitchFamily="49" charset="-122"/>
              </a:rPr>
              <a:t> term</a:t>
            </a:r>
            <a:endParaRPr lang="en-US" altLang="en-US" sz="2000" dirty="0">
              <a:solidFill>
                <a:srgbClr val="0000FF"/>
              </a:solidFill>
              <a:latin typeface="Calibri" panose="020F0502020204030204" pitchFamily="34" charset="0"/>
              <a:ea typeface="楷体" panose="02010609060101010101" pitchFamily="49" charset="-122"/>
            </a:endParaRPr>
          </a:p>
        </p:txBody>
      </p:sp>
      <p:sp>
        <p:nvSpPr>
          <p:cNvPr id="62" name="Text Box 4"/>
          <p:cNvSpPr txBox="1">
            <a:spLocks noChangeArrowheads="1"/>
          </p:cNvSpPr>
          <p:nvPr/>
        </p:nvSpPr>
        <p:spPr bwMode="auto">
          <a:xfrm>
            <a:off x="542692" y="5467290"/>
            <a:ext cx="110543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342900" indent="-342900">
              <a:buFont typeface="Arial" panose="020B0604020202020204" pitchFamily="34" charset="0"/>
              <a:buChar char="•"/>
            </a:pPr>
            <a:r>
              <a:rPr lang="en-US" altLang="zh-CN" sz="2000" dirty="0">
                <a:solidFill>
                  <a:schemeClr val="accent2"/>
                </a:solidFill>
                <a:latin typeface="Calibri" panose="020F0502020204030204" pitchFamily="34" charset="0"/>
                <a:ea typeface="楷体" panose="02010609060101010101" pitchFamily="49" charset="-122"/>
              </a:rPr>
              <a:t>SUSY:</a:t>
            </a:r>
            <a:endParaRPr lang="en-US" altLang="en-US" sz="2000" dirty="0">
              <a:solidFill>
                <a:schemeClr val="accent2"/>
              </a:solidFill>
              <a:latin typeface="Calibri" panose="020F0502020204030204" pitchFamily="34" charset="0"/>
              <a:ea typeface="楷体" panose="02010609060101010101" pitchFamily="49" charset="-122"/>
            </a:endParaRPr>
          </a:p>
        </p:txBody>
      </p:sp>
      <p:grpSp>
        <p:nvGrpSpPr>
          <p:cNvPr id="2" name="Group 1">
            <a:extLst>
              <a:ext uri="{FF2B5EF4-FFF2-40B4-BE49-F238E27FC236}">
                <a16:creationId xmlns:a16="http://schemas.microsoft.com/office/drawing/2014/main" id="{5D2F6BDE-79BD-4009-B611-772E3BEA101B}"/>
              </a:ext>
            </a:extLst>
          </p:cNvPr>
          <p:cNvGrpSpPr/>
          <p:nvPr/>
        </p:nvGrpSpPr>
        <p:grpSpPr>
          <a:xfrm>
            <a:off x="1676400" y="5467290"/>
            <a:ext cx="4621393" cy="400110"/>
            <a:chOff x="1302279" y="5467290"/>
            <a:chExt cx="4621393" cy="400110"/>
          </a:xfrm>
        </p:grpSpPr>
        <p:cxnSp>
          <p:nvCxnSpPr>
            <p:cNvPr id="8" name="Straight Connector 7"/>
            <p:cNvCxnSpPr/>
            <p:nvPr/>
          </p:nvCxnSpPr>
          <p:spPr bwMode="auto">
            <a:xfrm flipV="1">
              <a:off x="4841502" y="5486400"/>
              <a:ext cx="340098" cy="304801"/>
            </a:xfrm>
            <a:prstGeom prst="line">
              <a:avLst/>
            </a:prstGeom>
            <a:solidFill>
              <a:schemeClr val="accent1"/>
            </a:solidFill>
            <a:ln w="19050"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3" name="Text Box 5"/>
            <p:cNvSpPr txBox="1">
              <a:spLocks noChangeArrowheads="1"/>
            </p:cNvSpPr>
            <p:nvPr/>
          </p:nvSpPr>
          <p:spPr bwMode="auto">
            <a:xfrm>
              <a:off x="1302279" y="5467290"/>
              <a:ext cx="4621393"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000" dirty="0">
                  <a:latin typeface="Calibri" panose="020F0502020204030204" pitchFamily="34" charset="0"/>
                  <a:ea typeface="楷体" panose="02010609060101010101" pitchFamily="49" charset="-122"/>
                  <a:sym typeface="Wingdings" pitchFamily="2" charset="2"/>
                </a:rPr>
                <a:t>New elementary particles</a:t>
              </a:r>
              <a:r>
                <a:rPr lang="en-US" altLang="en-US" sz="2000" dirty="0">
                  <a:latin typeface="Calibri" panose="020F0502020204030204" pitchFamily="34" charset="0"/>
                  <a:ea typeface="楷体" panose="02010609060101010101" pitchFamily="49" charset="-122"/>
                  <a:sym typeface="Wingdings" pitchFamily="2" charset="2"/>
                </a:rPr>
                <a:t> </a:t>
              </a:r>
              <a:r>
                <a:rPr lang="en-US" altLang="zh-CN" sz="2000" dirty="0">
                  <a:latin typeface="Calibri" panose="020F0502020204030204" pitchFamily="34" charset="0"/>
                  <a:ea typeface="楷体" panose="02010609060101010101" pitchFamily="49" charset="-122"/>
                  <a:sym typeface="Wingdings" pitchFamily="2" charset="2"/>
                </a:rPr>
                <a:t>new </a:t>
              </a:r>
              <a:r>
                <a:rPr lang="en-US" altLang="zh-CN" sz="2000" dirty="0">
                  <a:solidFill>
                    <a:srgbClr val="FF0000"/>
                  </a:solidFill>
                  <a:latin typeface="Calibri" panose="020F0502020204030204" pitchFamily="34" charset="0"/>
                  <a:ea typeface="楷体" panose="02010609060101010101" pitchFamily="49" charset="-122"/>
                  <a:sym typeface="Wingdings" pitchFamily="2" charset="2"/>
                </a:rPr>
                <a:t>CP </a:t>
              </a:r>
              <a:r>
                <a:rPr lang="en-US" altLang="zh-CN" sz="2000" dirty="0">
                  <a:latin typeface="Calibri" panose="020F0502020204030204" pitchFamily="34" charset="0"/>
                  <a:ea typeface="楷体" panose="02010609060101010101" pitchFamily="49" charset="-122"/>
                  <a:sym typeface="Wingdings" pitchFamily="2" charset="2"/>
                </a:rPr>
                <a:t>phase</a:t>
              </a:r>
              <a:endParaRPr lang="en-US" altLang="en-US" sz="2000" dirty="0">
                <a:latin typeface="Calibri" panose="020F0502020204030204" pitchFamily="34" charset="0"/>
                <a:ea typeface="楷体" panose="02010609060101010101" pitchFamily="49" charset="-122"/>
              </a:endParaRPr>
            </a:p>
          </p:txBody>
        </p:sp>
      </p:grpSp>
      <p:sp>
        <p:nvSpPr>
          <p:cNvPr id="64" name="Text Box 8"/>
          <p:cNvSpPr txBox="1">
            <a:spLocks noChangeArrowheads="1"/>
          </p:cNvSpPr>
          <p:nvPr/>
        </p:nvSpPr>
        <p:spPr bwMode="auto">
          <a:xfrm>
            <a:off x="542692" y="5987967"/>
            <a:ext cx="501073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342900" indent="-342900">
              <a:buFont typeface="Arial" panose="020B0604020202020204" pitchFamily="34" charset="0"/>
              <a:buChar char="•"/>
            </a:pPr>
            <a:r>
              <a:rPr lang="en-US" altLang="zh-CN" sz="2000" dirty="0">
                <a:solidFill>
                  <a:schemeClr val="accent2"/>
                </a:solidFill>
                <a:latin typeface="Calibri" panose="020F0502020204030204" pitchFamily="34" charset="0"/>
                <a:ea typeface="楷体" panose="02010609060101010101" pitchFamily="49" charset="-122"/>
              </a:rPr>
              <a:t>Origins of matter – antimatter asymmetry: </a:t>
            </a:r>
            <a:endParaRPr lang="en-US" altLang="en-US" sz="2000" dirty="0">
              <a:solidFill>
                <a:schemeClr val="accent2"/>
              </a:solidFill>
              <a:latin typeface="Calibri" panose="020F0502020204030204" pitchFamily="34" charset="0"/>
              <a:ea typeface="楷体" panose="02010609060101010101" pitchFamily="49" charset="-122"/>
            </a:endParaRPr>
          </a:p>
        </p:txBody>
      </p:sp>
      <p:grpSp>
        <p:nvGrpSpPr>
          <p:cNvPr id="3" name="Group 2">
            <a:extLst>
              <a:ext uri="{FF2B5EF4-FFF2-40B4-BE49-F238E27FC236}">
                <a16:creationId xmlns:a16="http://schemas.microsoft.com/office/drawing/2014/main" id="{3B8A6A59-775B-44DA-868A-2BAACFCD220F}"/>
              </a:ext>
            </a:extLst>
          </p:cNvPr>
          <p:cNvGrpSpPr/>
          <p:nvPr/>
        </p:nvGrpSpPr>
        <p:grpSpPr>
          <a:xfrm>
            <a:off x="5410200" y="6003473"/>
            <a:ext cx="3130088" cy="400110"/>
            <a:chOff x="5029200" y="6003473"/>
            <a:chExt cx="3130088" cy="400110"/>
          </a:xfrm>
        </p:grpSpPr>
        <p:sp>
          <p:nvSpPr>
            <p:cNvPr id="65" name="Text Box 9"/>
            <p:cNvSpPr txBox="1">
              <a:spLocks noChangeArrowheads="1"/>
            </p:cNvSpPr>
            <p:nvPr/>
          </p:nvSpPr>
          <p:spPr bwMode="auto">
            <a:xfrm>
              <a:off x="5029200" y="6003473"/>
              <a:ext cx="313008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000" dirty="0">
                  <a:latin typeface="Calibri" panose="020F0502020204030204" pitchFamily="34" charset="0"/>
                  <a:ea typeface="楷体" panose="02010609060101010101" pitchFamily="49" charset="-122"/>
                </a:rPr>
                <a:t>New physical </a:t>
              </a:r>
              <a:r>
                <a:rPr lang="en-US" altLang="zh-CN" sz="2000" dirty="0">
                  <a:solidFill>
                    <a:srgbClr val="FF0000"/>
                  </a:solidFill>
                  <a:latin typeface="Calibri" panose="020F0502020204030204" pitchFamily="34" charset="0"/>
                  <a:ea typeface="楷体" panose="02010609060101010101" pitchFamily="49" charset="-122"/>
                </a:rPr>
                <a:t>CP</a:t>
              </a:r>
              <a:r>
                <a:rPr lang="zh-CN" altLang="en-US" sz="2000" dirty="0">
                  <a:latin typeface="Calibri" panose="020F0502020204030204" pitchFamily="34" charset="0"/>
                  <a:ea typeface="楷体" panose="02010609060101010101" pitchFamily="49" charset="-122"/>
                </a:rPr>
                <a:t> </a:t>
              </a:r>
              <a:r>
                <a:rPr lang="en-US" altLang="zh-CN" sz="2000" dirty="0">
                  <a:latin typeface="Calibri" panose="020F0502020204030204" pitchFamily="34" charset="0"/>
                  <a:ea typeface="楷体" panose="02010609060101010101" pitchFamily="49" charset="-122"/>
                </a:rPr>
                <a:t>mechanism</a:t>
              </a:r>
              <a:endParaRPr lang="en-US" altLang="en-US" sz="2000" dirty="0">
                <a:latin typeface="Calibri" panose="020F0502020204030204" pitchFamily="34" charset="0"/>
                <a:ea typeface="楷体" panose="02010609060101010101" pitchFamily="49" charset="-122"/>
              </a:endParaRPr>
            </a:p>
          </p:txBody>
        </p:sp>
        <p:cxnSp>
          <p:nvCxnSpPr>
            <p:cNvPr id="66" name="Straight Connector 65"/>
            <p:cNvCxnSpPr/>
            <p:nvPr/>
          </p:nvCxnSpPr>
          <p:spPr bwMode="auto">
            <a:xfrm flipV="1">
              <a:off x="6517902" y="6045303"/>
              <a:ext cx="340098" cy="304801"/>
            </a:xfrm>
            <a:prstGeom prst="line">
              <a:avLst/>
            </a:prstGeom>
            <a:solidFill>
              <a:schemeClr val="accent1"/>
            </a:solidFill>
            <a:ln w="19050"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Tree>
    <p:extLst>
      <p:ext uri="{BB962C8B-B14F-4D97-AF65-F5344CB8AC3E}">
        <p14:creationId xmlns:p14="http://schemas.microsoft.com/office/powerpoint/2010/main" val="413798962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ounded Rectangle 34"/>
          <p:cNvSpPr/>
          <p:nvPr/>
        </p:nvSpPr>
        <p:spPr bwMode="auto">
          <a:xfrm>
            <a:off x="1558361" y="2787351"/>
            <a:ext cx="2347890" cy="923327"/>
          </a:xfrm>
          <a:prstGeom prst="roundRect">
            <a:avLst/>
          </a:prstGeom>
          <a:solidFill>
            <a:srgbClr val="0066FF"/>
          </a:solidFill>
          <a:ln w="9525"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2400" b="0" i="0" u="none" strike="noStrike" cap="none" normalizeH="0" baseline="0">
              <a:ln>
                <a:noFill/>
              </a:ln>
              <a:solidFill>
                <a:schemeClr val="bg1"/>
              </a:solidFill>
              <a:effectLst/>
              <a:latin typeface="Times New Roman" pitchFamily="18" charset="0"/>
            </a:endParaRPr>
          </a:p>
        </p:txBody>
      </p:sp>
      <p:grpSp>
        <p:nvGrpSpPr>
          <p:cNvPr id="5" name="Group 4">
            <a:extLst>
              <a:ext uri="{FF2B5EF4-FFF2-40B4-BE49-F238E27FC236}">
                <a16:creationId xmlns:a16="http://schemas.microsoft.com/office/drawing/2014/main" id="{11C38331-F180-75DC-5FFE-094E737D6B10}"/>
              </a:ext>
            </a:extLst>
          </p:cNvPr>
          <p:cNvGrpSpPr/>
          <p:nvPr/>
        </p:nvGrpSpPr>
        <p:grpSpPr>
          <a:xfrm>
            <a:off x="1391649" y="1949151"/>
            <a:ext cx="2667000" cy="656485"/>
            <a:chOff x="1752600" y="838200"/>
            <a:chExt cx="2667000" cy="656485"/>
          </a:xfrm>
        </p:grpSpPr>
        <p:sp>
          <p:nvSpPr>
            <p:cNvPr id="34" name="Rounded Rectangle 33"/>
            <p:cNvSpPr/>
            <p:nvPr/>
          </p:nvSpPr>
          <p:spPr bwMode="auto">
            <a:xfrm>
              <a:off x="1919312" y="838200"/>
              <a:ext cx="2347889" cy="656485"/>
            </a:xfrm>
            <a:prstGeom prst="roundRect">
              <a:avLst/>
            </a:prstGeom>
            <a:solidFill>
              <a:srgbClr val="0066FF"/>
            </a:solidFill>
            <a:ln w="9525"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2400" b="0" i="0" u="none" strike="noStrike" cap="none" normalizeH="0" baseline="0">
                <a:ln>
                  <a:noFill/>
                </a:ln>
                <a:solidFill>
                  <a:schemeClr val="bg1"/>
                </a:solidFill>
                <a:effectLst/>
                <a:latin typeface="Calibri" panose="020F0502020204030204" pitchFamily="34" charset="0"/>
              </a:endParaRPr>
            </a:p>
          </p:txBody>
        </p:sp>
        <p:sp>
          <p:nvSpPr>
            <p:cNvPr id="36" name="Text Box 41"/>
            <p:cNvSpPr txBox="1">
              <a:spLocks noChangeArrowheads="1"/>
            </p:cNvSpPr>
            <p:nvPr/>
          </p:nvSpPr>
          <p:spPr bwMode="auto">
            <a:xfrm>
              <a:off x="1752600" y="951262"/>
              <a:ext cx="2667000" cy="400110"/>
            </a:xfrm>
            <a:prstGeom prst="rect">
              <a:avLst/>
            </a:prstGeom>
            <a:noFill/>
            <a:ln w="9525">
              <a:noFill/>
              <a:miter lim="800000"/>
              <a:headEnd/>
              <a:tailEnd/>
            </a:ln>
            <a:effectLst/>
          </p:spPr>
          <p:txBody>
            <a:bodyPr wrap="square">
              <a:spAutoFit/>
            </a:bodyPr>
            <a:lstStyle/>
            <a:p>
              <a:pPr algn="ctr" eaLnBrk="0" hangingPunct="0"/>
              <a:r>
                <a:rPr lang="en-US" altLang="zh-CN" sz="2000" dirty="0">
                  <a:solidFill>
                    <a:schemeClr val="bg1"/>
                  </a:solidFill>
                  <a:latin typeface="Calibri" panose="020F0502020204030204" pitchFamily="34" charset="0"/>
                  <a:ea typeface="楷体" panose="02010609060101010101" pitchFamily="49" charset="-122"/>
                  <a:cs typeface="Calibri" pitchFamily="34" charset="0"/>
                </a:rPr>
                <a:t>Neutron, proton</a:t>
              </a:r>
              <a:endParaRPr lang="en-US" sz="2000" dirty="0">
                <a:solidFill>
                  <a:schemeClr val="bg1"/>
                </a:solidFill>
                <a:latin typeface="Calibri" panose="020F0502020204030204" pitchFamily="34" charset="0"/>
                <a:ea typeface="楷体" panose="02010609060101010101" pitchFamily="49" charset="-122"/>
                <a:cs typeface="Calibri" pitchFamily="34" charset="0"/>
              </a:endParaRPr>
            </a:p>
          </p:txBody>
        </p:sp>
      </p:grpSp>
      <p:sp>
        <p:nvSpPr>
          <p:cNvPr id="37" name="Text Box 42"/>
          <p:cNvSpPr txBox="1">
            <a:spLocks noChangeArrowheads="1"/>
          </p:cNvSpPr>
          <p:nvPr/>
        </p:nvSpPr>
        <p:spPr bwMode="auto">
          <a:xfrm>
            <a:off x="1391649" y="2778421"/>
            <a:ext cx="2667000" cy="923330"/>
          </a:xfrm>
          <a:prstGeom prst="rect">
            <a:avLst/>
          </a:prstGeom>
          <a:noFill/>
          <a:ln w="9525">
            <a:noFill/>
            <a:miter lim="800000"/>
            <a:headEnd/>
            <a:tailEnd/>
          </a:ln>
          <a:effectLst/>
        </p:spPr>
        <p:txBody>
          <a:bodyPr wrap="square">
            <a:spAutoFit/>
          </a:bodyPr>
          <a:lstStyle/>
          <a:p>
            <a:pPr algn="ctr" eaLnBrk="0" hangingPunct="0"/>
            <a:r>
              <a:rPr lang="en-US" altLang="zh-CN" sz="1800" dirty="0">
                <a:solidFill>
                  <a:schemeClr val="bg1"/>
                </a:solidFill>
                <a:latin typeface="Calibri" panose="020F0502020204030204" pitchFamily="34" charset="0"/>
                <a:ea typeface="楷体" panose="02010609060101010101" pitchFamily="49" charset="-122"/>
                <a:cs typeface="Calibri" pitchFamily="34" charset="0"/>
              </a:rPr>
              <a:t>Nuclear Schiff moment Diamagnetic </a:t>
            </a:r>
            <a:r>
              <a:rPr lang="en-US" sz="1800" dirty="0">
                <a:solidFill>
                  <a:schemeClr val="bg1"/>
                </a:solidFill>
                <a:latin typeface="Calibri" panose="020F0502020204030204" pitchFamily="34" charset="0"/>
                <a:ea typeface="楷体" panose="02010609060101010101" pitchFamily="49" charset="-122"/>
                <a:cs typeface="Calibri" pitchFamily="34" charset="0"/>
              </a:rPr>
              <a:t>Hg, </a:t>
            </a:r>
            <a:r>
              <a:rPr lang="en-US" sz="1800" dirty="0" err="1">
                <a:solidFill>
                  <a:schemeClr val="bg1"/>
                </a:solidFill>
                <a:latin typeface="Calibri" panose="020F0502020204030204" pitchFamily="34" charset="0"/>
                <a:ea typeface="楷体" panose="02010609060101010101" pitchFamily="49" charset="-122"/>
                <a:cs typeface="Calibri" pitchFamily="34" charset="0"/>
              </a:rPr>
              <a:t>Yb</a:t>
            </a:r>
            <a:r>
              <a:rPr lang="en-US" sz="1800" dirty="0">
                <a:solidFill>
                  <a:schemeClr val="bg1"/>
                </a:solidFill>
                <a:latin typeface="Calibri" panose="020F0502020204030204" pitchFamily="34" charset="0"/>
                <a:ea typeface="楷体" panose="02010609060101010101" pitchFamily="49" charset="-122"/>
                <a:cs typeface="Calibri" pitchFamily="34" charset="0"/>
              </a:rPr>
              <a:t>, Ra </a:t>
            </a:r>
          </a:p>
          <a:p>
            <a:pPr algn="ctr" eaLnBrk="0" hangingPunct="0"/>
            <a:r>
              <a:rPr lang="en-US" altLang="zh-CN" sz="1800" dirty="0">
                <a:solidFill>
                  <a:schemeClr val="bg1"/>
                </a:solidFill>
                <a:latin typeface="Calibri" panose="020F0502020204030204" pitchFamily="34" charset="0"/>
                <a:ea typeface="楷体" panose="02010609060101010101" pitchFamily="49" charset="-122"/>
                <a:cs typeface="Calibri" pitchFamily="34" charset="0"/>
              </a:rPr>
              <a:t>Tl-F, </a:t>
            </a:r>
            <a:r>
              <a:rPr lang="en-US" sz="1800" dirty="0" err="1">
                <a:solidFill>
                  <a:schemeClr val="bg1"/>
                </a:solidFill>
                <a:latin typeface="Calibri" panose="020F0502020204030204" pitchFamily="34" charset="0"/>
                <a:ea typeface="楷体" panose="02010609060101010101" pitchFamily="49" charset="-122"/>
                <a:cs typeface="Calibri" pitchFamily="34" charset="0"/>
              </a:rPr>
              <a:t>Yb</a:t>
            </a:r>
            <a:r>
              <a:rPr lang="en-US" sz="1800" dirty="0">
                <a:solidFill>
                  <a:schemeClr val="bg1"/>
                </a:solidFill>
                <a:latin typeface="Calibri" panose="020F0502020204030204" pitchFamily="34" charset="0"/>
                <a:ea typeface="楷体" panose="02010609060101010101" pitchFamily="49" charset="-122"/>
                <a:cs typeface="Calibri" pitchFamily="34" charset="0"/>
              </a:rPr>
              <a:t>(OH), Ag-</a:t>
            </a:r>
            <a:r>
              <a:rPr lang="en-US" altLang="zh-CN" sz="1800" dirty="0">
                <a:solidFill>
                  <a:schemeClr val="bg1"/>
                </a:solidFill>
                <a:latin typeface="Calibri" panose="020F0502020204030204" pitchFamily="34" charset="0"/>
                <a:ea typeface="楷体" panose="02010609060101010101" pitchFamily="49" charset="-122"/>
                <a:cs typeface="Calibri" pitchFamily="34" charset="0"/>
              </a:rPr>
              <a:t>Fr</a:t>
            </a:r>
            <a:endParaRPr lang="en-US" sz="1800" dirty="0">
              <a:solidFill>
                <a:schemeClr val="bg1"/>
              </a:solidFill>
              <a:latin typeface="Calibri" panose="020F0502020204030204" pitchFamily="34" charset="0"/>
              <a:ea typeface="楷体" panose="02010609060101010101" pitchFamily="49" charset="-122"/>
              <a:cs typeface="Calibri" pitchFamily="34" charset="0"/>
            </a:endParaRPr>
          </a:p>
        </p:txBody>
      </p:sp>
      <p:grpSp>
        <p:nvGrpSpPr>
          <p:cNvPr id="3" name="Group 2">
            <a:extLst>
              <a:ext uri="{FF2B5EF4-FFF2-40B4-BE49-F238E27FC236}">
                <a16:creationId xmlns:a16="http://schemas.microsoft.com/office/drawing/2014/main" id="{8CF690C8-3F20-9879-2497-1AE21D2BCCF2}"/>
              </a:ext>
            </a:extLst>
          </p:cNvPr>
          <p:cNvGrpSpPr/>
          <p:nvPr/>
        </p:nvGrpSpPr>
        <p:grpSpPr>
          <a:xfrm>
            <a:off x="4439649" y="1949151"/>
            <a:ext cx="2185214" cy="676713"/>
            <a:chOff x="4800600" y="838200"/>
            <a:chExt cx="2185214" cy="676713"/>
          </a:xfrm>
        </p:grpSpPr>
        <p:sp>
          <p:nvSpPr>
            <p:cNvPr id="40" name="Rounded Rectangle 39"/>
            <p:cNvSpPr/>
            <p:nvPr/>
          </p:nvSpPr>
          <p:spPr bwMode="auto">
            <a:xfrm>
              <a:off x="4925751" y="838200"/>
              <a:ext cx="2044509" cy="676713"/>
            </a:xfrm>
            <a:prstGeom prst="roundRect">
              <a:avLst/>
            </a:prstGeom>
            <a:solidFill>
              <a:srgbClr val="009900"/>
            </a:solidFill>
            <a:ln w="9525"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2000" b="0" i="0" u="none" strike="noStrike" cap="none" normalizeH="0" baseline="0">
                <a:ln>
                  <a:noFill/>
                </a:ln>
                <a:solidFill>
                  <a:schemeClr val="bg1"/>
                </a:solidFill>
                <a:effectLst/>
                <a:latin typeface="Times New Roman" pitchFamily="18" charset="0"/>
              </a:endParaRPr>
            </a:p>
          </p:txBody>
        </p:sp>
        <p:sp>
          <p:nvSpPr>
            <p:cNvPr id="42" name="Text Box 44"/>
            <p:cNvSpPr txBox="1">
              <a:spLocks noChangeArrowheads="1"/>
            </p:cNvSpPr>
            <p:nvPr/>
          </p:nvSpPr>
          <p:spPr bwMode="auto">
            <a:xfrm>
              <a:off x="4800600" y="959744"/>
              <a:ext cx="2185214" cy="400110"/>
            </a:xfrm>
            <a:prstGeom prst="rect">
              <a:avLst/>
            </a:prstGeom>
            <a:noFill/>
            <a:ln w="9525">
              <a:noFill/>
              <a:miter lim="800000"/>
              <a:headEnd/>
              <a:tailEnd/>
            </a:ln>
            <a:effectLst/>
          </p:spPr>
          <p:txBody>
            <a:bodyPr wrap="square">
              <a:spAutoFit/>
            </a:bodyPr>
            <a:lstStyle/>
            <a:p>
              <a:pPr algn="ctr" eaLnBrk="0" hangingPunct="0"/>
              <a:r>
                <a:rPr lang="en-US" altLang="zh-CN" sz="2000" dirty="0">
                  <a:solidFill>
                    <a:schemeClr val="bg1"/>
                  </a:solidFill>
                  <a:latin typeface="Calibri" panose="020F0502020204030204" pitchFamily="34" charset="0"/>
                  <a:ea typeface="楷体" panose="02010609060101010101" pitchFamily="49" charset="-122"/>
                  <a:cs typeface="Calibri" pitchFamily="34" charset="0"/>
                </a:rPr>
                <a:t>Quark </a:t>
              </a:r>
              <a:r>
                <a:rPr lang="en-US" sz="2000" dirty="0">
                  <a:solidFill>
                    <a:schemeClr val="bg1"/>
                  </a:solidFill>
                  <a:latin typeface="Calibri" panose="020F0502020204030204" pitchFamily="34" charset="0"/>
                  <a:ea typeface="楷体" panose="02010609060101010101" pitchFamily="49" charset="-122"/>
                  <a:cs typeface="Calibri" pitchFamily="34" charset="0"/>
                </a:rPr>
                <a:t>EDM</a:t>
              </a:r>
            </a:p>
          </p:txBody>
        </p:sp>
      </p:grpSp>
      <p:grpSp>
        <p:nvGrpSpPr>
          <p:cNvPr id="4" name="Group 3">
            <a:extLst>
              <a:ext uri="{FF2B5EF4-FFF2-40B4-BE49-F238E27FC236}">
                <a16:creationId xmlns:a16="http://schemas.microsoft.com/office/drawing/2014/main" id="{9EEBF98F-A877-0273-7986-D8972B6F3EC2}"/>
              </a:ext>
            </a:extLst>
          </p:cNvPr>
          <p:cNvGrpSpPr/>
          <p:nvPr/>
        </p:nvGrpSpPr>
        <p:grpSpPr>
          <a:xfrm>
            <a:off x="4546136" y="2779200"/>
            <a:ext cx="2083264" cy="931478"/>
            <a:chOff x="4907087" y="1668249"/>
            <a:chExt cx="2083264" cy="931478"/>
          </a:xfrm>
        </p:grpSpPr>
        <p:sp>
          <p:nvSpPr>
            <p:cNvPr id="41" name="Rounded Rectangle 40"/>
            <p:cNvSpPr/>
            <p:nvPr/>
          </p:nvSpPr>
          <p:spPr bwMode="auto">
            <a:xfrm>
              <a:off x="4925751" y="1668249"/>
              <a:ext cx="2044509" cy="931478"/>
            </a:xfrm>
            <a:prstGeom prst="roundRect">
              <a:avLst/>
            </a:prstGeom>
            <a:solidFill>
              <a:srgbClr val="009900"/>
            </a:solidFill>
            <a:ln w="9525"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2000" b="0" i="0" u="none" strike="noStrike" cap="none" normalizeH="0" baseline="0">
                <a:ln>
                  <a:noFill/>
                </a:ln>
                <a:solidFill>
                  <a:schemeClr val="bg1"/>
                </a:solidFill>
                <a:effectLst/>
                <a:latin typeface="Times New Roman" pitchFamily="18" charset="0"/>
              </a:endParaRPr>
            </a:p>
          </p:txBody>
        </p:sp>
        <p:sp>
          <p:nvSpPr>
            <p:cNvPr id="43" name="Text Box 45"/>
            <p:cNvSpPr txBox="1">
              <a:spLocks noChangeArrowheads="1"/>
            </p:cNvSpPr>
            <p:nvPr/>
          </p:nvSpPr>
          <p:spPr bwMode="auto">
            <a:xfrm>
              <a:off x="4907087" y="1824118"/>
              <a:ext cx="2083264" cy="646331"/>
            </a:xfrm>
            <a:prstGeom prst="rect">
              <a:avLst/>
            </a:prstGeom>
            <a:noFill/>
            <a:ln w="9525">
              <a:noFill/>
              <a:miter lim="800000"/>
              <a:headEnd/>
              <a:tailEnd/>
            </a:ln>
            <a:effectLst/>
          </p:spPr>
          <p:txBody>
            <a:bodyPr wrap="none">
              <a:spAutoFit/>
            </a:bodyPr>
            <a:lstStyle/>
            <a:p>
              <a:pPr algn="ctr" eaLnBrk="0" hangingPunct="0"/>
              <a:r>
                <a:rPr lang="en-US" sz="1800" dirty="0">
                  <a:solidFill>
                    <a:schemeClr val="bg1"/>
                  </a:solidFill>
                  <a:latin typeface="Calibri" panose="020F0502020204030204" pitchFamily="34" charset="0"/>
                  <a:ea typeface="楷体" panose="02010609060101010101" pitchFamily="49" charset="-122"/>
                  <a:cs typeface="Calibri" pitchFamily="34" charset="0"/>
                </a:rPr>
                <a:t>Quark chromo-EDM</a:t>
              </a:r>
            </a:p>
            <a:p>
              <a:pPr algn="ctr" eaLnBrk="0" hangingPunct="0"/>
              <a:r>
                <a:rPr lang="en-US" sz="1800" dirty="0">
                  <a:solidFill>
                    <a:schemeClr val="bg1"/>
                  </a:solidFill>
                  <a:latin typeface="Calibri" panose="020F0502020204030204" pitchFamily="34" charset="0"/>
                  <a:ea typeface="楷体" panose="02010609060101010101" pitchFamily="49" charset="-122"/>
                  <a:cs typeface="Calibri" pitchFamily="34" charset="0"/>
                </a:rPr>
                <a:t>4</a:t>
              </a:r>
              <a:r>
                <a:rPr lang="zh-CN" altLang="en-US" sz="1800" dirty="0">
                  <a:solidFill>
                    <a:schemeClr val="bg1"/>
                  </a:solidFill>
                  <a:latin typeface="Calibri" panose="020F0502020204030204" pitchFamily="34" charset="0"/>
                  <a:ea typeface="楷体" panose="02010609060101010101" pitchFamily="49" charset="-122"/>
                  <a:cs typeface="Calibri" pitchFamily="34" charset="0"/>
                </a:rPr>
                <a:t> </a:t>
              </a:r>
              <a:r>
                <a:rPr lang="en-US" altLang="zh-CN" sz="1800" dirty="0">
                  <a:solidFill>
                    <a:schemeClr val="bg1"/>
                  </a:solidFill>
                  <a:latin typeface="Calibri" panose="020F0502020204030204" pitchFamily="34" charset="0"/>
                  <a:ea typeface="楷体" panose="02010609060101010101" pitchFamily="49" charset="-122"/>
                  <a:cs typeface="Calibri" pitchFamily="34" charset="0"/>
                </a:rPr>
                <a:t>fermions</a:t>
              </a:r>
              <a:r>
                <a:rPr lang="en-US" sz="1800" dirty="0">
                  <a:solidFill>
                    <a:schemeClr val="bg1"/>
                  </a:solidFill>
                  <a:latin typeface="Calibri" panose="020F0502020204030204" pitchFamily="34" charset="0"/>
                  <a:ea typeface="楷体" panose="02010609060101010101" pitchFamily="49" charset="-122"/>
                  <a:cs typeface="Calibri" pitchFamily="34" charset="0"/>
                </a:rPr>
                <a:t>, 3 gluons</a:t>
              </a:r>
            </a:p>
          </p:txBody>
        </p:sp>
      </p:grpSp>
      <p:grpSp>
        <p:nvGrpSpPr>
          <p:cNvPr id="45" name="Group 44"/>
          <p:cNvGrpSpPr/>
          <p:nvPr/>
        </p:nvGrpSpPr>
        <p:grpSpPr>
          <a:xfrm>
            <a:off x="7079708" y="1504460"/>
            <a:ext cx="1676400" cy="1464747"/>
            <a:chOff x="7315200" y="1387308"/>
            <a:chExt cx="1676400" cy="1464747"/>
          </a:xfrm>
        </p:grpSpPr>
        <p:sp>
          <p:nvSpPr>
            <p:cNvPr id="46" name="Rounded Rectangle 45"/>
            <p:cNvSpPr/>
            <p:nvPr/>
          </p:nvSpPr>
          <p:spPr bwMode="auto">
            <a:xfrm>
              <a:off x="7315200" y="1387308"/>
              <a:ext cx="1600201" cy="1464747"/>
            </a:xfrm>
            <a:prstGeom prst="roundRect">
              <a:avLst/>
            </a:prstGeom>
            <a:solidFill>
              <a:srgbClr val="CC6600"/>
            </a:solidFill>
            <a:ln w="9525"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1800" b="0" i="0" u="none" strike="noStrike" cap="none" normalizeH="0" baseline="0">
                <a:ln>
                  <a:noFill/>
                </a:ln>
                <a:solidFill>
                  <a:schemeClr val="bg1"/>
                </a:solidFill>
                <a:effectLst/>
                <a:latin typeface="Calibri" panose="020F0502020204030204" pitchFamily="34" charset="0"/>
              </a:endParaRPr>
            </a:p>
          </p:txBody>
        </p:sp>
        <p:sp>
          <p:nvSpPr>
            <p:cNvPr id="47" name="Text Box 47"/>
            <p:cNvSpPr txBox="1">
              <a:spLocks noChangeArrowheads="1"/>
            </p:cNvSpPr>
            <p:nvPr/>
          </p:nvSpPr>
          <p:spPr bwMode="auto">
            <a:xfrm>
              <a:off x="7391400" y="1625652"/>
              <a:ext cx="1600200" cy="923330"/>
            </a:xfrm>
            <a:prstGeom prst="rect">
              <a:avLst/>
            </a:prstGeom>
            <a:noFill/>
            <a:ln w="9525">
              <a:noFill/>
              <a:miter lim="800000"/>
              <a:headEnd/>
              <a:tailEnd/>
            </a:ln>
            <a:effectLst/>
          </p:spPr>
          <p:txBody>
            <a:bodyPr wrap="square">
              <a:spAutoFit/>
            </a:bodyPr>
            <a:lstStyle/>
            <a:p>
              <a:pPr eaLnBrk="0" hangingPunct="0"/>
              <a:r>
                <a:rPr lang="en-US" altLang="zh-CN" sz="1800" dirty="0">
                  <a:solidFill>
                    <a:schemeClr val="bg1"/>
                  </a:solidFill>
                  <a:latin typeface="Calibri" panose="020F0502020204030204" pitchFamily="34" charset="0"/>
                  <a:ea typeface="楷体" panose="02010609060101010101" pitchFamily="49" charset="-122"/>
                  <a:cs typeface="Calibri" pitchFamily="34" charset="0"/>
                </a:rPr>
                <a:t>New physics beyond SM</a:t>
              </a:r>
              <a:r>
                <a:rPr lang="en-US" sz="1800" dirty="0">
                  <a:solidFill>
                    <a:schemeClr val="bg1"/>
                  </a:solidFill>
                  <a:latin typeface="Calibri" panose="020F0502020204030204" pitchFamily="34" charset="0"/>
                  <a:ea typeface="楷体" panose="02010609060101010101" pitchFamily="49" charset="-122"/>
                  <a:cs typeface="Calibri" pitchFamily="34" charset="0"/>
                </a:rPr>
                <a:t>: SUSY </a:t>
              </a:r>
              <a:r>
                <a:rPr lang="en-US" sz="1800" i="1" dirty="0">
                  <a:solidFill>
                    <a:schemeClr val="bg1"/>
                  </a:solidFill>
                  <a:latin typeface="Calibri" panose="020F0502020204030204" pitchFamily="34" charset="0"/>
                  <a:ea typeface="楷体" panose="02010609060101010101" pitchFamily="49" charset="-122"/>
                  <a:cs typeface="Calibri" pitchFamily="34" charset="0"/>
                </a:rPr>
                <a:t>et al</a:t>
              </a:r>
              <a:r>
                <a:rPr lang="en-US" sz="1800" dirty="0">
                  <a:solidFill>
                    <a:schemeClr val="bg1"/>
                  </a:solidFill>
                  <a:latin typeface="Calibri" panose="020F0502020204030204" pitchFamily="34" charset="0"/>
                  <a:ea typeface="楷体" panose="02010609060101010101" pitchFamily="49" charset="-122"/>
                  <a:cs typeface="Calibri" pitchFamily="34" charset="0"/>
                </a:rPr>
                <a:t>.</a:t>
              </a:r>
            </a:p>
          </p:txBody>
        </p:sp>
      </p:grpSp>
      <p:sp>
        <p:nvSpPr>
          <p:cNvPr id="48" name="Line 48"/>
          <p:cNvSpPr>
            <a:spLocks noChangeShapeType="1"/>
          </p:cNvSpPr>
          <p:nvPr/>
        </p:nvSpPr>
        <p:spPr bwMode="auto">
          <a:xfrm flipV="1">
            <a:off x="3982449" y="2332693"/>
            <a:ext cx="533400" cy="2660"/>
          </a:xfrm>
          <a:prstGeom prst="line">
            <a:avLst/>
          </a:prstGeom>
          <a:noFill/>
          <a:ln w="57150">
            <a:solidFill>
              <a:schemeClr val="accent3">
                <a:lumMod val="50000"/>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000">
              <a:latin typeface="楷体" panose="02010609060101010101" pitchFamily="49" charset="-122"/>
              <a:ea typeface="楷体" panose="02010609060101010101" pitchFamily="49" charset="-122"/>
              <a:cs typeface="Calibri" pitchFamily="34" charset="0"/>
            </a:endParaRPr>
          </a:p>
        </p:txBody>
      </p:sp>
      <p:sp>
        <p:nvSpPr>
          <p:cNvPr id="49" name="Line 49"/>
          <p:cNvSpPr>
            <a:spLocks noChangeShapeType="1"/>
          </p:cNvSpPr>
          <p:nvPr/>
        </p:nvSpPr>
        <p:spPr bwMode="auto">
          <a:xfrm>
            <a:off x="3982449" y="3276600"/>
            <a:ext cx="533400" cy="0"/>
          </a:xfrm>
          <a:prstGeom prst="line">
            <a:avLst/>
          </a:prstGeom>
          <a:noFill/>
          <a:ln w="57150">
            <a:solidFill>
              <a:schemeClr val="accent3">
                <a:lumMod val="50000"/>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000">
              <a:latin typeface="楷体" panose="02010609060101010101" pitchFamily="49" charset="-122"/>
              <a:ea typeface="楷体" panose="02010609060101010101" pitchFamily="49" charset="-122"/>
              <a:cs typeface="Calibri" pitchFamily="34" charset="0"/>
            </a:endParaRPr>
          </a:p>
        </p:txBody>
      </p:sp>
      <p:sp>
        <p:nvSpPr>
          <p:cNvPr id="51" name="Line 51"/>
          <p:cNvSpPr>
            <a:spLocks noChangeShapeType="1"/>
          </p:cNvSpPr>
          <p:nvPr/>
        </p:nvSpPr>
        <p:spPr bwMode="auto">
          <a:xfrm>
            <a:off x="6622508" y="1484396"/>
            <a:ext cx="423072" cy="490599"/>
          </a:xfrm>
          <a:prstGeom prst="line">
            <a:avLst/>
          </a:prstGeom>
          <a:noFill/>
          <a:ln w="57150">
            <a:solidFill>
              <a:schemeClr val="accent3">
                <a:lumMod val="50000"/>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000">
              <a:latin typeface="楷体" panose="02010609060101010101" pitchFamily="49" charset="-122"/>
              <a:ea typeface="楷体" panose="02010609060101010101" pitchFamily="49" charset="-122"/>
              <a:cs typeface="Calibri" pitchFamily="34" charset="0"/>
            </a:endParaRPr>
          </a:p>
        </p:txBody>
      </p:sp>
      <p:sp>
        <p:nvSpPr>
          <p:cNvPr id="52" name="Line 52"/>
          <p:cNvSpPr>
            <a:spLocks noChangeShapeType="1"/>
          </p:cNvSpPr>
          <p:nvPr/>
        </p:nvSpPr>
        <p:spPr bwMode="auto">
          <a:xfrm>
            <a:off x="6622508" y="2256140"/>
            <a:ext cx="423072" cy="0"/>
          </a:xfrm>
          <a:prstGeom prst="line">
            <a:avLst/>
          </a:prstGeom>
          <a:noFill/>
          <a:ln w="57150">
            <a:solidFill>
              <a:schemeClr val="accent3">
                <a:lumMod val="50000"/>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000">
              <a:latin typeface="楷体" panose="02010609060101010101" pitchFamily="49" charset="-122"/>
              <a:ea typeface="楷体" panose="02010609060101010101" pitchFamily="49" charset="-122"/>
              <a:cs typeface="Calibri" pitchFamily="34" charset="0"/>
            </a:endParaRPr>
          </a:p>
        </p:txBody>
      </p:sp>
      <p:sp>
        <p:nvSpPr>
          <p:cNvPr id="53" name="Line 53"/>
          <p:cNvSpPr>
            <a:spLocks noChangeShapeType="1"/>
          </p:cNvSpPr>
          <p:nvPr/>
        </p:nvSpPr>
        <p:spPr bwMode="auto">
          <a:xfrm flipV="1">
            <a:off x="6586140" y="2590800"/>
            <a:ext cx="476504" cy="674414"/>
          </a:xfrm>
          <a:prstGeom prst="line">
            <a:avLst/>
          </a:prstGeom>
          <a:noFill/>
          <a:ln w="57150">
            <a:solidFill>
              <a:schemeClr val="accent3">
                <a:lumMod val="50000"/>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000">
              <a:latin typeface="楷体" panose="02010609060101010101" pitchFamily="49" charset="-122"/>
              <a:ea typeface="楷体" panose="02010609060101010101" pitchFamily="49" charset="-122"/>
              <a:cs typeface="Calibri" pitchFamily="34" charset="0"/>
            </a:endParaRPr>
          </a:p>
        </p:txBody>
      </p:sp>
      <p:sp>
        <p:nvSpPr>
          <p:cNvPr id="54" name="Line 54"/>
          <p:cNvSpPr>
            <a:spLocks noChangeShapeType="1"/>
          </p:cNvSpPr>
          <p:nvPr/>
        </p:nvSpPr>
        <p:spPr bwMode="auto">
          <a:xfrm>
            <a:off x="3982449" y="2740543"/>
            <a:ext cx="533400" cy="388204"/>
          </a:xfrm>
          <a:prstGeom prst="line">
            <a:avLst/>
          </a:prstGeom>
          <a:noFill/>
          <a:ln w="57150">
            <a:solidFill>
              <a:schemeClr val="accent3">
                <a:lumMod val="50000"/>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000">
              <a:latin typeface="楷体" panose="02010609060101010101" pitchFamily="49" charset="-122"/>
              <a:ea typeface="楷体" panose="02010609060101010101" pitchFamily="49" charset="-122"/>
              <a:cs typeface="Calibri" pitchFamily="34" charset="0"/>
            </a:endParaRPr>
          </a:p>
        </p:txBody>
      </p:sp>
      <p:graphicFrame>
        <p:nvGraphicFramePr>
          <p:cNvPr id="56" name="Table 55"/>
          <p:cNvGraphicFramePr>
            <a:graphicFrameLocks noGrp="1"/>
          </p:cNvGraphicFramePr>
          <p:nvPr>
            <p:extLst>
              <p:ext uri="{D42A27DB-BD31-4B8C-83A1-F6EECF244321}">
                <p14:modId xmlns:p14="http://schemas.microsoft.com/office/powerpoint/2010/main" val="952731968"/>
              </p:ext>
            </p:extLst>
          </p:nvPr>
        </p:nvGraphicFramePr>
        <p:xfrm>
          <a:off x="838200" y="3962400"/>
          <a:ext cx="7445349" cy="2418596"/>
        </p:xfrm>
        <a:graphic>
          <a:graphicData uri="http://schemas.openxmlformats.org/drawingml/2006/table">
            <a:tbl>
              <a:tblPr firstRow="1" bandRow="1">
                <a:tableStyleId>{912C8C85-51F0-491E-9774-3900AFEF0FD7}</a:tableStyleId>
              </a:tblPr>
              <a:tblGrid>
                <a:gridCol w="1518636">
                  <a:extLst>
                    <a:ext uri="{9D8B030D-6E8A-4147-A177-3AD203B41FA5}">
                      <a16:colId xmlns:a16="http://schemas.microsoft.com/office/drawing/2014/main" val="20000"/>
                    </a:ext>
                  </a:extLst>
                </a:gridCol>
                <a:gridCol w="1659513">
                  <a:extLst>
                    <a:ext uri="{9D8B030D-6E8A-4147-A177-3AD203B41FA5}">
                      <a16:colId xmlns:a16="http://schemas.microsoft.com/office/drawing/2014/main" val="20001"/>
                    </a:ext>
                  </a:extLst>
                </a:gridCol>
                <a:gridCol w="2536851">
                  <a:extLst>
                    <a:ext uri="{9D8B030D-6E8A-4147-A177-3AD203B41FA5}">
                      <a16:colId xmlns:a16="http://schemas.microsoft.com/office/drawing/2014/main" val="20002"/>
                    </a:ext>
                  </a:extLst>
                </a:gridCol>
                <a:gridCol w="1730349">
                  <a:extLst>
                    <a:ext uri="{9D8B030D-6E8A-4147-A177-3AD203B41FA5}">
                      <a16:colId xmlns:a16="http://schemas.microsoft.com/office/drawing/2014/main" val="20003"/>
                    </a:ext>
                  </a:extLst>
                </a:gridCol>
              </a:tblGrid>
              <a:tr h="531155">
                <a:tc>
                  <a:txBody>
                    <a:bodyPr/>
                    <a:lstStyle/>
                    <a:p>
                      <a:pPr algn="ctr"/>
                      <a:r>
                        <a:rPr lang="en-US" altLang="zh-CN" sz="2000" dirty="0">
                          <a:latin typeface="Calibri" panose="020F0502020204030204" pitchFamily="34" charset="0"/>
                          <a:ea typeface="楷体" panose="02010609060101010101" pitchFamily="49" charset="-122"/>
                        </a:rPr>
                        <a:t>System</a:t>
                      </a:r>
                      <a:endParaRPr lang="en-US" sz="2000" dirty="0">
                        <a:latin typeface="Calibri" panose="020F0502020204030204" pitchFamily="34" charset="0"/>
                        <a:ea typeface="楷体" panose="02010609060101010101" pitchFamily="49" charset="-122"/>
                      </a:endParaRPr>
                    </a:p>
                  </a:txBody>
                  <a:tcPr/>
                </a:tc>
                <a:tc>
                  <a:txBody>
                    <a:bodyPr/>
                    <a:lstStyle/>
                    <a:p>
                      <a:pPr algn="ctr"/>
                      <a:r>
                        <a:rPr lang="en-US" altLang="zh-CN" sz="1600" dirty="0">
                          <a:latin typeface="Calibri" panose="020F0502020204030204" pitchFamily="34" charset="0"/>
                          <a:ea typeface="楷体" panose="02010609060101010101" pitchFamily="49" charset="-122"/>
                        </a:rPr>
                        <a:t>Upper limit</a:t>
                      </a:r>
                    </a:p>
                    <a:p>
                      <a:pPr algn="ctr"/>
                      <a:r>
                        <a:rPr lang="en-US" sz="1600" dirty="0">
                          <a:latin typeface="Calibri" panose="020F0502020204030204" pitchFamily="34" charset="0"/>
                          <a:ea typeface="楷体" panose="02010609060101010101" pitchFamily="49" charset="-122"/>
                        </a:rPr>
                        <a:t>(e</a:t>
                      </a:r>
                      <a:r>
                        <a:rPr lang="en-US" altLang="zh-CN" sz="1600" baseline="0" dirty="0">
                          <a:latin typeface="Calibri" panose="020F0502020204030204" pitchFamily="34" charset="0"/>
                          <a:ea typeface="楷体" panose="02010609060101010101" pitchFamily="49" charset="-122"/>
                        </a:rPr>
                        <a:t>-</a:t>
                      </a:r>
                      <a:r>
                        <a:rPr lang="en-US" sz="1600" baseline="0" dirty="0">
                          <a:latin typeface="Calibri" panose="020F0502020204030204" pitchFamily="34" charset="0"/>
                          <a:ea typeface="楷体" panose="02010609060101010101" pitchFamily="49" charset="-122"/>
                        </a:rPr>
                        <a:t>cm)</a:t>
                      </a:r>
                      <a:endParaRPr lang="en-US" sz="1600" dirty="0">
                        <a:latin typeface="Calibri" panose="020F0502020204030204" pitchFamily="34" charset="0"/>
                        <a:ea typeface="楷体" panose="02010609060101010101" pitchFamily="49" charset="-122"/>
                      </a:endParaRPr>
                    </a:p>
                  </a:txBody>
                  <a:tcPr/>
                </a:tc>
                <a:tc>
                  <a:txBody>
                    <a:bodyPr/>
                    <a:lstStyle/>
                    <a:p>
                      <a:pPr algn="ctr"/>
                      <a:r>
                        <a:rPr lang="en-US" altLang="zh-CN" sz="2000" dirty="0">
                          <a:latin typeface="Calibri" panose="020F0502020204030204" pitchFamily="34" charset="0"/>
                          <a:ea typeface="楷体" panose="02010609060101010101" pitchFamily="49" charset="-122"/>
                        </a:rPr>
                        <a:t>Method</a:t>
                      </a:r>
                      <a:endParaRPr lang="en-US" sz="2000" dirty="0">
                        <a:latin typeface="Calibri" panose="020F0502020204030204" pitchFamily="34" charset="0"/>
                        <a:ea typeface="楷体" panose="02010609060101010101" pitchFamily="49" charset="-122"/>
                      </a:endParaRPr>
                    </a:p>
                  </a:txBody>
                  <a:tcPr/>
                </a:tc>
                <a:tc>
                  <a:txBody>
                    <a:bodyPr/>
                    <a:lstStyle/>
                    <a:p>
                      <a:pPr algn="ctr"/>
                      <a:r>
                        <a:rPr lang="en-US" altLang="zh-CN" sz="1600" dirty="0">
                          <a:latin typeface="Calibri" panose="020F0502020204030204" pitchFamily="34" charset="0"/>
                          <a:ea typeface="楷体" panose="02010609060101010101" pitchFamily="49" charset="-122"/>
                        </a:rPr>
                        <a:t>Value in Standard</a:t>
                      </a:r>
                      <a:r>
                        <a:rPr lang="en-US" altLang="zh-CN" sz="1600" baseline="0" dirty="0">
                          <a:latin typeface="Calibri" panose="020F0502020204030204" pitchFamily="34" charset="0"/>
                          <a:ea typeface="楷体" panose="02010609060101010101" pitchFamily="49" charset="-122"/>
                        </a:rPr>
                        <a:t> model (e-cm)</a:t>
                      </a:r>
                      <a:endParaRPr lang="en-US" sz="1600" dirty="0">
                        <a:latin typeface="Calibri" panose="020F0502020204030204" pitchFamily="34" charset="0"/>
                        <a:ea typeface="楷体" panose="02010609060101010101" pitchFamily="49" charset="-122"/>
                      </a:endParaRPr>
                    </a:p>
                  </a:txBody>
                  <a:tcPr/>
                </a:tc>
                <a:extLst>
                  <a:ext uri="{0D108BD9-81ED-4DB2-BD59-A6C34878D82A}">
                    <a16:rowId xmlns:a16="http://schemas.microsoft.com/office/drawing/2014/main" val="10000"/>
                  </a:ext>
                </a:extLst>
              </a:tr>
              <a:tr h="459869">
                <a:tc>
                  <a:txBody>
                    <a:bodyPr/>
                    <a:lstStyle/>
                    <a:p>
                      <a:pPr algn="ctr">
                        <a:lnSpc>
                          <a:spcPct val="100000"/>
                        </a:lnSpc>
                        <a:spcBef>
                          <a:spcPts val="0"/>
                        </a:spcBef>
                        <a:spcAft>
                          <a:spcPts val="0"/>
                        </a:spcAft>
                      </a:pPr>
                      <a:r>
                        <a:rPr lang="en-US" altLang="zh-CN" sz="2000" dirty="0">
                          <a:latin typeface="Calibri" panose="020F0502020204030204" pitchFamily="34" charset="0"/>
                          <a:ea typeface="楷体" panose="02010609060101010101" pitchFamily="49" charset="-122"/>
                        </a:rPr>
                        <a:t>Electron</a:t>
                      </a:r>
                      <a:endParaRPr lang="en-US" sz="2000" dirty="0">
                        <a:latin typeface="Calibri" panose="020F0502020204030204" pitchFamily="34" charset="0"/>
                        <a:ea typeface="楷体" panose="02010609060101010101" pitchFamily="49" charset="-122"/>
                      </a:endParaRPr>
                    </a:p>
                  </a:txBody>
                  <a:tcPr anchor="ctr">
                    <a:noFill/>
                  </a:tcPr>
                </a:tc>
                <a:tc>
                  <a:txBody>
                    <a:bodyPr/>
                    <a:lstStyle/>
                    <a:p>
                      <a:pPr algn="ctr">
                        <a:lnSpc>
                          <a:spcPct val="100000"/>
                        </a:lnSpc>
                        <a:spcBef>
                          <a:spcPts val="0"/>
                        </a:spcBef>
                        <a:spcAft>
                          <a:spcPts val="0"/>
                        </a:spcAft>
                      </a:pPr>
                      <a:r>
                        <a:rPr lang="en-US" sz="2000" dirty="0">
                          <a:latin typeface="Calibri" panose="020F0502020204030204" pitchFamily="34" charset="0"/>
                          <a:ea typeface="楷体" panose="02010609060101010101" pitchFamily="49" charset="-122"/>
                        </a:rPr>
                        <a:t>4 x 10</a:t>
                      </a:r>
                      <a:r>
                        <a:rPr lang="en-US" sz="2000" baseline="30000" dirty="0">
                          <a:latin typeface="Calibri" panose="020F0502020204030204" pitchFamily="34" charset="0"/>
                          <a:ea typeface="楷体" panose="02010609060101010101" pitchFamily="49" charset="-122"/>
                        </a:rPr>
                        <a:t>-30</a:t>
                      </a:r>
                    </a:p>
                  </a:txBody>
                  <a:tcPr anchor="ctr">
                    <a:noFill/>
                  </a:tcPr>
                </a:tc>
                <a:tc>
                  <a:txBody>
                    <a:bodyPr/>
                    <a:lstStyle/>
                    <a:p>
                      <a:pPr>
                        <a:lnSpc>
                          <a:spcPct val="100000"/>
                        </a:lnSpc>
                        <a:spcBef>
                          <a:spcPts val="0"/>
                        </a:spcBef>
                        <a:spcAft>
                          <a:spcPts val="0"/>
                        </a:spcAft>
                      </a:pPr>
                      <a:r>
                        <a:rPr lang="en-US" altLang="zh-CN" sz="2000" dirty="0">
                          <a:latin typeface="Calibri" panose="020F0502020204030204" pitchFamily="34" charset="0"/>
                          <a:ea typeface="楷体" panose="02010609060101010101" pitchFamily="49" charset="-122"/>
                        </a:rPr>
                        <a:t>Hf-F</a:t>
                      </a:r>
                      <a:r>
                        <a:rPr lang="en-US" altLang="zh-CN" sz="2000" baseline="30000" dirty="0">
                          <a:latin typeface="Calibri" panose="020F0502020204030204" pitchFamily="34" charset="0"/>
                          <a:ea typeface="楷体" panose="02010609060101010101" pitchFamily="49" charset="-122"/>
                        </a:rPr>
                        <a:t>+</a:t>
                      </a:r>
                      <a:r>
                        <a:rPr lang="en-US" altLang="zh-CN" sz="2000" dirty="0">
                          <a:latin typeface="Calibri" panose="020F0502020204030204" pitchFamily="34" charset="0"/>
                          <a:ea typeface="楷体" panose="02010609060101010101" pitchFamily="49" charset="-122"/>
                        </a:rPr>
                        <a:t> trap, </a:t>
                      </a:r>
                      <a:r>
                        <a:rPr lang="en-US" sz="2000" dirty="0">
                          <a:latin typeface="Calibri" panose="020F0502020204030204" pitchFamily="34" charset="0"/>
                          <a:ea typeface="楷体" panose="02010609060101010101" pitchFamily="49" charset="-122"/>
                        </a:rPr>
                        <a:t>Th-O beam </a:t>
                      </a:r>
                    </a:p>
                  </a:txBody>
                  <a:tcPr anchor="c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latin typeface="Calibri" panose="020F0502020204030204" pitchFamily="34" charset="0"/>
                          <a:ea typeface="楷体" panose="02010609060101010101" pitchFamily="49" charset="-122"/>
                        </a:rPr>
                        <a:t>10</a:t>
                      </a:r>
                      <a:r>
                        <a:rPr lang="en-US" sz="2000" baseline="30000" dirty="0">
                          <a:latin typeface="Calibri" panose="020F0502020204030204" pitchFamily="34" charset="0"/>
                          <a:ea typeface="楷体" panose="02010609060101010101" pitchFamily="49" charset="-122"/>
                        </a:rPr>
                        <a:t>-35</a:t>
                      </a:r>
                      <a:endParaRPr lang="en-US" sz="2000" baseline="0" dirty="0">
                        <a:latin typeface="Calibri" panose="020F0502020204030204" pitchFamily="34" charset="0"/>
                        <a:ea typeface="楷体" panose="02010609060101010101" pitchFamily="49" charset="-122"/>
                      </a:endParaRPr>
                    </a:p>
                  </a:txBody>
                  <a:tcPr anchor="ctr">
                    <a:noFill/>
                  </a:tcPr>
                </a:tc>
                <a:extLst>
                  <a:ext uri="{0D108BD9-81ED-4DB2-BD59-A6C34878D82A}">
                    <a16:rowId xmlns:a16="http://schemas.microsoft.com/office/drawing/2014/main" val="10001"/>
                  </a:ext>
                </a:extLst>
              </a:tr>
              <a:tr h="459869">
                <a:tc>
                  <a:txBody>
                    <a:bodyPr/>
                    <a:lstStyle/>
                    <a:p>
                      <a:pPr algn="ctr">
                        <a:lnSpc>
                          <a:spcPct val="100000"/>
                        </a:lnSpc>
                        <a:spcBef>
                          <a:spcPts val="0"/>
                        </a:spcBef>
                        <a:spcAft>
                          <a:spcPts val="0"/>
                        </a:spcAft>
                      </a:pPr>
                      <a:r>
                        <a:rPr lang="en-US" sz="2000" dirty="0">
                          <a:latin typeface="Calibri" panose="020F0502020204030204" pitchFamily="34" charset="0"/>
                          <a:ea typeface="楷体" panose="02010609060101010101" pitchFamily="49" charset="-122"/>
                        </a:rPr>
                        <a:t>Neutron</a:t>
                      </a:r>
                    </a:p>
                  </a:txBody>
                  <a:tcPr anchor="ctr"/>
                </a:tc>
                <a:tc>
                  <a:txBody>
                    <a:bodyPr/>
                    <a:lstStyle/>
                    <a:p>
                      <a:pPr algn="ctr">
                        <a:lnSpc>
                          <a:spcPct val="100000"/>
                        </a:lnSpc>
                        <a:spcBef>
                          <a:spcPts val="0"/>
                        </a:spcBef>
                        <a:spcAft>
                          <a:spcPts val="0"/>
                        </a:spcAft>
                      </a:pPr>
                      <a:r>
                        <a:rPr lang="en-US" sz="2000" dirty="0">
                          <a:latin typeface="Calibri" panose="020F0502020204030204" pitchFamily="34" charset="0"/>
                          <a:ea typeface="楷体" panose="02010609060101010101" pitchFamily="49" charset="-122"/>
                        </a:rPr>
                        <a:t>2 x 10</a:t>
                      </a:r>
                      <a:r>
                        <a:rPr lang="en-US" sz="2000" baseline="30000" dirty="0">
                          <a:latin typeface="Calibri" panose="020F0502020204030204" pitchFamily="34" charset="0"/>
                          <a:ea typeface="楷体" panose="02010609060101010101" pitchFamily="49" charset="-122"/>
                        </a:rPr>
                        <a:t>-26</a:t>
                      </a:r>
                      <a:endParaRPr lang="en-US" sz="2000" dirty="0">
                        <a:latin typeface="Calibri" panose="020F0502020204030204" pitchFamily="34" charset="0"/>
                        <a:ea typeface="楷体" panose="02010609060101010101" pitchFamily="49" charset="-122"/>
                      </a:endParaRPr>
                    </a:p>
                  </a:txBody>
                  <a:tcPr anchor="ctr"/>
                </a:tc>
                <a:tc>
                  <a:txBody>
                    <a:bodyPr/>
                    <a:lstStyle/>
                    <a:p>
                      <a:pPr>
                        <a:lnSpc>
                          <a:spcPct val="100000"/>
                        </a:lnSpc>
                        <a:spcBef>
                          <a:spcPts val="0"/>
                        </a:spcBef>
                        <a:spcAft>
                          <a:spcPts val="0"/>
                        </a:spcAft>
                      </a:pPr>
                      <a:r>
                        <a:rPr lang="en-US" altLang="zh-CN" sz="2000" dirty="0">
                          <a:latin typeface="Calibri" panose="020F0502020204030204" pitchFamily="34" charset="0"/>
                          <a:ea typeface="楷体" panose="02010609060101010101" pitchFamily="49" charset="-122"/>
                        </a:rPr>
                        <a:t>Ne</a:t>
                      </a:r>
                      <a:r>
                        <a:rPr lang="en-US" sz="2000" dirty="0">
                          <a:latin typeface="Calibri" panose="020F0502020204030204" pitchFamily="34" charset="0"/>
                          <a:ea typeface="楷体" panose="02010609060101010101" pitchFamily="49" charset="-122"/>
                        </a:rPr>
                        <a:t>utrons – bottle</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latin typeface="Calibri" panose="020F0502020204030204" pitchFamily="34" charset="0"/>
                          <a:ea typeface="楷体" panose="02010609060101010101" pitchFamily="49" charset="-122"/>
                        </a:rPr>
                        <a:t>10</a:t>
                      </a:r>
                      <a:r>
                        <a:rPr lang="en-US" sz="2000" baseline="30000" dirty="0">
                          <a:latin typeface="Calibri" panose="020F0502020204030204" pitchFamily="34" charset="0"/>
                          <a:ea typeface="楷体" panose="02010609060101010101" pitchFamily="49" charset="-122"/>
                        </a:rPr>
                        <a:t>-32</a:t>
                      </a:r>
                      <a:endParaRPr lang="en-US" sz="2000" dirty="0">
                        <a:latin typeface="Calibri" panose="020F0502020204030204" pitchFamily="34" charset="0"/>
                        <a:ea typeface="楷体" panose="02010609060101010101" pitchFamily="49" charset="-122"/>
                      </a:endParaRPr>
                    </a:p>
                  </a:txBody>
                  <a:tcPr anchor="ctr"/>
                </a:tc>
                <a:extLst>
                  <a:ext uri="{0D108BD9-81ED-4DB2-BD59-A6C34878D82A}">
                    <a16:rowId xmlns:a16="http://schemas.microsoft.com/office/drawing/2014/main" val="10002"/>
                  </a:ext>
                </a:extLst>
              </a:tr>
              <a:tr h="459869">
                <a:tc>
                  <a:txBody>
                    <a:bodyPr/>
                    <a:lstStyle/>
                    <a:p>
                      <a:pPr algn="ctr">
                        <a:lnSpc>
                          <a:spcPct val="100000"/>
                        </a:lnSpc>
                        <a:spcBef>
                          <a:spcPts val="0"/>
                        </a:spcBef>
                        <a:spcAft>
                          <a:spcPts val="0"/>
                        </a:spcAft>
                      </a:pPr>
                      <a:r>
                        <a:rPr lang="en-US" sz="2000" baseline="30000" dirty="0">
                          <a:latin typeface="Calibri" panose="020F0502020204030204" pitchFamily="34" charset="0"/>
                          <a:ea typeface="楷体" panose="02010609060101010101" pitchFamily="49" charset="-122"/>
                        </a:rPr>
                        <a:t>199</a:t>
                      </a:r>
                      <a:r>
                        <a:rPr lang="en-US" sz="2000" dirty="0">
                          <a:latin typeface="Calibri" panose="020F0502020204030204" pitchFamily="34" charset="0"/>
                          <a:ea typeface="楷体" panose="02010609060101010101" pitchFamily="49" charset="-122"/>
                        </a:rPr>
                        <a:t>Hg</a:t>
                      </a:r>
                    </a:p>
                  </a:txBody>
                  <a:tcPr anchor="ctr"/>
                </a:tc>
                <a:tc>
                  <a:txBody>
                    <a:bodyPr/>
                    <a:lstStyle/>
                    <a:p>
                      <a:pPr algn="ctr">
                        <a:lnSpc>
                          <a:spcPct val="100000"/>
                        </a:lnSpc>
                        <a:spcBef>
                          <a:spcPts val="0"/>
                        </a:spcBef>
                        <a:spcAft>
                          <a:spcPts val="0"/>
                        </a:spcAft>
                      </a:pPr>
                      <a:r>
                        <a:rPr lang="en-US" sz="2000" dirty="0">
                          <a:latin typeface="Calibri" panose="020F0502020204030204" pitchFamily="34" charset="0"/>
                          <a:ea typeface="楷体" panose="02010609060101010101" pitchFamily="49" charset="-122"/>
                        </a:rPr>
                        <a:t>7 x 10</a:t>
                      </a:r>
                      <a:r>
                        <a:rPr lang="en-US" sz="2000" baseline="30000" dirty="0">
                          <a:latin typeface="Calibri" panose="020F0502020204030204" pitchFamily="34" charset="0"/>
                          <a:ea typeface="楷体" panose="02010609060101010101" pitchFamily="49" charset="-122"/>
                        </a:rPr>
                        <a:t>-30</a:t>
                      </a:r>
                      <a:endParaRPr lang="en-US" sz="2000" dirty="0">
                        <a:latin typeface="Calibri" panose="020F0502020204030204" pitchFamily="34" charset="0"/>
                        <a:ea typeface="楷体" panose="02010609060101010101" pitchFamily="49" charset="-122"/>
                      </a:endParaRPr>
                    </a:p>
                  </a:txBody>
                  <a:tcPr anchor="ctr"/>
                </a:tc>
                <a:tc>
                  <a:txBody>
                    <a:bodyPr/>
                    <a:lstStyle/>
                    <a:p>
                      <a:pPr>
                        <a:lnSpc>
                          <a:spcPct val="100000"/>
                        </a:lnSpc>
                        <a:spcBef>
                          <a:spcPts val="0"/>
                        </a:spcBef>
                        <a:spcAft>
                          <a:spcPts val="0"/>
                        </a:spcAft>
                      </a:pPr>
                      <a:r>
                        <a:rPr lang="en-US" altLang="zh-CN" sz="2000" dirty="0">
                          <a:latin typeface="Calibri" panose="020F0502020204030204" pitchFamily="34" charset="0"/>
                          <a:ea typeface="楷体" panose="02010609060101010101" pitchFamily="49" charset="-122"/>
                        </a:rPr>
                        <a:t>Atoms – vapor cell</a:t>
                      </a:r>
                      <a:endParaRPr lang="en-US" sz="2000" dirty="0">
                        <a:latin typeface="Calibri" panose="020F0502020204030204" pitchFamily="34" charset="0"/>
                        <a:ea typeface="楷体" panose="02010609060101010101" pitchFamily="49" charset="-122"/>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u="none" strike="noStrike" kern="1200" cap="none" spc="0" normalizeH="0" baseline="0" noProof="0" dirty="0">
                          <a:ln>
                            <a:noFill/>
                          </a:ln>
                          <a:effectLst/>
                          <a:uLnTx/>
                          <a:uFillTx/>
                          <a:latin typeface="Calibri" panose="020F0502020204030204" pitchFamily="34" charset="0"/>
                          <a:ea typeface="楷体" panose="02010609060101010101" pitchFamily="49" charset="-122"/>
                        </a:rPr>
                        <a:t>10</a:t>
                      </a:r>
                      <a:r>
                        <a:rPr kumimoji="0" lang="en-US" sz="2000" u="none" strike="noStrike" kern="1200" cap="none" spc="0" normalizeH="0" baseline="30000" noProof="0" dirty="0">
                          <a:ln>
                            <a:noFill/>
                          </a:ln>
                          <a:effectLst/>
                          <a:uLnTx/>
                          <a:uFillTx/>
                          <a:latin typeface="Calibri" panose="020F0502020204030204" pitchFamily="34" charset="0"/>
                          <a:ea typeface="楷体" panose="02010609060101010101" pitchFamily="49" charset="-122"/>
                        </a:rPr>
                        <a:t>-34</a:t>
                      </a:r>
                      <a:endParaRPr kumimoji="0" lang="en-US" sz="2000" u="none" strike="noStrike" kern="1200" cap="none" spc="0" normalizeH="0" baseline="0" noProof="0" dirty="0">
                        <a:ln>
                          <a:noFill/>
                        </a:ln>
                        <a:effectLst/>
                        <a:uLnTx/>
                        <a:uFillTx/>
                        <a:latin typeface="Calibri" panose="020F0502020204030204" pitchFamily="34" charset="0"/>
                        <a:ea typeface="楷体" panose="02010609060101010101" pitchFamily="49" charset="-122"/>
                      </a:endParaRPr>
                    </a:p>
                  </a:txBody>
                  <a:tcPr anchor="ctr"/>
                </a:tc>
                <a:extLst>
                  <a:ext uri="{0D108BD9-81ED-4DB2-BD59-A6C34878D82A}">
                    <a16:rowId xmlns:a16="http://schemas.microsoft.com/office/drawing/2014/main" val="10003"/>
                  </a:ext>
                </a:extLst>
              </a:tr>
              <a:tr h="459869">
                <a:tc>
                  <a:txBody>
                    <a:bodyPr/>
                    <a:lstStyle/>
                    <a:p>
                      <a:pPr algn="ctr">
                        <a:lnSpc>
                          <a:spcPct val="100000"/>
                        </a:lnSpc>
                        <a:spcBef>
                          <a:spcPts val="0"/>
                        </a:spcBef>
                        <a:spcAft>
                          <a:spcPts val="0"/>
                        </a:spcAft>
                      </a:pPr>
                      <a:r>
                        <a:rPr lang="en-US" sz="2000" baseline="30000" dirty="0">
                          <a:solidFill>
                            <a:srgbClr val="FF0000"/>
                          </a:solidFill>
                          <a:latin typeface="Calibri" panose="020F0502020204030204" pitchFamily="34" charset="0"/>
                          <a:ea typeface="楷体" panose="02010609060101010101" pitchFamily="49" charset="-122"/>
                        </a:rPr>
                        <a:t>171</a:t>
                      </a:r>
                      <a:r>
                        <a:rPr lang="en-US" sz="2000" dirty="0">
                          <a:solidFill>
                            <a:srgbClr val="FF0000"/>
                          </a:solidFill>
                          <a:latin typeface="Calibri" panose="020F0502020204030204" pitchFamily="34" charset="0"/>
                          <a:ea typeface="楷体" panose="02010609060101010101" pitchFamily="49" charset="-122"/>
                        </a:rPr>
                        <a:t>Yb</a:t>
                      </a:r>
                    </a:p>
                  </a:txBody>
                  <a:tcPr anchor="ctr">
                    <a:solidFill>
                      <a:schemeClr val="accent1">
                        <a:lumMod val="20000"/>
                        <a:lumOff val="80000"/>
                      </a:schemeClr>
                    </a:solidFill>
                  </a:tcPr>
                </a:tc>
                <a:tc>
                  <a:txBody>
                    <a:bodyPr/>
                    <a:lstStyle/>
                    <a:p>
                      <a:pPr algn="ctr">
                        <a:lnSpc>
                          <a:spcPct val="100000"/>
                        </a:lnSpc>
                        <a:spcBef>
                          <a:spcPts val="0"/>
                        </a:spcBef>
                        <a:spcAft>
                          <a:spcPts val="0"/>
                        </a:spcAft>
                      </a:pPr>
                      <a:r>
                        <a:rPr lang="en-US" sz="2000" dirty="0">
                          <a:solidFill>
                            <a:srgbClr val="FF0000"/>
                          </a:solidFill>
                          <a:latin typeface="Calibri" panose="020F0502020204030204" pitchFamily="34" charset="0"/>
                          <a:ea typeface="楷体" panose="02010609060101010101" pitchFamily="49" charset="-122"/>
                        </a:rPr>
                        <a:t>This work</a:t>
                      </a:r>
                    </a:p>
                  </a:txBody>
                  <a:tcPr anchor="ctr">
                    <a:solidFill>
                      <a:schemeClr val="accent1">
                        <a:lumMod val="20000"/>
                        <a:lumOff val="80000"/>
                      </a:schemeClr>
                    </a:solidFill>
                  </a:tcPr>
                </a:tc>
                <a:tc>
                  <a:txBody>
                    <a:bodyPr/>
                    <a:lstStyle/>
                    <a:p>
                      <a:pPr>
                        <a:lnSpc>
                          <a:spcPct val="100000"/>
                        </a:lnSpc>
                        <a:spcBef>
                          <a:spcPts val="0"/>
                        </a:spcBef>
                        <a:spcAft>
                          <a:spcPts val="0"/>
                        </a:spcAft>
                      </a:pPr>
                      <a:r>
                        <a:rPr lang="en-US" sz="2000" dirty="0">
                          <a:solidFill>
                            <a:srgbClr val="FF0000"/>
                          </a:solidFill>
                          <a:latin typeface="Calibri" panose="020F0502020204030204" pitchFamily="34" charset="0"/>
                          <a:ea typeface="楷体" panose="02010609060101010101" pitchFamily="49" charset="-122"/>
                        </a:rPr>
                        <a:t>Atoms –</a:t>
                      </a:r>
                      <a:r>
                        <a:rPr lang="en-US" sz="2000" baseline="0" dirty="0">
                          <a:solidFill>
                            <a:srgbClr val="FF0000"/>
                          </a:solidFill>
                          <a:latin typeface="Calibri" panose="020F0502020204030204" pitchFamily="34" charset="0"/>
                          <a:ea typeface="楷体" panose="02010609060101010101" pitchFamily="49" charset="-122"/>
                        </a:rPr>
                        <a:t> trap</a:t>
                      </a:r>
                      <a:endParaRPr lang="en-US" sz="2000" dirty="0">
                        <a:solidFill>
                          <a:srgbClr val="FF0000"/>
                        </a:solidFill>
                        <a:latin typeface="Calibri" panose="020F0502020204030204" pitchFamily="34" charset="0"/>
                        <a:ea typeface="楷体" panose="02010609060101010101" pitchFamily="49" charset="-122"/>
                      </a:endParaRPr>
                    </a:p>
                  </a:txBody>
                  <a:tcPr anchor="ctr">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u="none" strike="noStrike" kern="1200" cap="none" spc="0" normalizeH="0" baseline="0" noProof="0" dirty="0">
                          <a:ln>
                            <a:noFill/>
                          </a:ln>
                          <a:solidFill>
                            <a:srgbClr val="FF0000"/>
                          </a:solidFill>
                          <a:effectLst/>
                          <a:uLnTx/>
                          <a:uFillTx/>
                          <a:latin typeface="Calibri" panose="020F0502020204030204" pitchFamily="34" charset="0"/>
                          <a:ea typeface="楷体" panose="02010609060101010101" pitchFamily="49" charset="-122"/>
                        </a:rPr>
                        <a:t>10</a:t>
                      </a:r>
                      <a:r>
                        <a:rPr kumimoji="0" lang="en-US" sz="2000" u="none" strike="noStrike" kern="1200" cap="none" spc="0" normalizeH="0" baseline="30000" noProof="0" dirty="0">
                          <a:ln>
                            <a:noFill/>
                          </a:ln>
                          <a:solidFill>
                            <a:srgbClr val="FF0000"/>
                          </a:solidFill>
                          <a:effectLst/>
                          <a:uLnTx/>
                          <a:uFillTx/>
                          <a:latin typeface="Calibri" panose="020F0502020204030204" pitchFamily="34" charset="0"/>
                          <a:ea typeface="楷体" panose="02010609060101010101" pitchFamily="49" charset="-122"/>
                        </a:rPr>
                        <a:t>-34</a:t>
                      </a:r>
                      <a:endParaRPr kumimoji="0" lang="en-US" sz="2000" u="none" strike="noStrike" kern="1200" cap="none" spc="0" normalizeH="0" baseline="0" noProof="0" dirty="0">
                        <a:ln>
                          <a:noFill/>
                        </a:ln>
                        <a:solidFill>
                          <a:srgbClr val="FF0000"/>
                        </a:solidFill>
                        <a:effectLst/>
                        <a:uLnTx/>
                        <a:uFillTx/>
                        <a:latin typeface="Calibri" panose="020F0502020204030204" pitchFamily="34" charset="0"/>
                        <a:ea typeface="楷体" panose="02010609060101010101" pitchFamily="49" charset="-122"/>
                      </a:endParaRPr>
                    </a:p>
                  </a:txBody>
                  <a:tcPr anchor="ctr">
                    <a:solidFill>
                      <a:schemeClr val="accent1">
                        <a:lumMod val="20000"/>
                        <a:lumOff val="80000"/>
                      </a:schemeClr>
                    </a:solidFill>
                  </a:tcPr>
                </a:tc>
                <a:extLst>
                  <a:ext uri="{0D108BD9-81ED-4DB2-BD59-A6C34878D82A}">
                    <a16:rowId xmlns:a16="http://schemas.microsoft.com/office/drawing/2014/main" val="1543945145"/>
                  </a:ext>
                </a:extLst>
              </a:tr>
            </a:tbl>
          </a:graphicData>
        </a:graphic>
      </p:graphicFrame>
      <p:sp>
        <p:nvSpPr>
          <p:cNvPr id="57" name="Text Box 36"/>
          <p:cNvSpPr txBox="1">
            <a:spLocks noChangeArrowheads="1"/>
          </p:cNvSpPr>
          <p:nvPr/>
        </p:nvSpPr>
        <p:spPr bwMode="auto">
          <a:xfrm>
            <a:off x="6867436" y="2997040"/>
            <a:ext cx="1964872"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zh-CN" sz="1200" dirty="0">
                <a:latin typeface="+mn-lt"/>
                <a:cs typeface="Calibri" pitchFamily="34" charset="0"/>
              </a:rPr>
              <a:t>Engel, </a:t>
            </a:r>
            <a:r>
              <a:rPr lang="en-US" sz="1200" dirty="0">
                <a:latin typeface="+mn-lt"/>
                <a:cs typeface="Calibri" pitchFamily="34" charset="0"/>
              </a:rPr>
              <a:t>Ramsey-Musolf, van </a:t>
            </a:r>
            <a:r>
              <a:rPr lang="en-US" sz="1200" dirty="0" err="1">
                <a:latin typeface="+mn-lt"/>
                <a:cs typeface="Calibri" pitchFamily="34" charset="0"/>
              </a:rPr>
              <a:t>Kolck</a:t>
            </a:r>
            <a:r>
              <a:rPr lang="en-US" sz="1200" dirty="0">
                <a:latin typeface="+mn-lt"/>
                <a:cs typeface="Calibri" pitchFamily="34" charset="0"/>
              </a:rPr>
              <a:t>,</a:t>
            </a:r>
            <a:r>
              <a:rPr lang="zh-CN" altLang="en-US" sz="1200" dirty="0">
                <a:latin typeface="+mn-lt"/>
                <a:cs typeface="Calibri" pitchFamily="34" charset="0"/>
              </a:rPr>
              <a:t> </a:t>
            </a:r>
            <a:r>
              <a:rPr lang="en-US" altLang="zh-CN" sz="1200" dirty="0" err="1">
                <a:latin typeface="+mn-lt"/>
                <a:cs typeface="Calibri" pitchFamily="34" charset="0"/>
              </a:rPr>
              <a:t>Prog</a:t>
            </a:r>
            <a:r>
              <a:rPr lang="en-US" altLang="zh-CN" sz="1200" dirty="0">
                <a:latin typeface="+mn-lt"/>
                <a:cs typeface="Calibri" pitchFamily="34" charset="0"/>
              </a:rPr>
              <a:t>. Part. </a:t>
            </a:r>
            <a:r>
              <a:rPr lang="en-US" altLang="zh-CN" sz="1200" dirty="0" err="1">
                <a:latin typeface="+mn-lt"/>
                <a:cs typeface="Calibri" pitchFamily="34" charset="0"/>
              </a:rPr>
              <a:t>Nucl</a:t>
            </a:r>
            <a:r>
              <a:rPr lang="en-US" altLang="zh-CN" sz="1200" dirty="0">
                <a:latin typeface="+mn-lt"/>
                <a:cs typeface="Calibri" pitchFamily="34" charset="0"/>
              </a:rPr>
              <a:t>. Phys. 71, 21</a:t>
            </a:r>
            <a:r>
              <a:rPr lang="en-US" sz="1200" dirty="0">
                <a:latin typeface="+mn-lt"/>
                <a:cs typeface="Calibri" pitchFamily="34" charset="0"/>
              </a:rPr>
              <a:t> (2013)</a:t>
            </a:r>
          </a:p>
        </p:txBody>
      </p:sp>
      <p:sp>
        <p:nvSpPr>
          <p:cNvPr id="58" name="TextBox 57"/>
          <p:cNvSpPr txBox="1"/>
          <p:nvPr/>
        </p:nvSpPr>
        <p:spPr>
          <a:xfrm>
            <a:off x="228600" y="2087535"/>
            <a:ext cx="1239249" cy="350865"/>
          </a:xfrm>
          <a:prstGeom prst="rect">
            <a:avLst/>
          </a:prstGeom>
          <a:noFill/>
        </p:spPr>
        <p:txBody>
          <a:bodyPr wrap="square" rtlCol="0">
            <a:spAutoFit/>
          </a:bodyPr>
          <a:lstStyle/>
          <a:p>
            <a:pPr algn="r">
              <a:lnSpc>
                <a:spcPct val="120000"/>
              </a:lnSpc>
            </a:pPr>
            <a:r>
              <a:rPr lang="en-US" altLang="zh-CN" sz="1500" dirty="0">
                <a:latin typeface="Calibri" panose="020F0502020204030204" pitchFamily="34" charset="0"/>
                <a:ea typeface="楷体" panose="02010609060101010101" pitchFamily="49" charset="-122"/>
              </a:rPr>
              <a:t>PSI, KEK</a:t>
            </a:r>
            <a:endParaRPr lang="zh-CN" altLang="en-US" sz="1500" dirty="0">
              <a:latin typeface="Calibri" panose="020F0502020204030204" pitchFamily="34" charset="0"/>
              <a:ea typeface="楷体" panose="02010609060101010101" pitchFamily="49" charset="-122"/>
            </a:endParaRPr>
          </a:p>
        </p:txBody>
      </p:sp>
      <p:grpSp>
        <p:nvGrpSpPr>
          <p:cNvPr id="6" name="Group 5">
            <a:extLst>
              <a:ext uri="{FF2B5EF4-FFF2-40B4-BE49-F238E27FC236}">
                <a16:creationId xmlns:a16="http://schemas.microsoft.com/office/drawing/2014/main" id="{D555131A-4115-1F37-69CB-521DE5C225CE}"/>
              </a:ext>
            </a:extLst>
          </p:cNvPr>
          <p:cNvGrpSpPr/>
          <p:nvPr/>
        </p:nvGrpSpPr>
        <p:grpSpPr>
          <a:xfrm>
            <a:off x="12923" y="823667"/>
            <a:ext cx="6694150" cy="928933"/>
            <a:chOff x="12923" y="823667"/>
            <a:chExt cx="6694150" cy="928933"/>
          </a:xfrm>
        </p:grpSpPr>
        <p:sp>
          <p:nvSpPr>
            <p:cNvPr id="32" name="Rounded Rectangle 31"/>
            <p:cNvSpPr/>
            <p:nvPr/>
          </p:nvSpPr>
          <p:spPr bwMode="auto">
            <a:xfrm>
              <a:off x="1558361" y="823667"/>
              <a:ext cx="2347889" cy="928933"/>
            </a:xfrm>
            <a:prstGeom prst="roundRect">
              <a:avLst/>
            </a:prstGeom>
            <a:solidFill>
              <a:srgbClr val="0066FF"/>
            </a:solidFill>
            <a:ln w="9525"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2400" b="0" i="0" u="none" strike="noStrike" cap="none" normalizeH="0" baseline="0">
                <a:ln>
                  <a:noFill/>
                </a:ln>
                <a:solidFill>
                  <a:schemeClr val="bg1"/>
                </a:solidFill>
                <a:effectLst/>
                <a:latin typeface="Times New Roman" pitchFamily="18" charset="0"/>
              </a:endParaRPr>
            </a:p>
          </p:txBody>
        </p:sp>
        <p:sp>
          <p:nvSpPr>
            <p:cNvPr id="38" name="Text Box 43"/>
            <p:cNvSpPr txBox="1">
              <a:spLocks noChangeArrowheads="1"/>
            </p:cNvSpPr>
            <p:nvPr/>
          </p:nvSpPr>
          <p:spPr bwMode="auto">
            <a:xfrm>
              <a:off x="1440908" y="829270"/>
              <a:ext cx="2667000" cy="923330"/>
            </a:xfrm>
            <a:prstGeom prst="rect">
              <a:avLst/>
            </a:prstGeom>
            <a:noFill/>
            <a:ln w="9525">
              <a:noFill/>
              <a:miter lim="800000"/>
              <a:headEnd/>
              <a:tailEnd/>
            </a:ln>
            <a:effectLst/>
          </p:spPr>
          <p:txBody>
            <a:bodyPr wrap="square">
              <a:spAutoFit/>
            </a:bodyPr>
            <a:lstStyle/>
            <a:p>
              <a:pPr algn="ctr" eaLnBrk="0" hangingPunct="0"/>
              <a:r>
                <a:rPr lang="en-US" altLang="zh-CN" sz="1800" dirty="0">
                  <a:solidFill>
                    <a:schemeClr val="bg1"/>
                  </a:solidFill>
                  <a:latin typeface="Calibri" panose="020F0502020204030204" pitchFamily="34" charset="0"/>
                  <a:ea typeface="楷体" panose="02010609060101010101" pitchFamily="49" charset="-122"/>
                  <a:cs typeface="Calibri" pitchFamily="34" charset="0"/>
                </a:rPr>
                <a:t>Electron</a:t>
              </a:r>
            </a:p>
            <a:p>
              <a:pPr algn="ctr" eaLnBrk="0" hangingPunct="0"/>
              <a:r>
                <a:rPr lang="en-US" altLang="zh-CN" sz="1800" dirty="0">
                  <a:solidFill>
                    <a:schemeClr val="bg1"/>
                  </a:solidFill>
                  <a:latin typeface="Calibri" panose="020F0502020204030204" pitchFamily="34" charset="0"/>
                  <a:ea typeface="楷体" panose="02010609060101010101" pitchFamily="49" charset="-122"/>
                  <a:cs typeface="Calibri" pitchFamily="34" charset="0"/>
                </a:rPr>
                <a:t>Paramagnetic</a:t>
              </a:r>
            </a:p>
            <a:p>
              <a:pPr algn="ctr" eaLnBrk="0" hangingPunct="0"/>
              <a:r>
                <a:rPr lang="en-US" sz="1800" dirty="0" err="1">
                  <a:solidFill>
                    <a:schemeClr val="bg1"/>
                  </a:solidFill>
                  <a:latin typeface="Calibri" panose="020F0502020204030204" pitchFamily="34" charset="0"/>
                  <a:ea typeface="楷体" panose="02010609060101010101" pitchFamily="49" charset="-122"/>
                  <a:cs typeface="Calibri" pitchFamily="34" charset="0"/>
                </a:rPr>
                <a:t>Yb</a:t>
              </a:r>
              <a:r>
                <a:rPr lang="en-US" sz="1800" dirty="0">
                  <a:solidFill>
                    <a:schemeClr val="bg1"/>
                  </a:solidFill>
                  <a:latin typeface="Calibri" panose="020F0502020204030204" pitchFamily="34" charset="0"/>
                  <a:ea typeface="楷体" panose="02010609060101010101" pitchFamily="49" charset="-122"/>
                  <a:cs typeface="Calibri" pitchFamily="34" charset="0"/>
                </a:rPr>
                <a:t>-F, Th-O, Hf-F</a:t>
              </a:r>
              <a:r>
                <a:rPr lang="en-US" sz="1800" baseline="30000" dirty="0">
                  <a:solidFill>
                    <a:schemeClr val="bg1"/>
                  </a:solidFill>
                  <a:latin typeface="Calibri" panose="020F0502020204030204" pitchFamily="34" charset="0"/>
                  <a:ea typeface="楷体" panose="02010609060101010101" pitchFamily="49" charset="-122"/>
                  <a:cs typeface="Calibri" pitchFamily="34" charset="0"/>
                </a:rPr>
                <a:t>+</a:t>
              </a:r>
            </a:p>
          </p:txBody>
        </p:sp>
        <p:grpSp>
          <p:nvGrpSpPr>
            <p:cNvPr id="2" name="Group 1">
              <a:extLst>
                <a:ext uri="{FF2B5EF4-FFF2-40B4-BE49-F238E27FC236}">
                  <a16:creationId xmlns:a16="http://schemas.microsoft.com/office/drawing/2014/main" id="{E217653C-4E38-82CC-A6CF-10C2C6B43C54}"/>
                </a:ext>
              </a:extLst>
            </p:cNvPr>
            <p:cNvGrpSpPr/>
            <p:nvPr/>
          </p:nvGrpSpPr>
          <p:grpSpPr>
            <a:xfrm>
              <a:off x="4528616" y="828000"/>
              <a:ext cx="2178457" cy="873561"/>
              <a:chOff x="4840308" y="2731744"/>
              <a:chExt cx="2178457" cy="873561"/>
            </a:xfrm>
          </p:grpSpPr>
          <p:sp>
            <p:nvSpPr>
              <p:cNvPr id="39" name="Rounded Rectangle 38"/>
              <p:cNvSpPr/>
              <p:nvPr/>
            </p:nvSpPr>
            <p:spPr bwMode="auto">
              <a:xfrm>
                <a:off x="4877740" y="2731744"/>
                <a:ext cx="2056460" cy="873561"/>
              </a:xfrm>
              <a:prstGeom prst="roundRect">
                <a:avLst/>
              </a:prstGeom>
              <a:solidFill>
                <a:srgbClr val="009900"/>
              </a:solidFill>
              <a:ln w="9525"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2000" b="0" i="0" u="none" strike="noStrike" cap="none" normalizeH="0" baseline="0">
                  <a:ln>
                    <a:noFill/>
                  </a:ln>
                  <a:solidFill>
                    <a:schemeClr val="bg1"/>
                  </a:solidFill>
                  <a:effectLst/>
                  <a:latin typeface="Times New Roman" pitchFamily="18" charset="0"/>
                </a:endParaRPr>
              </a:p>
            </p:txBody>
          </p:sp>
          <p:sp>
            <p:nvSpPr>
              <p:cNvPr id="44" name="Text Box 46"/>
              <p:cNvSpPr txBox="1">
                <a:spLocks noChangeArrowheads="1"/>
              </p:cNvSpPr>
              <p:nvPr/>
            </p:nvSpPr>
            <p:spPr bwMode="auto">
              <a:xfrm>
                <a:off x="4840308" y="2818144"/>
                <a:ext cx="2178457" cy="646331"/>
              </a:xfrm>
              <a:prstGeom prst="rect">
                <a:avLst/>
              </a:prstGeom>
              <a:noFill/>
              <a:ln w="9525">
                <a:noFill/>
                <a:miter lim="800000"/>
                <a:headEnd/>
                <a:tailEnd/>
              </a:ln>
              <a:effectLst/>
            </p:spPr>
            <p:txBody>
              <a:bodyPr wrap="square">
                <a:spAutoFit/>
              </a:bodyPr>
              <a:lstStyle/>
              <a:p>
                <a:pPr algn="ctr" eaLnBrk="0" hangingPunct="0"/>
                <a:r>
                  <a:rPr lang="en-US" altLang="zh-CN" sz="1800" dirty="0">
                    <a:solidFill>
                      <a:schemeClr val="bg1"/>
                    </a:solidFill>
                    <a:latin typeface="Calibri" panose="020F0502020204030204" pitchFamily="34" charset="0"/>
                    <a:ea typeface="楷体" panose="02010609060101010101" pitchFamily="49" charset="-122"/>
                    <a:cs typeface="Calibri" pitchFamily="34" charset="0"/>
                  </a:rPr>
                  <a:t>Electron-</a:t>
                </a:r>
                <a:r>
                  <a:rPr lang="en-US" sz="1800" dirty="0">
                    <a:solidFill>
                      <a:schemeClr val="bg1"/>
                    </a:solidFill>
                    <a:latin typeface="Calibri" panose="020F0502020204030204" pitchFamily="34" charset="0"/>
                    <a:ea typeface="楷体" panose="02010609060101010101" pitchFamily="49" charset="-122"/>
                    <a:cs typeface="Calibri" pitchFamily="34" charset="0"/>
                  </a:rPr>
                  <a:t>EDM, </a:t>
                </a:r>
              </a:p>
              <a:p>
                <a:pPr algn="ctr" eaLnBrk="0" hangingPunct="0"/>
                <a:r>
                  <a:rPr lang="en-US" altLang="zh-CN" sz="1800" dirty="0">
                    <a:solidFill>
                      <a:schemeClr val="bg1"/>
                    </a:solidFill>
                    <a:latin typeface="Calibri" panose="020F0502020204030204" pitchFamily="34" charset="0"/>
                    <a:ea typeface="楷体" panose="02010609060101010101" pitchFamily="49" charset="-122"/>
                    <a:cs typeface="Calibri" pitchFamily="34" charset="0"/>
                  </a:rPr>
                  <a:t>electron-quark force</a:t>
                </a:r>
                <a:endParaRPr lang="en-US" sz="1800" dirty="0">
                  <a:solidFill>
                    <a:schemeClr val="bg1"/>
                  </a:solidFill>
                  <a:latin typeface="Calibri" panose="020F0502020204030204" pitchFamily="34" charset="0"/>
                  <a:ea typeface="楷体" panose="02010609060101010101" pitchFamily="49" charset="-122"/>
                  <a:cs typeface="Calibri" pitchFamily="34" charset="0"/>
                </a:endParaRPr>
              </a:p>
            </p:txBody>
          </p:sp>
        </p:grpSp>
        <p:sp>
          <p:nvSpPr>
            <p:cNvPr id="50" name="Line 50"/>
            <p:cNvSpPr>
              <a:spLocks noChangeShapeType="1"/>
            </p:cNvSpPr>
            <p:nvPr/>
          </p:nvSpPr>
          <p:spPr bwMode="auto">
            <a:xfrm>
              <a:off x="3955508" y="1281000"/>
              <a:ext cx="533400" cy="0"/>
            </a:xfrm>
            <a:prstGeom prst="line">
              <a:avLst/>
            </a:prstGeom>
            <a:noFill/>
            <a:ln w="57150">
              <a:solidFill>
                <a:schemeClr val="accent3">
                  <a:lumMod val="50000"/>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000">
                <a:latin typeface="楷体" panose="02010609060101010101" pitchFamily="49" charset="-122"/>
                <a:ea typeface="楷体" panose="02010609060101010101" pitchFamily="49" charset="-122"/>
                <a:cs typeface="Calibri" pitchFamily="34" charset="0"/>
              </a:endParaRPr>
            </a:p>
          </p:txBody>
        </p:sp>
        <p:sp>
          <p:nvSpPr>
            <p:cNvPr id="59" name="Rectangle 58"/>
            <p:cNvSpPr/>
            <p:nvPr/>
          </p:nvSpPr>
          <p:spPr>
            <a:xfrm>
              <a:off x="12923" y="973592"/>
              <a:ext cx="1427985" cy="627864"/>
            </a:xfrm>
            <a:prstGeom prst="rect">
              <a:avLst/>
            </a:prstGeom>
          </p:spPr>
          <p:txBody>
            <a:bodyPr wrap="square">
              <a:spAutoFit/>
            </a:bodyPr>
            <a:lstStyle/>
            <a:p>
              <a:pPr algn="r">
                <a:lnSpc>
                  <a:spcPct val="120000"/>
                </a:lnSpc>
              </a:pPr>
              <a:r>
                <a:rPr lang="en-US" altLang="zh-CN" sz="1500" dirty="0">
                  <a:latin typeface="Calibri" panose="020F0502020204030204" pitchFamily="34" charset="0"/>
                  <a:ea typeface="楷体" panose="02010609060101010101" pitchFamily="49" charset="-122"/>
                  <a:cs typeface="Times New Roman" panose="02020603050405020304" pitchFamily="18" charset="0"/>
                </a:rPr>
                <a:t>ACME,</a:t>
              </a:r>
              <a:r>
                <a:rPr lang="zh-CN" altLang="en-US" sz="1500" dirty="0">
                  <a:latin typeface="Calibri" panose="020F0502020204030204" pitchFamily="34" charset="0"/>
                  <a:ea typeface="楷体" panose="02010609060101010101" pitchFamily="49" charset="-122"/>
                  <a:cs typeface="Times New Roman" panose="02020603050405020304" pitchFamily="18" charset="0"/>
                </a:rPr>
                <a:t> </a:t>
              </a:r>
              <a:r>
                <a:rPr lang="en-US" altLang="zh-CN" sz="1500" dirty="0">
                  <a:latin typeface="Calibri" panose="020F0502020204030204" pitchFamily="34" charset="0"/>
                  <a:ea typeface="楷体" panose="02010609060101010101" pitchFamily="49" charset="-122"/>
                  <a:cs typeface="Times New Roman" panose="02020603050405020304" pitchFamily="18" charset="0"/>
                </a:rPr>
                <a:t>JILA Imperial</a:t>
              </a:r>
            </a:p>
          </p:txBody>
        </p:sp>
      </p:grpSp>
      <p:sp>
        <p:nvSpPr>
          <p:cNvPr id="60" name="Rectangle 59"/>
          <p:cNvSpPr/>
          <p:nvPr/>
        </p:nvSpPr>
        <p:spPr>
          <a:xfrm>
            <a:off x="76200" y="2796282"/>
            <a:ext cx="1364708" cy="904863"/>
          </a:xfrm>
          <a:prstGeom prst="rect">
            <a:avLst/>
          </a:prstGeom>
        </p:spPr>
        <p:txBody>
          <a:bodyPr wrap="square">
            <a:spAutoFit/>
          </a:bodyPr>
          <a:lstStyle/>
          <a:p>
            <a:pPr algn="r">
              <a:lnSpc>
                <a:spcPct val="120000"/>
              </a:lnSpc>
            </a:pPr>
            <a:r>
              <a:rPr lang="en-US" altLang="zh-CN" sz="1500" dirty="0">
                <a:latin typeface="Calibri" panose="020F0502020204030204" pitchFamily="34" charset="0"/>
                <a:ea typeface="楷体" panose="02010609060101010101" pitchFamily="49" charset="-122"/>
                <a:cs typeface="Times New Roman" panose="02020603050405020304" pitchFamily="18" charset="0"/>
              </a:rPr>
              <a:t>UWash, PTB Argonne, USTC </a:t>
            </a:r>
          </a:p>
          <a:p>
            <a:pPr algn="r">
              <a:lnSpc>
                <a:spcPct val="120000"/>
              </a:lnSpc>
            </a:pPr>
            <a:r>
              <a:rPr lang="en-US" altLang="zh-CN" sz="1500" dirty="0">
                <a:latin typeface="Calibri" panose="020F0502020204030204" pitchFamily="34" charset="0"/>
                <a:ea typeface="楷体" panose="02010609060101010101" pitchFamily="49" charset="-122"/>
                <a:cs typeface="Times New Roman" panose="02020603050405020304" pitchFamily="18" charset="0"/>
              </a:rPr>
              <a:t>CENTREX, JHU</a:t>
            </a:r>
            <a:endParaRPr lang="zh-CN" altLang="en-US" sz="1500" dirty="0">
              <a:latin typeface="Calibri" panose="020F0502020204030204" pitchFamily="34" charset="0"/>
              <a:ea typeface="楷体" panose="02010609060101010101" pitchFamily="49" charset="-122"/>
            </a:endParaRPr>
          </a:p>
        </p:txBody>
      </p:sp>
      <p:sp>
        <p:nvSpPr>
          <p:cNvPr id="63" name="Rectangle 62"/>
          <p:cNvSpPr/>
          <p:nvPr/>
        </p:nvSpPr>
        <p:spPr>
          <a:xfrm>
            <a:off x="132351" y="193357"/>
            <a:ext cx="8722207" cy="492443"/>
          </a:xfrm>
          <a:prstGeom prst="rect">
            <a:avLst/>
          </a:prstGeom>
        </p:spPr>
        <p:txBody>
          <a:bodyPr wrap="square">
            <a:spAutoFit/>
          </a:bodyPr>
          <a:lstStyle/>
          <a:p>
            <a:pPr algn="ctr"/>
            <a:r>
              <a:rPr lang="en-US" altLang="zh-CN" sz="2600" b="1" dirty="0">
                <a:solidFill>
                  <a:srgbClr val="0000FF"/>
                </a:solidFill>
                <a:latin typeface="+mn-lt"/>
                <a:ea typeface="微软雅黑" panose="020B0503020204020204" pitchFamily="34" charset="-122"/>
                <a:cs typeface="Calibri" panose="020F0502020204030204" pitchFamily="34" charset="0"/>
              </a:rPr>
              <a:t>Searching for EDM in three different categories</a:t>
            </a:r>
          </a:p>
        </p:txBody>
      </p:sp>
    </p:spTree>
    <p:extLst>
      <p:ext uri="{BB962C8B-B14F-4D97-AF65-F5344CB8AC3E}">
        <p14:creationId xmlns:p14="http://schemas.microsoft.com/office/powerpoint/2010/main" val="427790021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Rectangle 4"/>
          <p:cNvSpPr>
            <a:spLocks noGrp="1" noChangeArrowheads="1"/>
          </p:cNvSpPr>
          <p:nvPr>
            <p:ph type="title"/>
          </p:nvPr>
        </p:nvSpPr>
        <p:spPr>
          <a:xfrm>
            <a:off x="533400" y="427038"/>
            <a:ext cx="3200400" cy="944562"/>
          </a:xfrm>
        </p:spPr>
        <p:txBody>
          <a:bodyPr/>
          <a:lstStyle/>
          <a:p>
            <a:pPr eaLnBrk="1" hangingPunct="1"/>
            <a:r>
              <a:rPr lang="en-US" dirty="0">
                <a:solidFill>
                  <a:srgbClr val="0000FF"/>
                </a:solidFill>
                <a:effectLst/>
                <a:latin typeface="+mn-lt"/>
                <a:ea typeface="微软雅黑" panose="020B0503020204020204" pitchFamily="34" charset="-122"/>
              </a:rPr>
              <a:t>EDM of the Neutron</a:t>
            </a:r>
            <a:endParaRPr lang="en-GB" dirty="0">
              <a:solidFill>
                <a:srgbClr val="0000FF"/>
              </a:solidFill>
              <a:effectLst/>
              <a:latin typeface="+mn-lt"/>
              <a:ea typeface="微软雅黑" panose="020B0503020204020204" pitchFamily="34" charset="-122"/>
            </a:endParaRPr>
          </a:p>
        </p:txBody>
      </p:sp>
      <p:sp>
        <p:nvSpPr>
          <p:cNvPr id="10266" name="Text Box 12"/>
          <p:cNvSpPr txBox="1">
            <a:spLocks noChangeArrowheads="1"/>
          </p:cNvSpPr>
          <p:nvPr/>
        </p:nvSpPr>
        <p:spPr bwMode="auto">
          <a:xfrm>
            <a:off x="1752600" y="1905000"/>
            <a:ext cx="1752601" cy="400110"/>
          </a:xfrm>
          <a:prstGeom prst="rect">
            <a:avLst/>
          </a:prstGeom>
          <a:noFill/>
          <a:ln w="19050">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r" defTabSz="914400" rtl="0" eaLnBrk="1" fontAlgn="base" latinLnBrk="0" hangingPunct="1">
              <a:lnSpc>
                <a:spcPct val="100000"/>
              </a:lnSpc>
              <a:spcBef>
                <a:spcPct val="50000"/>
              </a:spcBef>
              <a:spcAft>
                <a:spcPct val="0"/>
              </a:spcAft>
              <a:buClrTx/>
              <a:buSzTx/>
              <a:buFontTx/>
              <a:buNone/>
              <a:tabLst/>
              <a:defRPr/>
            </a:pPr>
            <a:r>
              <a:rPr kumimoji="0" lang="en-US" altLang="zh-CN" sz="2000" b="0" i="0" u="none" strike="noStrike" kern="1200" cap="none" spc="0" normalizeH="0" baseline="0" noProof="0" dirty="0">
                <a:ln>
                  <a:noFill/>
                </a:ln>
                <a:solidFill>
                  <a:srgbClr val="000000"/>
                </a:solidFill>
                <a:effectLst/>
                <a:uLnTx/>
                <a:uFillTx/>
                <a:latin typeface="Calibri" panose="020F0502020204030204" pitchFamily="34" charset="0"/>
                <a:ea typeface="楷体" panose="02010609060101010101" pitchFamily="49" charset="-122"/>
                <a:cs typeface="Calibri" panose="020F0502020204030204" pitchFamily="34" charset="0"/>
              </a:rPr>
              <a:t>Beam</a:t>
            </a:r>
            <a:endParaRPr kumimoji="0" lang="en-GB" sz="2000" b="0" i="0" u="none" strike="noStrike" kern="1200" cap="none" spc="0" normalizeH="0" baseline="0" noProof="0" dirty="0">
              <a:ln>
                <a:noFill/>
              </a:ln>
              <a:solidFill>
                <a:srgbClr val="000000"/>
              </a:solidFill>
              <a:effectLst/>
              <a:uLnTx/>
              <a:uFillTx/>
              <a:latin typeface="Calibri" panose="020F0502020204030204" pitchFamily="34" charset="0"/>
              <a:ea typeface="楷体" panose="02010609060101010101" pitchFamily="49" charset="-122"/>
              <a:cs typeface="Calibri" panose="020F0502020204030204" pitchFamily="34" charset="0"/>
            </a:endParaRPr>
          </a:p>
        </p:txBody>
      </p:sp>
      <p:sp>
        <p:nvSpPr>
          <p:cNvPr id="10267" name="Rectangle 26"/>
          <p:cNvSpPr>
            <a:spLocks noChangeArrowheads="1"/>
          </p:cNvSpPr>
          <p:nvPr/>
        </p:nvSpPr>
        <p:spPr bwMode="auto">
          <a:xfrm>
            <a:off x="243229" y="2433935"/>
            <a:ext cx="349057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2000" b="0" i="0" u="none" strike="noStrike" kern="1200" cap="none" spc="0" normalizeH="0" baseline="0" noProof="0" dirty="0">
                <a:ln>
                  <a:noFill/>
                </a:ln>
                <a:solidFill>
                  <a:srgbClr val="000000"/>
                </a:solidFill>
                <a:effectLst/>
                <a:uLnTx/>
                <a:uFillTx/>
                <a:latin typeface="Calibri" panose="020F0502020204030204" pitchFamily="34" charset="0"/>
                <a:ea typeface="楷体" panose="02010609060101010101" pitchFamily="49" charset="-122"/>
                <a:cs typeface="Calibri" panose="020F0502020204030204" pitchFamily="34" charset="0"/>
              </a:rPr>
              <a:t>Limiting factor:</a:t>
            </a:r>
            <a:r>
              <a:rPr kumimoji="0" lang="zh-CN" altLang="en-US" sz="2000" b="0" i="0" u="none" strike="noStrike" kern="1200" cap="none" spc="0" normalizeH="0" baseline="0" noProof="0" dirty="0">
                <a:ln>
                  <a:noFill/>
                </a:ln>
                <a:solidFill>
                  <a:srgbClr val="000000"/>
                </a:solidFill>
                <a:effectLst/>
                <a:uLnTx/>
                <a:uFillTx/>
                <a:latin typeface="Calibri" pitchFamily="34" charset="0"/>
                <a:ea typeface="+mn-ea"/>
                <a:cs typeface="Calibri" pitchFamily="34" charset="0"/>
              </a:rPr>
              <a:t> </a:t>
            </a:r>
            <a:r>
              <a:rPr kumimoji="0" lang="en-US" altLang="zh-CN" sz="2400" b="0" i="0" u="none" strike="noStrike" kern="1200" cap="none" spc="0" normalizeH="0" baseline="0" noProof="0" dirty="0">
                <a:ln>
                  <a:noFill/>
                </a:ln>
                <a:solidFill>
                  <a:srgbClr val="000000"/>
                </a:solidFill>
                <a:effectLst/>
                <a:uLnTx/>
                <a:uFillTx/>
                <a:latin typeface="Symbol" panose="05050102010706020507" pitchFamily="18" charset="2"/>
                <a:ea typeface="+mn-ea"/>
                <a:cs typeface="Calibri" pitchFamily="34" charset="0"/>
              </a:rPr>
              <a:t>d</a:t>
            </a:r>
            <a:r>
              <a:rPr kumimoji="0" lang="en-GB" sz="2400" b="1" i="0" u="none" strike="noStrike" kern="1200" cap="none" spc="0" normalizeH="0" baseline="0" noProof="0" dirty="0">
                <a:ln>
                  <a:noFill/>
                </a:ln>
                <a:solidFill>
                  <a:srgbClr val="000000"/>
                </a:solidFill>
                <a:effectLst/>
                <a:uLnTx/>
                <a:uFillTx/>
                <a:latin typeface="Calibri" pitchFamily="34" charset="0"/>
                <a:ea typeface="+mn-ea"/>
                <a:cs typeface="Calibri" pitchFamily="34" charset="0"/>
              </a:rPr>
              <a:t>B</a:t>
            </a:r>
            <a:r>
              <a:rPr kumimoji="0" lang="en-GB" sz="2400" b="0" i="0" u="none" strike="noStrike" kern="1200" cap="none" spc="0" normalizeH="0" baseline="0" noProof="0" dirty="0">
                <a:ln>
                  <a:noFill/>
                </a:ln>
                <a:solidFill>
                  <a:srgbClr val="000000"/>
                </a:solidFill>
                <a:effectLst/>
                <a:uLnTx/>
                <a:uFillTx/>
                <a:latin typeface="Calibri" pitchFamily="34" charset="0"/>
                <a:ea typeface="+mn-ea"/>
                <a:cs typeface="Calibri" pitchFamily="34" charset="0"/>
              </a:rPr>
              <a:t> ≈ </a:t>
            </a:r>
            <a:r>
              <a:rPr kumimoji="0" lang="en-GB" sz="2400" b="1" i="0" u="none" strike="noStrike" kern="1200" cap="none" spc="0" normalizeH="0" baseline="0" noProof="0" dirty="0">
                <a:ln>
                  <a:noFill/>
                </a:ln>
                <a:solidFill>
                  <a:srgbClr val="000000"/>
                </a:solidFill>
                <a:effectLst/>
                <a:uLnTx/>
                <a:uFillTx/>
                <a:latin typeface="Calibri" pitchFamily="34" charset="0"/>
                <a:ea typeface="+mn-ea"/>
                <a:cs typeface="Calibri" pitchFamily="34" charset="0"/>
              </a:rPr>
              <a:t>v</a:t>
            </a:r>
            <a:r>
              <a:rPr kumimoji="0" lang="en-GB" sz="2400" b="0" i="0" u="none" strike="noStrike" kern="1200" cap="none" spc="0" normalizeH="0" baseline="0" noProof="0" dirty="0">
                <a:ln>
                  <a:noFill/>
                </a:ln>
                <a:solidFill>
                  <a:srgbClr val="000000"/>
                </a:solidFill>
                <a:effectLst/>
                <a:uLnTx/>
                <a:uFillTx/>
                <a:latin typeface="Calibri" pitchFamily="34" charset="0"/>
                <a:ea typeface="+mn-ea"/>
                <a:cs typeface="Calibri" pitchFamily="34" charset="0"/>
              </a:rPr>
              <a:t> x </a:t>
            </a:r>
            <a:r>
              <a:rPr kumimoji="0" lang="en-GB" sz="2400" b="1" i="0" u="none" strike="noStrike" kern="1200" cap="none" spc="0" normalizeH="0" baseline="0" noProof="0" dirty="0">
                <a:ln>
                  <a:noFill/>
                </a:ln>
                <a:solidFill>
                  <a:srgbClr val="000000"/>
                </a:solidFill>
                <a:effectLst/>
                <a:uLnTx/>
                <a:uFillTx/>
                <a:latin typeface="Calibri" pitchFamily="34" charset="0"/>
                <a:ea typeface="+mn-ea"/>
                <a:cs typeface="Calibri" pitchFamily="34" charset="0"/>
              </a:rPr>
              <a:t>E</a:t>
            </a:r>
            <a:r>
              <a:rPr kumimoji="0" lang="en-GB" sz="2400" b="0" i="0" u="none" strike="noStrike" kern="1200" cap="none" spc="0" normalizeH="0" baseline="0" noProof="0" dirty="0">
                <a:ln>
                  <a:noFill/>
                </a:ln>
                <a:solidFill>
                  <a:srgbClr val="000000"/>
                </a:solidFill>
                <a:effectLst/>
                <a:uLnTx/>
                <a:uFillTx/>
                <a:latin typeface="Calibri" pitchFamily="34" charset="0"/>
                <a:ea typeface="+mn-ea"/>
                <a:cs typeface="Calibri" pitchFamily="34" charset="0"/>
              </a:rPr>
              <a:t> / c</a:t>
            </a:r>
            <a:r>
              <a:rPr kumimoji="0" lang="en-GB" sz="2400" b="0" i="0" u="none" strike="noStrike" kern="1200" cap="none" spc="0" normalizeH="0" baseline="30000" noProof="0" dirty="0">
                <a:ln>
                  <a:noFill/>
                </a:ln>
                <a:solidFill>
                  <a:srgbClr val="000000"/>
                </a:solidFill>
                <a:effectLst/>
                <a:uLnTx/>
                <a:uFillTx/>
                <a:latin typeface="Calibri" pitchFamily="34" charset="0"/>
                <a:ea typeface="+mn-ea"/>
                <a:cs typeface="Calibri" pitchFamily="34" charset="0"/>
              </a:rPr>
              <a:t>2</a:t>
            </a:r>
            <a:endParaRPr kumimoji="0" lang="en-GB" sz="2400" b="0" i="0" u="none" strike="noStrike" kern="1200" cap="none" spc="0" normalizeH="0" baseline="0" noProof="0" dirty="0">
              <a:ln>
                <a:noFill/>
              </a:ln>
              <a:solidFill>
                <a:srgbClr val="000000"/>
              </a:solidFill>
              <a:effectLst/>
              <a:uLnTx/>
              <a:uFillTx/>
              <a:latin typeface="Calibri" pitchFamily="34" charset="0"/>
              <a:ea typeface="+mn-ea"/>
              <a:cs typeface="Calibri" pitchFamily="34" charset="0"/>
            </a:endParaRPr>
          </a:p>
        </p:txBody>
      </p:sp>
      <p:grpSp>
        <p:nvGrpSpPr>
          <p:cNvPr id="3" name="Group 2"/>
          <p:cNvGrpSpPr/>
          <p:nvPr/>
        </p:nvGrpSpPr>
        <p:grpSpPr>
          <a:xfrm>
            <a:off x="4114800" y="133781"/>
            <a:ext cx="4720624" cy="6724219"/>
            <a:chOff x="1066800" y="133781"/>
            <a:chExt cx="4720624" cy="6724219"/>
          </a:xfrm>
        </p:grpSpPr>
        <p:pic>
          <p:nvPicPr>
            <p:cNvPr id="30" name="Picture 7" descr="fig1"/>
            <p:cNvPicPr>
              <a:picLocks noChangeAspect="1" noChangeArrowheads="1"/>
            </p:cNvPicPr>
            <p:nvPr/>
          </p:nvPicPr>
          <p:blipFill>
            <a:blip r:embed="rId3">
              <a:extLst>
                <a:ext uri="{28A0092B-C50C-407E-A947-70E740481C1C}">
                  <a14:useLocalDpi xmlns:a14="http://schemas.microsoft.com/office/drawing/2010/main" val="0"/>
                </a:ext>
              </a:extLst>
            </a:blip>
            <a:srcRect l="2792" t="5882" r="8934" b="8235"/>
            <a:stretch>
              <a:fillRect/>
            </a:stretch>
          </p:blipFill>
          <p:spPr bwMode="auto">
            <a:xfrm>
              <a:off x="1066800" y="133781"/>
              <a:ext cx="4720624" cy="67242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1" name="AutoShape 21"/>
            <p:cNvSpPr>
              <a:spLocks noChangeArrowheads="1"/>
            </p:cNvSpPr>
            <p:nvPr/>
          </p:nvSpPr>
          <p:spPr bwMode="auto">
            <a:xfrm>
              <a:off x="4953000" y="5065713"/>
              <a:ext cx="134937" cy="115887"/>
            </a:xfrm>
            <a:prstGeom prst="triangle">
              <a:avLst>
                <a:gd name="adj" fmla="val 50000"/>
              </a:avLst>
            </a:prstGeom>
            <a:solidFill>
              <a:schemeClr val="bg1"/>
            </a:solidFill>
            <a:ln w="28575">
              <a:solidFill>
                <a:srgbClr val="CCCC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CCCC00"/>
                </a:solidFill>
                <a:effectLst/>
                <a:uLnTx/>
                <a:uFillTx/>
                <a:latin typeface="Times New Roman" pitchFamily="18" charset="0"/>
                <a:ea typeface="+mn-ea"/>
                <a:cs typeface="+mn-cs"/>
              </a:endParaRPr>
            </a:p>
          </p:txBody>
        </p:sp>
        <p:sp>
          <p:nvSpPr>
            <p:cNvPr id="32" name="AutoShape 22"/>
            <p:cNvSpPr>
              <a:spLocks noChangeArrowheads="1"/>
            </p:cNvSpPr>
            <p:nvPr/>
          </p:nvSpPr>
          <p:spPr bwMode="auto">
            <a:xfrm>
              <a:off x="5580062" y="5105400"/>
              <a:ext cx="134938" cy="115888"/>
            </a:xfrm>
            <a:prstGeom prst="triangle">
              <a:avLst>
                <a:gd name="adj" fmla="val 50000"/>
              </a:avLst>
            </a:prstGeom>
            <a:solidFill>
              <a:schemeClr val="bg1"/>
            </a:solidFill>
            <a:ln w="28575">
              <a:solidFill>
                <a:srgbClr val="008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8000"/>
                </a:solidFill>
                <a:effectLst/>
                <a:uLnTx/>
                <a:uFillTx/>
                <a:latin typeface="Times New Roman" pitchFamily="18" charset="0"/>
                <a:ea typeface="+mn-ea"/>
                <a:cs typeface="+mn-cs"/>
              </a:endParaRPr>
            </a:p>
          </p:txBody>
        </p:sp>
      </p:grpSp>
      <p:sp>
        <p:nvSpPr>
          <p:cNvPr id="5" name="Left Brace 4"/>
          <p:cNvSpPr/>
          <p:nvPr/>
        </p:nvSpPr>
        <p:spPr bwMode="auto">
          <a:xfrm>
            <a:off x="3810000" y="381000"/>
            <a:ext cx="381000" cy="3886200"/>
          </a:xfrm>
          <a:prstGeom prst="leftBrace">
            <a:avLst/>
          </a:prstGeom>
          <a:solidFill>
            <a:srgbClr val="FFFF99"/>
          </a:solidFill>
          <a:ln w="19050" cap="flat" cmpd="sng" algn="ctr">
            <a:solidFill>
              <a:schemeClr val="tx1"/>
            </a:solidFill>
            <a:prstDash val="solid"/>
            <a:round/>
            <a:headEnd type="none" w="med" len="med"/>
            <a:tailEnd type="none" w="med" len="med"/>
          </a:ln>
          <a:effectLst/>
          <a:extLst/>
        </p:spPr>
        <p:txBody>
          <a:bodyPr vert="horz" wrap="non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36" name="Text Box 12"/>
          <p:cNvSpPr txBox="1">
            <a:spLocks noChangeArrowheads="1"/>
          </p:cNvSpPr>
          <p:nvPr/>
        </p:nvSpPr>
        <p:spPr bwMode="auto">
          <a:xfrm>
            <a:off x="457199" y="4705290"/>
            <a:ext cx="3048001" cy="400110"/>
          </a:xfrm>
          <a:prstGeom prst="rect">
            <a:avLst/>
          </a:prstGeom>
          <a:noFill/>
          <a:ln w="19050">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r" defTabSz="914400" rtl="0" eaLnBrk="1" fontAlgn="base" latinLnBrk="0" hangingPunct="1">
              <a:lnSpc>
                <a:spcPct val="100000"/>
              </a:lnSpc>
              <a:spcBef>
                <a:spcPts val="600"/>
              </a:spcBef>
              <a:spcAft>
                <a:spcPct val="0"/>
              </a:spcAft>
              <a:buClrTx/>
              <a:buSzTx/>
              <a:buFontTx/>
              <a:buNone/>
              <a:tabLst/>
              <a:defRPr/>
            </a:pPr>
            <a:r>
              <a:rPr kumimoji="0" lang="en-US" altLang="zh-CN" sz="2000" b="0" i="0" u="none" strike="noStrike" kern="1200" cap="none" spc="0" normalizeH="0" baseline="0" noProof="0" dirty="0">
                <a:ln>
                  <a:noFill/>
                </a:ln>
                <a:solidFill>
                  <a:srgbClr val="000000"/>
                </a:solidFill>
                <a:effectLst/>
                <a:uLnTx/>
                <a:uFillTx/>
                <a:latin typeface="Calibri" panose="020F0502020204030204" pitchFamily="34" charset="0"/>
                <a:ea typeface="楷体" panose="02010609060101010101" pitchFamily="49" charset="-122"/>
                <a:cs typeface="Calibri" panose="020F0502020204030204" pitchFamily="34" charset="0"/>
              </a:rPr>
              <a:t>Ultra-cold neutron Storage</a:t>
            </a:r>
            <a:endParaRPr kumimoji="0" lang="en-GB" sz="2000" b="0" i="0" u="none" strike="noStrike" kern="1200" cap="none" spc="0" normalizeH="0" baseline="0" noProof="0" dirty="0">
              <a:ln>
                <a:noFill/>
              </a:ln>
              <a:solidFill>
                <a:srgbClr val="000000"/>
              </a:solidFill>
              <a:effectLst/>
              <a:uLnTx/>
              <a:uFillTx/>
              <a:latin typeface="Calibri" panose="020F0502020204030204" pitchFamily="34" charset="0"/>
              <a:ea typeface="楷体" panose="02010609060101010101" pitchFamily="49" charset="-122"/>
              <a:cs typeface="Calibri" panose="020F0502020204030204" pitchFamily="34" charset="0"/>
            </a:endParaRPr>
          </a:p>
        </p:txBody>
      </p:sp>
      <p:sp>
        <p:nvSpPr>
          <p:cNvPr id="37" name="Left Brace 36"/>
          <p:cNvSpPr/>
          <p:nvPr/>
        </p:nvSpPr>
        <p:spPr bwMode="auto">
          <a:xfrm>
            <a:off x="3794125" y="4411133"/>
            <a:ext cx="381000" cy="999067"/>
          </a:xfrm>
          <a:prstGeom prst="leftBrace">
            <a:avLst/>
          </a:prstGeom>
          <a:solidFill>
            <a:srgbClr val="FFFF99"/>
          </a:solidFill>
          <a:ln w="19050" cap="flat" cmpd="sng" algn="ctr">
            <a:solidFill>
              <a:schemeClr val="tx1"/>
            </a:solidFill>
            <a:prstDash val="solid"/>
            <a:round/>
            <a:headEnd type="none" w="med" len="med"/>
            <a:tailEnd type="none" w="med" len="med"/>
          </a:ln>
          <a:effectLst/>
          <a:extLst/>
        </p:spPr>
        <p:txBody>
          <a:bodyPr vert="horz" wrap="non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38" name="Text Box 12"/>
          <p:cNvSpPr txBox="1">
            <a:spLocks noChangeArrowheads="1"/>
          </p:cNvSpPr>
          <p:nvPr/>
        </p:nvSpPr>
        <p:spPr bwMode="auto">
          <a:xfrm>
            <a:off x="1219200" y="5908675"/>
            <a:ext cx="2270125" cy="400110"/>
          </a:xfrm>
          <a:prstGeom prst="rect">
            <a:avLst/>
          </a:prstGeom>
          <a:noFill/>
          <a:ln w="19050">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r" defTabSz="914400" rtl="0" eaLnBrk="1" fontAlgn="base" latinLnBrk="0" hangingPunct="1">
              <a:lnSpc>
                <a:spcPct val="100000"/>
              </a:lnSpc>
              <a:spcBef>
                <a:spcPct val="50000"/>
              </a:spcBef>
              <a:spcAft>
                <a:spcPct val="0"/>
              </a:spcAft>
              <a:buClrTx/>
              <a:buSzTx/>
              <a:buFontTx/>
              <a:buNone/>
              <a:tabLst/>
              <a:defRPr/>
            </a:pPr>
            <a:r>
              <a:rPr kumimoji="0" lang="en-US" altLang="zh-CN" sz="2000" b="0" i="0" u="none" strike="noStrike" kern="1200" cap="none" spc="0" normalizeH="0" baseline="0" noProof="0" dirty="0" err="1">
                <a:ln>
                  <a:noFill/>
                </a:ln>
                <a:solidFill>
                  <a:srgbClr val="000000"/>
                </a:solidFill>
                <a:effectLst/>
                <a:uLnTx/>
                <a:uFillTx/>
                <a:latin typeface="Calibri" panose="020F0502020204030204" pitchFamily="34" charset="0"/>
                <a:ea typeface="楷体" panose="02010609060101010101" pitchFamily="49" charset="-122"/>
                <a:cs typeface="Calibri" panose="020F0502020204030204" pitchFamily="34" charset="0"/>
              </a:rPr>
              <a:t>Cryo</a:t>
            </a:r>
            <a:r>
              <a:rPr kumimoji="0" lang="en-US" altLang="zh-CN" sz="2000" b="0" i="0" u="none" strike="noStrike" kern="1200" cap="none" spc="0" normalizeH="0" baseline="0" noProof="0" dirty="0">
                <a:ln>
                  <a:noFill/>
                </a:ln>
                <a:solidFill>
                  <a:srgbClr val="000000"/>
                </a:solidFill>
                <a:effectLst/>
                <a:uLnTx/>
                <a:uFillTx/>
                <a:latin typeface="Calibri" panose="020F0502020204030204" pitchFamily="34" charset="0"/>
                <a:ea typeface="楷体" panose="02010609060101010101" pitchFamily="49" charset="-122"/>
                <a:cs typeface="Calibri" panose="020F0502020204030204" pitchFamily="34" charset="0"/>
              </a:rPr>
              <a:t>-storage</a:t>
            </a:r>
            <a:endParaRPr kumimoji="0" lang="en-GB" sz="2000" b="0" i="0" u="none" strike="noStrike" kern="1200" cap="none" spc="0" normalizeH="0" baseline="0" noProof="0" dirty="0">
              <a:ln>
                <a:noFill/>
              </a:ln>
              <a:solidFill>
                <a:srgbClr val="000000"/>
              </a:solidFill>
              <a:effectLst/>
              <a:uLnTx/>
              <a:uFillTx/>
              <a:latin typeface="Calibri" panose="020F0502020204030204" pitchFamily="34" charset="0"/>
              <a:ea typeface="楷体" panose="02010609060101010101" pitchFamily="49" charset="-122"/>
              <a:cs typeface="Calibri" panose="020F0502020204030204" pitchFamily="34" charset="0"/>
            </a:endParaRPr>
          </a:p>
        </p:txBody>
      </p:sp>
      <p:sp>
        <p:nvSpPr>
          <p:cNvPr id="39" name="Left Brace 38"/>
          <p:cNvSpPr/>
          <p:nvPr/>
        </p:nvSpPr>
        <p:spPr bwMode="auto">
          <a:xfrm>
            <a:off x="3794125" y="5521325"/>
            <a:ext cx="381000" cy="1219200"/>
          </a:xfrm>
          <a:prstGeom prst="leftBrace">
            <a:avLst/>
          </a:prstGeom>
          <a:solidFill>
            <a:srgbClr val="FFFF99"/>
          </a:solidFill>
          <a:ln w="19050" cap="flat" cmpd="sng" algn="ctr">
            <a:solidFill>
              <a:schemeClr val="tx1"/>
            </a:solidFill>
            <a:prstDash val="solid"/>
            <a:round/>
            <a:headEnd type="none" w="med" len="med"/>
            <a:tailEnd type="none" w="med" len="med"/>
          </a:ln>
          <a:effectLst/>
          <a:extLst/>
        </p:spPr>
        <p:txBody>
          <a:bodyPr vert="horz" wrap="non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mc:AlternateContent xmlns:mc="http://schemas.openxmlformats.org/markup-compatibility/2006" xmlns:a14="http://schemas.microsoft.com/office/drawing/2010/main">
        <mc:Choice Requires="a14">
          <p:sp>
            <p:nvSpPr>
              <p:cNvPr id="15" name="TextBox 14"/>
              <p:cNvSpPr txBox="1"/>
              <p:nvPr/>
            </p:nvSpPr>
            <p:spPr>
              <a:xfrm>
                <a:off x="1093933" y="3124200"/>
                <a:ext cx="2716067" cy="369332"/>
              </a:xfrm>
              <a:prstGeom prst="rect">
                <a:avLst/>
              </a:prstGeom>
              <a:noFill/>
            </p:spPr>
            <p:txBody>
              <a:bodyPr wrap="squar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2400" b="0" i="1" u="none" strike="noStrike" kern="1200" cap="none" spc="0" normalizeH="0" baseline="0" noProof="0" dirty="0">
                    <a:ln>
                      <a:noFill/>
                    </a:ln>
                    <a:solidFill>
                      <a:srgbClr val="000000"/>
                    </a:solidFill>
                    <a:effectLst/>
                    <a:uLnTx/>
                    <a:uFillTx/>
                    <a:latin typeface="Times New Roman" pitchFamily="18" charset="0"/>
                    <a:ea typeface="+mn-ea"/>
                    <a:cs typeface="+mn-cs"/>
                  </a:rPr>
                  <a:t> </a:t>
                </a:r>
                <a14:m>
                  <m:oMath xmlns:m="http://schemas.openxmlformats.org/officeDocument/2006/math">
                    <m:r>
                      <a:rPr kumimoji="0" lang="zh-CN" altLang="en-US" sz="2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𝜔</m:t>
                    </m:r>
                    <m:r>
                      <a:rPr kumimoji="0" lang="en-US" altLang="zh-CN" sz="2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m:t>
                    </m:r>
                    <m:r>
                      <a:rPr kumimoji="0" lang="zh-CN" altLang="el-GR" sz="2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𝜇</m:t>
                    </m:r>
                    <m:r>
                      <a:rPr kumimoji="0" lang="zh-CN" altLang="en-US" sz="2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m:t>
                    </m:r>
                    <m:r>
                      <a:rPr kumimoji="0" lang="en-US" altLang="zh-CN" sz="24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t>𝐵</m:t>
                    </m:r>
                    <m:r>
                      <a:rPr kumimoji="0" lang="en-US" altLang="zh-CN" sz="24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t>±</m:t>
                    </m:r>
                    <m:r>
                      <a:rPr kumimoji="0" lang="en-US" altLang="zh-CN" sz="2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𝑑</m:t>
                    </m:r>
                    <m:r>
                      <a:rPr kumimoji="0" lang="en-US" altLang="zh-CN" sz="24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t>∙</m:t>
                    </m:r>
                    <m:r>
                      <a:rPr kumimoji="0" lang="en-US" altLang="zh-CN" sz="24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t>𝐸</m:t>
                    </m:r>
                  </m:oMath>
                </a14:m>
                <a:endParaRPr kumimoji="0" lang="zh-CN" altLang="en-US" sz="24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mc:Choice>
        <mc:Fallback xmlns="">
          <p:sp>
            <p:nvSpPr>
              <p:cNvPr id="15" name="TextBox 14"/>
              <p:cNvSpPr txBox="1">
                <a:spLocks noRot="1" noChangeAspect="1" noMove="1" noResize="1" noEditPoints="1" noAdjustHandles="1" noChangeArrowheads="1" noChangeShapeType="1" noTextEdit="1"/>
              </p:cNvSpPr>
              <p:nvPr/>
            </p:nvSpPr>
            <p:spPr>
              <a:xfrm>
                <a:off x="1093933" y="3124200"/>
                <a:ext cx="2716067" cy="369332"/>
              </a:xfrm>
              <a:prstGeom prst="rect">
                <a:avLst/>
              </a:prstGeom>
              <a:blipFill rotWithShape="0">
                <a:blip r:embed="rId4"/>
                <a:stretch>
                  <a:fillRect b="-25000"/>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237527331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1" name="Rectangle 2"/>
          <p:cNvSpPr>
            <a:spLocks noGrp="1" noChangeArrowheads="1"/>
          </p:cNvSpPr>
          <p:nvPr>
            <p:ph type="title" idx="4294967295"/>
          </p:nvPr>
        </p:nvSpPr>
        <p:spPr>
          <a:xfrm>
            <a:off x="0" y="0"/>
            <a:ext cx="9144000" cy="839093"/>
          </a:xfrm>
        </p:spPr>
        <p:txBody>
          <a:bodyPr/>
          <a:lstStyle/>
          <a:p>
            <a:r>
              <a:rPr lang="en-US" sz="2800" dirty="0">
                <a:solidFill>
                  <a:srgbClr val="0000FF"/>
                </a:solidFill>
                <a:effectLst/>
              </a:rPr>
              <a:t>Proposal: an ALL-ELECTRIC ring for proton-EDM</a:t>
            </a:r>
          </a:p>
        </p:txBody>
      </p:sp>
      <p:sp>
        <p:nvSpPr>
          <p:cNvPr id="34822" name="Line 3"/>
          <p:cNvSpPr>
            <a:spLocks noChangeShapeType="1"/>
          </p:cNvSpPr>
          <p:nvPr/>
        </p:nvSpPr>
        <p:spPr bwMode="auto">
          <a:xfrm flipV="1">
            <a:off x="685800" y="1795136"/>
            <a:ext cx="3454400" cy="0"/>
          </a:xfrm>
          <a:prstGeom prst="line">
            <a:avLst/>
          </a:prstGeom>
          <a:noFill/>
          <a:ln w="19050">
            <a:solidFill>
              <a:schemeClr val="tx1"/>
            </a:solidFill>
            <a:round/>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34823" name="Oval 5"/>
          <p:cNvSpPr>
            <a:spLocks noChangeArrowheads="1"/>
          </p:cNvSpPr>
          <p:nvPr/>
        </p:nvSpPr>
        <p:spPr bwMode="auto">
          <a:xfrm>
            <a:off x="1733550" y="1809424"/>
            <a:ext cx="4876800" cy="4679950"/>
          </a:xfrm>
          <a:prstGeom prst="ellipse">
            <a:avLst/>
          </a:prstGeom>
          <a:noFill/>
          <a:ln w="38100">
            <a:solidFill>
              <a:schemeClr val="tx1"/>
            </a:solidFill>
            <a:round/>
            <a:headEn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34824" name="Line 6"/>
          <p:cNvSpPr>
            <a:spLocks noChangeShapeType="1"/>
          </p:cNvSpPr>
          <p:nvPr/>
        </p:nvSpPr>
        <p:spPr bwMode="auto">
          <a:xfrm>
            <a:off x="3968750" y="1809424"/>
            <a:ext cx="914400" cy="0"/>
          </a:xfrm>
          <a:prstGeom prst="line">
            <a:avLst/>
          </a:prstGeom>
          <a:noFill/>
          <a:ln w="76200">
            <a:solidFill>
              <a:schemeClr val="accent2"/>
            </a:solidFill>
            <a:round/>
            <a:headEnd/>
            <a:tailEnd type="triangle" w="med" len="me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34825" name="Line 7"/>
          <p:cNvSpPr>
            <a:spLocks noChangeShapeType="1"/>
          </p:cNvSpPr>
          <p:nvPr/>
        </p:nvSpPr>
        <p:spPr bwMode="auto">
          <a:xfrm rot="19279132">
            <a:off x="2330450" y="2214236"/>
            <a:ext cx="914400" cy="3175"/>
          </a:xfrm>
          <a:prstGeom prst="line">
            <a:avLst/>
          </a:prstGeom>
          <a:noFill/>
          <a:ln w="76200">
            <a:solidFill>
              <a:schemeClr val="accent2"/>
            </a:solidFill>
            <a:round/>
            <a:headEnd/>
            <a:tailEnd type="triangle" w="med" len="me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34826" name="Line 8"/>
          <p:cNvSpPr>
            <a:spLocks noChangeShapeType="1"/>
          </p:cNvSpPr>
          <p:nvPr/>
        </p:nvSpPr>
        <p:spPr bwMode="auto">
          <a:xfrm rot="3187806">
            <a:off x="5772944" y="2837330"/>
            <a:ext cx="860425" cy="1587"/>
          </a:xfrm>
          <a:prstGeom prst="line">
            <a:avLst/>
          </a:prstGeom>
          <a:noFill/>
          <a:ln w="76200">
            <a:solidFill>
              <a:schemeClr val="accent2"/>
            </a:solidFill>
            <a:round/>
            <a:headEnd/>
            <a:tailEnd type="triangle" w="med" len="me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34827" name="Line 9"/>
          <p:cNvSpPr>
            <a:spLocks noChangeShapeType="1"/>
          </p:cNvSpPr>
          <p:nvPr/>
        </p:nvSpPr>
        <p:spPr bwMode="auto">
          <a:xfrm flipH="1" flipV="1">
            <a:off x="1847850" y="5117774"/>
            <a:ext cx="508000" cy="620712"/>
          </a:xfrm>
          <a:prstGeom prst="line">
            <a:avLst/>
          </a:prstGeom>
          <a:noFill/>
          <a:ln w="76200">
            <a:solidFill>
              <a:schemeClr val="accent2"/>
            </a:solidFill>
            <a:round/>
            <a:headEnd/>
            <a:tailEnd type="triangle" w="med" len="me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34828" name="Line 10"/>
          <p:cNvSpPr>
            <a:spLocks noChangeShapeType="1"/>
          </p:cNvSpPr>
          <p:nvPr/>
        </p:nvSpPr>
        <p:spPr bwMode="auto">
          <a:xfrm rot="21391762" flipH="1">
            <a:off x="5365750" y="5786111"/>
            <a:ext cx="584200" cy="501650"/>
          </a:xfrm>
          <a:prstGeom prst="line">
            <a:avLst/>
          </a:prstGeom>
          <a:noFill/>
          <a:ln w="76200">
            <a:solidFill>
              <a:schemeClr val="accent2"/>
            </a:solidFill>
            <a:round/>
            <a:headEnd/>
            <a:tailEnd type="triangle" w="med" len="me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34829" name="Line 11"/>
          <p:cNvSpPr>
            <a:spLocks noChangeShapeType="1"/>
          </p:cNvSpPr>
          <p:nvPr/>
        </p:nvSpPr>
        <p:spPr bwMode="auto">
          <a:xfrm rot="5383711">
            <a:off x="6205538" y="4509761"/>
            <a:ext cx="858838" cy="1587"/>
          </a:xfrm>
          <a:prstGeom prst="line">
            <a:avLst/>
          </a:prstGeom>
          <a:noFill/>
          <a:ln w="76200">
            <a:solidFill>
              <a:schemeClr val="accent2"/>
            </a:solidFill>
            <a:round/>
            <a:headEnd/>
            <a:tailEnd type="triangle" w="med" len="me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34830" name="Line 12"/>
          <p:cNvSpPr>
            <a:spLocks noChangeShapeType="1"/>
          </p:cNvSpPr>
          <p:nvPr/>
        </p:nvSpPr>
        <p:spPr bwMode="auto">
          <a:xfrm rot="16152466">
            <a:off x="1304925" y="3862061"/>
            <a:ext cx="858838" cy="1588"/>
          </a:xfrm>
          <a:prstGeom prst="line">
            <a:avLst/>
          </a:prstGeom>
          <a:noFill/>
          <a:ln w="76200">
            <a:solidFill>
              <a:schemeClr val="accent2"/>
            </a:solidFill>
            <a:round/>
            <a:headEnd/>
            <a:tailEnd type="triangle" w="med" len="me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34831" name="Line 13"/>
          <p:cNvSpPr>
            <a:spLocks noChangeShapeType="1"/>
          </p:cNvSpPr>
          <p:nvPr/>
        </p:nvSpPr>
        <p:spPr bwMode="auto">
          <a:xfrm rot="10672734">
            <a:off x="3460750" y="6489374"/>
            <a:ext cx="914400" cy="3175"/>
          </a:xfrm>
          <a:prstGeom prst="line">
            <a:avLst/>
          </a:prstGeom>
          <a:noFill/>
          <a:ln w="76200">
            <a:solidFill>
              <a:schemeClr val="accent2"/>
            </a:solidFill>
            <a:round/>
            <a:headEnd/>
            <a:tailEnd type="triangle" w="med" len="me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34832" name="Line 14"/>
          <p:cNvSpPr>
            <a:spLocks noChangeShapeType="1"/>
          </p:cNvSpPr>
          <p:nvPr/>
        </p:nvSpPr>
        <p:spPr bwMode="auto">
          <a:xfrm>
            <a:off x="3981450" y="1798311"/>
            <a:ext cx="660400" cy="0"/>
          </a:xfrm>
          <a:prstGeom prst="line">
            <a:avLst/>
          </a:prstGeom>
          <a:noFill/>
          <a:ln w="28575">
            <a:solidFill>
              <a:srgbClr val="FF0066"/>
            </a:solidFill>
            <a:round/>
            <a:headEnd/>
            <a:tailEnd type="triangle" w="med" len="me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34833" name="Line 15"/>
          <p:cNvSpPr>
            <a:spLocks noChangeShapeType="1"/>
          </p:cNvSpPr>
          <p:nvPr/>
        </p:nvSpPr>
        <p:spPr bwMode="auto">
          <a:xfrm flipV="1">
            <a:off x="2482850" y="2082474"/>
            <a:ext cx="469900" cy="371475"/>
          </a:xfrm>
          <a:prstGeom prst="line">
            <a:avLst/>
          </a:prstGeom>
          <a:noFill/>
          <a:ln w="28575">
            <a:solidFill>
              <a:srgbClr val="FF0066"/>
            </a:solidFill>
            <a:round/>
            <a:headEnd/>
            <a:tailEnd type="triangle" w="med" len="me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34834" name="Line 16"/>
          <p:cNvSpPr>
            <a:spLocks noChangeShapeType="1"/>
          </p:cNvSpPr>
          <p:nvPr/>
        </p:nvSpPr>
        <p:spPr bwMode="auto">
          <a:xfrm rot="18148271" flipH="1">
            <a:off x="1497013" y="3822374"/>
            <a:ext cx="473075" cy="288925"/>
          </a:xfrm>
          <a:prstGeom prst="line">
            <a:avLst/>
          </a:prstGeom>
          <a:noFill/>
          <a:ln w="28575">
            <a:solidFill>
              <a:srgbClr val="FF0066"/>
            </a:solidFill>
            <a:round/>
            <a:headEnd type="triangle" w="med" len="me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34835" name="Line 17"/>
          <p:cNvSpPr>
            <a:spLocks noChangeShapeType="1"/>
          </p:cNvSpPr>
          <p:nvPr/>
        </p:nvSpPr>
        <p:spPr bwMode="auto">
          <a:xfrm rot="9561479" flipV="1">
            <a:off x="5443538" y="5875011"/>
            <a:ext cx="523875" cy="203200"/>
          </a:xfrm>
          <a:prstGeom prst="line">
            <a:avLst/>
          </a:prstGeom>
          <a:noFill/>
          <a:ln w="28575">
            <a:solidFill>
              <a:srgbClr val="FF0066"/>
            </a:solidFill>
            <a:round/>
            <a:headEnd/>
            <a:tailEnd type="triangle" w="med" len="me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34836" name="Line 18"/>
          <p:cNvSpPr>
            <a:spLocks noChangeShapeType="1"/>
          </p:cNvSpPr>
          <p:nvPr/>
        </p:nvSpPr>
        <p:spPr bwMode="auto">
          <a:xfrm rot="6443357" flipH="1">
            <a:off x="6346826" y="4331961"/>
            <a:ext cx="569912" cy="192087"/>
          </a:xfrm>
          <a:prstGeom prst="line">
            <a:avLst/>
          </a:prstGeom>
          <a:noFill/>
          <a:ln w="28575">
            <a:solidFill>
              <a:srgbClr val="FF0066"/>
            </a:solidFill>
            <a:round/>
            <a:headEnd type="triangle" w="med" len="me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34837" name="Line 19"/>
          <p:cNvSpPr>
            <a:spLocks noChangeShapeType="1"/>
          </p:cNvSpPr>
          <p:nvPr/>
        </p:nvSpPr>
        <p:spPr bwMode="auto">
          <a:xfrm rot="3816004" flipH="1">
            <a:off x="5822950" y="2658737"/>
            <a:ext cx="606425" cy="120650"/>
          </a:xfrm>
          <a:prstGeom prst="line">
            <a:avLst/>
          </a:prstGeom>
          <a:noFill/>
          <a:ln w="28575">
            <a:solidFill>
              <a:srgbClr val="FF0066"/>
            </a:solidFill>
            <a:round/>
            <a:headEnd type="triangle" w="med" len="me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34838" name="Line 20"/>
          <p:cNvSpPr>
            <a:spLocks noChangeShapeType="1"/>
          </p:cNvSpPr>
          <p:nvPr/>
        </p:nvSpPr>
        <p:spPr bwMode="auto">
          <a:xfrm rot="15918648" flipH="1">
            <a:off x="1932781" y="5347168"/>
            <a:ext cx="433387" cy="273050"/>
          </a:xfrm>
          <a:prstGeom prst="line">
            <a:avLst/>
          </a:prstGeom>
          <a:noFill/>
          <a:ln w="28575">
            <a:solidFill>
              <a:srgbClr val="FF0066"/>
            </a:solidFill>
            <a:round/>
            <a:headEnd type="triangle" w="med" len="med"/>
            <a:tailEn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34839" name="Line 21"/>
          <p:cNvSpPr>
            <a:spLocks noChangeShapeType="1"/>
          </p:cNvSpPr>
          <p:nvPr/>
        </p:nvSpPr>
        <p:spPr bwMode="auto">
          <a:xfrm rot="12226580" flipV="1">
            <a:off x="3752850" y="6362374"/>
            <a:ext cx="541338" cy="244475"/>
          </a:xfrm>
          <a:prstGeom prst="line">
            <a:avLst/>
          </a:prstGeom>
          <a:noFill/>
          <a:ln w="28575">
            <a:solidFill>
              <a:srgbClr val="FF0066"/>
            </a:solidFill>
            <a:round/>
            <a:headEnd/>
            <a:tailEnd type="triangle" w="med" len="me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graphicFrame>
        <p:nvGraphicFramePr>
          <p:cNvPr id="34818" name="Object 2"/>
          <p:cNvGraphicFramePr>
            <a:graphicFrameLocks noChangeAspect="1"/>
          </p:cNvGraphicFramePr>
          <p:nvPr>
            <p:extLst/>
          </p:nvPr>
        </p:nvGraphicFramePr>
        <p:xfrm>
          <a:off x="3440113" y="3433436"/>
          <a:ext cx="1465262" cy="754063"/>
        </p:xfrm>
        <a:graphic>
          <a:graphicData uri="http://schemas.openxmlformats.org/presentationml/2006/ole">
            <mc:AlternateContent xmlns:mc="http://schemas.openxmlformats.org/markup-compatibility/2006">
              <mc:Choice xmlns:v="urn:schemas-microsoft-com:vml" Requires="v">
                <p:oleObj spid="_x0000_s2131" name="Equation" r:id="rId4" imgW="444240" imgH="228600" progId="Equation.3">
                  <p:embed/>
                </p:oleObj>
              </mc:Choice>
              <mc:Fallback>
                <p:oleObj name="Equation" r:id="rId4" imgW="444240" imgH="228600" progId="Equation.3">
                  <p:embed/>
                  <p:pic>
                    <p:nvPicPr>
                      <p:cNvPr id="34818"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40113" y="3433436"/>
                        <a:ext cx="1465262" cy="7540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7" name="Group 6"/>
          <p:cNvGrpSpPr/>
          <p:nvPr/>
        </p:nvGrpSpPr>
        <p:grpSpPr>
          <a:xfrm>
            <a:off x="288894" y="2266158"/>
            <a:ext cx="1692306" cy="1391442"/>
            <a:chOff x="91553" y="1808958"/>
            <a:chExt cx="1692306" cy="1391442"/>
          </a:xfrm>
        </p:grpSpPr>
        <p:sp>
          <p:nvSpPr>
            <p:cNvPr id="34850" name="Line 24"/>
            <p:cNvSpPr>
              <a:spLocks noChangeShapeType="1"/>
            </p:cNvSpPr>
            <p:nvPr/>
          </p:nvSpPr>
          <p:spPr bwMode="auto">
            <a:xfrm>
              <a:off x="195263" y="2351089"/>
              <a:ext cx="685800" cy="0"/>
            </a:xfrm>
            <a:prstGeom prst="line">
              <a:avLst/>
            </a:prstGeom>
            <a:noFill/>
            <a:ln w="76200">
              <a:solidFill>
                <a:schemeClr val="accent2"/>
              </a:solidFill>
              <a:round/>
              <a:headEnd/>
              <a:tailEnd type="triangle" w="med" len="me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Calibri" pitchFamily="34" charset="0"/>
                <a:ea typeface="+mn-ea"/>
                <a:cs typeface="Calibri" pitchFamily="34" charset="0"/>
              </a:endParaRPr>
            </a:p>
          </p:txBody>
        </p:sp>
        <p:sp>
          <p:nvSpPr>
            <p:cNvPr id="34851" name="Line 25"/>
            <p:cNvSpPr>
              <a:spLocks noChangeShapeType="1"/>
            </p:cNvSpPr>
            <p:nvPr/>
          </p:nvSpPr>
          <p:spPr bwMode="auto">
            <a:xfrm>
              <a:off x="223838" y="3200400"/>
              <a:ext cx="495300" cy="0"/>
            </a:xfrm>
            <a:prstGeom prst="line">
              <a:avLst/>
            </a:prstGeom>
            <a:noFill/>
            <a:ln w="28575">
              <a:solidFill>
                <a:srgbClr val="FF0066"/>
              </a:solidFill>
              <a:round/>
              <a:headEnd/>
              <a:tailEnd type="triangle" w="med" len="me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Calibri" pitchFamily="34" charset="0"/>
                <a:ea typeface="+mn-ea"/>
                <a:cs typeface="Calibri" pitchFamily="34" charset="0"/>
              </a:endParaRPr>
            </a:p>
          </p:txBody>
        </p:sp>
        <p:sp>
          <p:nvSpPr>
            <p:cNvPr id="34852" name="Text Box 26"/>
            <p:cNvSpPr txBox="1">
              <a:spLocks noChangeArrowheads="1"/>
            </p:cNvSpPr>
            <p:nvPr/>
          </p:nvSpPr>
          <p:spPr bwMode="auto">
            <a:xfrm>
              <a:off x="105872" y="1808958"/>
              <a:ext cx="1677987" cy="461963"/>
            </a:xfrm>
            <a:prstGeom prst="rect">
              <a:avLst/>
            </a:prstGeom>
            <a:noFill/>
            <a:ln w="9525">
              <a:noFill/>
              <a:miter lim="800000"/>
              <a:headEnd/>
              <a:tailEnd/>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3333CC"/>
                  </a:solidFill>
                  <a:effectLst/>
                  <a:uLnTx/>
                  <a:uFillTx/>
                  <a:latin typeface="Calibri" pitchFamily="34" charset="0"/>
                  <a:ea typeface="+mn-ea"/>
                  <a:cs typeface="Calibri" pitchFamily="34" charset="0"/>
                </a:rPr>
                <a:t>Momentum</a:t>
              </a:r>
            </a:p>
          </p:txBody>
        </p:sp>
        <p:sp>
          <p:nvSpPr>
            <p:cNvPr id="34853" name="Text Box 27"/>
            <p:cNvSpPr txBox="1">
              <a:spLocks noChangeArrowheads="1"/>
            </p:cNvSpPr>
            <p:nvPr/>
          </p:nvSpPr>
          <p:spPr bwMode="auto">
            <a:xfrm>
              <a:off x="91553" y="2691764"/>
              <a:ext cx="720725" cy="461963"/>
            </a:xfrm>
            <a:prstGeom prst="rect">
              <a:avLst/>
            </a:prstGeom>
            <a:noFill/>
            <a:ln w="9525">
              <a:noFill/>
              <a:miter lim="800000"/>
              <a:headEnd/>
              <a:tailEnd/>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FF0066"/>
                  </a:solidFill>
                  <a:effectLst/>
                  <a:uLnTx/>
                  <a:uFillTx/>
                  <a:latin typeface="Calibri" pitchFamily="34" charset="0"/>
                  <a:ea typeface="+mn-ea"/>
                  <a:cs typeface="Calibri" pitchFamily="34" charset="0"/>
                </a:rPr>
                <a:t>Spin</a:t>
              </a:r>
            </a:p>
          </p:txBody>
        </p:sp>
      </p:grpSp>
      <p:grpSp>
        <p:nvGrpSpPr>
          <p:cNvPr id="4" name="Group 36"/>
          <p:cNvGrpSpPr>
            <a:grpSpLocks/>
          </p:cNvGrpSpPr>
          <p:nvPr/>
        </p:nvGrpSpPr>
        <p:grpSpPr bwMode="auto">
          <a:xfrm>
            <a:off x="1820863" y="1874511"/>
            <a:ext cx="4722812" cy="4548188"/>
            <a:chOff x="2221591" y="1869535"/>
            <a:chExt cx="4722366" cy="4548478"/>
          </a:xfrm>
        </p:grpSpPr>
        <p:sp>
          <p:nvSpPr>
            <p:cNvPr id="34842" name="Line 25"/>
            <p:cNvSpPr>
              <a:spLocks noChangeShapeType="1"/>
            </p:cNvSpPr>
            <p:nvPr/>
          </p:nvSpPr>
          <p:spPr bwMode="auto">
            <a:xfrm>
              <a:off x="2221591" y="4224768"/>
              <a:ext cx="546439" cy="8899"/>
            </a:xfrm>
            <a:prstGeom prst="line">
              <a:avLst/>
            </a:prstGeom>
            <a:noFill/>
            <a:ln w="28575">
              <a:solidFill>
                <a:schemeClr val="tx1"/>
              </a:solidFill>
              <a:round/>
              <a:headEnd/>
              <a:tailEnd type="triangle" w="med" len="me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34843" name="Line 25"/>
            <p:cNvSpPr>
              <a:spLocks noChangeShapeType="1"/>
            </p:cNvSpPr>
            <p:nvPr/>
          </p:nvSpPr>
          <p:spPr bwMode="auto">
            <a:xfrm flipH="1">
              <a:off x="6350188" y="4246902"/>
              <a:ext cx="593769" cy="8477"/>
            </a:xfrm>
            <a:prstGeom prst="line">
              <a:avLst/>
            </a:prstGeom>
            <a:noFill/>
            <a:ln w="28575">
              <a:solidFill>
                <a:schemeClr val="tx1"/>
              </a:solidFill>
              <a:round/>
              <a:headEnd/>
              <a:tailEnd type="triangle" w="med" len="me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34844" name="Line 25"/>
            <p:cNvSpPr>
              <a:spLocks noChangeShapeType="1"/>
            </p:cNvSpPr>
            <p:nvPr/>
          </p:nvSpPr>
          <p:spPr bwMode="auto">
            <a:xfrm>
              <a:off x="4664401" y="1869535"/>
              <a:ext cx="3259" cy="507832"/>
            </a:xfrm>
            <a:prstGeom prst="line">
              <a:avLst/>
            </a:prstGeom>
            <a:noFill/>
            <a:ln w="28575">
              <a:solidFill>
                <a:schemeClr val="tx1"/>
              </a:solidFill>
              <a:round/>
              <a:headEnd/>
              <a:tailEnd type="triangle" w="med" len="me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34845" name="Line 25"/>
            <p:cNvSpPr>
              <a:spLocks noChangeShapeType="1"/>
            </p:cNvSpPr>
            <p:nvPr/>
          </p:nvSpPr>
          <p:spPr bwMode="auto">
            <a:xfrm flipH="1" flipV="1">
              <a:off x="4602530" y="5894568"/>
              <a:ext cx="7597" cy="523445"/>
            </a:xfrm>
            <a:prstGeom prst="line">
              <a:avLst/>
            </a:prstGeom>
            <a:noFill/>
            <a:ln w="28575">
              <a:solidFill>
                <a:schemeClr val="tx1"/>
              </a:solidFill>
              <a:round/>
              <a:headEnd/>
              <a:tailEnd type="triangle" w="med" len="med"/>
            </a:ln>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34846" name="TextBox 32"/>
            <p:cNvSpPr txBox="1">
              <a:spLocks noChangeArrowheads="1"/>
            </p:cNvSpPr>
            <p:nvPr/>
          </p:nvSpPr>
          <p:spPr bwMode="auto">
            <a:xfrm>
              <a:off x="4732790" y="2073412"/>
              <a:ext cx="338629" cy="369332"/>
            </a:xfrm>
            <a:prstGeom prst="rect">
              <a:avLst/>
            </a:prstGeom>
            <a:noFill/>
            <a:ln w="9525">
              <a:noFill/>
              <a:miter lim="800000"/>
              <a:headEnd/>
              <a:tailEnd/>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a:ln>
                    <a:noFill/>
                  </a:ln>
                  <a:solidFill>
                    <a:srgbClr val="000000"/>
                  </a:solidFill>
                  <a:effectLst/>
                  <a:uLnTx/>
                  <a:uFillTx/>
                  <a:latin typeface="Times New Roman" pitchFamily="18" charset="0"/>
                  <a:ea typeface="+mn-ea"/>
                  <a:cs typeface="+mn-cs"/>
                </a:rPr>
                <a:t>E</a:t>
              </a:r>
            </a:p>
          </p:txBody>
        </p:sp>
        <p:sp>
          <p:nvSpPr>
            <p:cNvPr id="34847" name="TextBox 33"/>
            <p:cNvSpPr txBox="1">
              <a:spLocks noChangeArrowheads="1"/>
            </p:cNvSpPr>
            <p:nvPr/>
          </p:nvSpPr>
          <p:spPr bwMode="auto">
            <a:xfrm>
              <a:off x="2442810" y="4255802"/>
              <a:ext cx="338629" cy="369332"/>
            </a:xfrm>
            <a:prstGeom prst="rect">
              <a:avLst/>
            </a:prstGeom>
            <a:noFill/>
            <a:ln w="9525">
              <a:noFill/>
              <a:miter lim="800000"/>
              <a:headEnd/>
              <a:tailEnd/>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a:ln>
                    <a:noFill/>
                  </a:ln>
                  <a:solidFill>
                    <a:srgbClr val="000000"/>
                  </a:solidFill>
                  <a:effectLst/>
                  <a:uLnTx/>
                  <a:uFillTx/>
                  <a:latin typeface="Times New Roman" pitchFamily="18" charset="0"/>
                  <a:ea typeface="+mn-ea"/>
                  <a:cs typeface="+mn-cs"/>
                </a:rPr>
                <a:t>E</a:t>
              </a:r>
            </a:p>
          </p:txBody>
        </p:sp>
        <p:sp>
          <p:nvSpPr>
            <p:cNvPr id="34848" name="TextBox 34"/>
            <p:cNvSpPr txBox="1">
              <a:spLocks noChangeArrowheads="1"/>
            </p:cNvSpPr>
            <p:nvPr/>
          </p:nvSpPr>
          <p:spPr bwMode="auto">
            <a:xfrm>
              <a:off x="6394468" y="4234512"/>
              <a:ext cx="338629" cy="369332"/>
            </a:xfrm>
            <a:prstGeom prst="rect">
              <a:avLst/>
            </a:prstGeom>
            <a:noFill/>
            <a:ln w="9525">
              <a:noFill/>
              <a:miter lim="800000"/>
              <a:headEnd/>
              <a:tailEnd/>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a:ln>
                    <a:noFill/>
                  </a:ln>
                  <a:solidFill>
                    <a:srgbClr val="000000"/>
                  </a:solidFill>
                  <a:effectLst/>
                  <a:uLnTx/>
                  <a:uFillTx/>
                  <a:latin typeface="Times New Roman" pitchFamily="18" charset="0"/>
                  <a:ea typeface="+mn-ea"/>
                  <a:cs typeface="+mn-cs"/>
                </a:rPr>
                <a:t>E</a:t>
              </a:r>
            </a:p>
          </p:txBody>
        </p:sp>
        <p:sp>
          <p:nvSpPr>
            <p:cNvPr id="34849" name="TextBox 35"/>
            <p:cNvSpPr txBox="1">
              <a:spLocks noChangeArrowheads="1"/>
            </p:cNvSpPr>
            <p:nvPr/>
          </p:nvSpPr>
          <p:spPr bwMode="auto">
            <a:xfrm>
              <a:off x="4668948" y="5852413"/>
              <a:ext cx="338629" cy="369332"/>
            </a:xfrm>
            <a:prstGeom prst="rect">
              <a:avLst/>
            </a:prstGeom>
            <a:noFill/>
            <a:ln w="9525">
              <a:noFill/>
              <a:miter lim="800000"/>
              <a:headEnd/>
              <a:tailEnd/>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a:ln>
                    <a:noFill/>
                  </a:ln>
                  <a:solidFill>
                    <a:srgbClr val="000000"/>
                  </a:solidFill>
                  <a:effectLst/>
                  <a:uLnTx/>
                  <a:uFillTx/>
                  <a:latin typeface="Times New Roman" pitchFamily="18" charset="0"/>
                  <a:ea typeface="+mn-ea"/>
                  <a:cs typeface="+mn-cs"/>
                </a:rPr>
                <a:t>E</a:t>
              </a:r>
            </a:p>
          </p:txBody>
        </p:sp>
      </p:grpSp>
      <p:graphicFrame>
        <p:nvGraphicFramePr>
          <p:cNvPr id="2" name="Object 3"/>
          <p:cNvGraphicFramePr>
            <a:graphicFrameLocks noChangeAspect="1"/>
          </p:cNvGraphicFramePr>
          <p:nvPr>
            <p:extLst/>
          </p:nvPr>
        </p:nvGraphicFramePr>
        <p:xfrm>
          <a:off x="3324224" y="4451464"/>
          <a:ext cx="1943101" cy="1097491"/>
        </p:xfrm>
        <a:graphic>
          <a:graphicData uri="http://schemas.openxmlformats.org/presentationml/2006/ole">
            <mc:AlternateContent xmlns:mc="http://schemas.openxmlformats.org/markup-compatibility/2006">
              <mc:Choice xmlns:v="urn:schemas-microsoft-com:vml" Requires="v">
                <p:oleObj spid="_x0000_s2132" name="Equation" r:id="rId6" imgW="698400" imgH="393480" progId="Equation.DSMT4">
                  <p:embed/>
                </p:oleObj>
              </mc:Choice>
              <mc:Fallback>
                <p:oleObj name="Equation" r:id="rId6" imgW="698400" imgH="393480" progId="Equation.DSMT4">
                  <p:embed/>
                  <p:pic>
                    <p:nvPicPr>
                      <p:cNvPr id="2"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24224" y="4451464"/>
                        <a:ext cx="1943101" cy="1097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0000"/>
                            </a:solidFill>
                            <a:miter lim="800000"/>
                            <a:headEnd/>
                            <a:tailEnd/>
                          </a14:hiddenLine>
                        </a:ext>
                      </a:extLst>
                    </p:spPr>
                  </p:pic>
                </p:oleObj>
              </mc:Fallback>
            </mc:AlternateContent>
          </a:graphicData>
        </a:graphic>
      </p:graphicFrame>
      <p:sp>
        <p:nvSpPr>
          <p:cNvPr id="38" name="TextBox 37"/>
          <p:cNvSpPr txBox="1"/>
          <p:nvPr/>
        </p:nvSpPr>
        <p:spPr>
          <a:xfrm>
            <a:off x="3790230" y="1216033"/>
            <a:ext cx="2830583" cy="4001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Calibri" pitchFamily="34" charset="0"/>
                <a:ea typeface="+mn-ea"/>
                <a:cs typeface="Calibri" pitchFamily="34" charset="0"/>
              </a:rPr>
              <a:t>At the magic momentum</a:t>
            </a:r>
          </a:p>
        </p:txBody>
      </p:sp>
      <p:sp>
        <p:nvSpPr>
          <p:cNvPr id="39" name="TextBox 38"/>
          <p:cNvSpPr txBox="1"/>
          <p:nvPr/>
        </p:nvSpPr>
        <p:spPr>
          <a:xfrm>
            <a:off x="6423359" y="1886630"/>
            <a:ext cx="2546047" cy="1015663"/>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Calibri" pitchFamily="34" charset="0"/>
                <a:ea typeface="+mn-ea"/>
                <a:cs typeface="Calibri" pitchFamily="34" charset="0"/>
              </a:rPr>
              <a:t>spin and momentum</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Calibri" pitchFamily="34" charset="0"/>
                <a:ea typeface="+mn-ea"/>
                <a:cs typeface="Calibri" pitchFamily="34" charset="0"/>
              </a:rPr>
              <a:t>vectors precess at the same rate in an E-field</a:t>
            </a:r>
          </a:p>
        </p:txBody>
      </p:sp>
      <p:graphicFrame>
        <p:nvGraphicFramePr>
          <p:cNvPr id="40" name="Object 39"/>
          <p:cNvGraphicFramePr>
            <a:graphicFrameLocks noChangeAspect="1"/>
          </p:cNvGraphicFramePr>
          <p:nvPr>
            <p:extLst/>
          </p:nvPr>
        </p:nvGraphicFramePr>
        <p:xfrm>
          <a:off x="6610350" y="1070965"/>
          <a:ext cx="2281169" cy="731316"/>
        </p:xfrm>
        <a:graphic>
          <a:graphicData uri="http://schemas.openxmlformats.org/presentationml/2006/ole">
            <mc:AlternateContent xmlns:mc="http://schemas.openxmlformats.org/markup-compatibility/2006">
              <mc:Choice xmlns:v="urn:schemas-microsoft-com:vml" Requires="v">
                <p:oleObj spid="_x0000_s2133" name="Equation" r:id="rId8" imgW="1307880" imgH="419040" progId="Equation.DSMT4">
                  <p:embed/>
                </p:oleObj>
              </mc:Choice>
              <mc:Fallback>
                <p:oleObj name="Equation" r:id="rId8" imgW="1307880" imgH="419040" progId="Equation.DSMT4">
                  <p:embed/>
                  <p:pic>
                    <p:nvPicPr>
                      <p:cNvPr id="40" name="Object 39"/>
                      <p:cNvPicPr>
                        <a:picLocks noChangeAspect="1" noChangeArrowheads="1"/>
                      </p:cNvPicPr>
                      <p:nvPr/>
                    </p:nvPicPr>
                    <p:blipFill>
                      <a:blip r:embed="rId9"/>
                      <a:srcRect/>
                      <a:stretch>
                        <a:fillRect/>
                      </a:stretch>
                    </p:blipFill>
                    <p:spPr bwMode="auto">
                      <a:xfrm>
                        <a:off x="6610350" y="1070965"/>
                        <a:ext cx="2281169" cy="731316"/>
                      </a:xfrm>
                      <a:prstGeom prst="rect">
                        <a:avLst/>
                      </a:prstGeom>
                      <a:noFill/>
                      <a:extLst/>
                    </p:spPr>
                  </p:pic>
                </p:oleObj>
              </mc:Fallback>
            </mc:AlternateContent>
          </a:graphicData>
        </a:graphic>
      </p:graphicFrame>
      <p:sp>
        <p:nvSpPr>
          <p:cNvPr id="43" name="TextBox 42"/>
          <p:cNvSpPr txBox="1"/>
          <p:nvPr/>
        </p:nvSpPr>
        <p:spPr>
          <a:xfrm>
            <a:off x="3276600" y="685800"/>
            <a:ext cx="2587183" cy="461665"/>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Calibri" pitchFamily="34" charset="0"/>
                <a:ea typeface="+mn-ea"/>
                <a:cs typeface="Calibri" pitchFamily="34" charset="0"/>
              </a:rPr>
              <a:t>Y. Semertzidis</a:t>
            </a:r>
            <a:r>
              <a:rPr kumimoji="0" lang="en-US" sz="2400" b="0" i="1" u="none" strike="noStrike" kern="1200" cap="none" spc="0" normalizeH="0" baseline="0" noProof="0" dirty="0">
                <a:ln>
                  <a:noFill/>
                </a:ln>
                <a:solidFill>
                  <a:srgbClr val="000000"/>
                </a:solidFill>
                <a:effectLst/>
                <a:uLnTx/>
                <a:uFillTx/>
                <a:latin typeface="Calibri" pitchFamily="34" charset="0"/>
                <a:ea typeface="+mn-ea"/>
                <a:cs typeface="Calibri" pitchFamily="34" charset="0"/>
              </a:rPr>
              <a:t> et al.</a:t>
            </a:r>
          </a:p>
        </p:txBody>
      </p:sp>
      <p:sp>
        <p:nvSpPr>
          <p:cNvPr id="6" name="TextBox 5"/>
          <p:cNvSpPr txBox="1"/>
          <p:nvPr/>
        </p:nvSpPr>
        <p:spPr>
          <a:xfrm>
            <a:off x="6493005" y="5276821"/>
            <a:ext cx="2289409" cy="461665"/>
          </a:xfrm>
          <a:prstGeom prst="rect">
            <a:avLst/>
          </a:prstGeom>
          <a:solidFill>
            <a:srgbClr val="CCFFFF"/>
          </a:solidFill>
          <a:effectLst>
            <a:outerShdw blurRad="50800" dist="38100" dir="2700000" algn="tl" rotWithShape="0">
              <a:prstClr val="black">
                <a:alpha val="40000"/>
              </a:prstClr>
            </a:outerShdw>
          </a:effectLst>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2400" b="0" i="0" u="none" strike="noStrike" kern="1200" cap="none" spc="0" normalizeH="0" baseline="0" noProof="0" dirty="0">
                <a:ln>
                  <a:noFill/>
                </a:ln>
                <a:solidFill>
                  <a:srgbClr val="000000"/>
                </a:solidFill>
                <a:effectLst/>
                <a:uLnTx/>
                <a:uFillTx/>
                <a:latin typeface="Arial"/>
                <a:ea typeface="+mn-ea"/>
                <a:cs typeface="+mn-cs"/>
              </a:rPr>
              <a:t>Diameter: 80 m</a:t>
            </a:r>
            <a:endParaRPr kumimoji="0" lang="zh-CN" altLang="en-US" sz="2400" b="0" i="0" u="none" strike="noStrike" kern="1200" cap="none" spc="0" normalizeH="0" baseline="0" noProof="0" dirty="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206284244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ounded Rectangle 34"/>
          <p:cNvSpPr/>
          <p:nvPr/>
        </p:nvSpPr>
        <p:spPr bwMode="auto">
          <a:xfrm>
            <a:off x="1558361" y="2787351"/>
            <a:ext cx="2347890" cy="923327"/>
          </a:xfrm>
          <a:prstGeom prst="roundRect">
            <a:avLst/>
          </a:prstGeom>
          <a:solidFill>
            <a:srgbClr val="0066FF"/>
          </a:solidFill>
          <a:ln w="9525"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2400" b="0" i="0" u="none" strike="noStrike" cap="none" normalizeH="0" baseline="0">
              <a:ln>
                <a:noFill/>
              </a:ln>
              <a:solidFill>
                <a:schemeClr val="bg1"/>
              </a:solidFill>
              <a:effectLst/>
              <a:latin typeface="Times New Roman" pitchFamily="18" charset="0"/>
            </a:endParaRPr>
          </a:p>
        </p:txBody>
      </p:sp>
      <p:grpSp>
        <p:nvGrpSpPr>
          <p:cNvPr id="5" name="Group 4">
            <a:extLst>
              <a:ext uri="{FF2B5EF4-FFF2-40B4-BE49-F238E27FC236}">
                <a16:creationId xmlns:a16="http://schemas.microsoft.com/office/drawing/2014/main" id="{11C38331-F180-75DC-5FFE-094E737D6B10}"/>
              </a:ext>
            </a:extLst>
          </p:cNvPr>
          <p:cNvGrpSpPr/>
          <p:nvPr/>
        </p:nvGrpSpPr>
        <p:grpSpPr>
          <a:xfrm>
            <a:off x="1391649" y="1949151"/>
            <a:ext cx="2667000" cy="656485"/>
            <a:chOff x="1752600" y="838200"/>
            <a:chExt cx="2667000" cy="656485"/>
          </a:xfrm>
        </p:grpSpPr>
        <p:sp>
          <p:nvSpPr>
            <p:cNvPr id="34" name="Rounded Rectangle 33"/>
            <p:cNvSpPr/>
            <p:nvPr/>
          </p:nvSpPr>
          <p:spPr bwMode="auto">
            <a:xfrm>
              <a:off x="1919312" y="838200"/>
              <a:ext cx="2347889" cy="656485"/>
            </a:xfrm>
            <a:prstGeom prst="roundRect">
              <a:avLst/>
            </a:prstGeom>
            <a:solidFill>
              <a:srgbClr val="0066FF"/>
            </a:solidFill>
            <a:ln w="9525"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2400" b="0" i="0" u="none" strike="noStrike" cap="none" normalizeH="0" baseline="0">
                <a:ln>
                  <a:noFill/>
                </a:ln>
                <a:solidFill>
                  <a:schemeClr val="bg1"/>
                </a:solidFill>
                <a:effectLst/>
                <a:latin typeface="Calibri" panose="020F0502020204030204" pitchFamily="34" charset="0"/>
              </a:endParaRPr>
            </a:p>
          </p:txBody>
        </p:sp>
        <p:sp>
          <p:nvSpPr>
            <p:cNvPr id="36" name="Text Box 41"/>
            <p:cNvSpPr txBox="1">
              <a:spLocks noChangeArrowheads="1"/>
            </p:cNvSpPr>
            <p:nvPr/>
          </p:nvSpPr>
          <p:spPr bwMode="auto">
            <a:xfrm>
              <a:off x="1752600" y="951262"/>
              <a:ext cx="2667000" cy="400110"/>
            </a:xfrm>
            <a:prstGeom prst="rect">
              <a:avLst/>
            </a:prstGeom>
            <a:noFill/>
            <a:ln w="9525">
              <a:noFill/>
              <a:miter lim="800000"/>
              <a:headEnd/>
              <a:tailEnd/>
            </a:ln>
            <a:effectLst/>
          </p:spPr>
          <p:txBody>
            <a:bodyPr wrap="square">
              <a:spAutoFit/>
            </a:bodyPr>
            <a:lstStyle/>
            <a:p>
              <a:pPr algn="ctr" eaLnBrk="0" hangingPunct="0"/>
              <a:r>
                <a:rPr lang="en-US" altLang="zh-CN" sz="2000" dirty="0">
                  <a:solidFill>
                    <a:schemeClr val="bg1"/>
                  </a:solidFill>
                  <a:latin typeface="Calibri" panose="020F0502020204030204" pitchFamily="34" charset="0"/>
                  <a:ea typeface="楷体" panose="02010609060101010101" pitchFamily="49" charset="-122"/>
                  <a:cs typeface="Calibri" pitchFamily="34" charset="0"/>
                </a:rPr>
                <a:t>Neutron, proton</a:t>
              </a:r>
              <a:endParaRPr lang="en-US" sz="2000" dirty="0">
                <a:solidFill>
                  <a:schemeClr val="bg1"/>
                </a:solidFill>
                <a:latin typeface="Calibri" panose="020F0502020204030204" pitchFamily="34" charset="0"/>
                <a:ea typeface="楷体" panose="02010609060101010101" pitchFamily="49" charset="-122"/>
                <a:cs typeface="Calibri" pitchFamily="34" charset="0"/>
              </a:endParaRPr>
            </a:p>
          </p:txBody>
        </p:sp>
      </p:grpSp>
      <p:sp>
        <p:nvSpPr>
          <p:cNvPr id="37" name="Text Box 42"/>
          <p:cNvSpPr txBox="1">
            <a:spLocks noChangeArrowheads="1"/>
          </p:cNvSpPr>
          <p:nvPr/>
        </p:nvSpPr>
        <p:spPr bwMode="auto">
          <a:xfrm>
            <a:off x="1391649" y="2778421"/>
            <a:ext cx="2667000" cy="923330"/>
          </a:xfrm>
          <a:prstGeom prst="rect">
            <a:avLst/>
          </a:prstGeom>
          <a:noFill/>
          <a:ln w="9525">
            <a:noFill/>
            <a:miter lim="800000"/>
            <a:headEnd/>
            <a:tailEnd/>
          </a:ln>
          <a:effectLst/>
        </p:spPr>
        <p:txBody>
          <a:bodyPr wrap="square">
            <a:spAutoFit/>
          </a:bodyPr>
          <a:lstStyle/>
          <a:p>
            <a:pPr algn="ctr" eaLnBrk="0" hangingPunct="0"/>
            <a:r>
              <a:rPr lang="en-US" altLang="zh-CN" sz="1800" dirty="0">
                <a:solidFill>
                  <a:schemeClr val="bg1"/>
                </a:solidFill>
                <a:latin typeface="Calibri" panose="020F0502020204030204" pitchFamily="34" charset="0"/>
                <a:ea typeface="楷体" panose="02010609060101010101" pitchFamily="49" charset="-122"/>
                <a:cs typeface="Calibri" pitchFamily="34" charset="0"/>
              </a:rPr>
              <a:t>Nuclear Schiff moment Diamagnetic </a:t>
            </a:r>
            <a:r>
              <a:rPr lang="en-US" sz="1800" dirty="0">
                <a:solidFill>
                  <a:schemeClr val="bg1"/>
                </a:solidFill>
                <a:latin typeface="Calibri" panose="020F0502020204030204" pitchFamily="34" charset="0"/>
                <a:ea typeface="楷体" panose="02010609060101010101" pitchFamily="49" charset="-122"/>
                <a:cs typeface="Calibri" pitchFamily="34" charset="0"/>
              </a:rPr>
              <a:t>Hg, </a:t>
            </a:r>
            <a:r>
              <a:rPr lang="en-US" sz="1800" dirty="0" err="1">
                <a:solidFill>
                  <a:schemeClr val="bg1"/>
                </a:solidFill>
                <a:latin typeface="Calibri" panose="020F0502020204030204" pitchFamily="34" charset="0"/>
                <a:ea typeface="楷体" panose="02010609060101010101" pitchFamily="49" charset="-122"/>
                <a:cs typeface="Calibri" pitchFamily="34" charset="0"/>
              </a:rPr>
              <a:t>Yb</a:t>
            </a:r>
            <a:r>
              <a:rPr lang="en-US" sz="1800" dirty="0">
                <a:solidFill>
                  <a:schemeClr val="bg1"/>
                </a:solidFill>
                <a:latin typeface="Calibri" panose="020F0502020204030204" pitchFamily="34" charset="0"/>
                <a:ea typeface="楷体" panose="02010609060101010101" pitchFamily="49" charset="-122"/>
                <a:cs typeface="Calibri" pitchFamily="34" charset="0"/>
              </a:rPr>
              <a:t>, Ra </a:t>
            </a:r>
          </a:p>
          <a:p>
            <a:pPr algn="ctr" eaLnBrk="0" hangingPunct="0"/>
            <a:r>
              <a:rPr lang="en-US" altLang="zh-CN" sz="1800" dirty="0">
                <a:solidFill>
                  <a:schemeClr val="bg1"/>
                </a:solidFill>
                <a:latin typeface="Calibri" panose="020F0502020204030204" pitchFamily="34" charset="0"/>
                <a:ea typeface="楷体" panose="02010609060101010101" pitchFamily="49" charset="-122"/>
                <a:cs typeface="Calibri" pitchFamily="34" charset="0"/>
              </a:rPr>
              <a:t>Tl-F, </a:t>
            </a:r>
            <a:r>
              <a:rPr lang="en-US" sz="1800" dirty="0" err="1">
                <a:solidFill>
                  <a:schemeClr val="bg1"/>
                </a:solidFill>
                <a:latin typeface="Calibri" panose="020F0502020204030204" pitchFamily="34" charset="0"/>
                <a:ea typeface="楷体" panose="02010609060101010101" pitchFamily="49" charset="-122"/>
                <a:cs typeface="Calibri" pitchFamily="34" charset="0"/>
              </a:rPr>
              <a:t>Yb</a:t>
            </a:r>
            <a:r>
              <a:rPr lang="en-US" sz="1800" dirty="0">
                <a:solidFill>
                  <a:schemeClr val="bg1"/>
                </a:solidFill>
                <a:latin typeface="Calibri" panose="020F0502020204030204" pitchFamily="34" charset="0"/>
                <a:ea typeface="楷体" panose="02010609060101010101" pitchFamily="49" charset="-122"/>
                <a:cs typeface="Calibri" pitchFamily="34" charset="0"/>
              </a:rPr>
              <a:t>(OH), Ag-</a:t>
            </a:r>
            <a:r>
              <a:rPr lang="en-US" altLang="zh-CN" sz="1800" dirty="0">
                <a:solidFill>
                  <a:schemeClr val="bg1"/>
                </a:solidFill>
                <a:latin typeface="Calibri" panose="020F0502020204030204" pitchFamily="34" charset="0"/>
                <a:ea typeface="楷体" panose="02010609060101010101" pitchFamily="49" charset="-122"/>
                <a:cs typeface="Calibri" pitchFamily="34" charset="0"/>
              </a:rPr>
              <a:t>Fr</a:t>
            </a:r>
            <a:endParaRPr lang="en-US" sz="1800" dirty="0">
              <a:solidFill>
                <a:schemeClr val="bg1"/>
              </a:solidFill>
              <a:latin typeface="Calibri" panose="020F0502020204030204" pitchFamily="34" charset="0"/>
              <a:ea typeface="楷体" panose="02010609060101010101" pitchFamily="49" charset="-122"/>
              <a:cs typeface="Calibri" pitchFamily="34" charset="0"/>
            </a:endParaRPr>
          </a:p>
        </p:txBody>
      </p:sp>
      <p:grpSp>
        <p:nvGrpSpPr>
          <p:cNvPr id="3" name="Group 2">
            <a:extLst>
              <a:ext uri="{FF2B5EF4-FFF2-40B4-BE49-F238E27FC236}">
                <a16:creationId xmlns:a16="http://schemas.microsoft.com/office/drawing/2014/main" id="{8CF690C8-3F20-9879-2497-1AE21D2BCCF2}"/>
              </a:ext>
            </a:extLst>
          </p:cNvPr>
          <p:cNvGrpSpPr/>
          <p:nvPr/>
        </p:nvGrpSpPr>
        <p:grpSpPr>
          <a:xfrm>
            <a:off x="4439649" y="1949151"/>
            <a:ext cx="2185214" cy="676713"/>
            <a:chOff x="4800600" y="838200"/>
            <a:chExt cx="2185214" cy="676713"/>
          </a:xfrm>
        </p:grpSpPr>
        <p:sp>
          <p:nvSpPr>
            <p:cNvPr id="40" name="Rounded Rectangle 39"/>
            <p:cNvSpPr/>
            <p:nvPr/>
          </p:nvSpPr>
          <p:spPr bwMode="auto">
            <a:xfrm>
              <a:off x="4925751" y="838200"/>
              <a:ext cx="2044509" cy="676713"/>
            </a:xfrm>
            <a:prstGeom prst="roundRect">
              <a:avLst/>
            </a:prstGeom>
            <a:solidFill>
              <a:srgbClr val="009900"/>
            </a:solidFill>
            <a:ln w="9525"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2000" b="0" i="0" u="none" strike="noStrike" cap="none" normalizeH="0" baseline="0">
                <a:ln>
                  <a:noFill/>
                </a:ln>
                <a:solidFill>
                  <a:schemeClr val="bg1"/>
                </a:solidFill>
                <a:effectLst/>
                <a:latin typeface="Times New Roman" pitchFamily="18" charset="0"/>
              </a:endParaRPr>
            </a:p>
          </p:txBody>
        </p:sp>
        <p:sp>
          <p:nvSpPr>
            <p:cNvPr id="42" name="Text Box 44"/>
            <p:cNvSpPr txBox="1">
              <a:spLocks noChangeArrowheads="1"/>
            </p:cNvSpPr>
            <p:nvPr/>
          </p:nvSpPr>
          <p:spPr bwMode="auto">
            <a:xfrm>
              <a:off x="4800600" y="959744"/>
              <a:ext cx="2185214" cy="400110"/>
            </a:xfrm>
            <a:prstGeom prst="rect">
              <a:avLst/>
            </a:prstGeom>
            <a:noFill/>
            <a:ln w="9525">
              <a:noFill/>
              <a:miter lim="800000"/>
              <a:headEnd/>
              <a:tailEnd/>
            </a:ln>
            <a:effectLst/>
          </p:spPr>
          <p:txBody>
            <a:bodyPr wrap="square">
              <a:spAutoFit/>
            </a:bodyPr>
            <a:lstStyle/>
            <a:p>
              <a:pPr algn="ctr" eaLnBrk="0" hangingPunct="0"/>
              <a:r>
                <a:rPr lang="en-US" altLang="zh-CN" sz="2000" dirty="0">
                  <a:solidFill>
                    <a:schemeClr val="bg1"/>
                  </a:solidFill>
                  <a:latin typeface="Calibri" panose="020F0502020204030204" pitchFamily="34" charset="0"/>
                  <a:ea typeface="楷体" panose="02010609060101010101" pitchFamily="49" charset="-122"/>
                  <a:cs typeface="Calibri" pitchFamily="34" charset="0"/>
                </a:rPr>
                <a:t>Quark </a:t>
              </a:r>
              <a:r>
                <a:rPr lang="en-US" sz="2000" dirty="0">
                  <a:solidFill>
                    <a:schemeClr val="bg1"/>
                  </a:solidFill>
                  <a:latin typeface="Calibri" panose="020F0502020204030204" pitchFamily="34" charset="0"/>
                  <a:ea typeface="楷体" panose="02010609060101010101" pitchFamily="49" charset="-122"/>
                  <a:cs typeface="Calibri" pitchFamily="34" charset="0"/>
                </a:rPr>
                <a:t>EDM</a:t>
              </a:r>
            </a:p>
          </p:txBody>
        </p:sp>
      </p:grpSp>
      <p:grpSp>
        <p:nvGrpSpPr>
          <p:cNvPr id="4" name="Group 3">
            <a:extLst>
              <a:ext uri="{FF2B5EF4-FFF2-40B4-BE49-F238E27FC236}">
                <a16:creationId xmlns:a16="http://schemas.microsoft.com/office/drawing/2014/main" id="{9EEBF98F-A877-0273-7986-D8972B6F3EC2}"/>
              </a:ext>
            </a:extLst>
          </p:cNvPr>
          <p:cNvGrpSpPr/>
          <p:nvPr/>
        </p:nvGrpSpPr>
        <p:grpSpPr>
          <a:xfrm>
            <a:off x="4546136" y="2779200"/>
            <a:ext cx="2083264" cy="931478"/>
            <a:chOff x="4907087" y="1668249"/>
            <a:chExt cx="2083264" cy="931478"/>
          </a:xfrm>
        </p:grpSpPr>
        <p:sp>
          <p:nvSpPr>
            <p:cNvPr id="41" name="Rounded Rectangle 40"/>
            <p:cNvSpPr/>
            <p:nvPr/>
          </p:nvSpPr>
          <p:spPr bwMode="auto">
            <a:xfrm>
              <a:off x="4925751" y="1668249"/>
              <a:ext cx="2044509" cy="931478"/>
            </a:xfrm>
            <a:prstGeom prst="roundRect">
              <a:avLst/>
            </a:prstGeom>
            <a:solidFill>
              <a:srgbClr val="009900"/>
            </a:solidFill>
            <a:ln w="9525"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2000" b="0" i="0" u="none" strike="noStrike" cap="none" normalizeH="0" baseline="0">
                <a:ln>
                  <a:noFill/>
                </a:ln>
                <a:solidFill>
                  <a:schemeClr val="bg1"/>
                </a:solidFill>
                <a:effectLst/>
                <a:latin typeface="Times New Roman" pitchFamily="18" charset="0"/>
              </a:endParaRPr>
            </a:p>
          </p:txBody>
        </p:sp>
        <p:sp>
          <p:nvSpPr>
            <p:cNvPr id="43" name="Text Box 45"/>
            <p:cNvSpPr txBox="1">
              <a:spLocks noChangeArrowheads="1"/>
            </p:cNvSpPr>
            <p:nvPr/>
          </p:nvSpPr>
          <p:spPr bwMode="auto">
            <a:xfrm>
              <a:off x="4907087" y="1824118"/>
              <a:ext cx="2083264" cy="646331"/>
            </a:xfrm>
            <a:prstGeom prst="rect">
              <a:avLst/>
            </a:prstGeom>
            <a:noFill/>
            <a:ln w="9525">
              <a:noFill/>
              <a:miter lim="800000"/>
              <a:headEnd/>
              <a:tailEnd/>
            </a:ln>
            <a:effectLst/>
          </p:spPr>
          <p:txBody>
            <a:bodyPr wrap="none">
              <a:spAutoFit/>
            </a:bodyPr>
            <a:lstStyle/>
            <a:p>
              <a:pPr algn="ctr" eaLnBrk="0" hangingPunct="0"/>
              <a:r>
                <a:rPr lang="en-US" sz="1800" dirty="0">
                  <a:solidFill>
                    <a:schemeClr val="bg1"/>
                  </a:solidFill>
                  <a:latin typeface="Calibri" panose="020F0502020204030204" pitchFamily="34" charset="0"/>
                  <a:ea typeface="楷体" panose="02010609060101010101" pitchFamily="49" charset="-122"/>
                  <a:cs typeface="Calibri" pitchFamily="34" charset="0"/>
                </a:rPr>
                <a:t>Quark chromo-EDM</a:t>
              </a:r>
            </a:p>
            <a:p>
              <a:pPr algn="ctr" eaLnBrk="0" hangingPunct="0"/>
              <a:r>
                <a:rPr lang="en-US" sz="1800" dirty="0">
                  <a:solidFill>
                    <a:schemeClr val="bg1"/>
                  </a:solidFill>
                  <a:latin typeface="Calibri" panose="020F0502020204030204" pitchFamily="34" charset="0"/>
                  <a:ea typeface="楷体" panose="02010609060101010101" pitchFamily="49" charset="-122"/>
                  <a:cs typeface="Calibri" pitchFamily="34" charset="0"/>
                </a:rPr>
                <a:t>4</a:t>
              </a:r>
              <a:r>
                <a:rPr lang="zh-CN" altLang="en-US" sz="1800" dirty="0">
                  <a:solidFill>
                    <a:schemeClr val="bg1"/>
                  </a:solidFill>
                  <a:latin typeface="Calibri" panose="020F0502020204030204" pitchFamily="34" charset="0"/>
                  <a:ea typeface="楷体" panose="02010609060101010101" pitchFamily="49" charset="-122"/>
                  <a:cs typeface="Calibri" pitchFamily="34" charset="0"/>
                </a:rPr>
                <a:t> </a:t>
              </a:r>
              <a:r>
                <a:rPr lang="en-US" altLang="zh-CN" sz="1800" dirty="0">
                  <a:solidFill>
                    <a:schemeClr val="bg1"/>
                  </a:solidFill>
                  <a:latin typeface="Calibri" panose="020F0502020204030204" pitchFamily="34" charset="0"/>
                  <a:ea typeface="楷体" panose="02010609060101010101" pitchFamily="49" charset="-122"/>
                  <a:cs typeface="Calibri" pitchFamily="34" charset="0"/>
                </a:rPr>
                <a:t>fermions</a:t>
              </a:r>
              <a:r>
                <a:rPr lang="en-US" sz="1800" dirty="0">
                  <a:solidFill>
                    <a:schemeClr val="bg1"/>
                  </a:solidFill>
                  <a:latin typeface="Calibri" panose="020F0502020204030204" pitchFamily="34" charset="0"/>
                  <a:ea typeface="楷体" panose="02010609060101010101" pitchFamily="49" charset="-122"/>
                  <a:cs typeface="Calibri" pitchFamily="34" charset="0"/>
                </a:rPr>
                <a:t>, 3 gluons</a:t>
              </a:r>
            </a:p>
          </p:txBody>
        </p:sp>
      </p:grpSp>
      <p:grpSp>
        <p:nvGrpSpPr>
          <p:cNvPr id="45" name="Group 44"/>
          <p:cNvGrpSpPr/>
          <p:nvPr/>
        </p:nvGrpSpPr>
        <p:grpSpPr>
          <a:xfrm>
            <a:off x="7079708" y="1504460"/>
            <a:ext cx="1676400" cy="1464747"/>
            <a:chOff x="7315200" y="1387308"/>
            <a:chExt cx="1676400" cy="1464747"/>
          </a:xfrm>
        </p:grpSpPr>
        <p:sp>
          <p:nvSpPr>
            <p:cNvPr id="46" name="Rounded Rectangle 45"/>
            <p:cNvSpPr/>
            <p:nvPr/>
          </p:nvSpPr>
          <p:spPr bwMode="auto">
            <a:xfrm>
              <a:off x="7315200" y="1387308"/>
              <a:ext cx="1600201" cy="1464747"/>
            </a:xfrm>
            <a:prstGeom prst="roundRect">
              <a:avLst/>
            </a:prstGeom>
            <a:solidFill>
              <a:srgbClr val="CC6600"/>
            </a:solidFill>
            <a:ln w="9525"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1800" b="0" i="0" u="none" strike="noStrike" cap="none" normalizeH="0" baseline="0">
                <a:ln>
                  <a:noFill/>
                </a:ln>
                <a:solidFill>
                  <a:schemeClr val="bg1"/>
                </a:solidFill>
                <a:effectLst/>
                <a:latin typeface="Calibri" panose="020F0502020204030204" pitchFamily="34" charset="0"/>
              </a:endParaRPr>
            </a:p>
          </p:txBody>
        </p:sp>
        <p:sp>
          <p:nvSpPr>
            <p:cNvPr id="47" name="Text Box 47"/>
            <p:cNvSpPr txBox="1">
              <a:spLocks noChangeArrowheads="1"/>
            </p:cNvSpPr>
            <p:nvPr/>
          </p:nvSpPr>
          <p:spPr bwMode="auto">
            <a:xfrm>
              <a:off x="7391400" y="1625652"/>
              <a:ext cx="1600200" cy="923330"/>
            </a:xfrm>
            <a:prstGeom prst="rect">
              <a:avLst/>
            </a:prstGeom>
            <a:noFill/>
            <a:ln w="9525">
              <a:noFill/>
              <a:miter lim="800000"/>
              <a:headEnd/>
              <a:tailEnd/>
            </a:ln>
            <a:effectLst/>
          </p:spPr>
          <p:txBody>
            <a:bodyPr wrap="square">
              <a:spAutoFit/>
            </a:bodyPr>
            <a:lstStyle/>
            <a:p>
              <a:pPr eaLnBrk="0" hangingPunct="0"/>
              <a:r>
                <a:rPr lang="en-US" altLang="zh-CN" sz="1800" dirty="0">
                  <a:solidFill>
                    <a:schemeClr val="bg1"/>
                  </a:solidFill>
                  <a:latin typeface="Calibri" panose="020F0502020204030204" pitchFamily="34" charset="0"/>
                  <a:ea typeface="楷体" panose="02010609060101010101" pitchFamily="49" charset="-122"/>
                  <a:cs typeface="Calibri" pitchFamily="34" charset="0"/>
                </a:rPr>
                <a:t>New physics beyond SM</a:t>
              </a:r>
              <a:r>
                <a:rPr lang="en-US" sz="1800" dirty="0">
                  <a:solidFill>
                    <a:schemeClr val="bg1"/>
                  </a:solidFill>
                  <a:latin typeface="Calibri" panose="020F0502020204030204" pitchFamily="34" charset="0"/>
                  <a:ea typeface="楷体" panose="02010609060101010101" pitchFamily="49" charset="-122"/>
                  <a:cs typeface="Calibri" pitchFamily="34" charset="0"/>
                </a:rPr>
                <a:t>: SUSY </a:t>
              </a:r>
              <a:r>
                <a:rPr lang="en-US" sz="1800" i="1" dirty="0">
                  <a:solidFill>
                    <a:schemeClr val="bg1"/>
                  </a:solidFill>
                  <a:latin typeface="Calibri" panose="020F0502020204030204" pitchFamily="34" charset="0"/>
                  <a:ea typeface="楷体" panose="02010609060101010101" pitchFamily="49" charset="-122"/>
                  <a:cs typeface="Calibri" pitchFamily="34" charset="0"/>
                </a:rPr>
                <a:t>et al</a:t>
              </a:r>
              <a:r>
                <a:rPr lang="en-US" sz="1800" dirty="0">
                  <a:solidFill>
                    <a:schemeClr val="bg1"/>
                  </a:solidFill>
                  <a:latin typeface="Calibri" panose="020F0502020204030204" pitchFamily="34" charset="0"/>
                  <a:ea typeface="楷体" panose="02010609060101010101" pitchFamily="49" charset="-122"/>
                  <a:cs typeface="Calibri" pitchFamily="34" charset="0"/>
                </a:rPr>
                <a:t>.</a:t>
              </a:r>
            </a:p>
          </p:txBody>
        </p:sp>
      </p:grpSp>
      <p:sp>
        <p:nvSpPr>
          <p:cNvPr id="48" name="Line 48"/>
          <p:cNvSpPr>
            <a:spLocks noChangeShapeType="1"/>
          </p:cNvSpPr>
          <p:nvPr/>
        </p:nvSpPr>
        <p:spPr bwMode="auto">
          <a:xfrm flipV="1">
            <a:off x="3982449" y="2332693"/>
            <a:ext cx="533400" cy="2660"/>
          </a:xfrm>
          <a:prstGeom prst="line">
            <a:avLst/>
          </a:prstGeom>
          <a:noFill/>
          <a:ln w="57150">
            <a:solidFill>
              <a:schemeClr val="accent3">
                <a:lumMod val="50000"/>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000">
              <a:latin typeface="楷体" panose="02010609060101010101" pitchFamily="49" charset="-122"/>
              <a:ea typeface="楷体" panose="02010609060101010101" pitchFamily="49" charset="-122"/>
              <a:cs typeface="Calibri" pitchFamily="34" charset="0"/>
            </a:endParaRPr>
          </a:p>
        </p:txBody>
      </p:sp>
      <p:sp>
        <p:nvSpPr>
          <p:cNvPr id="49" name="Line 49"/>
          <p:cNvSpPr>
            <a:spLocks noChangeShapeType="1"/>
          </p:cNvSpPr>
          <p:nvPr/>
        </p:nvSpPr>
        <p:spPr bwMode="auto">
          <a:xfrm>
            <a:off x="3982449" y="3276600"/>
            <a:ext cx="533400" cy="0"/>
          </a:xfrm>
          <a:prstGeom prst="line">
            <a:avLst/>
          </a:prstGeom>
          <a:noFill/>
          <a:ln w="57150">
            <a:solidFill>
              <a:schemeClr val="accent3">
                <a:lumMod val="50000"/>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000">
              <a:latin typeface="楷体" panose="02010609060101010101" pitchFamily="49" charset="-122"/>
              <a:ea typeface="楷体" panose="02010609060101010101" pitchFamily="49" charset="-122"/>
              <a:cs typeface="Calibri" pitchFamily="34" charset="0"/>
            </a:endParaRPr>
          </a:p>
        </p:txBody>
      </p:sp>
      <p:sp>
        <p:nvSpPr>
          <p:cNvPr id="51" name="Line 51"/>
          <p:cNvSpPr>
            <a:spLocks noChangeShapeType="1"/>
          </p:cNvSpPr>
          <p:nvPr/>
        </p:nvSpPr>
        <p:spPr bwMode="auto">
          <a:xfrm>
            <a:off x="6622508" y="1484396"/>
            <a:ext cx="423072" cy="490599"/>
          </a:xfrm>
          <a:prstGeom prst="line">
            <a:avLst/>
          </a:prstGeom>
          <a:noFill/>
          <a:ln w="57150">
            <a:solidFill>
              <a:schemeClr val="accent3">
                <a:lumMod val="50000"/>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000">
              <a:latin typeface="楷体" panose="02010609060101010101" pitchFamily="49" charset="-122"/>
              <a:ea typeface="楷体" panose="02010609060101010101" pitchFamily="49" charset="-122"/>
              <a:cs typeface="Calibri" pitchFamily="34" charset="0"/>
            </a:endParaRPr>
          </a:p>
        </p:txBody>
      </p:sp>
      <p:sp>
        <p:nvSpPr>
          <p:cNvPr id="52" name="Line 52"/>
          <p:cNvSpPr>
            <a:spLocks noChangeShapeType="1"/>
          </p:cNvSpPr>
          <p:nvPr/>
        </p:nvSpPr>
        <p:spPr bwMode="auto">
          <a:xfrm>
            <a:off x="6622508" y="2256140"/>
            <a:ext cx="423072" cy="0"/>
          </a:xfrm>
          <a:prstGeom prst="line">
            <a:avLst/>
          </a:prstGeom>
          <a:noFill/>
          <a:ln w="57150">
            <a:solidFill>
              <a:schemeClr val="accent3">
                <a:lumMod val="50000"/>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000">
              <a:latin typeface="楷体" panose="02010609060101010101" pitchFamily="49" charset="-122"/>
              <a:ea typeface="楷体" panose="02010609060101010101" pitchFamily="49" charset="-122"/>
              <a:cs typeface="Calibri" pitchFamily="34" charset="0"/>
            </a:endParaRPr>
          </a:p>
        </p:txBody>
      </p:sp>
      <p:sp>
        <p:nvSpPr>
          <p:cNvPr id="53" name="Line 53"/>
          <p:cNvSpPr>
            <a:spLocks noChangeShapeType="1"/>
          </p:cNvSpPr>
          <p:nvPr/>
        </p:nvSpPr>
        <p:spPr bwMode="auto">
          <a:xfrm flipV="1">
            <a:off x="6586140" y="2590800"/>
            <a:ext cx="476504" cy="674414"/>
          </a:xfrm>
          <a:prstGeom prst="line">
            <a:avLst/>
          </a:prstGeom>
          <a:noFill/>
          <a:ln w="57150">
            <a:solidFill>
              <a:schemeClr val="accent3">
                <a:lumMod val="50000"/>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000">
              <a:latin typeface="楷体" panose="02010609060101010101" pitchFamily="49" charset="-122"/>
              <a:ea typeface="楷体" panose="02010609060101010101" pitchFamily="49" charset="-122"/>
              <a:cs typeface="Calibri" pitchFamily="34" charset="0"/>
            </a:endParaRPr>
          </a:p>
        </p:txBody>
      </p:sp>
      <p:sp>
        <p:nvSpPr>
          <p:cNvPr id="54" name="Line 54"/>
          <p:cNvSpPr>
            <a:spLocks noChangeShapeType="1"/>
          </p:cNvSpPr>
          <p:nvPr/>
        </p:nvSpPr>
        <p:spPr bwMode="auto">
          <a:xfrm>
            <a:off x="3982449" y="2740543"/>
            <a:ext cx="533400" cy="388204"/>
          </a:xfrm>
          <a:prstGeom prst="line">
            <a:avLst/>
          </a:prstGeom>
          <a:noFill/>
          <a:ln w="57150">
            <a:solidFill>
              <a:schemeClr val="accent3">
                <a:lumMod val="50000"/>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000">
              <a:latin typeface="楷体" panose="02010609060101010101" pitchFamily="49" charset="-122"/>
              <a:ea typeface="楷体" panose="02010609060101010101" pitchFamily="49" charset="-122"/>
              <a:cs typeface="Calibri" pitchFamily="34" charset="0"/>
            </a:endParaRPr>
          </a:p>
        </p:txBody>
      </p:sp>
      <p:graphicFrame>
        <p:nvGraphicFramePr>
          <p:cNvPr id="56" name="Table 55"/>
          <p:cNvGraphicFramePr>
            <a:graphicFrameLocks noGrp="1"/>
          </p:cNvGraphicFramePr>
          <p:nvPr>
            <p:extLst/>
          </p:nvPr>
        </p:nvGraphicFramePr>
        <p:xfrm>
          <a:off x="838200" y="3962400"/>
          <a:ext cx="7445349" cy="2418596"/>
        </p:xfrm>
        <a:graphic>
          <a:graphicData uri="http://schemas.openxmlformats.org/drawingml/2006/table">
            <a:tbl>
              <a:tblPr firstRow="1" bandRow="1">
                <a:tableStyleId>{912C8C85-51F0-491E-9774-3900AFEF0FD7}</a:tableStyleId>
              </a:tblPr>
              <a:tblGrid>
                <a:gridCol w="1518636">
                  <a:extLst>
                    <a:ext uri="{9D8B030D-6E8A-4147-A177-3AD203B41FA5}">
                      <a16:colId xmlns:a16="http://schemas.microsoft.com/office/drawing/2014/main" val="20000"/>
                    </a:ext>
                  </a:extLst>
                </a:gridCol>
                <a:gridCol w="1659513">
                  <a:extLst>
                    <a:ext uri="{9D8B030D-6E8A-4147-A177-3AD203B41FA5}">
                      <a16:colId xmlns:a16="http://schemas.microsoft.com/office/drawing/2014/main" val="20001"/>
                    </a:ext>
                  </a:extLst>
                </a:gridCol>
                <a:gridCol w="2536851">
                  <a:extLst>
                    <a:ext uri="{9D8B030D-6E8A-4147-A177-3AD203B41FA5}">
                      <a16:colId xmlns:a16="http://schemas.microsoft.com/office/drawing/2014/main" val="20002"/>
                    </a:ext>
                  </a:extLst>
                </a:gridCol>
                <a:gridCol w="1730349">
                  <a:extLst>
                    <a:ext uri="{9D8B030D-6E8A-4147-A177-3AD203B41FA5}">
                      <a16:colId xmlns:a16="http://schemas.microsoft.com/office/drawing/2014/main" val="20003"/>
                    </a:ext>
                  </a:extLst>
                </a:gridCol>
              </a:tblGrid>
              <a:tr h="531155">
                <a:tc>
                  <a:txBody>
                    <a:bodyPr/>
                    <a:lstStyle/>
                    <a:p>
                      <a:pPr algn="ctr"/>
                      <a:r>
                        <a:rPr lang="en-US" altLang="zh-CN" sz="2000" dirty="0">
                          <a:latin typeface="Calibri" panose="020F0502020204030204" pitchFamily="34" charset="0"/>
                          <a:ea typeface="楷体" panose="02010609060101010101" pitchFamily="49" charset="-122"/>
                        </a:rPr>
                        <a:t>System</a:t>
                      </a:r>
                      <a:endParaRPr lang="en-US" sz="2000" dirty="0">
                        <a:latin typeface="Calibri" panose="020F0502020204030204" pitchFamily="34" charset="0"/>
                        <a:ea typeface="楷体" panose="02010609060101010101" pitchFamily="49" charset="-122"/>
                      </a:endParaRPr>
                    </a:p>
                  </a:txBody>
                  <a:tcPr/>
                </a:tc>
                <a:tc>
                  <a:txBody>
                    <a:bodyPr/>
                    <a:lstStyle/>
                    <a:p>
                      <a:pPr algn="ctr"/>
                      <a:r>
                        <a:rPr lang="en-US" altLang="zh-CN" sz="1600" dirty="0">
                          <a:latin typeface="Calibri" panose="020F0502020204030204" pitchFamily="34" charset="0"/>
                          <a:ea typeface="楷体" panose="02010609060101010101" pitchFamily="49" charset="-122"/>
                        </a:rPr>
                        <a:t>Upper limit</a:t>
                      </a:r>
                    </a:p>
                    <a:p>
                      <a:pPr algn="ctr"/>
                      <a:r>
                        <a:rPr lang="en-US" sz="1600" dirty="0">
                          <a:latin typeface="Calibri" panose="020F0502020204030204" pitchFamily="34" charset="0"/>
                          <a:ea typeface="楷体" panose="02010609060101010101" pitchFamily="49" charset="-122"/>
                        </a:rPr>
                        <a:t>(e</a:t>
                      </a:r>
                      <a:r>
                        <a:rPr lang="en-US" altLang="zh-CN" sz="1600" baseline="0" dirty="0">
                          <a:latin typeface="Calibri" panose="020F0502020204030204" pitchFamily="34" charset="0"/>
                          <a:ea typeface="楷体" panose="02010609060101010101" pitchFamily="49" charset="-122"/>
                        </a:rPr>
                        <a:t>-</a:t>
                      </a:r>
                      <a:r>
                        <a:rPr lang="en-US" sz="1600" baseline="0" dirty="0">
                          <a:latin typeface="Calibri" panose="020F0502020204030204" pitchFamily="34" charset="0"/>
                          <a:ea typeface="楷体" panose="02010609060101010101" pitchFamily="49" charset="-122"/>
                        </a:rPr>
                        <a:t>cm)</a:t>
                      </a:r>
                      <a:endParaRPr lang="en-US" sz="1600" dirty="0">
                        <a:latin typeface="Calibri" panose="020F0502020204030204" pitchFamily="34" charset="0"/>
                        <a:ea typeface="楷体" panose="02010609060101010101" pitchFamily="49" charset="-122"/>
                      </a:endParaRPr>
                    </a:p>
                  </a:txBody>
                  <a:tcPr/>
                </a:tc>
                <a:tc>
                  <a:txBody>
                    <a:bodyPr/>
                    <a:lstStyle/>
                    <a:p>
                      <a:pPr algn="ctr"/>
                      <a:r>
                        <a:rPr lang="en-US" altLang="zh-CN" sz="2000" dirty="0">
                          <a:latin typeface="Calibri" panose="020F0502020204030204" pitchFamily="34" charset="0"/>
                          <a:ea typeface="楷体" panose="02010609060101010101" pitchFamily="49" charset="-122"/>
                        </a:rPr>
                        <a:t>Method</a:t>
                      </a:r>
                      <a:endParaRPr lang="en-US" sz="2000" dirty="0">
                        <a:latin typeface="Calibri" panose="020F0502020204030204" pitchFamily="34" charset="0"/>
                        <a:ea typeface="楷体" panose="02010609060101010101" pitchFamily="49" charset="-122"/>
                      </a:endParaRPr>
                    </a:p>
                  </a:txBody>
                  <a:tcPr/>
                </a:tc>
                <a:tc>
                  <a:txBody>
                    <a:bodyPr/>
                    <a:lstStyle/>
                    <a:p>
                      <a:pPr algn="ctr"/>
                      <a:r>
                        <a:rPr lang="en-US" altLang="zh-CN" sz="1600" dirty="0">
                          <a:latin typeface="Calibri" panose="020F0502020204030204" pitchFamily="34" charset="0"/>
                          <a:ea typeface="楷体" panose="02010609060101010101" pitchFamily="49" charset="-122"/>
                        </a:rPr>
                        <a:t>Value in Standard</a:t>
                      </a:r>
                      <a:r>
                        <a:rPr lang="en-US" altLang="zh-CN" sz="1600" baseline="0" dirty="0">
                          <a:latin typeface="Calibri" panose="020F0502020204030204" pitchFamily="34" charset="0"/>
                          <a:ea typeface="楷体" panose="02010609060101010101" pitchFamily="49" charset="-122"/>
                        </a:rPr>
                        <a:t> model (e-cm)</a:t>
                      </a:r>
                      <a:endParaRPr lang="en-US" sz="1600" dirty="0">
                        <a:latin typeface="Calibri" panose="020F0502020204030204" pitchFamily="34" charset="0"/>
                        <a:ea typeface="楷体" panose="02010609060101010101" pitchFamily="49" charset="-122"/>
                      </a:endParaRPr>
                    </a:p>
                  </a:txBody>
                  <a:tcPr/>
                </a:tc>
                <a:extLst>
                  <a:ext uri="{0D108BD9-81ED-4DB2-BD59-A6C34878D82A}">
                    <a16:rowId xmlns:a16="http://schemas.microsoft.com/office/drawing/2014/main" val="10000"/>
                  </a:ext>
                </a:extLst>
              </a:tr>
              <a:tr h="459869">
                <a:tc>
                  <a:txBody>
                    <a:bodyPr/>
                    <a:lstStyle/>
                    <a:p>
                      <a:pPr algn="ctr">
                        <a:lnSpc>
                          <a:spcPct val="100000"/>
                        </a:lnSpc>
                        <a:spcBef>
                          <a:spcPts val="0"/>
                        </a:spcBef>
                        <a:spcAft>
                          <a:spcPts val="0"/>
                        </a:spcAft>
                      </a:pPr>
                      <a:r>
                        <a:rPr lang="en-US" altLang="zh-CN" sz="2000" dirty="0">
                          <a:latin typeface="Calibri" panose="020F0502020204030204" pitchFamily="34" charset="0"/>
                          <a:ea typeface="楷体" panose="02010609060101010101" pitchFamily="49" charset="-122"/>
                        </a:rPr>
                        <a:t>Electron</a:t>
                      </a:r>
                      <a:endParaRPr lang="en-US" sz="2000" dirty="0">
                        <a:latin typeface="Calibri" panose="020F0502020204030204" pitchFamily="34" charset="0"/>
                        <a:ea typeface="楷体" panose="02010609060101010101" pitchFamily="49" charset="-122"/>
                      </a:endParaRPr>
                    </a:p>
                  </a:txBody>
                  <a:tcPr anchor="ctr">
                    <a:noFill/>
                  </a:tcPr>
                </a:tc>
                <a:tc>
                  <a:txBody>
                    <a:bodyPr/>
                    <a:lstStyle/>
                    <a:p>
                      <a:pPr algn="ctr">
                        <a:lnSpc>
                          <a:spcPct val="100000"/>
                        </a:lnSpc>
                        <a:spcBef>
                          <a:spcPts val="0"/>
                        </a:spcBef>
                        <a:spcAft>
                          <a:spcPts val="0"/>
                        </a:spcAft>
                      </a:pPr>
                      <a:r>
                        <a:rPr lang="en-US" sz="2000" dirty="0">
                          <a:latin typeface="Calibri" panose="020F0502020204030204" pitchFamily="34" charset="0"/>
                          <a:ea typeface="楷体" panose="02010609060101010101" pitchFamily="49" charset="-122"/>
                        </a:rPr>
                        <a:t>4 x 10</a:t>
                      </a:r>
                      <a:r>
                        <a:rPr lang="en-US" sz="2000" baseline="30000" dirty="0">
                          <a:latin typeface="Calibri" panose="020F0502020204030204" pitchFamily="34" charset="0"/>
                          <a:ea typeface="楷体" panose="02010609060101010101" pitchFamily="49" charset="-122"/>
                        </a:rPr>
                        <a:t>-30</a:t>
                      </a:r>
                    </a:p>
                  </a:txBody>
                  <a:tcPr anchor="ctr">
                    <a:noFill/>
                  </a:tcPr>
                </a:tc>
                <a:tc>
                  <a:txBody>
                    <a:bodyPr/>
                    <a:lstStyle/>
                    <a:p>
                      <a:pPr>
                        <a:lnSpc>
                          <a:spcPct val="100000"/>
                        </a:lnSpc>
                        <a:spcBef>
                          <a:spcPts val="0"/>
                        </a:spcBef>
                        <a:spcAft>
                          <a:spcPts val="0"/>
                        </a:spcAft>
                      </a:pPr>
                      <a:r>
                        <a:rPr lang="en-US" altLang="zh-CN" sz="2000" dirty="0">
                          <a:latin typeface="Calibri" panose="020F0502020204030204" pitchFamily="34" charset="0"/>
                          <a:ea typeface="楷体" panose="02010609060101010101" pitchFamily="49" charset="-122"/>
                        </a:rPr>
                        <a:t>Hf-F</a:t>
                      </a:r>
                      <a:r>
                        <a:rPr lang="en-US" altLang="zh-CN" sz="2000" baseline="30000" dirty="0">
                          <a:latin typeface="Calibri" panose="020F0502020204030204" pitchFamily="34" charset="0"/>
                          <a:ea typeface="楷体" panose="02010609060101010101" pitchFamily="49" charset="-122"/>
                        </a:rPr>
                        <a:t>+</a:t>
                      </a:r>
                      <a:r>
                        <a:rPr lang="en-US" altLang="zh-CN" sz="2000" dirty="0">
                          <a:latin typeface="Calibri" panose="020F0502020204030204" pitchFamily="34" charset="0"/>
                          <a:ea typeface="楷体" panose="02010609060101010101" pitchFamily="49" charset="-122"/>
                        </a:rPr>
                        <a:t> trap, </a:t>
                      </a:r>
                      <a:r>
                        <a:rPr lang="en-US" sz="2000" dirty="0">
                          <a:latin typeface="Calibri" panose="020F0502020204030204" pitchFamily="34" charset="0"/>
                          <a:ea typeface="楷体" panose="02010609060101010101" pitchFamily="49" charset="-122"/>
                        </a:rPr>
                        <a:t>Th-O beam </a:t>
                      </a:r>
                    </a:p>
                  </a:txBody>
                  <a:tcPr anchor="c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latin typeface="Calibri" panose="020F0502020204030204" pitchFamily="34" charset="0"/>
                          <a:ea typeface="楷体" panose="02010609060101010101" pitchFamily="49" charset="-122"/>
                        </a:rPr>
                        <a:t>10</a:t>
                      </a:r>
                      <a:r>
                        <a:rPr lang="en-US" sz="2000" baseline="30000" dirty="0">
                          <a:latin typeface="Calibri" panose="020F0502020204030204" pitchFamily="34" charset="0"/>
                          <a:ea typeface="楷体" panose="02010609060101010101" pitchFamily="49" charset="-122"/>
                        </a:rPr>
                        <a:t>-35</a:t>
                      </a:r>
                      <a:endParaRPr lang="en-US" sz="2000" baseline="0" dirty="0">
                        <a:latin typeface="Calibri" panose="020F0502020204030204" pitchFamily="34" charset="0"/>
                        <a:ea typeface="楷体" panose="02010609060101010101" pitchFamily="49" charset="-122"/>
                      </a:endParaRPr>
                    </a:p>
                  </a:txBody>
                  <a:tcPr anchor="ctr">
                    <a:noFill/>
                  </a:tcPr>
                </a:tc>
                <a:extLst>
                  <a:ext uri="{0D108BD9-81ED-4DB2-BD59-A6C34878D82A}">
                    <a16:rowId xmlns:a16="http://schemas.microsoft.com/office/drawing/2014/main" val="10001"/>
                  </a:ext>
                </a:extLst>
              </a:tr>
              <a:tr h="459869">
                <a:tc>
                  <a:txBody>
                    <a:bodyPr/>
                    <a:lstStyle/>
                    <a:p>
                      <a:pPr algn="ctr">
                        <a:lnSpc>
                          <a:spcPct val="100000"/>
                        </a:lnSpc>
                        <a:spcBef>
                          <a:spcPts val="0"/>
                        </a:spcBef>
                        <a:spcAft>
                          <a:spcPts val="0"/>
                        </a:spcAft>
                      </a:pPr>
                      <a:r>
                        <a:rPr lang="en-US" sz="2000" dirty="0">
                          <a:latin typeface="Calibri" panose="020F0502020204030204" pitchFamily="34" charset="0"/>
                          <a:ea typeface="楷体" panose="02010609060101010101" pitchFamily="49" charset="-122"/>
                        </a:rPr>
                        <a:t>Neutron</a:t>
                      </a:r>
                    </a:p>
                  </a:txBody>
                  <a:tcPr anchor="ctr"/>
                </a:tc>
                <a:tc>
                  <a:txBody>
                    <a:bodyPr/>
                    <a:lstStyle/>
                    <a:p>
                      <a:pPr algn="ctr">
                        <a:lnSpc>
                          <a:spcPct val="100000"/>
                        </a:lnSpc>
                        <a:spcBef>
                          <a:spcPts val="0"/>
                        </a:spcBef>
                        <a:spcAft>
                          <a:spcPts val="0"/>
                        </a:spcAft>
                      </a:pPr>
                      <a:r>
                        <a:rPr lang="en-US" sz="2000" dirty="0">
                          <a:latin typeface="Calibri" panose="020F0502020204030204" pitchFamily="34" charset="0"/>
                          <a:ea typeface="楷体" panose="02010609060101010101" pitchFamily="49" charset="-122"/>
                        </a:rPr>
                        <a:t>2 x 10</a:t>
                      </a:r>
                      <a:r>
                        <a:rPr lang="en-US" sz="2000" baseline="30000" dirty="0">
                          <a:latin typeface="Calibri" panose="020F0502020204030204" pitchFamily="34" charset="0"/>
                          <a:ea typeface="楷体" panose="02010609060101010101" pitchFamily="49" charset="-122"/>
                        </a:rPr>
                        <a:t>-26</a:t>
                      </a:r>
                      <a:endParaRPr lang="en-US" sz="2000" dirty="0">
                        <a:latin typeface="Calibri" panose="020F0502020204030204" pitchFamily="34" charset="0"/>
                        <a:ea typeface="楷体" panose="02010609060101010101" pitchFamily="49" charset="-122"/>
                      </a:endParaRPr>
                    </a:p>
                  </a:txBody>
                  <a:tcPr anchor="ctr"/>
                </a:tc>
                <a:tc>
                  <a:txBody>
                    <a:bodyPr/>
                    <a:lstStyle/>
                    <a:p>
                      <a:pPr>
                        <a:lnSpc>
                          <a:spcPct val="100000"/>
                        </a:lnSpc>
                        <a:spcBef>
                          <a:spcPts val="0"/>
                        </a:spcBef>
                        <a:spcAft>
                          <a:spcPts val="0"/>
                        </a:spcAft>
                      </a:pPr>
                      <a:r>
                        <a:rPr lang="en-US" altLang="zh-CN" sz="2000" dirty="0">
                          <a:latin typeface="Calibri" panose="020F0502020204030204" pitchFamily="34" charset="0"/>
                          <a:ea typeface="楷体" panose="02010609060101010101" pitchFamily="49" charset="-122"/>
                        </a:rPr>
                        <a:t>Ne</a:t>
                      </a:r>
                      <a:r>
                        <a:rPr lang="en-US" sz="2000" dirty="0">
                          <a:latin typeface="Calibri" panose="020F0502020204030204" pitchFamily="34" charset="0"/>
                          <a:ea typeface="楷体" panose="02010609060101010101" pitchFamily="49" charset="-122"/>
                        </a:rPr>
                        <a:t>utrons – bottle</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latin typeface="Calibri" panose="020F0502020204030204" pitchFamily="34" charset="0"/>
                          <a:ea typeface="楷体" panose="02010609060101010101" pitchFamily="49" charset="-122"/>
                        </a:rPr>
                        <a:t>10</a:t>
                      </a:r>
                      <a:r>
                        <a:rPr lang="en-US" sz="2000" baseline="30000" dirty="0">
                          <a:latin typeface="Calibri" panose="020F0502020204030204" pitchFamily="34" charset="0"/>
                          <a:ea typeface="楷体" panose="02010609060101010101" pitchFamily="49" charset="-122"/>
                        </a:rPr>
                        <a:t>-32</a:t>
                      </a:r>
                      <a:endParaRPr lang="en-US" sz="2000" dirty="0">
                        <a:latin typeface="Calibri" panose="020F0502020204030204" pitchFamily="34" charset="0"/>
                        <a:ea typeface="楷体" panose="02010609060101010101" pitchFamily="49" charset="-122"/>
                      </a:endParaRPr>
                    </a:p>
                  </a:txBody>
                  <a:tcPr anchor="ctr"/>
                </a:tc>
                <a:extLst>
                  <a:ext uri="{0D108BD9-81ED-4DB2-BD59-A6C34878D82A}">
                    <a16:rowId xmlns:a16="http://schemas.microsoft.com/office/drawing/2014/main" val="10002"/>
                  </a:ext>
                </a:extLst>
              </a:tr>
              <a:tr h="459869">
                <a:tc>
                  <a:txBody>
                    <a:bodyPr/>
                    <a:lstStyle/>
                    <a:p>
                      <a:pPr algn="ctr">
                        <a:lnSpc>
                          <a:spcPct val="100000"/>
                        </a:lnSpc>
                        <a:spcBef>
                          <a:spcPts val="0"/>
                        </a:spcBef>
                        <a:spcAft>
                          <a:spcPts val="0"/>
                        </a:spcAft>
                      </a:pPr>
                      <a:r>
                        <a:rPr lang="en-US" sz="2000" baseline="30000" dirty="0">
                          <a:latin typeface="Calibri" panose="020F0502020204030204" pitchFamily="34" charset="0"/>
                          <a:ea typeface="楷体" panose="02010609060101010101" pitchFamily="49" charset="-122"/>
                        </a:rPr>
                        <a:t>199</a:t>
                      </a:r>
                      <a:r>
                        <a:rPr lang="en-US" sz="2000" dirty="0">
                          <a:latin typeface="Calibri" panose="020F0502020204030204" pitchFamily="34" charset="0"/>
                          <a:ea typeface="楷体" panose="02010609060101010101" pitchFamily="49" charset="-122"/>
                        </a:rPr>
                        <a:t>Hg</a:t>
                      </a:r>
                    </a:p>
                  </a:txBody>
                  <a:tcPr anchor="ctr"/>
                </a:tc>
                <a:tc>
                  <a:txBody>
                    <a:bodyPr/>
                    <a:lstStyle/>
                    <a:p>
                      <a:pPr algn="ctr">
                        <a:lnSpc>
                          <a:spcPct val="100000"/>
                        </a:lnSpc>
                        <a:spcBef>
                          <a:spcPts val="0"/>
                        </a:spcBef>
                        <a:spcAft>
                          <a:spcPts val="0"/>
                        </a:spcAft>
                      </a:pPr>
                      <a:r>
                        <a:rPr lang="en-US" sz="2000" dirty="0">
                          <a:latin typeface="Calibri" panose="020F0502020204030204" pitchFamily="34" charset="0"/>
                          <a:ea typeface="楷体" panose="02010609060101010101" pitchFamily="49" charset="-122"/>
                        </a:rPr>
                        <a:t>7 x 10</a:t>
                      </a:r>
                      <a:r>
                        <a:rPr lang="en-US" sz="2000" baseline="30000" dirty="0">
                          <a:latin typeface="Calibri" panose="020F0502020204030204" pitchFamily="34" charset="0"/>
                          <a:ea typeface="楷体" panose="02010609060101010101" pitchFamily="49" charset="-122"/>
                        </a:rPr>
                        <a:t>-30</a:t>
                      </a:r>
                      <a:endParaRPr lang="en-US" sz="2000" dirty="0">
                        <a:latin typeface="Calibri" panose="020F0502020204030204" pitchFamily="34" charset="0"/>
                        <a:ea typeface="楷体" panose="02010609060101010101" pitchFamily="49" charset="-122"/>
                      </a:endParaRPr>
                    </a:p>
                  </a:txBody>
                  <a:tcPr anchor="ctr"/>
                </a:tc>
                <a:tc>
                  <a:txBody>
                    <a:bodyPr/>
                    <a:lstStyle/>
                    <a:p>
                      <a:pPr>
                        <a:lnSpc>
                          <a:spcPct val="100000"/>
                        </a:lnSpc>
                        <a:spcBef>
                          <a:spcPts val="0"/>
                        </a:spcBef>
                        <a:spcAft>
                          <a:spcPts val="0"/>
                        </a:spcAft>
                      </a:pPr>
                      <a:r>
                        <a:rPr lang="en-US" altLang="zh-CN" sz="2000" dirty="0">
                          <a:latin typeface="Calibri" panose="020F0502020204030204" pitchFamily="34" charset="0"/>
                          <a:ea typeface="楷体" panose="02010609060101010101" pitchFamily="49" charset="-122"/>
                        </a:rPr>
                        <a:t>Atoms – vapor cell</a:t>
                      </a:r>
                      <a:endParaRPr lang="en-US" sz="2000" dirty="0">
                        <a:latin typeface="Calibri" panose="020F0502020204030204" pitchFamily="34" charset="0"/>
                        <a:ea typeface="楷体" panose="02010609060101010101" pitchFamily="49" charset="-122"/>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u="none" strike="noStrike" kern="1200" cap="none" spc="0" normalizeH="0" baseline="0" noProof="0" dirty="0">
                          <a:ln>
                            <a:noFill/>
                          </a:ln>
                          <a:effectLst/>
                          <a:uLnTx/>
                          <a:uFillTx/>
                          <a:latin typeface="Calibri" panose="020F0502020204030204" pitchFamily="34" charset="0"/>
                          <a:ea typeface="楷体" panose="02010609060101010101" pitchFamily="49" charset="-122"/>
                        </a:rPr>
                        <a:t>10</a:t>
                      </a:r>
                      <a:r>
                        <a:rPr kumimoji="0" lang="en-US" sz="2000" u="none" strike="noStrike" kern="1200" cap="none" spc="0" normalizeH="0" baseline="30000" noProof="0" dirty="0">
                          <a:ln>
                            <a:noFill/>
                          </a:ln>
                          <a:effectLst/>
                          <a:uLnTx/>
                          <a:uFillTx/>
                          <a:latin typeface="Calibri" panose="020F0502020204030204" pitchFamily="34" charset="0"/>
                          <a:ea typeface="楷体" panose="02010609060101010101" pitchFamily="49" charset="-122"/>
                        </a:rPr>
                        <a:t>-34</a:t>
                      </a:r>
                      <a:endParaRPr kumimoji="0" lang="en-US" sz="2000" u="none" strike="noStrike" kern="1200" cap="none" spc="0" normalizeH="0" baseline="0" noProof="0" dirty="0">
                        <a:ln>
                          <a:noFill/>
                        </a:ln>
                        <a:effectLst/>
                        <a:uLnTx/>
                        <a:uFillTx/>
                        <a:latin typeface="Calibri" panose="020F0502020204030204" pitchFamily="34" charset="0"/>
                        <a:ea typeface="楷体" panose="02010609060101010101" pitchFamily="49" charset="-122"/>
                      </a:endParaRPr>
                    </a:p>
                  </a:txBody>
                  <a:tcPr anchor="ctr"/>
                </a:tc>
                <a:extLst>
                  <a:ext uri="{0D108BD9-81ED-4DB2-BD59-A6C34878D82A}">
                    <a16:rowId xmlns:a16="http://schemas.microsoft.com/office/drawing/2014/main" val="10003"/>
                  </a:ext>
                </a:extLst>
              </a:tr>
              <a:tr h="459869">
                <a:tc>
                  <a:txBody>
                    <a:bodyPr/>
                    <a:lstStyle/>
                    <a:p>
                      <a:pPr algn="ctr">
                        <a:lnSpc>
                          <a:spcPct val="100000"/>
                        </a:lnSpc>
                        <a:spcBef>
                          <a:spcPts val="0"/>
                        </a:spcBef>
                        <a:spcAft>
                          <a:spcPts val="0"/>
                        </a:spcAft>
                      </a:pPr>
                      <a:r>
                        <a:rPr lang="en-US" sz="2000" baseline="30000" dirty="0">
                          <a:solidFill>
                            <a:srgbClr val="FF0000"/>
                          </a:solidFill>
                          <a:latin typeface="Calibri" panose="020F0502020204030204" pitchFamily="34" charset="0"/>
                          <a:ea typeface="楷体" panose="02010609060101010101" pitchFamily="49" charset="-122"/>
                        </a:rPr>
                        <a:t>171</a:t>
                      </a:r>
                      <a:r>
                        <a:rPr lang="en-US" sz="2000" dirty="0">
                          <a:solidFill>
                            <a:srgbClr val="FF0000"/>
                          </a:solidFill>
                          <a:latin typeface="Calibri" panose="020F0502020204030204" pitchFamily="34" charset="0"/>
                          <a:ea typeface="楷体" panose="02010609060101010101" pitchFamily="49" charset="-122"/>
                        </a:rPr>
                        <a:t>Yb</a:t>
                      </a:r>
                    </a:p>
                  </a:txBody>
                  <a:tcPr anchor="ctr">
                    <a:solidFill>
                      <a:schemeClr val="accent1">
                        <a:lumMod val="20000"/>
                        <a:lumOff val="80000"/>
                      </a:schemeClr>
                    </a:solidFill>
                  </a:tcPr>
                </a:tc>
                <a:tc>
                  <a:txBody>
                    <a:bodyPr/>
                    <a:lstStyle/>
                    <a:p>
                      <a:pPr algn="ctr">
                        <a:lnSpc>
                          <a:spcPct val="100000"/>
                        </a:lnSpc>
                        <a:spcBef>
                          <a:spcPts val="0"/>
                        </a:spcBef>
                        <a:spcAft>
                          <a:spcPts val="0"/>
                        </a:spcAft>
                      </a:pPr>
                      <a:r>
                        <a:rPr lang="en-US" sz="2000" dirty="0">
                          <a:solidFill>
                            <a:srgbClr val="FF0000"/>
                          </a:solidFill>
                          <a:latin typeface="Calibri" panose="020F0502020204030204" pitchFamily="34" charset="0"/>
                          <a:ea typeface="楷体" panose="02010609060101010101" pitchFamily="49" charset="-122"/>
                        </a:rPr>
                        <a:t>This work</a:t>
                      </a:r>
                    </a:p>
                  </a:txBody>
                  <a:tcPr anchor="ctr">
                    <a:solidFill>
                      <a:schemeClr val="accent1">
                        <a:lumMod val="20000"/>
                        <a:lumOff val="80000"/>
                      </a:schemeClr>
                    </a:solidFill>
                  </a:tcPr>
                </a:tc>
                <a:tc>
                  <a:txBody>
                    <a:bodyPr/>
                    <a:lstStyle/>
                    <a:p>
                      <a:pPr>
                        <a:lnSpc>
                          <a:spcPct val="100000"/>
                        </a:lnSpc>
                        <a:spcBef>
                          <a:spcPts val="0"/>
                        </a:spcBef>
                        <a:spcAft>
                          <a:spcPts val="0"/>
                        </a:spcAft>
                      </a:pPr>
                      <a:r>
                        <a:rPr lang="en-US" sz="2000" dirty="0">
                          <a:solidFill>
                            <a:srgbClr val="FF0000"/>
                          </a:solidFill>
                          <a:latin typeface="Calibri" panose="020F0502020204030204" pitchFamily="34" charset="0"/>
                          <a:ea typeface="楷体" panose="02010609060101010101" pitchFamily="49" charset="-122"/>
                        </a:rPr>
                        <a:t>Atoms –</a:t>
                      </a:r>
                      <a:r>
                        <a:rPr lang="en-US" sz="2000" baseline="0" dirty="0">
                          <a:solidFill>
                            <a:srgbClr val="FF0000"/>
                          </a:solidFill>
                          <a:latin typeface="Calibri" panose="020F0502020204030204" pitchFamily="34" charset="0"/>
                          <a:ea typeface="楷体" panose="02010609060101010101" pitchFamily="49" charset="-122"/>
                        </a:rPr>
                        <a:t> trap</a:t>
                      </a:r>
                      <a:endParaRPr lang="en-US" sz="2000" dirty="0">
                        <a:solidFill>
                          <a:srgbClr val="FF0000"/>
                        </a:solidFill>
                        <a:latin typeface="Calibri" panose="020F0502020204030204" pitchFamily="34" charset="0"/>
                        <a:ea typeface="楷体" panose="02010609060101010101" pitchFamily="49" charset="-122"/>
                      </a:endParaRPr>
                    </a:p>
                  </a:txBody>
                  <a:tcPr anchor="ctr">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u="none" strike="noStrike" kern="1200" cap="none" spc="0" normalizeH="0" baseline="0" noProof="0" dirty="0">
                          <a:ln>
                            <a:noFill/>
                          </a:ln>
                          <a:solidFill>
                            <a:srgbClr val="FF0000"/>
                          </a:solidFill>
                          <a:effectLst/>
                          <a:uLnTx/>
                          <a:uFillTx/>
                          <a:latin typeface="Calibri" panose="020F0502020204030204" pitchFamily="34" charset="0"/>
                          <a:ea typeface="楷体" panose="02010609060101010101" pitchFamily="49" charset="-122"/>
                        </a:rPr>
                        <a:t>10</a:t>
                      </a:r>
                      <a:r>
                        <a:rPr kumimoji="0" lang="en-US" sz="2000" u="none" strike="noStrike" kern="1200" cap="none" spc="0" normalizeH="0" baseline="30000" noProof="0" dirty="0">
                          <a:ln>
                            <a:noFill/>
                          </a:ln>
                          <a:solidFill>
                            <a:srgbClr val="FF0000"/>
                          </a:solidFill>
                          <a:effectLst/>
                          <a:uLnTx/>
                          <a:uFillTx/>
                          <a:latin typeface="Calibri" panose="020F0502020204030204" pitchFamily="34" charset="0"/>
                          <a:ea typeface="楷体" panose="02010609060101010101" pitchFamily="49" charset="-122"/>
                        </a:rPr>
                        <a:t>-34</a:t>
                      </a:r>
                      <a:endParaRPr kumimoji="0" lang="en-US" sz="2000" u="none" strike="noStrike" kern="1200" cap="none" spc="0" normalizeH="0" baseline="0" noProof="0" dirty="0">
                        <a:ln>
                          <a:noFill/>
                        </a:ln>
                        <a:solidFill>
                          <a:srgbClr val="FF0000"/>
                        </a:solidFill>
                        <a:effectLst/>
                        <a:uLnTx/>
                        <a:uFillTx/>
                        <a:latin typeface="Calibri" panose="020F0502020204030204" pitchFamily="34" charset="0"/>
                        <a:ea typeface="楷体" panose="02010609060101010101" pitchFamily="49" charset="-122"/>
                      </a:endParaRPr>
                    </a:p>
                  </a:txBody>
                  <a:tcPr anchor="ctr">
                    <a:solidFill>
                      <a:schemeClr val="accent1">
                        <a:lumMod val="20000"/>
                        <a:lumOff val="80000"/>
                      </a:schemeClr>
                    </a:solidFill>
                  </a:tcPr>
                </a:tc>
                <a:extLst>
                  <a:ext uri="{0D108BD9-81ED-4DB2-BD59-A6C34878D82A}">
                    <a16:rowId xmlns:a16="http://schemas.microsoft.com/office/drawing/2014/main" val="1543945145"/>
                  </a:ext>
                </a:extLst>
              </a:tr>
            </a:tbl>
          </a:graphicData>
        </a:graphic>
      </p:graphicFrame>
      <p:sp>
        <p:nvSpPr>
          <p:cNvPr id="57" name="Text Box 36"/>
          <p:cNvSpPr txBox="1">
            <a:spLocks noChangeArrowheads="1"/>
          </p:cNvSpPr>
          <p:nvPr/>
        </p:nvSpPr>
        <p:spPr bwMode="auto">
          <a:xfrm>
            <a:off x="6867436" y="2997040"/>
            <a:ext cx="1964872"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zh-CN" sz="1200" dirty="0">
                <a:latin typeface="+mn-lt"/>
                <a:cs typeface="Calibri" pitchFamily="34" charset="0"/>
              </a:rPr>
              <a:t>Engel, </a:t>
            </a:r>
            <a:r>
              <a:rPr lang="en-US" sz="1200" dirty="0">
                <a:latin typeface="+mn-lt"/>
                <a:cs typeface="Calibri" pitchFamily="34" charset="0"/>
              </a:rPr>
              <a:t>Ramsey-Musolf, van </a:t>
            </a:r>
            <a:r>
              <a:rPr lang="en-US" sz="1200" dirty="0" err="1">
                <a:latin typeface="+mn-lt"/>
                <a:cs typeface="Calibri" pitchFamily="34" charset="0"/>
              </a:rPr>
              <a:t>Kolck</a:t>
            </a:r>
            <a:r>
              <a:rPr lang="en-US" sz="1200" dirty="0">
                <a:latin typeface="+mn-lt"/>
                <a:cs typeface="Calibri" pitchFamily="34" charset="0"/>
              </a:rPr>
              <a:t>,</a:t>
            </a:r>
            <a:r>
              <a:rPr lang="zh-CN" altLang="en-US" sz="1200" dirty="0">
                <a:latin typeface="+mn-lt"/>
                <a:cs typeface="Calibri" pitchFamily="34" charset="0"/>
              </a:rPr>
              <a:t> </a:t>
            </a:r>
            <a:r>
              <a:rPr lang="en-US" altLang="zh-CN" sz="1200" dirty="0" err="1">
                <a:latin typeface="+mn-lt"/>
                <a:cs typeface="Calibri" pitchFamily="34" charset="0"/>
              </a:rPr>
              <a:t>Prog</a:t>
            </a:r>
            <a:r>
              <a:rPr lang="en-US" altLang="zh-CN" sz="1200" dirty="0">
                <a:latin typeface="+mn-lt"/>
                <a:cs typeface="Calibri" pitchFamily="34" charset="0"/>
              </a:rPr>
              <a:t>. Part. </a:t>
            </a:r>
            <a:r>
              <a:rPr lang="en-US" altLang="zh-CN" sz="1200" dirty="0" err="1">
                <a:latin typeface="+mn-lt"/>
                <a:cs typeface="Calibri" pitchFamily="34" charset="0"/>
              </a:rPr>
              <a:t>Nucl</a:t>
            </a:r>
            <a:r>
              <a:rPr lang="en-US" altLang="zh-CN" sz="1200" dirty="0">
                <a:latin typeface="+mn-lt"/>
                <a:cs typeface="Calibri" pitchFamily="34" charset="0"/>
              </a:rPr>
              <a:t>. Phys. 71, 21</a:t>
            </a:r>
            <a:r>
              <a:rPr lang="en-US" sz="1200" dirty="0">
                <a:latin typeface="+mn-lt"/>
                <a:cs typeface="Calibri" pitchFamily="34" charset="0"/>
              </a:rPr>
              <a:t> (2013)</a:t>
            </a:r>
          </a:p>
        </p:txBody>
      </p:sp>
      <p:sp>
        <p:nvSpPr>
          <p:cNvPr id="58" name="TextBox 57"/>
          <p:cNvSpPr txBox="1"/>
          <p:nvPr/>
        </p:nvSpPr>
        <p:spPr>
          <a:xfrm>
            <a:off x="228600" y="2087535"/>
            <a:ext cx="1239249" cy="350865"/>
          </a:xfrm>
          <a:prstGeom prst="rect">
            <a:avLst/>
          </a:prstGeom>
          <a:noFill/>
        </p:spPr>
        <p:txBody>
          <a:bodyPr wrap="square" rtlCol="0">
            <a:spAutoFit/>
          </a:bodyPr>
          <a:lstStyle/>
          <a:p>
            <a:pPr algn="r">
              <a:lnSpc>
                <a:spcPct val="120000"/>
              </a:lnSpc>
            </a:pPr>
            <a:r>
              <a:rPr lang="en-US" altLang="zh-CN" sz="1500" dirty="0">
                <a:latin typeface="Calibri" panose="020F0502020204030204" pitchFamily="34" charset="0"/>
                <a:ea typeface="楷体" panose="02010609060101010101" pitchFamily="49" charset="-122"/>
              </a:rPr>
              <a:t>PSI, KEK</a:t>
            </a:r>
            <a:endParaRPr lang="zh-CN" altLang="en-US" sz="1500" dirty="0">
              <a:latin typeface="Calibri" panose="020F0502020204030204" pitchFamily="34" charset="0"/>
              <a:ea typeface="楷体" panose="02010609060101010101" pitchFamily="49" charset="-122"/>
            </a:endParaRPr>
          </a:p>
        </p:txBody>
      </p:sp>
      <p:grpSp>
        <p:nvGrpSpPr>
          <p:cNvPr id="6" name="Group 5">
            <a:extLst>
              <a:ext uri="{FF2B5EF4-FFF2-40B4-BE49-F238E27FC236}">
                <a16:creationId xmlns:a16="http://schemas.microsoft.com/office/drawing/2014/main" id="{D555131A-4115-1F37-69CB-521DE5C225CE}"/>
              </a:ext>
            </a:extLst>
          </p:cNvPr>
          <p:cNvGrpSpPr/>
          <p:nvPr/>
        </p:nvGrpSpPr>
        <p:grpSpPr>
          <a:xfrm>
            <a:off x="12923" y="823667"/>
            <a:ext cx="6694150" cy="928933"/>
            <a:chOff x="12923" y="823667"/>
            <a:chExt cx="6694150" cy="928933"/>
          </a:xfrm>
        </p:grpSpPr>
        <p:sp>
          <p:nvSpPr>
            <p:cNvPr id="32" name="Rounded Rectangle 31"/>
            <p:cNvSpPr/>
            <p:nvPr/>
          </p:nvSpPr>
          <p:spPr bwMode="auto">
            <a:xfrm>
              <a:off x="1558361" y="823667"/>
              <a:ext cx="2347889" cy="928933"/>
            </a:xfrm>
            <a:prstGeom prst="roundRect">
              <a:avLst/>
            </a:prstGeom>
            <a:solidFill>
              <a:srgbClr val="0066FF"/>
            </a:solidFill>
            <a:ln w="9525"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2400" b="0" i="0" u="none" strike="noStrike" cap="none" normalizeH="0" baseline="0">
                <a:ln>
                  <a:noFill/>
                </a:ln>
                <a:solidFill>
                  <a:schemeClr val="bg1"/>
                </a:solidFill>
                <a:effectLst/>
                <a:latin typeface="Times New Roman" pitchFamily="18" charset="0"/>
              </a:endParaRPr>
            </a:p>
          </p:txBody>
        </p:sp>
        <p:sp>
          <p:nvSpPr>
            <p:cNvPr id="38" name="Text Box 43"/>
            <p:cNvSpPr txBox="1">
              <a:spLocks noChangeArrowheads="1"/>
            </p:cNvSpPr>
            <p:nvPr/>
          </p:nvSpPr>
          <p:spPr bwMode="auto">
            <a:xfrm>
              <a:off x="1440908" y="829270"/>
              <a:ext cx="2667000" cy="923330"/>
            </a:xfrm>
            <a:prstGeom prst="rect">
              <a:avLst/>
            </a:prstGeom>
            <a:noFill/>
            <a:ln w="9525">
              <a:noFill/>
              <a:miter lim="800000"/>
              <a:headEnd/>
              <a:tailEnd/>
            </a:ln>
            <a:effectLst/>
          </p:spPr>
          <p:txBody>
            <a:bodyPr wrap="square">
              <a:spAutoFit/>
            </a:bodyPr>
            <a:lstStyle/>
            <a:p>
              <a:pPr algn="ctr" eaLnBrk="0" hangingPunct="0"/>
              <a:r>
                <a:rPr lang="en-US" altLang="zh-CN" sz="1800" dirty="0">
                  <a:solidFill>
                    <a:schemeClr val="bg1"/>
                  </a:solidFill>
                  <a:latin typeface="Calibri" panose="020F0502020204030204" pitchFamily="34" charset="0"/>
                  <a:ea typeface="楷体" panose="02010609060101010101" pitchFamily="49" charset="-122"/>
                  <a:cs typeface="Calibri" pitchFamily="34" charset="0"/>
                </a:rPr>
                <a:t>Electron</a:t>
              </a:r>
            </a:p>
            <a:p>
              <a:pPr algn="ctr" eaLnBrk="0" hangingPunct="0"/>
              <a:r>
                <a:rPr lang="en-US" altLang="zh-CN" sz="1800" dirty="0">
                  <a:solidFill>
                    <a:schemeClr val="bg1"/>
                  </a:solidFill>
                  <a:latin typeface="Calibri" panose="020F0502020204030204" pitchFamily="34" charset="0"/>
                  <a:ea typeface="楷体" panose="02010609060101010101" pitchFamily="49" charset="-122"/>
                  <a:cs typeface="Calibri" pitchFamily="34" charset="0"/>
                </a:rPr>
                <a:t>Paramagnetic</a:t>
              </a:r>
            </a:p>
            <a:p>
              <a:pPr algn="ctr" eaLnBrk="0" hangingPunct="0"/>
              <a:r>
                <a:rPr lang="en-US" sz="1800" dirty="0" err="1">
                  <a:solidFill>
                    <a:schemeClr val="bg1"/>
                  </a:solidFill>
                  <a:latin typeface="Calibri" panose="020F0502020204030204" pitchFamily="34" charset="0"/>
                  <a:ea typeface="楷体" panose="02010609060101010101" pitchFamily="49" charset="-122"/>
                  <a:cs typeface="Calibri" pitchFamily="34" charset="0"/>
                </a:rPr>
                <a:t>Yb</a:t>
              </a:r>
              <a:r>
                <a:rPr lang="en-US" sz="1800" dirty="0">
                  <a:solidFill>
                    <a:schemeClr val="bg1"/>
                  </a:solidFill>
                  <a:latin typeface="Calibri" panose="020F0502020204030204" pitchFamily="34" charset="0"/>
                  <a:ea typeface="楷体" panose="02010609060101010101" pitchFamily="49" charset="-122"/>
                  <a:cs typeface="Calibri" pitchFamily="34" charset="0"/>
                </a:rPr>
                <a:t>-F, Th-O, Hf-F</a:t>
              </a:r>
              <a:r>
                <a:rPr lang="en-US" sz="1800" baseline="30000" dirty="0">
                  <a:solidFill>
                    <a:schemeClr val="bg1"/>
                  </a:solidFill>
                  <a:latin typeface="Calibri" panose="020F0502020204030204" pitchFamily="34" charset="0"/>
                  <a:ea typeface="楷体" panose="02010609060101010101" pitchFamily="49" charset="-122"/>
                  <a:cs typeface="Calibri" pitchFamily="34" charset="0"/>
                </a:rPr>
                <a:t>+</a:t>
              </a:r>
            </a:p>
          </p:txBody>
        </p:sp>
        <p:grpSp>
          <p:nvGrpSpPr>
            <p:cNvPr id="2" name="Group 1">
              <a:extLst>
                <a:ext uri="{FF2B5EF4-FFF2-40B4-BE49-F238E27FC236}">
                  <a16:creationId xmlns:a16="http://schemas.microsoft.com/office/drawing/2014/main" id="{E217653C-4E38-82CC-A6CF-10C2C6B43C54}"/>
                </a:ext>
              </a:extLst>
            </p:cNvPr>
            <p:cNvGrpSpPr/>
            <p:nvPr/>
          </p:nvGrpSpPr>
          <p:grpSpPr>
            <a:xfrm>
              <a:off x="4528616" y="828000"/>
              <a:ext cx="2178457" cy="873561"/>
              <a:chOff x="4840308" y="2731744"/>
              <a:chExt cx="2178457" cy="873561"/>
            </a:xfrm>
          </p:grpSpPr>
          <p:sp>
            <p:nvSpPr>
              <p:cNvPr id="39" name="Rounded Rectangle 38"/>
              <p:cNvSpPr/>
              <p:nvPr/>
            </p:nvSpPr>
            <p:spPr bwMode="auto">
              <a:xfrm>
                <a:off x="4877740" y="2731744"/>
                <a:ext cx="2056460" cy="873561"/>
              </a:xfrm>
              <a:prstGeom prst="roundRect">
                <a:avLst/>
              </a:prstGeom>
              <a:solidFill>
                <a:srgbClr val="009900"/>
              </a:solidFill>
              <a:ln w="9525"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2000" b="0" i="0" u="none" strike="noStrike" cap="none" normalizeH="0" baseline="0">
                  <a:ln>
                    <a:noFill/>
                  </a:ln>
                  <a:solidFill>
                    <a:schemeClr val="bg1"/>
                  </a:solidFill>
                  <a:effectLst/>
                  <a:latin typeface="Times New Roman" pitchFamily="18" charset="0"/>
                </a:endParaRPr>
              </a:p>
            </p:txBody>
          </p:sp>
          <p:sp>
            <p:nvSpPr>
              <p:cNvPr id="44" name="Text Box 46"/>
              <p:cNvSpPr txBox="1">
                <a:spLocks noChangeArrowheads="1"/>
              </p:cNvSpPr>
              <p:nvPr/>
            </p:nvSpPr>
            <p:spPr bwMode="auto">
              <a:xfrm>
                <a:off x="4840308" y="2818144"/>
                <a:ext cx="2178457" cy="646331"/>
              </a:xfrm>
              <a:prstGeom prst="rect">
                <a:avLst/>
              </a:prstGeom>
              <a:noFill/>
              <a:ln w="9525">
                <a:noFill/>
                <a:miter lim="800000"/>
                <a:headEnd/>
                <a:tailEnd/>
              </a:ln>
              <a:effectLst/>
            </p:spPr>
            <p:txBody>
              <a:bodyPr wrap="square">
                <a:spAutoFit/>
              </a:bodyPr>
              <a:lstStyle/>
              <a:p>
                <a:pPr algn="ctr" eaLnBrk="0" hangingPunct="0"/>
                <a:r>
                  <a:rPr lang="en-US" altLang="zh-CN" sz="1800" dirty="0">
                    <a:solidFill>
                      <a:schemeClr val="bg1"/>
                    </a:solidFill>
                    <a:latin typeface="Calibri" panose="020F0502020204030204" pitchFamily="34" charset="0"/>
                    <a:ea typeface="楷体" panose="02010609060101010101" pitchFamily="49" charset="-122"/>
                    <a:cs typeface="Calibri" pitchFamily="34" charset="0"/>
                  </a:rPr>
                  <a:t>Electron-</a:t>
                </a:r>
                <a:r>
                  <a:rPr lang="en-US" sz="1800" dirty="0">
                    <a:solidFill>
                      <a:schemeClr val="bg1"/>
                    </a:solidFill>
                    <a:latin typeface="Calibri" panose="020F0502020204030204" pitchFamily="34" charset="0"/>
                    <a:ea typeface="楷体" panose="02010609060101010101" pitchFamily="49" charset="-122"/>
                    <a:cs typeface="Calibri" pitchFamily="34" charset="0"/>
                  </a:rPr>
                  <a:t>EDM, </a:t>
                </a:r>
              </a:p>
              <a:p>
                <a:pPr algn="ctr" eaLnBrk="0" hangingPunct="0"/>
                <a:r>
                  <a:rPr lang="en-US" altLang="zh-CN" sz="1800" dirty="0">
                    <a:solidFill>
                      <a:schemeClr val="bg1"/>
                    </a:solidFill>
                    <a:latin typeface="Calibri" panose="020F0502020204030204" pitchFamily="34" charset="0"/>
                    <a:ea typeface="楷体" panose="02010609060101010101" pitchFamily="49" charset="-122"/>
                    <a:cs typeface="Calibri" pitchFamily="34" charset="0"/>
                  </a:rPr>
                  <a:t>electron-quark force</a:t>
                </a:r>
                <a:endParaRPr lang="en-US" sz="1800" dirty="0">
                  <a:solidFill>
                    <a:schemeClr val="bg1"/>
                  </a:solidFill>
                  <a:latin typeface="Calibri" panose="020F0502020204030204" pitchFamily="34" charset="0"/>
                  <a:ea typeface="楷体" panose="02010609060101010101" pitchFamily="49" charset="-122"/>
                  <a:cs typeface="Calibri" pitchFamily="34" charset="0"/>
                </a:endParaRPr>
              </a:p>
            </p:txBody>
          </p:sp>
        </p:grpSp>
        <p:sp>
          <p:nvSpPr>
            <p:cNvPr id="50" name="Line 50"/>
            <p:cNvSpPr>
              <a:spLocks noChangeShapeType="1"/>
            </p:cNvSpPr>
            <p:nvPr/>
          </p:nvSpPr>
          <p:spPr bwMode="auto">
            <a:xfrm>
              <a:off x="3955508" y="1281000"/>
              <a:ext cx="533400" cy="0"/>
            </a:xfrm>
            <a:prstGeom prst="line">
              <a:avLst/>
            </a:prstGeom>
            <a:noFill/>
            <a:ln w="57150">
              <a:solidFill>
                <a:schemeClr val="accent3">
                  <a:lumMod val="50000"/>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000">
                <a:latin typeface="楷体" panose="02010609060101010101" pitchFamily="49" charset="-122"/>
                <a:ea typeface="楷体" panose="02010609060101010101" pitchFamily="49" charset="-122"/>
                <a:cs typeface="Calibri" pitchFamily="34" charset="0"/>
              </a:endParaRPr>
            </a:p>
          </p:txBody>
        </p:sp>
        <p:sp>
          <p:nvSpPr>
            <p:cNvPr id="59" name="Rectangle 58"/>
            <p:cNvSpPr/>
            <p:nvPr/>
          </p:nvSpPr>
          <p:spPr>
            <a:xfrm>
              <a:off x="12923" y="973592"/>
              <a:ext cx="1427985" cy="627864"/>
            </a:xfrm>
            <a:prstGeom prst="rect">
              <a:avLst/>
            </a:prstGeom>
          </p:spPr>
          <p:txBody>
            <a:bodyPr wrap="square">
              <a:spAutoFit/>
            </a:bodyPr>
            <a:lstStyle/>
            <a:p>
              <a:pPr algn="r">
                <a:lnSpc>
                  <a:spcPct val="120000"/>
                </a:lnSpc>
              </a:pPr>
              <a:r>
                <a:rPr lang="en-US" altLang="zh-CN" sz="1500" dirty="0">
                  <a:latin typeface="Calibri" panose="020F0502020204030204" pitchFamily="34" charset="0"/>
                  <a:ea typeface="楷体" panose="02010609060101010101" pitchFamily="49" charset="-122"/>
                  <a:cs typeface="Times New Roman" panose="02020603050405020304" pitchFamily="18" charset="0"/>
                </a:rPr>
                <a:t>ACME,</a:t>
              </a:r>
              <a:r>
                <a:rPr lang="zh-CN" altLang="en-US" sz="1500" dirty="0">
                  <a:latin typeface="Calibri" panose="020F0502020204030204" pitchFamily="34" charset="0"/>
                  <a:ea typeface="楷体" panose="02010609060101010101" pitchFamily="49" charset="-122"/>
                  <a:cs typeface="Times New Roman" panose="02020603050405020304" pitchFamily="18" charset="0"/>
                </a:rPr>
                <a:t> </a:t>
              </a:r>
              <a:r>
                <a:rPr lang="en-US" altLang="zh-CN" sz="1500" dirty="0">
                  <a:latin typeface="Calibri" panose="020F0502020204030204" pitchFamily="34" charset="0"/>
                  <a:ea typeface="楷体" panose="02010609060101010101" pitchFamily="49" charset="-122"/>
                  <a:cs typeface="Times New Roman" panose="02020603050405020304" pitchFamily="18" charset="0"/>
                </a:rPr>
                <a:t>JILA Imperial</a:t>
              </a:r>
            </a:p>
          </p:txBody>
        </p:sp>
      </p:grpSp>
      <p:sp>
        <p:nvSpPr>
          <p:cNvPr id="60" name="Rectangle 59"/>
          <p:cNvSpPr/>
          <p:nvPr/>
        </p:nvSpPr>
        <p:spPr>
          <a:xfrm>
            <a:off x="76200" y="2796282"/>
            <a:ext cx="1364708" cy="904863"/>
          </a:xfrm>
          <a:prstGeom prst="rect">
            <a:avLst/>
          </a:prstGeom>
        </p:spPr>
        <p:txBody>
          <a:bodyPr wrap="square">
            <a:spAutoFit/>
          </a:bodyPr>
          <a:lstStyle/>
          <a:p>
            <a:pPr algn="r">
              <a:lnSpc>
                <a:spcPct val="120000"/>
              </a:lnSpc>
            </a:pPr>
            <a:r>
              <a:rPr lang="en-US" altLang="zh-CN" sz="1500" dirty="0">
                <a:latin typeface="Calibri" panose="020F0502020204030204" pitchFamily="34" charset="0"/>
                <a:ea typeface="楷体" panose="02010609060101010101" pitchFamily="49" charset="-122"/>
                <a:cs typeface="Times New Roman" panose="02020603050405020304" pitchFamily="18" charset="0"/>
              </a:rPr>
              <a:t>UWash, PTB Argonne, USTC </a:t>
            </a:r>
          </a:p>
          <a:p>
            <a:pPr algn="r">
              <a:lnSpc>
                <a:spcPct val="120000"/>
              </a:lnSpc>
            </a:pPr>
            <a:r>
              <a:rPr lang="en-US" altLang="zh-CN" sz="1500" dirty="0">
                <a:latin typeface="Calibri" panose="020F0502020204030204" pitchFamily="34" charset="0"/>
                <a:ea typeface="楷体" panose="02010609060101010101" pitchFamily="49" charset="-122"/>
                <a:cs typeface="Times New Roman" panose="02020603050405020304" pitchFamily="18" charset="0"/>
              </a:rPr>
              <a:t>CENTREX, JHU</a:t>
            </a:r>
            <a:endParaRPr lang="zh-CN" altLang="en-US" sz="1500" dirty="0">
              <a:latin typeface="Calibri" panose="020F0502020204030204" pitchFamily="34" charset="0"/>
              <a:ea typeface="楷体" panose="02010609060101010101" pitchFamily="49" charset="-122"/>
            </a:endParaRPr>
          </a:p>
        </p:txBody>
      </p:sp>
      <p:sp>
        <p:nvSpPr>
          <p:cNvPr id="63" name="Rectangle 62"/>
          <p:cNvSpPr/>
          <p:nvPr/>
        </p:nvSpPr>
        <p:spPr>
          <a:xfrm>
            <a:off x="132351" y="193357"/>
            <a:ext cx="8722207" cy="492443"/>
          </a:xfrm>
          <a:prstGeom prst="rect">
            <a:avLst/>
          </a:prstGeom>
        </p:spPr>
        <p:txBody>
          <a:bodyPr wrap="square">
            <a:spAutoFit/>
          </a:bodyPr>
          <a:lstStyle/>
          <a:p>
            <a:pPr algn="ctr"/>
            <a:r>
              <a:rPr lang="en-US" altLang="zh-CN" sz="2600" b="1" dirty="0">
                <a:solidFill>
                  <a:srgbClr val="0000FF"/>
                </a:solidFill>
                <a:latin typeface="+mn-lt"/>
                <a:ea typeface="微软雅黑" panose="020B0503020204020204" pitchFamily="34" charset="-122"/>
                <a:cs typeface="Calibri" panose="020F0502020204030204" pitchFamily="34" charset="0"/>
              </a:rPr>
              <a:t>Searching for EDM in three different categories</a:t>
            </a:r>
          </a:p>
        </p:txBody>
      </p:sp>
    </p:spTree>
    <p:extLst>
      <p:ext uri="{BB962C8B-B14F-4D97-AF65-F5344CB8AC3E}">
        <p14:creationId xmlns:p14="http://schemas.microsoft.com/office/powerpoint/2010/main" val="107326368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p:cNvGrpSpPr/>
          <p:nvPr/>
        </p:nvGrpSpPr>
        <p:grpSpPr>
          <a:xfrm>
            <a:off x="838200" y="4114800"/>
            <a:ext cx="6629400" cy="2286000"/>
            <a:chOff x="838200" y="4114800"/>
            <a:chExt cx="6629400" cy="2286000"/>
          </a:xfrm>
        </p:grpSpPr>
        <p:sp>
          <p:nvSpPr>
            <p:cNvPr id="41" name="TextBox 40"/>
            <p:cNvSpPr txBox="1"/>
            <p:nvPr/>
          </p:nvSpPr>
          <p:spPr>
            <a:xfrm rot="18926800">
              <a:off x="1719912" y="4876800"/>
              <a:ext cx="1204176" cy="4001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itchFamily="34" charset="0"/>
                  <a:ea typeface="+mn-ea"/>
                  <a:cs typeface="Calibri" pitchFamily="34" charset="0"/>
                </a:rPr>
                <a:t>simplified</a:t>
              </a:r>
            </a:p>
          </p:txBody>
        </p:sp>
        <p:sp>
          <p:nvSpPr>
            <p:cNvPr id="6" name="Rounded Rectangle 5"/>
            <p:cNvSpPr/>
            <p:nvPr/>
          </p:nvSpPr>
          <p:spPr bwMode="auto">
            <a:xfrm>
              <a:off x="2858848" y="4114800"/>
              <a:ext cx="2551352" cy="609600"/>
            </a:xfrm>
            <a:prstGeom prst="roundRect">
              <a:avLst/>
            </a:prstGeom>
            <a:ln>
              <a:headEnd type="none" w="med" len="med"/>
              <a:tailEnd type="none" w="med" len="med"/>
            </a:ln>
            <a:extLst/>
          </p:spPr>
          <p:style>
            <a:lnRef idx="1">
              <a:schemeClr val="accent4"/>
            </a:lnRef>
            <a:fillRef idx="2">
              <a:schemeClr val="accent4"/>
            </a:fillRef>
            <a:effectRef idx="1">
              <a:schemeClr val="accent4"/>
            </a:effectRef>
            <a:fontRef idx="minor">
              <a:schemeClr val="dk1"/>
            </a:fontRef>
          </p:style>
          <p:txBody>
            <a:bodyPr vert="horz" wrap="non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7" name="TextBox 6"/>
            <p:cNvSpPr txBox="1"/>
            <p:nvPr/>
          </p:nvSpPr>
          <p:spPr>
            <a:xfrm>
              <a:off x="838200" y="5558135"/>
              <a:ext cx="2079928" cy="461665"/>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Calibri" pitchFamily="34" charset="0"/>
                  <a:ea typeface="+mn-ea"/>
                  <a:cs typeface="Calibri" pitchFamily="34" charset="0"/>
                </a:rPr>
                <a:t>Schiff moment </a:t>
              </a:r>
            </a:p>
          </p:txBody>
        </p:sp>
        <p:cxnSp>
          <p:nvCxnSpPr>
            <p:cNvPr id="9" name="Straight Arrow Connector 8"/>
            <p:cNvCxnSpPr/>
            <p:nvPr/>
          </p:nvCxnSpPr>
          <p:spPr bwMode="auto">
            <a:xfrm flipV="1">
              <a:off x="2057400" y="4724402"/>
              <a:ext cx="856534" cy="833733"/>
            </a:xfrm>
            <a:prstGeom prst="straightConnector1">
              <a:avLst/>
            </a:prstGeom>
            <a:solidFill>
              <a:schemeClr val="accent1"/>
            </a:solidFill>
            <a:ln w="2857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4" name="Group 13"/>
            <p:cNvGrpSpPr/>
            <p:nvPr/>
          </p:nvGrpSpPr>
          <p:grpSpPr>
            <a:xfrm>
              <a:off x="4267200" y="5334000"/>
              <a:ext cx="3200400" cy="1066800"/>
              <a:chOff x="4267200" y="5257800"/>
              <a:chExt cx="3200400" cy="1066800"/>
            </a:xfrm>
          </p:grpSpPr>
          <p:sp>
            <p:nvSpPr>
              <p:cNvPr id="13" name="Rounded Rectangle 12"/>
              <p:cNvSpPr/>
              <p:nvPr/>
            </p:nvSpPr>
            <p:spPr bwMode="auto">
              <a:xfrm>
                <a:off x="4267200" y="5257800"/>
                <a:ext cx="3200400" cy="1066800"/>
              </a:xfrm>
              <a:prstGeom prst="roundRect">
                <a:avLst/>
              </a:prstGeom>
              <a:ln>
                <a:headEnd type="none" w="med" len="med"/>
                <a:tailEnd type="none" w="med" len="med"/>
              </a:ln>
              <a:extLst/>
            </p:spPr>
            <p:style>
              <a:lnRef idx="1">
                <a:schemeClr val="dk1"/>
              </a:lnRef>
              <a:fillRef idx="2">
                <a:schemeClr val="dk1"/>
              </a:fillRef>
              <a:effectRef idx="1">
                <a:schemeClr val="dk1"/>
              </a:effectRef>
              <a:fontRef idx="minor">
                <a:schemeClr val="dk1"/>
              </a:fontRef>
            </p:style>
            <p:txBody>
              <a:bodyPr vert="horz" wrap="non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pic>
            <p:nvPicPr>
              <p:cNvPr id="28" name="Picture 27" descr="schiff.pdf"/>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4"/>
                  <a:stretch>
                    <a:fillRect/>
                  </a:stretch>
                </p:blipFill>
              </mc:Choice>
              <mc:Fallback>
                <p:blipFill>
                  <a:blip r:embed="rId5"/>
                  <a:stretch>
                    <a:fillRect/>
                  </a:stretch>
                </p:blipFill>
              </mc:Fallback>
            </mc:AlternateContent>
            <p:spPr>
              <a:xfrm>
                <a:off x="4421363" y="5410200"/>
                <a:ext cx="2893837" cy="706437"/>
              </a:xfrm>
              <a:prstGeom prst="rect">
                <a:avLst/>
              </a:prstGeom>
            </p:spPr>
          </p:pic>
        </p:grpSp>
        <p:cxnSp>
          <p:nvCxnSpPr>
            <p:cNvPr id="37" name="Straight Arrow Connector 36"/>
            <p:cNvCxnSpPr/>
            <p:nvPr/>
          </p:nvCxnSpPr>
          <p:spPr bwMode="auto">
            <a:xfrm flipV="1">
              <a:off x="2841928" y="5788967"/>
              <a:ext cx="1349072" cy="1"/>
            </a:xfrm>
            <a:prstGeom prst="straightConnector1">
              <a:avLst/>
            </a:prstGeom>
            <a:solidFill>
              <a:schemeClr val="accent1"/>
            </a:solidFill>
            <a:ln w="2857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 name="TextBox 17"/>
            <p:cNvSpPr txBox="1"/>
            <p:nvPr/>
          </p:nvSpPr>
          <p:spPr>
            <a:xfrm>
              <a:off x="2971800" y="5410200"/>
              <a:ext cx="1042850" cy="4001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itchFamily="34" charset="0"/>
                  <a:ea typeface="+mn-ea"/>
                  <a:cs typeface="Calibri" pitchFamily="34" charset="0"/>
                </a:rPr>
                <a:t>rigorous</a:t>
              </a:r>
            </a:p>
          </p:txBody>
        </p:sp>
      </p:grpSp>
      <p:sp>
        <p:nvSpPr>
          <p:cNvPr id="5131" name="Oval 11"/>
          <p:cNvSpPr>
            <a:spLocks noChangeArrowheads="1"/>
          </p:cNvSpPr>
          <p:nvPr/>
        </p:nvSpPr>
        <p:spPr bwMode="auto">
          <a:xfrm>
            <a:off x="3276600" y="1066800"/>
            <a:ext cx="1447800" cy="13716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5132" name="Oval 12"/>
          <p:cNvSpPr>
            <a:spLocks noChangeArrowheads="1"/>
          </p:cNvSpPr>
          <p:nvPr/>
        </p:nvSpPr>
        <p:spPr bwMode="auto">
          <a:xfrm>
            <a:off x="3924300" y="1660525"/>
            <a:ext cx="152400" cy="152400"/>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5133" name="Line 13"/>
          <p:cNvSpPr>
            <a:spLocks noChangeShapeType="1"/>
          </p:cNvSpPr>
          <p:nvPr/>
        </p:nvSpPr>
        <p:spPr bwMode="auto">
          <a:xfrm>
            <a:off x="2971800" y="1752600"/>
            <a:ext cx="21336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5134" name="Line 14"/>
          <p:cNvSpPr>
            <a:spLocks noChangeShapeType="1"/>
          </p:cNvSpPr>
          <p:nvPr/>
        </p:nvSpPr>
        <p:spPr bwMode="auto">
          <a:xfrm>
            <a:off x="4006850" y="914400"/>
            <a:ext cx="0" cy="1752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5135" name="Line 15"/>
          <p:cNvSpPr>
            <a:spLocks noChangeShapeType="1"/>
          </p:cNvSpPr>
          <p:nvPr/>
        </p:nvSpPr>
        <p:spPr bwMode="auto">
          <a:xfrm flipV="1">
            <a:off x="3987800" y="1524000"/>
            <a:ext cx="0" cy="381000"/>
          </a:xfrm>
          <a:prstGeom prst="line">
            <a:avLst/>
          </a:prstGeom>
          <a:noFill/>
          <a:ln w="28575">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5136" name="Text Box 16"/>
          <p:cNvSpPr txBox="1">
            <a:spLocks noChangeArrowheads="1"/>
          </p:cNvSpPr>
          <p:nvPr/>
        </p:nvSpPr>
        <p:spPr bwMode="auto">
          <a:xfrm>
            <a:off x="838200" y="1504890"/>
            <a:ext cx="1749903"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itchFamily="34" charset="0"/>
                <a:ea typeface="+mn-ea"/>
                <a:cs typeface="Calibri" pitchFamily="34" charset="0"/>
              </a:rPr>
              <a:t>Schiff shielding</a:t>
            </a:r>
          </a:p>
        </p:txBody>
      </p:sp>
      <p:graphicFrame>
        <p:nvGraphicFramePr>
          <p:cNvPr id="5139" name="Object 19"/>
          <p:cNvGraphicFramePr>
            <a:graphicFrameLocks noChangeAspect="1"/>
          </p:cNvGraphicFramePr>
          <p:nvPr>
            <p:extLst/>
          </p:nvPr>
        </p:nvGraphicFramePr>
        <p:xfrm>
          <a:off x="5534025" y="1493838"/>
          <a:ext cx="2924175" cy="487362"/>
        </p:xfrm>
        <a:graphic>
          <a:graphicData uri="http://schemas.openxmlformats.org/presentationml/2006/ole">
            <mc:AlternateContent xmlns:mc="http://schemas.openxmlformats.org/markup-compatibility/2006">
              <mc:Choice xmlns:v="urn:schemas-microsoft-com:vml" Requires="v">
                <p:oleObj spid="_x0000_s3155" name="Equation" r:id="rId6" imgW="1523880" imgH="253800" progId="Equation.DSMT4">
                  <p:embed/>
                </p:oleObj>
              </mc:Choice>
              <mc:Fallback>
                <p:oleObj name="Equation" r:id="rId6" imgW="1523880" imgH="253800" progId="Equation.DSMT4">
                  <p:embed/>
                  <p:pic>
                    <p:nvPicPr>
                      <p:cNvPr id="5139" name="Object 1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534025" y="1493838"/>
                        <a:ext cx="2924175" cy="4873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144" name="Object 24"/>
          <p:cNvGraphicFramePr>
            <a:graphicFrameLocks noChangeAspect="1"/>
          </p:cNvGraphicFramePr>
          <p:nvPr/>
        </p:nvGraphicFramePr>
        <p:xfrm>
          <a:off x="0" y="0"/>
          <a:ext cx="914400" cy="179388"/>
        </p:xfrm>
        <a:graphic>
          <a:graphicData uri="http://schemas.openxmlformats.org/presentationml/2006/ole">
            <mc:AlternateContent xmlns:mc="http://schemas.openxmlformats.org/markup-compatibility/2006">
              <mc:Choice xmlns:v="urn:schemas-microsoft-com:vml" Requires="v">
                <p:oleObj spid="_x0000_s3156" name="Equation" r:id="rId8" imgW="914400" imgH="179640" progId="Equation.DSMT4">
                  <p:embed/>
                </p:oleObj>
              </mc:Choice>
              <mc:Fallback>
                <p:oleObj name="Equation" r:id="rId8" imgW="914400" imgH="179640" progId="Equation.DSMT4">
                  <p:embed/>
                  <p:pic>
                    <p:nvPicPr>
                      <p:cNvPr id="5144" name="Object 2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0" y="0"/>
                        <a:ext cx="914400" cy="1793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186" name="Rectangle 66"/>
          <p:cNvSpPr>
            <a:spLocks noGrp="1" noChangeArrowheads="1"/>
          </p:cNvSpPr>
          <p:nvPr>
            <p:ph type="title"/>
          </p:nvPr>
        </p:nvSpPr>
        <p:spPr>
          <a:xfrm>
            <a:off x="685800" y="76200"/>
            <a:ext cx="7772400" cy="533400"/>
          </a:xfrm>
        </p:spPr>
        <p:txBody>
          <a:bodyPr/>
          <a:lstStyle/>
          <a:p>
            <a:r>
              <a:rPr lang="en-US" dirty="0">
                <a:solidFill>
                  <a:srgbClr val="0000FF"/>
                </a:solidFill>
                <a:effectLst/>
                <a:latin typeface="+mn-lt"/>
              </a:rPr>
              <a:t>Measurability of Nuclear EDM</a:t>
            </a:r>
          </a:p>
        </p:txBody>
      </p:sp>
      <p:sp>
        <p:nvSpPr>
          <p:cNvPr id="5187" name="Rectangle 67"/>
          <p:cNvSpPr>
            <a:spLocks noChangeArrowheads="1"/>
          </p:cNvSpPr>
          <p:nvPr/>
        </p:nvSpPr>
        <p:spPr bwMode="auto">
          <a:xfrm>
            <a:off x="2843213" y="533400"/>
            <a:ext cx="3292761"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itchFamily="34" charset="0"/>
                <a:ea typeface="+mn-ea"/>
                <a:cs typeface="Calibri" pitchFamily="34" charset="0"/>
              </a:rPr>
              <a:t>L.I. Schiff, Phys. Rev. 132, 2194 (1963)</a:t>
            </a:r>
          </a:p>
        </p:txBody>
      </p:sp>
      <p:grpSp>
        <p:nvGrpSpPr>
          <p:cNvPr id="8" name="Group 7"/>
          <p:cNvGrpSpPr/>
          <p:nvPr/>
        </p:nvGrpSpPr>
        <p:grpSpPr>
          <a:xfrm>
            <a:off x="1385137" y="3124200"/>
            <a:ext cx="6768263" cy="1529941"/>
            <a:chOff x="1385137" y="3475037"/>
            <a:chExt cx="6768263" cy="1529941"/>
          </a:xfrm>
        </p:grpSpPr>
        <mc:AlternateContent xmlns:mc="http://schemas.openxmlformats.org/markup-compatibility/2006" xmlns:a14="http://schemas.microsoft.com/office/drawing/2010/main">
          <mc:Choice Requires="a14">
            <p:graphicFrame>
              <p:nvGraphicFramePr>
                <p:cNvPr id="5142" name="Object 22"/>
                <p:cNvGraphicFramePr>
                  <a:graphicFrameLocks noChangeAspect="1"/>
                </p:cNvGraphicFramePr>
                <p:nvPr>
                  <p:extLst/>
                </p:nvPr>
              </p:nvGraphicFramePr>
              <p:xfrm>
                <a:off x="2743200" y="3475037"/>
                <a:ext cx="2924175" cy="487363"/>
              </p:xfrm>
              <a:graphic>
                <a:graphicData uri="http://schemas.openxmlformats.org/presentationml/2006/ole">
                  <mc:AlternateContent>
                    <mc:Choice xmlns:v="urn:schemas-microsoft-com:vml" Requires="v">
                      <p:oleObj spid="_x0000_s3157" name="Equation" r:id="rId10" imgW="1523880" imgH="253800" progId="Equation.DSMT4">
                        <p:embed/>
                      </p:oleObj>
                    </mc:Choice>
                    <mc:Fallback>
                      <p:oleObj name="Equation" r:id="rId10" imgW="1523880" imgH="253800" progId="Equation.DSMT4">
                        <p:embed/>
                        <p:pic>
                          <p:nvPicPr>
                            <p:cNvPr id="5142" name="Object 22"/>
                            <p:cNvPicPr>
                              <a:picLocks noChangeAspect="1" noChangeArrowheads="1"/>
                            </p:cNvPicPr>
                            <p:nvPr/>
                          </p:nvPicPr>
                          <p:blipFill>
                            <a:blip r:embed="rId11">
                              <a:extLst>
                                <a:ext uri="{28A0092B-C50C-407E-A947-70E740481C1C}">
                                  <a14:useLocalDpi val="0"/>
                                </a:ext>
                              </a:extLst>
                            </a:blip>
                            <a:srcRect/>
                            <a:stretch>
                              <a:fillRect/>
                            </a:stretch>
                          </p:blipFill>
                          <p:spPr bwMode="auto">
                            <a:xfrm>
                              <a:off x="2743200" y="3475037"/>
                              <a:ext cx="2924175" cy="487363"/>
                            </a:xfrm>
                            <a:prstGeom prst="rect">
                              <a:avLst/>
                            </a:prstGeom>
                            <a:noFill/>
                            <a:ln>
                              <a:noFill/>
                            </a:ln>
                            <a:effectLst/>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 uri="{AF507438-7753-43E0-B8FC-AC1667EBCBE1}">
                                <a14:hiddenEffects>
                                  <a:effectLst>
                                    <a:outerShdw dist="35921" dir="2700000" algn="ctr" rotWithShape="0">
                                      <a:srgbClr val="808080"/>
                                    </a:outerShdw>
                                  </a:effectLst>
                                </a14:hiddenEffects>
                              </a:ext>
                            </a:extLst>
                          </p:spPr>
                        </p:pic>
                      </p:oleObj>
                    </mc:Fallback>
                  </mc:AlternateContent>
                </a:graphicData>
              </a:graphic>
            </p:graphicFrame>
          </mc:Choice>
          <mc:Fallback xmlns="">
            <p:graphicFrame>
              <p:nvGraphicFramePr>
                <p:cNvPr id="5142" name="Object 22"/>
                <p:cNvGraphicFramePr>
                  <a:graphicFrameLocks noChangeAspect="1"/>
                </p:cNvGraphicFramePr>
                <p:nvPr>
                  <p:extLst/>
                </p:nvPr>
              </p:nvGraphicFramePr>
              <p:xfrm>
                <a:off x="2743200" y="3475037"/>
                <a:ext cx="2924175" cy="487363"/>
              </p:xfrm>
              <a:graphic>
                <a:graphicData uri="http://schemas.openxmlformats.org/presentationml/2006/ole">
                  <mc:AlternateContent>
                    <mc:Choice xmlns:v="urn:schemas-microsoft-com:vml" Requires="v">
                      <p:oleObj spid="_x0000_s46174" name="Equation" r:id="rId12" imgW="1523880" imgH="253800" progId="Equation.DSMT4">
                        <p:embed/>
                      </p:oleObj>
                    </mc:Choice>
                    <mc:Fallback>
                      <p:oleObj name="Equation" r:id="rId12" imgW="1523880" imgH="253800" progId="Equation.DSMT4">
                        <p:embed/>
                        <p:pic>
                          <p:nvPicPr>
                            <p:cNvPr id="0" nam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743200" y="3475037"/>
                              <a:ext cx="2924175" cy="487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mc:Fallback>
        </mc:AlternateContent>
        <p:sp>
          <p:nvSpPr>
            <p:cNvPr id="5143" name="Text Box 23"/>
            <p:cNvSpPr txBox="1">
              <a:spLocks noChangeArrowheads="1"/>
            </p:cNvSpPr>
            <p:nvPr/>
          </p:nvSpPr>
          <p:spPr bwMode="auto">
            <a:xfrm>
              <a:off x="1385137" y="3962400"/>
              <a:ext cx="6768263"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itchFamily="34" charset="0"/>
                  <a:ea typeface="+mn-ea"/>
                  <a:cs typeface="Calibri" pitchFamily="34" charset="0"/>
                </a:rPr>
                <a:t>since nuclear charge distribution differs from EDM distribution.</a:t>
              </a:r>
            </a:p>
          </p:txBody>
        </p:sp>
        <mc:AlternateContent xmlns:mc="http://schemas.openxmlformats.org/markup-compatibility/2006" xmlns:a14="http://schemas.microsoft.com/office/drawing/2010/main">
          <mc:Choice Requires="a14">
            <p:sp>
              <p:nvSpPr>
                <p:cNvPr id="3" name="Rectangle 2"/>
                <p:cNvSpPr/>
                <p:nvPr/>
              </p:nvSpPr>
              <p:spPr>
                <a:xfrm>
                  <a:off x="1521153" y="4495800"/>
                  <a:ext cx="5717847" cy="509178"/>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2400" b="0" i="1" u="none" strike="noStrike" kern="1200" cap="none" spc="0" normalizeH="0" baseline="0" noProof="0">
                                <a:ln>
                                  <a:noFill/>
                                </a:ln>
                                <a:solidFill>
                                  <a:srgbClr val="000000"/>
                                </a:solidFill>
                                <a:effectLst/>
                                <a:uLnTx/>
                                <a:uFillTx/>
                                <a:latin typeface="Cambria Math" panose="02040503050406030204" pitchFamily="18" charset="0"/>
                                <a:ea typeface="+mn-ea"/>
                                <a:cs typeface="+mn-cs"/>
                              </a:rPr>
                            </m:ctrlPr>
                          </m:sSubPr>
                          <m:e>
                            <m:r>
                              <a:rPr kumimoji="0" lang="en-US" sz="2400" b="0" i="1" u="none" strike="noStrike" kern="1200" cap="none" spc="0" normalizeH="0" baseline="0" noProof="0">
                                <a:ln>
                                  <a:noFill/>
                                </a:ln>
                                <a:solidFill>
                                  <a:srgbClr val="000000"/>
                                </a:solidFill>
                                <a:effectLst/>
                                <a:uLnTx/>
                                <a:uFillTx/>
                                <a:latin typeface="Cambria Math"/>
                                <a:ea typeface="+mn-ea"/>
                                <a:cs typeface="+mn-cs"/>
                              </a:rPr>
                              <m:t>𝑑</m:t>
                            </m:r>
                          </m:e>
                          <m:sub>
                            <m:r>
                              <a:rPr kumimoji="0" lang="en-US" sz="2400" b="0" i="1" u="none" strike="noStrike" kern="1200" cap="none" spc="0" normalizeH="0" baseline="0" noProof="0">
                                <a:ln>
                                  <a:noFill/>
                                </a:ln>
                                <a:solidFill>
                                  <a:srgbClr val="000000"/>
                                </a:solidFill>
                                <a:effectLst/>
                                <a:uLnTx/>
                                <a:uFillTx/>
                                <a:latin typeface="Cambria Math"/>
                                <a:ea typeface="+mn-ea"/>
                                <a:cs typeface="+mn-cs"/>
                              </a:rPr>
                              <m:t>𝑎𝑡𝑜𝑚</m:t>
                            </m:r>
                          </m:sub>
                        </m:sSub>
                        <m:r>
                          <a:rPr kumimoji="0" lang="en-US" sz="2400" b="0" i="1" u="none" strike="noStrike" kern="1200" cap="none" spc="0" normalizeH="0" baseline="0" noProof="0">
                            <a:ln>
                              <a:noFill/>
                            </a:ln>
                            <a:solidFill>
                              <a:srgbClr val="000000"/>
                            </a:solidFill>
                            <a:effectLst/>
                            <a:uLnTx/>
                            <a:uFillTx/>
                            <a:latin typeface="Cambria Math"/>
                            <a:ea typeface="+mn-ea"/>
                            <a:cs typeface="+mn-cs"/>
                          </a:rPr>
                          <m:t>∝</m:t>
                        </m:r>
                        <m:sSub>
                          <m:sSubPr>
                            <m:ctrlPr>
                              <a:rPr kumimoji="0" lang="en-US" sz="2400" b="0" i="1" u="none" strike="noStrike" kern="1200" cap="none" spc="0" normalizeH="0" baseline="0" noProof="0">
                                <a:ln>
                                  <a:noFill/>
                                </a:ln>
                                <a:solidFill>
                                  <a:srgbClr val="000000"/>
                                </a:solidFill>
                                <a:effectLst/>
                                <a:uLnTx/>
                                <a:uFillTx/>
                                <a:latin typeface="Cambria Math" panose="02040503050406030204" pitchFamily="18" charset="0"/>
                                <a:ea typeface="+mn-ea"/>
                                <a:cs typeface="+mn-cs"/>
                              </a:rPr>
                            </m:ctrlPr>
                          </m:sSubPr>
                          <m:e>
                            <m:r>
                              <a:rPr kumimoji="0" lang="en-US" sz="2400" b="0" i="1" u="none" strike="noStrike" kern="1200" cap="none" spc="0" normalizeH="0" baseline="0" noProof="0">
                                <a:ln>
                                  <a:noFill/>
                                </a:ln>
                                <a:solidFill>
                                  <a:srgbClr val="000000"/>
                                </a:solidFill>
                                <a:effectLst/>
                                <a:uLnTx/>
                                <a:uFillTx/>
                                <a:latin typeface="Cambria Math"/>
                                <a:ea typeface="+mn-ea"/>
                                <a:cs typeface="+mn-cs"/>
                              </a:rPr>
                              <m:t>𝑑</m:t>
                            </m:r>
                          </m:e>
                          <m:sub>
                            <m:r>
                              <a:rPr kumimoji="0" lang="en-US" sz="2400" b="0" i="1" u="none" strike="noStrike" kern="1200" cap="none" spc="0" normalizeH="0" baseline="0" noProof="0">
                                <a:ln>
                                  <a:noFill/>
                                </a:ln>
                                <a:solidFill>
                                  <a:srgbClr val="000000"/>
                                </a:solidFill>
                                <a:effectLst/>
                                <a:uLnTx/>
                                <a:uFillTx/>
                                <a:latin typeface="Cambria Math"/>
                                <a:ea typeface="+mn-ea"/>
                                <a:cs typeface="+mn-cs"/>
                              </a:rPr>
                              <m:t>𝑛𝑢𝑐𝑙𝑒𝑢𝑠</m:t>
                            </m:r>
                          </m:sub>
                        </m:sSub>
                        <m:r>
                          <a:rPr kumimoji="0" lang="en-US" sz="2400" b="0" i="1" u="none" strike="noStrike" kern="1200" cap="none" spc="0" normalizeH="0" baseline="0" noProof="0">
                            <a:ln>
                              <a:noFill/>
                            </a:ln>
                            <a:solidFill>
                              <a:srgbClr val="000000"/>
                            </a:solidFill>
                            <a:effectLst/>
                            <a:uLnTx/>
                            <a:uFillTx/>
                            <a:latin typeface="Cambria Math"/>
                            <a:ea typeface="+mn-ea"/>
                            <a:cs typeface="+mn-cs"/>
                          </a:rPr>
                          <m:t>∙</m:t>
                        </m:r>
                        <m:d>
                          <m:dPr>
                            <m:ctrlPr>
                              <a:rPr kumimoji="0" lang="en-US" sz="2400" b="0" i="1" u="none" strike="noStrike" kern="1200" cap="none" spc="0" normalizeH="0" baseline="0" noProof="0">
                                <a:ln>
                                  <a:noFill/>
                                </a:ln>
                                <a:solidFill>
                                  <a:srgbClr val="000000"/>
                                </a:solidFill>
                                <a:effectLst/>
                                <a:uLnTx/>
                                <a:uFillTx/>
                                <a:latin typeface="Cambria Math" panose="02040503050406030204" pitchFamily="18" charset="0"/>
                                <a:ea typeface="+mn-ea"/>
                                <a:cs typeface="+mn-cs"/>
                              </a:rPr>
                            </m:ctrlPr>
                          </m:dPr>
                          <m:e>
                            <m:sSubSup>
                              <m:sSubSupPr>
                                <m:ctrlPr>
                                  <a:rPr kumimoji="0" lang="en-US" sz="2400" b="0" i="1" u="none" strike="noStrike" kern="1200" cap="none" spc="0" normalizeH="0" baseline="0" noProof="0">
                                    <a:ln>
                                      <a:noFill/>
                                    </a:ln>
                                    <a:solidFill>
                                      <a:srgbClr val="000000"/>
                                    </a:solidFill>
                                    <a:effectLst/>
                                    <a:uLnTx/>
                                    <a:uFillTx/>
                                    <a:latin typeface="Cambria Math" panose="02040503050406030204" pitchFamily="18" charset="0"/>
                                    <a:ea typeface="+mn-ea"/>
                                    <a:cs typeface="+mn-cs"/>
                                  </a:rPr>
                                </m:ctrlPr>
                              </m:sSubSupPr>
                              <m:e>
                                <m:r>
                                  <a:rPr kumimoji="0" lang="en-US" sz="2400" b="0" i="1" u="none" strike="noStrike" kern="1200" cap="none" spc="0" normalizeH="0" baseline="0" noProof="0">
                                    <a:ln>
                                      <a:noFill/>
                                    </a:ln>
                                    <a:solidFill>
                                      <a:srgbClr val="000000"/>
                                    </a:solidFill>
                                    <a:effectLst/>
                                    <a:uLnTx/>
                                    <a:uFillTx/>
                                    <a:latin typeface="Cambria Math"/>
                                    <a:ea typeface="+mn-ea"/>
                                    <a:cs typeface="+mn-cs"/>
                                  </a:rPr>
                                  <m:t>𝑟</m:t>
                                </m:r>
                              </m:e>
                              <m:sub>
                                <m:r>
                                  <a:rPr kumimoji="0" lang="en-US" sz="2400" b="0" i="1" u="none" strike="noStrike" kern="1200" cap="none" spc="0" normalizeH="0" baseline="0" noProof="0">
                                    <a:ln>
                                      <a:noFill/>
                                    </a:ln>
                                    <a:solidFill>
                                      <a:srgbClr val="000000"/>
                                    </a:solidFill>
                                    <a:effectLst/>
                                    <a:uLnTx/>
                                    <a:uFillTx/>
                                    <a:latin typeface="Cambria Math"/>
                                    <a:ea typeface="+mn-ea"/>
                                    <a:cs typeface="+mn-cs"/>
                                  </a:rPr>
                                  <m:t>𝑑</m:t>
                                </m:r>
                              </m:sub>
                              <m:sup>
                                <m:r>
                                  <a:rPr kumimoji="0" lang="en-US" sz="2400" b="0" i="1" u="none" strike="noStrike" kern="1200" cap="none" spc="0" normalizeH="0" baseline="0" noProof="0">
                                    <a:ln>
                                      <a:noFill/>
                                    </a:ln>
                                    <a:solidFill>
                                      <a:srgbClr val="000000"/>
                                    </a:solidFill>
                                    <a:effectLst/>
                                    <a:uLnTx/>
                                    <a:uFillTx/>
                                    <a:latin typeface="Cambria Math"/>
                                    <a:ea typeface="+mn-ea"/>
                                    <a:cs typeface="+mn-cs"/>
                                  </a:rPr>
                                  <m:t>2</m:t>
                                </m:r>
                              </m:sup>
                            </m:sSubSup>
                            <m:r>
                              <a:rPr kumimoji="0" lang="en-US" sz="2400" b="0" i="1" u="none" strike="noStrike" kern="1200" cap="none" spc="0" normalizeH="0" baseline="0" noProof="0">
                                <a:ln>
                                  <a:noFill/>
                                </a:ln>
                                <a:solidFill>
                                  <a:srgbClr val="000000"/>
                                </a:solidFill>
                                <a:effectLst/>
                                <a:uLnTx/>
                                <a:uFillTx/>
                                <a:latin typeface="Cambria Math"/>
                                <a:ea typeface="+mn-ea"/>
                                <a:cs typeface="+mn-cs"/>
                              </a:rPr>
                              <m:t>−</m:t>
                            </m:r>
                            <m:sSubSup>
                              <m:sSubSupPr>
                                <m:ctrlPr>
                                  <a:rPr kumimoji="0" lang="en-US" sz="2400" b="0" i="1" u="none" strike="noStrike" kern="1200" cap="none" spc="0" normalizeH="0" baseline="0" noProof="0">
                                    <a:ln>
                                      <a:noFill/>
                                    </a:ln>
                                    <a:solidFill>
                                      <a:srgbClr val="000000"/>
                                    </a:solidFill>
                                    <a:effectLst/>
                                    <a:uLnTx/>
                                    <a:uFillTx/>
                                    <a:latin typeface="Cambria Math" panose="02040503050406030204" pitchFamily="18" charset="0"/>
                                    <a:ea typeface="+mn-ea"/>
                                    <a:cs typeface="+mn-cs"/>
                                  </a:rPr>
                                </m:ctrlPr>
                              </m:sSubSupPr>
                              <m:e>
                                <m:r>
                                  <a:rPr kumimoji="0" lang="en-US" sz="2400" b="0" i="1" u="none" strike="noStrike" kern="1200" cap="none" spc="0" normalizeH="0" baseline="0" noProof="0">
                                    <a:ln>
                                      <a:noFill/>
                                    </a:ln>
                                    <a:solidFill>
                                      <a:srgbClr val="000000"/>
                                    </a:solidFill>
                                    <a:effectLst/>
                                    <a:uLnTx/>
                                    <a:uFillTx/>
                                    <a:latin typeface="Cambria Math"/>
                                    <a:ea typeface="+mn-ea"/>
                                    <a:cs typeface="+mn-cs"/>
                                  </a:rPr>
                                  <m:t>𝑟</m:t>
                                </m:r>
                              </m:e>
                              <m:sub>
                                <m:r>
                                  <a:rPr kumimoji="0" lang="en-US" sz="2400" b="0" i="1" u="none" strike="noStrike" kern="1200" cap="none" spc="0" normalizeH="0" baseline="0" noProof="0">
                                    <a:ln>
                                      <a:noFill/>
                                    </a:ln>
                                    <a:solidFill>
                                      <a:srgbClr val="000000"/>
                                    </a:solidFill>
                                    <a:effectLst/>
                                    <a:uLnTx/>
                                    <a:uFillTx/>
                                    <a:latin typeface="Cambria Math"/>
                                    <a:ea typeface="+mn-ea"/>
                                    <a:cs typeface="+mn-cs"/>
                                  </a:rPr>
                                  <m:t>𝑐</m:t>
                                </m:r>
                              </m:sub>
                              <m:sup>
                                <m:r>
                                  <a:rPr kumimoji="0" lang="en-US" sz="2400" b="0" i="1" u="none" strike="noStrike" kern="1200" cap="none" spc="0" normalizeH="0" baseline="0" noProof="0">
                                    <a:ln>
                                      <a:noFill/>
                                    </a:ln>
                                    <a:solidFill>
                                      <a:srgbClr val="000000"/>
                                    </a:solidFill>
                                    <a:effectLst/>
                                    <a:uLnTx/>
                                    <a:uFillTx/>
                                    <a:latin typeface="Cambria Math"/>
                                    <a:ea typeface="+mn-ea"/>
                                    <a:cs typeface="+mn-cs"/>
                                  </a:rPr>
                                  <m:t>2</m:t>
                                </m:r>
                              </m:sup>
                            </m:sSubSup>
                          </m:e>
                        </m:d>
                        <m:r>
                          <a:rPr kumimoji="0" lang="en-US" sz="2400" b="0" i="1" u="none" strike="noStrike" kern="1200" cap="none" spc="0" normalizeH="0" baseline="0" noProof="0">
                            <a:ln>
                              <a:noFill/>
                            </a:ln>
                            <a:solidFill>
                              <a:srgbClr val="000000"/>
                            </a:solidFill>
                            <a:effectLst/>
                            <a:uLnTx/>
                            <a:uFillTx/>
                            <a:latin typeface="Cambria Math"/>
                            <a:ea typeface="+mn-ea"/>
                            <a:cs typeface="+mn-cs"/>
                          </a:rPr>
                          <m:t>∙</m:t>
                        </m:r>
                        <m:sSubSup>
                          <m:sSubSupPr>
                            <m:ctrlPr>
                              <a:rPr kumimoji="0" lang="en-US" sz="2400" b="0" i="1" u="none" strike="noStrike" kern="1200" cap="none" spc="0" normalizeH="0" baseline="0" noProof="0">
                                <a:ln>
                                  <a:noFill/>
                                </a:ln>
                                <a:solidFill>
                                  <a:srgbClr val="000000"/>
                                </a:solidFill>
                                <a:effectLst/>
                                <a:uLnTx/>
                                <a:uFillTx/>
                                <a:latin typeface="Cambria Math" panose="02040503050406030204" pitchFamily="18" charset="0"/>
                                <a:ea typeface="+mn-ea"/>
                                <a:cs typeface="+mn-cs"/>
                              </a:rPr>
                            </m:ctrlPr>
                          </m:sSubSupPr>
                          <m:e>
                            <m:r>
                              <a:rPr kumimoji="0" lang="en-US" sz="2400" b="0" i="1" u="none" strike="noStrike" kern="1200" cap="none" spc="0" normalizeH="0" baseline="0" noProof="0">
                                <a:ln>
                                  <a:noFill/>
                                </a:ln>
                                <a:solidFill>
                                  <a:srgbClr val="000000"/>
                                </a:solidFill>
                                <a:effectLst/>
                                <a:uLnTx/>
                                <a:uFillTx/>
                                <a:latin typeface="Cambria Math"/>
                                <a:ea typeface="+mn-ea"/>
                                <a:cs typeface="+mn-cs"/>
                              </a:rPr>
                              <m:t>𝑟</m:t>
                            </m:r>
                          </m:e>
                          <m:sub>
                            <m:r>
                              <a:rPr kumimoji="0" lang="en-US" sz="2400" b="0" i="1" u="none" strike="noStrike" kern="1200" cap="none" spc="0" normalizeH="0" baseline="0" noProof="0">
                                <a:ln>
                                  <a:noFill/>
                                </a:ln>
                                <a:solidFill>
                                  <a:srgbClr val="000000"/>
                                </a:solidFill>
                                <a:effectLst/>
                                <a:uLnTx/>
                                <a:uFillTx/>
                                <a:latin typeface="Cambria Math"/>
                                <a:ea typeface="+mn-ea"/>
                                <a:cs typeface="+mn-cs"/>
                              </a:rPr>
                              <m:t>𝑎𝑡𝑜𝑚</m:t>
                            </m:r>
                          </m:sub>
                          <m:sup>
                            <m:r>
                              <a:rPr kumimoji="0" lang="en-US" sz="2400" b="0" i="1" u="none" strike="noStrike" kern="1200" cap="none" spc="0" normalizeH="0" baseline="0" noProof="0">
                                <a:ln>
                                  <a:noFill/>
                                </a:ln>
                                <a:solidFill>
                                  <a:srgbClr val="000000"/>
                                </a:solidFill>
                                <a:effectLst/>
                                <a:uLnTx/>
                                <a:uFillTx/>
                                <a:latin typeface="Cambria Math"/>
                                <a:ea typeface="+mn-ea"/>
                                <a:cs typeface="+mn-cs"/>
                              </a:rPr>
                              <m:t>−1</m:t>
                            </m:r>
                          </m:sup>
                        </m:sSubSup>
                        <m:r>
                          <a:rPr kumimoji="0" lang="en-US" sz="2400" b="0" i="1" u="none" strike="noStrike" kern="1200" cap="none" spc="0" normalizeH="0" baseline="0" noProof="0">
                            <a:ln>
                              <a:noFill/>
                            </a:ln>
                            <a:solidFill>
                              <a:srgbClr val="000000"/>
                            </a:solidFill>
                            <a:effectLst/>
                            <a:uLnTx/>
                            <a:uFillTx/>
                            <a:latin typeface="Cambria Math"/>
                            <a:ea typeface="+mn-ea"/>
                            <a:cs typeface="+mn-cs"/>
                          </a:rPr>
                          <m:t>∙</m:t>
                        </m:r>
                        <m:sSubSup>
                          <m:sSubSupPr>
                            <m:ctrlPr>
                              <a:rPr kumimoji="0" lang="en-US" sz="2400" b="0" i="1" u="none" strike="noStrike" kern="1200" cap="none" spc="0" normalizeH="0" baseline="0" noProof="0">
                                <a:ln>
                                  <a:noFill/>
                                </a:ln>
                                <a:solidFill>
                                  <a:srgbClr val="000000"/>
                                </a:solidFill>
                                <a:effectLst/>
                                <a:uLnTx/>
                                <a:uFillTx/>
                                <a:latin typeface="Cambria Math" panose="02040503050406030204" pitchFamily="18" charset="0"/>
                                <a:ea typeface="+mn-ea"/>
                                <a:cs typeface="+mn-cs"/>
                              </a:rPr>
                            </m:ctrlPr>
                          </m:sSubSupPr>
                          <m:e>
                            <m:r>
                              <a:rPr kumimoji="0" lang="en-US" sz="2400" b="0" i="1" u="none" strike="noStrike" kern="1200" cap="none" spc="0" normalizeH="0" baseline="0" noProof="0">
                                <a:ln>
                                  <a:noFill/>
                                </a:ln>
                                <a:solidFill>
                                  <a:srgbClr val="000000"/>
                                </a:solidFill>
                                <a:effectLst/>
                                <a:uLnTx/>
                                <a:uFillTx/>
                                <a:latin typeface="Cambria Math"/>
                                <a:ea typeface="+mn-ea"/>
                                <a:cs typeface="+mn-cs"/>
                              </a:rPr>
                              <m:t>𝑟</m:t>
                            </m:r>
                          </m:e>
                          <m:sub>
                            <m:r>
                              <a:rPr kumimoji="0" lang="en-US" sz="2400" b="0" i="1" u="none" strike="noStrike" kern="1200" cap="none" spc="0" normalizeH="0" baseline="0" noProof="0">
                                <a:ln>
                                  <a:noFill/>
                                </a:ln>
                                <a:solidFill>
                                  <a:srgbClr val="000000"/>
                                </a:solidFill>
                                <a:effectLst/>
                                <a:uLnTx/>
                                <a:uFillTx/>
                                <a:latin typeface="Cambria Math"/>
                                <a:ea typeface="+mn-ea"/>
                                <a:cs typeface="+mn-cs"/>
                              </a:rPr>
                              <m:t>𝑐</m:t>
                            </m:r>
                          </m:sub>
                          <m:sup>
                            <m:r>
                              <a:rPr kumimoji="0" lang="en-US" sz="2400" b="0" i="1" u="none" strike="noStrike" kern="1200" cap="none" spc="0" normalizeH="0" baseline="0" noProof="0">
                                <a:ln>
                                  <a:noFill/>
                                </a:ln>
                                <a:solidFill>
                                  <a:srgbClr val="000000"/>
                                </a:solidFill>
                                <a:effectLst/>
                                <a:uLnTx/>
                                <a:uFillTx/>
                                <a:latin typeface="Cambria Math"/>
                                <a:ea typeface="+mn-ea"/>
                                <a:cs typeface="+mn-cs"/>
                              </a:rPr>
                              <m:t>−1</m:t>
                            </m:r>
                          </m:sup>
                        </m:sSubSup>
                      </m:oMath>
                    </m:oMathPara>
                  </a14:m>
                  <a:endPar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mc:Choice>
          <mc:Fallback xmlns="">
            <p:sp>
              <p:nvSpPr>
                <p:cNvPr id="3" name="Rectangle 2"/>
                <p:cNvSpPr>
                  <a:spLocks noRot="1" noChangeAspect="1" noMove="1" noResize="1" noEditPoints="1" noAdjustHandles="1" noChangeArrowheads="1" noChangeShapeType="1" noTextEdit="1"/>
                </p:cNvSpPr>
                <p:nvPr/>
              </p:nvSpPr>
              <p:spPr>
                <a:xfrm>
                  <a:off x="1521153" y="4495800"/>
                  <a:ext cx="5717847" cy="509178"/>
                </a:xfrm>
                <a:prstGeom prst="rect">
                  <a:avLst/>
                </a:prstGeom>
                <a:blipFill rotWithShape="0">
                  <a:blip r:embed="rId14"/>
                  <a:stretch>
                    <a:fillRect/>
                  </a:stretch>
                </a:blipFill>
              </p:spPr>
              <p:txBody>
                <a:bodyPr/>
                <a:lstStyle/>
                <a:p>
                  <a:r>
                    <a:rPr lang="zh-CN" altLang="en-US">
                      <a:noFill/>
                    </a:rPr>
                    <a:t> </a:t>
                  </a:r>
                </a:p>
              </p:txBody>
            </p:sp>
          </mc:Fallback>
        </mc:AlternateContent>
        <p:sp>
          <p:nvSpPr>
            <p:cNvPr id="25" name="Text Box 16"/>
            <p:cNvSpPr txBox="1">
              <a:spLocks noChangeArrowheads="1"/>
            </p:cNvSpPr>
            <p:nvPr/>
          </p:nvSpPr>
          <p:spPr bwMode="auto">
            <a:xfrm>
              <a:off x="1397628" y="3505200"/>
              <a:ext cx="111697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itchFamily="34" charset="0"/>
                  <a:ea typeface="+mn-ea"/>
                  <a:cs typeface="Calibri" pitchFamily="34" charset="0"/>
                </a:rPr>
                <a:t>However</a:t>
              </a:r>
            </a:p>
          </p:txBody>
        </p:sp>
      </p:grpSp>
    </p:spTree>
    <p:extLst>
      <p:ext uri="{BB962C8B-B14F-4D97-AF65-F5344CB8AC3E}">
        <p14:creationId xmlns:p14="http://schemas.microsoft.com/office/powerpoint/2010/main" val="274927026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135"/>
                                        </p:tgtEl>
                                        <p:attrNameLst>
                                          <p:attrName>style.visibility</p:attrName>
                                        </p:attrNameLst>
                                      </p:cBhvr>
                                      <p:to>
                                        <p:strVal val="visible"/>
                                      </p:to>
                                    </p:set>
                                    <p:animEffect transition="in" filter="fade">
                                      <p:cBhvr>
                                        <p:cTn id="7" dur="500"/>
                                        <p:tgtEl>
                                          <p:spTgt spid="513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path" presetSubtype="0" accel="50000" decel="50000" fill="hold" grpId="0" nodeType="clickEffect">
                                  <p:stCondLst>
                                    <p:cond delay="0"/>
                                  </p:stCondLst>
                                  <p:childTnLst>
                                    <p:animMotion origin="layout" path="M 3.33333E-6 1.79042E-6 L 3.33333E-6 0.04441 " pathEditMode="relative" rAng="0" ptsTypes="AA">
                                      <p:cBhvr>
                                        <p:cTn id="11" dur="2000" fill="hold"/>
                                        <p:tgtEl>
                                          <p:spTgt spid="5131"/>
                                        </p:tgtEl>
                                        <p:attrNameLst>
                                          <p:attrName>ppt_x</p:attrName>
                                          <p:attrName>ppt_y</p:attrName>
                                        </p:attrNameLst>
                                      </p:cBhvr>
                                      <p:rCtr x="0" y="2221"/>
                                    </p:animMotion>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8"/>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fade">
                                      <p:cBhvr>
                                        <p:cTn id="20"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31" grpId="0" animBg="1"/>
      <p:bldP spid="513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F47FD-0B22-4230-8E76-4BA3B9DEB17A}"/>
              </a:ext>
            </a:extLst>
          </p:cNvPr>
          <p:cNvSpPr>
            <a:spLocks noGrp="1"/>
          </p:cNvSpPr>
          <p:nvPr>
            <p:ph type="title"/>
          </p:nvPr>
        </p:nvSpPr>
        <p:spPr>
          <a:xfrm>
            <a:off x="990600" y="152400"/>
            <a:ext cx="6705600" cy="762000"/>
          </a:xfrm>
        </p:spPr>
        <p:txBody>
          <a:bodyPr/>
          <a:lstStyle/>
          <a:p>
            <a:r>
              <a:rPr lang="en-US" altLang="zh-CN" dirty="0">
                <a:solidFill>
                  <a:srgbClr val="0000FF"/>
                </a:solidFill>
                <a:effectLst/>
                <a:latin typeface="+mn-lt"/>
              </a:rPr>
              <a:t>Theories from CP violation to EDM</a:t>
            </a:r>
            <a:endParaRPr lang="zh-CN" altLang="en-US" dirty="0">
              <a:solidFill>
                <a:srgbClr val="0000FF"/>
              </a:solidFill>
              <a:effectLst/>
              <a:latin typeface="+mn-lt"/>
            </a:endParaRPr>
          </a:p>
        </p:txBody>
      </p:sp>
      <p:pic>
        <p:nvPicPr>
          <p:cNvPr id="5" name="Content Placeholder 4">
            <a:extLst>
              <a:ext uri="{FF2B5EF4-FFF2-40B4-BE49-F238E27FC236}">
                <a16:creationId xmlns:a16="http://schemas.microsoft.com/office/drawing/2014/main" id="{7B440367-303D-4E77-BE6F-661D1077765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19250" y="838200"/>
            <a:ext cx="5375323" cy="4267200"/>
          </a:xfrm>
        </p:spPr>
      </p:pic>
      <p:sp>
        <p:nvSpPr>
          <p:cNvPr id="6" name="Oval 5">
            <a:extLst>
              <a:ext uri="{FF2B5EF4-FFF2-40B4-BE49-F238E27FC236}">
                <a16:creationId xmlns:a16="http://schemas.microsoft.com/office/drawing/2014/main" id="{1620DFD6-A7D8-4F6E-8C0E-C3BDF8570B73}"/>
              </a:ext>
            </a:extLst>
          </p:cNvPr>
          <p:cNvSpPr/>
          <p:nvPr/>
        </p:nvSpPr>
        <p:spPr bwMode="auto">
          <a:xfrm rot="18730326">
            <a:off x="4100208" y="2115565"/>
            <a:ext cx="1097277" cy="1934527"/>
          </a:xfrm>
          <a:prstGeom prst="ellipse">
            <a:avLst/>
          </a:prstGeom>
          <a:noFill/>
          <a:ln w="57150" cap="flat" cmpd="sng" algn="ctr">
            <a:solidFill>
              <a:srgbClr val="FF0000"/>
            </a:solidFill>
            <a:prstDash val="dash"/>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2400" b="0" i="0" u="none" strike="noStrike" cap="none" normalizeH="0" baseline="0">
              <a:ln>
                <a:noFill/>
              </a:ln>
              <a:solidFill>
                <a:schemeClr val="tx1"/>
              </a:solidFill>
              <a:effectLst/>
              <a:latin typeface="Times New Roman" pitchFamily="18" charset="0"/>
            </a:endParaRPr>
          </a:p>
        </p:txBody>
      </p:sp>
      <p:sp>
        <p:nvSpPr>
          <p:cNvPr id="7" name="文本框 12">
            <a:extLst>
              <a:ext uri="{FF2B5EF4-FFF2-40B4-BE49-F238E27FC236}">
                <a16:creationId xmlns:a16="http://schemas.microsoft.com/office/drawing/2014/main" id="{4D976AF2-6F26-4494-B995-9A9756E6D41F}"/>
              </a:ext>
            </a:extLst>
          </p:cNvPr>
          <p:cNvSpPr txBox="1"/>
          <p:nvPr/>
        </p:nvSpPr>
        <p:spPr>
          <a:xfrm>
            <a:off x="6819900" y="3396727"/>
            <a:ext cx="2095500" cy="523220"/>
          </a:xfrm>
          <a:prstGeom prst="rect">
            <a:avLst/>
          </a:prstGeom>
          <a:noFill/>
        </p:spPr>
        <p:txBody>
          <a:bodyPr wrap="square">
            <a:spAutoFit/>
          </a:bodyPr>
          <a:lstStyle/>
          <a:p>
            <a:r>
              <a:rPr lang="en-US" altLang="zh-CN" sz="1400" dirty="0" err="1">
                <a:latin typeface="+mn-lt"/>
                <a:cs typeface="Times New Roman" panose="02020603050405020304" pitchFamily="18" charset="0"/>
              </a:rPr>
              <a:t>Chupp</a:t>
            </a:r>
            <a:r>
              <a:rPr lang="en-US" altLang="zh-CN" sz="1400" dirty="0">
                <a:latin typeface="+mn-lt"/>
                <a:cs typeface="Times New Roman" panose="02020603050405020304" pitchFamily="18" charset="0"/>
              </a:rPr>
              <a:t> </a:t>
            </a:r>
            <a:r>
              <a:rPr lang="en-US" altLang="zh-CN" sz="1400" i="1" dirty="0">
                <a:latin typeface="+mn-lt"/>
                <a:ea typeface="微软雅黑" panose="020B0503020204020204" pitchFamily="34" charset="-122"/>
                <a:cs typeface="Times New Roman" panose="02020603050405020304" pitchFamily="18" charset="0"/>
              </a:rPr>
              <a:t>et al.,</a:t>
            </a:r>
            <a:r>
              <a:rPr lang="en-US" altLang="zh-CN" sz="1400" baseline="-25000" dirty="0">
                <a:latin typeface="+mn-lt"/>
                <a:ea typeface="微软雅黑" panose="020B0503020204020204" pitchFamily="34" charset="-122"/>
                <a:cs typeface="Times New Roman" panose="02020603050405020304" pitchFamily="18" charset="0"/>
              </a:rPr>
              <a:t> </a:t>
            </a:r>
          </a:p>
          <a:p>
            <a:r>
              <a:rPr lang="en-US" altLang="zh-CN" sz="1400" dirty="0">
                <a:latin typeface="+mn-lt"/>
                <a:cs typeface="Times New Roman" panose="02020603050405020304" pitchFamily="18" charset="0"/>
              </a:rPr>
              <a:t>RMP </a:t>
            </a:r>
            <a:r>
              <a:rPr lang="en-US" altLang="zh-CN" sz="1400" b="1" dirty="0">
                <a:latin typeface="+mn-lt"/>
                <a:cs typeface="Times New Roman" panose="02020603050405020304" pitchFamily="18" charset="0"/>
              </a:rPr>
              <a:t>91</a:t>
            </a:r>
            <a:r>
              <a:rPr lang="en-US" altLang="zh-CN" sz="1400" dirty="0">
                <a:latin typeface="+mn-lt"/>
                <a:cs typeface="Times New Roman" panose="02020603050405020304" pitchFamily="18" charset="0"/>
              </a:rPr>
              <a:t>, 015001 (2019)</a:t>
            </a:r>
          </a:p>
        </p:txBody>
      </p:sp>
      <p:sp>
        <p:nvSpPr>
          <p:cNvPr id="8" name="Rectangle 7">
            <a:extLst>
              <a:ext uri="{FF2B5EF4-FFF2-40B4-BE49-F238E27FC236}">
                <a16:creationId xmlns:a16="http://schemas.microsoft.com/office/drawing/2014/main" id="{9774497B-D522-4D7C-9198-22FB0A250232}"/>
              </a:ext>
            </a:extLst>
          </p:cNvPr>
          <p:cNvSpPr/>
          <p:nvPr/>
        </p:nvSpPr>
        <p:spPr>
          <a:xfrm>
            <a:off x="1600200" y="5029200"/>
            <a:ext cx="6781800" cy="1448795"/>
          </a:xfrm>
          <a:prstGeom prst="rect">
            <a:avLst/>
          </a:prstGeom>
        </p:spPr>
        <p:txBody>
          <a:bodyPr wrap="square">
            <a:spAutoFit/>
          </a:bodyPr>
          <a:lstStyle/>
          <a:p>
            <a:pPr lvl="0" eaLnBrk="1" hangingPunct="1">
              <a:lnSpc>
                <a:spcPct val="150000"/>
              </a:lnSpc>
              <a:buClr>
                <a:srgbClr val="C00000"/>
              </a:buClr>
            </a:pPr>
            <a:r>
              <a:rPr lang="en-US" altLang="zh-CN" sz="2000" dirty="0">
                <a:solidFill>
                  <a:srgbClr val="0000FF"/>
                </a:solidFill>
                <a:latin typeface="Arial"/>
                <a:ea typeface="微软雅黑" panose="020B0503020204020204" pitchFamily="34" charset="-122"/>
                <a:cs typeface="Arial Unicode MS" pitchFamily="34" charset="-128"/>
              </a:rPr>
              <a:t>Calculation of Schiff moments</a:t>
            </a:r>
            <a:endParaRPr lang="en-US" altLang="zh-CN" sz="1800" dirty="0">
              <a:solidFill>
                <a:srgbClr val="000000"/>
              </a:solidFill>
              <a:latin typeface="Arial"/>
              <a:ea typeface="微软雅黑" panose="020B0503020204020204" pitchFamily="34" charset="-122"/>
              <a:cs typeface="Arial Unicode MS" pitchFamily="34" charset="-128"/>
            </a:endParaRPr>
          </a:p>
          <a:p>
            <a:pPr marL="342900" lvl="0" indent="-342900" eaLnBrk="1" hangingPunct="1">
              <a:lnSpc>
                <a:spcPct val="125000"/>
              </a:lnSpc>
              <a:buClr>
                <a:srgbClr val="C00000"/>
              </a:buClr>
              <a:buFont typeface="Arial" panose="020B0604020202020204" pitchFamily="34" charset="0"/>
              <a:buChar char="•"/>
            </a:pPr>
            <a:r>
              <a:rPr lang="en-US" altLang="zh-CN" sz="1600" baseline="30000" dirty="0">
                <a:solidFill>
                  <a:srgbClr val="000000"/>
                </a:solidFill>
                <a:latin typeface="Arial"/>
                <a:ea typeface="微软雅黑" panose="020B0503020204020204" pitchFamily="34" charset="-122"/>
                <a:cs typeface="Arial Unicode MS" pitchFamily="34" charset="-128"/>
              </a:rPr>
              <a:t>199</a:t>
            </a:r>
            <a:r>
              <a:rPr lang="en-US" altLang="zh-CN" sz="1600" dirty="0">
                <a:solidFill>
                  <a:srgbClr val="000000"/>
                </a:solidFill>
                <a:latin typeface="Arial"/>
                <a:ea typeface="微软雅黑" panose="020B0503020204020204" pitchFamily="34" charset="-122"/>
                <a:cs typeface="Arial Unicode MS" pitchFamily="34" charset="-128"/>
              </a:rPr>
              <a:t>Hg: J. H. de Jesus and J. Engel, PRC </a:t>
            </a:r>
            <a:r>
              <a:rPr lang="en-US" altLang="zh-CN" sz="1600" b="1" dirty="0">
                <a:solidFill>
                  <a:srgbClr val="000000"/>
                </a:solidFill>
                <a:latin typeface="Arial"/>
                <a:ea typeface="微软雅黑" panose="020B0503020204020204" pitchFamily="34" charset="-122"/>
                <a:cs typeface="Arial Unicode MS" pitchFamily="34" charset="-128"/>
              </a:rPr>
              <a:t>72</a:t>
            </a:r>
            <a:r>
              <a:rPr lang="en-US" altLang="zh-CN" sz="1600" dirty="0">
                <a:solidFill>
                  <a:srgbClr val="000000"/>
                </a:solidFill>
                <a:latin typeface="Arial"/>
                <a:ea typeface="微软雅黑" panose="020B0503020204020204" pitchFamily="34" charset="-122"/>
                <a:cs typeface="Arial Unicode MS" pitchFamily="34" charset="-128"/>
              </a:rPr>
              <a:t>, 045503 (2005)</a:t>
            </a:r>
          </a:p>
          <a:p>
            <a:pPr marL="342900" indent="-342900" eaLnBrk="1" hangingPunct="1">
              <a:lnSpc>
                <a:spcPct val="125000"/>
              </a:lnSpc>
              <a:buClr>
                <a:srgbClr val="C00000"/>
              </a:buClr>
              <a:buFont typeface="Arial" panose="020B0604020202020204" pitchFamily="34" charset="0"/>
              <a:buChar char="•"/>
            </a:pPr>
            <a:r>
              <a:rPr lang="en-US" altLang="zh-CN" sz="1600" baseline="30000" dirty="0">
                <a:solidFill>
                  <a:srgbClr val="000000"/>
                </a:solidFill>
                <a:latin typeface="Arial"/>
                <a:ea typeface="微软雅黑" panose="020B0503020204020204" pitchFamily="34" charset="-122"/>
                <a:cs typeface="Arial Unicode MS" pitchFamily="34" charset="-128"/>
              </a:rPr>
              <a:t>225</a:t>
            </a:r>
            <a:r>
              <a:rPr lang="en-US" altLang="zh-CN" sz="1600" dirty="0">
                <a:solidFill>
                  <a:srgbClr val="000000"/>
                </a:solidFill>
                <a:latin typeface="Arial"/>
                <a:ea typeface="微软雅黑" panose="020B0503020204020204" pitchFamily="34" charset="-122"/>
                <a:cs typeface="Arial Unicode MS" pitchFamily="34" charset="-128"/>
              </a:rPr>
              <a:t>Ra: J. </a:t>
            </a:r>
            <a:r>
              <a:rPr lang="en-US" altLang="zh-CN" sz="1600" dirty="0" err="1">
                <a:solidFill>
                  <a:srgbClr val="000000"/>
                </a:solidFill>
                <a:latin typeface="Arial"/>
                <a:ea typeface="微软雅黑" panose="020B0503020204020204" pitchFamily="34" charset="-122"/>
                <a:cs typeface="Arial Unicode MS" pitchFamily="34" charset="-128"/>
              </a:rPr>
              <a:t>Dobaczewski</a:t>
            </a:r>
            <a:r>
              <a:rPr lang="en-US" altLang="zh-CN" sz="1600" dirty="0">
                <a:solidFill>
                  <a:srgbClr val="000000"/>
                </a:solidFill>
                <a:latin typeface="Arial"/>
                <a:ea typeface="微软雅黑" panose="020B0503020204020204" pitchFamily="34" charset="-122"/>
                <a:cs typeface="Arial Unicode MS" pitchFamily="34" charset="-128"/>
              </a:rPr>
              <a:t> and J. Engel, PRL </a:t>
            </a:r>
            <a:r>
              <a:rPr lang="en-US" altLang="zh-CN" sz="1600" b="1" dirty="0">
                <a:solidFill>
                  <a:srgbClr val="000000"/>
                </a:solidFill>
                <a:latin typeface="Arial"/>
                <a:ea typeface="微软雅黑" panose="020B0503020204020204" pitchFamily="34" charset="-122"/>
                <a:cs typeface="Arial Unicode MS" pitchFamily="34" charset="-128"/>
              </a:rPr>
              <a:t>94</a:t>
            </a:r>
            <a:r>
              <a:rPr lang="en-US" altLang="zh-CN" sz="1600" dirty="0">
                <a:solidFill>
                  <a:srgbClr val="000000"/>
                </a:solidFill>
                <a:latin typeface="Arial"/>
                <a:ea typeface="微软雅黑" panose="020B0503020204020204" pitchFamily="34" charset="-122"/>
                <a:cs typeface="Arial Unicode MS" pitchFamily="34" charset="-128"/>
              </a:rPr>
              <a:t>, 232502 (2005)</a:t>
            </a:r>
          </a:p>
          <a:p>
            <a:pPr marL="342900" lvl="0" indent="-342900" eaLnBrk="1" hangingPunct="1">
              <a:lnSpc>
                <a:spcPct val="125000"/>
              </a:lnSpc>
              <a:buClr>
                <a:srgbClr val="C00000"/>
              </a:buClr>
              <a:buFont typeface="Arial" panose="020B0604020202020204" pitchFamily="34" charset="0"/>
              <a:buChar char="•"/>
            </a:pPr>
            <a:r>
              <a:rPr lang="en-US" altLang="zh-CN" sz="1600" baseline="30000" dirty="0">
                <a:solidFill>
                  <a:srgbClr val="000000"/>
                </a:solidFill>
                <a:latin typeface="Arial"/>
                <a:ea typeface="微软雅黑" panose="020B0503020204020204" pitchFamily="34" charset="-122"/>
                <a:cs typeface="Arial Unicode MS" pitchFamily="34" charset="-128"/>
              </a:rPr>
              <a:t>171</a:t>
            </a:r>
            <a:r>
              <a:rPr lang="en-US" altLang="zh-CN" sz="1600" dirty="0">
                <a:solidFill>
                  <a:srgbClr val="000000"/>
                </a:solidFill>
                <a:latin typeface="Arial"/>
                <a:ea typeface="微软雅黑" panose="020B0503020204020204" pitchFamily="34" charset="-122"/>
                <a:cs typeface="Arial Unicode MS" pitchFamily="34" charset="-128"/>
              </a:rPr>
              <a:t>Yb: </a:t>
            </a:r>
            <a:r>
              <a:rPr lang="en-US" altLang="zh-CN" sz="1600" dirty="0" err="1">
                <a:solidFill>
                  <a:srgbClr val="000000"/>
                </a:solidFill>
                <a:latin typeface="Arial"/>
                <a:ea typeface="微软雅黑" panose="020B0503020204020204" pitchFamily="34" charset="-122"/>
                <a:cs typeface="Arial Unicode MS" pitchFamily="34" charset="-128"/>
              </a:rPr>
              <a:t>Jiangming</a:t>
            </a:r>
            <a:r>
              <a:rPr lang="en-US" altLang="zh-CN" sz="1600" dirty="0">
                <a:solidFill>
                  <a:srgbClr val="000000"/>
                </a:solidFill>
                <a:latin typeface="Arial"/>
                <a:ea typeface="微软雅黑" panose="020B0503020204020204" pitchFamily="34" charset="-122"/>
                <a:cs typeface="Arial Unicode MS" pitchFamily="34" charset="-128"/>
              </a:rPr>
              <a:t> Yao (</a:t>
            </a:r>
            <a:r>
              <a:rPr lang="zh-CN" altLang="en-US" sz="1600" dirty="0">
                <a:solidFill>
                  <a:srgbClr val="000000"/>
                </a:solidFill>
                <a:latin typeface="Arial"/>
                <a:ea typeface="微软雅黑" panose="020B0503020204020204" pitchFamily="34" charset="-122"/>
                <a:cs typeface="Arial Unicode MS" pitchFamily="34" charset="-128"/>
              </a:rPr>
              <a:t>尧江明</a:t>
            </a:r>
            <a:r>
              <a:rPr lang="en-US" altLang="zh-CN" sz="1600" dirty="0">
                <a:solidFill>
                  <a:srgbClr val="000000"/>
                </a:solidFill>
                <a:latin typeface="Arial"/>
                <a:ea typeface="微软雅黑" panose="020B0503020204020204" pitchFamily="34" charset="-122"/>
                <a:cs typeface="Arial Unicode MS" pitchFamily="34" charset="-128"/>
              </a:rPr>
              <a:t>)</a:t>
            </a:r>
            <a:r>
              <a:rPr lang="zh-CN" altLang="en-US" sz="1600" dirty="0">
                <a:solidFill>
                  <a:srgbClr val="000000"/>
                </a:solidFill>
                <a:latin typeface="Arial"/>
                <a:ea typeface="微软雅黑" panose="020B0503020204020204" pitchFamily="34" charset="-122"/>
                <a:cs typeface="Arial Unicode MS" pitchFamily="34" charset="-128"/>
              </a:rPr>
              <a:t>  </a:t>
            </a:r>
            <a:r>
              <a:rPr lang="en-US" altLang="zh-CN" sz="1600" dirty="0">
                <a:solidFill>
                  <a:srgbClr val="000000"/>
                </a:solidFill>
                <a:latin typeface="Arial"/>
                <a:ea typeface="微软雅黑" panose="020B0503020204020204" pitchFamily="34" charset="-122"/>
                <a:cs typeface="Arial Unicode MS" pitchFamily="34" charset="-128"/>
              </a:rPr>
              <a:t>S. Wang </a:t>
            </a:r>
            <a:r>
              <a:rPr lang="en-US" altLang="zh-CN" sz="1600" i="1" dirty="0">
                <a:solidFill>
                  <a:srgbClr val="000000"/>
                </a:solidFill>
                <a:latin typeface="Arial"/>
                <a:ea typeface="微软雅黑" panose="020B0503020204020204" pitchFamily="34" charset="-122"/>
                <a:cs typeface="Arial Unicode MS" pitchFamily="34" charset="-128"/>
              </a:rPr>
              <a:t>et al</a:t>
            </a:r>
            <a:r>
              <a:rPr lang="en-US" altLang="zh-CN" sz="1600" dirty="0">
                <a:solidFill>
                  <a:srgbClr val="000000"/>
                </a:solidFill>
                <a:latin typeface="Arial"/>
                <a:ea typeface="微软雅黑" panose="020B0503020204020204" pitchFamily="34" charset="-122"/>
                <a:cs typeface="Arial Unicode MS" pitchFamily="34" charset="-128"/>
              </a:rPr>
              <a:t>., </a:t>
            </a:r>
            <a:r>
              <a:rPr lang="en-US" altLang="zh-CN" sz="1600" dirty="0" err="1">
                <a:solidFill>
                  <a:srgbClr val="000000"/>
                </a:solidFill>
                <a:latin typeface="Arial"/>
                <a:ea typeface="微软雅黑" panose="020B0503020204020204" pitchFamily="34" charset="-122"/>
                <a:cs typeface="Arial Unicode MS" pitchFamily="34" charset="-128"/>
              </a:rPr>
              <a:t>arXiv</a:t>
            </a:r>
            <a:r>
              <a:rPr lang="en-US" altLang="zh-CN" sz="1600" dirty="0">
                <a:solidFill>
                  <a:srgbClr val="000000"/>
                </a:solidFill>
                <a:latin typeface="Arial"/>
                <a:ea typeface="微软雅黑" panose="020B0503020204020204" pitchFamily="34" charset="-122"/>
                <a:cs typeface="Arial Unicode MS" pitchFamily="34" charset="-128"/>
              </a:rPr>
              <a:t> 2610.22739</a:t>
            </a:r>
          </a:p>
        </p:txBody>
      </p:sp>
    </p:spTree>
    <p:extLst>
      <p:ext uri="{BB962C8B-B14F-4D97-AF65-F5344CB8AC3E}">
        <p14:creationId xmlns:p14="http://schemas.microsoft.com/office/powerpoint/2010/main" val="280736274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AutoShape 2"/>
          <p:cNvSpPr>
            <a:spLocks noChangeArrowheads="1"/>
          </p:cNvSpPr>
          <p:nvPr/>
        </p:nvSpPr>
        <p:spPr bwMode="auto">
          <a:xfrm>
            <a:off x="2143125" y="5154613"/>
            <a:ext cx="4478338" cy="1474787"/>
          </a:xfrm>
          <a:prstGeom prst="roundRect">
            <a:avLst>
              <a:gd name="adj" fmla="val 16667"/>
            </a:avLst>
          </a:prstGeom>
          <a:solidFill>
            <a:srgbClr val="FFFF99"/>
          </a:solidFill>
          <a:ln>
            <a:noFill/>
          </a:ln>
          <a:effectLst>
            <a:outerShdw dist="35921" dir="2700000" algn="ctr" rotWithShape="0">
              <a:srgbClr val="808080"/>
            </a:outer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US"/>
          </a:p>
        </p:txBody>
      </p:sp>
      <p:sp>
        <p:nvSpPr>
          <p:cNvPr id="180227" name="Rectangle 3"/>
          <p:cNvSpPr>
            <a:spLocks noGrp="1" noChangeArrowheads="1"/>
          </p:cNvSpPr>
          <p:nvPr>
            <p:ph type="title"/>
          </p:nvPr>
        </p:nvSpPr>
        <p:spPr>
          <a:xfrm>
            <a:off x="1371600" y="76200"/>
            <a:ext cx="6400800" cy="838200"/>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r>
              <a:rPr lang="en-US" dirty="0">
                <a:solidFill>
                  <a:srgbClr val="0000FF"/>
                </a:solidFill>
                <a:effectLst/>
                <a:latin typeface="+mn-lt"/>
              </a:rPr>
              <a:t>The Seattle EDM Measurement</a:t>
            </a:r>
          </a:p>
        </p:txBody>
      </p:sp>
      <p:pic>
        <p:nvPicPr>
          <p:cNvPr id="4100"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5400000">
            <a:off x="1195388" y="842962"/>
            <a:ext cx="3175000" cy="474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1" name="Text Box 5"/>
          <p:cNvSpPr txBox="1">
            <a:spLocks noChangeArrowheads="1"/>
          </p:cNvSpPr>
          <p:nvPr/>
        </p:nvSpPr>
        <p:spPr bwMode="auto">
          <a:xfrm>
            <a:off x="3016250" y="4518025"/>
            <a:ext cx="211772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sz="1200">
                <a:latin typeface="Arial" charset="0"/>
              </a:rPr>
              <a:t>Courtesy of Michael Romalis</a:t>
            </a:r>
          </a:p>
        </p:txBody>
      </p:sp>
      <p:sp>
        <p:nvSpPr>
          <p:cNvPr id="4102" name="AutoShape 7"/>
          <p:cNvSpPr>
            <a:spLocks noChangeArrowheads="1"/>
          </p:cNvSpPr>
          <p:nvPr/>
        </p:nvSpPr>
        <p:spPr bwMode="auto">
          <a:xfrm>
            <a:off x="5605463" y="1981200"/>
            <a:ext cx="3251200" cy="2590640"/>
          </a:xfrm>
          <a:prstGeom prst="roundRect">
            <a:avLst>
              <a:gd name="adj" fmla="val 16667"/>
            </a:avLst>
          </a:prstGeom>
          <a:solidFill>
            <a:srgbClr val="CCFFFF"/>
          </a:solidFill>
          <a:ln>
            <a:noFill/>
          </a:ln>
          <a:effectLst>
            <a:outerShdw dist="35921" dir="2700000" algn="ctr" rotWithShape="0">
              <a:srgbClr val="808080"/>
            </a:outer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US" sz="2000"/>
          </a:p>
        </p:txBody>
      </p:sp>
      <p:graphicFrame>
        <p:nvGraphicFramePr>
          <p:cNvPr id="4103" name="Object 8"/>
          <p:cNvGraphicFramePr>
            <a:graphicFrameLocks noGrp="1" noChangeAspect="1"/>
          </p:cNvGraphicFramePr>
          <p:nvPr>
            <p:ph sz="half" idx="1"/>
            <p:extLst>
              <p:ext uri="{D42A27DB-BD31-4B8C-83A1-F6EECF244321}">
                <p14:modId xmlns:p14="http://schemas.microsoft.com/office/powerpoint/2010/main" val="4291008957"/>
              </p:ext>
            </p:extLst>
          </p:nvPr>
        </p:nvGraphicFramePr>
        <p:xfrm>
          <a:off x="5715000" y="2230262"/>
          <a:ext cx="3048000" cy="650875"/>
        </p:xfrm>
        <a:graphic>
          <a:graphicData uri="http://schemas.openxmlformats.org/presentationml/2006/ole">
            <mc:AlternateContent xmlns:mc="http://schemas.openxmlformats.org/markup-compatibility/2006">
              <mc:Choice xmlns:v="urn:schemas-microsoft-com:vml" Requires="v">
                <p:oleObj spid="_x0000_s4152" name="Equation" r:id="rId5" imgW="1548728" imgH="393529" progId="Equation.DSMT4">
                  <p:embed/>
                </p:oleObj>
              </mc:Choice>
              <mc:Fallback>
                <p:oleObj name="Equation" r:id="rId5" imgW="1548728" imgH="393529" progId="Equation.DSMT4">
                  <p:embed/>
                  <p:pic>
                    <p:nvPicPr>
                      <p:cNvPr id="4103" name="Object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15000" y="2230262"/>
                        <a:ext cx="30480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104" name="Object 9"/>
          <p:cNvGraphicFramePr>
            <a:graphicFrameLocks noGrp="1" noChangeAspect="1"/>
          </p:cNvGraphicFramePr>
          <p:nvPr>
            <p:ph sz="quarter" idx="2"/>
            <p:extLst>
              <p:ext uri="{D42A27DB-BD31-4B8C-83A1-F6EECF244321}">
                <p14:modId xmlns:p14="http://schemas.microsoft.com/office/powerpoint/2010/main" val="3971869669"/>
              </p:ext>
            </p:extLst>
          </p:nvPr>
        </p:nvGraphicFramePr>
        <p:xfrm>
          <a:off x="5715000" y="3093862"/>
          <a:ext cx="3048000" cy="649287"/>
        </p:xfrm>
        <a:graphic>
          <a:graphicData uri="http://schemas.openxmlformats.org/presentationml/2006/ole">
            <mc:AlternateContent xmlns:mc="http://schemas.openxmlformats.org/markup-compatibility/2006">
              <mc:Choice xmlns:v="urn:schemas-microsoft-com:vml" Requires="v">
                <p:oleObj spid="_x0000_s4153" name="Equation" r:id="rId7" imgW="1548728" imgH="393529" progId="Equation.DSMT4">
                  <p:embed/>
                </p:oleObj>
              </mc:Choice>
              <mc:Fallback>
                <p:oleObj name="Equation" r:id="rId7" imgW="1548728" imgH="393529" progId="Equation.DSMT4">
                  <p:embed/>
                  <p:pic>
                    <p:nvPicPr>
                      <p:cNvPr id="4104" name="Object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715000" y="3093862"/>
                        <a:ext cx="3048000" cy="64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106" name="Text Box 11"/>
          <p:cNvSpPr txBox="1">
            <a:spLocks noChangeArrowheads="1"/>
          </p:cNvSpPr>
          <p:nvPr/>
        </p:nvSpPr>
        <p:spPr bwMode="auto">
          <a:xfrm>
            <a:off x="2286000" y="5207000"/>
            <a:ext cx="4204997" cy="13726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lnSpc>
                <a:spcPct val="130000"/>
              </a:lnSpc>
            </a:pPr>
            <a:r>
              <a:rPr lang="en-US" dirty="0">
                <a:solidFill>
                  <a:srgbClr val="0033CC"/>
                </a:solidFill>
                <a:latin typeface="Arial" charset="0"/>
              </a:rPr>
              <a:t>The best limit on atomic EDM</a:t>
            </a:r>
          </a:p>
          <a:p>
            <a:pPr eaLnBrk="1" hangingPunct="1">
              <a:lnSpc>
                <a:spcPct val="130000"/>
              </a:lnSpc>
            </a:pPr>
            <a:r>
              <a:rPr lang="en-US" dirty="0">
                <a:latin typeface="Arial" charset="0"/>
              </a:rPr>
              <a:t>EDM (</a:t>
            </a:r>
            <a:r>
              <a:rPr lang="en-US" baseline="30000" dirty="0">
                <a:latin typeface="Arial" charset="0"/>
              </a:rPr>
              <a:t>199</a:t>
            </a:r>
            <a:r>
              <a:rPr lang="en-US" dirty="0">
                <a:latin typeface="Arial" charset="0"/>
              </a:rPr>
              <a:t>Hg) &lt; 7 x 10</a:t>
            </a:r>
            <a:r>
              <a:rPr lang="en-US" baseline="30000" dirty="0">
                <a:latin typeface="Arial" charset="0"/>
              </a:rPr>
              <a:t>-30</a:t>
            </a:r>
            <a:r>
              <a:rPr lang="en-US" dirty="0">
                <a:latin typeface="Arial" charset="0"/>
              </a:rPr>
              <a:t> e-cm</a:t>
            </a:r>
          </a:p>
          <a:p>
            <a:pPr eaLnBrk="1" hangingPunct="1">
              <a:lnSpc>
                <a:spcPct val="130000"/>
              </a:lnSpc>
            </a:pPr>
            <a:r>
              <a:rPr lang="en-US" sz="1600" dirty="0">
                <a:latin typeface="Arial" charset="0"/>
              </a:rPr>
              <a:t>            Graner </a:t>
            </a:r>
            <a:r>
              <a:rPr lang="en-US" sz="1600" i="1" dirty="0">
                <a:latin typeface="Arial" charset="0"/>
              </a:rPr>
              <a:t>et al</a:t>
            </a:r>
            <a:r>
              <a:rPr lang="en-US" sz="1600" dirty="0">
                <a:latin typeface="Arial" charset="0"/>
              </a:rPr>
              <a:t>., Phys Rev Lett (2016)</a:t>
            </a:r>
          </a:p>
        </p:txBody>
      </p:sp>
      <p:sp>
        <p:nvSpPr>
          <p:cNvPr id="4107" name="Line 12"/>
          <p:cNvSpPr>
            <a:spLocks noChangeShapeType="1"/>
          </p:cNvSpPr>
          <p:nvPr/>
        </p:nvSpPr>
        <p:spPr bwMode="auto">
          <a:xfrm>
            <a:off x="2327275" y="5740400"/>
            <a:ext cx="4021138" cy="0"/>
          </a:xfrm>
          <a:prstGeom prst="line">
            <a:avLst/>
          </a:prstGeom>
          <a:noFill/>
          <a:ln w="38100" cmpd="dbl">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108" name="Text Box 23"/>
          <p:cNvSpPr txBox="1">
            <a:spLocks noChangeArrowheads="1"/>
          </p:cNvSpPr>
          <p:nvPr/>
        </p:nvSpPr>
        <p:spPr bwMode="auto">
          <a:xfrm>
            <a:off x="2959100" y="2552700"/>
            <a:ext cx="30321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sz="1400" i="1">
                <a:solidFill>
                  <a:srgbClr val="FF3300"/>
                </a:solidFill>
                <a:latin typeface="Arial" charset="0"/>
              </a:rPr>
              <a:t>E</a:t>
            </a:r>
          </a:p>
        </p:txBody>
      </p:sp>
      <p:sp>
        <p:nvSpPr>
          <p:cNvPr id="4109" name="Text Box 24"/>
          <p:cNvSpPr txBox="1">
            <a:spLocks noChangeArrowheads="1"/>
          </p:cNvSpPr>
          <p:nvPr/>
        </p:nvSpPr>
        <p:spPr bwMode="auto">
          <a:xfrm>
            <a:off x="2962275" y="3549650"/>
            <a:ext cx="30321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sz="1400" i="1">
                <a:solidFill>
                  <a:srgbClr val="FF3300"/>
                </a:solidFill>
                <a:latin typeface="Arial" charset="0"/>
              </a:rPr>
              <a:t>E</a:t>
            </a:r>
          </a:p>
        </p:txBody>
      </p:sp>
      <p:sp>
        <p:nvSpPr>
          <p:cNvPr id="4121" name="Text Box 28"/>
          <p:cNvSpPr txBox="1">
            <a:spLocks noChangeArrowheads="1"/>
          </p:cNvSpPr>
          <p:nvPr/>
        </p:nvSpPr>
        <p:spPr bwMode="auto">
          <a:xfrm>
            <a:off x="1437011" y="866775"/>
            <a:ext cx="63353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sz="1800" b="1" baseline="30000" dirty="0">
                <a:solidFill>
                  <a:schemeClr val="accent2"/>
                </a:solidFill>
                <a:latin typeface="Arial" charset="0"/>
              </a:rPr>
              <a:t>199</a:t>
            </a:r>
            <a:r>
              <a:rPr lang="en-US" sz="1800" b="1" dirty="0">
                <a:solidFill>
                  <a:schemeClr val="accent2"/>
                </a:solidFill>
                <a:latin typeface="Arial" charset="0"/>
              </a:rPr>
              <a:t>Hg:</a:t>
            </a:r>
            <a:r>
              <a:rPr lang="zh-CN" altLang="en-US" sz="1800" b="1" dirty="0">
                <a:solidFill>
                  <a:schemeClr val="accent2"/>
                </a:solidFill>
                <a:latin typeface="Arial" charset="0"/>
              </a:rPr>
              <a:t> </a:t>
            </a:r>
            <a:r>
              <a:rPr lang="en-US" sz="1800" dirty="0">
                <a:latin typeface="Arial" charset="0"/>
              </a:rPr>
              <a:t>high Z,  </a:t>
            </a:r>
            <a:r>
              <a:rPr lang="en-US" sz="1800" dirty="0" err="1">
                <a:latin typeface="Arial" charset="0"/>
              </a:rPr>
              <a:t>groundstate</a:t>
            </a:r>
            <a:r>
              <a:rPr lang="en-US" sz="1800" dirty="0">
                <a:latin typeface="Arial" charset="0"/>
              </a:rPr>
              <a:t> </a:t>
            </a:r>
            <a:r>
              <a:rPr lang="en-US" sz="1800" baseline="30000" dirty="0">
                <a:latin typeface="Arial" charset="0"/>
              </a:rPr>
              <a:t>1</a:t>
            </a:r>
            <a:r>
              <a:rPr lang="en-US" sz="1800" dirty="0">
                <a:latin typeface="Arial" charset="0"/>
              </a:rPr>
              <a:t>S</a:t>
            </a:r>
            <a:r>
              <a:rPr lang="en-US" sz="1800" baseline="-25000" dirty="0">
                <a:latin typeface="Arial" charset="0"/>
              </a:rPr>
              <a:t>0</a:t>
            </a:r>
            <a:r>
              <a:rPr lang="en-US" sz="1800" dirty="0">
                <a:latin typeface="Arial" charset="0"/>
              </a:rPr>
              <a:t>,   I = ½,  high vapor pressure</a:t>
            </a:r>
          </a:p>
        </p:txBody>
      </p:sp>
      <p:grpSp>
        <p:nvGrpSpPr>
          <p:cNvPr id="4111" name="Group 29"/>
          <p:cNvGrpSpPr>
            <a:grpSpLocks/>
          </p:cNvGrpSpPr>
          <p:nvPr/>
        </p:nvGrpSpPr>
        <p:grpSpPr bwMode="auto">
          <a:xfrm>
            <a:off x="7315200" y="5257800"/>
            <a:ext cx="1152525" cy="1146175"/>
            <a:chOff x="4575" y="3014"/>
            <a:chExt cx="726" cy="722"/>
          </a:xfrm>
        </p:grpSpPr>
        <p:sp>
          <p:nvSpPr>
            <p:cNvPr id="4112" name="Rectangle 30"/>
            <p:cNvSpPr>
              <a:spLocks noChangeArrowheads="1"/>
            </p:cNvSpPr>
            <p:nvPr/>
          </p:nvSpPr>
          <p:spPr bwMode="auto">
            <a:xfrm rot="-3225637">
              <a:off x="4729" y="3338"/>
              <a:ext cx="473" cy="75"/>
            </a:xfrm>
            <a:prstGeom prst="rect">
              <a:avLst/>
            </a:prstGeom>
            <a:solidFill>
              <a:srgbClr val="CCFFFF"/>
            </a:solidFill>
            <a:ln w="9525">
              <a:solidFill>
                <a:schemeClr val="tx1"/>
              </a:solidFill>
              <a:miter lim="800000"/>
              <a:headEnd/>
              <a:tailEnd/>
            </a:ln>
          </p:spPr>
          <p:txBody>
            <a:bodyPr wrap="none" anchor="ctr"/>
            <a:lstStyle/>
            <a:p>
              <a:endParaRPr lang="en-US"/>
            </a:p>
          </p:txBody>
        </p:sp>
        <p:sp>
          <p:nvSpPr>
            <p:cNvPr id="4113" name="Oval 31"/>
            <p:cNvSpPr>
              <a:spLocks noChangeArrowheads="1"/>
            </p:cNvSpPr>
            <p:nvPr/>
          </p:nvSpPr>
          <p:spPr bwMode="auto">
            <a:xfrm>
              <a:off x="4992" y="3051"/>
              <a:ext cx="240" cy="240"/>
            </a:xfrm>
            <a:prstGeom prst="ellipse">
              <a:avLst/>
            </a:prstGeom>
            <a:solidFill>
              <a:srgbClr val="CCFFFF"/>
            </a:solidFill>
            <a:ln w="9525">
              <a:solidFill>
                <a:schemeClr val="tx1"/>
              </a:solidFill>
              <a:round/>
              <a:headEnd/>
              <a:tailEnd/>
            </a:ln>
          </p:spPr>
          <p:txBody>
            <a:bodyPr wrap="none" anchor="ctr"/>
            <a:lstStyle/>
            <a:p>
              <a:pPr algn="ctr"/>
              <a:r>
                <a:rPr lang="en-US" sz="1800">
                  <a:latin typeface="Georgia" pitchFamily="18" charset="0"/>
                </a:rPr>
                <a:t>+e</a:t>
              </a:r>
            </a:p>
          </p:txBody>
        </p:sp>
        <p:sp>
          <p:nvSpPr>
            <p:cNvPr id="4114" name="Oval 32"/>
            <p:cNvSpPr>
              <a:spLocks noChangeArrowheads="1"/>
            </p:cNvSpPr>
            <p:nvPr/>
          </p:nvSpPr>
          <p:spPr bwMode="auto">
            <a:xfrm>
              <a:off x="4683" y="3455"/>
              <a:ext cx="240" cy="240"/>
            </a:xfrm>
            <a:prstGeom prst="ellipse">
              <a:avLst/>
            </a:prstGeom>
            <a:solidFill>
              <a:srgbClr val="CCFFFF"/>
            </a:solidFill>
            <a:ln w="9525">
              <a:solidFill>
                <a:schemeClr val="tx1"/>
              </a:solidFill>
              <a:round/>
              <a:headEnd/>
              <a:tailEnd/>
            </a:ln>
          </p:spPr>
          <p:txBody>
            <a:bodyPr wrap="none" anchor="ctr"/>
            <a:lstStyle/>
            <a:p>
              <a:pPr algn="ctr"/>
              <a:r>
                <a:rPr lang="en-US" sz="1800">
                  <a:latin typeface="Georgia" pitchFamily="18" charset="0"/>
                </a:rPr>
                <a:t>-e</a:t>
              </a:r>
            </a:p>
          </p:txBody>
        </p:sp>
        <p:sp>
          <p:nvSpPr>
            <p:cNvPr id="4115" name="Line 33"/>
            <p:cNvSpPr>
              <a:spLocks noChangeShapeType="1"/>
            </p:cNvSpPr>
            <p:nvPr/>
          </p:nvSpPr>
          <p:spPr bwMode="auto">
            <a:xfrm>
              <a:off x="4903" y="3668"/>
              <a:ext cx="84" cy="68"/>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116" name="Line 34"/>
            <p:cNvSpPr>
              <a:spLocks noChangeShapeType="1"/>
            </p:cNvSpPr>
            <p:nvPr/>
          </p:nvSpPr>
          <p:spPr bwMode="auto">
            <a:xfrm>
              <a:off x="5204" y="3270"/>
              <a:ext cx="97" cy="8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117" name="Line 35"/>
            <p:cNvSpPr>
              <a:spLocks noChangeShapeType="1"/>
            </p:cNvSpPr>
            <p:nvPr/>
          </p:nvSpPr>
          <p:spPr bwMode="auto">
            <a:xfrm flipV="1">
              <a:off x="4943" y="3305"/>
              <a:ext cx="288" cy="398"/>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118" name="Text Box 36"/>
            <p:cNvSpPr txBox="1">
              <a:spLocks noChangeArrowheads="1"/>
            </p:cNvSpPr>
            <p:nvPr/>
          </p:nvSpPr>
          <p:spPr bwMode="auto">
            <a:xfrm rot="-3223185">
              <a:off x="4996" y="3410"/>
              <a:ext cx="30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sz="1800">
                  <a:latin typeface="Georgia" pitchFamily="18" charset="0"/>
                </a:rPr>
                <a:t>cm</a:t>
              </a:r>
            </a:p>
          </p:txBody>
        </p:sp>
        <p:sp>
          <p:nvSpPr>
            <p:cNvPr id="4119" name="Text Box 37"/>
            <p:cNvSpPr txBox="1">
              <a:spLocks noChangeArrowheads="1"/>
            </p:cNvSpPr>
            <p:nvPr/>
          </p:nvSpPr>
          <p:spPr bwMode="auto">
            <a:xfrm>
              <a:off x="4575" y="3014"/>
              <a:ext cx="400" cy="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US" sz="1600">
                  <a:latin typeface="Arial" charset="0"/>
                </a:rPr>
                <a:t>Unit</a:t>
              </a:r>
            </a:p>
            <a:p>
              <a:pPr algn="ctr" eaLnBrk="1" hangingPunct="1"/>
              <a:r>
                <a:rPr lang="en-US" sz="1600">
                  <a:latin typeface="Arial" charset="0"/>
                </a:rPr>
                <a:t>EDM</a:t>
              </a:r>
            </a:p>
          </p:txBody>
        </p:sp>
      </p:grpSp>
      <mc:AlternateContent xmlns:mc="http://schemas.openxmlformats.org/markup-compatibility/2006" xmlns:a14="http://schemas.microsoft.com/office/drawing/2010/main">
        <mc:Choice Requires="a14">
          <p:sp>
            <p:nvSpPr>
              <p:cNvPr id="5" name="TextBox 4"/>
              <p:cNvSpPr txBox="1"/>
              <p:nvPr/>
            </p:nvSpPr>
            <p:spPr>
              <a:xfrm>
                <a:off x="5954750" y="3978124"/>
                <a:ext cx="2151294"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d>
                        <m:dPr>
                          <m:begChr m:val="|"/>
                          <m:endChr m:val="|"/>
                          <m:ctrlPr>
                            <a:rPr lang="en-US" altLang="zh-CN" sz="2000" b="0" i="1" smtClean="0">
                              <a:latin typeface="Cambria Math" panose="02040503050406030204" pitchFamily="18" charset="0"/>
                            </a:rPr>
                          </m:ctrlPr>
                        </m:dPr>
                        <m:e>
                          <m:sSub>
                            <m:sSubPr>
                              <m:ctrlPr>
                                <a:rPr lang="en-US" altLang="zh-CN" sz="2000" b="0" i="1" smtClean="0">
                                  <a:latin typeface="Cambria Math" panose="02040503050406030204" pitchFamily="18" charset="0"/>
                                </a:rPr>
                              </m:ctrlPr>
                            </m:sSubPr>
                            <m:e>
                              <m:r>
                                <a:rPr lang="en-US" altLang="zh-CN" sz="2000" b="0" i="1" smtClean="0">
                                  <a:latin typeface="Cambria Math" panose="02040503050406030204" pitchFamily="18" charset="0"/>
                                </a:rPr>
                                <m:t>𝑓</m:t>
                              </m:r>
                            </m:e>
                            <m:sub>
                              <m:r>
                                <a:rPr lang="en-US" altLang="zh-CN" sz="2000" b="0" i="1" smtClean="0">
                                  <a:latin typeface="Cambria Math" panose="02040503050406030204" pitchFamily="18" charset="0"/>
                                </a:rPr>
                                <m:t>+</m:t>
                              </m:r>
                            </m:sub>
                          </m:sSub>
                          <m:r>
                            <a:rPr lang="en-US" altLang="zh-CN" sz="2000" b="0" i="1" smtClean="0">
                              <a:latin typeface="Cambria Math" panose="02040503050406030204" pitchFamily="18" charset="0"/>
                            </a:rPr>
                            <m:t>−</m:t>
                          </m:r>
                          <m:sSub>
                            <m:sSubPr>
                              <m:ctrlPr>
                                <a:rPr lang="en-US" altLang="zh-CN" sz="2000" i="1">
                                  <a:latin typeface="Cambria Math" panose="02040503050406030204" pitchFamily="18" charset="0"/>
                                </a:rPr>
                              </m:ctrlPr>
                            </m:sSubPr>
                            <m:e>
                              <m:r>
                                <a:rPr lang="en-US" altLang="zh-CN" sz="2000" i="1">
                                  <a:latin typeface="Cambria Math" panose="02040503050406030204" pitchFamily="18" charset="0"/>
                                </a:rPr>
                                <m:t>𝑓</m:t>
                              </m:r>
                            </m:e>
                            <m:sub>
                              <m:r>
                                <a:rPr lang="en-US" altLang="zh-CN" sz="2000" b="0" i="1" smtClean="0">
                                  <a:latin typeface="Cambria Math" panose="02040503050406030204" pitchFamily="18" charset="0"/>
                                </a:rPr>
                                <m:t>−</m:t>
                              </m:r>
                            </m:sub>
                          </m:sSub>
                        </m:e>
                      </m:d>
                      <m:r>
                        <a:rPr lang="en-US" altLang="zh-CN" sz="2000" b="0" i="1" smtClean="0">
                          <a:latin typeface="Cambria Math" panose="02040503050406030204" pitchFamily="18" charset="0"/>
                        </a:rPr>
                        <m:t>&lt;25 </m:t>
                      </m:r>
                      <m:r>
                        <a:rPr lang="en-US" altLang="zh-CN" sz="2000" b="0" i="1" smtClean="0">
                          <a:latin typeface="Cambria Math" panose="02040503050406030204" pitchFamily="18" charset="0"/>
                        </a:rPr>
                        <m:t>𝑝𝐻𝑧</m:t>
                      </m:r>
                    </m:oMath>
                  </m:oMathPara>
                </a14:m>
                <a:endParaRPr lang="zh-CN" altLang="en-US" sz="2000" dirty="0"/>
              </a:p>
            </p:txBody>
          </p:sp>
        </mc:Choice>
        <mc:Fallback xmlns="">
          <p:sp>
            <p:nvSpPr>
              <p:cNvPr id="5" name="TextBox 4"/>
              <p:cNvSpPr txBox="1">
                <a:spLocks noRot="1" noChangeAspect="1" noMove="1" noResize="1" noEditPoints="1" noAdjustHandles="1" noChangeArrowheads="1" noChangeShapeType="1" noTextEdit="1"/>
              </p:cNvSpPr>
              <p:nvPr/>
            </p:nvSpPr>
            <p:spPr>
              <a:xfrm>
                <a:off x="5954750" y="3978124"/>
                <a:ext cx="2151294" cy="307777"/>
              </a:xfrm>
              <a:prstGeom prst="rect">
                <a:avLst/>
              </a:prstGeom>
              <a:blipFill>
                <a:blip r:embed="rId9"/>
                <a:stretch>
                  <a:fillRect r="-3399" b="-36000"/>
                </a:stretch>
              </a:blipFill>
            </p:spPr>
            <p:txBody>
              <a:bodyPr/>
              <a:lstStyle/>
              <a:p>
                <a:r>
                  <a:rPr lang="zh-CN" altLang="en-US">
                    <a:noFill/>
                  </a:rPr>
                  <a:t> </a:t>
                </a:r>
              </a:p>
            </p:txBody>
          </p:sp>
        </mc:Fallback>
      </mc:AlternateContent>
      <p:pic>
        <p:nvPicPr>
          <p:cNvPr id="26" name="图片 4" descr="larmorprecession.png">
            <a:extLst>
              <a:ext uri="{FF2B5EF4-FFF2-40B4-BE49-F238E27FC236}">
                <a16:creationId xmlns:a16="http://schemas.microsoft.com/office/drawing/2014/main" id="{4DB32ACB-67E5-4B80-89C5-9B61A08F85F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934326" y="785813"/>
            <a:ext cx="981074" cy="1474771"/>
          </a:xfrm>
          <a:prstGeom prst="rect">
            <a:avLst/>
          </a:prstGeom>
        </p:spPr>
      </p:pic>
      <p:sp>
        <p:nvSpPr>
          <p:cNvPr id="2" name="Rectangle 1">
            <a:extLst>
              <a:ext uri="{FF2B5EF4-FFF2-40B4-BE49-F238E27FC236}">
                <a16:creationId xmlns:a16="http://schemas.microsoft.com/office/drawing/2014/main" id="{A3B09080-8B5F-4445-830E-F502D3E2A1FA}"/>
              </a:ext>
            </a:extLst>
          </p:cNvPr>
          <p:cNvSpPr/>
          <p:nvPr/>
        </p:nvSpPr>
        <p:spPr>
          <a:xfrm>
            <a:off x="7848600" y="228600"/>
            <a:ext cx="1076449" cy="584775"/>
          </a:xfrm>
          <a:prstGeom prst="rect">
            <a:avLst/>
          </a:prstGeom>
        </p:spPr>
        <p:txBody>
          <a:bodyPr wrap="none">
            <a:spAutoFit/>
          </a:bodyPr>
          <a:lstStyle/>
          <a:p>
            <a:pPr algn="ctr" eaLnBrk="1" hangingPunct="1"/>
            <a:r>
              <a:rPr lang="en-US" altLang="zh-CN" sz="1600" dirty="0">
                <a:solidFill>
                  <a:srgbClr val="FF0000"/>
                </a:solidFill>
                <a:latin typeface="Calibri" panose="020F0502020204030204" pitchFamily="34" charset="0"/>
                <a:ea typeface="Calibri" panose="020F0502020204030204" pitchFamily="34" charset="0"/>
                <a:cs typeface="Calibri" panose="020F0502020204030204" pitchFamily="34" charset="0"/>
              </a:rPr>
              <a:t>Spin</a:t>
            </a:r>
          </a:p>
          <a:p>
            <a:pPr algn="ctr" eaLnBrk="1" hangingPunct="1"/>
            <a:r>
              <a:rPr lang="en-US" altLang="zh-CN" sz="1600" dirty="0">
                <a:solidFill>
                  <a:srgbClr val="FF0000"/>
                </a:solidFill>
                <a:latin typeface="Calibri" panose="020F0502020204030204" pitchFamily="34" charset="0"/>
                <a:ea typeface="Calibri" panose="020F0502020204030204" pitchFamily="34" charset="0"/>
                <a:cs typeface="Calibri" panose="020F0502020204030204" pitchFamily="34" charset="0"/>
              </a:rPr>
              <a:t>precession</a:t>
            </a:r>
          </a:p>
        </p:txBody>
      </p:sp>
    </p:spTree>
    <p:extLst>
      <p:ext uri="{BB962C8B-B14F-4D97-AF65-F5344CB8AC3E}">
        <p14:creationId xmlns:p14="http://schemas.microsoft.com/office/powerpoint/2010/main" val="8963137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2"/>
          <p:cNvSpPr>
            <a:spLocks noGrp="1" noChangeArrowheads="1"/>
          </p:cNvSpPr>
          <p:nvPr>
            <p:ph type="title"/>
          </p:nvPr>
        </p:nvSpPr>
        <p:spPr>
          <a:xfrm>
            <a:off x="2667000" y="457200"/>
            <a:ext cx="3886200" cy="685800"/>
          </a:xfrm>
        </p:spPr>
        <p:txBody>
          <a:bodyPr/>
          <a:lstStyle/>
          <a:p>
            <a:pPr eaLnBrk="1" hangingPunct="1">
              <a:defRPr/>
            </a:pPr>
            <a:r>
              <a:rPr lang="en-US" altLang="zh-CN" dirty="0">
                <a:solidFill>
                  <a:srgbClr val="0000FF"/>
                </a:solidFill>
                <a:effectLst/>
                <a:latin typeface="+mn-lt"/>
              </a:rPr>
              <a:t>Optical Pumping</a:t>
            </a:r>
            <a:endParaRPr lang="en-US" dirty="0">
              <a:solidFill>
                <a:srgbClr val="0000FF"/>
              </a:solidFill>
              <a:effectLst/>
              <a:latin typeface="+mn-lt"/>
            </a:endParaRPr>
          </a:p>
        </p:txBody>
      </p:sp>
      <p:grpSp>
        <p:nvGrpSpPr>
          <p:cNvPr id="9219" name="Group 3"/>
          <p:cNvGrpSpPr>
            <a:grpSpLocks/>
          </p:cNvGrpSpPr>
          <p:nvPr/>
        </p:nvGrpSpPr>
        <p:grpSpPr bwMode="auto">
          <a:xfrm>
            <a:off x="1752600" y="1752600"/>
            <a:ext cx="5913438" cy="3810001"/>
            <a:chOff x="1200" y="1120"/>
            <a:chExt cx="3725" cy="2400"/>
          </a:xfrm>
        </p:grpSpPr>
        <p:sp>
          <p:nvSpPr>
            <p:cNvPr id="9220" name="Line 4"/>
            <p:cNvSpPr>
              <a:spLocks noChangeShapeType="1"/>
            </p:cNvSpPr>
            <p:nvPr/>
          </p:nvSpPr>
          <p:spPr bwMode="auto">
            <a:xfrm>
              <a:off x="1943" y="3181"/>
              <a:ext cx="104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221" name="Line 5"/>
            <p:cNvSpPr>
              <a:spLocks noChangeShapeType="1"/>
            </p:cNvSpPr>
            <p:nvPr/>
          </p:nvSpPr>
          <p:spPr bwMode="auto">
            <a:xfrm>
              <a:off x="1943" y="1732"/>
              <a:ext cx="104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222" name="Line 6"/>
            <p:cNvSpPr>
              <a:spLocks noChangeShapeType="1"/>
            </p:cNvSpPr>
            <p:nvPr/>
          </p:nvSpPr>
          <p:spPr bwMode="auto">
            <a:xfrm>
              <a:off x="3206" y="1503"/>
              <a:ext cx="104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223" name="Line 7"/>
            <p:cNvSpPr>
              <a:spLocks noChangeShapeType="1"/>
            </p:cNvSpPr>
            <p:nvPr/>
          </p:nvSpPr>
          <p:spPr bwMode="auto">
            <a:xfrm>
              <a:off x="3280" y="3181"/>
              <a:ext cx="104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224" name="Text Box 8"/>
            <p:cNvSpPr txBox="1">
              <a:spLocks noChangeArrowheads="1"/>
            </p:cNvSpPr>
            <p:nvPr/>
          </p:nvSpPr>
          <p:spPr bwMode="auto">
            <a:xfrm>
              <a:off x="1200" y="2920"/>
              <a:ext cx="497" cy="3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zh-CN" sz="1600" b="1">
                  <a:ea typeface="宋体" panose="02010600030101010101" pitchFamily="2" charset="-122"/>
                  <a:cs typeface="Times New Roman" panose="02020603050405020304" pitchFamily="18" charset="0"/>
                </a:rPr>
                <a:t>7s</a:t>
              </a:r>
              <a:r>
                <a:rPr lang="en-US" altLang="zh-CN" sz="1600" b="1" baseline="30000">
                  <a:ea typeface="宋体" panose="02010600030101010101" pitchFamily="2" charset="-122"/>
                  <a:cs typeface="Times New Roman" panose="02020603050405020304" pitchFamily="18" charset="0"/>
                </a:rPr>
                <a:t>2</a:t>
              </a:r>
              <a:r>
                <a:rPr lang="en-US" altLang="zh-CN" sz="1600" b="1">
                  <a:ea typeface="宋体" panose="02010600030101010101" pitchFamily="2" charset="-122"/>
                  <a:cs typeface="Times New Roman" panose="02020603050405020304" pitchFamily="18" charset="0"/>
                </a:rPr>
                <a:t> </a:t>
              </a:r>
              <a:r>
                <a:rPr lang="en-US" altLang="zh-CN" sz="1600" b="1" baseline="30000">
                  <a:ea typeface="宋体" panose="02010600030101010101" pitchFamily="2" charset="-122"/>
                  <a:cs typeface="Times New Roman" panose="02020603050405020304" pitchFamily="18" charset="0"/>
                </a:rPr>
                <a:t>1</a:t>
              </a:r>
              <a:r>
                <a:rPr lang="en-US" altLang="zh-CN" sz="1600" b="1">
                  <a:ea typeface="宋体" panose="02010600030101010101" pitchFamily="2" charset="-122"/>
                  <a:cs typeface="Times New Roman" panose="02020603050405020304" pitchFamily="18" charset="0"/>
                </a:rPr>
                <a:t>S</a:t>
              </a:r>
              <a:r>
                <a:rPr lang="en-US" altLang="zh-CN" sz="1600" b="1" baseline="-30000">
                  <a:ea typeface="宋体" panose="02010600030101010101" pitchFamily="2" charset="-122"/>
                  <a:cs typeface="Times New Roman" panose="02020603050405020304" pitchFamily="18" charset="0"/>
                </a:rPr>
                <a:t>0</a:t>
              </a:r>
              <a:r>
                <a:rPr lang="en-US" altLang="zh-CN" sz="1600" b="1">
                  <a:ea typeface="宋体" panose="02010600030101010101" pitchFamily="2" charset="-122"/>
                  <a:cs typeface="Times New Roman" panose="02020603050405020304" pitchFamily="18" charset="0"/>
                </a:rPr>
                <a:t> </a:t>
              </a:r>
            </a:p>
            <a:p>
              <a:pPr eaLnBrk="1" hangingPunct="1"/>
              <a:r>
                <a:rPr lang="en-US" altLang="zh-CN" sz="1600" b="1">
                  <a:ea typeface="宋体" panose="02010600030101010101" pitchFamily="2" charset="-122"/>
                  <a:cs typeface="Times New Roman" panose="02020603050405020304" pitchFamily="18" charset="0"/>
                </a:rPr>
                <a:t>F = 1/2</a:t>
              </a:r>
              <a:endParaRPr lang="en-US" altLang="zh-CN" sz="1600" baseline="-30000">
                <a:ea typeface="宋体" panose="02010600030101010101" pitchFamily="2" charset="-122"/>
                <a:cs typeface="Times New Roman" panose="02020603050405020304" pitchFamily="18" charset="0"/>
              </a:endParaRPr>
            </a:p>
          </p:txBody>
        </p:sp>
        <p:sp>
          <p:nvSpPr>
            <p:cNvPr id="9225" name="Text Box 9"/>
            <p:cNvSpPr txBox="1">
              <a:spLocks noChangeArrowheads="1"/>
            </p:cNvSpPr>
            <p:nvPr/>
          </p:nvSpPr>
          <p:spPr bwMode="auto">
            <a:xfrm>
              <a:off x="1200" y="1471"/>
              <a:ext cx="495" cy="3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zh-CN" sz="1600" b="1">
                  <a:ea typeface="宋体" panose="02010600030101010101" pitchFamily="2" charset="-122"/>
                  <a:cs typeface="Times New Roman" panose="02020603050405020304" pitchFamily="18" charset="0"/>
                </a:rPr>
                <a:t>7p </a:t>
              </a:r>
              <a:r>
                <a:rPr lang="en-US" altLang="zh-CN" sz="1600" b="1" baseline="30000">
                  <a:ea typeface="宋体" panose="02010600030101010101" pitchFamily="2" charset="-122"/>
                  <a:cs typeface="Times New Roman" panose="02020603050405020304" pitchFamily="18" charset="0"/>
                </a:rPr>
                <a:t>3</a:t>
              </a:r>
              <a:r>
                <a:rPr lang="en-US" altLang="zh-CN" sz="1600" b="1">
                  <a:ea typeface="宋体" panose="02010600030101010101" pitchFamily="2" charset="-122"/>
                  <a:cs typeface="Times New Roman" panose="02020603050405020304" pitchFamily="18" charset="0"/>
                </a:rPr>
                <a:t>P</a:t>
              </a:r>
              <a:r>
                <a:rPr lang="en-US" altLang="zh-CN" sz="1600" b="1" baseline="-30000">
                  <a:ea typeface="宋体" panose="02010600030101010101" pitchFamily="2" charset="-122"/>
                  <a:cs typeface="Times New Roman" panose="02020603050405020304" pitchFamily="18" charset="0"/>
                </a:rPr>
                <a:t>1</a:t>
              </a:r>
              <a:r>
                <a:rPr lang="en-US" altLang="zh-CN" sz="1600" b="1">
                  <a:ea typeface="宋体" panose="02010600030101010101" pitchFamily="2" charset="-122"/>
                  <a:cs typeface="Times New Roman" panose="02020603050405020304" pitchFamily="18" charset="0"/>
                </a:rPr>
                <a:t> </a:t>
              </a:r>
            </a:p>
            <a:p>
              <a:pPr eaLnBrk="1" hangingPunct="1"/>
              <a:r>
                <a:rPr lang="en-US" altLang="zh-CN" sz="1600" b="1">
                  <a:ea typeface="宋体" panose="02010600030101010101" pitchFamily="2" charset="-122"/>
                  <a:cs typeface="Times New Roman" panose="02020603050405020304" pitchFamily="18" charset="0"/>
                </a:rPr>
                <a:t>F = 1/2</a:t>
              </a:r>
              <a:endParaRPr lang="en-US" altLang="zh-CN" sz="1600" baseline="-30000">
                <a:ea typeface="宋体" panose="02010600030101010101" pitchFamily="2" charset="-122"/>
                <a:cs typeface="Times New Roman" panose="02020603050405020304" pitchFamily="18" charset="0"/>
              </a:endParaRPr>
            </a:p>
          </p:txBody>
        </p:sp>
        <p:sp>
          <p:nvSpPr>
            <p:cNvPr id="9226" name="Text Box 10"/>
            <p:cNvSpPr txBox="1">
              <a:spLocks noChangeArrowheads="1"/>
            </p:cNvSpPr>
            <p:nvPr/>
          </p:nvSpPr>
          <p:spPr bwMode="auto">
            <a:xfrm>
              <a:off x="2071" y="3307"/>
              <a:ext cx="621" cy="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zh-CN" sz="1600" b="1" dirty="0">
                  <a:ea typeface="宋体" panose="02010600030101010101" pitchFamily="2" charset="-122"/>
                </a:rPr>
                <a:t>m</a:t>
              </a:r>
              <a:r>
                <a:rPr lang="en-US" altLang="zh-CN" sz="1600" b="1" baseline="-25000" dirty="0">
                  <a:ea typeface="宋体" panose="02010600030101010101" pitchFamily="2" charset="-122"/>
                </a:rPr>
                <a:t>F</a:t>
              </a:r>
              <a:r>
                <a:rPr lang="en-US" altLang="zh-CN" sz="1600" b="1" dirty="0">
                  <a:ea typeface="宋体" panose="02010600030101010101" pitchFamily="2" charset="-122"/>
                </a:rPr>
                <a:t> = -1/2</a:t>
              </a:r>
            </a:p>
          </p:txBody>
        </p:sp>
        <p:sp>
          <p:nvSpPr>
            <p:cNvPr id="9227" name="Text Box 11"/>
            <p:cNvSpPr txBox="1">
              <a:spLocks noChangeArrowheads="1"/>
            </p:cNvSpPr>
            <p:nvPr/>
          </p:nvSpPr>
          <p:spPr bwMode="auto">
            <a:xfrm>
              <a:off x="3334" y="1120"/>
              <a:ext cx="652" cy="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zh-CN" sz="1600" b="1">
                  <a:ea typeface="宋体" panose="02010600030101010101" pitchFamily="2" charset="-122"/>
                </a:rPr>
                <a:t>m</a:t>
              </a:r>
              <a:r>
                <a:rPr lang="en-US" altLang="zh-CN" sz="1600" b="1" baseline="-25000">
                  <a:ea typeface="宋体" panose="02010600030101010101" pitchFamily="2" charset="-122"/>
                </a:rPr>
                <a:t>F</a:t>
              </a:r>
              <a:r>
                <a:rPr lang="en-US" altLang="zh-CN" sz="1600" b="1">
                  <a:ea typeface="宋体" panose="02010600030101010101" pitchFamily="2" charset="-122"/>
                </a:rPr>
                <a:t> = +1/2</a:t>
              </a:r>
            </a:p>
          </p:txBody>
        </p:sp>
        <p:sp>
          <p:nvSpPr>
            <p:cNvPr id="9228" name="Text Box 12"/>
            <p:cNvSpPr txBox="1">
              <a:spLocks noChangeArrowheads="1"/>
            </p:cNvSpPr>
            <p:nvPr/>
          </p:nvSpPr>
          <p:spPr bwMode="auto">
            <a:xfrm>
              <a:off x="3408" y="3307"/>
              <a:ext cx="650"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zh-CN" sz="1600" b="1">
                  <a:ea typeface="宋体" panose="02010600030101010101" pitchFamily="2" charset="-122"/>
                </a:rPr>
                <a:t>m</a:t>
              </a:r>
              <a:r>
                <a:rPr lang="en-US" altLang="zh-CN" sz="1600" b="1" baseline="-25000">
                  <a:ea typeface="宋体" panose="02010600030101010101" pitchFamily="2" charset="-122"/>
                </a:rPr>
                <a:t>F</a:t>
              </a:r>
              <a:r>
                <a:rPr lang="en-US" altLang="zh-CN" sz="1600" b="1">
                  <a:ea typeface="宋体" panose="02010600030101010101" pitchFamily="2" charset="-122"/>
                </a:rPr>
                <a:t> = +1/2</a:t>
              </a:r>
            </a:p>
          </p:txBody>
        </p:sp>
        <p:sp>
          <p:nvSpPr>
            <p:cNvPr id="9229" name="Text Box 13"/>
            <p:cNvSpPr txBox="1">
              <a:spLocks noChangeArrowheads="1"/>
            </p:cNvSpPr>
            <p:nvPr/>
          </p:nvSpPr>
          <p:spPr bwMode="auto">
            <a:xfrm>
              <a:off x="2091" y="1349"/>
              <a:ext cx="621"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zh-CN" sz="1600" b="1">
                  <a:ea typeface="宋体" panose="02010600030101010101" pitchFamily="2" charset="-122"/>
                </a:rPr>
                <a:t>m</a:t>
              </a:r>
              <a:r>
                <a:rPr lang="en-US" altLang="zh-CN" sz="1600" b="1" baseline="-25000">
                  <a:ea typeface="宋体" panose="02010600030101010101" pitchFamily="2" charset="-122"/>
                </a:rPr>
                <a:t>F</a:t>
              </a:r>
              <a:r>
                <a:rPr lang="en-US" altLang="zh-CN" sz="1600" b="1">
                  <a:ea typeface="宋体" panose="02010600030101010101" pitchFamily="2" charset="-122"/>
                </a:rPr>
                <a:t> = -1/2</a:t>
              </a:r>
            </a:p>
          </p:txBody>
        </p:sp>
        <p:sp>
          <p:nvSpPr>
            <p:cNvPr id="9230" name="Line 14"/>
            <p:cNvSpPr>
              <a:spLocks noChangeShapeType="1"/>
            </p:cNvSpPr>
            <p:nvPr/>
          </p:nvSpPr>
          <p:spPr bwMode="auto">
            <a:xfrm flipV="1">
              <a:off x="2496" y="1533"/>
              <a:ext cx="1265" cy="1602"/>
            </a:xfrm>
            <a:prstGeom prst="line">
              <a:avLst/>
            </a:prstGeom>
            <a:noFill/>
            <a:ln w="19050">
              <a:solidFill>
                <a:srgbClr val="FF0000"/>
              </a:solidFill>
              <a:round/>
              <a:headEnd type="none"/>
              <a:tailEnd type="arrow"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231" name="Text Box 15"/>
            <p:cNvSpPr txBox="1">
              <a:spLocks noChangeArrowheads="1"/>
            </p:cNvSpPr>
            <p:nvPr/>
          </p:nvSpPr>
          <p:spPr bwMode="auto">
            <a:xfrm>
              <a:off x="3072" y="2304"/>
              <a:ext cx="692" cy="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zh-CN" sz="1600" b="1" dirty="0">
                  <a:solidFill>
                    <a:srgbClr val="FF0000"/>
                  </a:solidFill>
                  <a:latin typeface="Symbol" panose="05050102010706020507" pitchFamily="18" charset="2"/>
                  <a:ea typeface="宋体" panose="02010600030101010101" pitchFamily="2" charset="-122"/>
                </a:rPr>
                <a:t>s</a:t>
              </a:r>
              <a:r>
                <a:rPr lang="en-US" altLang="zh-CN" sz="1600" b="1" baseline="-25000" dirty="0">
                  <a:solidFill>
                    <a:srgbClr val="FF0000"/>
                  </a:solidFill>
                  <a:ea typeface="宋体" panose="02010600030101010101" pitchFamily="2" charset="-122"/>
                </a:rPr>
                <a:t>+ </a:t>
              </a:r>
            </a:p>
            <a:p>
              <a:pPr eaLnBrk="1" hangingPunct="1"/>
              <a:r>
                <a:rPr lang="en-US" altLang="zh-CN" sz="1800" dirty="0">
                  <a:solidFill>
                    <a:srgbClr val="FF0000"/>
                  </a:solidFill>
                  <a:latin typeface="Calibri" panose="020F0502020204030204" pitchFamily="34" charset="0"/>
                  <a:ea typeface="Calibri" panose="020F0502020204030204" pitchFamily="34" charset="0"/>
                  <a:cs typeface="Calibri" panose="020F0502020204030204" pitchFamily="34" charset="0"/>
                </a:rPr>
                <a:t>Excitation</a:t>
              </a:r>
            </a:p>
          </p:txBody>
        </p:sp>
        <p:cxnSp>
          <p:nvCxnSpPr>
            <p:cNvPr id="9232" name="AutoShape 16"/>
            <p:cNvCxnSpPr>
              <a:cxnSpLocks noChangeShapeType="1"/>
            </p:cNvCxnSpPr>
            <p:nvPr/>
          </p:nvCxnSpPr>
          <p:spPr bwMode="auto">
            <a:xfrm rot="5400000">
              <a:off x="3222" y="2334"/>
              <a:ext cx="1602" cy="0"/>
            </a:xfrm>
            <a:prstGeom prst="straightConnector1">
              <a:avLst/>
            </a:prstGeom>
            <a:noFill/>
            <a:ln w="9525">
              <a:solidFill>
                <a:srgbClr val="FF0000"/>
              </a:solidFill>
              <a:round/>
              <a:headEnd/>
              <a:tailEnd type="arrow"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233" name="Line 17"/>
            <p:cNvSpPr>
              <a:spLocks noChangeShapeType="1"/>
            </p:cNvSpPr>
            <p:nvPr/>
          </p:nvSpPr>
          <p:spPr bwMode="auto">
            <a:xfrm flipH="1">
              <a:off x="2314" y="1533"/>
              <a:ext cx="1263" cy="1602"/>
            </a:xfrm>
            <a:prstGeom prst="line">
              <a:avLst/>
            </a:prstGeom>
            <a:noFill/>
            <a:ln w="9525">
              <a:solidFill>
                <a:srgbClr val="FF0000"/>
              </a:solidFill>
              <a:round/>
              <a:headEnd/>
              <a:tailEnd type="arrow"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234" name="Text Box 18"/>
            <p:cNvSpPr txBox="1">
              <a:spLocks noChangeArrowheads="1"/>
            </p:cNvSpPr>
            <p:nvPr/>
          </p:nvSpPr>
          <p:spPr bwMode="auto">
            <a:xfrm>
              <a:off x="4032" y="2064"/>
              <a:ext cx="893"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zh-CN" sz="1800" dirty="0">
                  <a:solidFill>
                    <a:srgbClr val="FF0000"/>
                  </a:solidFill>
                  <a:latin typeface="Calibri" panose="020F0502020204030204" pitchFamily="34" charset="0"/>
                  <a:ea typeface="Calibri" panose="020F0502020204030204" pitchFamily="34" charset="0"/>
                  <a:cs typeface="Calibri" panose="020F0502020204030204" pitchFamily="34" charset="0"/>
                </a:rPr>
                <a:t>Fluorescence</a:t>
              </a:r>
            </a:p>
          </p:txBody>
        </p:sp>
      </p:grpSp>
      <p:grpSp>
        <p:nvGrpSpPr>
          <p:cNvPr id="3" name="Group 2">
            <a:extLst>
              <a:ext uri="{FF2B5EF4-FFF2-40B4-BE49-F238E27FC236}">
                <a16:creationId xmlns:a16="http://schemas.microsoft.com/office/drawing/2014/main" id="{77FD23B0-E934-4C99-AA3F-340E01CCFC8B}"/>
              </a:ext>
            </a:extLst>
          </p:cNvPr>
          <p:cNvGrpSpPr/>
          <p:nvPr/>
        </p:nvGrpSpPr>
        <p:grpSpPr>
          <a:xfrm>
            <a:off x="7543800" y="533400"/>
            <a:ext cx="1193800" cy="2305164"/>
            <a:chOff x="7543800" y="533400"/>
            <a:chExt cx="1193800" cy="2305164"/>
          </a:xfrm>
        </p:grpSpPr>
        <p:sp>
          <p:nvSpPr>
            <p:cNvPr id="21" name="Rectangle 20">
              <a:extLst>
                <a:ext uri="{FF2B5EF4-FFF2-40B4-BE49-F238E27FC236}">
                  <a16:creationId xmlns:a16="http://schemas.microsoft.com/office/drawing/2014/main" id="{C8A92991-7D0B-4380-A1D6-EB484CA60ACD}"/>
                </a:ext>
              </a:extLst>
            </p:cNvPr>
            <p:cNvSpPr/>
            <p:nvPr/>
          </p:nvSpPr>
          <p:spPr bwMode="auto">
            <a:xfrm>
              <a:off x="7543800" y="2169609"/>
              <a:ext cx="1193800" cy="668955"/>
            </a:xfrm>
            <a:prstGeom prst="rect">
              <a:avLst/>
            </a:prstGeom>
            <a:solidFill>
              <a:srgbClr val="800000"/>
            </a:solidFill>
            <a:ln w="9525"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1200" b="0" i="0" u="none" strike="noStrike" cap="none" normalizeH="0" baseline="0" dirty="0">
                  <a:ln>
                    <a:noFill/>
                  </a:ln>
                  <a:solidFill>
                    <a:srgbClr val="FFC000"/>
                  </a:solidFill>
                  <a:effectLst/>
                  <a:latin typeface="+mn-lt"/>
                </a:rPr>
                <a:t>Alfred Kastler</a:t>
              </a:r>
            </a:p>
            <a:p>
              <a:pPr marL="0" marR="0" indent="0" algn="ctr" defTabSz="914400" rtl="0" eaLnBrk="0" fontAlgn="base" latinLnBrk="0" hangingPunct="0">
                <a:lnSpc>
                  <a:spcPct val="100000"/>
                </a:lnSpc>
                <a:spcBef>
                  <a:spcPct val="0"/>
                </a:spcBef>
                <a:spcAft>
                  <a:spcPct val="0"/>
                </a:spcAft>
                <a:buClrTx/>
                <a:buSzTx/>
                <a:buFontTx/>
                <a:buNone/>
                <a:tabLst/>
              </a:pPr>
              <a:r>
                <a:rPr lang="en-US" altLang="zh-CN" sz="1200" dirty="0">
                  <a:solidFill>
                    <a:srgbClr val="FFC000"/>
                  </a:solidFill>
                  <a:latin typeface="+mn-lt"/>
                </a:rPr>
                <a:t>1966 Nobel</a:t>
              </a:r>
            </a:p>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1200" b="0" i="0" u="none" strike="noStrike" cap="none" normalizeH="0" baseline="0" dirty="0">
                  <a:ln>
                    <a:noFill/>
                  </a:ln>
                  <a:solidFill>
                    <a:srgbClr val="FFC000"/>
                  </a:solidFill>
                  <a:effectLst/>
                  <a:latin typeface="+mn-lt"/>
                </a:rPr>
                <a:t>Optical pumping</a:t>
              </a:r>
              <a:endParaRPr kumimoji="0" lang="zh-CN" altLang="en-US" sz="1200" b="0" i="0" u="none" strike="noStrike" cap="none" normalizeH="0" baseline="0" dirty="0">
                <a:ln>
                  <a:noFill/>
                </a:ln>
                <a:solidFill>
                  <a:srgbClr val="FFC000"/>
                </a:solidFill>
                <a:effectLst/>
                <a:latin typeface="+mn-lt"/>
              </a:endParaRPr>
            </a:p>
          </p:txBody>
        </p:sp>
        <p:pic>
          <p:nvPicPr>
            <p:cNvPr id="5124" name="Picture 4" descr="Alfred Kastler (1902-1984), French physicist, Nobel Physics">
              <a:extLst>
                <a:ext uri="{FF2B5EF4-FFF2-40B4-BE49-F238E27FC236}">
                  <a16:creationId xmlns:a16="http://schemas.microsoft.com/office/drawing/2014/main" id="{FEBD31B8-4E8E-4D31-9E8C-5AAACCDEC7EA}"/>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543800" y="533400"/>
              <a:ext cx="1193800" cy="1650415"/>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43649555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2"/>
          <p:cNvSpPr>
            <a:spLocks noGrp="1" noChangeArrowheads="1"/>
          </p:cNvSpPr>
          <p:nvPr>
            <p:ph type="title"/>
          </p:nvPr>
        </p:nvSpPr>
        <p:spPr>
          <a:xfrm>
            <a:off x="2362200" y="457200"/>
            <a:ext cx="4419600" cy="685800"/>
          </a:xfrm>
        </p:spPr>
        <p:txBody>
          <a:bodyPr/>
          <a:lstStyle/>
          <a:p>
            <a:pPr eaLnBrk="1" hangingPunct="1">
              <a:defRPr/>
            </a:pPr>
            <a:r>
              <a:rPr lang="en-US" altLang="zh-CN" dirty="0">
                <a:solidFill>
                  <a:srgbClr val="0000FF"/>
                </a:solidFill>
                <a:effectLst/>
                <a:latin typeface="+mn-lt"/>
              </a:rPr>
              <a:t>AC Stark Shift (Light Shift)</a:t>
            </a:r>
            <a:endParaRPr lang="en-US" dirty="0">
              <a:solidFill>
                <a:srgbClr val="0000FF"/>
              </a:solidFill>
              <a:effectLst/>
              <a:latin typeface="+mn-lt"/>
            </a:endParaRPr>
          </a:p>
        </p:txBody>
      </p:sp>
      <p:sp>
        <p:nvSpPr>
          <p:cNvPr id="9222" name="Line 6"/>
          <p:cNvSpPr>
            <a:spLocks noChangeShapeType="1"/>
          </p:cNvSpPr>
          <p:nvPr/>
        </p:nvSpPr>
        <p:spPr bwMode="auto">
          <a:xfrm>
            <a:off x="2616200" y="2360613"/>
            <a:ext cx="1651000" cy="0"/>
          </a:xfrm>
          <a:prstGeom prst="line">
            <a:avLst/>
          </a:prstGeom>
          <a:noFill/>
          <a:ln w="2857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226" name="Text Box 10"/>
          <p:cNvSpPr txBox="1">
            <a:spLocks noChangeArrowheads="1"/>
          </p:cNvSpPr>
          <p:nvPr/>
        </p:nvSpPr>
        <p:spPr bwMode="auto">
          <a:xfrm>
            <a:off x="660400" y="5303837"/>
            <a:ext cx="985838" cy="334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zh-CN" sz="1600" b="1">
                <a:ea typeface="宋体" panose="02010600030101010101" pitchFamily="2" charset="-122"/>
              </a:rPr>
              <a:t>m</a:t>
            </a:r>
            <a:r>
              <a:rPr lang="en-US" altLang="zh-CN" sz="1600" b="1" baseline="-25000">
                <a:ea typeface="宋体" panose="02010600030101010101" pitchFamily="2" charset="-122"/>
              </a:rPr>
              <a:t>F</a:t>
            </a:r>
            <a:r>
              <a:rPr lang="en-US" altLang="zh-CN" sz="1600" b="1">
                <a:ea typeface="宋体" panose="02010600030101010101" pitchFamily="2" charset="-122"/>
              </a:rPr>
              <a:t> = -1/2</a:t>
            </a:r>
          </a:p>
        </p:txBody>
      </p:sp>
      <p:sp>
        <p:nvSpPr>
          <p:cNvPr id="9227" name="Text Box 11"/>
          <p:cNvSpPr txBox="1">
            <a:spLocks noChangeArrowheads="1"/>
          </p:cNvSpPr>
          <p:nvPr/>
        </p:nvSpPr>
        <p:spPr bwMode="auto">
          <a:xfrm>
            <a:off x="2859087" y="1752600"/>
            <a:ext cx="1035050" cy="334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zh-CN" sz="1600" b="1" dirty="0">
                <a:ea typeface="宋体" panose="02010600030101010101" pitchFamily="2" charset="-122"/>
              </a:rPr>
              <a:t>m</a:t>
            </a:r>
            <a:r>
              <a:rPr lang="en-US" altLang="zh-CN" sz="1600" b="1" baseline="-25000" dirty="0">
                <a:ea typeface="宋体" panose="02010600030101010101" pitchFamily="2" charset="-122"/>
              </a:rPr>
              <a:t>F</a:t>
            </a:r>
            <a:r>
              <a:rPr lang="en-US" altLang="zh-CN" sz="1600" b="1" dirty="0">
                <a:ea typeface="宋体" panose="02010600030101010101" pitchFamily="2" charset="-122"/>
              </a:rPr>
              <a:t> = +1/2</a:t>
            </a:r>
          </a:p>
        </p:txBody>
      </p:sp>
      <p:sp>
        <p:nvSpPr>
          <p:cNvPr id="9230" name="Line 14"/>
          <p:cNvSpPr>
            <a:spLocks noChangeShapeType="1"/>
          </p:cNvSpPr>
          <p:nvPr/>
        </p:nvSpPr>
        <p:spPr bwMode="auto">
          <a:xfrm flipV="1">
            <a:off x="1335087" y="2408238"/>
            <a:ext cx="2008188" cy="2543175"/>
          </a:xfrm>
          <a:prstGeom prst="line">
            <a:avLst/>
          </a:prstGeom>
          <a:noFill/>
          <a:ln w="19050">
            <a:solidFill>
              <a:srgbClr val="FF0000"/>
            </a:solidFill>
            <a:round/>
            <a:headEnd type="none"/>
            <a:tailEnd type="arrow"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231" name="Text Box 15"/>
          <p:cNvSpPr txBox="1">
            <a:spLocks noChangeArrowheads="1"/>
          </p:cNvSpPr>
          <p:nvPr/>
        </p:nvSpPr>
        <p:spPr bwMode="auto">
          <a:xfrm>
            <a:off x="2249487" y="3632200"/>
            <a:ext cx="420308"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zh-CN" sz="1600" b="1" dirty="0">
                <a:solidFill>
                  <a:srgbClr val="FF0000"/>
                </a:solidFill>
                <a:latin typeface="Symbol" panose="05050102010706020507" pitchFamily="18" charset="2"/>
                <a:ea typeface="宋体" panose="02010600030101010101" pitchFamily="2" charset="-122"/>
              </a:rPr>
              <a:t>s</a:t>
            </a:r>
            <a:r>
              <a:rPr lang="en-US" altLang="zh-CN" sz="1600" b="1" baseline="-25000" dirty="0">
                <a:solidFill>
                  <a:srgbClr val="FF0000"/>
                </a:solidFill>
                <a:ea typeface="宋体" panose="02010600030101010101" pitchFamily="2" charset="-122"/>
              </a:rPr>
              <a:t>+ </a:t>
            </a:r>
          </a:p>
        </p:txBody>
      </p:sp>
      <p:sp>
        <p:nvSpPr>
          <p:cNvPr id="22" name="Line 4">
            <a:extLst>
              <a:ext uri="{FF2B5EF4-FFF2-40B4-BE49-F238E27FC236}">
                <a16:creationId xmlns:a16="http://schemas.microsoft.com/office/drawing/2014/main" id="{95CD6EA6-B551-43EA-8E0A-F80AFF287AFA}"/>
              </a:ext>
            </a:extLst>
          </p:cNvPr>
          <p:cNvSpPr>
            <a:spLocks noChangeShapeType="1"/>
          </p:cNvSpPr>
          <p:nvPr/>
        </p:nvSpPr>
        <p:spPr bwMode="auto">
          <a:xfrm>
            <a:off x="5106988" y="5024438"/>
            <a:ext cx="1651000" cy="0"/>
          </a:xfrm>
          <a:prstGeom prst="line">
            <a:avLst/>
          </a:prstGeom>
          <a:noFill/>
          <a:ln w="2857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3" name="Line 6">
            <a:extLst>
              <a:ext uri="{FF2B5EF4-FFF2-40B4-BE49-F238E27FC236}">
                <a16:creationId xmlns:a16="http://schemas.microsoft.com/office/drawing/2014/main" id="{40DB874F-51FA-46E4-81ED-B75840983FF0}"/>
              </a:ext>
            </a:extLst>
          </p:cNvPr>
          <p:cNvSpPr>
            <a:spLocks noChangeShapeType="1"/>
          </p:cNvSpPr>
          <p:nvPr/>
        </p:nvSpPr>
        <p:spPr bwMode="auto">
          <a:xfrm>
            <a:off x="7112000" y="2360613"/>
            <a:ext cx="1651000" cy="0"/>
          </a:xfrm>
          <a:prstGeom prst="line">
            <a:avLst/>
          </a:prstGeom>
          <a:noFill/>
          <a:ln w="2857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4" name="Text Box 10">
            <a:extLst>
              <a:ext uri="{FF2B5EF4-FFF2-40B4-BE49-F238E27FC236}">
                <a16:creationId xmlns:a16="http://schemas.microsoft.com/office/drawing/2014/main" id="{02736E33-EC4D-4BF8-A0C3-7CE406E9DCC5}"/>
              </a:ext>
            </a:extLst>
          </p:cNvPr>
          <p:cNvSpPr txBox="1">
            <a:spLocks noChangeArrowheads="1"/>
          </p:cNvSpPr>
          <p:nvPr/>
        </p:nvSpPr>
        <p:spPr bwMode="auto">
          <a:xfrm>
            <a:off x="5310188" y="5303837"/>
            <a:ext cx="985838" cy="334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zh-CN" sz="1600" b="1">
                <a:ea typeface="宋体" panose="02010600030101010101" pitchFamily="2" charset="-122"/>
              </a:rPr>
              <a:t>m</a:t>
            </a:r>
            <a:r>
              <a:rPr lang="en-US" altLang="zh-CN" sz="1600" b="1" baseline="-25000">
                <a:ea typeface="宋体" panose="02010600030101010101" pitchFamily="2" charset="-122"/>
              </a:rPr>
              <a:t>F</a:t>
            </a:r>
            <a:r>
              <a:rPr lang="en-US" altLang="zh-CN" sz="1600" b="1">
                <a:ea typeface="宋体" panose="02010600030101010101" pitchFamily="2" charset="-122"/>
              </a:rPr>
              <a:t> = -1/2</a:t>
            </a:r>
          </a:p>
        </p:txBody>
      </p:sp>
      <p:sp>
        <p:nvSpPr>
          <p:cNvPr id="25" name="Text Box 11">
            <a:extLst>
              <a:ext uri="{FF2B5EF4-FFF2-40B4-BE49-F238E27FC236}">
                <a16:creationId xmlns:a16="http://schemas.microsoft.com/office/drawing/2014/main" id="{6365931C-B844-4C9C-A3FC-A2B3FDF30E5A}"/>
              </a:ext>
            </a:extLst>
          </p:cNvPr>
          <p:cNvSpPr txBox="1">
            <a:spLocks noChangeArrowheads="1"/>
          </p:cNvSpPr>
          <p:nvPr/>
        </p:nvSpPr>
        <p:spPr bwMode="auto">
          <a:xfrm>
            <a:off x="7508875" y="1752600"/>
            <a:ext cx="1035050" cy="334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zh-CN" sz="1600" b="1" dirty="0">
                <a:ea typeface="宋体" panose="02010600030101010101" pitchFamily="2" charset="-122"/>
              </a:rPr>
              <a:t>m</a:t>
            </a:r>
            <a:r>
              <a:rPr lang="en-US" altLang="zh-CN" sz="1600" b="1" baseline="-25000" dirty="0">
                <a:ea typeface="宋体" panose="02010600030101010101" pitchFamily="2" charset="-122"/>
              </a:rPr>
              <a:t>F</a:t>
            </a:r>
            <a:r>
              <a:rPr lang="en-US" altLang="zh-CN" sz="1600" b="1" dirty="0">
                <a:ea typeface="宋体" panose="02010600030101010101" pitchFamily="2" charset="-122"/>
              </a:rPr>
              <a:t> = +1/2</a:t>
            </a:r>
          </a:p>
        </p:txBody>
      </p:sp>
      <p:sp>
        <p:nvSpPr>
          <p:cNvPr id="26" name="Line 14">
            <a:extLst>
              <a:ext uri="{FF2B5EF4-FFF2-40B4-BE49-F238E27FC236}">
                <a16:creationId xmlns:a16="http://schemas.microsoft.com/office/drawing/2014/main" id="{D3169334-40E2-44DA-B02F-BD3DA3289475}"/>
              </a:ext>
            </a:extLst>
          </p:cNvPr>
          <p:cNvSpPr>
            <a:spLocks noChangeShapeType="1"/>
          </p:cNvSpPr>
          <p:nvPr/>
        </p:nvSpPr>
        <p:spPr bwMode="auto">
          <a:xfrm flipV="1">
            <a:off x="5984876" y="2819398"/>
            <a:ext cx="1651000" cy="2132013"/>
          </a:xfrm>
          <a:prstGeom prst="line">
            <a:avLst/>
          </a:prstGeom>
          <a:noFill/>
          <a:ln w="19050">
            <a:solidFill>
              <a:srgbClr val="FF0000"/>
            </a:solidFill>
            <a:round/>
            <a:headEnd type="none"/>
            <a:tailEnd type="arrow"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7" name="Text Box 15">
            <a:extLst>
              <a:ext uri="{FF2B5EF4-FFF2-40B4-BE49-F238E27FC236}">
                <a16:creationId xmlns:a16="http://schemas.microsoft.com/office/drawing/2014/main" id="{9B784184-0226-4183-8667-B825DB8B1B94}"/>
              </a:ext>
            </a:extLst>
          </p:cNvPr>
          <p:cNvSpPr txBox="1">
            <a:spLocks noChangeArrowheads="1"/>
          </p:cNvSpPr>
          <p:nvPr/>
        </p:nvSpPr>
        <p:spPr bwMode="auto">
          <a:xfrm>
            <a:off x="6899275" y="3632200"/>
            <a:ext cx="420308"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zh-CN" sz="1600" b="1" dirty="0">
                <a:solidFill>
                  <a:srgbClr val="FF0000"/>
                </a:solidFill>
                <a:latin typeface="Symbol" panose="05050102010706020507" pitchFamily="18" charset="2"/>
                <a:ea typeface="宋体" panose="02010600030101010101" pitchFamily="2" charset="-122"/>
              </a:rPr>
              <a:t>s</a:t>
            </a:r>
            <a:r>
              <a:rPr lang="en-US" altLang="zh-CN" sz="1600" b="1" baseline="-25000" dirty="0">
                <a:solidFill>
                  <a:srgbClr val="FF0000"/>
                </a:solidFill>
                <a:ea typeface="宋体" panose="02010600030101010101" pitchFamily="2" charset="-122"/>
              </a:rPr>
              <a:t>+ </a:t>
            </a:r>
          </a:p>
        </p:txBody>
      </p:sp>
      <p:sp>
        <p:nvSpPr>
          <p:cNvPr id="28" name="Line 6">
            <a:extLst>
              <a:ext uri="{FF2B5EF4-FFF2-40B4-BE49-F238E27FC236}">
                <a16:creationId xmlns:a16="http://schemas.microsoft.com/office/drawing/2014/main" id="{3C1FB1D9-FD8A-4998-87C8-ED582391FB7C}"/>
              </a:ext>
            </a:extLst>
          </p:cNvPr>
          <p:cNvSpPr>
            <a:spLocks noChangeShapeType="1"/>
          </p:cNvSpPr>
          <p:nvPr/>
        </p:nvSpPr>
        <p:spPr bwMode="auto">
          <a:xfrm>
            <a:off x="7112000" y="2362200"/>
            <a:ext cx="165100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9" name="Line 4">
            <a:extLst>
              <a:ext uri="{FF2B5EF4-FFF2-40B4-BE49-F238E27FC236}">
                <a16:creationId xmlns:a16="http://schemas.microsoft.com/office/drawing/2014/main" id="{585AA0B9-4CEA-4D52-AE7F-B24932E778B6}"/>
              </a:ext>
            </a:extLst>
          </p:cNvPr>
          <p:cNvSpPr>
            <a:spLocks noChangeShapeType="1"/>
          </p:cNvSpPr>
          <p:nvPr/>
        </p:nvSpPr>
        <p:spPr bwMode="auto">
          <a:xfrm>
            <a:off x="5105400" y="5029200"/>
            <a:ext cx="165100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 name="TextBox 1">
            <a:extLst>
              <a:ext uri="{FF2B5EF4-FFF2-40B4-BE49-F238E27FC236}">
                <a16:creationId xmlns:a16="http://schemas.microsoft.com/office/drawing/2014/main" id="{C25F865D-DF13-455D-864A-AA88B1B83826}"/>
              </a:ext>
            </a:extLst>
          </p:cNvPr>
          <p:cNvSpPr txBox="1"/>
          <p:nvPr/>
        </p:nvSpPr>
        <p:spPr>
          <a:xfrm>
            <a:off x="6778442" y="3999417"/>
            <a:ext cx="1389676" cy="369332"/>
          </a:xfrm>
          <a:prstGeom prst="rect">
            <a:avLst/>
          </a:prstGeom>
          <a:noFill/>
        </p:spPr>
        <p:txBody>
          <a:bodyPr wrap="none" rtlCol="0">
            <a:spAutoFit/>
          </a:bodyPr>
          <a:lstStyle/>
          <a:p>
            <a:r>
              <a:rPr lang="en-US" altLang="zh-CN" sz="1800" dirty="0">
                <a:solidFill>
                  <a:srgbClr val="FF0000"/>
                </a:solidFill>
                <a:latin typeface="Calibri" panose="020F0502020204030204" pitchFamily="34" charset="0"/>
                <a:ea typeface="Calibri" panose="020F0502020204030204" pitchFamily="34" charset="0"/>
                <a:cs typeface="Calibri" panose="020F0502020204030204" pitchFamily="34" charset="0"/>
              </a:rPr>
              <a:t>Red detuned</a:t>
            </a:r>
            <a:endParaRPr lang="zh-CN" altLang="en-US" sz="1800" dirty="0">
              <a:solidFill>
                <a:srgbClr val="FF0000"/>
              </a:solidFill>
              <a:latin typeface="Calibri" panose="020F0502020204030204" pitchFamily="34" charset="0"/>
              <a:cs typeface="Calibri" panose="020F0502020204030204" pitchFamily="34" charset="0"/>
            </a:endParaRPr>
          </a:p>
        </p:txBody>
      </p:sp>
      <p:sp>
        <p:nvSpPr>
          <p:cNvPr id="31" name="TextBox 30">
            <a:extLst>
              <a:ext uri="{FF2B5EF4-FFF2-40B4-BE49-F238E27FC236}">
                <a16:creationId xmlns:a16="http://schemas.microsoft.com/office/drawing/2014/main" id="{E58FCB6B-8599-4487-989D-FFD25F2D4265}"/>
              </a:ext>
            </a:extLst>
          </p:cNvPr>
          <p:cNvSpPr txBox="1"/>
          <p:nvPr/>
        </p:nvSpPr>
        <p:spPr>
          <a:xfrm>
            <a:off x="2137056" y="4019490"/>
            <a:ext cx="1483291" cy="369332"/>
          </a:xfrm>
          <a:prstGeom prst="rect">
            <a:avLst/>
          </a:prstGeom>
          <a:noFill/>
        </p:spPr>
        <p:txBody>
          <a:bodyPr wrap="none" rtlCol="0">
            <a:spAutoFit/>
          </a:bodyPr>
          <a:lstStyle/>
          <a:p>
            <a:r>
              <a:rPr lang="en-US" altLang="zh-CN" sz="1800" dirty="0">
                <a:solidFill>
                  <a:srgbClr val="FF0000"/>
                </a:solidFill>
                <a:latin typeface="Calibri" panose="020F0502020204030204" pitchFamily="34" charset="0"/>
                <a:ea typeface="Calibri" panose="020F0502020204030204" pitchFamily="34" charset="0"/>
                <a:cs typeface="Calibri" panose="020F0502020204030204" pitchFamily="34" charset="0"/>
              </a:rPr>
              <a:t>On resonance</a:t>
            </a:r>
            <a:endParaRPr lang="zh-CN" altLang="en-US" sz="1800" dirty="0">
              <a:solidFill>
                <a:srgbClr val="FF0000"/>
              </a:solidFill>
              <a:latin typeface="Calibri" panose="020F0502020204030204" pitchFamily="34" charset="0"/>
              <a:cs typeface="Calibri" panose="020F0502020204030204" pitchFamily="34" charset="0"/>
            </a:endParaRPr>
          </a:p>
        </p:txBody>
      </p:sp>
      <p:sp>
        <p:nvSpPr>
          <p:cNvPr id="34" name="Line 6">
            <a:extLst>
              <a:ext uri="{FF2B5EF4-FFF2-40B4-BE49-F238E27FC236}">
                <a16:creationId xmlns:a16="http://schemas.microsoft.com/office/drawing/2014/main" id="{49715600-DAE9-4C25-94F4-91816E042B53}"/>
              </a:ext>
            </a:extLst>
          </p:cNvPr>
          <p:cNvSpPr>
            <a:spLocks noChangeShapeType="1"/>
          </p:cNvSpPr>
          <p:nvPr/>
        </p:nvSpPr>
        <p:spPr bwMode="auto">
          <a:xfrm>
            <a:off x="2616200" y="2362200"/>
            <a:ext cx="165100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5" name="Line 4">
            <a:extLst>
              <a:ext uri="{FF2B5EF4-FFF2-40B4-BE49-F238E27FC236}">
                <a16:creationId xmlns:a16="http://schemas.microsoft.com/office/drawing/2014/main" id="{B447E0E9-B64E-4252-A1C4-F9F7C96A2AC3}"/>
              </a:ext>
            </a:extLst>
          </p:cNvPr>
          <p:cNvSpPr>
            <a:spLocks noChangeShapeType="1"/>
          </p:cNvSpPr>
          <p:nvPr/>
        </p:nvSpPr>
        <p:spPr bwMode="auto">
          <a:xfrm>
            <a:off x="2616200" y="2362200"/>
            <a:ext cx="165100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6" name="Line 6">
            <a:extLst>
              <a:ext uri="{FF2B5EF4-FFF2-40B4-BE49-F238E27FC236}">
                <a16:creationId xmlns:a16="http://schemas.microsoft.com/office/drawing/2014/main" id="{69BF8D35-C157-44B3-82B4-5A025B918D6D}"/>
              </a:ext>
            </a:extLst>
          </p:cNvPr>
          <p:cNvSpPr>
            <a:spLocks noChangeShapeType="1"/>
          </p:cNvSpPr>
          <p:nvPr/>
        </p:nvSpPr>
        <p:spPr bwMode="auto">
          <a:xfrm>
            <a:off x="533400" y="5027613"/>
            <a:ext cx="1651000" cy="0"/>
          </a:xfrm>
          <a:prstGeom prst="line">
            <a:avLst/>
          </a:prstGeom>
          <a:noFill/>
          <a:ln w="2857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7" name="Line 6">
            <a:extLst>
              <a:ext uri="{FF2B5EF4-FFF2-40B4-BE49-F238E27FC236}">
                <a16:creationId xmlns:a16="http://schemas.microsoft.com/office/drawing/2014/main" id="{3E311BEB-4419-4249-9C60-03BEDC014C5A}"/>
              </a:ext>
            </a:extLst>
          </p:cNvPr>
          <p:cNvSpPr>
            <a:spLocks noChangeShapeType="1"/>
          </p:cNvSpPr>
          <p:nvPr/>
        </p:nvSpPr>
        <p:spPr bwMode="auto">
          <a:xfrm>
            <a:off x="533400" y="5029200"/>
            <a:ext cx="165100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8" name="Line 4">
            <a:extLst>
              <a:ext uri="{FF2B5EF4-FFF2-40B4-BE49-F238E27FC236}">
                <a16:creationId xmlns:a16="http://schemas.microsoft.com/office/drawing/2014/main" id="{9FA1F823-95B8-4A37-9592-DA5E7D72351A}"/>
              </a:ext>
            </a:extLst>
          </p:cNvPr>
          <p:cNvSpPr>
            <a:spLocks noChangeShapeType="1"/>
          </p:cNvSpPr>
          <p:nvPr/>
        </p:nvSpPr>
        <p:spPr bwMode="auto">
          <a:xfrm>
            <a:off x="533400" y="5029200"/>
            <a:ext cx="165100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6" name="TextBox 5">
            <a:extLst>
              <a:ext uri="{FF2B5EF4-FFF2-40B4-BE49-F238E27FC236}">
                <a16:creationId xmlns:a16="http://schemas.microsoft.com/office/drawing/2014/main" id="{DD4D95EF-D314-1578-F468-E607E2A2F6E4}"/>
              </a:ext>
            </a:extLst>
          </p:cNvPr>
          <p:cNvSpPr txBox="1"/>
          <p:nvPr/>
        </p:nvSpPr>
        <p:spPr>
          <a:xfrm>
            <a:off x="4572000" y="6015335"/>
            <a:ext cx="4191000" cy="461665"/>
          </a:xfrm>
          <a:prstGeom prst="rect">
            <a:avLst/>
          </a:prstGeom>
          <a:noFill/>
        </p:spPr>
        <p:txBody>
          <a:bodyPr wrap="square">
            <a:spAutoFit/>
          </a:bodyPr>
          <a:lstStyle/>
          <a:p>
            <a:r>
              <a:rPr lang="en-US" altLang="zh-CN" sz="2400" dirty="0">
                <a:solidFill>
                  <a:srgbClr val="0000FF"/>
                </a:solidFill>
                <a:effectLst/>
                <a:latin typeface="+mn-lt"/>
              </a:rPr>
              <a:t>Light Shift </a:t>
            </a:r>
            <a:r>
              <a:rPr lang="en-US" altLang="zh-CN" sz="2400" dirty="0">
                <a:solidFill>
                  <a:srgbClr val="0000FF"/>
                </a:solidFill>
                <a:effectLst/>
                <a:latin typeface="+mn-lt"/>
                <a:sym typeface="Wingdings" panose="05000000000000000000" pitchFamily="2" charset="2"/>
              </a:rPr>
              <a:t> Optical </a:t>
            </a:r>
            <a:r>
              <a:rPr lang="en-US" altLang="zh-CN" sz="2400" dirty="0" err="1">
                <a:solidFill>
                  <a:srgbClr val="0000FF"/>
                </a:solidFill>
                <a:effectLst/>
                <a:latin typeface="+mn-lt"/>
                <a:sym typeface="Wingdings" panose="05000000000000000000" pitchFamily="2" charset="2"/>
              </a:rPr>
              <a:t>Traping</a:t>
            </a:r>
            <a:endParaRPr lang="en-US" dirty="0"/>
          </a:p>
        </p:txBody>
      </p:sp>
    </p:spTree>
    <p:extLst>
      <p:ext uri="{BB962C8B-B14F-4D97-AF65-F5344CB8AC3E}">
        <p14:creationId xmlns:p14="http://schemas.microsoft.com/office/powerpoint/2010/main" val="843723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0.00139 -0.00023 L 1.11111E-6 -0.03333 " pathEditMode="relative" rAng="0" ptsTypes="AA">
                                      <p:cBhvr>
                                        <p:cTn id="6" dur="2000" fill="hold"/>
                                        <p:tgtEl>
                                          <p:spTgt spid="34"/>
                                        </p:tgtEl>
                                        <p:attrNameLst>
                                          <p:attrName>ppt_x</p:attrName>
                                          <p:attrName>ppt_y</p:attrName>
                                        </p:attrNameLst>
                                      </p:cBhvr>
                                      <p:rCtr x="69" y="-1667"/>
                                    </p:animMotion>
                                  </p:childTnLst>
                                </p:cTn>
                              </p:par>
                              <p:par>
                                <p:cTn id="7" presetID="42" presetClass="path" presetSubtype="0" accel="50000" decel="50000" fill="hold" grpId="0" nodeType="withEffect">
                                  <p:stCondLst>
                                    <p:cond delay="0"/>
                                  </p:stCondLst>
                                  <p:childTnLst>
                                    <p:animMotion origin="layout" path="M 1.11111E-6 -4.44444E-6 L 0.00139 0.03334 " pathEditMode="relative" rAng="0" ptsTypes="AA">
                                      <p:cBhvr>
                                        <p:cTn id="8" dur="2000" fill="hold"/>
                                        <p:tgtEl>
                                          <p:spTgt spid="35"/>
                                        </p:tgtEl>
                                        <p:attrNameLst>
                                          <p:attrName>ppt_x</p:attrName>
                                          <p:attrName>ppt_y</p:attrName>
                                        </p:attrNameLst>
                                      </p:cBhvr>
                                      <p:rCtr x="69" y="1667"/>
                                    </p:animMotion>
                                  </p:childTnLst>
                                </p:cTn>
                              </p:par>
                              <p:par>
                                <p:cTn id="9" presetID="42" presetClass="path" presetSubtype="0" accel="50000" decel="50000" fill="hold" grpId="0" nodeType="withEffect">
                                  <p:stCondLst>
                                    <p:cond delay="0"/>
                                  </p:stCondLst>
                                  <p:childTnLst>
                                    <p:animMotion origin="layout" path="M -0.00139 -0.00023 L -1.11111E-6 -0.03333 " pathEditMode="relative" rAng="0" ptsTypes="AA">
                                      <p:cBhvr>
                                        <p:cTn id="10" dur="2000" fill="hold"/>
                                        <p:tgtEl>
                                          <p:spTgt spid="37"/>
                                        </p:tgtEl>
                                        <p:attrNameLst>
                                          <p:attrName>ppt_x</p:attrName>
                                          <p:attrName>ppt_y</p:attrName>
                                        </p:attrNameLst>
                                      </p:cBhvr>
                                      <p:rCtr x="69" y="-1667"/>
                                    </p:animMotion>
                                  </p:childTnLst>
                                </p:cTn>
                              </p:par>
                              <p:par>
                                <p:cTn id="11" presetID="42" presetClass="path" presetSubtype="0" accel="50000" decel="50000" fill="hold" grpId="0" nodeType="withEffect">
                                  <p:stCondLst>
                                    <p:cond delay="0"/>
                                  </p:stCondLst>
                                  <p:childTnLst>
                                    <p:animMotion origin="layout" path="M -1.11111E-6 -3.33333E-6 L 0.00139 0.03334 " pathEditMode="relative" rAng="0" ptsTypes="AA">
                                      <p:cBhvr>
                                        <p:cTn id="12" dur="2000" fill="hold"/>
                                        <p:tgtEl>
                                          <p:spTgt spid="38"/>
                                        </p:tgtEl>
                                        <p:attrNameLst>
                                          <p:attrName>ppt_x</p:attrName>
                                          <p:attrName>ppt_y</p:attrName>
                                        </p:attrNameLst>
                                      </p:cBhvr>
                                      <p:rCtr x="69" y="1667"/>
                                    </p:animMotion>
                                  </p:childTnLst>
                                </p:cTn>
                              </p:par>
                            </p:childTnLst>
                          </p:cTn>
                        </p:par>
                      </p:childTnLst>
                    </p:cTn>
                  </p:par>
                  <p:par>
                    <p:cTn id="13" fill="hold">
                      <p:stCondLst>
                        <p:cond delay="indefinite"/>
                      </p:stCondLst>
                      <p:childTnLst>
                        <p:par>
                          <p:cTn id="14" fill="hold">
                            <p:stCondLst>
                              <p:cond delay="0"/>
                            </p:stCondLst>
                            <p:childTnLst>
                              <p:par>
                                <p:cTn id="15" presetID="42" presetClass="path" presetSubtype="0" accel="50000" decel="50000" fill="hold" grpId="0" nodeType="clickEffect">
                                  <p:stCondLst>
                                    <p:cond delay="0"/>
                                  </p:stCondLst>
                                  <p:childTnLst>
                                    <p:animMotion origin="layout" path="M -0.00139 -0.00023 L 4.44444E-6 -0.03333 " pathEditMode="relative" rAng="0" ptsTypes="AA">
                                      <p:cBhvr>
                                        <p:cTn id="16" dur="2000" fill="hold"/>
                                        <p:tgtEl>
                                          <p:spTgt spid="28"/>
                                        </p:tgtEl>
                                        <p:attrNameLst>
                                          <p:attrName>ppt_x</p:attrName>
                                          <p:attrName>ppt_y</p:attrName>
                                        </p:attrNameLst>
                                      </p:cBhvr>
                                      <p:rCtr x="69" y="-1667"/>
                                    </p:animMotion>
                                  </p:childTnLst>
                                </p:cTn>
                              </p:par>
                              <p:par>
                                <p:cTn id="17" presetID="42" presetClass="path" presetSubtype="0" accel="50000" decel="50000" fill="hold" grpId="0" nodeType="withEffect">
                                  <p:stCondLst>
                                    <p:cond delay="0"/>
                                  </p:stCondLst>
                                  <p:childTnLst>
                                    <p:animMotion origin="layout" path="M -1.11111E-6 -3.33333E-6 L 0.00139 0.03334 " pathEditMode="relative" rAng="0" ptsTypes="AA">
                                      <p:cBhvr>
                                        <p:cTn id="18" dur="2000" fill="hold"/>
                                        <p:tgtEl>
                                          <p:spTgt spid="29"/>
                                        </p:tgtEl>
                                        <p:attrNameLst>
                                          <p:attrName>ppt_x</p:attrName>
                                          <p:attrName>ppt_y</p:attrName>
                                        </p:attrNameLst>
                                      </p:cBhvr>
                                      <p:rCtr x="69" y="1667"/>
                                    </p:animMotion>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4" grpId="0" animBg="1"/>
      <p:bldP spid="35" grpId="0" animBg="1"/>
      <p:bldP spid="37" grpId="0" animBg="1"/>
      <p:bldP spid="38" grpId="0" animBg="1"/>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val 6"/>
          <p:cNvSpPr/>
          <p:nvPr/>
        </p:nvSpPr>
        <p:spPr>
          <a:xfrm>
            <a:off x="685800" y="4267200"/>
            <a:ext cx="609600" cy="9906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a:ea typeface="+mn-ea"/>
              <a:cs typeface="+mn-cs"/>
            </a:endParaRPr>
          </a:p>
        </p:txBody>
      </p:sp>
      <p:sp>
        <p:nvSpPr>
          <p:cNvPr id="9" name="Oval 8"/>
          <p:cNvSpPr/>
          <p:nvPr/>
        </p:nvSpPr>
        <p:spPr>
          <a:xfrm>
            <a:off x="5410200" y="3657600"/>
            <a:ext cx="609600" cy="9906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a:ea typeface="+mn-ea"/>
              <a:cs typeface="+mn-cs"/>
            </a:endParaRPr>
          </a:p>
        </p:txBody>
      </p:sp>
      <p:sp>
        <p:nvSpPr>
          <p:cNvPr id="11" name="Oval 10"/>
          <p:cNvSpPr/>
          <p:nvPr/>
        </p:nvSpPr>
        <p:spPr>
          <a:xfrm>
            <a:off x="0" y="5334000"/>
            <a:ext cx="1295400" cy="1524000"/>
          </a:xfrm>
          <a:prstGeom prst="ellipse">
            <a:avLst/>
          </a:prstGeom>
          <a:solidFill>
            <a:schemeClr val="accent1">
              <a:lumMod val="20000"/>
              <a:lumOff val="8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30000" noProof="0" dirty="0">
                <a:ln>
                  <a:noFill/>
                </a:ln>
                <a:solidFill>
                  <a:srgbClr val="000000"/>
                </a:solidFill>
                <a:effectLst/>
                <a:uLnTx/>
                <a:uFillTx/>
                <a:latin typeface="Arial"/>
                <a:ea typeface="+mn-ea"/>
                <a:cs typeface="+mn-cs"/>
              </a:rPr>
              <a:t>1</a:t>
            </a:r>
            <a:r>
              <a:rPr kumimoji="0" lang="en-US" sz="4000" b="0" i="0" u="none" strike="noStrike" kern="1200" cap="none" spc="0" normalizeH="0" baseline="0" noProof="0" dirty="0">
                <a:ln>
                  <a:noFill/>
                </a:ln>
                <a:solidFill>
                  <a:srgbClr val="000000"/>
                </a:solidFill>
                <a:effectLst/>
                <a:uLnTx/>
                <a:uFillTx/>
                <a:latin typeface="Arial"/>
                <a:ea typeface="+mn-ea"/>
                <a:cs typeface="+mn-cs"/>
              </a:rPr>
              <a:t>S</a:t>
            </a:r>
            <a:r>
              <a:rPr kumimoji="0" lang="en-US" sz="4000" b="0" i="0" u="none" strike="noStrike" kern="1200" cap="none" spc="0" normalizeH="0" baseline="-25000" noProof="0" dirty="0">
                <a:ln>
                  <a:noFill/>
                </a:ln>
                <a:solidFill>
                  <a:srgbClr val="000000"/>
                </a:solidFill>
                <a:effectLst/>
                <a:uLnTx/>
                <a:uFillTx/>
                <a:latin typeface="Arial"/>
                <a:ea typeface="+mn-ea"/>
                <a:cs typeface="+mn-cs"/>
              </a:rPr>
              <a:t>0</a:t>
            </a:r>
          </a:p>
        </p:txBody>
      </p:sp>
      <p:sp>
        <p:nvSpPr>
          <p:cNvPr id="12" name="Oval 11"/>
          <p:cNvSpPr/>
          <p:nvPr/>
        </p:nvSpPr>
        <p:spPr>
          <a:xfrm>
            <a:off x="8266176" y="3581400"/>
            <a:ext cx="609600" cy="9906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a:ea typeface="+mn-ea"/>
              <a:cs typeface="+mn-cs"/>
            </a:endParaRPr>
          </a:p>
        </p:txBody>
      </p:sp>
      <p:sp>
        <p:nvSpPr>
          <p:cNvPr id="13" name="Oval 12"/>
          <p:cNvSpPr/>
          <p:nvPr/>
        </p:nvSpPr>
        <p:spPr>
          <a:xfrm>
            <a:off x="7772400" y="5791200"/>
            <a:ext cx="609600" cy="9906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a:ea typeface="+mn-ea"/>
              <a:cs typeface="+mn-cs"/>
            </a:endParaRPr>
          </a:p>
        </p:txBody>
      </p:sp>
      <p:grpSp>
        <p:nvGrpSpPr>
          <p:cNvPr id="4" name="Group 3"/>
          <p:cNvGrpSpPr/>
          <p:nvPr/>
        </p:nvGrpSpPr>
        <p:grpSpPr>
          <a:xfrm>
            <a:off x="-441325" y="-381000"/>
            <a:ext cx="9661525" cy="7467600"/>
            <a:chOff x="-441325" y="-381000"/>
            <a:chExt cx="9661525" cy="7467600"/>
          </a:xfrm>
        </p:grpSpPr>
        <p:pic>
          <p:nvPicPr>
            <p:cNvPr id="182275" name="Picture 5" descr="PT-L.t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41325" y="-381000"/>
              <a:ext cx="9661525" cy="746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2"/>
            <p:cNvGrpSpPr/>
            <p:nvPr/>
          </p:nvGrpSpPr>
          <p:grpSpPr>
            <a:xfrm>
              <a:off x="4549582" y="4572000"/>
              <a:ext cx="4265234" cy="369332"/>
              <a:chOff x="4549582" y="4572000"/>
              <a:chExt cx="4265234" cy="369332"/>
            </a:xfrm>
          </p:grpSpPr>
          <p:sp>
            <p:nvSpPr>
              <p:cNvPr id="2" name="TextBox 1"/>
              <p:cNvSpPr txBox="1"/>
              <p:nvPr/>
            </p:nvSpPr>
            <p:spPr>
              <a:xfrm>
                <a:off x="4549582" y="4572000"/>
                <a:ext cx="457200" cy="369332"/>
              </a:xfrm>
              <a:prstGeom prst="rect">
                <a:avLst/>
              </a:prstGeom>
              <a:solidFill>
                <a:srgbClr val="FFFF66"/>
              </a:solid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Arial"/>
                    <a:ea typeface="+mn-ea"/>
                    <a:cs typeface="+mn-cs"/>
                  </a:rPr>
                  <a:t>Ds</a:t>
                </a:r>
              </a:p>
            </p:txBody>
          </p:sp>
          <p:sp>
            <p:nvSpPr>
              <p:cNvPr id="10" name="TextBox 9"/>
              <p:cNvSpPr txBox="1"/>
              <p:nvPr/>
            </p:nvSpPr>
            <p:spPr>
              <a:xfrm>
                <a:off x="5029200" y="4572000"/>
                <a:ext cx="457200" cy="369332"/>
              </a:xfrm>
              <a:prstGeom prst="rect">
                <a:avLst/>
              </a:prstGeom>
              <a:solidFill>
                <a:srgbClr val="FFFF66"/>
              </a:solid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err="1">
                    <a:ln>
                      <a:noFill/>
                    </a:ln>
                    <a:solidFill>
                      <a:srgbClr val="000000"/>
                    </a:solidFill>
                    <a:effectLst/>
                    <a:uLnTx/>
                    <a:uFillTx/>
                    <a:latin typeface="Arial"/>
                    <a:ea typeface="+mn-ea"/>
                    <a:cs typeface="+mn-cs"/>
                  </a:rPr>
                  <a:t>Rg</a:t>
                </a:r>
                <a:endParaRPr kumimoji="0" lang="en-US" sz="1800" b="1" i="0" u="none" strike="noStrike" kern="1200" cap="none" spc="0" normalizeH="0" baseline="0" noProof="0" dirty="0">
                  <a:ln>
                    <a:noFill/>
                  </a:ln>
                  <a:solidFill>
                    <a:srgbClr val="000000"/>
                  </a:solidFill>
                  <a:effectLst/>
                  <a:uLnTx/>
                  <a:uFillTx/>
                  <a:latin typeface="Arial"/>
                  <a:ea typeface="+mn-ea"/>
                  <a:cs typeface="+mn-cs"/>
                </a:endParaRPr>
              </a:p>
            </p:txBody>
          </p:sp>
          <p:sp>
            <p:nvSpPr>
              <p:cNvPr id="14" name="TextBox 13"/>
              <p:cNvSpPr txBox="1"/>
              <p:nvPr/>
            </p:nvSpPr>
            <p:spPr>
              <a:xfrm>
                <a:off x="5504688" y="4572000"/>
                <a:ext cx="457200" cy="369332"/>
              </a:xfrm>
              <a:prstGeom prst="rect">
                <a:avLst/>
              </a:prstGeom>
              <a:solidFill>
                <a:srgbClr val="FFFF66"/>
              </a:solid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Arial"/>
                    <a:ea typeface="+mn-ea"/>
                    <a:cs typeface="+mn-cs"/>
                  </a:rPr>
                  <a:t>Cn</a:t>
                </a:r>
              </a:p>
            </p:txBody>
          </p:sp>
          <p:sp>
            <p:nvSpPr>
              <p:cNvPr id="16" name="TextBox 15"/>
              <p:cNvSpPr txBox="1"/>
              <p:nvPr/>
            </p:nvSpPr>
            <p:spPr>
              <a:xfrm>
                <a:off x="5980176" y="4572000"/>
                <a:ext cx="457200" cy="338554"/>
              </a:xfrm>
              <a:prstGeom prst="rect">
                <a:avLst/>
              </a:prstGeom>
              <a:solidFill>
                <a:srgbClr val="FFFF66"/>
              </a:solid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err="1">
                    <a:ln>
                      <a:noFill/>
                    </a:ln>
                    <a:solidFill>
                      <a:srgbClr val="000000"/>
                    </a:solidFill>
                    <a:effectLst/>
                    <a:uLnTx/>
                    <a:uFillTx/>
                    <a:latin typeface="Arial"/>
                    <a:ea typeface="+mn-ea"/>
                    <a:cs typeface="+mn-cs"/>
                  </a:rPr>
                  <a:t>Uut</a:t>
                </a:r>
                <a:endParaRPr kumimoji="0" lang="en-US" sz="1600" b="1" i="0" u="none" strike="noStrike" kern="1200" cap="none" spc="0" normalizeH="0" baseline="0" noProof="0" dirty="0">
                  <a:ln>
                    <a:noFill/>
                  </a:ln>
                  <a:solidFill>
                    <a:srgbClr val="000000"/>
                  </a:solidFill>
                  <a:effectLst/>
                  <a:uLnTx/>
                  <a:uFillTx/>
                  <a:latin typeface="Arial"/>
                  <a:ea typeface="+mn-ea"/>
                  <a:cs typeface="+mn-cs"/>
                </a:endParaRPr>
              </a:p>
            </p:txBody>
          </p:sp>
          <p:sp>
            <p:nvSpPr>
              <p:cNvPr id="17" name="TextBox 16"/>
              <p:cNvSpPr txBox="1"/>
              <p:nvPr/>
            </p:nvSpPr>
            <p:spPr>
              <a:xfrm>
                <a:off x="6455664" y="4572000"/>
                <a:ext cx="457200" cy="369332"/>
              </a:xfrm>
              <a:prstGeom prst="rect">
                <a:avLst/>
              </a:prstGeom>
              <a:solidFill>
                <a:srgbClr val="FFFF66"/>
              </a:solid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err="1">
                    <a:ln>
                      <a:noFill/>
                    </a:ln>
                    <a:solidFill>
                      <a:srgbClr val="000000"/>
                    </a:solidFill>
                    <a:effectLst/>
                    <a:uLnTx/>
                    <a:uFillTx/>
                    <a:latin typeface="Arial"/>
                    <a:ea typeface="+mn-ea"/>
                    <a:cs typeface="+mn-cs"/>
                  </a:rPr>
                  <a:t>Fl</a:t>
                </a:r>
                <a:endParaRPr kumimoji="0" lang="en-US" sz="1800" b="1" i="0" u="none" strike="noStrike" kern="1200" cap="none" spc="0" normalizeH="0" baseline="0" noProof="0" dirty="0">
                  <a:ln>
                    <a:noFill/>
                  </a:ln>
                  <a:solidFill>
                    <a:srgbClr val="000000"/>
                  </a:solidFill>
                  <a:effectLst/>
                  <a:uLnTx/>
                  <a:uFillTx/>
                  <a:latin typeface="Arial"/>
                  <a:ea typeface="+mn-ea"/>
                  <a:cs typeface="+mn-cs"/>
                </a:endParaRPr>
              </a:p>
            </p:txBody>
          </p:sp>
          <p:sp>
            <p:nvSpPr>
              <p:cNvPr id="18" name="TextBox 17"/>
              <p:cNvSpPr txBox="1"/>
              <p:nvPr/>
            </p:nvSpPr>
            <p:spPr>
              <a:xfrm>
                <a:off x="6922008" y="4572000"/>
                <a:ext cx="457200" cy="338554"/>
              </a:xfrm>
              <a:prstGeom prst="rect">
                <a:avLst/>
              </a:prstGeom>
              <a:solidFill>
                <a:srgbClr val="FFFF66"/>
              </a:solid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err="1">
                    <a:ln>
                      <a:noFill/>
                    </a:ln>
                    <a:solidFill>
                      <a:srgbClr val="000000"/>
                    </a:solidFill>
                    <a:effectLst/>
                    <a:uLnTx/>
                    <a:uFillTx/>
                    <a:latin typeface="Arial"/>
                    <a:ea typeface="+mn-ea"/>
                    <a:cs typeface="+mn-cs"/>
                  </a:rPr>
                  <a:t>Uup</a:t>
                </a:r>
                <a:endParaRPr kumimoji="0" lang="en-US" sz="1600" b="1" i="0" u="none" strike="noStrike" kern="1200" cap="none" spc="0" normalizeH="0" baseline="0" noProof="0" dirty="0">
                  <a:ln>
                    <a:noFill/>
                  </a:ln>
                  <a:solidFill>
                    <a:srgbClr val="000000"/>
                  </a:solidFill>
                  <a:effectLst/>
                  <a:uLnTx/>
                  <a:uFillTx/>
                  <a:latin typeface="Arial"/>
                  <a:ea typeface="+mn-ea"/>
                  <a:cs typeface="+mn-cs"/>
                </a:endParaRPr>
              </a:p>
            </p:txBody>
          </p:sp>
          <p:sp>
            <p:nvSpPr>
              <p:cNvPr id="19" name="TextBox 18"/>
              <p:cNvSpPr txBox="1"/>
              <p:nvPr/>
            </p:nvSpPr>
            <p:spPr>
              <a:xfrm>
                <a:off x="7406640" y="4572000"/>
                <a:ext cx="453970" cy="369332"/>
              </a:xfrm>
              <a:prstGeom prst="rect">
                <a:avLst/>
              </a:prstGeom>
              <a:solidFill>
                <a:srgbClr val="FFFF66"/>
              </a:solid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err="1">
                    <a:ln>
                      <a:noFill/>
                    </a:ln>
                    <a:solidFill>
                      <a:srgbClr val="000000"/>
                    </a:solidFill>
                    <a:effectLst/>
                    <a:uLnTx/>
                    <a:uFillTx/>
                    <a:latin typeface="Arial"/>
                    <a:ea typeface="+mn-ea"/>
                    <a:cs typeface="+mn-cs"/>
                  </a:rPr>
                  <a:t>Lv</a:t>
                </a:r>
                <a:endParaRPr kumimoji="0" lang="en-US" sz="1800" b="1" i="0" u="none" strike="noStrike" kern="1200" cap="none" spc="0" normalizeH="0" baseline="0" noProof="0" dirty="0">
                  <a:ln>
                    <a:noFill/>
                  </a:ln>
                  <a:solidFill>
                    <a:srgbClr val="000000"/>
                  </a:solidFill>
                  <a:effectLst/>
                  <a:uLnTx/>
                  <a:uFillTx/>
                  <a:latin typeface="Arial"/>
                  <a:ea typeface="+mn-ea"/>
                  <a:cs typeface="+mn-cs"/>
                </a:endParaRPr>
              </a:p>
            </p:txBody>
          </p:sp>
          <p:sp>
            <p:nvSpPr>
              <p:cNvPr id="20" name="TextBox 19"/>
              <p:cNvSpPr txBox="1"/>
              <p:nvPr/>
            </p:nvSpPr>
            <p:spPr>
              <a:xfrm>
                <a:off x="7882128" y="4572000"/>
                <a:ext cx="457200" cy="338554"/>
              </a:xfrm>
              <a:prstGeom prst="rect">
                <a:avLst/>
              </a:prstGeom>
              <a:solidFill>
                <a:srgbClr val="FFFF66"/>
              </a:solid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err="1">
                    <a:ln>
                      <a:noFill/>
                    </a:ln>
                    <a:solidFill>
                      <a:srgbClr val="000000"/>
                    </a:solidFill>
                    <a:effectLst/>
                    <a:uLnTx/>
                    <a:uFillTx/>
                    <a:latin typeface="Arial"/>
                    <a:ea typeface="+mn-ea"/>
                    <a:cs typeface="+mn-cs"/>
                  </a:rPr>
                  <a:t>Uus</a:t>
                </a:r>
                <a:endParaRPr kumimoji="0" lang="en-US" sz="1600" b="1" i="0" u="none" strike="noStrike" kern="1200" cap="none" spc="0" normalizeH="0" baseline="0" noProof="0" dirty="0">
                  <a:ln>
                    <a:noFill/>
                  </a:ln>
                  <a:solidFill>
                    <a:srgbClr val="000000"/>
                  </a:solidFill>
                  <a:effectLst/>
                  <a:uLnTx/>
                  <a:uFillTx/>
                  <a:latin typeface="Arial"/>
                  <a:ea typeface="+mn-ea"/>
                  <a:cs typeface="+mn-cs"/>
                </a:endParaRPr>
              </a:p>
            </p:txBody>
          </p:sp>
          <p:sp>
            <p:nvSpPr>
              <p:cNvPr id="21" name="TextBox 20"/>
              <p:cNvSpPr txBox="1"/>
              <p:nvPr/>
            </p:nvSpPr>
            <p:spPr>
              <a:xfrm>
                <a:off x="8357616" y="4572000"/>
                <a:ext cx="457200" cy="338554"/>
              </a:xfrm>
              <a:prstGeom prst="rect">
                <a:avLst/>
              </a:prstGeom>
              <a:solidFill>
                <a:srgbClr val="FFFF66"/>
              </a:solid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err="1">
                    <a:ln>
                      <a:noFill/>
                    </a:ln>
                    <a:solidFill>
                      <a:srgbClr val="000000"/>
                    </a:solidFill>
                    <a:effectLst/>
                    <a:uLnTx/>
                    <a:uFillTx/>
                    <a:latin typeface="Arial"/>
                    <a:ea typeface="+mn-ea"/>
                    <a:cs typeface="+mn-cs"/>
                  </a:rPr>
                  <a:t>Uuo</a:t>
                </a:r>
                <a:endParaRPr kumimoji="0" lang="en-US" sz="1600" b="1" i="0" u="none" strike="noStrike" kern="1200" cap="none" spc="0" normalizeH="0" baseline="0" noProof="0" dirty="0">
                  <a:ln>
                    <a:noFill/>
                  </a:ln>
                  <a:solidFill>
                    <a:srgbClr val="000000"/>
                  </a:solidFill>
                  <a:effectLst/>
                  <a:uLnTx/>
                  <a:uFillTx/>
                  <a:latin typeface="Arial"/>
                  <a:ea typeface="+mn-ea"/>
                  <a:cs typeface="+mn-cs"/>
                </a:endParaRPr>
              </a:p>
            </p:txBody>
          </p:sp>
        </p:grpSp>
      </p:grpSp>
      <p:sp>
        <p:nvSpPr>
          <p:cNvPr id="24" name="Oval 23"/>
          <p:cNvSpPr/>
          <p:nvPr/>
        </p:nvSpPr>
        <p:spPr>
          <a:xfrm>
            <a:off x="5410200" y="3657600"/>
            <a:ext cx="609600" cy="9906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a:ea typeface="+mn-ea"/>
              <a:cs typeface="+mn-cs"/>
            </a:endParaRPr>
          </a:p>
        </p:txBody>
      </p:sp>
      <p:sp>
        <p:nvSpPr>
          <p:cNvPr id="26" name="Oval 25"/>
          <p:cNvSpPr/>
          <p:nvPr/>
        </p:nvSpPr>
        <p:spPr>
          <a:xfrm>
            <a:off x="76200" y="5410200"/>
            <a:ext cx="1219200" cy="1295400"/>
          </a:xfrm>
          <a:prstGeom prst="ellipse">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30000" noProof="0" dirty="0">
                <a:ln>
                  <a:noFill/>
                </a:ln>
                <a:solidFill>
                  <a:srgbClr val="000000"/>
                </a:solidFill>
                <a:effectLst/>
                <a:uLnTx/>
                <a:uFillTx/>
                <a:latin typeface="Arial"/>
                <a:ea typeface="+mn-ea"/>
                <a:cs typeface="+mn-cs"/>
              </a:rPr>
              <a:t>1</a:t>
            </a:r>
            <a:r>
              <a:rPr kumimoji="0" lang="en-US" sz="2800" b="0" i="0" u="none" strike="noStrike" kern="1200" cap="none" spc="0" normalizeH="0" baseline="0" noProof="0" dirty="0">
                <a:ln>
                  <a:noFill/>
                </a:ln>
                <a:solidFill>
                  <a:srgbClr val="000000"/>
                </a:solidFill>
                <a:effectLst/>
                <a:uLnTx/>
                <a:uFillTx/>
                <a:latin typeface="Arial"/>
                <a:ea typeface="+mn-ea"/>
                <a:cs typeface="+mn-cs"/>
              </a:rPr>
              <a:t>S</a:t>
            </a:r>
            <a:r>
              <a:rPr kumimoji="0" lang="en-US" sz="2800" b="0" i="0" u="none" strike="noStrike" kern="1200" cap="none" spc="0" normalizeH="0" baseline="-25000" noProof="0" dirty="0">
                <a:ln>
                  <a:noFill/>
                </a:ln>
                <a:solidFill>
                  <a:srgbClr val="000000"/>
                </a:solidFill>
                <a:effectLst/>
                <a:uLnTx/>
                <a:uFillTx/>
                <a:latin typeface="Arial"/>
                <a:ea typeface="+mn-ea"/>
                <a:cs typeface="+mn-cs"/>
              </a:rPr>
              <a:t>0</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25000" noProof="0" dirty="0">
                <a:ln>
                  <a:noFill/>
                </a:ln>
                <a:solidFill>
                  <a:srgbClr val="000000"/>
                </a:solidFill>
                <a:effectLst/>
                <a:uLnTx/>
                <a:uFillTx/>
                <a:latin typeface="Arial"/>
                <a:ea typeface="+mn-ea"/>
                <a:cs typeface="+mn-cs"/>
              </a:rPr>
              <a:t>I = 1/2</a:t>
            </a:r>
          </a:p>
        </p:txBody>
      </p:sp>
      <p:grpSp>
        <p:nvGrpSpPr>
          <p:cNvPr id="5" name="Group 4"/>
          <p:cNvGrpSpPr/>
          <p:nvPr/>
        </p:nvGrpSpPr>
        <p:grpSpPr>
          <a:xfrm>
            <a:off x="685800" y="4267200"/>
            <a:ext cx="7696200" cy="1828800"/>
            <a:chOff x="685800" y="4267200"/>
            <a:chExt cx="7696200" cy="1828800"/>
          </a:xfrm>
        </p:grpSpPr>
        <p:sp>
          <p:nvSpPr>
            <p:cNvPr id="22" name="Oval 21"/>
            <p:cNvSpPr/>
            <p:nvPr/>
          </p:nvSpPr>
          <p:spPr>
            <a:xfrm>
              <a:off x="685800" y="4267200"/>
              <a:ext cx="609600" cy="9906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a:ea typeface="+mn-ea"/>
                <a:cs typeface="+mn-cs"/>
              </a:endParaRPr>
            </a:p>
          </p:txBody>
        </p:sp>
        <p:sp>
          <p:nvSpPr>
            <p:cNvPr id="27" name="Oval 26"/>
            <p:cNvSpPr/>
            <p:nvPr/>
          </p:nvSpPr>
          <p:spPr>
            <a:xfrm>
              <a:off x="7772400" y="5105400"/>
              <a:ext cx="609600" cy="9906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a:ea typeface="+mn-ea"/>
                <a:cs typeface="+mn-cs"/>
              </a:endParaRPr>
            </a:p>
          </p:txBody>
        </p:sp>
      </p:grpSp>
    </p:spTree>
    <p:extLst>
      <p:ext uri="{BB962C8B-B14F-4D97-AF65-F5344CB8AC3E}">
        <p14:creationId xmlns:p14="http://schemas.microsoft.com/office/powerpoint/2010/main" val="59231969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noChangeArrowheads="1"/>
          </p:cNvSpPr>
          <p:nvPr>
            <p:ph type="title"/>
          </p:nvPr>
        </p:nvSpPr>
        <p:spPr>
          <a:xfrm>
            <a:off x="457200" y="540154"/>
            <a:ext cx="6858000" cy="609600"/>
          </a:xfrm>
        </p:spPr>
        <p:txBody>
          <a:bodyPr/>
          <a:lstStyle/>
          <a:p>
            <a:pPr eaLnBrk="1" hangingPunct="1">
              <a:defRPr/>
            </a:pPr>
            <a:r>
              <a:rPr lang="en-US" dirty="0">
                <a:solidFill>
                  <a:srgbClr val="0000FF"/>
                </a:solidFill>
                <a:effectLst/>
                <a:latin typeface="+mn-lt"/>
              </a:rPr>
              <a:t>Measure EDM in an Optical Dipole Trap (ODT)</a:t>
            </a:r>
          </a:p>
        </p:txBody>
      </p:sp>
      <p:graphicFrame>
        <p:nvGraphicFramePr>
          <p:cNvPr id="310274" name="Object 2"/>
          <p:cNvGraphicFramePr>
            <a:graphicFrameLocks noChangeAspect="1"/>
          </p:cNvGraphicFramePr>
          <p:nvPr>
            <p:extLst>
              <p:ext uri="{D42A27DB-BD31-4B8C-83A1-F6EECF244321}">
                <p14:modId xmlns:p14="http://schemas.microsoft.com/office/powerpoint/2010/main" val="4114287026"/>
              </p:ext>
            </p:extLst>
          </p:nvPr>
        </p:nvGraphicFramePr>
        <p:xfrm>
          <a:off x="762000" y="2562464"/>
          <a:ext cx="2233613" cy="706437"/>
        </p:xfrm>
        <a:graphic>
          <a:graphicData uri="http://schemas.openxmlformats.org/presentationml/2006/ole">
            <mc:AlternateContent xmlns:mc="http://schemas.openxmlformats.org/markup-compatibility/2006">
              <mc:Choice xmlns:v="urn:schemas-microsoft-com:vml" Requires="v">
                <p:oleObj spid="_x0000_s5149" name="Equation" r:id="rId4" imgW="1244520" imgH="393480" progId="Equation.DSMT4">
                  <p:embed/>
                </p:oleObj>
              </mc:Choice>
              <mc:Fallback>
                <p:oleObj name="Equation" r:id="rId4" imgW="1244520" imgH="393480" progId="Equation.DSMT4">
                  <p:embed/>
                  <p:pic>
                    <p:nvPicPr>
                      <p:cNvPr id="310274"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0" y="2562464"/>
                        <a:ext cx="2233613" cy="7064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10279" name="Text Box 9"/>
          <p:cNvSpPr txBox="1">
            <a:spLocks noChangeArrowheads="1"/>
          </p:cNvSpPr>
          <p:nvPr/>
        </p:nvSpPr>
        <p:spPr bwMode="auto">
          <a:xfrm>
            <a:off x="3581400" y="2491026"/>
            <a:ext cx="5072927"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fontAlgn="base">
              <a:spcBef>
                <a:spcPct val="0"/>
              </a:spcBef>
              <a:spcAft>
                <a:spcPct val="0"/>
              </a:spcAft>
              <a:defRPr sz="2400">
                <a:solidFill>
                  <a:schemeClr val="tx1"/>
                </a:solidFill>
                <a:latin typeface="Times New Roman" pitchFamily="18" charset="0"/>
              </a:defRPr>
            </a:lvl6pPr>
            <a:lvl7pPr marL="2971800" indent="-228600" fontAlgn="base">
              <a:spcBef>
                <a:spcPct val="0"/>
              </a:spcBef>
              <a:spcAft>
                <a:spcPct val="0"/>
              </a:spcAft>
              <a:defRPr sz="2400">
                <a:solidFill>
                  <a:schemeClr val="tx1"/>
                </a:solidFill>
                <a:latin typeface="Times New Roman" pitchFamily="18" charset="0"/>
              </a:defRPr>
            </a:lvl7pPr>
            <a:lvl8pPr marL="3429000" indent="-228600" fontAlgn="base">
              <a:spcBef>
                <a:spcPct val="0"/>
              </a:spcBef>
              <a:spcAft>
                <a:spcPct val="0"/>
              </a:spcAft>
              <a:defRPr sz="2400">
                <a:solidFill>
                  <a:schemeClr val="tx1"/>
                </a:solidFill>
                <a:latin typeface="Times New Roman" pitchFamily="18" charset="0"/>
              </a:defRPr>
            </a:lvl8pPr>
            <a:lvl9pPr marL="3886200" indent="-228600" fontAlgn="base">
              <a:spcBef>
                <a:spcPct val="0"/>
              </a:spcBef>
              <a:spcAft>
                <a:spcPct val="0"/>
              </a:spcAft>
              <a:defRPr sz="2400">
                <a:solidFill>
                  <a:schemeClr val="tx1"/>
                </a:solidFill>
                <a:latin typeface="Times New Roman" pitchFamily="18" charset="0"/>
              </a:defRPr>
            </a:lvl9pPr>
          </a:lstStyle>
          <a:p>
            <a:pPr>
              <a:lnSpc>
                <a:spcPct val="125000"/>
              </a:lnSpc>
              <a:buFontTx/>
              <a:buChar char="•"/>
            </a:pPr>
            <a:r>
              <a:rPr lang="en-US" altLang="en-US" sz="2000" dirty="0">
                <a:latin typeface="Calibri" pitchFamily="34" charset="0"/>
              </a:rPr>
              <a:t> Fiber laser:   </a:t>
            </a:r>
            <a:r>
              <a:rPr lang="en-US" altLang="en-US" sz="2000" dirty="0">
                <a:latin typeface="Symbol" pitchFamily="18" charset="2"/>
              </a:rPr>
              <a:t>l</a:t>
            </a:r>
            <a:r>
              <a:rPr lang="en-US" altLang="en-US" sz="2000" dirty="0">
                <a:latin typeface="Calibri" pitchFamily="34" charset="0"/>
              </a:rPr>
              <a:t> = 1036 nm,   Power = 10 Watts</a:t>
            </a:r>
          </a:p>
          <a:p>
            <a:pPr>
              <a:lnSpc>
                <a:spcPct val="125000"/>
              </a:lnSpc>
              <a:buFontTx/>
              <a:buChar char="•"/>
            </a:pPr>
            <a:r>
              <a:rPr lang="en-US" altLang="en-US" sz="2000" dirty="0">
                <a:latin typeface="Calibri" pitchFamily="34" charset="0"/>
              </a:rPr>
              <a:t> Focused to 50 </a:t>
            </a:r>
            <a:r>
              <a:rPr lang="en-US" altLang="en-US" sz="2000" dirty="0">
                <a:latin typeface="Symbol" pitchFamily="18" charset="2"/>
              </a:rPr>
              <a:t>m</a:t>
            </a:r>
            <a:r>
              <a:rPr lang="en-US" altLang="en-US" sz="2000" dirty="0">
                <a:latin typeface="Calibri" pitchFamily="34" charset="0"/>
              </a:rPr>
              <a:t>m  </a:t>
            </a:r>
            <a:r>
              <a:rPr lang="en-US" altLang="en-US" sz="2000" dirty="0">
                <a:latin typeface="Calibri" pitchFamily="34" charset="0"/>
                <a:sym typeface="Wingdings" pitchFamily="2" charset="2"/>
              </a:rPr>
              <a:t>  trap depth </a:t>
            </a:r>
            <a:r>
              <a:rPr lang="en-US" altLang="en-US" sz="2000" dirty="0">
                <a:solidFill>
                  <a:schemeClr val="accent2"/>
                </a:solidFill>
                <a:latin typeface="Calibri" pitchFamily="34" charset="0"/>
                <a:sym typeface="Wingdings" pitchFamily="2" charset="2"/>
              </a:rPr>
              <a:t>60 </a:t>
            </a:r>
            <a:r>
              <a:rPr lang="en-US" altLang="en-US" sz="2000" dirty="0" err="1">
                <a:solidFill>
                  <a:schemeClr val="accent2"/>
                </a:solidFill>
                <a:latin typeface="Symbol" pitchFamily="18" charset="2"/>
                <a:sym typeface="Wingdings" pitchFamily="2" charset="2"/>
              </a:rPr>
              <a:t>m</a:t>
            </a:r>
            <a:r>
              <a:rPr lang="en-US" altLang="en-US" sz="2000" dirty="0" err="1">
                <a:solidFill>
                  <a:schemeClr val="accent2"/>
                </a:solidFill>
                <a:latin typeface="Calibri" pitchFamily="34" charset="0"/>
                <a:sym typeface="Wingdings" pitchFamily="2" charset="2"/>
              </a:rPr>
              <a:t>K</a:t>
            </a:r>
            <a:endParaRPr lang="en-US" altLang="en-US" sz="2000" dirty="0">
              <a:solidFill>
                <a:schemeClr val="accent2"/>
              </a:solidFill>
              <a:latin typeface="Calibri" pitchFamily="34" charset="0"/>
              <a:sym typeface="Wingdings" pitchFamily="2" charset="2"/>
            </a:endParaRPr>
          </a:p>
        </p:txBody>
      </p:sp>
      <p:sp>
        <p:nvSpPr>
          <p:cNvPr id="310280" name="TextBox 9"/>
          <p:cNvSpPr txBox="1">
            <a:spLocks noChangeArrowheads="1"/>
          </p:cNvSpPr>
          <p:nvPr/>
        </p:nvSpPr>
        <p:spPr bwMode="auto">
          <a:xfrm>
            <a:off x="1143000" y="3566947"/>
            <a:ext cx="6705875" cy="2833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fontAlgn="base">
              <a:spcBef>
                <a:spcPct val="0"/>
              </a:spcBef>
              <a:spcAft>
                <a:spcPct val="0"/>
              </a:spcAft>
              <a:defRPr sz="2400">
                <a:solidFill>
                  <a:schemeClr val="tx1"/>
                </a:solidFill>
                <a:latin typeface="Times New Roman" pitchFamily="18" charset="0"/>
              </a:defRPr>
            </a:lvl6pPr>
            <a:lvl7pPr marL="2971800" indent="-228600" fontAlgn="base">
              <a:spcBef>
                <a:spcPct val="0"/>
              </a:spcBef>
              <a:spcAft>
                <a:spcPct val="0"/>
              </a:spcAft>
              <a:defRPr sz="2400">
                <a:solidFill>
                  <a:schemeClr val="tx1"/>
                </a:solidFill>
                <a:latin typeface="Times New Roman" pitchFamily="18" charset="0"/>
              </a:defRPr>
            </a:lvl7pPr>
            <a:lvl8pPr marL="3429000" indent="-228600" fontAlgn="base">
              <a:spcBef>
                <a:spcPct val="0"/>
              </a:spcBef>
              <a:spcAft>
                <a:spcPct val="0"/>
              </a:spcAft>
              <a:defRPr sz="2400">
                <a:solidFill>
                  <a:schemeClr val="tx1"/>
                </a:solidFill>
                <a:latin typeface="Times New Roman" pitchFamily="18" charset="0"/>
              </a:defRPr>
            </a:lvl8pPr>
            <a:lvl9pPr marL="3886200" indent="-228600" fontAlgn="base">
              <a:spcBef>
                <a:spcPct val="0"/>
              </a:spcBef>
              <a:spcAft>
                <a:spcPct val="0"/>
              </a:spcAft>
              <a:defRPr sz="2400">
                <a:solidFill>
                  <a:schemeClr val="tx1"/>
                </a:solidFill>
                <a:latin typeface="Times New Roman" pitchFamily="18" charset="0"/>
              </a:defRPr>
            </a:lvl9pPr>
          </a:lstStyle>
          <a:p>
            <a:pPr>
              <a:lnSpc>
                <a:spcPct val="125000"/>
              </a:lnSpc>
            </a:pPr>
            <a:r>
              <a:rPr lang="en-US" altLang="en-US" b="1" dirty="0">
                <a:solidFill>
                  <a:schemeClr val="accent2"/>
                </a:solidFill>
                <a:latin typeface="Trebuchet MS" pitchFamily="34" charset="0"/>
              </a:rPr>
              <a:t>EDM in an optical dipole trap </a:t>
            </a:r>
            <a:endParaRPr lang="en-US" altLang="en-US" sz="800" dirty="0">
              <a:latin typeface="Calibri" pitchFamily="34" charset="0"/>
            </a:endParaRPr>
          </a:p>
          <a:p>
            <a:pPr marL="342900" indent="-342900">
              <a:lnSpc>
                <a:spcPct val="125000"/>
              </a:lnSpc>
              <a:buFont typeface="Arial" panose="020B0604020202020204" pitchFamily="34" charset="0"/>
              <a:buChar char="•"/>
            </a:pPr>
            <a:r>
              <a:rPr lang="en-US" altLang="en-US" sz="2000" dirty="0">
                <a:latin typeface="Calibri" pitchFamily="34" charset="0"/>
              </a:rPr>
              <a:t> v x E , Berry’s phase effects suppressed</a:t>
            </a:r>
          </a:p>
          <a:p>
            <a:pPr marL="342900" indent="-342900">
              <a:lnSpc>
                <a:spcPct val="125000"/>
              </a:lnSpc>
              <a:buFont typeface="Arial" panose="020B0604020202020204" pitchFamily="34" charset="0"/>
              <a:buChar char="•"/>
            </a:pPr>
            <a:r>
              <a:rPr lang="en-US" altLang="en-US" sz="2000" dirty="0">
                <a:latin typeface="Calibri" pitchFamily="34" charset="0"/>
              </a:rPr>
              <a:t> Cold scattering suppressed between cold Fermionic atoms </a:t>
            </a:r>
          </a:p>
          <a:p>
            <a:pPr marL="342900" indent="-342900">
              <a:lnSpc>
                <a:spcPct val="125000"/>
              </a:lnSpc>
              <a:buFont typeface="Arial" panose="020B0604020202020204" pitchFamily="34" charset="0"/>
              <a:buChar char="•"/>
            </a:pPr>
            <a:r>
              <a:rPr lang="en-US" altLang="en-US" sz="2000" dirty="0">
                <a:latin typeface="Calibri" pitchFamily="34" charset="0"/>
                <a:sym typeface="Wingdings" pitchFamily="2" charset="2"/>
              </a:rPr>
              <a:t> Rayleigh scat. rate ~ 10</a:t>
            </a:r>
            <a:r>
              <a:rPr lang="en-US" altLang="en-US" sz="2000" baseline="30000" dirty="0">
                <a:latin typeface="Calibri" pitchFamily="34" charset="0"/>
                <a:sym typeface="Wingdings" pitchFamily="2" charset="2"/>
              </a:rPr>
              <a:t>-1</a:t>
            </a:r>
            <a:r>
              <a:rPr lang="en-US" altLang="en-US" sz="2000" dirty="0">
                <a:latin typeface="Calibri" pitchFamily="34" charset="0"/>
                <a:sym typeface="Wingdings" pitchFamily="2" charset="2"/>
              </a:rPr>
              <a:t> s</a:t>
            </a:r>
            <a:r>
              <a:rPr lang="en-US" altLang="en-US" sz="2000" baseline="30000" dirty="0">
                <a:latin typeface="Calibri" pitchFamily="34" charset="0"/>
                <a:sym typeface="Wingdings" pitchFamily="2" charset="2"/>
              </a:rPr>
              <a:t>-1</a:t>
            </a:r>
            <a:r>
              <a:rPr lang="en-US" altLang="en-US" sz="2000" dirty="0">
                <a:latin typeface="Calibri" pitchFamily="34" charset="0"/>
                <a:sym typeface="Wingdings" pitchFamily="2" charset="2"/>
              </a:rPr>
              <a:t> ; Raman scat. rate ~ 10</a:t>
            </a:r>
            <a:r>
              <a:rPr lang="en-US" altLang="en-US" sz="2000" baseline="30000" dirty="0">
                <a:latin typeface="Calibri" pitchFamily="34" charset="0"/>
                <a:sym typeface="Wingdings" pitchFamily="2" charset="2"/>
              </a:rPr>
              <a:t>-12</a:t>
            </a:r>
            <a:r>
              <a:rPr lang="en-US" altLang="en-US" sz="2000" dirty="0">
                <a:latin typeface="Calibri" pitchFamily="34" charset="0"/>
                <a:sym typeface="Wingdings" pitchFamily="2" charset="2"/>
              </a:rPr>
              <a:t> s</a:t>
            </a:r>
            <a:r>
              <a:rPr lang="en-US" altLang="en-US" sz="2000" baseline="30000" dirty="0">
                <a:latin typeface="Calibri" pitchFamily="34" charset="0"/>
                <a:sym typeface="Wingdings" pitchFamily="2" charset="2"/>
              </a:rPr>
              <a:t>-1</a:t>
            </a:r>
            <a:endParaRPr lang="en-US" altLang="en-US" sz="2000" baseline="30000" dirty="0">
              <a:latin typeface="Calibri" pitchFamily="34" charset="0"/>
            </a:endParaRPr>
          </a:p>
          <a:p>
            <a:pPr marL="342900" indent="-342900">
              <a:lnSpc>
                <a:spcPct val="125000"/>
              </a:lnSpc>
              <a:buFont typeface="Arial" panose="020B0604020202020204" pitchFamily="34" charset="0"/>
              <a:buChar char="•"/>
            </a:pPr>
            <a:r>
              <a:rPr lang="en-US" altLang="en-US" sz="2000" dirty="0">
                <a:latin typeface="Calibri" pitchFamily="34" charset="0"/>
              </a:rPr>
              <a:t> Vector light shift ~ </a:t>
            </a:r>
            <a:r>
              <a:rPr lang="en-US" altLang="en-US" sz="2000" dirty="0" err="1">
                <a:latin typeface="Symbol" pitchFamily="18" charset="2"/>
              </a:rPr>
              <a:t>m</a:t>
            </a:r>
            <a:r>
              <a:rPr lang="en-US" altLang="en-US" sz="2000" dirty="0" err="1">
                <a:latin typeface="Calibri" pitchFamily="34" charset="0"/>
              </a:rPr>
              <a:t>Hz</a:t>
            </a:r>
            <a:endParaRPr lang="en-US" altLang="en-US" sz="2000" dirty="0">
              <a:latin typeface="Calibri" pitchFamily="34" charset="0"/>
            </a:endParaRPr>
          </a:p>
          <a:p>
            <a:pPr marL="342900" indent="-342900">
              <a:lnSpc>
                <a:spcPct val="125000"/>
              </a:lnSpc>
              <a:buFont typeface="Arial" panose="020B0604020202020204" pitchFamily="34" charset="0"/>
              <a:buChar char="•"/>
            </a:pPr>
            <a:r>
              <a:rPr lang="en-US" altLang="en-US" sz="2000" dirty="0">
                <a:latin typeface="Calibri" pitchFamily="34" charset="0"/>
              </a:rPr>
              <a:t> Parity mixing induced shift under control</a:t>
            </a:r>
          </a:p>
          <a:p>
            <a:pPr marL="342900" indent="-342900">
              <a:lnSpc>
                <a:spcPct val="125000"/>
              </a:lnSpc>
              <a:buFont typeface="Arial" panose="020B0604020202020204" pitchFamily="34" charset="0"/>
              <a:buChar char="•"/>
            </a:pPr>
            <a:r>
              <a:rPr lang="en-US" altLang="en-US" sz="2000" dirty="0">
                <a:latin typeface="Calibri" pitchFamily="34" charset="0"/>
              </a:rPr>
              <a:t> </a:t>
            </a:r>
            <a:r>
              <a:rPr lang="en-US" altLang="en-US" sz="2000" dirty="0">
                <a:solidFill>
                  <a:srgbClr val="3333FF"/>
                </a:solidFill>
                <a:latin typeface="Calibri" pitchFamily="34" charset="0"/>
              </a:rPr>
              <a:t>Conclusion: possible to reach 10</a:t>
            </a:r>
            <a:r>
              <a:rPr lang="en-US" altLang="en-US" sz="2000" baseline="30000" dirty="0">
                <a:solidFill>
                  <a:srgbClr val="3333FF"/>
                </a:solidFill>
                <a:latin typeface="Calibri" pitchFamily="34" charset="0"/>
              </a:rPr>
              <a:t>-30</a:t>
            </a:r>
            <a:r>
              <a:rPr lang="en-US" altLang="en-US" sz="2000" dirty="0">
                <a:solidFill>
                  <a:srgbClr val="3333FF"/>
                </a:solidFill>
                <a:latin typeface="Calibri" pitchFamily="34" charset="0"/>
              </a:rPr>
              <a:t> e cm for </a:t>
            </a:r>
            <a:r>
              <a:rPr lang="en-US" altLang="en-US" sz="2000" baseline="30000" dirty="0">
                <a:solidFill>
                  <a:srgbClr val="3333FF"/>
                </a:solidFill>
                <a:latin typeface="Calibri" pitchFamily="34" charset="0"/>
              </a:rPr>
              <a:t>199</a:t>
            </a:r>
            <a:r>
              <a:rPr lang="en-US" altLang="en-US" sz="2000" dirty="0">
                <a:solidFill>
                  <a:srgbClr val="3333FF"/>
                </a:solidFill>
                <a:latin typeface="Calibri" pitchFamily="34" charset="0"/>
              </a:rPr>
              <a:t>Hg</a:t>
            </a:r>
          </a:p>
        </p:txBody>
      </p:sp>
      <p:grpSp>
        <p:nvGrpSpPr>
          <p:cNvPr id="6" name="Group 5">
            <a:extLst>
              <a:ext uri="{FF2B5EF4-FFF2-40B4-BE49-F238E27FC236}">
                <a16:creationId xmlns:a16="http://schemas.microsoft.com/office/drawing/2014/main" id="{50B15EDC-34E8-4781-A54D-7623F7EB70E6}"/>
              </a:ext>
            </a:extLst>
          </p:cNvPr>
          <p:cNvGrpSpPr/>
          <p:nvPr/>
        </p:nvGrpSpPr>
        <p:grpSpPr>
          <a:xfrm>
            <a:off x="1143000" y="1752600"/>
            <a:ext cx="5029200" cy="228600"/>
            <a:chOff x="1981200" y="1676400"/>
            <a:chExt cx="5029200" cy="228600"/>
          </a:xfrm>
        </p:grpSpPr>
        <p:grpSp>
          <p:nvGrpSpPr>
            <p:cNvPr id="310283" name="Group 11"/>
            <p:cNvGrpSpPr>
              <a:grpSpLocks/>
            </p:cNvGrpSpPr>
            <p:nvPr/>
          </p:nvGrpSpPr>
          <p:grpSpPr bwMode="auto">
            <a:xfrm>
              <a:off x="1981200" y="1676400"/>
              <a:ext cx="5029200" cy="228600"/>
              <a:chOff x="480" y="960"/>
              <a:chExt cx="3168" cy="144"/>
            </a:xfrm>
          </p:grpSpPr>
          <p:sp>
            <p:nvSpPr>
              <p:cNvPr id="310276" name="Freeform 3"/>
              <p:cNvSpPr>
                <a:spLocks/>
              </p:cNvSpPr>
              <p:nvPr/>
            </p:nvSpPr>
            <p:spPr bwMode="auto">
              <a:xfrm>
                <a:off x="480" y="960"/>
                <a:ext cx="3168" cy="48"/>
              </a:xfrm>
              <a:custGeom>
                <a:avLst/>
                <a:gdLst>
                  <a:gd name="T0" fmla="*/ 0 w 3168"/>
                  <a:gd name="T1" fmla="*/ 0 h 48"/>
                  <a:gd name="T2" fmla="*/ 2147483647 w 3168"/>
                  <a:gd name="T3" fmla="*/ 120967511 h 48"/>
                  <a:gd name="T4" fmla="*/ 2147483647 w 3168"/>
                  <a:gd name="T5" fmla="*/ 0 h 48"/>
                  <a:gd name="T6" fmla="*/ 0 60000 65536"/>
                  <a:gd name="T7" fmla="*/ 0 60000 65536"/>
                  <a:gd name="T8" fmla="*/ 0 60000 65536"/>
                  <a:gd name="T9" fmla="*/ 0 w 3168"/>
                  <a:gd name="T10" fmla="*/ 0 h 48"/>
                  <a:gd name="T11" fmla="*/ 3168 w 3168"/>
                  <a:gd name="T12" fmla="*/ 48 h 48"/>
                </a:gdLst>
                <a:ahLst/>
                <a:cxnLst>
                  <a:cxn ang="T6">
                    <a:pos x="T0" y="T1"/>
                  </a:cxn>
                  <a:cxn ang="T7">
                    <a:pos x="T2" y="T3"/>
                  </a:cxn>
                  <a:cxn ang="T8">
                    <a:pos x="T4" y="T5"/>
                  </a:cxn>
                </a:cxnLst>
                <a:rect l="T9" t="T10" r="T11" b="T12"/>
                <a:pathLst>
                  <a:path w="3168" h="48">
                    <a:moveTo>
                      <a:pt x="0" y="0"/>
                    </a:moveTo>
                    <a:cubicBezTo>
                      <a:pt x="576" y="24"/>
                      <a:pt x="1152" y="48"/>
                      <a:pt x="1680" y="48"/>
                    </a:cubicBezTo>
                    <a:cubicBezTo>
                      <a:pt x="2208" y="48"/>
                      <a:pt x="2920" y="8"/>
                      <a:pt x="3168"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10277" name="Freeform 4"/>
              <p:cNvSpPr>
                <a:spLocks/>
              </p:cNvSpPr>
              <p:nvPr/>
            </p:nvSpPr>
            <p:spPr bwMode="auto">
              <a:xfrm flipV="1">
                <a:off x="480" y="1056"/>
                <a:ext cx="3168" cy="48"/>
              </a:xfrm>
              <a:custGeom>
                <a:avLst/>
                <a:gdLst>
                  <a:gd name="T0" fmla="*/ 0 w 3168"/>
                  <a:gd name="T1" fmla="*/ 0 h 48"/>
                  <a:gd name="T2" fmla="*/ 2147483647 w 3168"/>
                  <a:gd name="T3" fmla="*/ 120967511 h 48"/>
                  <a:gd name="T4" fmla="*/ 2147483647 w 3168"/>
                  <a:gd name="T5" fmla="*/ 0 h 48"/>
                  <a:gd name="T6" fmla="*/ 0 60000 65536"/>
                  <a:gd name="T7" fmla="*/ 0 60000 65536"/>
                  <a:gd name="T8" fmla="*/ 0 60000 65536"/>
                  <a:gd name="T9" fmla="*/ 0 w 3168"/>
                  <a:gd name="T10" fmla="*/ 0 h 48"/>
                  <a:gd name="T11" fmla="*/ 3168 w 3168"/>
                  <a:gd name="T12" fmla="*/ 48 h 48"/>
                </a:gdLst>
                <a:ahLst/>
                <a:cxnLst>
                  <a:cxn ang="T6">
                    <a:pos x="T0" y="T1"/>
                  </a:cxn>
                  <a:cxn ang="T7">
                    <a:pos x="T2" y="T3"/>
                  </a:cxn>
                  <a:cxn ang="T8">
                    <a:pos x="T4" y="T5"/>
                  </a:cxn>
                </a:cxnLst>
                <a:rect l="T9" t="T10" r="T11" b="T12"/>
                <a:pathLst>
                  <a:path w="3168" h="48">
                    <a:moveTo>
                      <a:pt x="0" y="0"/>
                    </a:moveTo>
                    <a:cubicBezTo>
                      <a:pt x="576" y="24"/>
                      <a:pt x="1152" y="48"/>
                      <a:pt x="1680" y="48"/>
                    </a:cubicBezTo>
                    <a:cubicBezTo>
                      <a:pt x="2208" y="48"/>
                      <a:pt x="2920" y="8"/>
                      <a:pt x="3168"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10278" name="Oval 5"/>
              <p:cNvSpPr>
                <a:spLocks noChangeArrowheads="1"/>
              </p:cNvSpPr>
              <p:nvPr/>
            </p:nvSpPr>
            <p:spPr bwMode="auto">
              <a:xfrm>
                <a:off x="1872" y="1008"/>
                <a:ext cx="432" cy="48"/>
              </a:xfrm>
              <a:prstGeom prst="ellipse">
                <a:avLst/>
              </a:prstGeom>
              <a:solidFill>
                <a:schemeClr val="accent1"/>
              </a:solidFill>
              <a:ln w="9525">
                <a:solidFill>
                  <a:schemeClr val="tx1"/>
                </a:solidFill>
                <a:round/>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fontAlgn="base">
                  <a:spcBef>
                    <a:spcPct val="0"/>
                  </a:spcBef>
                  <a:spcAft>
                    <a:spcPct val="0"/>
                  </a:spcAft>
                  <a:defRPr sz="2400">
                    <a:solidFill>
                      <a:schemeClr val="tx1"/>
                    </a:solidFill>
                    <a:latin typeface="Times New Roman" pitchFamily="18" charset="0"/>
                  </a:defRPr>
                </a:lvl6pPr>
                <a:lvl7pPr marL="2971800" indent="-228600" fontAlgn="base">
                  <a:spcBef>
                    <a:spcPct val="0"/>
                  </a:spcBef>
                  <a:spcAft>
                    <a:spcPct val="0"/>
                  </a:spcAft>
                  <a:defRPr sz="2400">
                    <a:solidFill>
                      <a:schemeClr val="tx1"/>
                    </a:solidFill>
                    <a:latin typeface="Times New Roman" pitchFamily="18" charset="0"/>
                  </a:defRPr>
                </a:lvl7pPr>
                <a:lvl8pPr marL="3429000" indent="-228600" fontAlgn="base">
                  <a:spcBef>
                    <a:spcPct val="0"/>
                  </a:spcBef>
                  <a:spcAft>
                    <a:spcPct val="0"/>
                  </a:spcAft>
                  <a:defRPr sz="2400">
                    <a:solidFill>
                      <a:schemeClr val="tx1"/>
                    </a:solidFill>
                    <a:latin typeface="Times New Roman" pitchFamily="18" charset="0"/>
                  </a:defRPr>
                </a:lvl8pPr>
                <a:lvl9pPr marL="3886200" indent="-228600" fontAlgn="base">
                  <a:spcBef>
                    <a:spcPct val="0"/>
                  </a:spcBef>
                  <a:spcAft>
                    <a:spcPct val="0"/>
                  </a:spcAft>
                  <a:defRPr sz="2400">
                    <a:solidFill>
                      <a:schemeClr val="tx1"/>
                    </a:solidFill>
                    <a:latin typeface="Times New Roman" pitchFamily="18" charset="0"/>
                  </a:defRPr>
                </a:lvl9pPr>
              </a:lstStyle>
              <a:p>
                <a:endParaRPr lang="en-US" altLang="en-US"/>
              </a:p>
            </p:txBody>
          </p:sp>
        </p:grpSp>
        <p:cxnSp>
          <p:nvCxnSpPr>
            <p:cNvPr id="3" name="Straight Connector 2"/>
            <p:cNvCxnSpPr/>
            <p:nvPr/>
          </p:nvCxnSpPr>
          <p:spPr bwMode="auto">
            <a:xfrm>
              <a:off x="4114800" y="1752600"/>
              <a:ext cx="0" cy="7620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 name="Straight Connector 11"/>
            <p:cNvCxnSpPr/>
            <p:nvPr/>
          </p:nvCxnSpPr>
          <p:spPr bwMode="auto">
            <a:xfrm>
              <a:off x="4191000" y="1752600"/>
              <a:ext cx="0" cy="7620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 name="Straight Connector 12"/>
            <p:cNvCxnSpPr/>
            <p:nvPr/>
          </p:nvCxnSpPr>
          <p:spPr bwMode="auto">
            <a:xfrm>
              <a:off x="4267200" y="1752600"/>
              <a:ext cx="0" cy="7620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 name="Straight Connector 13"/>
            <p:cNvCxnSpPr/>
            <p:nvPr/>
          </p:nvCxnSpPr>
          <p:spPr bwMode="auto">
            <a:xfrm>
              <a:off x="4343400" y="1752600"/>
              <a:ext cx="0" cy="7620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Straight Connector 14"/>
            <p:cNvCxnSpPr/>
            <p:nvPr/>
          </p:nvCxnSpPr>
          <p:spPr bwMode="auto">
            <a:xfrm>
              <a:off x="4419600" y="1752600"/>
              <a:ext cx="0" cy="7620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 name="Straight Connector 15"/>
            <p:cNvCxnSpPr/>
            <p:nvPr/>
          </p:nvCxnSpPr>
          <p:spPr bwMode="auto">
            <a:xfrm>
              <a:off x="4495800" y="1752600"/>
              <a:ext cx="0" cy="7620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 name="Straight Connector 16"/>
            <p:cNvCxnSpPr/>
            <p:nvPr/>
          </p:nvCxnSpPr>
          <p:spPr bwMode="auto">
            <a:xfrm>
              <a:off x="4572000" y="1752600"/>
              <a:ext cx="0" cy="7620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 name="Straight Connector 17"/>
            <p:cNvCxnSpPr/>
            <p:nvPr/>
          </p:nvCxnSpPr>
          <p:spPr bwMode="auto">
            <a:xfrm>
              <a:off x="4648200" y="1752600"/>
              <a:ext cx="0" cy="7620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9" name="Straight Connector 18"/>
            <p:cNvCxnSpPr/>
            <p:nvPr/>
          </p:nvCxnSpPr>
          <p:spPr bwMode="auto">
            <a:xfrm>
              <a:off x="4724400" y="1752600"/>
              <a:ext cx="0" cy="7620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 name="Straight Connector 19"/>
            <p:cNvCxnSpPr/>
            <p:nvPr/>
          </p:nvCxnSpPr>
          <p:spPr bwMode="auto">
            <a:xfrm>
              <a:off x="4800600" y="1752600"/>
              <a:ext cx="0" cy="7620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 name="Straight Connector 20"/>
            <p:cNvCxnSpPr/>
            <p:nvPr/>
          </p:nvCxnSpPr>
          <p:spPr bwMode="auto">
            <a:xfrm>
              <a:off x="4876800" y="1752600"/>
              <a:ext cx="0" cy="7620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 name="Straight Connector 21"/>
            <p:cNvCxnSpPr/>
            <p:nvPr/>
          </p:nvCxnSpPr>
          <p:spPr bwMode="auto">
            <a:xfrm>
              <a:off x="4953000" y="1752600"/>
              <a:ext cx="0" cy="7620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23" name="Rectangle 67">
            <a:extLst>
              <a:ext uri="{FF2B5EF4-FFF2-40B4-BE49-F238E27FC236}">
                <a16:creationId xmlns:a16="http://schemas.microsoft.com/office/drawing/2014/main" id="{28579D39-ED87-43E4-A520-A67220D4B1C0}"/>
              </a:ext>
            </a:extLst>
          </p:cNvPr>
          <p:cNvSpPr>
            <a:spLocks noChangeArrowheads="1"/>
          </p:cNvSpPr>
          <p:nvPr/>
        </p:nvSpPr>
        <p:spPr bwMode="auto">
          <a:xfrm>
            <a:off x="909501" y="1078468"/>
            <a:ext cx="571989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1800" dirty="0">
                <a:latin typeface="Calibri" pitchFamily="34" charset="0"/>
                <a:cs typeface="Calibri" pitchFamily="34" charset="0"/>
              </a:rPr>
              <a:t>M.V. </a:t>
            </a:r>
            <a:r>
              <a:rPr lang="en-US" sz="1800" dirty="0" err="1">
                <a:latin typeface="Calibri" pitchFamily="34" charset="0"/>
                <a:cs typeface="Calibri" pitchFamily="34" charset="0"/>
              </a:rPr>
              <a:t>Romalis</a:t>
            </a:r>
            <a:r>
              <a:rPr lang="en-US" sz="1800" dirty="0">
                <a:latin typeface="Calibri" pitchFamily="34" charset="0"/>
                <a:cs typeface="Calibri" pitchFamily="34" charset="0"/>
              </a:rPr>
              <a:t> and E.N. Fortson, Phys. Rev. A 59, 4547 (1999)</a:t>
            </a:r>
          </a:p>
        </p:txBody>
      </p:sp>
      <p:grpSp>
        <p:nvGrpSpPr>
          <p:cNvPr id="5" name="Group 4">
            <a:extLst>
              <a:ext uri="{FF2B5EF4-FFF2-40B4-BE49-F238E27FC236}">
                <a16:creationId xmlns:a16="http://schemas.microsoft.com/office/drawing/2014/main" id="{A544454A-1FAB-4AB2-B025-91CACA574B64}"/>
              </a:ext>
            </a:extLst>
          </p:cNvPr>
          <p:cNvGrpSpPr/>
          <p:nvPr/>
        </p:nvGrpSpPr>
        <p:grpSpPr>
          <a:xfrm>
            <a:off x="7543800" y="228600"/>
            <a:ext cx="1193800" cy="2072955"/>
            <a:chOff x="7696200" y="1043546"/>
            <a:chExt cx="1193800" cy="2072955"/>
          </a:xfrm>
        </p:grpSpPr>
        <p:pic>
          <p:nvPicPr>
            <p:cNvPr id="2120" name="Picture 72" descr="三位激光物理领域科学家获诺贝尔物理奖 女科学家位列其中-中青在线">
              <a:extLst>
                <a:ext uri="{FF2B5EF4-FFF2-40B4-BE49-F238E27FC236}">
                  <a16:creationId xmlns:a16="http://schemas.microsoft.com/office/drawing/2014/main" id="{D2C060BA-3F4A-4B4B-A9C0-0D0EB1DA6829}"/>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1" b="21591"/>
            <a:stretch/>
          </p:blipFill>
          <p:spPr bwMode="auto">
            <a:xfrm>
              <a:off x="7696200" y="1043546"/>
              <a:ext cx="1193800" cy="1404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181022CC-0EF1-42DF-B57A-2314F267F914}"/>
                </a:ext>
              </a:extLst>
            </p:cNvPr>
            <p:cNvSpPr/>
            <p:nvPr/>
          </p:nvSpPr>
          <p:spPr bwMode="auto">
            <a:xfrm>
              <a:off x="7696200" y="2447546"/>
              <a:ext cx="1193800" cy="668955"/>
            </a:xfrm>
            <a:prstGeom prst="rect">
              <a:avLst/>
            </a:prstGeom>
            <a:solidFill>
              <a:srgbClr val="800000"/>
            </a:solidFill>
            <a:ln w="9525"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1200" b="0" i="0" u="none" strike="noStrike" cap="none" normalizeH="0" baseline="0" dirty="0">
                  <a:ln>
                    <a:noFill/>
                  </a:ln>
                  <a:solidFill>
                    <a:srgbClr val="FFC000"/>
                  </a:solidFill>
                  <a:effectLst/>
                  <a:latin typeface="+mn-lt"/>
                </a:rPr>
                <a:t>Arthur </a:t>
              </a:r>
              <a:r>
                <a:rPr kumimoji="0" lang="en-US" altLang="zh-CN" sz="1200" b="0" i="0" u="none" strike="noStrike" cap="none" normalizeH="0" baseline="0" dirty="0" err="1">
                  <a:ln>
                    <a:noFill/>
                  </a:ln>
                  <a:solidFill>
                    <a:srgbClr val="FFC000"/>
                  </a:solidFill>
                  <a:effectLst/>
                  <a:latin typeface="+mn-lt"/>
                </a:rPr>
                <a:t>Ashkin</a:t>
              </a:r>
              <a:endParaRPr kumimoji="0" lang="en-US" altLang="zh-CN" sz="1200" b="0" i="0" u="none" strike="noStrike" cap="none" normalizeH="0" baseline="0" dirty="0">
                <a:ln>
                  <a:noFill/>
                </a:ln>
                <a:solidFill>
                  <a:srgbClr val="FFC000"/>
                </a:solidFill>
                <a:effectLst/>
                <a:latin typeface="+mn-lt"/>
              </a:endParaRPr>
            </a:p>
            <a:p>
              <a:pPr marL="0" marR="0" indent="0" algn="ctr" defTabSz="914400" rtl="0" eaLnBrk="0" fontAlgn="base" latinLnBrk="0" hangingPunct="0">
                <a:lnSpc>
                  <a:spcPct val="100000"/>
                </a:lnSpc>
                <a:spcBef>
                  <a:spcPct val="0"/>
                </a:spcBef>
                <a:spcAft>
                  <a:spcPct val="0"/>
                </a:spcAft>
                <a:buClrTx/>
                <a:buSzTx/>
                <a:buFontTx/>
                <a:buNone/>
                <a:tabLst/>
              </a:pPr>
              <a:r>
                <a:rPr lang="en-US" altLang="zh-CN" sz="1200" dirty="0">
                  <a:solidFill>
                    <a:srgbClr val="FFC000"/>
                  </a:solidFill>
                  <a:latin typeface="+mn-lt"/>
                </a:rPr>
                <a:t>2018 Nobel</a:t>
              </a:r>
            </a:p>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1200" b="0" i="0" u="none" strike="noStrike" cap="none" normalizeH="0" baseline="0" dirty="0">
                  <a:ln>
                    <a:noFill/>
                  </a:ln>
                  <a:solidFill>
                    <a:srgbClr val="FFC000"/>
                  </a:solidFill>
                  <a:effectLst/>
                  <a:latin typeface="+mn-lt"/>
                </a:rPr>
                <a:t>Optical tweezer</a:t>
              </a:r>
              <a:endParaRPr kumimoji="0" lang="zh-CN" altLang="en-US" sz="1200" b="0" i="0" u="none" strike="noStrike" cap="none" normalizeH="0" baseline="0" dirty="0">
                <a:ln>
                  <a:noFill/>
                </a:ln>
                <a:solidFill>
                  <a:srgbClr val="FFC000"/>
                </a:solidFill>
                <a:effectLst/>
                <a:latin typeface="+mn-lt"/>
              </a:endParaRPr>
            </a:p>
          </p:txBody>
        </p:sp>
      </p:grpSp>
    </p:spTree>
    <p:extLst>
      <p:ext uri="{BB962C8B-B14F-4D97-AF65-F5344CB8AC3E}">
        <p14:creationId xmlns:p14="http://schemas.microsoft.com/office/powerpoint/2010/main" val="367077473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p:cNvGraphicFramePr>
            <a:graphicFrameLocks noGrp="1" noChangeAspect="1"/>
          </p:cNvGraphicFramePr>
          <p:nvPr>
            <p:extLst>
              <p:ext uri="{D42A27DB-BD31-4B8C-83A1-F6EECF244321}">
                <p14:modId xmlns:p14="http://schemas.microsoft.com/office/powerpoint/2010/main" val="3172573820"/>
              </p:ext>
            </p:extLst>
          </p:nvPr>
        </p:nvGraphicFramePr>
        <p:xfrm>
          <a:off x="1309255" y="4419600"/>
          <a:ext cx="3127332" cy="569912"/>
        </p:xfrm>
        <a:graphic>
          <a:graphicData uri="http://schemas.openxmlformats.org/presentationml/2006/ole">
            <mc:AlternateContent xmlns:mc="http://schemas.openxmlformats.org/markup-compatibility/2006">
              <mc:Choice xmlns:v="urn:schemas-microsoft-com:vml" Requires="v">
                <p:oleObj spid="_x0000_s6200" name="Equation" r:id="rId3" imgW="1054080" imgH="228600" progId="Equation.DSMT4">
                  <p:embed/>
                </p:oleObj>
              </mc:Choice>
              <mc:Fallback>
                <p:oleObj name="Equation" r:id="rId3" imgW="1054080" imgH="228600" progId="Equation.DSMT4">
                  <p:embed/>
                  <p:pic>
                    <p:nvPicPr>
                      <p:cNvPr id="2" name="Object 1"/>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09255" y="4419600"/>
                        <a:ext cx="3127332" cy="569912"/>
                      </a:xfrm>
                      <a:prstGeom prst="rect">
                        <a:avLst/>
                      </a:prstGeom>
                      <a:noFill/>
                      <a:ln>
                        <a:noFill/>
                      </a:ln>
                    </p:spPr>
                  </p:pic>
                </p:oleObj>
              </mc:Fallback>
            </mc:AlternateContent>
          </a:graphicData>
        </a:graphic>
      </p:graphicFrame>
      <p:graphicFrame>
        <p:nvGraphicFramePr>
          <p:cNvPr id="5" name="Object 4"/>
          <p:cNvGraphicFramePr>
            <a:graphicFrameLocks noGrp="1" noChangeAspect="1"/>
          </p:cNvGraphicFramePr>
          <p:nvPr>
            <p:extLst>
              <p:ext uri="{D42A27DB-BD31-4B8C-83A1-F6EECF244321}">
                <p14:modId xmlns:p14="http://schemas.microsoft.com/office/powerpoint/2010/main" val="2049321404"/>
              </p:ext>
            </p:extLst>
          </p:nvPr>
        </p:nvGraphicFramePr>
        <p:xfrm>
          <a:off x="1312969" y="5065712"/>
          <a:ext cx="3064818" cy="565447"/>
        </p:xfrm>
        <a:graphic>
          <a:graphicData uri="http://schemas.openxmlformats.org/presentationml/2006/ole">
            <mc:AlternateContent xmlns:mc="http://schemas.openxmlformats.org/markup-compatibility/2006">
              <mc:Choice xmlns:v="urn:schemas-microsoft-com:vml" Requires="v">
                <p:oleObj spid="_x0000_s6201" name="Equation" r:id="rId5" imgW="1041120" imgH="228600" progId="Equation.DSMT4">
                  <p:embed/>
                </p:oleObj>
              </mc:Choice>
              <mc:Fallback>
                <p:oleObj name="Equation" r:id="rId5" imgW="1041120" imgH="228600" progId="Equation.DSMT4">
                  <p:embed/>
                  <p:pic>
                    <p:nvPicPr>
                      <p:cNvPr id="5" name="Object 4"/>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2969" y="5065712"/>
                        <a:ext cx="3064818" cy="565447"/>
                      </a:xfrm>
                      <a:prstGeom prst="rect">
                        <a:avLst/>
                      </a:prstGeom>
                      <a:noFill/>
                      <a:ln>
                        <a:noFill/>
                      </a:ln>
                    </p:spPr>
                  </p:pic>
                </p:oleObj>
              </mc:Fallback>
            </mc:AlternateContent>
          </a:graphicData>
        </a:graphic>
      </p:graphicFrame>
      <p:sp>
        <p:nvSpPr>
          <p:cNvPr id="8" name="Rectangle 3"/>
          <p:cNvSpPr txBox="1">
            <a:spLocks noChangeArrowheads="1"/>
          </p:cNvSpPr>
          <p:nvPr/>
        </p:nvSpPr>
        <p:spPr bwMode="auto">
          <a:xfrm>
            <a:off x="685800" y="228600"/>
            <a:ext cx="77724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2400" b="1">
                <a:solidFill>
                  <a:srgbClr val="0033CC"/>
                </a:solidFill>
                <a:effectLst>
                  <a:outerShdw blurRad="38100" dist="38100" dir="2700000" algn="tl">
                    <a:srgbClr val="C0C0C0"/>
                  </a:outerShdw>
                </a:effectLst>
                <a:latin typeface="+mj-lt"/>
                <a:ea typeface="+mj-ea"/>
                <a:cs typeface="+mj-cs"/>
              </a:defRPr>
            </a:lvl1pPr>
            <a:lvl2pPr algn="ctr" rtl="0" fontAlgn="base">
              <a:spcBef>
                <a:spcPct val="0"/>
              </a:spcBef>
              <a:spcAft>
                <a:spcPct val="0"/>
              </a:spcAft>
              <a:defRPr sz="2400" b="1">
                <a:solidFill>
                  <a:srgbClr val="0033CC"/>
                </a:solidFill>
                <a:effectLst>
                  <a:outerShdw blurRad="38100" dist="38100" dir="2700000" algn="tl">
                    <a:srgbClr val="C0C0C0"/>
                  </a:outerShdw>
                </a:effectLst>
                <a:latin typeface="Trebuchet MS" pitchFamily="34" charset="0"/>
              </a:defRPr>
            </a:lvl2pPr>
            <a:lvl3pPr algn="ctr" rtl="0" fontAlgn="base">
              <a:spcBef>
                <a:spcPct val="0"/>
              </a:spcBef>
              <a:spcAft>
                <a:spcPct val="0"/>
              </a:spcAft>
              <a:defRPr sz="2400" b="1">
                <a:solidFill>
                  <a:srgbClr val="0033CC"/>
                </a:solidFill>
                <a:effectLst>
                  <a:outerShdw blurRad="38100" dist="38100" dir="2700000" algn="tl">
                    <a:srgbClr val="C0C0C0"/>
                  </a:outerShdw>
                </a:effectLst>
                <a:latin typeface="Trebuchet MS" pitchFamily="34" charset="0"/>
              </a:defRPr>
            </a:lvl3pPr>
            <a:lvl4pPr algn="ctr" rtl="0" fontAlgn="base">
              <a:spcBef>
                <a:spcPct val="0"/>
              </a:spcBef>
              <a:spcAft>
                <a:spcPct val="0"/>
              </a:spcAft>
              <a:defRPr sz="2400" b="1">
                <a:solidFill>
                  <a:srgbClr val="0033CC"/>
                </a:solidFill>
                <a:effectLst>
                  <a:outerShdw blurRad="38100" dist="38100" dir="2700000" algn="tl">
                    <a:srgbClr val="C0C0C0"/>
                  </a:outerShdw>
                </a:effectLst>
                <a:latin typeface="Trebuchet MS" pitchFamily="34" charset="0"/>
              </a:defRPr>
            </a:lvl4pPr>
            <a:lvl5pPr algn="ctr" rtl="0" fontAlgn="base">
              <a:spcBef>
                <a:spcPct val="0"/>
              </a:spcBef>
              <a:spcAft>
                <a:spcPct val="0"/>
              </a:spcAft>
              <a:defRPr sz="2400" b="1">
                <a:solidFill>
                  <a:srgbClr val="0033CC"/>
                </a:solidFill>
                <a:effectLst>
                  <a:outerShdw blurRad="38100" dist="38100" dir="2700000" algn="tl">
                    <a:srgbClr val="C0C0C0"/>
                  </a:outerShdw>
                </a:effectLst>
                <a:latin typeface="Trebuchet MS" pitchFamily="34" charset="0"/>
              </a:defRPr>
            </a:lvl5pPr>
            <a:lvl6pPr marL="457200" algn="ctr" rtl="0" fontAlgn="base">
              <a:spcBef>
                <a:spcPct val="0"/>
              </a:spcBef>
              <a:spcAft>
                <a:spcPct val="0"/>
              </a:spcAft>
              <a:defRPr sz="2400" b="1">
                <a:solidFill>
                  <a:srgbClr val="0033CC"/>
                </a:solidFill>
                <a:effectLst>
                  <a:outerShdw blurRad="38100" dist="38100" dir="2700000" algn="tl">
                    <a:srgbClr val="C0C0C0"/>
                  </a:outerShdw>
                </a:effectLst>
                <a:latin typeface="Trebuchet MS" pitchFamily="34" charset="0"/>
              </a:defRPr>
            </a:lvl6pPr>
            <a:lvl7pPr marL="914400" algn="ctr" rtl="0" fontAlgn="base">
              <a:spcBef>
                <a:spcPct val="0"/>
              </a:spcBef>
              <a:spcAft>
                <a:spcPct val="0"/>
              </a:spcAft>
              <a:defRPr sz="2400" b="1">
                <a:solidFill>
                  <a:srgbClr val="0033CC"/>
                </a:solidFill>
                <a:effectLst>
                  <a:outerShdw blurRad="38100" dist="38100" dir="2700000" algn="tl">
                    <a:srgbClr val="C0C0C0"/>
                  </a:outerShdw>
                </a:effectLst>
                <a:latin typeface="Trebuchet MS" pitchFamily="34" charset="0"/>
              </a:defRPr>
            </a:lvl7pPr>
            <a:lvl8pPr marL="1371600" algn="ctr" rtl="0" fontAlgn="base">
              <a:spcBef>
                <a:spcPct val="0"/>
              </a:spcBef>
              <a:spcAft>
                <a:spcPct val="0"/>
              </a:spcAft>
              <a:defRPr sz="2400" b="1">
                <a:solidFill>
                  <a:srgbClr val="0033CC"/>
                </a:solidFill>
                <a:effectLst>
                  <a:outerShdw blurRad="38100" dist="38100" dir="2700000" algn="tl">
                    <a:srgbClr val="C0C0C0"/>
                  </a:outerShdw>
                </a:effectLst>
                <a:latin typeface="Trebuchet MS" pitchFamily="34" charset="0"/>
              </a:defRPr>
            </a:lvl8pPr>
            <a:lvl9pPr marL="1828800" algn="ctr" rtl="0" fontAlgn="base">
              <a:spcBef>
                <a:spcPct val="0"/>
              </a:spcBef>
              <a:spcAft>
                <a:spcPct val="0"/>
              </a:spcAft>
              <a:defRPr sz="2400" b="1">
                <a:solidFill>
                  <a:srgbClr val="0033CC"/>
                </a:solidFill>
                <a:effectLst>
                  <a:outerShdw blurRad="38100" dist="38100" dir="2700000" algn="tl">
                    <a:srgbClr val="C0C0C0"/>
                  </a:outerShdw>
                </a:effectLst>
                <a:latin typeface="Trebuchet MS" pitchFamily="34" charset="0"/>
              </a:defRPr>
            </a:lvl9pPr>
          </a:lstStyle>
          <a:p>
            <a:pPr eaLnBrk="1" hangingPunct="1"/>
            <a:r>
              <a:rPr lang="en-US" altLang="zh-CN" sz="2800" kern="0" baseline="30000" dirty="0">
                <a:solidFill>
                  <a:srgbClr val="0000FF"/>
                </a:solidFill>
                <a:effectLst/>
                <a:latin typeface="+mn-lt"/>
                <a:ea typeface="微软雅黑" panose="020B0503020204020204" pitchFamily="34" charset="-122"/>
              </a:rPr>
              <a:t>171</a:t>
            </a:r>
            <a:r>
              <a:rPr lang="en-US" altLang="zh-CN" sz="2800" kern="0" dirty="0">
                <a:solidFill>
                  <a:srgbClr val="0000FF"/>
                </a:solidFill>
                <a:effectLst/>
                <a:latin typeface="+mn-lt"/>
                <a:ea typeface="微软雅黑" panose="020B0503020204020204" pitchFamily="34" charset="-122"/>
              </a:rPr>
              <a:t>Yb EDM Apparatus: Trapping + Science</a:t>
            </a:r>
            <a:endParaRPr lang="en-US" sz="2800" kern="0" dirty="0">
              <a:solidFill>
                <a:srgbClr val="0000FF"/>
              </a:solidFill>
              <a:effectLst/>
              <a:latin typeface="+mn-lt"/>
              <a:ea typeface="微软雅黑" panose="020B0503020204020204" pitchFamily="34" charset="-122"/>
            </a:endParaRPr>
          </a:p>
        </p:txBody>
      </p:sp>
      <p:pic>
        <p:nvPicPr>
          <p:cNvPr id="10" name="Picture 3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95400" y="5677499"/>
            <a:ext cx="2475328" cy="799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11" name="Rectangle 10">
                <a:extLst>
                  <a:ext uri="{FF2B5EF4-FFF2-40B4-BE49-F238E27FC236}">
                    <a16:creationId xmlns:a16="http://schemas.microsoft.com/office/drawing/2014/main" id="{5CD4835E-8959-4261-A2F2-1DF564523E49}"/>
                  </a:ext>
                </a:extLst>
              </p:cNvPr>
              <p:cNvSpPr/>
              <p:nvPr/>
            </p:nvSpPr>
            <p:spPr>
              <a:xfrm>
                <a:off x="5066608" y="4434740"/>
                <a:ext cx="3200400" cy="2015936"/>
              </a:xfrm>
              <a:prstGeom prst="rect">
                <a:avLst/>
              </a:prstGeom>
            </p:spPr>
            <p:txBody>
              <a:bodyPr wrap="square">
                <a:spAutoFit/>
              </a:bodyPr>
              <a:lstStyle/>
              <a:p>
                <a:pPr>
                  <a:lnSpc>
                    <a:spcPts val="3000"/>
                  </a:lnSpc>
                </a:pPr>
                <a14:m>
                  <m:oMathPara xmlns:m="http://schemas.openxmlformats.org/officeDocument/2006/math">
                    <m:oMathParaPr>
                      <m:jc m:val="left"/>
                    </m:oMathParaPr>
                    <m:oMath xmlns:m="http://schemas.openxmlformats.org/officeDocument/2006/math">
                      <m:r>
                        <a:rPr kumimoji="1" lang="en-US" altLang="zh-CN" sz="2000" i="1" dirty="0" smtClean="0">
                          <a:solidFill>
                            <a:srgbClr val="151515"/>
                          </a:solidFill>
                          <a:latin typeface="Cambria Math" panose="02040503050406030204" pitchFamily="18" charset="0"/>
                          <a:ea typeface="Cambria Math" panose="02040503050406030204" pitchFamily="18" charset="0"/>
                          <a:cs typeface="Arial Unicode MS" pitchFamily="34" charset="-128"/>
                        </a:rPr>
                        <m:t>𝐸</m:t>
                      </m:r>
                      <m:r>
                        <a:rPr kumimoji="1" lang="zh-CN" altLang="en-US" sz="2000" i="0" dirty="0">
                          <a:solidFill>
                            <a:srgbClr val="151515"/>
                          </a:solidFill>
                          <a:latin typeface="Cambria Math" panose="02040503050406030204" pitchFamily="18" charset="0"/>
                          <a:ea typeface="微软雅黑" panose="020B0503020204020204" pitchFamily="34" charset="-122"/>
                          <a:cs typeface="Arial Unicode MS" pitchFamily="34" charset="-128"/>
                        </a:rPr>
                        <m:t>：</m:t>
                      </m:r>
                      <m:r>
                        <m:rPr>
                          <m:sty m:val="p"/>
                        </m:rPr>
                        <a:rPr kumimoji="1" lang="en-US" altLang="zh-CN" sz="2000" b="0" i="0" dirty="0" smtClean="0">
                          <a:solidFill>
                            <a:srgbClr val="151515"/>
                          </a:solidFill>
                          <a:latin typeface="Cambria Math" panose="02040503050406030204" pitchFamily="18" charset="0"/>
                          <a:ea typeface="微软雅黑" panose="020B0503020204020204" pitchFamily="34" charset="-122"/>
                          <a:cs typeface="Arial Unicode MS" pitchFamily="34" charset="-128"/>
                        </a:rPr>
                        <m:t>electric</m:t>
                      </m:r>
                      <m:r>
                        <a:rPr kumimoji="1" lang="en-US" altLang="zh-CN" sz="2000" b="0" i="0" dirty="0" smtClean="0">
                          <a:solidFill>
                            <a:srgbClr val="151515"/>
                          </a:solidFill>
                          <a:latin typeface="Cambria Math" panose="02040503050406030204" pitchFamily="18" charset="0"/>
                          <a:ea typeface="微软雅黑" panose="020B0503020204020204" pitchFamily="34" charset="-122"/>
                          <a:cs typeface="Arial Unicode MS" pitchFamily="34" charset="-128"/>
                        </a:rPr>
                        <m:t> </m:t>
                      </m:r>
                      <m:r>
                        <m:rPr>
                          <m:sty m:val="p"/>
                        </m:rPr>
                        <a:rPr kumimoji="1" lang="en-US" altLang="zh-CN" sz="2000" b="0" i="0" dirty="0" smtClean="0">
                          <a:solidFill>
                            <a:srgbClr val="151515"/>
                          </a:solidFill>
                          <a:latin typeface="Cambria Math" panose="02040503050406030204" pitchFamily="18" charset="0"/>
                          <a:ea typeface="微软雅黑" panose="020B0503020204020204" pitchFamily="34" charset="-122"/>
                          <a:cs typeface="Arial Unicode MS" pitchFamily="34" charset="-128"/>
                        </a:rPr>
                        <m:t>field</m:t>
                      </m:r>
                    </m:oMath>
                  </m:oMathPara>
                </a14:m>
                <a:endParaRPr kumimoji="1" lang="en-US" altLang="zh-CN" sz="2000" dirty="0">
                  <a:solidFill>
                    <a:srgbClr val="151515"/>
                  </a:solidFill>
                  <a:latin typeface="微软雅黑" panose="020B0503020204020204" pitchFamily="34" charset="-122"/>
                  <a:ea typeface="微软雅黑" panose="020B0503020204020204" pitchFamily="34" charset="-122"/>
                  <a:cs typeface="Arial Unicode MS" pitchFamily="34" charset="-128"/>
                </a:endParaRPr>
              </a:p>
              <a:p>
                <a:pPr>
                  <a:lnSpc>
                    <a:spcPts val="3000"/>
                  </a:lnSpc>
                </a:pPr>
                <a14:m>
                  <m:oMathPara xmlns:m="http://schemas.openxmlformats.org/officeDocument/2006/math">
                    <m:oMathParaPr>
                      <m:jc m:val="left"/>
                    </m:oMathParaPr>
                    <m:oMath xmlns:m="http://schemas.openxmlformats.org/officeDocument/2006/math">
                      <m:r>
                        <a:rPr kumimoji="1" lang="el-GR" altLang="zh-CN" sz="2000" i="1" dirty="0" smtClean="0">
                          <a:solidFill>
                            <a:srgbClr val="151515"/>
                          </a:solidFill>
                          <a:latin typeface="Cambria Math" panose="02040503050406030204" pitchFamily="18" charset="0"/>
                          <a:ea typeface="Cambria Math" panose="02040503050406030204" pitchFamily="18" charset="0"/>
                          <a:cs typeface="Arial Unicode MS" pitchFamily="34" charset="-128"/>
                        </a:rPr>
                        <m:t>𝜏</m:t>
                      </m:r>
                      <m:r>
                        <a:rPr kumimoji="1" lang="zh-CN" altLang="en-US" sz="2000" i="0" dirty="0" smtClean="0">
                          <a:solidFill>
                            <a:srgbClr val="151515"/>
                          </a:solidFill>
                          <a:latin typeface="Cambria Math" panose="02040503050406030204" pitchFamily="18" charset="0"/>
                          <a:ea typeface="微软雅黑" panose="020B0503020204020204" pitchFamily="34" charset="-122"/>
                          <a:cs typeface="Arial Unicode MS" pitchFamily="34" charset="-128"/>
                        </a:rPr>
                        <m:t>：</m:t>
                      </m:r>
                      <m:r>
                        <m:rPr>
                          <m:sty m:val="p"/>
                        </m:rPr>
                        <a:rPr kumimoji="1" lang="en-US" altLang="zh-CN" sz="2000" b="0" i="0" dirty="0" smtClean="0">
                          <a:solidFill>
                            <a:srgbClr val="151515"/>
                          </a:solidFill>
                          <a:latin typeface="Cambria Math" panose="02040503050406030204" pitchFamily="18" charset="0"/>
                          <a:ea typeface="微软雅黑" panose="020B0503020204020204" pitchFamily="34" charset="-122"/>
                          <a:cs typeface="Arial Unicode MS" pitchFamily="34" charset="-128"/>
                        </a:rPr>
                        <m:t>precession</m:t>
                      </m:r>
                      <m:r>
                        <a:rPr kumimoji="1" lang="en-US" altLang="zh-CN" sz="2000" b="0" i="0" dirty="0" smtClean="0">
                          <a:solidFill>
                            <a:srgbClr val="151515"/>
                          </a:solidFill>
                          <a:latin typeface="Cambria Math" panose="02040503050406030204" pitchFamily="18" charset="0"/>
                          <a:ea typeface="微软雅黑" panose="020B0503020204020204" pitchFamily="34" charset="-122"/>
                          <a:cs typeface="Arial Unicode MS" pitchFamily="34" charset="-128"/>
                        </a:rPr>
                        <m:t> </m:t>
                      </m:r>
                      <m:r>
                        <m:rPr>
                          <m:sty m:val="p"/>
                        </m:rPr>
                        <a:rPr kumimoji="1" lang="en-US" altLang="zh-CN" sz="2000" b="0" i="0" dirty="0" smtClean="0">
                          <a:solidFill>
                            <a:srgbClr val="151515"/>
                          </a:solidFill>
                          <a:latin typeface="Cambria Math" panose="02040503050406030204" pitchFamily="18" charset="0"/>
                          <a:ea typeface="微软雅黑" panose="020B0503020204020204" pitchFamily="34" charset="-122"/>
                          <a:cs typeface="Arial Unicode MS" pitchFamily="34" charset="-128"/>
                        </a:rPr>
                        <m:t>time</m:t>
                      </m:r>
                    </m:oMath>
                  </m:oMathPara>
                </a14:m>
                <a:endParaRPr kumimoji="1" lang="en-US" altLang="zh-CN" sz="2000" dirty="0">
                  <a:solidFill>
                    <a:srgbClr val="151515"/>
                  </a:solidFill>
                  <a:latin typeface="微软雅黑" panose="020B0503020204020204" pitchFamily="34" charset="-122"/>
                  <a:ea typeface="微软雅黑" panose="020B0503020204020204" pitchFamily="34" charset="-122"/>
                  <a:cs typeface="Arial Unicode MS" pitchFamily="34" charset="-128"/>
                </a:endParaRPr>
              </a:p>
              <a:p>
                <a:pPr>
                  <a:lnSpc>
                    <a:spcPts val="3000"/>
                  </a:lnSpc>
                </a:pPr>
                <a14:m>
                  <m:oMathPara xmlns:m="http://schemas.openxmlformats.org/officeDocument/2006/math">
                    <m:oMathParaPr>
                      <m:jc m:val="left"/>
                    </m:oMathParaPr>
                    <m:oMath xmlns:m="http://schemas.openxmlformats.org/officeDocument/2006/math">
                      <m:r>
                        <a:rPr kumimoji="1" lang="en-US" altLang="zh-CN" sz="2000" i="1" dirty="0" smtClean="0">
                          <a:solidFill>
                            <a:srgbClr val="151515"/>
                          </a:solidFill>
                          <a:latin typeface="Cambria Math" panose="02040503050406030204" pitchFamily="18" charset="0"/>
                          <a:ea typeface="Cambria Math" panose="02040503050406030204" pitchFamily="18" charset="0"/>
                          <a:cs typeface="Arial Unicode MS" pitchFamily="34" charset="-128"/>
                        </a:rPr>
                        <m:t>𝑁</m:t>
                      </m:r>
                      <m:r>
                        <a:rPr kumimoji="1" lang="zh-CN" altLang="en-US" sz="2000" i="0" dirty="0">
                          <a:solidFill>
                            <a:srgbClr val="151515"/>
                          </a:solidFill>
                          <a:latin typeface="Cambria Math" panose="02040503050406030204" pitchFamily="18" charset="0"/>
                          <a:ea typeface="微软雅黑" panose="020B0503020204020204" pitchFamily="34" charset="-122"/>
                          <a:cs typeface="Arial Unicode MS" pitchFamily="34" charset="-128"/>
                        </a:rPr>
                        <m:t>：</m:t>
                      </m:r>
                      <m:r>
                        <m:rPr>
                          <m:sty m:val="p"/>
                        </m:rPr>
                        <a:rPr kumimoji="1" lang="en-US" altLang="zh-CN" sz="2000" b="0" i="0" dirty="0" smtClean="0">
                          <a:solidFill>
                            <a:srgbClr val="151515"/>
                          </a:solidFill>
                          <a:latin typeface="Cambria Math" panose="02040503050406030204" pitchFamily="18" charset="0"/>
                          <a:ea typeface="微软雅黑" panose="020B0503020204020204" pitchFamily="34" charset="-122"/>
                          <a:cs typeface="Arial Unicode MS" pitchFamily="34" charset="-128"/>
                        </a:rPr>
                        <m:t>atom</m:t>
                      </m:r>
                      <m:r>
                        <a:rPr kumimoji="1" lang="en-US" altLang="zh-CN" sz="2000" b="0" i="0" dirty="0" smtClean="0">
                          <a:solidFill>
                            <a:srgbClr val="151515"/>
                          </a:solidFill>
                          <a:latin typeface="Cambria Math" panose="02040503050406030204" pitchFamily="18" charset="0"/>
                          <a:ea typeface="微软雅黑" panose="020B0503020204020204" pitchFamily="34" charset="-122"/>
                          <a:cs typeface="Arial Unicode MS" pitchFamily="34" charset="-128"/>
                        </a:rPr>
                        <m:t> </m:t>
                      </m:r>
                      <m:r>
                        <m:rPr>
                          <m:sty m:val="p"/>
                        </m:rPr>
                        <a:rPr kumimoji="1" lang="en-US" altLang="zh-CN" sz="2000" b="0" i="0" dirty="0" smtClean="0">
                          <a:solidFill>
                            <a:srgbClr val="151515"/>
                          </a:solidFill>
                          <a:latin typeface="Cambria Math" panose="02040503050406030204" pitchFamily="18" charset="0"/>
                          <a:ea typeface="微软雅黑" panose="020B0503020204020204" pitchFamily="34" charset="-122"/>
                          <a:cs typeface="Arial Unicode MS" pitchFamily="34" charset="-128"/>
                        </a:rPr>
                        <m:t>number</m:t>
                      </m:r>
                    </m:oMath>
                  </m:oMathPara>
                </a14:m>
                <a:endParaRPr kumimoji="1" lang="en-US" altLang="zh-CN" sz="2000" baseline="30000" dirty="0">
                  <a:solidFill>
                    <a:srgbClr val="151515"/>
                  </a:solidFill>
                  <a:latin typeface="微软雅黑" panose="020B0503020204020204" pitchFamily="34" charset="-122"/>
                  <a:ea typeface="微软雅黑" panose="020B0503020204020204" pitchFamily="34" charset="-122"/>
                  <a:cs typeface="Arial Unicode MS" pitchFamily="34" charset="-128"/>
                </a:endParaRPr>
              </a:p>
              <a:p>
                <a:pPr>
                  <a:lnSpc>
                    <a:spcPts val="3000"/>
                  </a:lnSpc>
                </a:pPr>
                <a14:m>
                  <m:oMathPara xmlns:m="http://schemas.openxmlformats.org/officeDocument/2006/math">
                    <m:oMathParaPr>
                      <m:jc m:val="left"/>
                    </m:oMathParaPr>
                    <m:oMath xmlns:m="http://schemas.openxmlformats.org/officeDocument/2006/math">
                      <m:r>
                        <a:rPr kumimoji="1" lang="el-GR" altLang="zh-CN" sz="2000" i="1" dirty="0" smtClean="0">
                          <a:solidFill>
                            <a:srgbClr val="151515"/>
                          </a:solidFill>
                          <a:latin typeface="Cambria Math" panose="02040503050406030204" pitchFamily="18" charset="0"/>
                          <a:ea typeface="Cambria Math" panose="02040503050406030204" pitchFamily="18" charset="0"/>
                          <a:cs typeface="Arial Unicode MS" pitchFamily="34" charset="-128"/>
                        </a:rPr>
                        <m:t>𝜀</m:t>
                      </m:r>
                      <m:r>
                        <a:rPr kumimoji="1" lang="zh-CN" altLang="en-US" sz="2000" i="0" dirty="0" smtClean="0">
                          <a:solidFill>
                            <a:srgbClr val="151515"/>
                          </a:solidFill>
                          <a:latin typeface="Cambria Math" panose="02040503050406030204" pitchFamily="18" charset="0"/>
                          <a:ea typeface="微软雅黑" panose="020B0503020204020204" pitchFamily="34" charset="-122"/>
                          <a:cs typeface="Arial Unicode MS" pitchFamily="34" charset="-128"/>
                        </a:rPr>
                        <m:t>：</m:t>
                      </m:r>
                      <m:r>
                        <m:rPr>
                          <m:sty m:val="p"/>
                        </m:rPr>
                        <a:rPr kumimoji="1" lang="en-US" altLang="zh-CN" sz="2000" b="0" i="0" dirty="0" smtClean="0">
                          <a:solidFill>
                            <a:srgbClr val="151515"/>
                          </a:solidFill>
                          <a:latin typeface="Cambria Math" panose="02040503050406030204" pitchFamily="18" charset="0"/>
                          <a:ea typeface="微软雅黑" panose="020B0503020204020204" pitchFamily="34" charset="-122"/>
                          <a:cs typeface="Arial Unicode MS" pitchFamily="34" charset="-128"/>
                        </a:rPr>
                        <m:t>spin</m:t>
                      </m:r>
                      <m:r>
                        <a:rPr kumimoji="1" lang="en-US" altLang="zh-CN" sz="2000" b="0" i="0" dirty="0" smtClean="0">
                          <a:solidFill>
                            <a:srgbClr val="151515"/>
                          </a:solidFill>
                          <a:latin typeface="Cambria Math" panose="02040503050406030204" pitchFamily="18" charset="0"/>
                          <a:ea typeface="微软雅黑" panose="020B0503020204020204" pitchFamily="34" charset="-122"/>
                          <a:cs typeface="Arial Unicode MS" pitchFamily="34" charset="-128"/>
                        </a:rPr>
                        <m:t> </m:t>
                      </m:r>
                      <m:r>
                        <m:rPr>
                          <m:sty m:val="p"/>
                        </m:rPr>
                        <a:rPr kumimoji="1" lang="en-US" altLang="zh-CN" sz="2000" b="0" i="0" dirty="0" smtClean="0">
                          <a:solidFill>
                            <a:srgbClr val="151515"/>
                          </a:solidFill>
                          <a:latin typeface="Cambria Math" panose="02040503050406030204" pitchFamily="18" charset="0"/>
                          <a:ea typeface="微软雅黑" panose="020B0503020204020204" pitchFamily="34" charset="-122"/>
                          <a:cs typeface="Arial Unicode MS" pitchFamily="34" charset="-128"/>
                        </a:rPr>
                        <m:t>detection</m:t>
                      </m:r>
                      <m:r>
                        <a:rPr kumimoji="1" lang="en-US" altLang="zh-CN" sz="2000" b="0" i="0" dirty="0" smtClean="0">
                          <a:solidFill>
                            <a:srgbClr val="151515"/>
                          </a:solidFill>
                          <a:latin typeface="Cambria Math" panose="02040503050406030204" pitchFamily="18" charset="0"/>
                          <a:ea typeface="微软雅黑" panose="020B0503020204020204" pitchFamily="34" charset="-122"/>
                          <a:cs typeface="Arial Unicode MS" pitchFamily="34" charset="-128"/>
                        </a:rPr>
                        <m:t> </m:t>
                      </m:r>
                      <m:r>
                        <m:rPr>
                          <m:sty m:val="p"/>
                        </m:rPr>
                        <a:rPr kumimoji="1" lang="en-US" altLang="zh-CN" sz="2000" b="0" i="0" dirty="0" smtClean="0">
                          <a:solidFill>
                            <a:srgbClr val="151515"/>
                          </a:solidFill>
                          <a:latin typeface="Cambria Math" panose="02040503050406030204" pitchFamily="18" charset="0"/>
                          <a:ea typeface="微软雅黑" panose="020B0503020204020204" pitchFamily="34" charset="-122"/>
                          <a:cs typeface="Arial Unicode MS" pitchFamily="34" charset="-128"/>
                        </a:rPr>
                        <m:t>efficiency</m:t>
                      </m:r>
                    </m:oMath>
                  </m:oMathPara>
                </a14:m>
                <a:endParaRPr kumimoji="1" lang="en-US" altLang="zh-CN" sz="2000" baseline="30000" dirty="0">
                  <a:solidFill>
                    <a:srgbClr val="151515"/>
                  </a:solidFill>
                  <a:latin typeface="微软雅黑" panose="020B0503020204020204" pitchFamily="34" charset="-122"/>
                  <a:ea typeface="微软雅黑" panose="020B0503020204020204" pitchFamily="34" charset="-122"/>
                  <a:cs typeface="Arial Unicode MS" pitchFamily="34" charset="-128"/>
                </a:endParaRPr>
              </a:p>
              <a:p>
                <a:pPr>
                  <a:lnSpc>
                    <a:spcPts val="3000"/>
                  </a:lnSpc>
                </a:pPr>
                <a14:m>
                  <m:oMathPara xmlns:m="http://schemas.openxmlformats.org/officeDocument/2006/math">
                    <m:oMathParaPr>
                      <m:jc m:val="left"/>
                    </m:oMathParaPr>
                    <m:oMath xmlns:m="http://schemas.openxmlformats.org/officeDocument/2006/math">
                      <m:r>
                        <a:rPr kumimoji="1" lang="en-US" altLang="zh-CN" sz="2000" i="1" dirty="0" smtClean="0">
                          <a:solidFill>
                            <a:srgbClr val="151515"/>
                          </a:solidFill>
                          <a:latin typeface="Cambria Math" panose="02040503050406030204" pitchFamily="18" charset="0"/>
                          <a:ea typeface="Cambria Math" panose="02040503050406030204" pitchFamily="18" charset="0"/>
                          <a:cs typeface="Arial Unicode MS" pitchFamily="34" charset="-128"/>
                        </a:rPr>
                        <m:t>𝑇</m:t>
                      </m:r>
                      <m:r>
                        <a:rPr kumimoji="1" lang="en-US" altLang="zh-CN" sz="2000" i="0" dirty="0" smtClean="0">
                          <a:solidFill>
                            <a:srgbClr val="151515"/>
                          </a:solidFill>
                          <a:latin typeface="Cambria Math" panose="02040503050406030204" pitchFamily="18" charset="0"/>
                          <a:ea typeface="微软雅黑" panose="020B0503020204020204" pitchFamily="34" charset="-122"/>
                          <a:cs typeface="Arial Unicode MS" pitchFamily="34" charset="-128"/>
                        </a:rPr>
                        <m:t> :</m:t>
                      </m:r>
                      <m:r>
                        <m:rPr>
                          <m:sty m:val="p"/>
                        </m:rPr>
                        <a:rPr kumimoji="1" lang="en-US" altLang="zh-CN" sz="2000" i="0" dirty="0" smtClean="0">
                          <a:solidFill>
                            <a:srgbClr val="151515"/>
                          </a:solidFill>
                          <a:latin typeface="Cambria Math" panose="02040503050406030204" pitchFamily="18" charset="0"/>
                          <a:ea typeface="微软雅黑" panose="020B0503020204020204" pitchFamily="34" charset="-122"/>
                          <a:cs typeface="Arial Unicode MS" pitchFamily="34" charset="-128"/>
                        </a:rPr>
                        <m:t>time</m:t>
                      </m:r>
                      <m:r>
                        <a:rPr kumimoji="1" lang="en-US" altLang="zh-CN" sz="2000" b="0" i="0" dirty="0" smtClean="0">
                          <a:solidFill>
                            <a:srgbClr val="151515"/>
                          </a:solidFill>
                          <a:latin typeface="Cambria Math" panose="02040503050406030204" pitchFamily="18" charset="0"/>
                          <a:ea typeface="微软雅黑" panose="020B0503020204020204" pitchFamily="34" charset="-122"/>
                          <a:cs typeface="Arial Unicode MS" pitchFamily="34" charset="-128"/>
                        </a:rPr>
                        <m:t> </m:t>
                      </m:r>
                      <m:r>
                        <m:rPr>
                          <m:sty m:val="p"/>
                        </m:rPr>
                        <a:rPr kumimoji="1" lang="en-US" altLang="zh-CN" sz="2000" b="0" i="0" dirty="0" smtClean="0">
                          <a:solidFill>
                            <a:srgbClr val="151515"/>
                          </a:solidFill>
                          <a:latin typeface="Cambria Math" panose="02040503050406030204" pitchFamily="18" charset="0"/>
                          <a:ea typeface="微软雅黑" panose="020B0503020204020204" pitchFamily="34" charset="-122"/>
                          <a:cs typeface="Arial Unicode MS" pitchFamily="34" charset="-128"/>
                        </a:rPr>
                        <m:t>of</m:t>
                      </m:r>
                      <m:r>
                        <a:rPr kumimoji="1" lang="en-US" altLang="zh-CN" sz="2000" b="0" i="0" dirty="0" smtClean="0">
                          <a:solidFill>
                            <a:srgbClr val="151515"/>
                          </a:solidFill>
                          <a:latin typeface="Cambria Math" panose="02040503050406030204" pitchFamily="18" charset="0"/>
                          <a:ea typeface="微软雅黑" panose="020B0503020204020204" pitchFamily="34" charset="-122"/>
                          <a:cs typeface="Arial Unicode MS" pitchFamily="34" charset="-128"/>
                        </a:rPr>
                        <m:t> </m:t>
                      </m:r>
                      <m:r>
                        <m:rPr>
                          <m:sty m:val="p"/>
                        </m:rPr>
                        <a:rPr kumimoji="1" lang="en-US" altLang="zh-CN" sz="2000" b="0" i="0" dirty="0" smtClean="0">
                          <a:solidFill>
                            <a:srgbClr val="151515"/>
                          </a:solidFill>
                          <a:latin typeface="Cambria Math" panose="02040503050406030204" pitchFamily="18" charset="0"/>
                          <a:ea typeface="微软雅黑" panose="020B0503020204020204" pitchFamily="34" charset="-122"/>
                          <a:cs typeface="Arial Unicode MS" pitchFamily="34" charset="-128"/>
                        </a:rPr>
                        <m:t>average</m:t>
                      </m:r>
                    </m:oMath>
                  </m:oMathPara>
                </a14:m>
                <a:endParaRPr kumimoji="1" lang="en-US" altLang="zh-CN" sz="2000" dirty="0">
                  <a:solidFill>
                    <a:srgbClr val="151515"/>
                  </a:solidFill>
                  <a:latin typeface="微软雅黑" panose="020B0503020204020204" pitchFamily="34" charset="-122"/>
                  <a:ea typeface="微软雅黑" panose="020B0503020204020204" pitchFamily="34" charset="-122"/>
                  <a:cs typeface="Arial Unicode MS" pitchFamily="34" charset="-128"/>
                </a:endParaRPr>
              </a:p>
            </p:txBody>
          </p:sp>
        </mc:Choice>
        <mc:Fallback xmlns="">
          <p:sp>
            <p:nvSpPr>
              <p:cNvPr id="11" name="Rectangle 10">
                <a:extLst>
                  <a:ext uri="{FF2B5EF4-FFF2-40B4-BE49-F238E27FC236}">
                    <a16:creationId xmlns:a16="http://schemas.microsoft.com/office/drawing/2014/main" id="{5CD4835E-8959-4261-A2F2-1DF564523E49}"/>
                  </a:ext>
                </a:extLst>
              </p:cNvPr>
              <p:cNvSpPr>
                <a:spLocks noRot="1" noChangeAspect="1" noMove="1" noResize="1" noEditPoints="1" noAdjustHandles="1" noChangeArrowheads="1" noChangeShapeType="1" noTextEdit="1"/>
              </p:cNvSpPr>
              <p:nvPr/>
            </p:nvSpPr>
            <p:spPr>
              <a:xfrm>
                <a:off x="5066608" y="4434740"/>
                <a:ext cx="3200400" cy="2015936"/>
              </a:xfrm>
              <a:prstGeom prst="rect">
                <a:avLst/>
              </a:prstGeom>
              <a:blipFill>
                <a:blip r:embed="rId8"/>
                <a:stretch>
                  <a:fillRect/>
                </a:stretch>
              </a:blipFill>
            </p:spPr>
            <p:txBody>
              <a:bodyPr/>
              <a:lstStyle/>
              <a:p>
                <a:r>
                  <a:rPr lang="zh-CN" altLang="en-US">
                    <a:noFill/>
                  </a:rPr>
                  <a:t> </a:t>
                </a:r>
              </a:p>
            </p:txBody>
          </p:sp>
        </mc:Fallback>
      </mc:AlternateContent>
      <p:grpSp>
        <p:nvGrpSpPr>
          <p:cNvPr id="21" name="Group 20">
            <a:extLst>
              <a:ext uri="{FF2B5EF4-FFF2-40B4-BE49-F238E27FC236}">
                <a16:creationId xmlns:a16="http://schemas.microsoft.com/office/drawing/2014/main" id="{DC2F0E21-33AD-4AFD-8367-A9618FEAA79C}"/>
              </a:ext>
            </a:extLst>
          </p:cNvPr>
          <p:cNvGrpSpPr/>
          <p:nvPr/>
        </p:nvGrpSpPr>
        <p:grpSpPr>
          <a:xfrm>
            <a:off x="1719263" y="859309"/>
            <a:ext cx="5976937" cy="3316896"/>
            <a:chOff x="1524000" y="859309"/>
            <a:chExt cx="5976937" cy="3316896"/>
          </a:xfrm>
        </p:grpSpPr>
        <p:pic>
          <p:nvPicPr>
            <p:cNvPr id="7" name="Picture 6"/>
            <p:cNvPicPr>
              <a:picLocks noChangeAspect="1"/>
            </p:cNvPicPr>
            <p:nvPr/>
          </p:nvPicPr>
          <p:blipFill>
            <a:blip r:embed="rId9"/>
            <a:stretch>
              <a:fillRect/>
            </a:stretch>
          </p:blipFill>
          <p:spPr>
            <a:xfrm>
              <a:off x="1905000" y="983623"/>
              <a:ext cx="5595937" cy="3192582"/>
            </a:xfrm>
            <a:prstGeom prst="rect">
              <a:avLst/>
            </a:prstGeom>
          </p:spPr>
        </p:pic>
        <p:sp>
          <p:nvSpPr>
            <p:cNvPr id="9" name="Title 1"/>
            <p:cNvSpPr txBox="1">
              <a:spLocks/>
            </p:cNvSpPr>
            <p:nvPr/>
          </p:nvSpPr>
          <p:spPr bwMode="auto">
            <a:xfrm>
              <a:off x="5395719" y="1823250"/>
              <a:ext cx="1925830" cy="55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2400" b="1">
                  <a:solidFill>
                    <a:srgbClr val="0033CC"/>
                  </a:solidFill>
                  <a:effectLst>
                    <a:outerShdw blurRad="38100" dist="38100" dir="2700000" algn="tl">
                      <a:srgbClr val="C0C0C0"/>
                    </a:outerShdw>
                  </a:effectLst>
                  <a:latin typeface="+mj-lt"/>
                  <a:ea typeface="+mj-ea"/>
                  <a:cs typeface="+mj-cs"/>
                </a:defRPr>
              </a:lvl1pPr>
              <a:lvl2pPr algn="ctr" rtl="0" fontAlgn="base">
                <a:spcBef>
                  <a:spcPct val="0"/>
                </a:spcBef>
                <a:spcAft>
                  <a:spcPct val="0"/>
                </a:spcAft>
                <a:defRPr sz="2400" b="1">
                  <a:solidFill>
                    <a:srgbClr val="0033CC"/>
                  </a:solidFill>
                  <a:effectLst>
                    <a:outerShdw blurRad="38100" dist="38100" dir="2700000" algn="tl">
                      <a:srgbClr val="C0C0C0"/>
                    </a:outerShdw>
                  </a:effectLst>
                  <a:latin typeface="Trebuchet MS" pitchFamily="34" charset="0"/>
                </a:defRPr>
              </a:lvl2pPr>
              <a:lvl3pPr algn="ctr" rtl="0" fontAlgn="base">
                <a:spcBef>
                  <a:spcPct val="0"/>
                </a:spcBef>
                <a:spcAft>
                  <a:spcPct val="0"/>
                </a:spcAft>
                <a:defRPr sz="2400" b="1">
                  <a:solidFill>
                    <a:srgbClr val="0033CC"/>
                  </a:solidFill>
                  <a:effectLst>
                    <a:outerShdw blurRad="38100" dist="38100" dir="2700000" algn="tl">
                      <a:srgbClr val="C0C0C0"/>
                    </a:outerShdw>
                  </a:effectLst>
                  <a:latin typeface="Trebuchet MS" pitchFamily="34" charset="0"/>
                </a:defRPr>
              </a:lvl3pPr>
              <a:lvl4pPr algn="ctr" rtl="0" fontAlgn="base">
                <a:spcBef>
                  <a:spcPct val="0"/>
                </a:spcBef>
                <a:spcAft>
                  <a:spcPct val="0"/>
                </a:spcAft>
                <a:defRPr sz="2400" b="1">
                  <a:solidFill>
                    <a:srgbClr val="0033CC"/>
                  </a:solidFill>
                  <a:effectLst>
                    <a:outerShdw blurRad="38100" dist="38100" dir="2700000" algn="tl">
                      <a:srgbClr val="C0C0C0"/>
                    </a:outerShdw>
                  </a:effectLst>
                  <a:latin typeface="Trebuchet MS" pitchFamily="34" charset="0"/>
                </a:defRPr>
              </a:lvl4pPr>
              <a:lvl5pPr algn="ctr" rtl="0" fontAlgn="base">
                <a:spcBef>
                  <a:spcPct val="0"/>
                </a:spcBef>
                <a:spcAft>
                  <a:spcPct val="0"/>
                </a:spcAft>
                <a:defRPr sz="2400" b="1">
                  <a:solidFill>
                    <a:srgbClr val="0033CC"/>
                  </a:solidFill>
                  <a:effectLst>
                    <a:outerShdw blurRad="38100" dist="38100" dir="2700000" algn="tl">
                      <a:srgbClr val="C0C0C0"/>
                    </a:outerShdw>
                  </a:effectLst>
                  <a:latin typeface="Trebuchet MS" pitchFamily="34" charset="0"/>
                </a:defRPr>
              </a:lvl5pPr>
              <a:lvl6pPr marL="457200" algn="ctr" rtl="0" fontAlgn="base">
                <a:spcBef>
                  <a:spcPct val="0"/>
                </a:spcBef>
                <a:spcAft>
                  <a:spcPct val="0"/>
                </a:spcAft>
                <a:defRPr sz="2400" b="1">
                  <a:solidFill>
                    <a:srgbClr val="0033CC"/>
                  </a:solidFill>
                  <a:effectLst>
                    <a:outerShdw blurRad="38100" dist="38100" dir="2700000" algn="tl">
                      <a:srgbClr val="C0C0C0"/>
                    </a:outerShdw>
                  </a:effectLst>
                  <a:latin typeface="Trebuchet MS" pitchFamily="34" charset="0"/>
                </a:defRPr>
              </a:lvl6pPr>
              <a:lvl7pPr marL="914400" algn="ctr" rtl="0" fontAlgn="base">
                <a:spcBef>
                  <a:spcPct val="0"/>
                </a:spcBef>
                <a:spcAft>
                  <a:spcPct val="0"/>
                </a:spcAft>
                <a:defRPr sz="2400" b="1">
                  <a:solidFill>
                    <a:srgbClr val="0033CC"/>
                  </a:solidFill>
                  <a:effectLst>
                    <a:outerShdw blurRad="38100" dist="38100" dir="2700000" algn="tl">
                      <a:srgbClr val="C0C0C0"/>
                    </a:outerShdw>
                  </a:effectLst>
                  <a:latin typeface="Trebuchet MS" pitchFamily="34" charset="0"/>
                </a:defRPr>
              </a:lvl7pPr>
              <a:lvl8pPr marL="1371600" algn="ctr" rtl="0" fontAlgn="base">
                <a:spcBef>
                  <a:spcPct val="0"/>
                </a:spcBef>
                <a:spcAft>
                  <a:spcPct val="0"/>
                </a:spcAft>
                <a:defRPr sz="2400" b="1">
                  <a:solidFill>
                    <a:srgbClr val="0033CC"/>
                  </a:solidFill>
                  <a:effectLst>
                    <a:outerShdw blurRad="38100" dist="38100" dir="2700000" algn="tl">
                      <a:srgbClr val="C0C0C0"/>
                    </a:outerShdw>
                  </a:effectLst>
                  <a:latin typeface="Trebuchet MS" pitchFamily="34" charset="0"/>
                </a:defRPr>
              </a:lvl8pPr>
              <a:lvl9pPr marL="1828800" algn="ctr" rtl="0" fontAlgn="base">
                <a:spcBef>
                  <a:spcPct val="0"/>
                </a:spcBef>
                <a:spcAft>
                  <a:spcPct val="0"/>
                </a:spcAft>
                <a:defRPr sz="2400" b="1">
                  <a:solidFill>
                    <a:srgbClr val="0033CC"/>
                  </a:solidFill>
                  <a:effectLst>
                    <a:outerShdw blurRad="38100" dist="38100" dir="2700000" algn="tl">
                      <a:srgbClr val="C0C0C0"/>
                    </a:outerShdw>
                  </a:effectLst>
                  <a:latin typeface="Trebuchet MS" pitchFamily="34" charset="0"/>
                </a:defRPr>
              </a:lvl9pPr>
            </a:lstStyle>
            <a:p>
              <a:pPr eaLnBrk="1" hangingPunct="1"/>
              <a:r>
                <a:rPr lang="en-US" altLang="zh-CN" sz="2000" b="0" kern="0" dirty="0">
                  <a:effectLst/>
                  <a:latin typeface="+mn-lt"/>
                  <a:ea typeface="微软雅黑" panose="020B0503020204020204" pitchFamily="34" charset="-122"/>
                </a:rPr>
                <a:t>Atom beam and trap</a:t>
              </a:r>
              <a:endParaRPr lang="en-US" sz="2000" kern="0" dirty="0">
                <a:latin typeface="+mn-lt"/>
              </a:endParaRPr>
            </a:p>
          </p:txBody>
        </p:sp>
        <p:grpSp>
          <p:nvGrpSpPr>
            <p:cNvPr id="12" name="组合 25">
              <a:extLst>
                <a:ext uri="{FF2B5EF4-FFF2-40B4-BE49-F238E27FC236}">
                  <a16:creationId xmlns:a16="http://schemas.microsoft.com/office/drawing/2014/main" id="{E3124020-CCB3-4184-9A13-B23A71435229}"/>
                </a:ext>
              </a:extLst>
            </p:cNvPr>
            <p:cNvGrpSpPr/>
            <p:nvPr/>
          </p:nvGrpSpPr>
          <p:grpSpPr>
            <a:xfrm>
              <a:off x="1524000" y="976122"/>
              <a:ext cx="1828800" cy="1664737"/>
              <a:chOff x="1061626" y="1862971"/>
              <a:chExt cx="1828800" cy="1664737"/>
            </a:xfrm>
          </p:grpSpPr>
          <p:grpSp>
            <p:nvGrpSpPr>
              <p:cNvPr id="13" name="组合 5">
                <a:extLst>
                  <a:ext uri="{FF2B5EF4-FFF2-40B4-BE49-F238E27FC236}">
                    <a16:creationId xmlns:a16="http://schemas.microsoft.com/office/drawing/2014/main" id="{39EB3E79-1CF1-42CF-9970-29D719884745}"/>
                  </a:ext>
                </a:extLst>
              </p:cNvPr>
              <p:cNvGrpSpPr/>
              <p:nvPr/>
            </p:nvGrpSpPr>
            <p:grpSpPr>
              <a:xfrm>
                <a:off x="1061626" y="1862971"/>
                <a:ext cx="1828800" cy="1421342"/>
                <a:chOff x="718234" y="1320826"/>
                <a:chExt cx="2012655" cy="1564234"/>
              </a:xfrm>
            </p:grpSpPr>
            <p:pic>
              <p:nvPicPr>
                <p:cNvPr id="16" name="图片 20">
                  <a:extLst>
                    <a:ext uri="{FF2B5EF4-FFF2-40B4-BE49-F238E27FC236}">
                      <a16:creationId xmlns:a16="http://schemas.microsoft.com/office/drawing/2014/main" id="{7A3FFDA1-3E9B-44AB-9324-2E0D6FD68752}"/>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47635" t="15718" r="4969" b="2464"/>
                <a:stretch/>
              </p:blipFill>
              <p:spPr>
                <a:xfrm>
                  <a:off x="718234" y="1320826"/>
                  <a:ext cx="1528338" cy="1564234"/>
                </a:xfrm>
                <a:prstGeom prst="rect">
                  <a:avLst/>
                </a:prstGeom>
                <a:ln>
                  <a:noFill/>
                </a:ln>
                <a:effectLst>
                  <a:softEdge rad="112500"/>
                </a:effectLst>
              </p:spPr>
            </p:pic>
            <p:sp>
              <p:nvSpPr>
                <p:cNvPr id="17" name="MOT">
                  <a:extLst>
                    <a:ext uri="{FF2B5EF4-FFF2-40B4-BE49-F238E27FC236}">
                      <a16:creationId xmlns:a16="http://schemas.microsoft.com/office/drawing/2014/main" id="{5A68CD70-DA1D-403D-A4EF-1643957AE4DF}"/>
                    </a:ext>
                  </a:extLst>
                </p:cNvPr>
                <p:cNvSpPr txBox="1"/>
                <p:nvPr/>
              </p:nvSpPr>
              <p:spPr>
                <a:xfrm>
                  <a:off x="1298271" y="2606347"/>
                  <a:ext cx="1432618" cy="25752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7625" tIns="47625" rIns="47625" bIns="47625" anchor="ctr"/>
                <a:lstStyle>
                  <a:lvl1pPr algn="l" defTabSz="1834444">
                    <a:defRPr sz="3200" b="0">
                      <a:latin typeface="Avenir Book"/>
                      <a:ea typeface="Avenir Book"/>
                      <a:cs typeface="Avenir Book"/>
                      <a:sym typeface="Avenir Book"/>
                    </a:defRPr>
                  </a:lvl1pPr>
                </a:lstStyle>
                <a:p>
                  <a:pPr algn="ctr"/>
                  <a:r>
                    <a:rPr lang="en-US" altLang="zh-CN" sz="2000" dirty="0">
                      <a:solidFill>
                        <a:srgbClr val="0033CC"/>
                      </a:solidFill>
                      <a:latin typeface="+mn-lt"/>
                      <a:ea typeface="黑体" panose="02010609060101010101" pitchFamily="49" charset="-122"/>
                      <a:cs typeface="Times New Roman" panose="02020603050405020304" pitchFamily="18" charset="0"/>
                    </a:rPr>
                    <a:t>Electrodes</a:t>
                  </a:r>
                  <a:endParaRPr sz="2000" dirty="0">
                    <a:solidFill>
                      <a:srgbClr val="0033CC"/>
                    </a:solidFill>
                    <a:latin typeface="+mn-lt"/>
                    <a:ea typeface="黑体" panose="02010609060101010101" pitchFamily="49" charset="-122"/>
                    <a:cs typeface="Times New Roman" panose="02020603050405020304" pitchFamily="18" charset="0"/>
                  </a:endParaRPr>
                </a:p>
              </p:txBody>
            </p:sp>
          </p:grpSp>
          <p:cxnSp>
            <p:nvCxnSpPr>
              <p:cNvPr id="14" name="直接箭头连接符 10">
                <a:extLst>
                  <a:ext uri="{FF2B5EF4-FFF2-40B4-BE49-F238E27FC236}">
                    <a16:creationId xmlns:a16="http://schemas.microsoft.com/office/drawing/2014/main" id="{D0C0173C-608C-4CB8-A6A6-54CD69243898}"/>
                  </a:ext>
                </a:extLst>
              </p:cNvPr>
              <p:cNvCxnSpPr>
                <a:cxnSpLocks/>
              </p:cNvCxnSpPr>
              <p:nvPr/>
            </p:nvCxnSpPr>
            <p:spPr>
              <a:xfrm>
                <a:off x="2357026" y="3284312"/>
                <a:ext cx="228600" cy="243396"/>
              </a:xfrm>
              <a:prstGeom prst="straightConnector1">
                <a:avLst/>
              </a:prstGeom>
              <a:ln w="12700">
                <a:tailEnd type="triangle"/>
              </a:ln>
            </p:spPr>
            <p:style>
              <a:lnRef idx="1">
                <a:schemeClr val="dk1"/>
              </a:lnRef>
              <a:fillRef idx="0">
                <a:schemeClr val="dk1"/>
              </a:fillRef>
              <a:effectRef idx="0">
                <a:schemeClr val="dk1"/>
              </a:effectRef>
              <a:fontRef idx="minor">
                <a:schemeClr val="tx1"/>
              </a:fontRef>
            </p:style>
          </p:cxnSp>
          <p:cxnSp>
            <p:nvCxnSpPr>
              <p:cNvPr id="15" name="直接连接符 13">
                <a:extLst>
                  <a:ext uri="{FF2B5EF4-FFF2-40B4-BE49-F238E27FC236}">
                    <a16:creationId xmlns:a16="http://schemas.microsoft.com/office/drawing/2014/main" id="{7447F73B-F0AC-4AFB-B3AA-333F2706A03C}"/>
                  </a:ext>
                </a:extLst>
              </p:cNvPr>
              <p:cNvCxnSpPr>
                <a:cxnSpLocks/>
              </p:cNvCxnSpPr>
              <p:nvPr/>
            </p:nvCxnSpPr>
            <p:spPr>
              <a:xfrm flipH="1">
                <a:off x="1838427" y="3284312"/>
                <a:ext cx="518599" cy="0"/>
              </a:xfrm>
              <a:prstGeom prst="line">
                <a:avLst/>
              </a:prstGeom>
              <a:ln w="12700"/>
            </p:spPr>
            <p:style>
              <a:lnRef idx="1">
                <a:schemeClr val="dk1"/>
              </a:lnRef>
              <a:fillRef idx="0">
                <a:schemeClr val="dk1"/>
              </a:fillRef>
              <a:effectRef idx="0">
                <a:schemeClr val="dk1"/>
              </a:effectRef>
              <a:fontRef idx="minor">
                <a:schemeClr val="tx1"/>
              </a:fontRef>
            </p:style>
          </p:cxnSp>
        </p:grpSp>
        <p:sp>
          <p:nvSpPr>
            <p:cNvPr id="18" name="Title 1">
              <a:extLst>
                <a:ext uri="{FF2B5EF4-FFF2-40B4-BE49-F238E27FC236}">
                  <a16:creationId xmlns:a16="http://schemas.microsoft.com/office/drawing/2014/main" id="{B56E0E68-E4B8-404D-92EE-EC9C84939DC0}"/>
                </a:ext>
              </a:extLst>
            </p:cNvPr>
            <p:cNvSpPr txBox="1">
              <a:spLocks/>
            </p:cNvSpPr>
            <p:nvPr/>
          </p:nvSpPr>
          <p:spPr bwMode="auto">
            <a:xfrm>
              <a:off x="3352800" y="859309"/>
              <a:ext cx="3733800" cy="7953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2400" b="1">
                  <a:solidFill>
                    <a:srgbClr val="0033CC"/>
                  </a:solidFill>
                  <a:effectLst>
                    <a:outerShdw blurRad="38100" dist="38100" dir="2700000" algn="tl">
                      <a:srgbClr val="C0C0C0"/>
                    </a:outerShdw>
                  </a:effectLst>
                  <a:latin typeface="+mj-lt"/>
                  <a:ea typeface="+mj-ea"/>
                  <a:cs typeface="+mj-cs"/>
                </a:defRPr>
              </a:lvl1pPr>
              <a:lvl2pPr algn="ctr" rtl="0" fontAlgn="base">
                <a:spcBef>
                  <a:spcPct val="0"/>
                </a:spcBef>
                <a:spcAft>
                  <a:spcPct val="0"/>
                </a:spcAft>
                <a:defRPr sz="2400" b="1">
                  <a:solidFill>
                    <a:srgbClr val="0033CC"/>
                  </a:solidFill>
                  <a:effectLst>
                    <a:outerShdw blurRad="38100" dist="38100" dir="2700000" algn="tl">
                      <a:srgbClr val="C0C0C0"/>
                    </a:outerShdw>
                  </a:effectLst>
                  <a:latin typeface="Trebuchet MS" pitchFamily="34" charset="0"/>
                </a:defRPr>
              </a:lvl2pPr>
              <a:lvl3pPr algn="ctr" rtl="0" fontAlgn="base">
                <a:spcBef>
                  <a:spcPct val="0"/>
                </a:spcBef>
                <a:spcAft>
                  <a:spcPct val="0"/>
                </a:spcAft>
                <a:defRPr sz="2400" b="1">
                  <a:solidFill>
                    <a:srgbClr val="0033CC"/>
                  </a:solidFill>
                  <a:effectLst>
                    <a:outerShdw blurRad="38100" dist="38100" dir="2700000" algn="tl">
                      <a:srgbClr val="C0C0C0"/>
                    </a:outerShdw>
                  </a:effectLst>
                  <a:latin typeface="Trebuchet MS" pitchFamily="34" charset="0"/>
                </a:defRPr>
              </a:lvl3pPr>
              <a:lvl4pPr algn="ctr" rtl="0" fontAlgn="base">
                <a:spcBef>
                  <a:spcPct val="0"/>
                </a:spcBef>
                <a:spcAft>
                  <a:spcPct val="0"/>
                </a:spcAft>
                <a:defRPr sz="2400" b="1">
                  <a:solidFill>
                    <a:srgbClr val="0033CC"/>
                  </a:solidFill>
                  <a:effectLst>
                    <a:outerShdw blurRad="38100" dist="38100" dir="2700000" algn="tl">
                      <a:srgbClr val="C0C0C0"/>
                    </a:outerShdw>
                  </a:effectLst>
                  <a:latin typeface="Trebuchet MS" pitchFamily="34" charset="0"/>
                </a:defRPr>
              </a:lvl4pPr>
              <a:lvl5pPr algn="ctr" rtl="0" fontAlgn="base">
                <a:spcBef>
                  <a:spcPct val="0"/>
                </a:spcBef>
                <a:spcAft>
                  <a:spcPct val="0"/>
                </a:spcAft>
                <a:defRPr sz="2400" b="1">
                  <a:solidFill>
                    <a:srgbClr val="0033CC"/>
                  </a:solidFill>
                  <a:effectLst>
                    <a:outerShdw blurRad="38100" dist="38100" dir="2700000" algn="tl">
                      <a:srgbClr val="C0C0C0"/>
                    </a:outerShdw>
                  </a:effectLst>
                  <a:latin typeface="Trebuchet MS" pitchFamily="34" charset="0"/>
                </a:defRPr>
              </a:lvl5pPr>
              <a:lvl6pPr marL="457200" algn="ctr" rtl="0" fontAlgn="base">
                <a:spcBef>
                  <a:spcPct val="0"/>
                </a:spcBef>
                <a:spcAft>
                  <a:spcPct val="0"/>
                </a:spcAft>
                <a:defRPr sz="2400" b="1">
                  <a:solidFill>
                    <a:srgbClr val="0033CC"/>
                  </a:solidFill>
                  <a:effectLst>
                    <a:outerShdw blurRad="38100" dist="38100" dir="2700000" algn="tl">
                      <a:srgbClr val="C0C0C0"/>
                    </a:outerShdw>
                  </a:effectLst>
                  <a:latin typeface="Trebuchet MS" pitchFamily="34" charset="0"/>
                </a:defRPr>
              </a:lvl6pPr>
              <a:lvl7pPr marL="914400" algn="ctr" rtl="0" fontAlgn="base">
                <a:spcBef>
                  <a:spcPct val="0"/>
                </a:spcBef>
                <a:spcAft>
                  <a:spcPct val="0"/>
                </a:spcAft>
                <a:defRPr sz="2400" b="1">
                  <a:solidFill>
                    <a:srgbClr val="0033CC"/>
                  </a:solidFill>
                  <a:effectLst>
                    <a:outerShdw blurRad="38100" dist="38100" dir="2700000" algn="tl">
                      <a:srgbClr val="C0C0C0"/>
                    </a:outerShdw>
                  </a:effectLst>
                  <a:latin typeface="Trebuchet MS" pitchFamily="34" charset="0"/>
                </a:defRPr>
              </a:lvl7pPr>
              <a:lvl8pPr marL="1371600" algn="ctr" rtl="0" fontAlgn="base">
                <a:spcBef>
                  <a:spcPct val="0"/>
                </a:spcBef>
                <a:spcAft>
                  <a:spcPct val="0"/>
                </a:spcAft>
                <a:defRPr sz="2400" b="1">
                  <a:solidFill>
                    <a:srgbClr val="0033CC"/>
                  </a:solidFill>
                  <a:effectLst>
                    <a:outerShdw blurRad="38100" dist="38100" dir="2700000" algn="tl">
                      <a:srgbClr val="C0C0C0"/>
                    </a:outerShdw>
                  </a:effectLst>
                  <a:latin typeface="Trebuchet MS" pitchFamily="34" charset="0"/>
                </a:defRPr>
              </a:lvl8pPr>
              <a:lvl9pPr marL="1828800" algn="ctr" rtl="0" fontAlgn="base">
                <a:spcBef>
                  <a:spcPct val="0"/>
                </a:spcBef>
                <a:spcAft>
                  <a:spcPct val="0"/>
                </a:spcAft>
                <a:defRPr sz="2400" b="1">
                  <a:solidFill>
                    <a:srgbClr val="0033CC"/>
                  </a:solidFill>
                  <a:effectLst>
                    <a:outerShdw blurRad="38100" dist="38100" dir="2700000" algn="tl">
                      <a:srgbClr val="C0C0C0"/>
                    </a:outerShdw>
                  </a:effectLst>
                  <a:latin typeface="Trebuchet MS" pitchFamily="34" charset="0"/>
                </a:defRPr>
              </a:lvl9pPr>
            </a:lstStyle>
            <a:p>
              <a:pPr eaLnBrk="1" hangingPunct="1"/>
              <a:r>
                <a:rPr lang="en-US" altLang="zh-CN" sz="2000" b="0" kern="0" dirty="0">
                  <a:effectLst/>
                  <a:latin typeface="+mn-lt"/>
                  <a:ea typeface="微软雅黑" panose="020B0503020204020204" pitchFamily="34" charset="-122"/>
                </a:rPr>
                <a:t>Movable ODT (the “bus”)</a:t>
              </a:r>
              <a:endParaRPr lang="en-US" sz="2000" kern="0" dirty="0">
                <a:latin typeface="+mn-lt"/>
              </a:endParaRPr>
            </a:p>
          </p:txBody>
        </p:sp>
      </p:grpSp>
      <p:pic>
        <p:nvPicPr>
          <p:cNvPr id="3105" name="Picture 33" descr="William D. Phillips">
            <a:extLst>
              <a:ext uri="{FF2B5EF4-FFF2-40B4-BE49-F238E27FC236}">
                <a16:creationId xmlns:a16="http://schemas.microsoft.com/office/drawing/2014/main" id="{21F87594-2944-4575-925A-D8AA081F05F1}"/>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762501" y="3424238"/>
            <a:ext cx="9525" cy="9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280377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0" y="166254"/>
            <a:ext cx="9144000" cy="6525491"/>
          </a:xfrm>
          <a:prstGeom prst="rect">
            <a:avLst/>
          </a:prstGeom>
        </p:spPr>
      </p:pic>
      <p:sp>
        <p:nvSpPr>
          <p:cNvPr id="3" name="Title 1">
            <a:extLst>
              <a:ext uri="{FF2B5EF4-FFF2-40B4-BE49-F238E27FC236}">
                <a16:creationId xmlns:a16="http://schemas.microsoft.com/office/drawing/2014/main" id="{36ED8B84-DD97-4202-AE81-CCB6E1B7A6D8}"/>
              </a:ext>
            </a:extLst>
          </p:cNvPr>
          <p:cNvSpPr txBox="1">
            <a:spLocks/>
          </p:cNvSpPr>
          <p:nvPr/>
        </p:nvSpPr>
        <p:spPr bwMode="auto">
          <a:xfrm rot="948586">
            <a:off x="227100" y="4038600"/>
            <a:ext cx="3733800" cy="795339"/>
          </a:xfrm>
          <a:prstGeom prst="rect">
            <a:avLst/>
          </a:prstGeom>
          <a:noFill/>
          <a:ln>
            <a:noFill/>
          </a:ln>
          <a:effectLst/>
          <a:scene3d>
            <a:camera prst="isometricBottomDown"/>
            <a:lightRig rig="threePt" dir="t"/>
          </a:scene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2400" b="1">
                <a:solidFill>
                  <a:srgbClr val="0033CC"/>
                </a:solidFill>
                <a:effectLst>
                  <a:outerShdw blurRad="38100" dist="38100" dir="2700000" algn="tl">
                    <a:srgbClr val="C0C0C0"/>
                  </a:outerShdw>
                </a:effectLst>
                <a:latin typeface="+mj-lt"/>
                <a:ea typeface="+mj-ea"/>
                <a:cs typeface="+mj-cs"/>
              </a:defRPr>
            </a:lvl1pPr>
            <a:lvl2pPr algn="ctr" rtl="0" fontAlgn="base">
              <a:spcBef>
                <a:spcPct val="0"/>
              </a:spcBef>
              <a:spcAft>
                <a:spcPct val="0"/>
              </a:spcAft>
              <a:defRPr sz="2400" b="1">
                <a:solidFill>
                  <a:srgbClr val="0033CC"/>
                </a:solidFill>
                <a:effectLst>
                  <a:outerShdw blurRad="38100" dist="38100" dir="2700000" algn="tl">
                    <a:srgbClr val="C0C0C0"/>
                  </a:outerShdw>
                </a:effectLst>
                <a:latin typeface="Trebuchet MS" pitchFamily="34" charset="0"/>
              </a:defRPr>
            </a:lvl2pPr>
            <a:lvl3pPr algn="ctr" rtl="0" fontAlgn="base">
              <a:spcBef>
                <a:spcPct val="0"/>
              </a:spcBef>
              <a:spcAft>
                <a:spcPct val="0"/>
              </a:spcAft>
              <a:defRPr sz="2400" b="1">
                <a:solidFill>
                  <a:srgbClr val="0033CC"/>
                </a:solidFill>
                <a:effectLst>
                  <a:outerShdw blurRad="38100" dist="38100" dir="2700000" algn="tl">
                    <a:srgbClr val="C0C0C0"/>
                  </a:outerShdw>
                </a:effectLst>
                <a:latin typeface="Trebuchet MS" pitchFamily="34" charset="0"/>
              </a:defRPr>
            </a:lvl3pPr>
            <a:lvl4pPr algn="ctr" rtl="0" fontAlgn="base">
              <a:spcBef>
                <a:spcPct val="0"/>
              </a:spcBef>
              <a:spcAft>
                <a:spcPct val="0"/>
              </a:spcAft>
              <a:defRPr sz="2400" b="1">
                <a:solidFill>
                  <a:srgbClr val="0033CC"/>
                </a:solidFill>
                <a:effectLst>
                  <a:outerShdw blurRad="38100" dist="38100" dir="2700000" algn="tl">
                    <a:srgbClr val="C0C0C0"/>
                  </a:outerShdw>
                </a:effectLst>
                <a:latin typeface="Trebuchet MS" pitchFamily="34" charset="0"/>
              </a:defRPr>
            </a:lvl4pPr>
            <a:lvl5pPr algn="ctr" rtl="0" fontAlgn="base">
              <a:spcBef>
                <a:spcPct val="0"/>
              </a:spcBef>
              <a:spcAft>
                <a:spcPct val="0"/>
              </a:spcAft>
              <a:defRPr sz="2400" b="1">
                <a:solidFill>
                  <a:srgbClr val="0033CC"/>
                </a:solidFill>
                <a:effectLst>
                  <a:outerShdw blurRad="38100" dist="38100" dir="2700000" algn="tl">
                    <a:srgbClr val="C0C0C0"/>
                  </a:outerShdw>
                </a:effectLst>
                <a:latin typeface="Trebuchet MS" pitchFamily="34" charset="0"/>
              </a:defRPr>
            </a:lvl5pPr>
            <a:lvl6pPr marL="457200" algn="ctr" rtl="0" fontAlgn="base">
              <a:spcBef>
                <a:spcPct val="0"/>
              </a:spcBef>
              <a:spcAft>
                <a:spcPct val="0"/>
              </a:spcAft>
              <a:defRPr sz="2400" b="1">
                <a:solidFill>
                  <a:srgbClr val="0033CC"/>
                </a:solidFill>
                <a:effectLst>
                  <a:outerShdw blurRad="38100" dist="38100" dir="2700000" algn="tl">
                    <a:srgbClr val="C0C0C0"/>
                  </a:outerShdw>
                </a:effectLst>
                <a:latin typeface="Trebuchet MS" pitchFamily="34" charset="0"/>
              </a:defRPr>
            </a:lvl6pPr>
            <a:lvl7pPr marL="914400" algn="ctr" rtl="0" fontAlgn="base">
              <a:spcBef>
                <a:spcPct val="0"/>
              </a:spcBef>
              <a:spcAft>
                <a:spcPct val="0"/>
              </a:spcAft>
              <a:defRPr sz="2400" b="1">
                <a:solidFill>
                  <a:srgbClr val="0033CC"/>
                </a:solidFill>
                <a:effectLst>
                  <a:outerShdw blurRad="38100" dist="38100" dir="2700000" algn="tl">
                    <a:srgbClr val="C0C0C0"/>
                  </a:outerShdw>
                </a:effectLst>
                <a:latin typeface="Trebuchet MS" pitchFamily="34" charset="0"/>
              </a:defRPr>
            </a:lvl7pPr>
            <a:lvl8pPr marL="1371600" algn="ctr" rtl="0" fontAlgn="base">
              <a:spcBef>
                <a:spcPct val="0"/>
              </a:spcBef>
              <a:spcAft>
                <a:spcPct val="0"/>
              </a:spcAft>
              <a:defRPr sz="2400" b="1">
                <a:solidFill>
                  <a:srgbClr val="0033CC"/>
                </a:solidFill>
                <a:effectLst>
                  <a:outerShdw blurRad="38100" dist="38100" dir="2700000" algn="tl">
                    <a:srgbClr val="C0C0C0"/>
                  </a:outerShdw>
                </a:effectLst>
                <a:latin typeface="Trebuchet MS" pitchFamily="34" charset="0"/>
              </a:defRPr>
            </a:lvl8pPr>
            <a:lvl9pPr marL="1828800" algn="ctr" rtl="0" fontAlgn="base">
              <a:spcBef>
                <a:spcPct val="0"/>
              </a:spcBef>
              <a:spcAft>
                <a:spcPct val="0"/>
              </a:spcAft>
              <a:defRPr sz="2400" b="1">
                <a:solidFill>
                  <a:srgbClr val="0033CC"/>
                </a:solidFill>
                <a:effectLst>
                  <a:outerShdw blurRad="38100" dist="38100" dir="2700000" algn="tl">
                    <a:srgbClr val="C0C0C0"/>
                  </a:outerShdw>
                </a:effectLst>
                <a:latin typeface="Trebuchet MS" pitchFamily="34" charset="0"/>
              </a:defRPr>
            </a:lvl9pPr>
          </a:lstStyle>
          <a:p>
            <a:pPr eaLnBrk="1" hangingPunct="1"/>
            <a:r>
              <a:rPr lang="en-US" altLang="zh-CN" sz="2800" b="0" kern="0" dirty="0">
                <a:solidFill>
                  <a:srgbClr val="FFFF66"/>
                </a:solidFill>
                <a:effectLst/>
                <a:latin typeface="微软雅黑" panose="020B0503020204020204" pitchFamily="34" charset="-122"/>
                <a:ea typeface="微软雅黑" panose="020B0503020204020204" pitchFamily="34" charset="-122"/>
              </a:rPr>
              <a:t>Air bearing stage</a:t>
            </a:r>
            <a:endParaRPr lang="en-US" sz="2800" kern="0" dirty="0">
              <a:solidFill>
                <a:srgbClr val="FFFF66"/>
              </a:solidFill>
            </a:endParaRPr>
          </a:p>
        </p:txBody>
      </p:sp>
      <p:sp>
        <p:nvSpPr>
          <p:cNvPr id="4" name="Title 1">
            <a:extLst>
              <a:ext uri="{FF2B5EF4-FFF2-40B4-BE49-F238E27FC236}">
                <a16:creationId xmlns:a16="http://schemas.microsoft.com/office/drawing/2014/main" id="{275AAA91-612A-4193-9B04-EAFBEB921932}"/>
              </a:ext>
            </a:extLst>
          </p:cNvPr>
          <p:cNvSpPr txBox="1">
            <a:spLocks/>
          </p:cNvSpPr>
          <p:nvPr/>
        </p:nvSpPr>
        <p:spPr bwMode="auto">
          <a:xfrm rot="1270048">
            <a:off x="6469549" y="501103"/>
            <a:ext cx="2099106" cy="350947"/>
          </a:xfrm>
          <a:prstGeom prst="rect">
            <a:avLst/>
          </a:prstGeom>
          <a:noFill/>
          <a:ln w="9525">
            <a:noFill/>
            <a:miter lim="800000"/>
            <a:headEnd/>
            <a:tailEnd/>
          </a:ln>
          <a:effectLst>
            <a:glow rad="63500">
              <a:schemeClr val="accent4">
                <a:satMod val="175000"/>
                <a:alpha val="40000"/>
              </a:schemeClr>
            </a:glow>
            <a:outerShdw dist="35921" dir="2700000" algn="ctr" rotWithShape="0">
              <a:schemeClr val="bg2"/>
            </a:outerShdw>
          </a:effectLst>
          <a:extLst>
            <a:ext uri="{909E8E84-426E-40DD-AFC4-6F175D3DCCD1}">
              <a14:hiddenFill xmlns:a14="http://schemas.microsoft.com/office/drawing/2010/main">
                <a:solidFill>
                  <a:schemeClr val="accent1"/>
                </a:solidFill>
              </a14:hiddenFill>
            </a:ext>
          </a:extLst>
        </p:spPr>
        <p:txBody>
          <a:bodyPr vert="horz" wrap="square" lIns="91440" tIns="45720" rIns="91440" bIns="45720" numCol="1" anchor="ctr" anchorCtr="0" compatLnSpc="1">
            <a:prstTxWarp prst="textNoShape">
              <a:avLst/>
            </a:prstTxWarp>
            <a:scene3d>
              <a:camera prst="isometricTopUp"/>
              <a:lightRig rig="threePt" dir="t"/>
            </a:scene3d>
          </a:bodyPr>
          <a:lstStyle>
            <a:lvl1pPr algn="ctr" rtl="0" fontAlgn="base">
              <a:spcBef>
                <a:spcPct val="0"/>
              </a:spcBef>
              <a:spcAft>
                <a:spcPct val="0"/>
              </a:spcAft>
              <a:defRPr sz="2400" b="1">
                <a:solidFill>
                  <a:srgbClr val="0033CC"/>
                </a:solidFill>
                <a:effectLst>
                  <a:outerShdw blurRad="38100" dist="38100" dir="2700000" algn="tl">
                    <a:srgbClr val="C0C0C0"/>
                  </a:outerShdw>
                </a:effectLst>
                <a:latin typeface="+mj-lt"/>
                <a:ea typeface="+mj-ea"/>
                <a:cs typeface="+mj-cs"/>
              </a:defRPr>
            </a:lvl1pPr>
            <a:lvl2pPr algn="ctr" rtl="0" fontAlgn="base">
              <a:spcBef>
                <a:spcPct val="0"/>
              </a:spcBef>
              <a:spcAft>
                <a:spcPct val="0"/>
              </a:spcAft>
              <a:defRPr sz="2400" b="1">
                <a:solidFill>
                  <a:srgbClr val="0033CC"/>
                </a:solidFill>
                <a:effectLst>
                  <a:outerShdw blurRad="38100" dist="38100" dir="2700000" algn="tl">
                    <a:srgbClr val="C0C0C0"/>
                  </a:outerShdw>
                </a:effectLst>
                <a:latin typeface="Trebuchet MS" pitchFamily="34" charset="0"/>
              </a:defRPr>
            </a:lvl2pPr>
            <a:lvl3pPr algn="ctr" rtl="0" fontAlgn="base">
              <a:spcBef>
                <a:spcPct val="0"/>
              </a:spcBef>
              <a:spcAft>
                <a:spcPct val="0"/>
              </a:spcAft>
              <a:defRPr sz="2400" b="1">
                <a:solidFill>
                  <a:srgbClr val="0033CC"/>
                </a:solidFill>
                <a:effectLst>
                  <a:outerShdw blurRad="38100" dist="38100" dir="2700000" algn="tl">
                    <a:srgbClr val="C0C0C0"/>
                  </a:outerShdw>
                </a:effectLst>
                <a:latin typeface="Trebuchet MS" pitchFamily="34" charset="0"/>
              </a:defRPr>
            </a:lvl3pPr>
            <a:lvl4pPr algn="ctr" rtl="0" fontAlgn="base">
              <a:spcBef>
                <a:spcPct val="0"/>
              </a:spcBef>
              <a:spcAft>
                <a:spcPct val="0"/>
              </a:spcAft>
              <a:defRPr sz="2400" b="1">
                <a:solidFill>
                  <a:srgbClr val="0033CC"/>
                </a:solidFill>
                <a:effectLst>
                  <a:outerShdw blurRad="38100" dist="38100" dir="2700000" algn="tl">
                    <a:srgbClr val="C0C0C0"/>
                  </a:outerShdw>
                </a:effectLst>
                <a:latin typeface="Trebuchet MS" pitchFamily="34" charset="0"/>
              </a:defRPr>
            </a:lvl4pPr>
            <a:lvl5pPr algn="ctr" rtl="0" fontAlgn="base">
              <a:spcBef>
                <a:spcPct val="0"/>
              </a:spcBef>
              <a:spcAft>
                <a:spcPct val="0"/>
              </a:spcAft>
              <a:defRPr sz="2400" b="1">
                <a:solidFill>
                  <a:srgbClr val="0033CC"/>
                </a:solidFill>
                <a:effectLst>
                  <a:outerShdw blurRad="38100" dist="38100" dir="2700000" algn="tl">
                    <a:srgbClr val="C0C0C0"/>
                  </a:outerShdw>
                </a:effectLst>
                <a:latin typeface="Trebuchet MS" pitchFamily="34" charset="0"/>
              </a:defRPr>
            </a:lvl5pPr>
            <a:lvl6pPr marL="457200" algn="ctr" rtl="0" fontAlgn="base">
              <a:spcBef>
                <a:spcPct val="0"/>
              </a:spcBef>
              <a:spcAft>
                <a:spcPct val="0"/>
              </a:spcAft>
              <a:defRPr sz="2400" b="1">
                <a:solidFill>
                  <a:srgbClr val="0033CC"/>
                </a:solidFill>
                <a:effectLst>
                  <a:outerShdw blurRad="38100" dist="38100" dir="2700000" algn="tl">
                    <a:srgbClr val="C0C0C0"/>
                  </a:outerShdw>
                </a:effectLst>
                <a:latin typeface="Trebuchet MS" pitchFamily="34" charset="0"/>
              </a:defRPr>
            </a:lvl6pPr>
            <a:lvl7pPr marL="914400" algn="ctr" rtl="0" fontAlgn="base">
              <a:spcBef>
                <a:spcPct val="0"/>
              </a:spcBef>
              <a:spcAft>
                <a:spcPct val="0"/>
              </a:spcAft>
              <a:defRPr sz="2400" b="1">
                <a:solidFill>
                  <a:srgbClr val="0033CC"/>
                </a:solidFill>
                <a:effectLst>
                  <a:outerShdw blurRad="38100" dist="38100" dir="2700000" algn="tl">
                    <a:srgbClr val="C0C0C0"/>
                  </a:outerShdw>
                </a:effectLst>
                <a:latin typeface="Trebuchet MS" pitchFamily="34" charset="0"/>
              </a:defRPr>
            </a:lvl7pPr>
            <a:lvl8pPr marL="1371600" algn="ctr" rtl="0" fontAlgn="base">
              <a:spcBef>
                <a:spcPct val="0"/>
              </a:spcBef>
              <a:spcAft>
                <a:spcPct val="0"/>
              </a:spcAft>
              <a:defRPr sz="2400" b="1">
                <a:solidFill>
                  <a:srgbClr val="0033CC"/>
                </a:solidFill>
                <a:effectLst>
                  <a:outerShdw blurRad="38100" dist="38100" dir="2700000" algn="tl">
                    <a:srgbClr val="C0C0C0"/>
                  </a:outerShdw>
                </a:effectLst>
                <a:latin typeface="Trebuchet MS" pitchFamily="34" charset="0"/>
              </a:defRPr>
            </a:lvl8pPr>
            <a:lvl9pPr marL="1828800" algn="ctr" rtl="0" fontAlgn="base">
              <a:spcBef>
                <a:spcPct val="0"/>
              </a:spcBef>
              <a:spcAft>
                <a:spcPct val="0"/>
              </a:spcAft>
              <a:defRPr sz="2400" b="1">
                <a:solidFill>
                  <a:srgbClr val="0033CC"/>
                </a:solidFill>
                <a:effectLst>
                  <a:outerShdw blurRad="38100" dist="38100" dir="2700000" algn="tl">
                    <a:srgbClr val="C0C0C0"/>
                  </a:outerShdw>
                </a:effectLst>
                <a:latin typeface="Trebuchet MS" pitchFamily="34" charset="0"/>
              </a:defRPr>
            </a:lvl9pPr>
          </a:lstStyle>
          <a:p>
            <a:pPr eaLnBrk="1" hangingPunct="1"/>
            <a:r>
              <a:rPr lang="en-US" sz="2000" b="0" kern="0" dirty="0">
                <a:solidFill>
                  <a:srgbClr val="FFFF00"/>
                </a:solidFill>
                <a:effectLst/>
              </a:rPr>
              <a:t>Magnetic shields</a:t>
            </a:r>
          </a:p>
        </p:txBody>
      </p:sp>
    </p:spTree>
    <p:extLst>
      <p:ext uri="{BB962C8B-B14F-4D97-AF65-F5344CB8AC3E}">
        <p14:creationId xmlns:p14="http://schemas.microsoft.com/office/powerpoint/2010/main" val="330772488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1"/>
          <p:cNvSpPr txBox="1">
            <a:spLocks/>
          </p:cNvSpPr>
          <p:nvPr/>
        </p:nvSpPr>
        <p:spPr bwMode="auto">
          <a:xfrm>
            <a:off x="0" y="0"/>
            <a:ext cx="9144000" cy="8409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rmAutofit/>
          </a:bodyPr>
          <a:lstStyle>
            <a:lvl1pPr algn="ctr" rtl="0" fontAlgn="base">
              <a:spcBef>
                <a:spcPct val="0"/>
              </a:spcBef>
              <a:spcAft>
                <a:spcPct val="0"/>
              </a:spcAft>
              <a:defRPr sz="2400" b="1">
                <a:solidFill>
                  <a:srgbClr val="0033CC"/>
                </a:solidFill>
                <a:effectLst>
                  <a:outerShdw blurRad="38100" dist="38100" dir="2700000" algn="tl">
                    <a:srgbClr val="C0C0C0"/>
                  </a:outerShdw>
                </a:effectLst>
                <a:latin typeface="+mj-lt"/>
                <a:ea typeface="+mj-ea"/>
                <a:cs typeface="+mj-cs"/>
              </a:defRPr>
            </a:lvl1pPr>
            <a:lvl2pPr algn="ctr" rtl="0" fontAlgn="base">
              <a:spcBef>
                <a:spcPct val="0"/>
              </a:spcBef>
              <a:spcAft>
                <a:spcPct val="0"/>
              </a:spcAft>
              <a:defRPr sz="2400" b="1">
                <a:solidFill>
                  <a:srgbClr val="0033CC"/>
                </a:solidFill>
                <a:effectLst>
                  <a:outerShdw blurRad="38100" dist="38100" dir="2700000" algn="tl">
                    <a:srgbClr val="C0C0C0"/>
                  </a:outerShdw>
                </a:effectLst>
                <a:latin typeface="Trebuchet MS" pitchFamily="34" charset="0"/>
              </a:defRPr>
            </a:lvl2pPr>
            <a:lvl3pPr algn="ctr" rtl="0" fontAlgn="base">
              <a:spcBef>
                <a:spcPct val="0"/>
              </a:spcBef>
              <a:spcAft>
                <a:spcPct val="0"/>
              </a:spcAft>
              <a:defRPr sz="2400" b="1">
                <a:solidFill>
                  <a:srgbClr val="0033CC"/>
                </a:solidFill>
                <a:effectLst>
                  <a:outerShdw blurRad="38100" dist="38100" dir="2700000" algn="tl">
                    <a:srgbClr val="C0C0C0"/>
                  </a:outerShdw>
                </a:effectLst>
                <a:latin typeface="Trebuchet MS" pitchFamily="34" charset="0"/>
              </a:defRPr>
            </a:lvl3pPr>
            <a:lvl4pPr algn="ctr" rtl="0" fontAlgn="base">
              <a:spcBef>
                <a:spcPct val="0"/>
              </a:spcBef>
              <a:spcAft>
                <a:spcPct val="0"/>
              </a:spcAft>
              <a:defRPr sz="2400" b="1">
                <a:solidFill>
                  <a:srgbClr val="0033CC"/>
                </a:solidFill>
                <a:effectLst>
                  <a:outerShdw blurRad="38100" dist="38100" dir="2700000" algn="tl">
                    <a:srgbClr val="C0C0C0"/>
                  </a:outerShdw>
                </a:effectLst>
                <a:latin typeface="Trebuchet MS" pitchFamily="34" charset="0"/>
              </a:defRPr>
            </a:lvl4pPr>
            <a:lvl5pPr algn="ctr" rtl="0" fontAlgn="base">
              <a:spcBef>
                <a:spcPct val="0"/>
              </a:spcBef>
              <a:spcAft>
                <a:spcPct val="0"/>
              </a:spcAft>
              <a:defRPr sz="2400" b="1">
                <a:solidFill>
                  <a:srgbClr val="0033CC"/>
                </a:solidFill>
                <a:effectLst>
                  <a:outerShdw blurRad="38100" dist="38100" dir="2700000" algn="tl">
                    <a:srgbClr val="C0C0C0"/>
                  </a:outerShdw>
                </a:effectLst>
                <a:latin typeface="Trebuchet MS" pitchFamily="34" charset="0"/>
              </a:defRPr>
            </a:lvl5pPr>
            <a:lvl6pPr marL="457200" algn="ctr" rtl="0" fontAlgn="base">
              <a:spcBef>
                <a:spcPct val="0"/>
              </a:spcBef>
              <a:spcAft>
                <a:spcPct val="0"/>
              </a:spcAft>
              <a:defRPr sz="2400" b="1">
                <a:solidFill>
                  <a:srgbClr val="0033CC"/>
                </a:solidFill>
                <a:effectLst>
                  <a:outerShdw blurRad="38100" dist="38100" dir="2700000" algn="tl">
                    <a:srgbClr val="C0C0C0"/>
                  </a:outerShdw>
                </a:effectLst>
                <a:latin typeface="Trebuchet MS" pitchFamily="34" charset="0"/>
              </a:defRPr>
            </a:lvl6pPr>
            <a:lvl7pPr marL="914400" algn="ctr" rtl="0" fontAlgn="base">
              <a:spcBef>
                <a:spcPct val="0"/>
              </a:spcBef>
              <a:spcAft>
                <a:spcPct val="0"/>
              </a:spcAft>
              <a:defRPr sz="2400" b="1">
                <a:solidFill>
                  <a:srgbClr val="0033CC"/>
                </a:solidFill>
                <a:effectLst>
                  <a:outerShdw blurRad="38100" dist="38100" dir="2700000" algn="tl">
                    <a:srgbClr val="C0C0C0"/>
                  </a:outerShdw>
                </a:effectLst>
                <a:latin typeface="Trebuchet MS" pitchFamily="34" charset="0"/>
              </a:defRPr>
            </a:lvl7pPr>
            <a:lvl8pPr marL="1371600" algn="ctr" rtl="0" fontAlgn="base">
              <a:spcBef>
                <a:spcPct val="0"/>
              </a:spcBef>
              <a:spcAft>
                <a:spcPct val="0"/>
              </a:spcAft>
              <a:defRPr sz="2400" b="1">
                <a:solidFill>
                  <a:srgbClr val="0033CC"/>
                </a:solidFill>
                <a:effectLst>
                  <a:outerShdw blurRad="38100" dist="38100" dir="2700000" algn="tl">
                    <a:srgbClr val="C0C0C0"/>
                  </a:outerShdw>
                </a:effectLst>
                <a:latin typeface="Trebuchet MS" pitchFamily="34" charset="0"/>
              </a:defRPr>
            </a:lvl8pPr>
            <a:lvl9pPr marL="1828800" algn="ctr" rtl="0" fontAlgn="base">
              <a:spcBef>
                <a:spcPct val="0"/>
              </a:spcBef>
              <a:spcAft>
                <a:spcPct val="0"/>
              </a:spcAft>
              <a:defRPr sz="2400" b="1">
                <a:solidFill>
                  <a:srgbClr val="0033CC"/>
                </a:solidFill>
                <a:effectLst>
                  <a:outerShdw blurRad="38100" dist="38100" dir="2700000" algn="tl">
                    <a:srgbClr val="C0C0C0"/>
                  </a:outerShdw>
                </a:effectLst>
                <a:latin typeface="Trebuchet MS" pitchFamily="34" charset="0"/>
              </a:defRPr>
            </a:lvl9pPr>
          </a:lstStyle>
          <a:p>
            <a:pPr eaLnBrk="1" hangingPunct="1"/>
            <a:r>
              <a:rPr lang="en-US" altLang="zh-CN" sz="2800" kern="0" dirty="0">
                <a:solidFill>
                  <a:srgbClr val="0000FF"/>
                </a:solidFill>
                <a:effectLst/>
                <a:latin typeface="+mn-lt"/>
                <a:ea typeface="微软雅黑" panose="020B0503020204020204" pitchFamily="34" charset="-122"/>
                <a:cs typeface="Times New Roman" panose="02020603050405020304" pitchFamily="18" charset="0"/>
              </a:rPr>
              <a:t>Long spin coherence time (T</a:t>
            </a:r>
            <a:r>
              <a:rPr lang="en-US" altLang="zh-CN" sz="2800" kern="0" baseline="-25000" dirty="0">
                <a:solidFill>
                  <a:srgbClr val="0000FF"/>
                </a:solidFill>
                <a:effectLst/>
                <a:latin typeface="+mn-lt"/>
                <a:ea typeface="微软雅黑" panose="020B0503020204020204" pitchFamily="34" charset="-122"/>
                <a:cs typeface="Times New Roman" panose="02020603050405020304" pitchFamily="18" charset="0"/>
              </a:rPr>
              <a:t>2</a:t>
            </a:r>
            <a:r>
              <a:rPr lang="en-US" altLang="zh-CN" sz="2800" kern="0" dirty="0">
                <a:solidFill>
                  <a:srgbClr val="0000FF"/>
                </a:solidFill>
                <a:effectLst/>
                <a:latin typeface="+mn-lt"/>
                <a:ea typeface="微软雅黑" panose="020B0503020204020204" pitchFamily="34" charset="-122"/>
                <a:cs typeface="Times New Roman" panose="02020603050405020304" pitchFamily="18" charset="0"/>
              </a:rPr>
              <a:t>) </a:t>
            </a:r>
          </a:p>
        </p:txBody>
      </p:sp>
      <p:sp>
        <p:nvSpPr>
          <p:cNvPr id="11" name="文本框 7">
            <a:extLst>
              <a:ext uri="{FF2B5EF4-FFF2-40B4-BE49-F238E27FC236}">
                <a16:creationId xmlns:a16="http://schemas.microsoft.com/office/drawing/2014/main" id="{086691C3-93B1-44A4-A53D-583A0D2EB6D1}"/>
              </a:ext>
            </a:extLst>
          </p:cNvPr>
          <p:cNvSpPr txBox="1"/>
          <p:nvPr/>
        </p:nvSpPr>
        <p:spPr>
          <a:xfrm>
            <a:off x="2086447" y="4923997"/>
            <a:ext cx="4971104" cy="1705403"/>
          </a:xfrm>
          <a:prstGeom prst="rect">
            <a:avLst/>
          </a:prstGeom>
          <a:noFill/>
        </p:spPr>
        <p:txBody>
          <a:bodyPr wrap="none" rtlCol="0">
            <a:spAutoFit/>
          </a:bodyPr>
          <a:lstStyle/>
          <a:p>
            <a:pPr marL="285750" indent="-285750">
              <a:lnSpc>
                <a:spcPct val="150000"/>
              </a:lnSpc>
              <a:buFont typeface="Arial" panose="020B0604020202020204" pitchFamily="34" charset="0"/>
              <a:buChar char="•"/>
            </a:pPr>
            <a:r>
              <a:rPr lang="en-US" altLang="zh-CN" sz="1800" dirty="0">
                <a:latin typeface="微软雅黑" panose="020B0503020204020204" pitchFamily="34" charset="-122"/>
                <a:ea typeface="微软雅黑" panose="020B0503020204020204" pitchFamily="34" charset="-122"/>
              </a:rPr>
              <a:t>Vacuum-limited trap lifetime: </a:t>
            </a:r>
            <a:r>
              <a:rPr lang="en-US" altLang="zh-CN" sz="1800" dirty="0">
                <a:solidFill>
                  <a:srgbClr val="0000FF"/>
                </a:solidFill>
                <a:latin typeface="微软雅黑" panose="020B0503020204020204" pitchFamily="34" charset="-122"/>
                <a:ea typeface="微软雅黑" panose="020B0503020204020204" pitchFamily="34" charset="-122"/>
              </a:rPr>
              <a:t>75 s</a:t>
            </a:r>
          </a:p>
          <a:p>
            <a:pPr marL="285750" indent="-285750">
              <a:lnSpc>
                <a:spcPct val="150000"/>
              </a:lnSpc>
              <a:buFont typeface="Arial" panose="020B0604020202020204" pitchFamily="34" charset="0"/>
              <a:buChar char="•"/>
            </a:pPr>
            <a:r>
              <a:rPr lang="en-US" altLang="zh-CN" sz="1800" dirty="0">
                <a:latin typeface="微软雅黑" panose="020B0503020204020204" pitchFamily="34" charset="-122"/>
                <a:ea typeface="微软雅黑" panose="020B0503020204020204" pitchFamily="34" charset="-122"/>
              </a:rPr>
              <a:t>EDM measurement precession time: </a:t>
            </a:r>
            <a:r>
              <a:rPr lang="en-US" altLang="zh-CN" sz="1800" dirty="0">
                <a:solidFill>
                  <a:srgbClr val="0000FF"/>
                </a:solidFill>
                <a:latin typeface="微软雅黑" panose="020B0503020204020204" pitchFamily="34" charset="-122"/>
                <a:ea typeface="微软雅黑" panose="020B0503020204020204" pitchFamily="34" charset="-122"/>
              </a:rPr>
              <a:t>96 s</a:t>
            </a:r>
          </a:p>
          <a:p>
            <a:pPr marL="285750" indent="-285750">
              <a:lnSpc>
                <a:spcPct val="150000"/>
              </a:lnSpc>
              <a:buFont typeface="Arial" panose="020B0604020202020204" pitchFamily="34" charset="0"/>
              <a:buChar char="•"/>
            </a:pPr>
            <a:r>
              <a:rPr lang="en-US" altLang="zh-CN" sz="1800" dirty="0">
                <a:latin typeface="微软雅黑" panose="020B0503020204020204" pitchFamily="34" charset="-122"/>
                <a:ea typeface="微软雅黑" panose="020B0503020204020204" pitchFamily="34" charset="-122"/>
              </a:rPr>
              <a:t>Observed precession to: </a:t>
            </a:r>
            <a:r>
              <a:rPr lang="en-US" altLang="zh-CN" sz="1800" dirty="0">
                <a:solidFill>
                  <a:srgbClr val="0000FF"/>
                </a:solidFill>
                <a:latin typeface="微软雅黑" panose="020B0503020204020204" pitchFamily="34" charset="-122"/>
                <a:ea typeface="微软雅黑" panose="020B0503020204020204" pitchFamily="34" charset="-122"/>
              </a:rPr>
              <a:t>300 s</a:t>
            </a:r>
          </a:p>
          <a:p>
            <a:pPr marL="285750" indent="-285750">
              <a:lnSpc>
                <a:spcPct val="150000"/>
              </a:lnSpc>
              <a:buFont typeface="Arial" panose="020B0604020202020204" pitchFamily="34" charset="0"/>
              <a:buChar char="•"/>
            </a:pPr>
            <a:r>
              <a:rPr lang="en-US" altLang="zh-CN" sz="1800" dirty="0">
                <a:latin typeface="微软雅黑" panose="020B0503020204020204" pitchFamily="34" charset="-122"/>
                <a:ea typeface="微软雅黑" panose="020B0503020204020204" pitchFamily="34" charset="-122"/>
              </a:rPr>
              <a:t>T</a:t>
            </a:r>
            <a:r>
              <a:rPr lang="en-US" altLang="zh-CN" sz="1800" baseline="-25000" dirty="0">
                <a:latin typeface="微软雅黑" panose="020B0503020204020204" pitchFamily="34" charset="-122"/>
                <a:ea typeface="微软雅黑" panose="020B0503020204020204" pitchFamily="34" charset="-122"/>
              </a:rPr>
              <a:t>2 </a:t>
            </a:r>
            <a:r>
              <a:rPr lang="en-US" altLang="zh-CN" sz="1800" dirty="0">
                <a:latin typeface="微软雅黑" panose="020B0503020204020204" pitchFamily="34" charset="-122"/>
                <a:ea typeface="微软雅黑" panose="020B0503020204020204" pitchFamily="34" charset="-122"/>
              </a:rPr>
              <a:t>: (9 ± 4) x 10</a:t>
            </a:r>
            <a:r>
              <a:rPr lang="en-US" altLang="zh-CN" sz="1800" baseline="30000" dirty="0">
                <a:latin typeface="微软雅黑" panose="020B0503020204020204" pitchFamily="34" charset="-122"/>
                <a:ea typeface="微软雅黑" panose="020B0503020204020204" pitchFamily="34" charset="-122"/>
              </a:rPr>
              <a:t>3</a:t>
            </a:r>
            <a:r>
              <a:rPr lang="en-US" altLang="zh-CN" sz="1800" dirty="0">
                <a:latin typeface="微软雅黑" panose="020B0503020204020204" pitchFamily="34" charset="-122"/>
                <a:ea typeface="微软雅黑" panose="020B0503020204020204" pitchFamily="34" charset="-122"/>
              </a:rPr>
              <a:t> s (</a:t>
            </a:r>
            <a:r>
              <a:rPr lang="en-US" altLang="zh-CN" sz="1800" dirty="0">
                <a:solidFill>
                  <a:srgbClr val="0000FF"/>
                </a:solidFill>
                <a:latin typeface="微软雅黑" panose="020B0503020204020204" pitchFamily="34" charset="-122"/>
                <a:ea typeface="微软雅黑" panose="020B0503020204020204" pitchFamily="34" charset="-122"/>
              </a:rPr>
              <a:t>2.5±1.1 </a:t>
            </a:r>
            <a:r>
              <a:rPr lang="en-US" altLang="zh-CN" sz="1800" dirty="0" err="1">
                <a:solidFill>
                  <a:srgbClr val="0000FF"/>
                </a:solidFill>
                <a:latin typeface="微软雅黑" panose="020B0503020204020204" pitchFamily="34" charset="-122"/>
                <a:ea typeface="微软雅黑" panose="020B0503020204020204" pitchFamily="34" charset="-122"/>
              </a:rPr>
              <a:t>hr</a:t>
            </a:r>
            <a:r>
              <a:rPr lang="en-US" altLang="zh-CN" sz="1800" dirty="0">
                <a:latin typeface="微软雅黑" panose="020B0503020204020204" pitchFamily="34" charset="-122"/>
                <a:ea typeface="微软雅黑" panose="020B0503020204020204" pitchFamily="34" charset="-122"/>
              </a:rPr>
              <a:t>)</a:t>
            </a:r>
          </a:p>
        </p:txBody>
      </p:sp>
      <mc:AlternateContent xmlns:mc="http://schemas.openxmlformats.org/markup-compatibility/2006" xmlns:a14="http://schemas.microsoft.com/office/drawing/2010/main">
        <mc:Choice Requires="a14">
          <p:sp>
            <p:nvSpPr>
              <p:cNvPr id="8" name="文本框 1">
                <a:extLst>
                  <a:ext uri="{FF2B5EF4-FFF2-40B4-BE49-F238E27FC236}">
                    <a16:creationId xmlns:a16="http://schemas.microsoft.com/office/drawing/2014/main" id="{529CDCB9-5161-4719-9F0C-64B1555F57F1}"/>
                  </a:ext>
                </a:extLst>
              </p:cNvPr>
              <p:cNvSpPr txBox="1"/>
              <p:nvPr/>
            </p:nvSpPr>
            <p:spPr>
              <a:xfrm>
                <a:off x="1785660" y="914400"/>
                <a:ext cx="5572679" cy="69153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CN" sz="2000" b="0" i="1" smtClean="0">
                              <a:latin typeface="Cambria Math" panose="02040503050406030204" pitchFamily="18" charset="0"/>
                            </a:rPr>
                          </m:ctrlPr>
                        </m:sSubPr>
                        <m:e>
                          <m:r>
                            <a:rPr lang="en-US" altLang="zh-CN" sz="2000" b="0" i="1" smtClean="0">
                              <a:latin typeface="Cambria Math" panose="02040503050406030204" pitchFamily="18" charset="0"/>
                            </a:rPr>
                            <m:t>𝑆</m:t>
                          </m:r>
                        </m:e>
                        <m:sub>
                          <m:r>
                            <a:rPr lang="en-US" altLang="zh-CN" sz="2000" b="0" i="1" smtClean="0">
                              <a:latin typeface="Cambria Math" panose="02040503050406030204" pitchFamily="18" charset="0"/>
                            </a:rPr>
                            <m:t>𝑧</m:t>
                          </m:r>
                        </m:sub>
                      </m:sSub>
                      <m:r>
                        <a:rPr lang="en-US" altLang="zh-CN" sz="2000" b="0" i="1" smtClean="0">
                          <a:latin typeface="Cambria Math" panose="02040503050406030204" pitchFamily="18" charset="0"/>
                        </a:rPr>
                        <m:t>=</m:t>
                      </m:r>
                      <m:f>
                        <m:fPr>
                          <m:ctrlPr>
                            <a:rPr lang="en-US" altLang="zh-CN" sz="2000" b="0" i="1" smtClean="0">
                              <a:latin typeface="Cambria Math" panose="02040503050406030204" pitchFamily="18" charset="0"/>
                            </a:rPr>
                          </m:ctrlPr>
                        </m:fPr>
                        <m:num>
                          <m:sSub>
                            <m:sSubPr>
                              <m:ctrlPr>
                                <a:rPr lang="en-US" altLang="zh-CN" sz="2000" b="0" i="1" smtClean="0">
                                  <a:latin typeface="Cambria Math" panose="02040503050406030204" pitchFamily="18" charset="0"/>
                                </a:rPr>
                              </m:ctrlPr>
                            </m:sSubPr>
                            <m:e>
                              <m:r>
                                <a:rPr lang="en-US" altLang="zh-CN" sz="2000" b="0" i="1" smtClean="0">
                                  <a:latin typeface="Cambria Math" panose="02040503050406030204" pitchFamily="18" charset="0"/>
                                </a:rPr>
                                <m:t>𝑁</m:t>
                              </m:r>
                            </m:e>
                            <m:sub>
                              <m:r>
                                <a:rPr lang="en-US" altLang="zh-CN" sz="2000" b="0" i="1" smtClean="0">
                                  <a:latin typeface="Cambria Math" panose="02040503050406030204" pitchFamily="18" charset="0"/>
                                </a:rPr>
                                <m:t>+</m:t>
                              </m:r>
                            </m:sub>
                          </m:sSub>
                          <m:r>
                            <a:rPr lang="en-US" altLang="zh-CN" sz="2000" b="0" i="1" smtClean="0">
                              <a:latin typeface="Cambria Math" panose="02040503050406030204" pitchFamily="18" charset="0"/>
                            </a:rPr>
                            <m:t>−</m:t>
                          </m:r>
                          <m:sSub>
                            <m:sSubPr>
                              <m:ctrlPr>
                                <a:rPr lang="en-US" altLang="zh-CN" sz="2000" i="1">
                                  <a:latin typeface="Cambria Math" panose="02040503050406030204" pitchFamily="18" charset="0"/>
                                </a:rPr>
                              </m:ctrlPr>
                            </m:sSubPr>
                            <m:e>
                              <m:r>
                                <a:rPr lang="en-US" altLang="zh-CN" sz="2000" i="1">
                                  <a:latin typeface="Cambria Math" panose="02040503050406030204" pitchFamily="18" charset="0"/>
                                </a:rPr>
                                <m:t>𝑁</m:t>
                              </m:r>
                            </m:e>
                            <m:sub>
                              <m:r>
                                <a:rPr lang="en-US" altLang="zh-CN" sz="2000" b="0" i="1" smtClean="0">
                                  <a:latin typeface="Cambria Math" panose="02040503050406030204" pitchFamily="18" charset="0"/>
                                </a:rPr>
                                <m:t>−</m:t>
                              </m:r>
                            </m:sub>
                          </m:sSub>
                        </m:num>
                        <m:den>
                          <m:sSub>
                            <m:sSubPr>
                              <m:ctrlPr>
                                <a:rPr lang="en-US" altLang="zh-CN" sz="2000" i="1">
                                  <a:latin typeface="Cambria Math" panose="02040503050406030204" pitchFamily="18" charset="0"/>
                                </a:rPr>
                              </m:ctrlPr>
                            </m:sSubPr>
                            <m:e>
                              <m:r>
                                <a:rPr lang="en-US" altLang="zh-CN" sz="2000" i="1">
                                  <a:latin typeface="Cambria Math" panose="02040503050406030204" pitchFamily="18" charset="0"/>
                                </a:rPr>
                                <m:t>𝑁</m:t>
                              </m:r>
                            </m:e>
                            <m:sub>
                              <m:r>
                                <a:rPr lang="en-US" altLang="zh-CN" sz="2000" i="1">
                                  <a:latin typeface="Cambria Math" panose="02040503050406030204" pitchFamily="18" charset="0"/>
                                </a:rPr>
                                <m:t>+</m:t>
                              </m:r>
                            </m:sub>
                          </m:sSub>
                          <m:r>
                            <a:rPr lang="en-US" altLang="zh-CN" sz="2000" b="0" i="1" smtClean="0">
                              <a:latin typeface="Cambria Math" panose="02040503050406030204" pitchFamily="18" charset="0"/>
                            </a:rPr>
                            <m:t>+</m:t>
                          </m:r>
                          <m:sSub>
                            <m:sSubPr>
                              <m:ctrlPr>
                                <a:rPr lang="en-US" altLang="zh-CN" sz="2000" i="1">
                                  <a:latin typeface="Cambria Math" panose="02040503050406030204" pitchFamily="18" charset="0"/>
                                </a:rPr>
                              </m:ctrlPr>
                            </m:sSubPr>
                            <m:e>
                              <m:r>
                                <a:rPr lang="en-US" altLang="zh-CN" sz="2000" i="1">
                                  <a:latin typeface="Cambria Math" panose="02040503050406030204" pitchFamily="18" charset="0"/>
                                </a:rPr>
                                <m:t>𝑁</m:t>
                              </m:r>
                            </m:e>
                            <m:sub>
                              <m:r>
                                <a:rPr lang="en-US" altLang="zh-CN" sz="2000" i="1">
                                  <a:latin typeface="Cambria Math" panose="02040503050406030204" pitchFamily="18" charset="0"/>
                                </a:rPr>
                                <m:t>−</m:t>
                              </m:r>
                            </m:sub>
                          </m:sSub>
                        </m:den>
                      </m:f>
                      <m:r>
                        <a:rPr lang="en-US" altLang="zh-CN" sz="2000" b="0" i="1" smtClean="0">
                          <a:latin typeface="Cambria Math" panose="02040503050406030204" pitchFamily="18" charset="0"/>
                        </a:rPr>
                        <m:t>=</m:t>
                      </m:r>
                      <m:r>
                        <a:rPr lang="en-US" altLang="zh-CN" sz="2000" b="0" i="1" smtClean="0">
                          <a:latin typeface="Cambria Math" panose="02040503050406030204" pitchFamily="18" charset="0"/>
                        </a:rPr>
                        <m:t>𝐶</m:t>
                      </m:r>
                      <m:r>
                        <a:rPr lang="en-US" altLang="zh-CN" sz="2000" b="0" i="1" smtClean="0">
                          <a:latin typeface="Cambria Math" panose="02040503050406030204" pitchFamily="18" charset="0"/>
                        </a:rPr>
                        <m:t> </m:t>
                      </m:r>
                      <m:r>
                        <m:rPr>
                          <m:sty m:val="p"/>
                        </m:rPr>
                        <a:rPr lang="en-US" altLang="zh-CN" sz="2000" b="0" i="0" smtClean="0">
                          <a:latin typeface="Cambria Math" panose="02040503050406030204" pitchFamily="18" charset="0"/>
                        </a:rPr>
                        <m:t>exp</m:t>
                      </m:r>
                      <m:d>
                        <m:dPr>
                          <m:ctrlPr>
                            <a:rPr lang="en-US" altLang="zh-CN" sz="2000" b="0" i="1" smtClean="0">
                              <a:latin typeface="Cambria Math" panose="02040503050406030204" pitchFamily="18" charset="0"/>
                            </a:rPr>
                          </m:ctrlPr>
                        </m:dPr>
                        <m:e>
                          <m:r>
                            <a:rPr lang="en-US" altLang="zh-CN" sz="2000" b="0" i="1" smtClean="0">
                              <a:latin typeface="Cambria Math" panose="02040503050406030204" pitchFamily="18" charset="0"/>
                            </a:rPr>
                            <m:t>−</m:t>
                          </m:r>
                          <m:f>
                            <m:fPr>
                              <m:ctrlPr>
                                <a:rPr lang="en-US" altLang="zh-CN" sz="2000" b="0" i="1" smtClean="0">
                                  <a:latin typeface="Cambria Math" panose="02040503050406030204" pitchFamily="18" charset="0"/>
                                </a:rPr>
                              </m:ctrlPr>
                            </m:fPr>
                            <m:num>
                              <m:r>
                                <a:rPr lang="en-US" altLang="zh-CN" sz="2000" b="0" i="1" smtClean="0">
                                  <a:latin typeface="Cambria Math" panose="02040503050406030204" pitchFamily="18" charset="0"/>
                                </a:rPr>
                                <m:t>𝑡</m:t>
                              </m:r>
                            </m:num>
                            <m:den>
                              <m:sSub>
                                <m:sSubPr>
                                  <m:ctrlPr>
                                    <a:rPr lang="en-US" altLang="zh-CN" sz="2000" b="0" i="1" smtClean="0">
                                      <a:latin typeface="Cambria Math" panose="02040503050406030204" pitchFamily="18" charset="0"/>
                                    </a:rPr>
                                  </m:ctrlPr>
                                </m:sSubPr>
                                <m:e>
                                  <m:r>
                                    <a:rPr lang="en-US" altLang="zh-CN" sz="2000" b="0" i="1" smtClean="0">
                                      <a:latin typeface="Cambria Math" panose="02040503050406030204" pitchFamily="18" charset="0"/>
                                    </a:rPr>
                                    <m:t>𝑇</m:t>
                                  </m:r>
                                </m:e>
                                <m:sub>
                                  <m:r>
                                    <a:rPr lang="en-US" altLang="zh-CN" sz="2000" b="0" i="1" smtClean="0">
                                      <a:latin typeface="Cambria Math" panose="02040503050406030204" pitchFamily="18" charset="0"/>
                                    </a:rPr>
                                    <m:t>2</m:t>
                                  </m:r>
                                </m:sub>
                              </m:sSub>
                            </m:den>
                          </m:f>
                        </m:e>
                      </m:d>
                      <m:func>
                        <m:funcPr>
                          <m:ctrlPr>
                            <a:rPr lang="en-US" altLang="zh-CN" sz="2000" b="0" i="1" smtClean="0">
                              <a:latin typeface="Cambria Math" panose="02040503050406030204" pitchFamily="18" charset="0"/>
                            </a:rPr>
                          </m:ctrlPr>
                        </m:funcPr>
                        <m:fName>
                          <m:r>
                            <m:rPr>
                              <m:sty m:val="p"/>
                            </m:rPr>
                            <a:rPr lang="en-US" altLang="zh-CN" sz="2000" b="0" i="0" smtClean="0">
                              <a:latin typeface="Cambria Math" panose="02040503050406030204" pitchFamily="18" charset="0"/>
                            </a:rPr>
                            <m:t>cos</m:t>
                          </m:r>
                        </m:fName>
                        <m:e>
                          <m:d>
                            <m:dPr>
                              <m:ctrlPr>
                                <a:rPr lang="en-US" altLang="zh-CN" sz="2000" b="0" i="1" smtClean="0">
                                  <a:latin typeface="Cambria Math" panose="02040503050406030204" pitchFamily="18" charset="0"/>
                                </a:rPr>
                              </m:ctrlPr>
                            </m:dPr>
                            <m:e>
                              <m:r>
                                <a:rPr lang="en-US" altLang="zh-CN" sz="2000" b="0" i="1" smtClean="0">
                                  <a:latin typeface="Cambria Math" panose="02040503050406030204" pitchFamily="18" charset="0"/>
                                </a:rPr>
                                <m:t>2</m:t>
                              </m:r>
                              <m:r>
                                <a:rPr lang="zh-CN" altLang="en-US" sz="2000" b="0" i="1" smtClean="0">
                                  <a:latin typeface="Cambria Math" panose="02040503050406030204" pitchFamily="18" charset="0"/>
                                </a:rPr>
                                <m:t>𝜋</m:t>
                              </m:r>
                              <m:r>
                                <a:rPr lang="en-US" altLang="zh-CN" sz="2000" b="0" i="1" smtClean="0">
                                  <a:latin typeface="Cambria Math" panose="02040503050406030204" pitchFamily="18" charset="0"/>
                                </a:rPr>
                                <m:t>𝑓𝑡</m:t>
                              </m:r>
                              <m:r>
                                <a:rPr lang="en-US" altLang="zh-CN" sz="2000" b="0" i="1" smtClean="0">
                                  <a:latin typeface="Cambria Math" panose="02040503050406030204" pitchFamily="18" charset="0"/>
                                </a:rPr>
                                <m:t>+</m:t>
                              </m:r>
                              <m:sSub>
                                <m:sSubPr>
                                  <m:ctrlPr>
                                    <a:rPr lang="zh-CN" altLang="en-US" sz="2000" b="0" i="1" smtClean="0">
                                      <a:latin typeface="Cambria Math" panose="02040503050406030204" pitchFamily="18" charset="0"/>
                                    </a:rPr>
                                  </m:ctrlPr>
                                </m:sSubPr>
                                <m:e>
                                  <m:r>
                                    <a:rPr lang="zh-CN" altLang="en-US" sz="2000" b="0" i="1" smtClean="0">
                                      <a:latin typeface="Cambria Math" panose="02040503050406030204" pitchFamily="18" charset="0"/>
                                    </a:rPr>
                                    <m:t>𝜙</m:t>
                                  </m:r>
                                </m:e>
                                <m:sub>
                                  <m:r>
                                    <a:rPr lang="en-US" altLang="zh-CN" sz="2000" b="0" i="1" smtClean="0">
                                      <a:latin typeface="Cambria Math" panose="02040503050406030204" pitchFamily="18" charset="0"/>
                                    </a:rPr>
                                    <m:t>0</m:t>
                                  </m:r>
                                </m:sub>
                              </m:sSub>
                            </m:e>
                          </m:d>
                        </m:e>
                      </m:func>
                      <m:r>
                        <a:rPr lang="en-US" altLang="zh-CN" sz="2000" b="0" i="1" smtClean="0">
                          <a:latin typeface="Cambria Math" panose="02040503050406030204" pitchFamily="18" charset="0"/>
                        </a:rPr>
                        <m:t>+</m:t>
                      </m:r>
                      <m:r>
                        <a:rPr lang="en-US" altLang="zh-CN" sz="2000" b="0" i="1" smtClean="0">
                          <a:latin typeface="Cambria Math" panose="02040503050406030204" pitchFamily="18" charset="0"/>
                        </a:rPr>
                        <m:t>𝑂</m:t>
                      </m:r>
                    </m:oMath>
                  </m:oMathPara>
                </a14:m>
                <a:endParaRPr lang="zh-CN" altLang="en-US" sz="2000" dirty="0"/>
              </a:p>
            </p:txBody>
          </p:sp>
        </mc:Choice>
        <mc:Fallback xmlns="">
          <p:sp>
            <p:nvSpPr>
              <p:cNvPr id="8" name="文本框 1">
                <a:extLst>
                  <a:ext uri="{FF2B5EF4-FFF2-40B4-BE49-F238E27FC236}">
                    <a16:creationId xmlns:a16="http://schemas.microsoft.com/office/drawing/2014/main" id="{529CDCB9-5161-4719-9F0C-64B1555F57F1}"/>
                  </a:ext>
                </a:extLst>
              </p:cNvPr>
              <p:cNvSpPr txBox="1">
                <a:spLocks noRot="1" noChangeAspect="1" noMove="1" noResize="1" noEditPoints="1" noAdjustHandles="1" noChangeArrowheads="1" noChangeShapeType="1" noTextEdit="1"/>
              </p:cNvSpPr>
              <p:nvPr/>
            </p:nvSpPr>
            <p:spPr>
              <a:xfrm>
                <a:off x="1785660" y="914400"/>
                <a:ext cx="5572679" cy="691536"/>
              </a:xfrm>
              <a:prstGeom prst="rect">
                <a:avLst/>
              </a:prstGeom>
              <a:blipFill>
                <a:blip r:embed="rId4"/>
                <a:stretch>
                  <a:fillRect/>
                </a:stretch>
              </a:blipFill>
            </p:spPr>
            <p:txBody>
              <a:bodyPr/>
              <a:lstStyle/>
              <a:p>
                <a:r>
                  <a:rPr lang="zh-CN" altLang="en-US">
                    <a:noFill/>
                  </a:rPr>
                  <a:t> </a:t>
                </a:r>
              </a:p>
            </p:txBody>
          </p:sp>
        </mc:Fallback>
      </mc:AlternateContent>
      <p:pic>
        <p:nvPicPr>
          <p:cNvPr id="3" name="Picture 2">
            <a:extLst>
              <a:ext uri="{FF2B5EF4-FFF2-40B4-BE49-F238E27FC236}">
                <a16:creationId xmlns:a16="http://schemas.microsoft.com/office/drawing/2014/main" id="{1CC7C278-9D27-4FFB-961A-391D2763EC8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86447" y="1744460"/>
            <a:ext cx="4713748" cy="3179537"/>
          </a:xfrm>
          <a:prstGeom prst="rect">
            <a:avLst/>
          </a:prstGeom>
        </p:spPr>
      </p:pic>
    </p:spTree>
    <p:extLst>
      <p:ext uri="{BB962C8B-B14F-4D97-AF65-F5344CB8AC3E}">
        <p14:creationId xmlns:p14="http://schemas.microsoft.com/office/powerpoint/2010/main" val="273000319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0" y="242371"/>
            <a:ext cx="9144000" cy="840946"/>
          </a:xfrm>
        </p:spPr>
        <p:txBody>
          <a:bodyPr>
            <a:normAutofit/>
          </a:bodyPr>
          <a:lstStyle/>
          <a:p>
            <a:pPr eaLnBrk="1" hangingPunct="1"/>
            <a:r>
              <a:rPr lang="en-US" altLang="zh-CN" sz="2800" dirty="0">
                <a:solidFill>
                  <a:srgbClr val="0000FF"/>
                </a:solidFill>
                <a:effectLst/>
                <a:latin typeface="+mn-lt"/>
                <a:ea typeface="微软雅黑" panose="020B0503020204020204" pitchFamily="34" charset="-122"/>
                <a:cs typeface="Times New Roman" panose="02020603050405020304" pitchFamily="18" charset="0"/>
              </a:rPr>
              <a:t>Spin-state detection</a:t>
            </a:r>
            <a:r>
              <a:rPr lang="zh-CN" altLang="en-US" sz="2800" dirty="0">
                <a:solidFill>
                  <a:srgbClr val="0000FF"/>
                </a:solidFill>
                <a:effectLst/>
                <a:latin typeface="+mn-lt"/>
                <a:ea typeface="微软雅黑" panose="020B0503020204020204" pitchFamily="34" charset="-122"/>
                <a:cs typeface="Times New Roman" panose="02020603050405020304" pitchFamily="18" charset="0"/>
              </a:rPr>
              <a:t> </a:t>
            </a:r>
            <a:r>
              <a:rPr lang="en-US" altLang="zh-CN" sz="2800" dirty="0">
                <a:solidFill>
                  <a:srgbClr val="0000FF"/>
                </a:solidFill>
                <a:effectLst/>
                <a:latin typeface="+mn-lt"/>
                <a:ea typeface="微软雅黑" panose="020B0503020204020204" pitchFamily="34" charset="-122"/>
                <a:cs typeface="Times New Roman" panose="02020603050405020304" pitchFamily="18" charset="0"/>
              </a:rPr>
              <a:t>– conventional method</a:t>
            </a:r>
          </a:p>
        </p:txBody>
      </p:sp>
      <p:pic>
        <p:nvPicPr>
          <p:cNvPr id="4" name="Picture 3"/>
          <p:cNvPicPr>
            <a:picLocks noChangeAspect="1"/>
          </p:cNvPicPr>
          <p:nvPr/>
        </p:nvPicPr>
        <p:blipFill>
          <a:blip r:embed="rId3"/>
          <a:stretch>
            <a:fillRect/>
          </a:stretch>
        </p:blipFill>
        <p:spPr>
          <a:xfrm>
            <a:off x="5334000" y="1524000"/>
            <a:ext cx="3429000" cy="2143125"/>
          </a:xfrm>
          <a:prstGeom prst="rect">
            <a:avLst/>
          </a:prstGeom>
        </p:spPr>
      </p:pic>
      <p:pic>
        <p:nvPicPr>
          <p:cNvPr id="43" name="Picture 42"/>
          <p:cNvPicPr>
            <a:picLocks noChangeAspect="1"/>
          </p:cNvPicPr>
          <p:nvPr/>
        </p:nvPicPr>
        <p:blipFill>
          <a:blip r:embed="rId4"/>
          <a:stretch>
            <a:fillRect/>
          </a:stretch>
        </p:blipFill>
        <p:spPr>
          <a:xfrm>
            <a:off x="533400" y="1730514"/>
            <a:ext cx="3962400" cy="2237495"/>
          </a:xfrm>
          <a:prstGeom prst="rect">
            <a:avLst/>
          </a:prstGeom>
        </p:spPr>
      </p:pic>
      <p:sp>
        <p:nvSpPr>
          <p:cNvPr id="44" name="TextBox 43"/>
          <p:cNvSpPr txBox="1"/>
          <p:nvPr/>
        </p:nvSpPr>
        <p:spPr>
          <a:xfrm>
            <a:off x="533400" y="4255294"/>
            <a:ext cx="1828800" cy="1231106"/>
          </a:xfrm>
          <a:prstGeom prst="rect">
            <a:avLst/>
          </a:prstGeom>
          <a:noFill/>
        </p:spPr>
        <p:txBody>
          <a:bodyPr wrap="square" rtlCol="0">
            <a:spAutoFit/>
          </a:bodyPr>
          <a:lstStyle/>
          <a:p>
            <a:r>
              <a:rPr lang="en-US" altLang="zh-CN" sz="2000" dirty="0">
                <a:solidFill>
                  <a:srgbClr val="0000FF"/>
                </a:solidFill>
                <a:latin typeface="+mn-lt"/>
                <a:ea typeface="黑体" panose="02010609060101010101" pitchFamily="49" charset="-122"/>
              </a:rPr>
              <a:t>Bright state</a:t>
            </a:r>
            <a:r>
              <a:rPr lang="zh-CN" altLang="en-US" sz="2000" dirty="0">
                <a:solidFill>
                  <a:srgbClr val="0000FF"/>
                </a:solidFill>
                <a:latin typeface="+mn-lt"/>
                <a:ea typeface="黑体" panose="02010609060101010101" pitchFamily="49" charset="-122"/>
              </a:rPr>
              <a:t>：</a:t>
            </a:r>
            <a:r>
              <a:rPr lang="en-US" altLang="zh-CN" sz="1800" dirty="0">
                <a:latin typeface="+mn-lt"/>
                <a:ea typeface="黑体" panose="02010609060101010101" pitchFamily="49" charset="-122"/>
              </a:rPr>
              <a:t>~ 3 photons before state “demolished”</a:t>
            </a:r>
            <a:endParaRPr lang="zh-CN" altLang="en-US" sz="1800" dirty="0">
              <a:latin typeface="+mn-lt"/>
              <a:ea typeface="黑体" panose="02010609060101010101" pitchFamily="49" charset="-122"/>
            </a:endParaRPr>
          </a:p>
        </p:txBody>
      </p:sp>
      <p:sp>
        <p:nvSpPr>
          <p:cNvPr id="8" name="TextBox 7">
            <a:extLst>
              <a:ext uri="{FF2B5EF4-FFF2-40B4-BE49-F238E27FC236}">
                <a16:creationId xmlns:a16="http://schemas.microsoft.com/office/drawing/2014/main" id="{B81E602A-4280-4EBC-822E-DDDBD4F53EDE}"/>
              </a:ext>
            </a:extLst>
          </p:cNvPr>
          <p:cNvSpPr txBox="1"/>
          <p:nvPr/>
        </p:nvSpPr>
        <p:spPr>
          <a:xfrm>
            <a:off x="2514600" y="4255294"/>
            <a:ext cx="1828800" cy="954107"/>
          </a:xfrm>
          <a:prstGeom prst="rect">
            <a:avLst/>
          </a:prstGeom>
          <a:noFill/>
        </p:spPr>
        <p:txBody>
          <a:bodyPr wrap="square" rtlCol="0">
            <a:spAutoFit/>
          </a:bodyPr>
          <a:lstStyle/>
          <a:p>
            <a:r>
              <a:rPr lang="en-US" altLang="zh-CN" sz="2000" dirty="0">
                <a:solidFill>
                  <a:srgbClr val="0000FF"/>
                </a:solidFill>
                <a:latin typeface="+mn-lt"/>
                <a:ea typeface="黑体" panose="02010609060101010101" pitchFamily="49" charset="-122"/>
              </a:rPr>
              <a:t>Dark state</a:t>
            </a:r>
            <a:r>
              <a:rPr lang="zh-CN" altLang="en-US" sz="2000" dirty="0">
                <a:solidFill>
                  <a:srgbClr val="0000FF"/>
                </a:solidFill>
                <a:latin typeface="+mn-lt"/>
                <a:ea typeface="黑体" panose="02010609060101010101" pitchFamily="49" charset="-122"/>
              </a:rPr>
              <a:t>：</a:t>
            </a:r>
            <a:r>
              <a:rPr lang="en-US" altLang="zh-CN" sz="1800" dirty="0">
                <a:latin typeface="+mn-lt"/>
                <a:ea typeface="黑体" panose="02010609060101010101" pitchFamily="49" charset="-122"/>
              </a:rPr>
              <a:t>no photons,</a:t>
            </a:r>
          </a:p>
          <a:p>
            <a:r>
              <a:rPr lang="en-US" altLang="zh-CN" sz="1800" dirty="0">
                <a:latin typeface="+mn-lt"/>
                <a:ea typeface="黑体" panose="02010609060101010101" pitchFamily="49" charset="-122"/>
              </a:rPr>
              <a:t>state preserved</a:t>
            </a:r>
            <a:endParaRPr lang="zh-CN" altLang="en-US" sz="1800" dirty="0">
              <a:latin typeface="+mn-lt"/>
              <a:ea typeface="黑体" panose="02010609060101010101" pitchFamily="49" charset="-122"/>
            </a:endParaRPr>
          </a:p>
        </p:txBody>
      </p:sp>
      <p:cxnSp>
        <p:nvCxnSpPr>
          <p:cNvPr id="5" name="Straight Connector 4">
            <a:extLst>
              <a:ext uri="{FF2B5EF4-FFF2-40B4-BE49-F238E27FC236}">
                <a16:creationId xmlns:a16="http://schemas.microsoft.com/office/drawing/2014/main" id="{F6EEA0CD-A49B-4B1E-9101-7426550623FF}"/>
              </a:ext>
            </a:extLst>
          </p:cNvPr>
          <p:cNvCxnSpPr/>
          <p:nvPr/>
        </p:nvCxnSpPr>
        <p:spPr bwMode="auto">
          <a:xfrm>
            <a:off x="2351903" y="4114800"/>
            <a:ext cx="0" cy="1409760"/>
          </a:xfrm>
          <a:prstGeom prst="line">
            <a:avLst/>
          </a:prstGeom>
          <a:solidFill>
            <a:schemeClr val="accent1"/>
          </a:solidFill>
          <a:ln w="28575" cap="flat" cmpd="sng" algn="ctr">
            <a:solidFill>
              <a:schemeClr val="tx1"/>
            </a:solidFill>
            <a:prstDash val="sysDot"/>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 name="TextBox 10">
            <a:extLst>
              <a:ext uri="{FF2B5EF4-FFF2-40B4-BE49-F238E27FC236}">
                <a16:creationId xmlns:a16="http://schemas.microsoft.com/office/drawing/2014/main" id="{6BEF8589-8686-43ED-A4F1-35F03A6121C9}"/>
              </a:ext>
            </a:extLst>
          </p:cNvPr>
          <p:cNvSpPr txBox="1"/>
          <p:nvPr/>
        </p:nvSpPr>
        <p:spPr>
          <a:xfrm>
            <a:off x="5105400" y="4255294"/>
            <a:ext cx="1828800" cy="954107"/>
          </a:xfrm>
          <a:prstGeom prst="rect">
            <a:avLst/>
          </a:prstGeom>
          <a:noFill/>
        </p:spPr>
        <p:txBody>
          <a:bodyPr wrap="square" rtlCol="0">
            <a:spAutoFit/>
          </a:bodyPr>
          <a:lstStyle/>
          <a:p>
            <a:r>
              <a:rPr lang="en-US" altLang="zh-CN" sz="2000" dirty="0">
                <a:solidFill>
                  <a:srgbClr val="0000FF"/>
                </a:solidFill>
                <a:latin typeface="+mn-lt"/>
                <a:ea typeface="黑体" panose="02010609060101010101" pitchFamily="49" charset="-122"/>
              </a:rPr>
              <a:t>Bright state</a:t>
            </a:r>
            <a:r>
              <a:rPr lang="zh-CN" altLang="en-US" sz="2000" dirty="0">
                <a:solidFill>
                  <a:srgbClr val="0000FF"/>
                </a:solidFill>
                <a:latin typeface="+mn-lt"/>
                <a:ea typeface="黑体" panose="02010609060101010101" pitchFamily="49" charset="-122"/>
              </a:rPr>
              <a:t>：</a:t>
            </a:r>
            <a:r>
              <a:rPr lang="en-US" altLang="zh-CN" sz="1800" dirty="0">
                <a:latin typeface="+mn-lt"/>
                <a:ea typeface="黑体" panose="02010609060101010101" pitchFamily="49" charset="-122"/>
              </a:rPr>
              <a:t>state</a:t>
            </a:r>
          </a:p>
          <a:p>
            <a:r>
              <a:rPr lang="en-US" altLang="zh-CN" sz="1800" dirty="0">
                <a:latin typeface="+mn-lt"/>
                <a:ea typeface="黑体" panose="02010609060101010101" pitchFamily="49" charset="-122"/>
              </a:rPr>
              <a:t>“demolished”</a:t>
            </a:r>
            <a:endParaRPr lang="zh-CN" altLang="en-US" sz="1800" dirty="0">
              <a:latin typeface="+mn-lt"/>
              <a:ea typeface="黑体" panose="02010609060101010101" pitchFamily="49" charset="-122"/>
            </a:endParaRPr>
          </a:p>
        </p:txBody>
      </p:sp>
      <p:sp>
        <p:nvSpPr>
          <p:cNvPr id="12" name="TextBox 11">
            <a:extLst>
              <a:ext uri="{FF2B5EF4-FFF2-40B4-BE49-F238E27FC236}">
                <a16:creationId xmlns:a16="http://schemas.microsoft.com/office/drawing/2014/main" id="{DA232618-8A32-41C2-8059-10867E02F2E8}"/>
              </a:ext>
            </a:extLst>
          </p:cNvPr>
          <p:cNvSpPr txBox="1"/>
          <p:nvPr/>
        </p:nvSpPr>
        <p:spPr>
          <a:xfrm>
            <a:off x="7086600" y="4255294"/>
            <a:ext cx="1828800" cy="954107"/>
          </a:xfrm>
          <a:prstGeom prst="rect">
            <a:avLst/>
          </a:prstGeom>
          <a:noFill/>
        </p:spPr>
        <p:txBody>
          <a:bodyPr wrap="square" rtlCol="0">
            <a:spAutoFit/>
          </a:bodyPr>
          <a:lstStyle/>
          <a:p>
            <a:r>
              <a:rPr lang="en-US" altLang="zh-CN" sz="2000" dirty="0">
                <a:solidFill>
                  <a:srgbClr val="0000FF"/>
                </a:solidFill>
                <a:latin typeface="+mn-lt"/>
                <a:ea typeface="黑体" panose="02010609060101010101" pitchFamily="49" charset="-122"/>
              </a:rPr>
              <a:t>Brighter state:</a:t>
            </a:r>
          </a:p>
          <a:p>
            <a:r>
              <a:rPr lang="en-US" altLang="zh-CN" sz="1800" dirty="0">
                <a:latin typeface="+mn-lt"/>
                <a:ea typeface="黑体" panose="02010609060101010101" pitchFamily="49" charset="-122"/>
              </a:rPr>
              <a:t>cycling,</a:t>
            </a:r>
          </a:p>
          <a:p>
            <a:r>
              <a:rPr lang="en-US" altLang="zh-CN" sz="1800" dirty="0">
                <a:latin typeface="+mn-lt"/>
                <a:ea typeface="黑体" panose="02010609060101010101" pitchFamily="49" charset="-122"/>
              </a:rPr>
              <a:t>state preserved</a:t>
            </a:r>
            <a:endParaRPr lang="zh-CN" altLang="en-US" sz="1800" dirty="0">
              <a:latin typeface="+mn-lt"/>
              <a:ea typeface="黑体" panose="02010609060101010101" pitchFamily="49" charset="-122"/>
            </a:endParaRPr>
          </a:p>
        </p:txBody>
      </p:sp>
      <p:cxnSp>
        <p:nvCxnSpPr>
          <p:cNvPr id="13" name="Straight Connector 12">
            <a:extLst>
              <a:ext uri="{FF2B5EF4-FFF2-40B4-BE49-F238E27FC236}">
                <a16:creationId xmlns:a16="http://schemas.microsoft.com/office/drawing/2014/main" id="{FC221575-89C5-4590-89F4-BCCD7CC74D85}"/>
              </a:ext>
            </a:extLst>
          </p:cNvPr>
          <p:cNvCxnSpPr/>
          <p:nvPr/>
        </p:nvCxnSpPr>
        <p:spPr bwMode="auto">
          <a:xfrm>
            <a:off x="6923903" y="4114800"/>
            <a:ext cx="0" cy="1409760"/>
          </a:xfrm>
          <a:prstGeom prst="line">
            <a:avLst/>
          </a:prstGeom>
          <a:solidFill>
            <a:schemeClr val="accent1"/>
          </a:solidFill>
          <a:ln w="28575" cap="flat" cmpd="sng" algn="ctr">
            <a:solidFill>
              <a:schemeClr val="tx1"/>
            </a:solidFill>
            <a:prstDash val="sysDot"/>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274088109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6" name="文本框 5">
                <a:extLst>
                  <a:ext uri="{FF2B5EF4-FFF2-40B4-BE49-F238E27FC236}">
                    <a16:creationId xmlns:a16="http://schemas.microsoft.com/office/drawing/2014/main" id="{C3323A8F-3D0E-441C-8AED-AE1E7DD36F50}"/>
                  </a:ext>
                </a:extLst>
              </p:cNvPr>
              <p:cNvSpPr txBox="1"/>
              <p:nvPr/>
            </p:nvSpPr>
            <p:spPr>
              <a:xfrm>
                <a:off x="381000" y="4462349"/>
                <a:ext cx="3429000" cy="400110"/>
              </a:xfrm>
              <a:prstGeom prst="rect">
                <a:avLst/>
              </a:prstGeom>
              <a:noFill/>
            </p:spPr>
            <p:txBody>
              <a:bodyPr wrap="square" rtlCol="0">
                <a:spAutoFit/>
              </a:bodyPr>
              <a:lstStyle/>
              <a:p>
                <a:pPr marL="342900" indent="-342900">
                  <a:buFont typeface="Arial" panose="020B0604020202020204" pitchFamily="34" charset="0"/>
                  <a:buChar char="•"/>
                </a:pPr>
                <a14:m>
                  <m:oMath xmlns:m="http://schemas.openxmlformats.org/officeDocument/2006/math">
                    <m:sSub>
                      <m:sSubPr>
                        <m:ctrlPr>
                          <a:rPr lang="el-GR" altLang="zh-CN" sz="2000" i="1" smtClean="0">
                            <a:latin typeface="Cambria Math" panose="02040503050406030204" pitchFamily="18" charset="0"/>
                            <a:ea typeface="Cambria Math" panose="02040503050406030204" pitchFamily="18" charset="0"/>
                          </a:rPr>
                        </m:ctrlPr>
                      </m:sSubPr>
                      <m:e>
                        <m:r>
                          <m:rPr>
                            <m:sty m:val="p"/>
                          </m:rPr>
                          <a:rPr lang="el-GR" altLang="zh-CN" sz="2000" i="1" smtClean="0">
                            <a:latin typeface="Cambria Math" panose="02040503050406030204" pitchFamily="18" charset="0"/>
                            <a:ea typeface="Cambria Math" panose="02040503050406030204" pitchFamily="18" charset="0"/>
                          </a:rPr>
                          <m:t>Ω</m:t>
                        </m:r>
                      </m:e>
                      <m:sub>
                        <m:r>
                          <a:rPr lang="en-US" altLang="zh-CN" sz="2000" b="0" i="1" smtClean="0">
                            <a:latin typeface="Cambria Math" panose="02040503050406030204" pitchFamily="18" charset="0"/>
                          </a:rPr>
                          <m:t>𝑐𝑜𝑛𝑡𝑟𝑜𝑙</m:t>
                        </m:r>
                        <m:r>
                          <a:rPr lang="en-US" altLang="zh-CN" sz="2000" b="0" i="1" smtClean="0">
                            <a:latin typeface="Cambria Math" panose="02040503050406030204" pitchFamily="18" charset="0"/>
                          </a:rPr>
                          <m:t> </m:t>
                        </m:r>
                      </m:sub>
                    </m:sSub>
                    <m:r>
                      <a:rPr lang="en-US" altLang="zh-CN" sz="2000" b="0" i="1" smtClean="0">
                        <a:latin typeface="Cambria Math" panose="02040503050406030204" pitchFamily="18" charset="0"/>
                      </a:rPr>
                      <m:t>~</m:t>
                    </m:r>
                    <m:r>
                      <a:rPr lang="en-US" altLang="zh-CN" sz="2000" i="1">
                        <a:latin typeface="Cambria Math" panose="02040503050406030204" pitchFamily="18" charset="0"/>
                      </a:rPr>
                      <m:t>2</m:t>
                    </m:r>
                    <m:r>
                      <a:rPr lang="zh-CN" altLang="en-US" sz="2000" i="1">
                        <a:latin typeface="Cambria Math" panose="02040503050406030204" pitchFamily="18" charset="0"/>
                      </a:rPr>
                      <m:t>𝜋</m:t>
                    </m:r>
                    <m:r>
                      <a:rPr lang="en-US" altLang="zh-CN" sz="2000" i="1">
                        <a:latin typeface="Cambria Math" panose="02040503050406030204" pitchFamily="18" charset="0"/>
                        <a:ea typeface="Cambria Math" panose="02040503050406030204" pitchFamily="18" charset="0"/>
                      </a:rPr>
                      <m:t>×</m:t>
                    </m:r>
                    <m:r>
                      <a:rPr lang="en-US" altLang="zh-CN" sz="2000" b="0" i="1" smtClean="0">
                        <a:latin typeface="Cambria Math" panose="02040503050406030204" pitchFamily="18" charset="0"/>
                      </a:rPr>
                      <m:t>40</m:t>
                    </m:r>
                    <m:r>
                      <a:rPr lang="en-US" altLang="zh-CN" sz="2000" b="0" i="1" smtClean="0">
                        <a:latin typeface="Cambria Math" panose="02040503050406030204" pitchFamily="18" charset="0"/>
                      </a:rPr>
                      <m:t>𝑀𝐻𝑧</m:t>
                    </m:r>
                  </m:oMath>
                </a14:m>
                <a:endParaRPr lang="zh-CN" altLang="en-US" sz="2000" dirty="0">
                  <a:latin typeface="微软雅黑" panose="020B0503020204020204" pitchFamily="34" charset="-122"/>
                  <a:ea typeface="微软雅黑" panose="020B0503020204020204" pitchFamily="34" charset="-122"/>
                </a:endParaRPr>
              </a:p>
            </p:txBody>
          </p:sp>
        </mc:Choice>
        <mc:Fallback xmlns="">
          <p:sp>
            <p:nvSpPr>
              <p:cNvPr id="6" name="文本框 5">
                <a:extLst>
                  <a:ext uri="{FF2B5EF4-FFF2-40B4-BE49-F238E27FC236}">
                    <a16:creationId xmlns:a16="http://schemas.microsoft.com/office/drawing/2014/main" id="{C3323A8F-3D0E-441C-8AED-AE1E7DD36F50}"/>
                  </a:ext>
                </a:extLst>
              </p:cNvPr>
              <p:cNvSpPr txBox="1">
                <a:spLocks noRot="1" noChangeAspect="1" noMove="1" noResize="1" noEditPoints="1" noAdjustHandles="1" noChangeArrowheads="1" noChangeShapeType="1" noTextEdit="1"/>
              </p:cNvSpPr>
              <p:nvPr/>
            </p:nvSpPr>
            <p:spPr>
              <a:xfrm>
                <a:off x="381000" y="4462349"/>
                <a:ext cx="3429000" cy="400110"/>
              </a:xfrm>
              <a:prstGeom prst="rect">
                <a:avLst/>
              </a:prstGeom>
              <a:blipFill>
                <a:blip r:embed="rId3"/>
                <a:stretch>
                  <a:fillRect l="-1601" t="-4545" b="-22727"/>
                </a:stretch>
              </a:blipFill>
            </p:spPr>
            <p:txBody>
              <a:bodyPr/>
              <a:lstStyle/>
              <a:p>
                <a:r>
                  <a:rPr lang="zh-CN" altLang="en-US">
                    <a:noFill/>
                  </a:rPr>
                  <a:t> </a:t>
                </a:r>
              </a:p>
            </p:txBody>
          </p:sp>
        </mc:Fallback>
      </mc:AlternateContent>
      <p:grpSp>
        <p:nvGrpSpPr>
          <p:cNvPr id="8" name="组合 7">
            <a:extLst>
              <a:ext uri="{FF2B5EF4-FFF2-40B4-BE49-F238E27FC236}">
                <a16:creationId xmlns:a16="http://schemas.microsoft.com/office/drawing/2014/main" id="{05055988-F8EC-46C2-A4FA-B6BDD082A9FA}"/>
              </a:ext>
            </a:extLst>
          </p:cNvPr>
          <p:cNvGrpSpPr/>
          <p:nvPr/>
        </p:nvGrpSpPr>
        <p:grpSpPr>
          <a:xfrm>
            <a:off x="381000" y="1447800"/>
            <a:ext cx="3505200" cy="2743200"/>
            <a:chOff x="877039" y="2382680"/>
            <a:chExt cx="3694960" cy="3081688"/>
          </a:xfrm>
        </p:grpSpPr>
        <p:pic>
          <p:nvPicPr>
            <p:cNvPr id="3" name="图片 2">
              <a:extLst>
                <a:ext uri="{FF2B5EF4-FFF2-40B4-BE49-F238E27FC236}">
                  <a16:creationId xmlns:a16="http://schemas.microsoft.com/office/drawing/2014/main" id="{36FDD0FF-88E6-4220-BD11-3511AD7A24B7}"/>
                </a:ext>
              </a:extLst>
            </p:cNvPr>
            <p:cNvPicPr>
              <a:picLocks noChangeAspect="1"/>
            </p:cNvPicPr>
            <p:nvPr/>
          </p:nvPicPr>
          <p:blipFill>
            <a:blip r:embed="rId4"/>
            <a:stretch>
              <a:fillRect/>
            </a:stretch>
          </p:blipFill>
          <p:spPr>
            <a:xfrm>
              <a:off x="877039" y="2382680"/>
              <a:ext cx="3694960" cy="3081688"/>
            </a:xfrm>
            <a:prstGeom prst="rect">
              <a:avLst/>
            </a:prstGeom>
          </p:spPr>
        </p:pic>
        <p:sp>
          <p:nvSpPr>
            <p:cNvPr id="7" name="矩形: 圆角 6">
              <a:extLst>
                <a:ext uri="{FF2B5EF4-FFF2-40B4-BE49-F238E27FC236}">
                  <a16:creationId xmlns:a16="http://schemas.microsoft.com/office/drawing/2014/main" id="{9A5F7686-EDC8-4D26-9799-B7CA0E04D4E2}"/>
                </a:ext>
              </a:extLst>
            </p:cNvPr>
            <p:cNvSpPr/>
            <p:nvPr/>
          </p:nvSpPr>
          <p:spPr>
            <a:xfrm>
              <a:off x="3018623" y="2754217"/>
              <a:ext cx="1123720" cy="1147273"/>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sp>
        <p:nvSpPr>
          <p:cNvPr id="10" name="文本框 9">
            <a:extLst>
              <a:ext uri="{FF2B5EF4-FFF2-40B4-BE49-F238E27FC236}">
                <a16:creationId xmlns:a16="http://schemas.microsoft.com/office/drawing/2014/main" id="{D01F303B-B461-4265-B147-C27BD00DEBF1}"/>
              </a:ext>
            </a:extLst>
          </p:cNvPr>
          <p:cNvSpPr txBox="1"/>
          <p:nvPr/>
        </p:nvSpPr>
        <p:spPr>
          <a:xfrm>
            <a:off x="381000" y="5826284"/>
            <a:ext cx="4953000" cy="716093"/>
          </a:xfrm>
          <a:prstGeom prst="rect">
            <a:avLst/>
          </a:prstGeom>
          <a:noFill/>
        </p:spPr>
        <p:txBody>
          <a:bodyPr wrap="square">
            <a:spAutoFit/>
          </a:bodyPr>
          <a:lstStyle/>
          <a:p>
            <a:pPr marL="342900" indent="-342900">
              <a:lnSpc>
                <a:spcPct val="125000"/>
              </a:lnSpc>
              <a:buFont typeface="Arial" panose="020B0604020202020204" pitchFamily="34" charset="0"/>
              <a:buChar char="•"/>
            </a:pPr>
            <a:r>
              <a:rPr lang="en-US" altLang="zh-CN" sz="1800" dirty="0">
                <a:latin typeface="+mn-lt"/>
                <a:ea typeface="微软雅黑" panose="020B0503020204020204" pitchFamily="34" charset="-122"/>
              </a:rPr>
              <a:t>Need ODT to be at magic wavelength</a:t>
            </a:r>
          </a:p>
          <a:p>
            <a:pPr>
              <a:lnSpc>
                <a:spcPct val="125000"/>
              </a:lnSpc>
            </a:pPr>
            <a:r>
              <a:rPr lang="en-US" altLang="zh-CN" sz="2000" baseline="-25000" dirty="0">
                <a:latin typeface="+mn-lt"/>
                <a:ea typeface="微软雅黑" panose="020B0503020204020204" pitchFamily="34" charset="-122"/>
              </a:rPr>
              <a:t>            </a:t>
            </a:r>
            <a:r>
              <a:rPr lang="en-US" altLang="zh-CN" sz="1600" dirty="0">
                <a:latin typeface="+mn-lt"/>
                <a:ea typeface="微软雅黑" panose="020B0503020204020204" pitchFamily="34" charset="-122"/>
              </a:rPr>
              <a:t>-- T. Zheng, M.S. </a:t>
            </a:r>
            <a:r>
              <a:rPr lang="en-US" altLang="zh-CN" sz="1600" dirty="0" err="1">
                <a:latin typeface="+mn-lt"/>
                <a:ea typeface="微软雅黑" panose="020B0503020204020204" pitchFamily="34" charset="-122"/>
              </a:rPr>
              <a:t>Safronova</a:t>
            </a:r>
            <a:r>
              <a:rPr lang="en-US" altLang="zh-CN" sz="1600" dirty="0">
                <a:latin typeface="+mn-lt"/>
                <a:ea typeface="微软雅黑" panose="020B0503020204020204" pitchFamily="34" charset="-122"/>
              </a:rPr>
              <a:t> </a:t>
            </a:r>
            <a:r>
              <a:rPr lang="en-US" altLang="zh-CN" sz="1600" i="1" dirty="0">
                <a:latin typeface="+mn-lt"/>
                <a:ea typeface="微软雅黑" panose="020B0503020204020204" pitchFamily="34" charset="-122"/>
              </a:rPr>
              <a:t>et al</a:t>
            </a:r>
            <a:r>
              <a:rPr lang="en-US" altLang="zh-CN" sz="1600" dirty="0">
                <a:latin typeface="+mn-lt"/>
                <a:ea typeface="微软雅黑" panose="020B0503020204020204" pitchFamily="34" charset="-122"/>
              </a:rPr>
              <a:t>., PRA (2020) </a:t>
            </a:r>
          </a:p>
        </p:txBody>
      </p:sp>
      <p:sp>
        <p:nvSpPr>
          <p:cNvPr id="11" name="标题 1"/>
          <p:cNvSpPr txBox="1">
            <a:spLocks/>
          </p:cNvSpPr>
          <p:nvPr/>
        </p:nvSpPr>
        <p:spPr bwMode="auto">
          <a:xfrm>
            <a:off x="69972" y="250754"/>
            <a:ext cx="8997828" cy="8409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lvl1pPr algn="ctr" rtl="0" fontAlgn="base">
              <a:spcBef>
                <a:spcPct val="0"/>
              </a:spcBef>
              <a:spcAft>
                <a:spcPct val="0"/>
              </a:spcAft>
              <a:defRPr sz="2400" b="1">
                <a:solidFill>
                  <a:srgbClr val="0033CC"/>
                </a:solidFill>
                <a:effectLst>
                  <a:outerShdw blurRad="38100" dist="38100" dir="2700000" algn="tl">
                    <a:srgbClr val="C0C0C0"/>
                  </a:outerShdw>
                </a:effectLst>
                <a:latin typeface="+mj-lt"/>
                <a:ea typeface="+mj-ea"/>
                <a:cs typeface="+mj-cs"/>
              </a:defRPr>
            </a:lvl1pPr>
            <a:lvl2pPr algn="ctr" rtl="0" fontAlgn="base">
              <a:spcBef>
                <a:spcPct val="0"/>
              </a:spcBef>
              <a:spcAft>
                <a:spcPct val="0"/>
              </a:spcAft>
              <a:defRPr sz="2400" b="1">
                <a:solidFill>
                  <a:srgbClr val="0033CC"/>
                </a:solidFill>
                <a:effectLst>
                  <a:outerShdw blurRad="38100" dist="38100" dir="2700000" algn="tl">
                    <a:srgbClr val="C0C0C0"/>
                  </a:outerShdw>
                </a:effectLst>
                <a:latin typeface="Trebuchet MS" pitchFamily="34" charset="0"/>
              </a:defRPr>
            </a:lvl2pPr>
            <a:lvl3pPr algn="ctr" rtl="0" fontAlgn="base">
              <a:spcBef>
                <a:spcPct val="0"/>
              </a:spcBef>
              <a:spcAft>
                <a:spcPct val="0"/>
              </a:spcAft>
              <a:defRPr sz="2400" b="1">
                <a:solidFill>
                  <a:srgbClr val="0033CC"/>
                </a:solidFill>
                <a:effectLst>
                  <a:outerShdw blurRad="38100" dist="38100" dir="2700000" algn="tl">
                    <a:srgbClr val="C0C0C0"/>
                  </a:outerShdw>
                </a:effectLst>
                <a:latin typeface="Trebuchet MS" pitchFamily="34" charset="0"/>
              </a:defRPr>
            </a:lvl3pPr>
            <a:lvl4pPr algn="ctr" rtl="0" fontAlgn="base">
              <a:spcBef>
                <a:spcPct val="0"/>
              </a:spcBef>
              <a:spcAft>
                <a:spcPct val="0"/>
              </a:spcAft>
              <a:defRPr sz="2400" b="1">
                <a:solidFill>
                  <a:srgbClr val="0033CC"/>
                </a:solidFill>
                <a:effectLst>
                  <a:outerShdw blurRad="38100" dist="38100" dir="2700000" algn="tl">
                    <a:srgbClr val="C0C0C0"/>
                  </a:outerShdw>
                </a:effectLst>
                <a:latin typeface="Trebuchet MS" pitchFamily="34" charset="0"/>
              </a:defRPr>
            </a:lvl4pPr>
            <a:lvl5pPr algn="ctr" rtl="0" fontAlgn="base">
              <a:spcBef>
                <a:spcPct val="0"/>
              </a:spcBef>
              <a:spcAft>
                <a:spcPct val="0"/>
              </a:spcAft>
              <a:defRPr sz="2400" b="1">
                <a:solidFill>
                  <a:srgbClr val="0033CC"/>
                </a:solidFill>
                <a:effectLst>
                  <a:outerShdw blurRad="38100" dist="38100" dir="2700000" algn="tl">
                    <a:srgbClr val="C0C0C0"/>
                  </a:outerShdw>
                </a:effectLst>
                <a:latin typeface="Trebuchet MS" pitchFamily="34" charset="0"/>
              </a:defRPr>
            </a:lvl5pPr>
            <a:lvl6pPr marL="457200" algn="ctr" rtl="0" fontAlgn="base">
              <a:spcBef>
                <a:spcPct val="0"/>
              </a:spcBef>
              <a:spcAft>
                <a:spcPct val="0"/>
              </a:spcAft>
              <a:defRPr sz="2400" b="1">
                <a:solidFill>
                  <a:srgbClr val="0033CC"/>
                </a:solidFill>
                <a:effectLst>
                  <a:outerShdw blurRad="38100" dist="38100" dir="2700000" algn="tl">
                    <a:srgbClr val="C0C0C0"/>
                  </a:outerShdw>
                </a:effectLst>
                <a:latin typeface="Trebuchet MS" pitchFamily="34" charset="0"/>
              </a:defRPr>
            </a:lvl6pPr>
            <a:lvl7pPr marL="914400" algn="ctr" rtl="0" fontAlgn="base">
              <a:spcBef>
                <a:spcPct val="0"/>
              </a:spcBef>
              <a:spcAft>
                <a:spcPct val="0"/>
              </a:spcAft>
              <a:defRPr sz="2400" b="1">
                <a:solidFill>
                  <a:srgbClr val="0033CC"/>
                </a:solidFill>
                <a:effectLst>
                  <a:outerShdw blurRad="38100" dist="38100" dir="2700000" algn="tl">
                    <a:srgbClr val="C0C0C0"/>
                  </a:outerShdw>
                </a:effectLst>
                <a:latin typeface="Trebuchet MS" pitchFamily="34" charset="0"/>
              </a:defRPr>
            </a:lvl7pPr>
            <a:lvl8pPr marL="1371600" algn="ctr" rtl="0" fontAlgn="base">
              <a:spcBef>
                <a:spcPct val="0"/>
              </a:spcBef>
              <a:spcAft>
                <a:spcPct val="0"/>
              </a:spcAft>
              <a:defRPr sz="2400" b="1">
                <a:solidFill>
                  <a:srgbClr val="0033CC"/>
                </a:solidFill>
                <a:effectLst>
                  <a:outerShdw blurRad="38100" dist="38100" dir="2700000" algn="tl">
                    <a:srgbClr val="C0C0C0"/>
                  </a:outerShdw>
                </a:effectLst>
                <a:latin typeface="Trebuchet MS" pitchFamily="34" charset="0"/>
              </a:defRPr>
            </a:lvl8pPr>
            <a:lvl9pPr marL="1828800" algn="ctr" rtl="0" fontAlgn="base">
              <a:spcBef>
                <a:spcPct val="0"/>
              </a:spcBef>
              <a:spcAft>
                <a:spcPct val="0"/>
              </a:spcAft>
              <a:defRPr sz="2400" b="1">
                <a:solidFill>
                  <a:srgbClr val="0033CC"/>
                </a:solidFill>
                <a:effectLst>
                  <a:outerShdw blurRad="38100" dist="38100" dir="2700000" algn="tl">
                    <a:srgbClr val="C0C0C0"/>
                  </a:outerShdw>
                </a:effectLst>
                <a:latin typeface="Trebuchet MS" pitchFamily="34" charset="0"/>
              </a:defRPr>
            </a:lvl9pPr>
          </a:lstStyle>
          <a:p>
            <a:pPr eaLnBrk="1" hangingPunct="1">
              <a:lnSpc>
                <a:spcPct val="150000"/>
              </a:lnSpc>
            </a:pPr>
            <a:r>
              <a:rPr lang="en-US" altLang="zh-CN" sz="2800" kern="0" dirty="0">
                <a:solidFill>
                  <a:srgbClr val="0000FF"/>
                </a:solidFill>
                <a:effectLst/>
                <a:latin typeface="+mn-lt"/>
                <a:ea typeface="微软雅黑" panose="020B0503020204020204" pitchFamily="34" charset="-122"/>
                <a:cs typeface="Times New Roman" panose="02020603050405020304" pitchFamily="18" charset="0"/>
              </a:rPr>
              <a:t>Spin-state detection</a:t>
            </a:r>
            <a:r>
              <a:rPr lang="zh-CN" altLang="en-US" sz="2800" kern="0" dirty="0">
                <a:solidFill>
                  <a:srgbClr val="0000FF"/>
                </a:solidFill>
                <a:effectLst/>
                <a:latin typeface="+mn-lt"/>
                <a:ea typeface="微软雅黑" panose="020B0503020204020204" pitchFamily="34" charset="-122"/>
                <a:cs typeface="Times New Roman" panose="02020603050405020304" pitchFamily="18" charset="0"/>
              </a:rPr>
              <a:t> </a:t>
            </a:r>
            <a:r>
              <a:rPr lang="en-US" altLang="zh-CN" sz="2800" kern="0" dirty="0">
                <a:solidFill>
                  <a:srgbClr val="0000FF"/>
                </a:solidFill>
                <a:effectLst/>
                <a:latin typeface="+mn-lt"/>
                <a:ea typeface="微软雅黑" panose="020B0503020204020204" pitchFamily="34" charset="-122"/>
                <a:cs typeface="Times New Roman" panose="02020603050405020304" pitchFamily="18" charset="0"/>
              </a:rPr>
              <a:t>by a QND method</a:t>
            </a:r>
          </a:p>
          <a:p>
            <a:pPr eaLnBrk="1" hangingPunct="1">
              <a:lnSpc>
                <a:spcPct val="150000"/>
              </a:lnSpc>
            </a:pPr>
            <a:r>
              <a:rPr lang="en-US" altLang="zh-CN" sz="1600" b="0" kern="0" dirty="0">
                <a:solidFill>
                  <a:schemeClr val="tx1"/>
                </a:solidFill>
                <a:effectLst/>
                <a:latin typeface="+mn-lt"/>
                <a:ea typeface="微软雅黑" panose="020B0503020204020204" pitchFamily="34" charset="-122"/>
                <a:cs typeface="Times New Roman" panose="02020603050405020304" pitchFamily="18" charset="0"/>
              </a:rPr>
              <a:t>Yang </a:t>
            </a:r>
            <a:r>
              <a:rPr lang="en-US" altLang="zh-CN" sz="1600" b="0" i="1" kern="0" dirty="0">
                <a:solidFill>
                  <a:schemeClr val="tx1"/>
                </a:solidFill>
                <a:effectLst/>
                <a:latin typeface="+mn-lt"/>
                <a:ea typeface="微软雅黑" panose="020B0503020204020204" pitchFamily="34" charset="-122"/>
                <a:cs typeface="Times New Roman" panose="02020603050405020304" pitchFamily="18" charset="0"/>
              </a:rPr>
              <a:t>et al</a:t>
            </a:r>
            <a:r>
              <a:rPr lang="en-US" altLang="zh-CN" sz="1600" b="0" kern="0" dirty="0">
                <a:solidFill>
                  <a:schemeClr val="tx1"/>
                </a:solidFill>
                <a:effectLst/>
                <a:latin typeface="+mn-lt"/>
                <a:ea typeface="微软雅黑" panose="020B0503020204020204" pitchFamily="34" charset="-122"/>
                <a:cs typeface="Times New Roman" panose="02020603050405020304" pitchFamily="18" charset="0"/>
              </a:rPr>
              <a:t>., </a:t>
            </a:r>
            <a:r>
              <a:rPr lang="en-US" altLang="zh-CN" sz="1600" b="0" kern="0" dirty="0" err="1">
                <a:solidFill>
                  <a:schemeClr val="tx1"/>
                </a:solidFill>
                <a:effectLst/>
                <a:latin typeface="+mn-lt"/>
                <a:ea typeface="微软雅黑" panose="020B0503020204020204" pitchFamily="34" charset="-122"/>
                <a:cs typeface="Times New Roman" panose="02020603050405020304" pitchFamily="18" charset="0"/>
              </a:rPr>
              <a:t>PRApplied</a:t>
            </a:r>
            <a:r>
              <a:rPr lang="en-US" altLang="zh-CN" sz="1600" b="0" kern="0" dirty="0">
                <a:solidFill>
                  <a:schemeClr val="tx1"/>
                </a:solidFill>
                <a:effectLst/>
                <a:latin typeface="+mn-lt"/>
                <a:ea typeface="微软雅黑" panose="020B0503020204020204" pitchFamily="34" charset="-122"/>
                <a:cs typeface="Times New Roman" panose="02020603050405020304" pitchFamily="18" charset="0"/>
              </a:rPr>
              <a:t> 19, 054015 (2023)</a:t>
            </a:r>
          </a:p>
        </p:txBody>
      </p:sp>
      <p:pic>
        <p:nvPicPr>
          <p:cNvPr id="13" name="Picture 12"/>
          <p:cNvPicPr>
            <a:picLocks noChangeAspect="1"/>
          </p:cNvPicPr>
          <p:nvPr/>
        </p:nvPicPr>
        <p:blipFill>
          <a:blip r:embed="rId5"/>
          <a:stretch>
            <a:fillRect/>
          </a:stretch>
        </p:blipFill>
        <p:spPr>
          <a:xfrm>
            <a:off x="5029200" y="1464384"/>
            <a:ext cx="3215148" cy="2726616"/>
          </a:xfrm>
          <a:prstGeom prst="rect">
            <a:avLst/>
          </a:prstGeom>
        </p:spPr>
      </p:pic>
      <mc:AlternateContent xmlns:mc="http://schemas.openxmlformats.org/markup-compatibility/2006" xmlns:a14="http://schemas.microsoft.com/office/drawing/2010/main">
        <mc:Choice Requires="a14">
          <p:sp>
            <p:nvSpPr>
              <p:cNvPr id="14" name="文本框 5">
                <a:extLst>
                  <a:ext uri="{FF2B5EF4-FFF2-40B4-BE49-F238E27FC236}">
                    <a16:creationId xmlns:a16="http://schemas.microsoft.com/office/drawing/2014/main" id="{C3323A8F-3D0E-441C-8AED-AE1E7DD36F50}"/>
                  </a:ext>
                </a:extLst>
              </p:cNvPr>
              <p:cNvSpPr txBox="1"/>
              <p:nvPr/>
            </p:nvSpPr>
            <p:spPr>
              <a:xfrm>
                <a:off x="381000" y="4914831"/>
                <a:ext cx="3276600" cy="423770"/>
              </a:xfrm>
              <a:prstGeom prst="rect">
                <a:avLst/>
              </a:prstGeom>
              <a:noFill/>
            </p:spPr>
            <p:txBody>
              <a:bodyPr wrap="square" rtlCol="0">
                <a:spAutoFit/>
              </a:bodyPr>
              <a:lstStyle/>
              <a:p>
                <a:pPr marL="342900" indent="-342900">
                  <a:buFont typeface="Arial" panose="020B0604020202020204" pitchFamily="34" charset="0"/>
                  <a:buChar char="•"/>
                </a:pPr>
                <a14:m>
                  <m:oMath xmlns:m="http://schemas.openxmlformats.org/officeDocument/2006/math">
                    <m:sSub>
                      <m:sSubPr>
                        <m:ctrlPr>
                          <a:rPr lang="el-GR" altLang="zh-CN" sz="2000" i="1">
                            <a:latin typeface="Cambria Math" panose="02040503050406030204" pitchFamily="18" charset="0"/>
                            <a:ea typeface="Cambria Math" panose="02040503050406030204" pitchFamily="18" charset="0"/>
                          </a:rPr>
                        </m:ctrlPr>
                      </m:sSubPr>
                      <m:e>
                        <m:r>
                          <m:rPr>
                            <m:sty m:val="p"/>
                          </m:rPr>
                          <a:rPr lang="el-GR" altLang="zh-CN" sz="2000" i="1">
                            <a:latin typeface="Cambria Math" panose="02040503050406030204" pitchFamily="18" charset="0"/>
                            <a:ea typeface="Cambria Math" panose="02040503050406030204" pitchFamily="18" charset="0"/>
                          </a:rPr>
                          <m:t>Ω</m:t>
                        </m:r>
                      </m:e>
                      <m:sub>
                        <m:r>
                          <a:rPr lang="en-US" altLang="zh-CN" sz="2000" b="0" i="1" smtClean="0">
                            <a:latin typeface="Cambria Math" panose="02040503050406030204" pitchFamily="18" charset="0"/>
                            <a:ea typeface="Cambria Math" panose="02040503050406030204" pitchFamily="18" charset="0"/>
                          </a:rPr>
                          <m:t>𝑝𝑟𝑜𝑏𝑒</m:t>
                        </m:r>
                        <m:r>
                          <a:rPr lang="en-US" altLang="zh-CN" sz="2000" i="1">
                            <a:latin typeface="Cambria Math" panose="02040503050406030204" pitchFamily="18" charset="0"/>
                          </a:rPr>
                          <m:t> </m:t>
                        </m:r>
                      </m:sub>
                    </m:sSub>
                    <m:r>
                      <a:rPr lang="en-US" altLang="zh-CN" sz="2000" i="1">
                        <a:latin typeface="Cambria Math" panose="02040503050406030204" pitchFamily="18" charset="0"/>
                      </a:rPr>
                      <m:t>~ </m:t>
                    </m:r>
                    <m:r>
                      <a:rPr lang="en-US" altLang="zh-CN" sz="2000" b="0" i="1" smtClean="0">
                        <a:latin typeface="Cambria Math" panose="02040503050406030204" pitchFamily="18" charset="0"/>
                      </a:rPr>
                      <m:t>2</m:t>
                    </m:r>
                    <m:r>
                      <a:rPr lang="zh-CN" altLang="en-US" sz="2000" b="0" i="1" smtClean="0">
                        <a:latin typeface="Cambria Math" panose="02040503050406030204" pitchFamily="18" charset="0"/>
                      </a:rPr>
                      <m:t>𝜋</m:t>
                    </m:r>
                    <m:r>
                      <a:rPr lang="en-US" altLang="zh-CN" sz="2000" b="0" i="1" smtClean="0">
                        <a:latin typeface="Cambria Math" panose="02040503050406030204" pitchFamily="18" charset="0"/>
                        <a:ea typeface="Cambria Math" panose="02040503050406030204" pitchFamily="18" charset="0"/>
                      </a:rPr>
                      <m:t>×</m:t>
                    </m:r>
                    <m:r>
                      <a:rPr lang="en-US" altLang="zh-CN" sz="2000" b="0" i="1" smtClean="0">
                        <a:latin typeface="Cambria Math" panose="02040503050406030204" pitchFamily="18" charset="0"/>
                      </a:rPr>
                      <m:t>70</m:t>
                    </m:r>
                    <m:r>
                      <a:rPr lang="en-US" altLang="zh-CN" sz="2000" b="0" i="1" smtClean="0">
                        <a:latin typeface="Cambria Math" panose="02040503050406030204" pitchFamily="18" charset="0"/>
                      </a:rPr>
                      <m:t>𝑘𝐻𝑧</m:t>
                    </m:r>
                  </m:oMath>
                </a14:m>
                <a:endParaRPr lang="zh-CN" altLang="en-US" sz="2000" dirty="0">
                  <a:latin typeface="微软雅黑" panose="020B0503020204020204" pitchFamily="34" charset="-122"/>
                  <a:ea typeface="微软雅黑" panose="020B0503020204020204" pitchFamily="34" charset="-122"/>
                </a:endParaRPr>
              </a:p>
            </p:txBody>
          </p:sp>
        </mc:Choice>
        <mc:Fallback xmlns="">
          <p:sp>
            <p:nvSpPr>
              <p:cNvPr id="14" name="文本框 5">
                <a:extLst>
                  <a:ext uri="{FF2B5EF4-FFF2-40B4-BE49-F238E27FC236}">
                    <a16:creationId xmlns:a16="http://schemas.microsoft.com/office/drawing/2014/main" id="{C3323A8F-3D0E-441C-8AED-AE1E7DD36F50}"/>
                  </a:ext>
                </a:extLst>
              </p:cNvPr>
              <p:cNvSpPr txBox="1">
                <a:spLocks noRot="1" noChangeAspect="1" noMove="1" noResize="1" noEditPoints="1" noAdjustHandles="1" noChangeArrowheads="1" noChangeShapeType="1" noTextEdit="1"/>
              </p:cNvSpPr>
              <p:nvPr/>
            </p:nvSpPr>
            <p:spPr>
              <a:xfrm>
                <a:off x="381000" y="4914831"/>
                <a:ext cx="3276600" cy="423770"/>
              </a:xfrm>
              <a:prstGeom prst="rect">
                <a:avLst/>
              </a:prstGeom>
              <a:blipFill>
                <a:blip r:embed="rId6"/>
                <a:stretch>
                  <a:fillRect l="-1676" t="-4286" b="-15714"/>
                </a:stretch>
              </a:blipFill>
            </p:spPr>
            <p:txBody>
              <a:bodyPr/>
              <a:lstStyle/>
              <a:p>
                <a:r>
                  <a:rPr lang="zh-CN" altLang="en-US">
                    <a:noFill/>
                  </a:rPr>
                  <a:t> </a:t>
                </a:r>
              </a:p>
            </p:txBody>
          </p:sp>
        </mc:Fallback>
      </mc:AlternateContent>
      <p:sp>
        <p:nvSpPr>
          <p:cNvPr id="15" name="TextBox 14">
            <a:extLst>
              <a:ext uri="{FF2B5EF4-FFF2-40B4-BE49-F238E27FC236}">
                <a16:creationId xmlns:a16="http://schemas.microsoft.com/office/drawing/2014/main" id="{6AC74E96-D869-41C7-A53E-928744A4C3FA}"/>
              </a:ext>
            </a:extLst>
          </p:cNvPr>
          <p:cNvSpPr txBox="1"/>
          <p:nvPr/>
        </p:nvSpPr>
        <p:spPr>
          <a:xfrm>
            <a:off x="5181600" y="4495800"/>
            <a:ext cx="1828800" cy="984885"/>
          </a:xfrm>
          <a:prstGeom prst="rect">
            <a:avLst/>
          </a:prstGeom>
          <a:noFill/>
        </p:spPr>
        <p:txBody>
          <a:bodyPr wrap="square" rtlCol="0">
            <a:spAutoFit/>
          </a:bodyPr>
          <a:lstStyle/>
          <a:p>
            <a:r>
              <a:rPr lang="en-US" altLang="zh-CN" sz="2000" dirty="0">
                <a:solidFill>
                  <a:srgbClr val="0000FF"/>
                </a:solidFill>
                <a:latin typeface="+mn-lt"/>
                <a:ea typeface="黑体" panose="02010609060101010101" pitchFamily="49" charset="-122"/>
              </a:rPr>
              <a:t>Dark state</a:t>
            </a:r>
            <a:r>
              <a:rPr lang="zh-CN" altLang="en-US" sz="2000" dirty="0">
                <a:solidFill>
                  <a:srgbClr val="0000FF"/>
                </a:solidFill>
                <a:latin typeface="+mn-lt"/>
                <a:ea typeface="黑体" panose="02010609060101010101" pitchFamily="49" charset="-122"/>
              </a:rPr>
              <a:t>：</a:t>
            </a:r>
            <a:endParaRPr lang="en-US" altLang="zh-CN" sz="2000" dirty="0">
              <a:solidFill>
                <a:srgbClr val="0000FF"/>
              </a:solidFill>
              <a:latin typeface="+mn-lt"/>
              <a:ea typeface="黑体" panose="02010609060101010101" pitchFamily="49" charset="-122"/>
            </a:endParaRPr>
          </a:p>
          <a:p>
            <a:r>
              <a:rPr lang="en-US" altLang="zh-CN" sz="2000" dirty="0">
                <a:latin typeface="+mn-lt"/>
                <a:ea typeface="黑体" panose="02010609060101010101" pitchFamily="49" charset="-122"/>
              </a:rPr>
              <a:t>no photons,</a:t>
            </a:r>
          </a:p>
          <a:p>
            <a:r>
              <a:rPr lang="en-US" altLang="zh-CN" sz="1800" dirty="0">
                <a:latin typeface="+mn-lt"/>
                <a:ea typeface="黑体" panose="02010609060101010101" pitchFamily="49" charset="-122"/>
              </a:rPr>
              <a:t>state preserved</a:t>
            </a:r>
          </a:p>
        </p:txBody>
      </p:sp>
      <p:sp>
        <p:nvSpPr>
          <p:cNvPr id="16" name="TextBox 15">
            <a:extLst>
              <a:ext uri="{FF2B5EF4-FFF2-40B4-BE49-F238E27FC236}">
                <a16:creationId xmlns:a16="http://schemas.microsoft.com/office/drawing/2014/main" id="{2AA73354-87FD-4123-A34F-E2FBD9F0E84F}"/>
              </a:ext>
            </a:extLst>
          </p:cNvPr>
          <p:cNvSpPr txBox="1"/>
          <p:nvPr/>
        </p:nvSpPr>
        <p:spPr>
          <a:xfrm>
            <a:off x="7162800" y="4495800"/>
            <a:ext cx="1828800" cy="954107"/>
          </a:xfrm>
          <a:prstGeom prst="rect">
            <a:avLst/>
          </a:prstGeom>
          <a:noFill/>
        </p:spPr>
        <p:txBody>
          <a:bodyPr wrap="square" rtlCol="0">
            <a:spAutoFit/>
          </a:bodyPr>
          <a:lstStyle/>
          <a:p>
            <a:r>
              <a:rPr lang="en-US" altLang="zh-CN" sz="2000" dirty="0">
                <a:solidFill>
                  <a:srgbClr val="0000FF"/>
                </a:solidFill>
                <a:latin typeface="+mn-lt"/>
                <a:ea typeface="黑体" panose="02010609060101010101" pitchFamily="49" charset="-122"/>
              </a:rPr>
              <a:t>Bright state:</a:t>
            </a:r>
          </a:p>
          <a:p>
            <a:r>
              <a:rPr lang="en-US" altLang="zh-CN" sz="1800" dirty="0">
                <a:latin typeface="+mn-lt"/>
                <a:ea typeface="黑体" panose="02010609060101010101" pitchFamily="49" charset="-122"/>
              </a:rPr>
              <a:t>cycling,</a:t>
            </a:r>
          </a:p>
          <a:p>
            <a:r>
              <a:rPr lang="en-US" altLang="zh-CN" sz="1800" dirty="0">
                <a:latin typeface="+mn-lt"/>
                <a:ea typeface="黑体" panose="02010609060101010101" pitchFamily="49" charset="-122"/>
              </a:rPr>
              <a:t>state preserved</a:t>
            </a:r>
            <a:endParaRPr lang="zh-CN" altLang="en-US" sz="1800" dirty="0">
              <a:latin typeface="+mn-lt"/>
              <a:ea typeface="黑体" panose="02010609060101010101" pitchFamily="49" charset="-122"/>
            </a:endParaRPr>
          </a:p>
        </p:txBody>
      </p:sp>
      <p:cxnSp>
        <p:nvCxnSpPr>
          <p:cNvPr id="17" name="Straight Connector 16">
            <a:extLst>
              <a:ext uri="{FF2B5EF4-FFF2-40B4-BE49-F238E27FC236}">
                <a16:creationId xmlns:a16="http://schemas.microsoft.com/office/drawing/2014/main" id="{5FCDB989-E7C3-497A-A63A-86C6F12AB5AB}"/>
              </a:ext>
            </a:extLst>
          </p:cNvPr>
          <p:cNvCxnSpPr>
            <a:cxnSpLocks/>
          </p:cNvCxnSpPr>
          <p:nvPr/>
        </p:nvCxnSpPr>
        <p:spPr bwMode="auto">
          <a:xfrm>
            <a:off x="7000103" y="4495800"/>
            <a:ext cx="0" cy="1040666"/>
          </a:xfrm>
          <a:prstGeom prst="line">
            <a:avLst/>
          </a:prstGeom>
          <a:solidFill>
            <a:schemeClr val="accent1"/>
          </a:solidFill>
          <a:ln w="28575" cap="flat" cmpd="sng" algn="ctr">
            <a:solidFill>
              <a:schemeClr val="tx1"/>
            </a:solidFill>
            <a:prstDash val="sysDot"/>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8" name="图片 9">
            <a:extLst>
              <a:ext uri="{FF2B5EF4-FFF2-40B4-BE49-F238E27FC236}">
                <a16:creationId xmlns:a16="http://schemas.microsoft.com/office/drawing/2014/main" id="{069CCB3C-6CE3-4F9A-8305-4FEAC5D147B1}"/>
              </a:ext>
            </a:extLst>
          </p:cNvPr>
          <p:cNvPicPr>
            <a:picLocks noChangeAspect="1"/>
          </p:cNvPicPr>
          <p:nvPr/>
        </p:nvPicPr>
        <p:blipFill>
          <a:blip r:embed="rId7"/>
          <a:stretch>
            <a:fillRect/>
          </a:stretch>
        </p:blipFill>
        <p:spPr>
          <a:xfrm>
            <a:off x="3306245" y="5402758"/>
            <a:ext cx="1520189" cy="336790"/>
          </a:xfrm>
          <a:prstGeom prst="rect">
            <a:avLst/>
          </a:prstGeom>
        </p:spPr>
      </p:pic>
      <p:sp>
        <p:nvSpPr>
          <p:cNvPr id="4" name="Rectangle 3">
            <a:extLst>
              <a:ext uri="{FF2B5EF4-FFF2-40B4-BE49-F238E27FC236}">
                <a16:creationId xmlns:a16="http://schemas.microsoft.com/office/drawing/2014/main" id="{15796CB7-8D22-47F1-B27C-07E1CF812DDC}"/>
              </a:ext>
            </a:extLst>
          </p:cNvPr>
          <p:cNvSpPr/>
          <p:nvPr/>
        </p:nvSpPr>
        <p:spPr>
          <a:xfrm>
            <a:off x="385697" y="5376749"/>
            <a:ext cx="3044423" cy="369332"/>
          </a:xfrm>
          <a:prstGeom prst="rect">
            <a:avLst/>
          </a:prstGeom>
        </p:spPr>
        <p:txBody>
          <a:bodyPr wrap="none">
            <a:spAutoFit/>
          </a:bodyPr>
          <a:lstStyle/>
          <a:p>
            <a:pPr marL="342900" indent="-342900">
              <a:buFont typeface="Arial" panose="020B0604020202020204" pitchFamily="34" charset="0"/>
              <a:buChar char="•"/>
            </a:pPr>
            <a:r>
              <a:rPr lang="en-US" altLang="zh-CN" sz="1800" dirty="0">
                <a:latin typeface="+mn-lt"/>
                <a:ea typeface="微软雅黑" panose="020B0503020204020204" pitchFamily="34" charset="-122"/>
              </a:rPr>
              <a:t>Spin flip suppressed by: </a:t>
            </a:r>
          </a:p>
        </p:txBody>
      </p:sp>
    </p:spTree>
    <p:extLst>
      <p:ext uri="{BB962C8B-B14F-4D97-AF65-F5344CB8AC3E}">
        <p14:creationId xmlns:p14="http://schemas.microsoft.com/office/powerpoint/2010/main" val="2315007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2">
            <a:extLst>
              <a:ext uri="{FF2B5EF4-FFF2-40B4-BE49-F238E27FC236}">
                <a16:creationId xmlns:a16="http://schemas.microsoft.com/office/drawing/2014/main" id="{B325AD2F-ADCF-4385-B812-D3D6FBE3D99B}"/>
              </a:ext>
            </a:extLst>
          </p:cNvPr>
          <p:cNvPicPr>
            <a:picLocks noChangeAspect="1"/>
          </p:cNvPicPr>
          <p:nvPr/>
        </p:nvPicPr>
        <p:blipFill>
          <a:blip r:embed="rId3"/>
          <a:stretch>
            <a:fillRect/>
          </a:stretch>
        </p:blipFill>
        <p:spPr>
          <a:xfrm>
            <a:off x="323677" y="1345034"/>
            <a:ext cx="5723033" cy="4402333"/>
          </a:xfrm>
          <a:prstGeom prst="rect">
            <a:avLst/>
          </a:prstGeom>
        </p:spPr>
      </p:pic>
      <mc:AlternateContent xmlns:mc="http://schemas.openxmlformats.org/markup-compatibility/2006" xmlns:a14="http://schemas.microsoft.com/office/drawing/2010/main">
        <mc:Choice Requires="a14">
          <p:sp>
            <p:nvSpPr>
              <p:cNvPr id="20" name="文本框 6">
                <a:extLst>
                  <a:ext uri="{FF2B5EF4-FFF2-40B4-BE49-F238E27FC236}">
                    <a16:creationId xmlns:a16="http://schemas.microsoft.com/office/drawing/2014/main" id="{FEED58B7-4354-4237-9270-6F8BADC28794}"/>
                  </a:ext>
                </a:extLst>
              </p:cNvPr>
              <p:cNvSpPr txBox="1"/>
              <p:nvPr/>
            </p:nvSpPr>
            <p:spPr>
              <a:xfrm>
                <a:off x="6096000" y="2895600"/>
                <a:ext cx="2838276" cy="2132059"/>
              </a:xfrm>
              <a:prstGeom prst="rect">
                <a:avLst/>
              </a:prstGeom>
              <a:noFill/>
            </p:spPr>
            <p:txBody>
              <a:bodyPr wrap="square">
                <a:spAutoFit/>
              </a:bodyPr>
              <a:lstStyle/>
              <a:p>
                <a:pPr marL="342900" indent="-342900">
                  <a:lnSpc>
                    <a:spcPct val="125000"/>
                  </a:lnSpc>
                  <a:spcAft>
                    <a:spcPts val="1200"/>
                  </a:spcAft>
                  <a:buFont typeface="Arial" panose="020B0604020202020204" pitchFamily="34" charset="0"/>
                  <a:buChar char="•"/>
                </a:pPr>
                <a:r>
                  <a:rPr lang="en-US" altLang="zh-CN" sz="2000" dirty="0">
                    <a:latin typeface="+mn-lt"/>
                    <a:ea typeface="微软雅黑" panose="020B0503020204020204" pitchFamily="34" charset="-122"/>
                  </a:rPr>
                  <a:t>Photons scattered non-QND: </a:t>
                </a:r>
                <a14:m>
                  <m:oMath xmlns:m="http://schemas.openxmlformats.org/officeDocument/2006/math">
                    <m:acc>
                      <m:accPr>
                        <m:chr m:val="̅"/>
                        <m:ctrlPr>
                          <a:rPr lang="en-US" altLang="zh-CN" sz="2000" b="0" i="1" smtClean="0">
                            <a:latin typeface="Cambria Math" panose="02040503050406030204" pitchFamily="18" charset="0"/>
                          </a:rPr>
                        </m:ctrlPr>
                      </m:accPr>
                      <m:e>
                        <m:r>
                          <a:rPr lang="en-US" altLang="zh-CN" sz="2000" b="0" i="1" smtClean="0">
                            <a:latin typeface="Cambria Math" panose="02040503050406030204" pitchFamily="18" charset="0"/>
                          </a:rPr>
                          <m:t>𝑛</m:t>
                        </m:r>
                      </m:e>
                    </m:acc>
                    <m:r>
                      <a:rPr lang="en-US" altLang="zh-CN" sz="2000" b="0" i="1" smtClean="0">
                        <a:latin typeface="Cambria Math" panose="02040503050406030204" pitchFamily="18" charset="0"/>
                      </a:rPr>
                      <m:t> ~ </m:t>
                    </m:r>
                  </m:oMath>
                </a14:m>
                <a:r>
                  <a:rPr lang="en-US" altLang="zh-CN" sz="2000" b="0" dirty="0">
                    <a:latin typeface="+mn-lt"/>
                    <a:ea typeface="微软雅黑" panose="020B0503020204020204" pitchFamily="34" charset="-122"/>
                  </a:rPr>
                  <a:t>2.5</a:t>
                </a:r>
                <a:r>
                  <a:rPr lang="en-US" altLang="zh-CN" sz="2000" dirty="0">
                    <a:latin typeface="+mn-lt"/>
                    <a:ea typeface="微软雅黑" panose="020B0503020204020204" pitchFamily="34" charset="-122"/>
                  </a:rPr>
                  <a:t> QND: </a:t>
                </a:r>
                <a14:m>
                  <m:oMath xmlns:m="http://schemas.openxmlformats.org/officeDocument/2006/math">
                    <m:acc>
                      <m:accPr>
                        <m:chr m:val="̅"/>
                        <m:ctrlPr>
                          <a:rPr lang="en-US" altLang="zh-CN" sz="2000" b="0" i="1" smtClean="0">
                            <a:latin typeface="Cambria Math" panose="02040503050406030204" pitchFamily="18" charset="0"/>
                          </a:rPr>
                        </m:ctrlPr>
                      </m:accPr>
                      <m:e>
                        <m:r>
                          <a:rPr lang="en-US" altLang="zh-CN" sz="2000" b="0" i="1" smtClean="0">
                            <a:latin typeface="Cambria Math" panose="02040503050406030204" pitchFamily="18" charset="0"/>
                          </a:rPr>
                          <m:t>𝑛</m:t>
                        </m:r>
                      </m:e>
                    </m:acc>
                    <m:r>
                      <a:rPr lang="en-US" altLang="zh-CN" sz="2000" b="0" i="1" smtClean="0">
                        <a:latin typeface="Cambria Math" panose="02040503050406030204" pitchFamily="18" charset="0"/>
                      </a:rPr>
                      <m:t> ~ </m:t>
                    </m:r>
                  </m:oMath>
                </a14:m>
                <a:r>
                  <a:rPr lang="en-US" altLang="zh-CN" sz="2000" dirty="0">
                    <a:latin typeface="+mn-lt"/>
                    <a:ea typeface="Cambria Math" panose="02040503050406030204" pitchFamily="18" charset="0"/>
                  </a:rPr>
                  <a:t>23</a:t>
                </a:r>
              </a:p>
              <a:p>
                <a:pPr marL="342900" indent="-342900">
                  <a:lnSpc>
                    <a:spcPct val="125000"/>
                  </a:lnSpc>
                  <a:spcAft>
                    <a:spcPts val="1200"/>
                  </a:spcAft>
                  <a:buFont typeface="Arial" panose="020B0604020202020204" pitchFamily="34" charset="0"/>
                  <a:buChar char="•"/>
                </a:pPr>
                <a:r>
                  <a:rPr lang="en-US" altLang="zh-CN" sz="2000" dirty="0">
                    <a:latin typeface="+mn-lt"/>
                    <a:ea typeface="微软雅黑" panose="020B0503020204020204" pitchFamily="34" charset="-122"/>
                  </a:rPr>
                  <a:t>~19 dB reduction of variance</a:t>
                </a:r>
              </a:p>
            </p:txBody>
          </p:sp>
        </mc:Choice>
        <mc:Fallback xmlns="">
          <p:sp>
            <p:nvSpPr>
              <p:cNvPr id="20" name="文本框 6">
                <a:extLst>
                  <a:ext uri="{FF2B5EF4-FFF2-40B4-BE49-F238E27FC236}">
                    <a16:creationId xmlns:a16="http://schemas.microsoft.com/office/drawing/2014/main" id="{FEED58B7-4354-4237-9270-6F8BADC28794}"/>
                  </a:ext>
                </a:extLst>
              </p:cNvPr>
              <p:cNvSpPr txBox="1">
                <a:spLocks noRot="1" noChangeAspect="1" noMove="1" noResize="1" noEditPoints="1" noAdjustHandles="1" noChangeArrowheads="1" noChangeShapeType="1" noTextEdit="1"/>
              </p:cNvSpPr>
              <p:nvPr/>
            </p:nvSpPr>
            <p:spPr>
              <a:xfrm>
                <a:off x="6096000" y="2895600"/>
                <a:ext cx="2838276" cy="2132059"/>
              </a:xfrm>
              <a:prstGeom prst="rect">
                <a:avLst/>
              </a:prstGeom>
              <a:blipFill>
                <a:blip r:embed="rId4"/>
                <a:stretch>
                  <a:fillRect l="-1931" r="-644" b="-4286"/>
                </a:stretch>
              </a:blipFill>
            </p:spPr>
            <p:txBody>
              <a:bodyPr/>
              <a:lstStyle/>
              <a:p>
                <a:r>
                  <a:rPr lang="zh-CN" altLang="en-US">
                    <a:noFill/>
                  </a:rPr>
                  <a:t> </a:t>
                </a:r>
              </a:p>
            </p:txBody>
          </p:sp>
        </mc:Fallback>
      </mc:AlternateContent>
      <p:sp>
        <p:nvSpPr>
          <p:cNvPr id="21" name="Rectangle 20">
            <a:extLst>
              <a:ext uri="{FF2B5EF4-FFF2-40B4-BE49-F238E27FC236}">
                <a16:creationId xmlns:a16="http://schemas.microsoft.com/office/drawing/2014/main" id="{CB3923BA-1A21-47A0-8F06-21506C7C9C60}"/>
              </a:ext>
            </a:extLst>
          </p:cNvPr>
          <p:cNvSpPr/>
          <p:nvPr/>
        </p:nvSpPr>
        <p:spPr>
          <a:xfrm rot="1697460">
            <a:off x="3716141" y="3718922"/>
            <a:ext cx="736099" cy="369332"/>
          </a:xfrm>
          <a:prstGeom prst="rect">
            <a:avLst/>
          </a:prstGeom>
        </p:spPr>
        <p:txBody>
          <a:bodyPr wrap="none">
            <a:spAutoFit/>
          </a:bodyPr>
          <a:lstStyle/>
          <a:p>
            <a:r>
              <a:rPr lang="en-US" altLang="zh-CN" sz="1800" dirty="0">
                <a:solidFill>
                  <a:srgbClr val="00B050"/>
                </a:solidFill>
                <a:latin typeface="微软雅黑" panose="020B0503020204020204" pitchFamily="34" charset="-122"/>
                <a:ea typeface="微软雅黑" panose="020B0503020204020204" pitchFamily="34" charset="-122"/>
              </a:rPr>
              <a:t>QND</a:t>
            </a:r>
            <a:endParaRPr lang="zh-CN" altLang="en-US" sz="1800" dirty="0">
              <a:solidFill>
                <a:srgbClr val="00B050"/>
              </a:solidFill>
            </a:endParaRPr>
          </a:p>
        </p:txBody>
      </p:sp>
      <p:sp>
        <p:nvSpPr>
          <p:cNvPr id="22" name="Rectangle 21">
            <a:extLst>
              <a:ext uri="{FF2B5EF4-FFF2-40B4-BE49-F238E27FC236}">
                <a16:creationId xmlns:a16="http://schemas.microsoft.com/office/drawing/2014/main" id="{FF50A84D-3EAC-4C00-B5A0-671E505E3F2C}"/>
              </a:ext>
            </a:extLst>
          </p:cNvPr>
          <p:cNvSpPr/>
          <p:nvPr/>
        </p:nvSpPr>
        <p:spPr>
          <a:xfrm rot="1569537">
            <a:off x="4359121" y="2980472"/>
            <a:ext cx="1282723" cy="369332"/>
          </a:xfrm>
          <a:prstGeom prst="rect">
            <a:avLst/>
          </a:prstGeom>
        </p:spPr>
        <p:txBody>
          <a:bodyPr wrap="none">
            <a:spAutoFit/>
          </a:bodyPr>
          <a:lstStyle/>
          <a:p>
            <a:r>
              <a:rPr lang="en-US" altLang="zh-CN" sz="1800" dirty="0">
                <a:solidFill>
                  <a:srgbClr val="0000FF"/>
                </a:solidFill>
                <a:latin typeface="微软雅黑" panose="020B0503020204020204" pitchFamily="34" charset="-122"/>
                <a:ea typeface="微软雅黑" panose="020B0503020204020204" pitchFamily="34" charset="-122"/>
              </a:rPr>
              <a:t>Non QND</a:t>
            </a:r>
            <a:endParaRPr lang="zh-CN" altLang="en-US" sz="1800" dirty="0">
              <a:solidFill>
                <a:srgbClr val="0000FF"/>
              </a:solidFill>
            </a:endParaRPr>
          </a:p>
        </p:txBody>
      </p:sp>
      <p:sp>
        <p:nvSpPr>
          <p:cNvPr id="23" name="Rectangle 22">
            <a:extLst>
              <a:ext uri="{FF2B5EF4-FFF2-40B4-BE49-F238E27FC236}">
                <a16:creationId xmlns:a16="http://schemas.microsoft.com/office/drawing/2014/main" id="{85615660-7082-4DE6-B0DE-84DD53470CED}"/>
              </a:ext>
            </a:extLst>
          </p:cNvPr>
          <p:cNvSpPr/>
          <p:nvPr/>
        </p:nvSpPr>
        <p:spPr>
          <a:xfrm rot="938468">
            <a:off x="2059257" y="4186490"/>
            <a:ext cx="1344855" cy="369332"/>
          </a:xfrm>
          <a:prstGeom prst="rect">
            <a:avLst/>
          </a:prstGeom>
        </p:spPr>
        <p:txBody>
          <a:bodyPr wrap="none">
            <a:spAutoFit/>
          </a:bodyPr>
          <a:lstStyle/>
          <a:p>
            <a:r>
              <a:rPr lang="en-US" altLang="zh-CN" sz="1800" dirty="0">
                <a:solidFill>
                  <a:srgbClr val="C00000"/>
                </a:solidFill>
                <a:latin typeface="微软雅黑" panose="020B0503020204020204" pitchFamily="34" charset="-122"/>
                <a:ea typeface="微软雅黑" panose="020B0503020204020204" pitchFamily="34" charset="-122"/>
              </a:rPr>
              <a:t>Atom shot</a:t>
            </a:r>
            <a:endParaRPr lang="zh-CN" altLang="en-US" sz="1800" dirty="0">
              <a:solidFill>
                <a:srgbClr val="C00000"/>
              </a:solidFill>
            </a:endParaRPr>
          </a:p>
        </p:txBody>
      </p:sp>
      <p:sp>
        <p:nvSpPr>
          <p:cNvPr id="24" name="Rectangle 23">
            <a:extLst>
              <a:ext uri="{FF2B5EF4-FFF2-40B4-BE49-F238E27FC236}">
                <a16:creationId xmlns:a16="http://schemas.microsoft.com/office/drawing/2014/main" id="{A11CA489-76E5-47FE-895F-0FFBD8D4456D}"/>
              </a:ext>
            </a:extLst>
          </p:cNvPr>
          <p:cNvSpPr/>
          <p:nvPr/>
        </p:nvSpPr>
        <p:spPr>
          <a:xfrm rot="1697460">
            <a:off x="1392365" y="3250014"/>
            <a:ext cx="1543692" cy="369332"/>
          </a:xfrm>
          <a:prstGeom prst="rect">
            <a:avLst/>
          </a:prstGeom>
        </p:spPr>
        <p:txBody>
          <a:bodyPr wrap="none">
            <a:spAutoFit/>
          </a:bodyPr>
          <a:lstStyle/>
          <a:p>
            <a:r>
              <a:rPr lang="en-US" altLang="zh-CN" sz="1800" dirty="0">
                <a:solidFill>
                  <a:srgbClr val="00B050"/>
                </a:solidFill>
                <a:latin typeface="微软雅黑" panose="020B0503020204020204" pitchFamily="34" charset="-122"/>
                <a:ea typeface="微软雅黑" panose="020B0503020204020204" pitchFamily="34" charset="-122"/>
              </a:rPr>
              <a:t>Photon shot</a:t>
            </a:r>
            <a:endParaRPr lang="zh-CN" altLang="en-US" sz="1800" dirty="0">
              <a:solidFill>
                <a:srgbClr val="00B050"/>
              </a:solidFill>
            </a:endParaRPr>
          </a:p>
        </p:txBody>
      </p:sp>
      <p:sp>
        <p:nvSpPr>
          <p:cNvPr id="3" name="标题 1">
            <a:extLst>
              <a:ext uri="{FF2B5EF4-FFF2-40B4-BE49-F238E27FC236}">
                <a16:creationId xmlns:a16="http://schemas.microsoft.com/office/drawing/2014/main" id="{AE7D4EB5-DFAC-3853-163D-B69CBD08C195}"/>
              </a:ext>
            </a:extLst>
          </p:cNvPr>
          <p:cNvSpPr txBox="1">
            <a:spLocks/>
          </p:cNvSpPr>
          <p:nvPr/>
        </p:nvSpPr>
        <p:spPr bwMode="auto">
          <a:xfrm>
            <a:off x="69972" y="250754"/>
            <a:ext cx="8997828" cy="8409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lvl1pPr algn="ctr" rtl="0" fontAlgn="base">
              <a:spcBef>
                <a:spcPct val="0"/>
              </a:spcBef>
              <a:spcAft>
                <a:spcPct val="0"/>
              </a:spcAft>
              <a:defRPr sz="2400" b="1">
                <a:solidFill>
                  <a:srgbClr val="0033CC"/>
                </a:solidFill>
                <a:effectLst>
                  <a:outerShdw blurRad="38100" dist="38100" dir="2700000" algn="tl">
                    <a:srgbClr val="C0C0C0"/>
                  </a:outerShdw>
                </a:effectLst>
                <a:latin typeface="+mj-lt"/>
                <a:ea typeface="+mj-ea"/>
                <a:cs typeface="+mj-cs"/>
              </a:defRPr>
            </a:lvl1pPr>
            <a:lvl2pPr algn="ctr" rtl="0" fontAlgn="base">
              <a:spcBef>
                <a:spcPct val="0"/>
              </a:spcBef>
              <a:spcAft>
                <a:spcPct val="0"/>
              </a:spcAft>
              <a:defRPr sz="2400" b="1">
                <a:solidFill>
                  <a:srgbClr val="0033CC"/>
                </a:solidFill>
                <a:effectLst>
                  <a:outerShdw blurRad="38100" dist="38100" dir="2700000" algn="tl">
                    <a:srgbClr val="C0C0C0"/>
                  </a:outerShdw>
                </a:effectLst>
                <a:latin typeface="Trebuchet MS" pitchFamily="34" charset="0"/>
              </a:defRPr>
            </a:lvl2pPr>
            <a:lvl3pPr algn="ctr" rtl="0" fontAlgn="base">
              <a:spcBef>
                <a:spcPct val="0"/>
              </a:spcBef>
              <a:spcAft>
                <a:spcPct val="0"/>
              </a:spcAft>
              <a:defRPr sz="2400" b="1">
                <a:solidFill>
                  <a:srgbClr val="0033CC"/>
                </a:solidFill>
                <a:effectLst>
                  <a:outerShdw blurRad="38100" dist="38100" dir="2700000" algn="tl">
                    <a:srgbClr val="C0C0C0"/>
                  </a:outerShdw>
                </a:effectLst>
                <a:latin typeface="Trebuchet MS" pitchFamily="34" charset="0"/>
              </a:defRPr>
            </a:lvl3pPr>
            <a:lvl4pPr algn="ctr" rtl="0" fontAlgn="base">
              <a:spcBef>
                <a:spcPct val="0"/>
              </a:spcBef>
              <a:spcAft>
                <a:spcPct val="0"/>
              </a:spcAft>
              <a:defRPr sz="2400" b="1">
                <a:solidFill>
                  <a:srgbClr val="0033CC"/>
                </a:solidFill>
                <a:effectLst>
                  <a:outerShdw blurRad="38100" dist="38100" dir="2700000" algn="tl">
                    <a:srgbClr val="C0C0C0"/>
                  </a:outerShdw>
                </a:effectLst>
                <a:latin typeface="Trebuchet MS" pitchFamily="34" charset="0"/>
              </a:defRPr>
            </a:lvl4pPr>
            <a:lvl5pPr algn="ctr" rtl="0" fontAlgn="base">
              <a:spcBef>
                <a:spcPct val="0"/>
              </a:spcBef>
              <a:spcAft>
                <a:spcPct val="0"/>
              </a:spcAft>
              <a:defRPr sz="2400" b="1">
                <a:solidFill>
                  <a:srgbClr val="0033CC"/>
                </a:solidFill>
                <a:effectLst>
                  <a:outerShdw blurRad="38100" dist="38100" dir="2700000" algn="tl">
                    <a:srgbClr val="C0C0C0"/>
                  </a:outerShdw>
                </a:effectLst>
                <a:latin typeface="Trebuchet MS" pitchFamily="34" charset="0"/>
              </a:defRPr>
            </a:lvl5pPr>
            <a:lvl6pPr marL="457200" algn="ctr" rtl="0" fontAlgn="base">
              <a:spcBef>
                <a:spcPct val="0"/>
              </a:spcBef>
              <a:spcAft>
                <a:spcPct val="0"/>
              </a:spcAft>
              <a:defRPr sz="2400" b="1">
                <a:solidFill>
                  <a:srgbClr val="0033CC"/>
                </a:solidFill>
                <a:effectLst>
                  <a:outerShdw blurRad="38100" dist="38100" dir="2700000" algn="tl">
                    <a:srgbClr val="C0C0C0"/>
                  </a:outerShdw>
                </a:effectLst>
                <a:latin typeface="Trebuchet MS" pitchFamily="34" charset="0"/>
              </a:defRPr>
            </a:lvl6pPr>
            <a:lvl7pPr marL="914400" algn="ctr" rtl="0" fontAlgn="base">
              <a:spcBef>
                <a:spcPct val="0"/>
              </a:spcBef>
              <a:spcAft>
                <a:spcPct val="0"/>
              </a:spcAft>
              <a:defRPr sz="2400" b="1">
                <a:solidFill>
                  <a:srgbClr val="0033CC"/>
                </a:solidFill>
                <a:effectLst>
                  <a:outerShdw blurRad="38100" dist="38100" dir="2700000" algn="tl">
                    <a:srgbClr val="C0C0C0"/>
                  </a:outerShdw>
                </a:effectLst>
                <a:latin typeface="Trebuchet MS" pitchFamily="34" charset="0"/>
              </a:defRPr>
            </a:lvl7pPr>
            <a:lvl8pPr marL="1371600" algn="ctr" rtl="0" fontAlgn="base">
              <a:spcBef>
                <a:spcPct val="0"/>
              </a:spcBef>
              <a:spcAft>
                <a:spcPct val="0"/>
              </a:spcAft>
              <a:defRPr sz="2400" b="1">
                <a:solidFill>
                  <a:srgbClr val="0033CC"/>
                </a:solidFill>
                <a:effectLst>
                  <a:outerShdw blurRad="38100" dist="38100" dir="2700000" algn="tl">
                    <a:srgbClr val="C0C0C0"/>
                  </a:outerShdw>
                </a:effectLst>
                <a:latin typeface="Trebuchet MS" pitchFamily="34" charset="0"/>
              </a:defRPr>
            </a:lvl8pPr>
            <a:lvl9pPr marL="1828800" algn="ctr" rtl="0" fontAlgn="base">
              <a:spcBef>
                <a:spcPct val="0"/>
              </a:spcBef>
              <a:spcAft>
                <a:spcPct val="0"/>
              </a:spcAft>
              <a:defRPr sz="2400" b="1">
                <a:solidFill>
                  <a:srgbClr val="0033CC"/>
                </a:solidFill>
                <a:effectLst>
                  <a:outerShdw blurRad="38100" dist="38100" dir="2700000" algn="tl">
                    <a:srgbClr val="C0C0C0"/>
                  </a:outerShdw>
                </a:effectLst>
                <a:latin typeface="Trebuchet MS" pitchFamily="34" charset="0"/>
              </a:defRPr>
            </a:lvl9pPr>
          </a:lstStyle>
          <a:p>
            <a:pPr eaLnBrk="1" hangingPunct="1">
              <a:lnSpc>
                <a:spcPct val="150000"/>
              </a:lnSpc>
            </a:pPr>
            <a:r>
              <a:rPr lang="en-US" altLang="zh-CN" sz="2800" kern="0" dirty="0">
                <a:solidFill>
                  <a:srgbClr val="0000FF"/>
                </a:solidFill>
                <a:effectLst/>
                <a:latin typeface="+mn-lt"/>
                <a:ea typeface="微软雅黑" panose="020B0503020204020204" pitchFamily="34" charset="-122"/>
                <a:cs typeface="Times New Roman" panose="02020603050405020304" pitchFamily="18" charset="0"/>
              </a:rPr>
              <a:t>Spin-state detection</a:t>
            </a:r>
            <a:r>
              <a:rPr lang="zh-CN" altLang="en-US" sz="2800" kern="0" dirty="0">
                <a:solidFill>
                  <a:srgbClr val="0000FF"/>
                </a:solidFill>
                <a:effectLst/>
                <a:latin typeface="+mn-lt"/>
                <a:ea typeface="微软雅黑" panose="020B0503020204020204" pitchFamily="34" charset="-122"/>
                <a:cs typeface="Times New Roman" panose="02020603050405020304" pitchFamily="18" charset="0"/>
              </a:rPr>
              <a:t> </a:t>
            </a:r>
            <a:r>
              <a:rPr lang="en-US" altLang="zh-CN" sz="2800" kern="0" dirty="0">
                <a:solidFill>
                  <a:srgbClr val="0000FF"/>
                </a:solidFill>
                <a:effectLst/>
                <a:latin typeface="+mn-lt"/>
                <a:ea typeface="微软雅黑" panose="020B0503020204020204" pitchFamily="34" charset="-122"/>
                <a:cs typeface="Times New Roman" panose="02020603050405020304" pitchFamily="18" charset="0"/>
              </a:rPr>
              <a:t>by a QND method</a:t>
            </a:r>
          </a:p>
          <a:p>
            <a:pPr eaLnBrk="1" hangingPunct="1">
              <a:lnSpc>
                <a:spcPct val="150000"/>
              </a:lnSpc>
            </a:pPr>
            <a:r>
              <a:rPr lang="en-US" altLang="zh-CN" sz="1600" b="0" kern="0" dirty="0">
                <a:solidFill>
                  <a:schemeClr val="tx1"/>
                </a:solidFill>
                <a:effectLst/>
                <a:latin typeface="+mn-lt"/>
                <a:ea typeface="微软雅黑" panose="020B0503020204020204" pitchFamily="34" charset="-122"/>
                <a:cs typeface="Times New Roman" panose="02020603050405020304" pitchFamily="18" charset="0"/>
              </a:rPr>
              <a:t>Yang </a:t>
            </a:r>
            <a:r>
              <a:rPr lang="en-US" altLang="zh-CN" sz="1600" b="0" i="1" kern="0" dirty="0">
                <a:solidFill>
                  <a:schemeClr val="tx1"/>
                </a:solidFill>
                <a:effectLst/>
                <a:latin typeface="+mn-lt"/>
                <a:ea typeface="微软雅黑" panose="020B0503020204020204" pitchFamily="34" charset="-122"/>
                <a:cs typeface="Times New Roman" panose="02020603050405020304" pitchFamily="18" charset="0"/>
              </a:rPr>
              <a:t>et al</a:t>
            </a:r>
            <a:r>
              <a:rPr lang="en-US" altLang="zh-CN" sz="1600" b="0" kern="0" dirty="0">
                <a:solidFill>
                  <a:schemeClr val="tx1"/>
                </a:solidFill>
                <a:effectLst/>
                <a:latin typeface="+mn-lt"/>
                <a:ea typeface="微软雅黑" panose="020B0503020204020204" pitchFamily="34" charset="-122"/>
                <a:cs typeface="Times New Roman" panose="02020603050405020304" pitchFamily="18" charset="0"/>
              </a:rPr>
              <a:t>., </a:t>
            </a:r>
            <a:r>
              <a:rPr lang="en-US" altLang="zh-CN" sz="1600" b="0" kern="0" dirty="0" err="1">
                <a:solidFill>
                  <a:schemeClr val="tx1"/>
                </a:solidFill>
                <a:effectLst/>
                <a:latin typeface="+mn-lt"/>
                <a:ea typeface="微软雅黑" panose="020B0503020204020204" pitchFamily="34" charset="-122"/>
                <a:cs typeface="Times New Roman" panose="02020603050405020304" pitchFamily="18" charset="0"/>
              </a:rPr>
              <a:t>PRApplied</a:t>
            </a:r>
            <a:r>
              <a:rPr lang="en-US" altLang="zh-CN" sz="1600" b="0" kern="0" dirty="0">
                <a:solidFill>
                  <a:schemeClr val="tx1"/>
                </a:solidFill>
                <a:effectLst/>
                <a:latin typeface="+mn-lt"/>
                <a:ea typeface="微软雅黑" panose="020B0503020204020204" pitchFamily="34" charset="-122"/>
                <a:cs typeface="Times New Roman" panose="02020603050405020304" pitchFamily="18" charset="0"/>
              </a:rPr>
              <a:t> 19, 054015 (2023)</a:t>
            </a:r>
          </a:p>
        </p:txBody>
      </p:sp>
    </p:spTree>
    <p:extLst>
      <p:ext uri="{BB962C8B-B14F-4D97-AF65-F5344CB8AC3E}">
        <p14:creationId xmlns:p14="http://schemas.microsoft.com/office/powerpoint/2010/main" val="269771644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95400" y="457200"/>
            <a:ext cx="6216544" cy="1305165"/>
          </a:xfrm>
          <a:prstGeom prst="rect">
            <a:avLst/>
          </a:prstGeom>
        </p:spPr>
        <p:txBody>
          <a:bodyPr wrap="square">
            <a:spAutoFit/>
          </a:bodyPr>
          <a:lstStyle/>
          <a:p>
            <a:pPr algn="ctr">
              <a:lnSpc>
                <a:spcPct val="150000"/>
              </a:lnSpc>
            </a:pPr>
            <a:r>
              <a:rPr lang="en-US" altLang="zh-CN" sz="2800" dirty="0">
                <a:solidFill>
                  <a:srgbClr val="0000FF"/>
                </a:solidFill>
                <a:latin typeface="+mn-lt"/>
                <a:ea typeface="微软雅黑" pitchFamily="34" charset="-122"/>
              </a:rPr>
              <a:t>Systematic uncertainties</a:t>
            </a:r>
          </a:p>
          <a:p>
            <a:pPr algn="ctr">
              <a:lnSpc>
                <a:spcPct val="150000"/>
              </a:lnSpc>
            </a:pPr>
            <a:r>
              <a:rPr lang="en-US" sz="2800" dirty="0">
                <a:solidFill>
                  <a:srgbClr val="0000FF"/>
                </a:solidFill>
                <a:latin typeface="+mn-lt"/>
                <a:ea typeface="微软雅黑" pitchFamily="34" charset="-122"/>
              </a:rPr>
              <a:t>- effects correlated with E-field flipping</a:t>
            </a:r>
          </a:p>
        </p:txBody>
      </p:sp>
      <mc:AlternateContent xmlns:mc="http://schemas.openxmlformats.org/markup-compatibility/2006">
        <mc:Choice xmlns:a14="http://schemas.microsoft.com/office/drawing/2010/main" Requires="a14">
          <p:graphicFrame>
            <p:nvGraphicFramePr>
              <p:cNvPr id="9" name="表格 2">
                <a:extLst>
                  <a:ext uri="{FF2B5EF4-FFF2-40B4-BE49-F238E27FC236}">
                    <a16:creationId xmlns:a16="http://schemas.microsoft.com/office/drawing/2014/main" id="{9342DF65-6971-47C6-A14D-5B00C68A5737}"/>
                  </a:ext>
                </a:extLst>
              </p:cNvPr>
              <p:cNvGraphicFramePr>
                <a:graphicFrameLocks noGrp="1"/>
              </p:cNvGraphicFramePr>
              <p:nvPr>
                <p:extLst>
                  <p:ext uri="{D42A27DB-BD31-4B8C-83A1-F6EECF244321}">
                    <p14:modId xmlns:p14="http://schemas.microsoft.com/office/powerpoint/2010/main" val="269861159"/>
                  </p:ext>
                </p:extLst>
              </p:nvPr>
            </p:nvGraphicFramePr>
            <p:xfrm>
              <a:off x="685800" y="1905000"/>
              <a:ext cx="7620000" cy="3462770"/>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2410887915"/>
                        </a:ext>
                      </a:extLst>
                    </a:gridCol>
                    <a:gridCol w="2496572">
                      <a:extLst>
                        <a:ext uri="{9D8B030D-6E8A-4147-A177-3AD203B41FA5}">
                          <a16:colId xmlns:a16="http://schemas.microsoft.com/office/drawing/2014/main" val="2731867144"/>
                        </a:ext>
                      </a:extLst>
                    </a:gridCol>
                    <a:gridCol w="2075428">
                      <a:extLst>
                        <a:ext uri="{9D8B030D-6E8A-4147-A177-3AD203B41FA5}">
                          <a16:colId xmlns:a16="http://schemas.microsoft.com/office/drawing/2014/main" val="3522916266"/>
                        </a:ext>
                      </a:extLst>
                    </a:gridCol>
                  </a:tblGrid>
                  <a:tr h="499630">
                    <a:tc>
                      <a:txBody>
                        <a:bodyPr/>
                        <a:lstStyle/>
                        <a:p>
                          <a:pPr algn="ctr"/>
                          <a:r>
                            <a:rPr lang="en-US" altLang="zh-CN" sz="2400" dirty="0"/>
                            <a:t>Source</a:t>
                          </a:r>
                          <a:endParaRPr lang="zh-CN" altLang="en-US" sz="2400" dirty="0"/>
                        </a:p>
                      </a:txBody>
                      <a:tcPr/>
                    </a:tc>
                    <a:tc>
                      <a:txBody>
                        <a:bodyPr/>
                        <a:lstStyle/>
                        <a:p>
                          <a:pPr algn="ctr"/>
                          <a:r>
                            <a:rPr lang="en-US" altLang="zh-CN" sz="2400" dirty="0"/>
                            <a:t>Correction</a:t>
                          </a:r>
                          <a:endParaRPr lang="zh-CN" altLang="en-US" sz="2400" dirty="0"/>
                        </a:p>
                      </a:txBody>
                      <a:tcPr/>
                    </a:tc>
                    <a:tc>
                      <a:txBody>
                        <a:bodyPr/>
                        <a:lstStyle/>
                        <a:p>
                          <a:pPr algn="ctr"/>
                          <a:r>
                            <a:rPr lang="en-US" altLang="zh-CN" sz="2400" dirty="0"/>
                            <a:t>Uncertainty</a:t>
                          </a:r>
                          <a:endParaRPr lang="zh-CN" altLang="en-US" sz="2400" dirty="0"/>
                        </a:p>
                      </a:txBody>
                      <a:tcPr/>
                    </a:tc>
                    <a:extLst>
                      <a:ext uri="{0D108BD9-81ED-4DB2-BD59-A6C34878D82A}">
                        <a16:rowId xmlns:a16="http://schemas.microsoft.com/office/drawing/2014/main" val="2885965718"/>
                      </a:ext>
                    </a:extLst>
                  </a:tr>
                  <a:tr h="499630">
                    <a:tc>
                      <a:txBody>
                        <a:bodyPr/>
                        <a:lstStyle/>
                        <a:p>
                          <a:pPr algn="ctr"/>
                          <a:r>
                            <a:rPr lang="en-US" altLang="zh-CN" sz="2400" dirty="0"/>
                            <a:t>B-field correlations</a:t>
                          </a:r>
                          <a:endParaRPr lang="zh-CN" altLang="en-US" sz="2400" dirty="0"/>
                        </a:p>
                      </a:txBody>
                      <a:tcPr/>
                    </a:tc>
                    <a:tc>
                      <a:txBody>
                        <a:bodyPr/>
                        <a:lstStyle/>
                        <a:p>
                          <a:pPr algn="ctr"/>
                          <a14:m>
                            <m:oMathPara xmlns:m="http://schemas.openxmlformats.org/officeDocument/2006/math">
                              <m:oMathParaPr>
                                <m:jc m:val="centerGroup"/>
                              </m:oMathParaPr>
                              <m:oMath xmlns:m="http://schemas.openxmlformats.org/officeDocument/2006/math">
                                <m:r>
                                  <a:rPr lang="en-US" altLang="zh-CN" sz="2400" b="0" i="1" smtClean="0">
                                    <a:solidFill>
                                      <a:schemeClr val="tx1"/>
                                    </a:solidFill>
                                    <a:latin typeface="Cambria Math" panose="02040503050406030204" pitchFamily="18" charset="0"/>
                                    <a:ea typeface="Cambria Math" panose="02040503050406030204" pitchFamily="18" charset="0"/>
                                  </a:rPr>
                                  <m:t>+ 6.7×</m:t>
                                </m:r>
                                <m:sSup>
                                  <m:sSupPr>
                                    <m:ctrlPr>
                                      <a:rPr lang="en-US" altLang="zh-CN" sz="2400" b="0" i="1" smtClean="0">
                                        <a:solidFill>
                                          <a:schemeClr val="tx1"/>
                                        </a:solidFill>
                                        <a:latin typeface="Cambria Math" panose="02040503050406030204" pitchFamily="18" charset="0"/>
                                        <a:ea typeface="Cambria Math" panose="02040503050406030204" pitchFamily="18" charset="0"/>
                                      </a:rPr>
                                    </m:ctrlPr>
                                  </m:sSupPr>
                                  <m:e>
                                    <m:r>
                                      <a:rPr lang="en-US" altLang="zh-CN" sz="2400" b="0" i="1" smtClean="0">
                                        <a:solidFill>
                                          <a:schemeClr val="tx1"/>
                                        </a:solidFill>
                                        <a:latin typeface="Cambria Math" panose="02040503050406030204" pitchFamily="18" charset="0"/>
                                        <a:ea typeface="Cambria Math" panose="02040503050406030204" pitchFamily="18" charset="0"/>
                                      </a:rPr>
                                      <m:t>10</m:t>
                                    </m:r>
                                  </m:e>
                                  <m:sup>
                                    <m:r>
                                      <a:rPr lang="en-US" altLang="zh-CN" sz="2400" b="0" i="1" smtClean="0">
                                        <a:solidFill>
                                          <a:schemeClr val="tx1"/>
                                        </a:solidFill>
                                        <a:latin typeface="Cambria Math" panose="02040503050406030204" pitchFamily="18" charset="0"/>
                                        <a:ea typeface="Cambria Math" panose="02040503050406030204" pitchFamily="18" charset="0"/>
                                      </a:rPr>
                                      <m:t>−29</m:t>
                                    </m:r>
                                  </m:sup>
                                </m:sSup>
                              </m:oMath>
                            </m:oMathPara>
                          </a14:m>
                          <a:endParaRPr lang="zh-CN" altLang="en-US" sz="2400" dirty="0"/>
                        </a:p>
                      </a:txBody>
                      <a:tcPr/>
                    </a:tc>
                    <a:tc>
                      <a:txBody>
                        <a:bodyPr/>
                        <a:lstStyle/>
                        <a:p>
                          <a:pPr algn="ctr"/>
                          <a14:m>
                            <m:oMathPara xmlns:m="http://schemas.openxmlformats.org/officeDocument/2006/math">
                              <m:oMathParaPr>
                                <m:jc m:val="centerGroup"/>
                              </m:oMathParaPr>
                              <m:oMath xmlns:m="http://schemas.openxmlformats.org/officeDocument/2006/math">
                                <m:r>
                                  <a:rPr lang="en-US" altLang="zh-CN" sz="2400" b="0" i="1" smtClean="0">
                                    <a:solidFill>
                                      <a:schemeClr val="tx1"/>
                                    </a:solidFill>
                                    <a:latin typeface="Cambria Math" panose="02040503050406030204" pitchFamily="18" charset="0"/>
                                    <a:ea typeface="Cambria Math" panose="02040503050406030204" pitchFamily="18" charset="0"/>
                                  </a:rPr>
                                  <m:t>7.0×</m:t>
                                </m:r>
                                <m:sSup>
                                  <m:sSupPr>
                                    <m:ctrlPr>
                                      <a:rPr lang="en-US" altLang="zh-CN" sz="2400" b="0" i="1" smtClean="0">
                                        <a:solidFill>
                                          <a:schemeClr val="tx1"/>
                                        </a:solidFill>
                                        <a:latin typeface="Cambria Math" panose="02040503050406030204" pitchFamily="18" charset="0"/>
                                        <a:ea typeface="Cambria Math" panose="02040503050406030204" pitchFamily="18" charset="0"/>
                                      </a:rPr>
                                    </m:ctrlPr>
                                  </m:sSupPr>
                                  <m:e>
                                    <m:r>
                                      <a:rPr lang="en-US" altLang="zh-CN" sz="2400" b="0" i="1" smtClean="0">
                                        <a:solidFill>
                                          <a:schemeClr val="tx1"/>
                                        </a:solidFill>
                                        <a:latin typeface="Cambria Math" panose="02040503050406030204" pitchFamily="18" charset="0"/>
                                        <a:ea typeface="Cambria Math" panose="02040503050406030204" pitchFamily="18" charset="0"/>
                                      </a:rPr>
                                      <m:t>10</m:t>
                                    </m:r>
                                  </m:e>
                                  <m:sup>
                                    <m:r>
                                      <a:rPr lang="en-US" altLang="zh-CN" sz="2400" b="0" i="1" smtClean="0">
                                        <a:solidFill>
                                          <a:schemeClr val="tx1"/>
                                        </a:solidFill>
                                        <a:latin typeface="Cambria Math" panose="02040503050406030204" pitchFamily="18" charset="0"/>
                                        <a:ea typeface="Cambria Math" panose="02040503050406030204" pitchFamily="18" charset="0"/>
                                      </a:rPr>
                                      <m:t>−29</m:t>
                                    </m:r>
                                  </m:sup>
                                </m:sSup>
                                <m:r>
                                  <a:rPr lang="en-US" altLang="zh-CN" sz="2400" b="0" i="1" smtClean="0">
                                    <a:solidFill>
                                      <a:schemeClr val="tx1"/>
                                    </a:solidFill>
                                    <a:latin typeface="Cambria Math" panose="02040503050406030204" pitchFamily="18" charset="0"/>
                                    <a:ea typeface="Cambria Math" panose="02040503050406030204" pitchFamily="18" charset="0"/>
                                  </a:rPr>
                                  <m:t> </m:t>
                                </m:r>
                              </m:oMath>
                            </m:oMathPara>
                          </a14:m>
                          <a:endParaRPr lang="zh-CN" altLang="en-US" sz="2400" dirty="0">
                            <a:solidFill>
                              <a:schemeClr val="tx1"/>
                            </a:solidFill>
                          </a:endParaRPr>
                        </a:p>
                      </a:txBody>
                      <a:tcPr/>
                    </a:tc>
                    <a:extLst>
                      <a:ext uri="{0D108BD9-81ED-4DB2-BD59-A6C34878D82A}">
                        <a16:rowId xmlns:a16="http://schemas.microsoft.com/office/drawing/2014/main" val="2243844084"/>
                      </a:ext>
                    </a:extLst>
                  </a:tr>
                  <a:tr h="482310">
                    <a:tc>
                      <a:txBody>
                        <a:bodyPr/>
                        <a:lstStyle/>
                        <a:p>
                          <a:pPr algn="ctr"/>
                          <a:r>
                            <a:rPr lang="en-US" altLang="zh-CN" sz="2400" dirty="0"/>
                            <a:t>Leakage current</a:t>
                          </a:r>
                          <a:endParaRPr lang="zh-CN" altLang="en-US" sz="2400" dirty="0"/>
                        </a:p>
                      </a:txBody>
                      <a:tcPr/>
                    </a:tc>
                    <a:tc>
                      <a:txBody>
                        <a:bodyPr/>
                        <a:lstStyle/>
                        <a:p>
                          <a:pPr algn="ctr"/>
                          <a:endParaRPr lang="zh-CN" altLang="en-US" sz="2400" dirty="0"/>
                        </a:p>
                      </a:txBody>
                      <a:tcPr/>
                    </a:tc>
                    <a:tc>
                      <a:txBody>
                        <a:bodyPr/>
                        <a:lstStyle/>
                        <a:p>
                          <a:pPr algn="ctr"/>
                          <a14:m>
                            <m:oMathPara xmlns:m="http://schemas.openxmlformats.org/officeDocument/2006/math">
                              <m:oMathParaPr>
                                <m:jc m:val="centerGroup"/>
                              </m:oMathParaPr>
                              <m:oMath xmlns:m="http://schemas.openxmlformats.org/officeDocument/2006/math">
                                <m:r>
                                  <a:rPr lang="en-US" altLang="zh-CN" sz="2400" b="0" i="1" smtClean="0">
                                    <a:solidFill>
                                      <a:schemeClr val="tx1"/>
                                    </a:solidFill>
                                    <a:latin typeface="Cambria Math" panose="02040503050406030204" pitchFamily="18" charset="0"/>
                                    <a:ea typeface="Cambria Math" panose="02040503050406030204" pitchFamily="18" charset="0"/>
                                  </a:rPr>
                                  <m:t>4.6×</m:t>
                                </m:r>
                                <m:sSup>
                                  <m:sSupPr>
                                    <m:ctrlPr>
                                      <a:rPr lang="en-US" altLang="zh-CN" sz="2400" b="0" i="1" smtClean="0">
                                        <a:solidFill>
                                          <a:schemeClr val="tx1"/>
                                        </a:solidFill>
                                        <a:latin typeface="Cambria Math" panose="02040503050406030204" pitchFamily="18" charset="0"/>
                                        <a:ea typeface="Cambria Math" panose="02040503050406030204" pitchFamily="18" charset="0"/>
                                      </a:rPr>
                                    </m:ctrlPr>
                                  </m:sSupPr>
                                  <m:e>
                                    <m:r>
                                      <a:rPr lang="en-US" altLang="zh-CN" sz="2400" b="0" i="1" smtClean="0">
                                        <a:solidFill>
                                          <a:schemeClr val="tx1"/>
                                        </a:solidFill>
                                        <a:latin typeface="Cambria Math" panose="02040503050406030204" pitchFamily="18" charset="0"/>
                                        <a:ea typeface="Cambria Math" panose="02040503050406030204" pitchFamily="18" charset="0"/>
                                      </a:rPr>
                                      <m:t>10</m:t>
                                    </m:r>
                                  </m:e>
                                  <m:sup>
                                    <m:r>
                                      <a:rPr lang="en-US" altLang="zh-CN" sz="2400" b="0" i="1" smtClean="0">
                                        <a:solidFill>
                                          <a:schemeClr val="tx1"/>
                                        </a:solidFill>
                                        <a:latin typeface="Cambria Math" panose="02040503050406030204" pitchFamily="18" charset="0"/>
                                        <a:ea typeface="Cambria Math" panose="02040503050406030204" pitchFamily="18" charset="0"/>
                                      </a:rPr>
                                      <m:t>−29</m:t>
                                    </m:r>
                                  </m:sup>
                                </m:sSup>
                              </m:oMath>
                            </m:oMathPara>
                          </a14:m>
                          <a:endParaRPr lang="zh-CN" altLang="en-US" sz="2400" dirty="0">
                            <a:solidFill>
                              <a:schemeClr val="tx1"/>
                            </a:solidFill>
                          </a:endParaRPr>
                        </a:p>
                      </a:txBody>
                      <a:tcPr/>
                    </a:tc>
                    <a:extLst>
                      <a:ext uri="{0D108BD9-81ED-4DB2-BD59-A6C34878D82A}">
                        <a16:rowId xmlns:a16="http://schemas.microsoft.com/office/drawing/2014/main" val="82561685"/>
                      </a:ext>
                    </a:extLst>
                  </a:tr>
                  <a:tr h="48231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2400" dirty="0"/>
                            <a:t>Parity mixing</a:t>
                          </a:r>
                          <a:endParaRPr lang="zh-CN" altLang="en-US" sz="24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altLang="zh-CN" sz="2400" b="0" i="1" smtClean="0">
                                    <a:solidFill>
                                      <a:schemeClr val="tx1"/>
                                    </a:solidFill>
                                    <a:latin typeface="Cambria Math" panose="02040503050406030204" pitchFamily="18" charset="0"/>
                                    <a:ea typeface="Cambria Math" panose="02040503050406030204" pitchFamily="18" charset="0"/>
                                  </a:rPr>
                                  <m:t>− 8.6×</m:t>
                                </m:r>
                                <m:sSup>
                                  <m:sSupPr>
                                    <m:ctrlPr>
                                      <a:rPr lang="en-US" altLang="zh-CN" sz="2400" b="0" i="1" smtClean="0">
                                        <a:solidFill>
                                          <a:schemeClr val="tx1"/>
                                        </a:solidFill>
                                        <a:latin typeface="Cambria Math" panose="02040503050406030204" pitchFamily="18" charset="0"/>
                                        <a:ea typeface="Cambria Math" panose="02040503050406030204" pitchFamily="18" charset="0"/>
                                      </a:rPr>
                                    </m:ctrlPr>
                                  </m:sSupPr>
                                  <m:e>
                                    <m:r>
                                      <a:rPr lang="en-US" altLang="zh-CN" sz="2400" b="0" i="1" smtClean="0">
                                        <a:solidFill>
                                          <a:schemeClr val="tx1"/>
                                        </a:solidFill>
                                        <a:latin typeface="Cambria Math" panose="02040503050406030204" pitchFamily="18" charset="0"/>
                                        <a:ea typeface="Cambria Math" panose="02040503050406030204" pitchFamily="18" charset="0"/>
                                      </a:rPr>
                                      <m:t>10</m:t>
                                    </m:r>
                                  </m:e>
                                  <m:sup>
                                    <m:r>
                                      <a:rPr lang="en-US" altLang="zh-CN" sz="2400" b="0" i="1" smtClean="0">
                                        <a:solidFill>
                                          <a:schemeClr val="tx1"/>
                                        </a:solidFill>
                                        <a:latin typeface="Cambria Math" panose="02040503050406030204" pitchFamily="18" charset="0"/>
                                        <a:ea typeface="Cambria Math" panose="02040503050406030204" pitchFamily="18" charset="0"/>
                                      </a:rPr>
                                      <m:t>−29</m:t>
                                    </m:r>
                                  </m:sup>
                                </m:sSup>
                              </m:oMath>
                            </m:oMathPara>
                          </a14:m>
                          <a:endParaRPr lang="zh-CN" altLang="en-US" sz="2400" dirty="0"/>
                        </a:p>
                      </a:txBody>
                      <a:tcPr/>
                    </a:tc>
                    <a:tc>
                      <a:txBody>
                        <a:bodyPr/>
                        <a:lstStyle/>
                        <a:p>
                          <a:pPr algn="ctr"/>
                          <a14:m>
                            <m:oMathPara xmlns:m="http://schemas.openxmlformats.org/officeDocument/2006/math">
                              <m:oMathParaPr>
                                <m:jc m:val="centerGroup"/>
                              </m:oMathParaPr>
                              <m:oMath xmlns:m="http://schemas.openxmlformats.org/officeDocument/2006/math">
                                <m:r>
                                  <a:rPr lang="en-US" altLang="zh-CN" sz="2400" b="0" i="1" smtClean="0">
                                    <a:solidFill>
                                      <a:schemeClr val="tx1"/>
                                    </a:solidFill>
                                    <a:latin typeface="Cambria Math" panose="02040503050406030204" pitchFamily="18" charset="0"/>
                                    <a:ea typeface="Cambria Math" panose="02040503050406030204" pitchFamily="18" charset="0"/>
                                  </a:rPr>
                                  <m:t>3.5×</m:t>
                                </m:r>
                                <m:sSup>
                                  <m:sSupPr>
                                    <m:ctrlPr>
                                      <a:rPr lang="en-US" altLang="zh-CN" sz="2400" b="0" i="1" smtClean="0">
                                        <a:solidFill>
                                          <a:schemeClr val="tx1"/>
                                        </a:solidFill>
                                        <a:latin typeface="Cambria Math" panose="02040503050406030204" pitchFamily="18" charset="0"/>
                                        <a:ea typeface="Cambria Math" panose="02040503050406030204" pitchFamily="18" charset="0"/>
                                      </a:rPr>
                                    </m:ctrlPr>
                                  </m:sSupPr>
                                  <m:e>
                                    <m:r>
                                      <a:rPr lang="en-US" altLang="zh-CN" sz="2400" b="0" i="1" smtClean="0">
                                        <a:solidFill>
                                          <a:schemeClr val="tx1"/>
                                        </a:solidFill>
                                        <a:latin typeface="Cambria Math" panose="02040503050406030204" pitchFamily="18" charset="0"/>
                                        <a:ea typeface="Cambria Math" panose="02040503050406030204" pitchFamily="18" charset="0"/>
                                      </a:rPr>
                                      <m:t>10</m:t>
                                    </m:r>
                                  </m:e>
                                  <m:sup>
                                    <m:r>
                                      <a:rPr lang="en-US" altLang="zh-CN" sz="2400" b="0" i="1" smtClean="0">
                                        <a:solidFill>
                                          <a:schemeClr val="tx1"/>
                                        </a:solidFill>
                                        <a:latin typeface="Cambria Math" panose="02040503050406030204" pitchFamily="18" charset="0"/>
                                        <a:ea typeface="Cambria Math" panose="02040503050406030204" pitchFamily="18" charset="0"/>
                                      </a:rPr>
                                      <m:t>−29</m:t>
                                    </m:r>
                                  </m:sup>
                                </m:sSup>
                              </m:oMath>
                            </m:oMathPara>
                          </a14:m>
                          <a:endParaRPr lang="zh-CN" altLang="en-US" sz="2400" dirty="0">
                            <a:solidFill>
                              <a:schemeClr val="tx1"/>
                            </a:solidFill>
                          </a:endParaRPr>
                        </a:p>
                      </a:txBody>
                      <a:tcPr/>
                    </a:tc>
                    <a:extLst>
                      <a:ext uri="{0D108BD9-81ED-4DB2-BD59-A6C34878D82A}">
                        <a16:rowId xmlns:a16="http://schemas.microsoft.com/office/drawing/2014/main" val="1192207199"/>
                      </a:ext>
                    </a:extLst>
                  </a:tr>
                  <a:tr h="499630">
                    <a:tc>
                      <a:txBody>
                        <a:bodyPr/>
                        <a:lstStyle/>
                        <a:p>
                          <a:pPr algn="ctr"/>
                          <a:r>
                            <a:rPr lang="en-US" altLang="zh-CN" sz="2400" dirty="0"/>
                            <a:t>ODT power effect</a:t>
                          </a:r>
                          <a:endParaRPr lang="zh-CN" altLang="en-US" sz="2400" dirty="0"/>
                        </a:p>
                      </a:txBody>
                      <a:tcPr/>
                    </a:tc>
                    <a:tc>
                      <a:txBody>
                        <a:bodyPr/>
                        <a:lstStyle/>
                        <a:p>
                          <a:pPr algn="ctr"/>
                          <a:endParaRPr lang="zh-CN" altLang="en-US" sz="2400" dirty="0"/>
                        </a:p>
                      </a:txBody>
                      <a:tcPr/>
                    </a:tc>
                    <a:tc>
                      <a:txBody>
                        <a:bodyPr/>
                        <a:lstStyle/>
                        <a:p>
                          <a:pPr algn="ctr"/>
                          <a14:m>
                            <m:oMathPara xmlns:m="http://schemas.openxmlformats.org/officeDocument/2006/math">
                              <m:oMathParaPr>
                                <m:jc m:val="centerGroup"/>
                              </m:oMathParaPr>
                              <m:oMath xmlns:m="http://schemas.openxmlformats.org/officeDocument/2006/math">
                                <m:r>
                                  <a:rPr lang="en-US" altLang="zh-CN" sz="2400" b="0" i="1" smtClean="0">
                                    <a:solidFill>
                                      <a:schemeClr val="tx1"/>
                                    </a:solidFill>
                                    <a:latin typeface="Cambria Math" panose="02040503050406030204" pitchFamily="18" charset="0"/>
                                    <a:ea typeface="Cambria Math" panose="02040503050406030204" pitchFamily="18" charset="0"/>
                                  </a:rPr>
                                  <m:t>0.5×</m:t>
                                </m:r>
                                <m:sSup>
                                  <m:sSupPr>
                                    <m:ctrlPr>
                                      <a:rPr lang="en-US" altLang="zh-CN" sz="2400" b="0" i="1" smtClean="0">
                                        <a:solidFill>
                                          <a:schemeClr val="tx1"/>
                                        </a:solidFill>
                                        <a:latin typeface="Cambria Math" panose="02040503050406030204" pitchFamily="18" charset="0"/>
                                        <a:ea typeface="Cambria Math" panose="02040503050406030204" pitchFamily="18" charset="0"/>
                                      </a:rPr>
                                    </m:ctrlPr>
                                  </m:sSupPr>
                                  <m:e>
                                    <m:r>
                                      <a:rPr lang="en-US" altLang="zh-CN" sz="2400" b="0" i="1" smtClean="0">
                                        <a:solidFill>
                                          <a:schemeClr val="tx1"/>
                                        </a:solidFill>
                                        <a:latin typeface="Cambria Math" panose="02040503050406030204" pitchFamily="18" charset="0"/>
                                        <a:ea typeface="Cambria Math" panose="02040503050406030204" pitchFamily="18" charset="0"/>
                                      </a:rPr>
                                      <m:t>10</m:t>
                                    </m:r>
                                  </m:e>
                                  <m:sup>
                                    <m:r>
                                      <a:rPr lang="en-US" altLang="zh-CN" sz="2400" b="0" i="1" smtClean="0">
                                        <a:solidFill>
                                          <a:schemeClr val="tx1"/>
                                        </a:solidFill>
                                        <a:latin typeface="Cambria Math" panose="02040503050406030204" pitchFamily="18" charset="0"/>
                                        <a:ea typeface="Cambria Math" panose="02040503050406030204" pitchFamily="18" charset="0"/>
                                      </a:rPr>
                                      <m:t>−29</m:t>
                                    </m:r>
                                  </m:sup>
                                </m:sSup>
                              </m:oMath>
                            </m:oMathPara>
                          </a14:m>
                          <a:endParaRPr lang="zh-CN" altLang="en-US" sz="2400" dirty="0">
                            <a:solidFill>
                              <a:schemeClr val="tx1"/>
                            </a:solidFill>
                          </a:endParaRPr>
                        </a:p>
                      </a:txBody>
                      <a:tcPr/>
                    </a:tc>
                    <a:extLst>
                      <a:ext uri="{0D108BD9-81ED-4DB2-BD59-A6C34878D82A}">
                        <a16:rowId xmlns:a16="http://schemas.microsoft.com/office/drawing/2014/main" val="2299400761"/>
                      </a:ext>
                    </a:extLst>
                  </a:tr>
                  <a:tr h="49963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400" dirty="0"/>
                            <a:t>E-squared effect</a:t>
                          </a:r>
                          <a:endParaRPr lang="zh-CN" altLang="en-US" sz="24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zh-CN" altLang="en-US" sz="2400" dirty="0"/>
                        </a:p>
                      </a:txBody>
                      <a:tcPr/>
                    </a:tc>
                    <a:tc>
                      <a:txBody>
                        <a:bodyPr/>
                        <a:lstStyle/>
                        <a:p>
                          <a:pPr algn="ctr"/>
                          <a14:m>
                            <m:oMathPara xmlns:m="http://schemas.openxmlformats.org/officeDocument/2006/math">
                              <m:oMathParaPr>
                                <m:jc m:val="centerGroup"/>
                              </m:oMathParaPr>
                              <m:oMath xmlns:m="http://schemas.openxmlformats.org/officeDocument/2006/math">
                                <m:r>
                                  <a:rPr lang="en-US" altLang="zh-CN" sz="2400" b="0" i="1" smtClean="0">
                                    <a:solidFill>
                                      <a:schemeClr val="tx1"/>
                                    </a:solidFill>
                                    <a:latin typeface="Cambria Math" panose="02040503050406030204" pitchFamily="18" charset="0"/>
                                    <a:ea typeface="Cambria Math" panose="02040503050406030204" pitchFamily="18" charset="0"/>
                                  </a:rPr>
                                  <m:t>0.1×</m:t>
                                </m:r>
                                <m:sSup>
                                  <m:sSupPr>
                                    <m:ctrlPr>
                                      <a:rPr lang="en-US" altLang="zh-CN" sz="2400" b="0" i="1" smtClean="0">
                                        <a:solidFill>
                                          <a:schemeClr val="tx1"/>
                                        </a:solidFill>
                                        <a:latin typeface="Cambria Math" panose="02040503050406030204" pitchFamily="18" charset="0"/>
                                        <a:ea typeface="Cambria Math" panose="02040503050406030204" pitchFamily="18" charset="0"/>
                                      </a:rPr>
                                    </m:ctrlPr>
                                  </m:sSupPr>
                                  <m:e>
                                    <m:r>
                                      <a:rPr lang="en-US" altLang="zh-CN" sz="2400" b="0" i="1" smtClean="0">
                                        <a:solidFill>
                                          <a:schemeClr val="tx1"/>
                                        </a:solidFill>
                                        <a:latin typeface="Cambria Math" panose="02040503050406030204" pitchFamily="18" charset="0"/>
                                        <a:ea typeface="Cambria Math" panose="02040503050406030204" pitchFamily="18" charset="0"/>
                                      </a:rPr>
                                      <m:t>10</m:t>
                                    </m:r>
                                  </m:e>
                                  <m:sup>
                                    <m:r>
                                      <a:rPr lang="en-US" altLang="zh-CN" sz="2400" b="0" i="1" smtClean="0">
                                        <a:solidFill>
                                          <a:schemeClr val="tx1"/>
                                        </a:solidFill>
                                        <a:latin typeface="Cambria Math" panose="02040503050406030204" pitchFamily="18" charset="0"/>
                                        <a:ea typeface="Cambria Math" panose="02040503050406030204" pitchFamily="18" charset="0"/>
                                      </a:rPr>
                                      <m:t>−29</m:t>
                                    </m:r>
                                  </m:sup>
                                </m:sSup>
                              </m:oMath>
                            </m:oMathPara>
                          </a14:m>
                          <a:endParaRPr lang="zh-CN" altLang="en-US" sz="2400" dirty="0">
                            <a:solidFill>
                              <a:srgbClr val="FF0000"/>
                            </a:solidFill>
                          </a:endParaRPr>
                        </a:p>
                      </a:txBody>
                      <a:tcPr/>
                    </a:tc>
                    <a:extLst>
                      <a:ext uri="{0D108BD9-81ED-4DB2-BD59-A6C34878D82A}">
                        <a16:rowId xmlns:a16="http://schemas.microsoft.com/office/drawing/2014/main" val="133188527"/>
                      </a:ext>
                    </a:extLst>
                  </a:tr>
                  <a:tr h="499630">
                    <a:tc>
                      <a:txBody>
                        <a:bodyPr/>
                        <a:lstStyle/>
                        <a:p>
                          <a:pPr algn="ctr"/>
                          <a:r>
                            <a:rPr lang="en-US" altLang="zh-CN" sz="2400" dirty="0"/>
                            <a:t>Total </a:t>
                          </a:r>
                          <a:endParaRPr lang="zh-CN" altLang="en-US" sz="2400" dirty="0"/>
                        </a:p>
                      </a:txBody>
                      <a:tcPr/>
                    </a:tc>
                    <a:tc>
                      <a:txBody>
                        <a:bodyPr/>
                        <a:lstStyle/>
                        <a:p>
                          <a:pPr algn="ctr"/>
                          <a14:m>
                            <m:oMathPara xmlns:m="http://schemas.openxmlformats.org/officeDocument/2006/math">
                              <m:oMathParaPr>
                                <m:jc m:val="centerGroup"/>
                              </m:oMathParaPr>
                              <m:oMath xmlns:m="http://schemas.openxmlformats.org/officeDocument/2006/math">
                                <m:r>
                                  <a:rPr lang="en-US" altLang="zh-CN" sz="2400" b="0" i="1" smtClean="0">
                                    <a:solidFill>
                                      <a:schemeClr val="tx1"/>
                                    </a:solidFill>
                                    <a:latin typeface="Cambria Math" panose="02040503050406030204" pitchFamily="18" charset="0"/>
                                    <a:ea typeface="Cambria Math" panose="02040503050406030204" pitchFamily="18" charset="0"/>
                                  </a:rPr>
                                  <m:t>− 1.9×</m:t>
                                </m:r>
                                <m:sSup>
                                  <m:sSupPr>
                                    <m:ctrlPr>
                                      <a:rPr lang="en-US" altLang="zh-CN" sz="2400" b="0" i="1" smtClean="0">
                                        <a:solidFill>
                                          <a:schemeClr val="tx1"/>
                                        </a:solidFill>
                                        <a:latin typeface="Cambria Math" panose="02040503050406030204" pitchFamily="18" charset="0"/>
                                        <a:ea typeface="Cambria Math" panose="02040503050406030204" pitchFamily="18" charset="0"/>
                                      </a:rPr>
                                    </m:ctrlPr>
                                  </m:sSupPr>
                                  <m:e>
                                    <m:r>
                                      <a:rPr lang="en-US" altLang="zh-CN" sz="2400" b="0" i="1" smtClean="0">
                                        <a:solidFill>
                                          <a:schemeClr val="tx1"/>
                                        </a:solidFill>
                                        <a:latin typeface="Cambria Math" panose="02040503050406030204" pitchFamily="18" charset="0"/>
                                        <a:ea typeface="Cambria Math" panose="02040503050406030204" pitchFamily="18" charset="0"/>
                                      </a:rPr>
                                      <m:t>10</m:t>
                                    </m:r>
                                  </m:e>
                                  <m:sup>
                                    <m:r>
                                      <a:rPr lang="en-US" altLang="zh-CN" sz="2400" b="0" i="1" smtClean="0">
                                        <a:solidFill>
                                          <a:schemeClr val="tx1"/>
                                        </a:solidFill>
                                        <a:latin typeface="Cambria Math" panose="02040503050406030204" pitchFamily="18" charset="0"/>
                                        <a:ea typeface="Cambria Math" panose="02040503050406030204" pitchFamily="18" charset="0"/>
                                      </a:rPr>
                                      <m:t>−29</m:t>
                                    </m:r>
                                  </m:sup>
                                </m:sSup>
                              </m:oMath>
                            </m:oMathPara>
                          </a14:m>
                          <a:endParaRPr lang="zh-CN" altLang="en-US" sz="24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altLang="zh-CN" sz="2400" b="0" i="1" smtClean="0">
                                    <a:solidFill>
                                      <a:schemeClr val="tx1"/>
                                    </a:solidFill>
                                    <a:latin typeface="Cambria Math" panose="02040503050406030204" pitchFamily="18" charset="0"/>
                                    <a:ea typeface="Cambria Math" panose="02040503050406030204" pitchFamily="18" charset="0"/>
                                  </a:rPr>
                                  <m:t>9.1×</m:t>
                                </m:r>
                                <m:sSup>
                                  <m:sSupPr>
                                    <m:ctrlPr>
                                      <a:rPr lang="en-US" altLang="zh-CN" sz="2400" b="0" i="1" smtClean="0">
                                        <a:solidFill>
                                          <a:schemeClr val="tx1"/>
                                        </a:solidFill>
                                        <a:latin typeface="Cambria Math" panose="02040503050406030204" pitchFamily="18" charset="0"/>
                                        <a:ea typeface="Cambria Math" panose="02040503050406030204" pitchFamily="18" charset="0"/>
                                      </a:rPr>
                                    </m:ctrlPr>
                                  </m:sSupPr>
                                  <m:e>
                                    <m:r>
                                      <a:rPr lang="en-US" altLang="zh-CN" sz="2400" b="0" i="1" smtClean="0">
                                        <a:solidFill>
                                          <a:schemeClr val="tx1"/>
                                        </a:solidFill>
                                        <a:latin typeface="Cambria Math" panose="02040503050406030204" pitchFamily="18" charset="0"/>
                                        <a:ea typeface="Cambria Math" panose="02040503050406030204" pitchFamily="18" charset="0"/>
                                      </a:rPr>
                                      <m:t>10</m:t>
                                    </m:r>
                                  </m:e>
                                  <m:sup>
                                    <m:r>
                                      <a:rPr lang="en-US" altLang="zh-CN" sz="2400" b="0" i="1" smtClean="0">
                                        <a:solidFill>
                                          <a:schemeClr val="tx1"/>
                                        </a:solidFill>
                                        <a:latin typeface="Cambria Math" panose="02040503050406030204" pitchFamily="18" charset="0"/>
                                        <a:ea typeface="Cambria Math" panose="02040503050406030204" pitchFamily="18" charset="0"/>
                                      </a:rPr>
                                      <m:t>−29</m:t>
                                    </m:r>
                                  </m:sup>
                                </m:sSup>
                                <m:r>
                                  <a:rPr lang="en-US" altLang="zh-CN" sz="2400" b="0" i="1" smtClean="0">
                                    <a:solidFill>
                                      <a:schemeClr val="tx1"/>
                                    </a:solidFill>
                                    <a:latin typeface="Cambria Math" panose="02040503050406030204" pitchFamily="18" charset="0"/>
                                    <a:ea typeface="Cambria Math" panose="02040503050406030204" pitchFamily="18" charset="0"/>
                                  </a:rPr>
                                  <m:t> </m:t>
                                </m:r>
                              </m:oMath>
                            </m:oMathPara>
                          </a14:m>
                          <a:endParaRPr lang="zh-CN" altLang="en-US" sz="2400" dirty="0">
                            <a:solidFill>
                              <a:schemeClr val="tx1"/>
                            </a:solidFill>
                          </a:endParaRPr>
                        </a:p>
                      </a:txBody>
                      <a:tcPr/>
                    </a:tc>
                    <a:extLst>
                      <a:ext uri="{0D108BD9-81ED-4DB2-BD59-A6C34878D82A}">
                        <a16:rowId xmlns:a16="http://schemas.microsoft.com/office/drawing/2014/main" val="1402257921"/>
                      </a:ext>
                    </a:extLst>
                  </a:tr>
                </a:tbl>
              </a:graphicData>
            </a:graphic>
          </p:graphicFrame>
        </mc:Choice>
        <mc:Fallback>
          <p:graphicFrame>
            <p:nvGraphicFramePr>
              <p:cNvPr id="9" name="表格 2">
                <a:extLst>
                  <a:ext uri="{FF2B5EF4-FFF2-40B4-BE49-F238E27FC236}">
                    <a16:creationId xmlns:a16="http://schemas.microsoft.com/office/drawing/2014/main" id="{9342DF65-6971-47C6-A14D-5B00C68A5737}"/>
                  </a:ext>
                </a:extLst>
              </p:cNvPr>
              <p:cNvGraphicFramePr>
                <a:graphicFrameLocks noGrp="1"/>
              </p:cNvGraphicFramePr>
              <p:nvPr>
                <p:extLst>
                  <p:ext uri="{D42A27DB-BD31-4B8C-83A1-F6EECF244321}">
                    <p14:modId xmlns:p14="http://schemas.microsoft.com/office/powerpoint/2010/main" val="269861159"/>
                  </p:ext>
                </p:extLst>
              </p:nvPr>
            </p:nvGraphicFramePr>
            <p:xfrm>
              <a:off x="685800" y="1905000"/>
              <a:ext cx="7620000" cy="3462770"/>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2410887915"/>
                        </a:ext>
                      </a:extLst>
                    </a:gridCol>
                    <a:gridCol w="2496572">
                      <a:extLst>
                        <a:ext uri="{9D8B030D-6E8A-4147-A177-3AD203B41FA5}">
                          <a16:colId xmlns:a16="http://schemas.microsoft.com/office/drawing/2014/main" val="2731867144"/>
                        </a:ext>
                      </a:extLst>
                    </a:gridCol>
                    <a:gridCol w="2075428">
                      <a:extLst>
                        <a:ext uri="{9D8B030D-6E8A-4147-A177-3AD203B41FA5}">
                          <a16:colId xmlns:a16="http://schemas.microsoft.com/office/drawing/2014/main" val="3522916266"/>
                        </a:ext>
                      </a:extLst>
                    </a:gridCol>
                  </a:tblGrid>
                  <a:tr h="499630">
                    <a:tc>
                      <a:txBody>
                        <a:bodyPr/>
                        <a:lstStyle/>
                        <a:p>
                          <a:pPr algn="ctr"/>
                          <a:r>
                            <a:rPr lang="en-US" altLang="zh-CN" sz="2400" dirty="0"/>
                            <a:t>Source</a:t>
                          </a:r>
                          <a:endParaRPr lang="zh-CN" altLang="en-US" sz="2400" dirty="0"/>
                        </a:p>
                      </a:txBody>
                      <a:tcPr/>
                    </a:tc>
                    <a:tc>
                      <a:txBody>
                        <a:bodyPr/>
                        <a:lstStyle/>
                        <a:p>
                          <a:pPr algn="ctr"/>
                          <a:r>
                            <a:rPr lang="en-US" altLang="zh-CN" sz="2400" dirty="0"/>
                            <a:t>Correction</a:t>
                          </a:r>
                          <a:endParaRPr lang="zh-CN" altLang="en-US" sz="2400" dirty="0"/>
                        </a:p>
                      </a:txBody>
                      <a:tcPr/>
                    </a:tc>
                    <a:tc>
                      <a:txBody>
                        <a:bodyPr/>
                        <a:lstStyle/>
                        <a:p>
                          <a:pPr algn="ctr"/>
                          <a:r>
                            <a:rPr lang="en-US" altLang="zh-CN" sz="2400" dirty="0"/>
                            <a:t>Uncertainty</a:t>
                          </a:r>
                          <a:endParaRPr lang="zh-CN" altLang="en-US" sz="2400" dirty="0"/>
                        </a:p>
                      </a:txBody>
                      <a:tcPr/>
                    </a:tc>
                    <a:extLst>
                      <a:ext uri="{0D108BD9-81ED-4DB2-BD59-A6C34878D82A}">
                        <a16:rowId xmlns:a16="http://schemas.microsoft.com/office/drawing/2014/main" val="2885965718"/>
                      </a:ext>
                    </a:extLst>
                  </a:tr>
                  <a:tr h="499630">
                    <a:tc>
                      <a:txBody>
                        <a:bodyPr/>
                        <a:lstStyle/>
                        <a:p>
                          <a:pPr algn="ctr"/>
                          <a:r>
                            <a:rPr lang="en-US" altLang="zh-CN" sz="2400" dirty="0"/>
                            <a:t>B-field correlations</a:t>
                          </a:r>
                          <a:endParaRPr lang="zh-CN" altLang="en-US" sz="2400" dirty="0"/>
                        </a:p>
                      </a:txBody>
                      <a:tcPr/>
                    </a:tc>
                    <a:tc>
                      <a:txBody>
                        <a:bodyPr/>
                        <a:lstStyle/>
                        <a:p>
                          <a:endParaRPr lang="zh-CN"/>
                        </a:p>
                      </a:txBody>
                      <a:tcPr>
                        <a:blipFill>
                          <a:blip r:embed="rId3"/>
                          <a:stretch>
                            <a:fillRect l="-122195" t="-107317" r="-84146" b="-514634"/>
                          </a:stretch>
                        </a:blipFill>
                      </a:tcPr>
                    </a:tc>
                    <a:tc>
                      <a:txBody>
                        <a:bodyPr/>
                        <a:lstStyle/>
                        <a:p>
                          <a:endParaRPr lang="zh-CN"/>
                        </a:p>
                      </a:txBody>
                      <a:tcPr>
                        <a:blipFill>
                          <a:blip r:embed="rId3"/>
                          <a:stretch>
                            <a:fillRect l="-267155" t="-107317" r="-1173" b="-514634"/>
                          </a:stretch>
                        </a:blipFill>
                      </a:tcPr>
                    </a:tc>
                    <a:extLst>
                      <a:ext uri="{0D108BD9-81ED-4DB2-BD59-A6C34878D82A}">
                        <a16:rowId xmlns:a16="http://schemas.microsoft.com/office/drawing/2014/main" val="2243844084"/>
                      </a:ext>
                    </a:extLst>
                  </a:tr>
                  <a:tr h="482310">
                    <a:tc>
                      <a:txBody>
                        <a:bodyPr/>
                        <a:lstStyle/>
                        <a:p>
                          <a:pPr algn="ctr"/>
                          <a:r>
                            <a:rPr lang="en-US" altLang="zh-CN" sz="2400" dirty="0"/>
                            <a:t>Leakage current</a:t>
                          </a:r>
                          <a:endParaRPr lang="zh-CN" altLang="en-US" sz="2400" dirty="0"/>
                        </a:p>
                      </a:txBody>
                      <a:tcPr/>
                    </a:tc>
                    <a:tc>
                      <a:txBody>
                        <a:bodyPr/>
                        <a:lstStyle/>
                        <a:p>
                          <a:pPr algn="ctr"/>
                          <a:endParaRPr lang="zh-CN" altLang="en-US" sz="2400" dirty="0"/>
                        </a:p>
                      </a:txBody>
                      <a:tcPr/>
                    </a:tc>
                    <a:tc>
                      <a:txBody>
                        <a:bodyPr/>
                        <a:lstStyle/>
                        <a:p>
                          <a:endParaRPr lang="zh-CN"/>
                        </a:p>
                      </a:txBody>
                      <a:tcPr>
                        <a:blipFill>
                          <a:blip r:embed="rId3"/>
                          <a:stretch>
                            <a:fillRect l="-267155" t="-215190" r="-1173" b="-434177"/>
                          </a:stretch>
                        </a:blipFill>
                      </a:tcPr>
                    </a:tc>
                    <a:extLst>
                      <a:ext uri="{0D108BD9-81ED-4DB2-BD59-A6C34878D82A}">
                        <a16:rowId xmlns:a16="http://schemas.microsoft.com/office/drawing/2014/main" val="82561685"/>
                      </a:ext>
                    </a:extLst>
                  </a:tr>
                  <a:tr h="48231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2400" dirty="0"/>
                            <a:t>Parity mixing</a:t>
                          </a:r>
                          <a:endParaRPr lang="zh-CN" altLang="en-US" sz="2400" dirty="0"/>
                        </a:p>
                      </a:txBody>
                      <a:tcPr/>
                    </a:tc>
                    <a:tc>
                      <a:txBody>
                        <a:bodyPr/>
                        <a:lstStyle/>
                        <a:p>
                          <a:endParaRPr lang="zh-CN"/>
                        </a:p>
                      </a:txBody>
                      <a:tcPr>
                        <a:blipFill>
                          <a:blip r:embed="rId3"/>
                          <a:stretch>
                            <a:fillRect l="-122195" t="-311250" r="-84146" b="-328750"/>
                          </a:stretch>
                        </a:blipFill>
                      </a:tcPr>
                    </a:tc>
                    <a:tc>
                      <a:txBody>
                        <a:bodyPr/>
                        <a:lstStyle/>
                        <a:p>
                          <a:endParaRPr lang="zh-CN"/>
                        </a:p>
                      </a:txBody>
                      <a:tcPr>
                        <a:blipFill>
                          <a:blip r:embed="rId3"/>
                          <a:stretch>
                            <a:fillRect l="-267155" t="-311250" r="-1173" b="-328750"/>
                          </a:stretch>
                        </a:blipFill>
                      </a:tcPr>
                    </a:tc>
                    <a:extLst>
                      <a:ext uri="{0D108BD9-81ED-4DB2-BD59-A6C34878D82A}">
                        <a16:rowId xmlns:a16="http://schemas.microsoft.com/office/drawing/2014/main" val="1192207199"/>
                      </a:ext>
                    </a:extLst>
                  </a:tr>
                  <a:tr h="499630">
                    <a:tc>
                      <a:txBody>
                        <a:bodyPr/>
                        <a:lstStyle/>
                        <a:p>
                          <a:pPr algn="ctr"/>
                          <a:r>
                            <a:rPr lang="en-US" altLang="zh-CN" sz="2400" dirty="0"/>
                            <a:t>ODT power effect</a:t>
                          </a:r>
                          <a:endParaRPr lang="zh-CN" altLang="en-US" sz="2400" dirty="0"/>
                        </a:p>
                      </a:txBody>
                      <a:tcPr/>
                    </a:tc>
                    <a:tc>
                      <a:txBody>
                        <a:bodyPr/>
                        <a:lstStyle/>
                        <a:p>
                          <a:pPr algn="ctr"/>
                          <a:endParaRPr lang="zh-CN" altLang="en-US" sz="2400" dirty="0"/>
                        </a:p>
                      </a:txBody>
                      <a:tcPr/>
                    </a:tc>
                    <a:tc>
                      <a:txBody>
                        <a:bodyPr/>
                        <a:lstStyle/>
                        <a:p>
                          <a:endParaRPr lang="zh-CN"/>
                        </a:p>
                      </a:txBody>
                      <a:tcPr>
                        <a:blipFill>
                          <a:blip r:embed="rId3"/>
                          <a:stretch>
                            <a:fillRect l="-267155" t="-401220" r="-1173" b="-220732"/>
                          </a:stretch>
                        </a:blipFill>
                      </a:tcPr>
                    </a:tc>
                    <a:extLst>
                      <a:ext uri="{0D108BD9-81ED-4DB2-BD59-A6C34878D82A}">
                        <a16:rowId xmlns:a16="http://schemas.microsoft.com/office/drawing/2014/main" val="2299400761"/>
                      </a:ext>
                    </a:extLst>
                  </a:tr>
                  <a:tr h="49963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400" dirty="0"/>
                            <a:t>E-squared effect</a:t>
                          </a:r>
                          <a:endParaRPr lang="zh-CN" altLang="en-US" sz="24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zh-CN" altLang="en-US" sz="2400" dirty="0"/>
                        </a:p>
                      </a:txBody>
                      <a:tcPr/>
                    </a:tc>
                    <a:tc>
                      <a:txBody>
                        <a:bodyPr/>
                        <a:lstStyle/>
                        <a:p>
                          <a:endParaRPr lang="zh-CN"/>
                        </a:p>
                      </a:txBody>
                      <a:tcPr>
                        <a:blipFill>
                          <a:blip r:embed="rId3"/>
                          <a:stretch>
                            <a:fillRect l="-267155" t="-501220" r="-1173" b="-120732"/>
                          </a:stretch>
                        </a:blipFill>
                      </a:tcPr>
                    </a:tc>
                    <a:extLst>
                      <a:ext uri="{0D108BD9-81ED-4DB2-BD59-A6C34878D82A}">
                        <a16:rowId xmlns:a16="http://schemas.microsoft.com/office/drawing/2014/main" val="133188527"/>
                      </a:ext>
                    </a:extLst>
                  </a:tr>
                  <a:tr h="499630">
                    <a:tc>
                      <a:txBody>
                        <a:bodyPr/>
                        <a:lstStyle/>
                        <a:p>
                          <a:pPr algn="ctr"/>
                          <a:r>
                            <a:rPr lang="en-US" altLang="zh-CN" sz="2400" dirty="0"/>
                            <a:t>Total </a:t>
                          </a:r>
                          <a:endParaRPr lang="zh-CN" altLang="en-US" sz="2400" dirty="0"/>
                        </a:p>
                      </a:txBody>
                      <a:tcPr/>
                    </a:tc>
                    <a:tc>
                      <a:txBody>
                        <a:bodyPr/>
                        <a:lstStyle/>
                        <a:p>
                          <a:endParaRPr lang="zh-CN"/>
                        </a:p>
                      </a:txBody>
                      <a:tcPr>
                        <a:blipFill>
                          <a:blip r:embed="rId3"/>
                          <a:stretch>
                            <a:fillRect l="-122195" t="-601220" r="-84146" b="-20732"/>
                          </a:stretch>
                        </a:blipFill>
                      </a:tcPr>
                    </a:tc>
                    <a:tc>
                      <a:txBody>
                        <a:bodyPr/>
                        <a:lstStyle/>
                        <a:p>
                          <a:endParaRPr lang="zh-CN"/>
                        </a:p>
                      </a:txBody>
                      <a:tcPr>
                        <a:blipFill>
                          <a:blip r:embed="rId3"/>
                          <a:stretch>
                            <a:fillRect l="-267155" t="-601220" r="-1173" b="-20732"/>
                          </a:stretch>
                        </a:blipFill>
                      </a:tcPr>
                    </a:tc>
                    <a:extLst>
                      <a:ext uri="{0D108BD9-81ED-4DB2-BD59-A6C34878D82A}">
                        <a16:rowId xmlns:a16="http://schemas.microsoft.com/office/drawing/2014/main" val="1402257921"/>
                      </a:ext>
                    </a:extLst>
                  </a:tr>
                </a:tbl>
              </a:graphicData>
            </a:graphic>
          </p:graphicFrame>
        </mc:Fallback>
      </mc:AlternateContent>
      <p:sp>
        <p:nvSpPr>
          <p:cNvPr id="2" name="Rectangle: Rounded Corners 1">
            <a:extLst>
              <a:ext uri="{FF2B5EF4-FFF2-40B4-BE49-F238E27FC236}">
                <a16:creationId xmlns:a16="http://schemas.microsoft.com/office/drawing/2014/main" id="{16702367-3D97-42B3-AF91-6DD3DC31D9E5}"/>
              </a:ext>
            </a:extLst>
          </p:cNvPr>
          <p:cNvSpPr/>
          <p:nvPr/>
        </p:nvSpPr>
        <p:spPr bwMode="auto">
          <a:xfrm>
            <a:off x="609600" y="3352800"/>
            <a:ext cx="7772400" cy="533400"/>
          </a:xfrm>
          <a:prstGeom prst="roundRect">
            <a:avLst/>
          </a:prstGeom>
          <a:noFill/>
          <a:ln w="19050" cap="flat" cmpd="sng" algn="ctr">
            <a:solidFill>
              <a:srgbClr val="FF0000"/>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2400" b="0" i="0" u="none" strike="noStrike" cap="none" normalizeH="0" baseline="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2827424920"/>
      </p:ext>
    </p:extLst>
  </p:cSld>
  <p:clrMapOvr>
    <a:masterClrMapping/>
  </p:clrMapOvr>
  <mc:AlternateContent xmlns:mc="http://schemas.openxmlformats.org/markup-compatibility/2006">
    <mc:Choice xmlns:p14="http://schemas.microsoft.com/office/powerpoint/2010/main" Requires="p14">
      <p:transition spd="med" p14:dur="700" advTm="45462">
        <p:fade/>
      </p:transition>
    </mc:Choice>
    <mc:Fallback>
      <p:transition spd="med" advTm="45462">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9" name="文本框 18">
                <a:extLst>
                  <a:ext uri="{FF2B5EF4-FFF2-40B4-BE49-F238E27FC236}">
                    <a16:creationId xmlns:a16="http://schemas.microsoft.com/office/drawing/2014/main" id="{22736D8E-C61E-4756-B575-6FE573549B9E}"/>
                  </a:ext>
                </a:extLst>
              </p:cNvPr>
              <p:cNvSpPr txBox="1"/>
              <p:nvPr/>
            </p:nvSpPr>
            <p:spPr>
              <a:xfrm>
                <a:off x="6234678" y="2819400"/>
                <a:ext cx="2604522" cy="3595408"/>
              </a:xfrm>
              <a:prstGeom prst="rect">
                <a:avLst/>
              </a:prstGeom>
              <a:noFill/>
            </p:spPr>
            <p:txBody>
              <a:bodyPr wrap="square" rtlCol="0">
                <a:spAutoFit/>
              </a:bodyPr>
              <a:lstStyle/>
              <a:p>
                <a:pPr>
                  <a:lnSpc>
                    <a:spcPct val="150000"/>
                  </a:lnSpc>
                </a:pPr>
                <a14:m>
                  <m:oMath xmlns:m="http://schemas.openxmlformats.org/officeDocument/2006/math">
                    <m:r>
                      <a:rPr lang="zh-CN" altLang="en-US" sz="2000" b="1" i="1" smtClean="0">
                        <a:latin typeface="Cambria Math" panose="02040503050406030204" pitchFamily="18" charset="0"/>
                      </a:rPr>
                      <m:t>𝜺</m:t>
                    </m:r>
                    <m:r>
                      <a:rPr lang="en-US" altLang="zh-CN" sz="2000" b="1" i="1" smtClean="0">
                        <a:latin typeface="Cambria Math" panose="02040503050406030204" pitchFamily="18" charset="0"/>
                      </a:rPr>
                      <m:t> </m:t>
                    </m:r>
                    <m:r>
                      <a:rPr lang="en-US" altLang="zh-CN" sz="2000" b="0" i="1" smtClean="0">
                        <a:latin typeface="Cambria Math" panose="02040503050406030204" pitchFamily="18" charset="0"/>
                      </a:rPr>
                      <m:t>:</m:t>
                    </m:r>
                  </m:oMath>
                </a14:m>
                <a:r>
                  <a:rPr lang="zh-CN" altLang="en-US" sz="1800" b="0" dirty="0">
                    <a:latin typeface="+mn-lt"/>
                    <a:ea typeface="微软雅黑" panose="020B0503020204020204" pitchFamily="34" charset="-122"/>
                  </a:rPr>
                  <a:t>  </a:t>
                </a:r>
                <a:r>
                  <a:rPr lang="en-US" altLang="zh-CN" sz="1800" b="0" dirty="0">
                    <a:latin typeface="+mn-lt"/>
                    <a:ea typeface="微软雅黑" panose="020B0503020204020204" pitchFamily="34" charset="-122"/>
                  </a:rPr>
                  <a:t>ac E-field of ODT</a:t>
                </a:r>
              </a:p>
              <a:p>
                <a:pPr>
                  <a:lnSpc>
                    <a:spcPct val="150000"/>
                  </a:lnSpc>
                </a:pPr>
                <a14:m>
                  <m:oMath xmlns:m="http://schemas.openxmlformats.org/officeDocument/2006/math">
                    <m:r>
                      <a:rPr lang="en-US" altLang="zh-CN" sz="2000" b="1" i="1" smtClean="0">
                        <a:latin typeface="Cambria Math" panose="02040503050406030204" pitchFamily="18" charset="0"/>
                      </a:rPr>
                      <m:t>𝒃</m:t>
                    </m:r>
                    <m:r>
                      <a:rPr lang="en-US" altLang="zh-CN" sz="2000" b="0" i="1" smtClean="0">
                        <a:latin typeface="Cambria Math" panose="02040503050406030204" pitchFamily="18" charset="0"/>
                      </a:rPr>
                      <m:t> :</m:t>
                    </m:r>
                    <m:r>
                      <m:rPr>
                        <m:nor/>
                      </m:rPr>
                      <a:rPr lang="en-US" altLang="zh-CN" sz="2000" b="0" i="0" smtClean="0">
                        <a:latin typeface="+mn-lt"/>
                      </a:rPr>
                      <m:t> </m:t>
                    </m:r>
                  </m:oMath>
                </a14:m>
                <a:r>
                  <a:rPr lang="en-US" altLang="zh-CN" sz="1800" b="0" dirty="0">
                    <a:latin typeface="+mn-lt"/>
                    <a:ea typeface="Microsoft YaHei" panose="020B0503020204020204" pitchFamily="34" charset="-122"/>
                  </a:rPr>
                  <a:t>ac B-field of ODT</a:t>
                </a:r>
              </a:p>
              <a:p>
                <a:pPr>
                  <a:lnSpc>
                    <a:spcPct val="150000"/>
                  </a:lnSpc>
                </a:pPr>
                <a14:m>
                  <m:oMath xmlns:m="http://schemas.openxmlformats.org/officeDocument/2006/math">
                    <m:r>
                      <a:rPr lang="zh-CN" altLang="en-US" sz="2000" b="1" i="1" smtClean="0">
                        <a:latin typeface="Cambria Math" panose="02040503050406030204" pitchFamily="18" charset="0"/>
                      </a:rPr>
                      <m:t>𝜺</m:t>
                    </m:r>
                    <m:r>
                      <a:rPr lang="en-US" altLang="zh-CN" sz="2000" b="1" i="1" baseline="-25000" smtClean="0">
                        <a:latin typeface="Cambria Math" panose="02040503050406030204" pitchFamily="18" charset="0"/>
                      </a:rPr>
                      <m:t>𝒔</m:t>
                    </m:r>
                    <m:r>
                      <a:rPr lang="en-US" altLang="zh-CN" sz="2000" b="1" i="1" baseline="-25000" smtClean="0">
                        <a:latin typeface="Cambria Math" panose="02040503050406030204" pitchFamily="18" charset="0"/>
                      </a:rPr>
                      <m:t> :</m:t>
                    </m:r>
                  </m:oMath>
                </a14:m>
                <a:r>
                  <a:rPr lang="en-US" altLang="zh-CN" sz="1800" dirty="0">
                    <a:latin typeface="+mn-lt"/>
                    <a:ea typeface="微软雅黑" panose="020B0503020204020204" pitchFamily="34" charset="-122"/>
                  </a:rPr>
                  <a:t> Static E-field</a:t>
                </a:r>
              </a:p>
              <a:p>
                <a:pPr>
                  <a:lnSpc>
                    <a:spcPct val="150000"/>
                  </a:lnSpc>
                </a:pPr>
                <a14:m>
                  <m:oMath xmlns:m="http://schemas.openxmlformats.org/officeDocument/2006/math">
                    <m:r>
                      <a:rPr lang="zh-CN" altLang="en-US" sz="2000" b="1" i="1" smtClean="0">
                        <a:latin typeface="Cambria Math" panose="02040503050406030204" pitchFamily="18" charset="0"/>
                      </a:rPr>
                      <m:t>𝝈</m:t>
                    </m:r>
                    <m:r>
                      <a:rPr lang="en-US" altLang="zh-CN" sz="2000" b="1" i="1" smtClean="0">
                        <a:latin typeface="Cambria Math" panose="02040503050406030204" pitchFamily="18" charset="0"/>
                      </a:rPr>
                      <m:t> </m:t>
                    </m:r>
                    <m:r>
                      <a:rPr lang="en-US" altLang="zh-CN" sz="2000" b="0" i="1" smtClean="0">
                        <a:latin typeface="Cambria Math" panose="02040503050406030204" pitchFamily="18" charset="0"/>
                      </a:rPr>
                      <m:t>:  </m:t>
                    </m:r>
                  </m:oMath>
                </a14:m>
                <a:r>
                  <a:rPr lang="en-US" altLang="zh-CN" sz="1800" b="0" dirty="0">
                    <a:latin typeface="+mn-lt"/>
                    <a:ea typeface="微软雅黑" panose="020B0503020204020204" pitchFamily="34" charset="-122"/>
                  </a:rPr>
                  <a:t>Quantization axis</a:t>
                </a:r>
              </a:p>
              <a:p>
                <a:pPr>
                  <a:lnSpc>
                    <a:spcPct val="150000"/>
                  </a:lnSpc>
                </a:pPr>
                <a:r>
                  <a:rPr lang="en-US" altLang="zh-CN" sz="1800" dirty="0">
                    <a:latin typeface="+mn-lt"/>
                    <a:ea typeface="微软雅黑" panose="020B0503020204020204" pitchFamily="34" charset="-122"/>
                  </a:rPr>
                  <a:t>       - Static B-field</a:t>
                </a:r>
              </a:p>
              <a:p>
                <a:pPr>
                  <a:lnSpc>
                    <a:spcPct val="150000"/>
                  </a:lnSpc>
                </a:pPr>
                <a:endParaRPr lang="en-US" altLang="zh-CN" sz="1800" dirty="0">
                  <a:latin typeface="+mn-lt"/>
                  <a:ea typeface="微软雅黑" panose="020B0503020204020204" pitchFamily="34" charset="-122"/>
                </a:endParaRPr>
              </a:p>
              <a:p>
                <a:pPr>
                  <a:lnSpc>
                    <a:spcPct val="150000"/>
                  </a:lnSpc>
                </a:pPr>
                <a14:m>
                  <m:oMath xmlns:m="http://schemas.openxmlformats.org/officeDocument/2006/math">
                    <m:r>
                      <a:rPr lang="en-US" altLang="zh-CN" sz="2000" b="1" i="1">
                        <a:latin typeface="Cambria Math" panose="02040503050406030204" pitchFamily="18" charset="0"/>
                      </a:rPr>
                      <m:t>𝜽</m:t>
                    </m:r>
                    <m:r>
                      <a:rPr lang="en-US" altLang="zh-CN" sz="2000" b="1" i="1">
                        <a:latin typeface="Cambria Math" panose="02040503050406030204" pitchFamily="18" charset="0"/>
                      </a:rPr>
                      <m:t>: </m:t>
                    </m:r>
                  </m:oMath>
                </a14:m>
                <a:r>
                  <a:rPr lang="en-US" altLang="zh-CN" sz="1800" dirty="0">
                    <a:latin typeface="+mn-lt"/>
                  </a:rPr>
                  <a:t>between</a:t>
                </a:r>
                <a14:m>
                  <m:oMath xmlns:m="http://schemas.openxmlformats.org/officeDocument/2006/math">
                    <m:r>
                      <a:rPr lang="en-US" altLang="zh-CN" sz="2000">
                        <a:latin typeface="Cambria Math" panose="02040503050406030204" pitchFamily="18" charset="0"/>
                      </a:rPr>
                      <m:t> </m:t>
                    </m:r>
                    <m:r>
                      <a:rPr lang="zh-CN" altLang="en-US" sz="2000" b="1" i="1">
                        <a:latin typeface="Cambria Math" panose="02040503050406030204" pitchFamily="18" charset="0"/>
                      </a:rPr>
                      <m:t>𝜺</m:t>
                    </m:r>
                    <m:r>
                      <a:rPr lang="en-US" altLang="zh-CN" sz="2000" b="1" i="1">
                        <a:latin typeface="Cambria Math" panose="02040503050406030204" pitchFamily="18" charset="0"/>
                      </a:rPr>
                      <m:t> </m:t>
                    </m:r>
                  </m:oMath>
                </a14:m>
                <a:r>
                  <a:rPr lang="en-US" altLang="zh-CN" sz="1800" dirty="0">
                    <a:latin typeface="+mn-lt"/>
                  </a:rPr>
                  <a:t>and </a:t>
                </a:r>
                <a14:m>
                  <m:oMath xmlns:m="http://schemas.openxmlformats.org/officeDocument/2006/math">
                    <m:r>
                      <a:rPr lang="zh-CN" altLang="en-US" sz="2000" b="1" i="1">
                        <a:latin typeface="Cambria Math" panose="02040503050406030204" pitchFamily="18" charset="0"/>
                      </a:rPr>
                      <m:t>𝜺</m:t>
                    </m:r>
                    <m:r>
                      <a:rPr lang="en-US" altLang="zh-CN" sz="2000" b="1" i="1" baseline="-25000">
                        <a:latin typeface="Cambria Math" panose="02040503050406030204" pitchFamily="18" charset="0"/>
                      </a:rPr>
                      <m:t>𝒔</m:t>
                    </m:r>
                    <m:r>
                      <a:rPr lang="en-US" altLang="zh-CN" sz="2000" b="1" i="1" baseline="-25000">
                        <a:latin typeface="Cambria Math" panose="02040503050406030204" pitchFamily="18" charset="0"/>
                      </a:rPr>
                      <m:t> </m:t>
                    </m:r>
                  </m:oMath>
                </a14:m>
                <a:endParaRPr lang="en-US" altLang="zh-CN" sz="1800" dirty="0"/>
              </a:p>
              <a:p>
                <a:pPr>
                  <a:lnSpc>
                    <a:spcPct val="150000"/>
                  </a:lnSpc>
                </a:pPr>
                <a14:m>
                  <m:oMath xmlns:m="http://schemas.openxmlformats.org/officeDocument/2006/math">
                    <m:r>
                      <a:rPr lang="en-US" altLang="zh-CN" sz="2000" b="1" i="1">
                        <a:latin typeface="Cambria Math" panose="02040503050406030204" pitchFamily="18" charset="0"/>
                      </a:rPr>
                      <m:t>𝜶</m:t>
                    </m:r>
                    <m:r>
                      <a:rPr lang="en-US" altLang="zh-CN" sz="2000" b="1" i="1">
                        <a:latin typeface="Cambria Math" panose="02040503050406030204" pitchFamily="18" charset="0"/>
                      </a:rPr>
                      <m:t>: </m:t>
                    </m:r>
                  </m:oMath>
                </a14:m>
                <a:r>
                  <a:rPr lang="en-US" altLang="zh-CN" sz="1800" dirty="0">
                    <a:latin typeface="+mn-lt"/>
                  </a:rPr>
                  <a:t>between </a:t>
                </a:r>
                <a14:m>
                  <m:oMath xmlns:m="http://schemas.openxmlformats.org/officeDocument/2006/math">
                    <m:r>
                      <a:rPr lang="zh-CN" altLang="en-US" sz="2000" b="1" i="1">
                        <a:latin typeface="Cambria Math" panose="02040503050406030204" pitchFamily="18" charset="0"/>
                      </a:rPr>
                      <m:t>𝝈</m:t>
                    </m:r>
                  </m:oMath>
                </a14:m>
                <a:r>
                  <a:rPr lang="en-US" altLang="zh-CN" sz="2000" dirty="0"/>
                  <a:t> </a:t>
                </a:r>
                <a:r>
                  <a:rPr lang="en-US" altLang="zh-CN" sz="1800" dirty="0">
                    <a:latin typeface="+mn-lt"/>
                  </a:rPr>
                  <a:t>and </a:t>
                </a:r>
                <a14:m>
                  <m:oMath xmlns:m="http://schemas.openxmlformats.org/officeDocument/2006/math">
                    <m:r>
                      <a:rPr lang="zh-CN" altLang="en-US" sz="2000" b="1" i="1">
                        <a:latin typeface="Cambria Math" panose="02040503050406030204" pitchFamily="18" charset="0"/>
                      </a:rPr>
                      <m:t>𝜺</m:t>
                    </m:r>
                    <m:r>
                      <a:rPr lang="en-US" altLang="zh-CN" sz="2000" b="1" i="1" baseline="-25000">
                        <a:latin typeface="Cambria Math" panose="02040503050406030204" pitchFamily="18" charset="0"/>
                      </a:rPr>
                      <m:t>𝒔</m:t>
                    </m:r>
                    <m:r>
                      <a:rPr lang="en-US" altLang="zh-CN" sz="2000" b="1" i="1" baseline="-25000">
                        <a:latin typeface="Cambria Math" panose="02040503050406030204" pitchFamily="18" charset="0"/>
                      </a:rPr>
                      <m:t> </m:t>
                    </m:r>
                  </m:oMath>
                </a14:m>
                <a:endParaRPr lang="zh-CN" altLang="en-US" sz="1800" dirty="0"/>
              </a:p>
            </p:txBody>
          </p:sp>
        </mc:Choice>
        <mc:Fallback xmlns="">
          <p:sp>
            <p:nvSpPr>
              <p:cNvPr id="19" name="文本框 18">
                <a:extLst>
                  <a:ext uri="{FF2B5EF4-FFF2-40B4-BE49-F238E27FC236}">
                    <a16:creationId xmlns:a16="http://schemas.microsoft.com/office/drawing/2014/main" id="{22736D8E-C61E-4756-B575-6FE573549B9E}"/>
                  </a:ext>
                </a:extLst>
              </p:cNvPr>
              <p:cNvSpPr txBox="1">
                <a:spLocks noRot="1" noChangeAspect="1" noMove="1" noResize="1" noEditPoints="1" noAdjustHandles="1" noChangeArrowheads="1" noChangeShapeType="1" noTextEdit="1"/>
              </p:cNvSpPr>
              <p:nvPr/>
            </p:nvSpPr>
            <p:spPr>
              <a:xfrm>
                <a:off x="6234678" y="2819400"/>
                <a:ext cx="2604522" cy="3595408"/>
              </a:xfrm>
              <a:prstGeom prst="rect">
                <a:avLst/>
              </a:prstGeom>
              <a:blipFill>
                <a:blip r:embed="rId3"/>
                <a:stretch>
                  <a:fillRect l="-234" b="-1528"/>
                </a:stretch>
              </a:blipFill>
            </p:spPr>
            <p:txBody>
              <a:bodyPr/>
              <a:lstStyle/>
              <a:p>
                <a:r>
                  <a:rPr lang="en-US">
                    <a:noFill/>
                  </a:rPr>
                  <a:t> </a:t>
                </a:r>
              </a:p>
            </p:txBody>
          </p:sp>
        </mc:Fallback>
      </mc:AlternateContent>
      <p:sp>
        <p:nvSpPr>
          <p:cNvPr id="14" name="Rectangle 13"/>
          <p:cNvSpPr/>
          <p:nvPr/>
        </p:nvSpPr>
        <p:spPr>
          <a:xfrm>
            <a:off x="1463727" y="99703"/>
            <a:ext cx="6216544" cy="662297"/>
          </a:xfrm>
          <a:prstGeom prst="rect">
            <a:avLst/>
          </a:prstGeom>
        </p:spPr>
        <p:txBody>
          <a:bodyPr wrap="square">
            <a:spAutoFit/>
          </a:bodyPr>
          <a:lstStyle/>
          <a:p>
            <a:pPr algn="ctr">
              <a:lnSpc>
                <a:spcPct val="150000"/>
              </a:lnSpc>
            </a:pPr>
            <a:r>
              <a:rPr lang="en-US" altLang="zh-CN" sz="2800" b="1" dirty="0">
                <a:solidFill>
                  <a:srgbClr val="0000FF"/>
                </a:solidFill>
                <a:latin typeface="+mn-lt"/>
                <a:ea typeface="微软雅黑" pitchFamily="34" charset="-122"/>
              </a:rPr>
              <a:t>Parity mixing</a:t>
            </a:r>
            <a:endParaRPr lang="en-US" sz="2800" b="1" dirty="0">
              <a:solidFill>
                <a:srgbClr val="0000FF"/>
              </a:solidFill>
              <a:latin typeface="+mn-lt"/>
              <a:ea typeface="微软雅黑" pitchFamily="34" charset="-122"/>
            </a:endParaRPr>
          </a:p>
        </p:txBody>
      </p:sp>
      <p:pic>
        <p:nvPicPr>
          <p:cNvPr id="16" name="图片 15">
            <a:extLst>
              <a:ext uri="{FF2B5EF4-FFF2-40B4-BE49-F238E27FC236}">
                <a16:creationId xmlns:a16="http://schemas.microsoft.com/office/drawing/2014/main" id="{E8421D3E-19BC-4FED-B1AE-E04E50709B93}"/>
              </a:ext>
            </a:extLst>
          </p:cNvPr>
          <p:cNvPicPr>
            <a:picLocks noChangeAspect="1"/>
          </p:cNvPicPr>
          <p:nvPr/>
        </p:nvPicPr>
        <p:blipFill>
          <a:blip r:embed="rId4"/>
          <a:stretch>
            <a:fillRect/>
          </a:stretch>
        </p:blipFill>
        <p:spPr>
          <a:xfrm>
            <a:off x="1295400" y="914400"/>
            <a:ext cx="6627819" cy="512460"/>
          </a:xfrm>
          <a:prstGeom prst="rect">
            <a:avLst/>
          </a:prstGeom>
        </p:spPr>
      </p:pic>
      <p:sp>
        <p:nvSpPr>
          <p:cNvPr id="3" name="Rectangle 2">
            <a:extLst>
              <a:ext uri="{FF2B5EF4-FFF2-40B4-BE49-F238E27FC236}">
                <a16:creationId xmlns:a16="http://schemas.microsoft.com/office/drawing/2014/main" id="{1FCBF7F2-EFDF-4BD9-963A-E5717B5728FE}"/>
              </a:ext>
            </a:extLst>
          </p:cNvPr>
          <p:cNvSpPr/>
          <p:nvPr/>
        </p:nvSpPr>
        <p:spPr>
          <a:xfrm>
            <a:off x="1371600" y="1449327"/>
            <a:ext cx="6551619" cy="369332"/>
          </a:xfrm>
          <a:prstGeom prst="rect">
            <a:avLst/>
          </a:prstGeom>
          <a:solidFill>
            <a:schemeClr val="bg1"/>
          </a:solidFill>
        </p:spPr>
        <p:txBody>
          <a:bodyPr wrap="square">
            <a:spAutoFit/>
          </a:bodyPr>
          <a:lstStyle/>
          <a:p>
            <a:pPr algn="r"/>
            <a:r>
              <a:rPr lang="en-US" altLang="zh-CN" sz="1800" dirty="0">
                <a:latin typeface="+mn-lt"/>
                <a:cs typeface="Calibri" pitchFamily="34" charset="0"/>
              </a:rPr>
              <a:t>Romalis and Fortson, PRA 59, 4547 (1999)</a:t>
            </a:r>
          </a:p>
        </p:txBody>
      </p:sp>
      <p:pic>
        <p:nvPicPr>
          <p:cNvPr id="8" name="图片 7">
            <a:extLst>
              <a:ext uri="{FF2B5EF4-FFF2-40B4-BE49-F238E27FC236}">
                <a16:creationId xmlns:a16="http://schemas.microsoft.com/office/drawing/2014/main" id="{98B9203A-FB1E-863B-13A7-C6D1E47DFA95}"/>
              </a:ext>
            </a:extLst>
          </p:cNvPr>
          <p:cNvPicPr>
            <a:picLocks noChangeAspect="1"/>
          </p:cNvPicPr>
          <p:nvPr/>
        </p:nvPicPr>
        <p:blipFill>
          <a:blip r:embed="rId5"/>
          <a:stretch>
            <a:fillRect/>
          </a:stretch>
        </p:blipFill>
        <p:spPr>
          <a:xfrm>
            <a:off x="228600" y="2895600"/>
            <a:ext cx="5738752" cy="3733800"/>
          </a:xfrm>
          <a:prstGeom prst="rect">
            <a:avLst/>
          </a:prstGeom>
        </p:spPr>
      </p:pic>
      <mc:AlternateContent xmlns:mc="http://schemas.openxmlformats.org/markup-compatibility/2006" xmlns:a14="http://schemas.microsoft.com/office/drawing/2010/main">
        <mc:Choice Requires="a14">
          <p:sp>
            <p:nvSpPr>
              <p:cNvPr id="20" name="文本框 19">
                <a:extLst>
                  <a:ext uri="{FF2B5EF4-FFF2-40B4-BE49-F238E27FC236}">
                    <a16:creationId xmlns:a16="http://schemas.microsoft.com/office/drawing/2014/main" id="{F54A72C6-2197-808B-41A6-96617E881D8C}"/>
                  </a:ext>
                </a:extLst>
              </p:cNvPr>
              <p:cNvSpPr txBox="1"/>
              <p:nvPr/>
            </p:nvSpPr>
            <p:spPr>
              <a:xfrm>
                <a:off x="838200" y="2101987"/>
                <a:ext cx="7467600" cy="412613"/>
              </a:xfrm>
              <a:prstGeom prst="rect">
                <a:avLst/>
              </a:prstGeom>
              <a:noFill/>
            </p:spPr>
            <p:txBody>
              <a:bodyPr wrap="square" rtlCol="0">
                <a:spAutoFit/>
              </a:bodyPr>
              <a:lstStyle/>
              <a:p>
                <a:pPr algn="ctr"/>
                <a:r>
                  <a:rPr lang="en-US" altLang="zh-CN" sz="2000" b="0" dirty="0">
                    <a:solidFill>
                      <a:srgbClr val="0000FF"/>
                    </a:solidFill>
                    <a:latin typeface="+mn-lt"/>
                  </a:rPr>
                  <a:t>T-even, P-even, False EDM:  </a:t>
                </a:r>
                <a14:m>
                  <m:oMath xmlns:m="http://schemas.openxmlformats.org/officeDocument/2006/math">
                    <m:acc>
                      <m:accPr>
                        <m:chr m:val="̃"/>
                        <m:ctrlPr>
                          <a:rPr lang="en-US" altLang="zh-CN" sz="2000" b="0" i="1" smtClean="0">
                            <a:latin typeface="Cambria Math" panose="02040503050406030204" pitchFamily="18" charset="0"/>
                          </a:rPr>
                        </m:ctrlPr>
                      </m:accPr>
                      <m:e>
                        <m:r>
                          <a:rPr lang="en-US" altLang="zh-CN" sz="2000" b="0" i="1" smtClean="0">
                            <a:latin typeface="Cambria Math" panose="02040503050406030204" pitchFamily="18" charset="0"/>
                          </a:rPr>
                          <m:t>𝑑</m:t>
                        </m:r>
                      </m:e>
                    </m:acc>
                    <m:r>
                      <a:rPr lang="en-US" altLang="zh-CN" sz="2000" b="0" i="1" smtClean="0">
                        <a:latin typeface="Cambria Math" panose="02040503050406030204" pitchFamily="18" charset="0"/>
                      </a:rPr>
                      <m:t>=</m:t>
                    </m:r>
                    <m:func>
                      <m:funcPr>
                        <m:ctrlPr>
                          <a:rPr lang="en-US" altLang="zh-CN" sz="2000" i="1">
                            <a:latin typeface="Cambria Math" panose="02040503050406030204" pitchFamily="18" charset="0"/>
                          </a:rPr>
                        </m:ctrlPr>
                      </m:funcPr>
                      <m:fName>
                        <m:sSub>
                          <m:sSubPr>
                            <m:ctrlPr>
                              <a:rPr lang="en-US" altLang="zh-CN" sz="2000" i="1">
                                <a:latin typeface="Cambria Math" panose="02040503050406030204" pitchFamily="18" charset="0"/>
                              </a:rPr>
                            </m:ctrlPr>
                          </m:sSubPr>
                          <m:e>
                            <m:acc>
                              <m:accPr>
                                <m:chr m:val="̃"/>
                                <m:ctrlPr>
                                  <a:rPr lang="en-US" altLang="zh-CN" sz="2000" i="1">
                                    <a:latin typeface="Cambria Math" panose="02040503050406030204" pitchFamily="18" charset="0"/>
                                  </a:rPr>
                                </m:ctrlPr>
                              </m:accPr>
                              <m:e>
                                <m:r>
                                  <a:rPr lang="en-US" altLang="zh-CN" sz="2000" i="1">
                                    <a:latin typeface="Cambria Math" panose="02040503050406030204" pitchFamily="18" charset="0"/>
                                  </a:rPr>
                                  <m:t>𝑑</m:t>
                                </m:r>
                              </m:e>
                            </m:acc>
                          </m:e>
                          <m:sub>
                            <m:r>
                              <a:rPr lang="en-US" altLang="zh-CN" sz="2000" b="0" i="1" smtClean="0">
                                <a:latin typeface="Cambria Math" panose="02040503050406030204" pitchFamily="18" charset="0"/>
                              </a:rPr>
                              <m:t>1</m:t>
                            </m:r>
                          </m:sub>
                        </m:sSub>
                        <m:r>
                          <m:rPr>
                            <m:sty m:val="p"/>
                          </m:rPr>
                          <a:rPr lang="en-US" altLang="zh-CN" sz="2000" b="0" i="0" smtClean="0">
                            <a:latin typeface="Cambria Math" panose="02040503050406030204" pitchFamily="18" charset="0"/>
                          </a:rPr>
                          <m:t>sin</m:t>
                        </m:r>
                      </m:fName>
                      <m:e>
                        <m:d>
                          <m:dPr>
                            <m:ctrlPr>
                              <a:rPr lang="en-US" altLang="zh-CN" sz="2000" b="0" i="1" smtClean="0">
                                <a:latin typeface="Cambria Math" panose="02040503050406030204" pitchFamily="18" charset="0"/>
                              </a:rPr>
                            </m:ctrlPr>
                          </m:dPr>
                          <m:e>
                            <m:r>
                              <a:rPr lang="en-US" altLang="zh-CN" sz="2000" b="0" i="1" smtClean="0">
                                <a:latin typeface="Cambria Math" panose="02040503050406030204" pitchFamily="18" charset="0"/>
                              </a:rPr>
                              <m:t>2</m:t>
                            </m:r>
                            <m:r>
                              <a:rPr lang="en-US" altLang="zh-CN" sz="2000" b="0" i="1" smtClean="0">
                                <a:latin typeface="Cambria Math" panose="02040503050406030204" pitchFamily="18" charset="0"/>
                              </a:rPr>
                              <m:t>𝜃</m:t>
                            </m:r>
                            <m:r>
                              <a:rPr lang="en-US" altLang="zh-CN" sz="2000" b="0" i="1" smtClean="0">
                                <a:latin typeface="Cambria Math" panose="02040503050406030204" pitchFamily="18" charset="0"/>
                              </a:rPr>
                              <m:t>−</m:t>
                            </m:r>
                            <m:r>
                              <a:rPr lang="en-US" altLang="zh-CN" sz="2000" b="0" i="1" smtClean="0">
                                <a:latin typeface="Cambria Math" panose="02040503050406030204" pitchFamily="18" charset="0"/>
                              </a:rPr>
                              <m:t>𝛼</m:t>
                            </m:r>
                          </m:e>
                        </m:d>
                      </m:e>
                    </m:func>
                    <m:r>
                      <a:rPr lang="en-US" altLang="zh-CN" sz="2000" b="0" i="1" smtClean="0">
                        <a:latin typeface="Cambria Math" panose="02040503050406030204" pitchFamily="18" charset="0"/>
                      </a:rPr>
                      <m:t>+</m:t>
                    </m:r>
                    <m:sSub>
                      <m:sSubPr>
                        <m:ctrlPr>
                          <a:rPr lang="en-US" altLang="zh-CN" sz="2000" i="1">
                            <a:latin typeface="Cambria Math" panose="02040503050406030204" pitchFamily="18" charset="0"/>
                          </a:rPr>
                        </m:ctrlPr>
                      </m:sSubPr>
                      <m:e>
                        <m:acc>
                          <m:accPr>
                            <m:chr m:val="̃"/>
                            <m:ctrlPr>
                              <a:rPr lang="en-US" altLang="zh-CN" sz="2000" i="1">
                                <a:latin typeface="Cambria Math" panose="02040503050406030204" pitchFamily="18" charset="0"/>
                              </a:rPr>
                            </m:ctrlPr>
                          </m:accPr>
                          <m:e>
                            <m:r>
                              <a:rPr lang="en-US" altLang="zh-CN" sz="2000" i="1">
                                <a:latin typeface="Cambria Math" panose="02040503050406030204" pitchFamily="18" charset="0"/>
                              </a:rPr>
                              <m:t>𝑑</m:t>
                            </m:r>
                          </m:e>
                        </m:acc>
                      </m:e>
                      <m:sub>
                        <m:r>
                          <a:rPr lang="en-US" altLang="zh-CN" sz="2000" b="0" i="1" smtClean="0">
                            <a:latin typeface="Cambria Math" panose="02040503050406030204" pitchFamily="18" charset="0"/>
                          </a:rPr>
                          <m:t>2</m:t>
                        </m:r>
                      </m:sub>
                    </m:sSub>
                    <m:r>
                      <m:rPr>
                        <m:sty m:val="p"/>
                      </m:rPr>
                      <a:rPr lang="en-US" altLang="zh-CN" sz="2000" b="0" i="0" smtClean="0">
                        <a:latin typeface="Cambria Math" panose="02040503050406030204" pitchFamily="18" charset="0"/>
                      </a:rPr>
                      <m:t>sin</m:t>
                    </m:r>
                    <m:r>
                      <a:rPr lang="en-US" altLang="zh-CN" sz="2000" b="0" i="1" smtClean="0">
                        <a:latin typeface="Cambria Math" panose="02040503050406030204" pitchFamily="18" charset="0"/>
                      </a:rPr>
                      <m:t>⁡(</m:t>
                    </m:r>
                    <m:r>
                      <a:rPr lang="en-US" altLang="zh-CN" sz="2000" b="0" i="1" smtClean="0">
                        <a:latin typeface="Cambria Math" panose="02040503050406030204" pitchFamily="18" charset="0"/>
                      </a:rPr>
                      <m:t>𝛼</m:t>
                    </m:r>
                    <m:r>
                      <a:rPr lang="en-US" altLang="zh-CN" sz="2000" b="0" i="1" smtClean="0">
                        <a:latin typeface="Cambria Math" panose="02040503050406030204" pitchFamily="18" charset="0"/>
                      </a:rPr>
                      <m:t>)</m:t>
                    </m:r>
                  </m:oMath>
                </a14:m>
                <a:endParaRPr lang="zh-CN" altLang="en-US" sz="2000" dirty="0"/>
              </a:p>
            </p:txBody>
          </p:sp>
        </mc:Choice>
        <mc:Fallback xmlns="">
          <p:sp>
            <p:nvSpPr>
              <p:cNvPr id="20" name="文本框 19">
                <a:extLst>
                  <a:ext uri="{FF2B5EF4-FFF2-40B4-BE49-F238E27FC236}">
                    <a16:creationId xmlns:a16="http://schemas.microsoft.com/office/drawing/2014/main" id="{F54A72C6-2197-808B-41A6-96617E881D8C}"/>
                  </a:ext>
                </a:extLst>
              </p:cNvPr>
              <p:cNvSpPr txBox="1">
                <a:spLocks noRot="1" noChangeAspect="1" noMove="1" noResize="1" noEditPoints="1" noAdjustHandles="1" noChangeArrowheads="1" noChangeShapeType="1" noTextEdit="1"/>
              </p:cNvSpPr>
              <p:nvPr/>
            </p:nvSpPr>
            <p:spPr>
              <a:xfrm>
                <a:off x="838200" y="2101987"/>
                <a:ext cx="7467600" cy="412613"/>
              </a:xfrm>
              <a:prstGeom prst="rect">
                <a:avLst/>
              </a:prstGeom>
              <a:blipFill>
                <a:blip r:embed="rId6"/>
                <a:stretch>
                  <a:fillRect t="-5882" b="-25000"/>
                </a:stretch>
              </a:blipFill>
            </p:spPr>
            <p:txBody>
              <a:bodyPr/>
              <a:lstStyle/>
              <a:p>
                <a:r>
                  <a:rPr lang="en-US">
                    <a:noFill/>
                  </a:rPr>
                  <a:t> </a:t>
                </a:r>
              </a:p>
            </p:txBody>
          </p:sp>
        </mc:Fallback>
      </mc:AlternateContent>
    </p:spTree>
    <p:extLst>
      <p:ext uri="{BB962C8B-B14F-4D97-AF65-F5344CB8AC3E}">
        <p14:creationId xmlns:p14="http://schemas.microsoft.com/office/powerpoint/2010/main" val="1499506512"/>
      </p:ext>
    </p:extLst>
  </p:cSld>
  <p:clrMapOvr>
    <a:masterClrMapping/>
  </p:clrMapOvr>
  <mc:AlternateContent xmlns:mc="http://schemas.openxmlformats.org/markup-compatibility/2006">
    <mc:Choice xmlns:p14="http://schemas.microsoft.com/office/powerpoint/2010/main" Requires="p14">
      <p:transition spd="med" p14:dur="700" advTm="45462">
        <p:fade/>
      </p:transition>
    </mc:Choice>
    <mc:Fallback>
      <p:transition spd="med" advTm="45462">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1">
            <a:extLst>
              <a:ext uri="{FF2B5EF4-FFF2-40B4-BE49-F238E27FC236}">
                <a16:creationId xmlns:a16="http://schemas.microsoft.com/office/drawing/2014/main" id="{5F2BEB44-9C26-B780-8814-5ADBB0AB23F7}"/>
              </a:ext>
            </a:extLst>
          </p:cNvPr>
          <p:cNvGrpSpPr>
            <a:grpSpLocks noChangeAspect="1"/>
          </p:cNvGrpSpPr>
          <p:nvPr/>
        </p:nvGrpSpPr>
        <p:grpSpPr>
          <a:xfrm>
            <a:off x="381001" y="3606705"/>
            <a:ext cx="3886200" cy="1803495"/>
            <a:chOff x="609601" y="1041800"/>
            <a:chExt cx="4343400" cy="2073235"/>
          </a:xfrm>
        </p:grpSpPr>
        <p:pic>
          <p:nvPicPr>
            <p:cNvPr id="6" name="图片 2">
              <a:extLst>
                <a:ext uri="{FF2B5EF4-FFF2-40B4-BE49-F238E27FC236}">
                  <a16:creationId xmlns:a16="http://schemas.microsoft.com/office/drawing/2014/main" id="{F2A707E7-FD57-6C06-70A4-F9E4056F3761}"/>
                </a:ext>
              </a:extLst>
            </p:cNvPr>
            <p:cNvPicPr>
              <a:picLocks noChangeAspect="1"/>
            </p:cNvPicPr>
            <p:nvPr/>
          </p:nvPicPr>
          <p:blipFill>
            <a:blip r:embed="rId3"/>
            <a:stretch>
              <a:fillRect/>
            </a:stretch>
          </p:blipFill>
          <p:spPr>
            <a:xfrm>
              <a:off x="609601" y="1041800"/>
              <a:ext cx="4343400" cy="2073235"/>
            </a:xfrm>
            <a:prstGeom prst="rect">
              <a:avLst/>
            </a:prstGeom>
          </p:spPr>
        </p:pic>
        <p:sp>
          <p:nvSpPr>
            <p:cNvPr id="9" name="文本框 23">
              <a:extLst>
                <a:ext uri="{FF2B5EF4-FFF2-40B4-BE49-F238E27FC236}">
                  <a16:creationId xmlns:a16="http://schemas.microsoft.com/office/drawing/2014/main" id="{835C1E42-2911-E420-8A5E-29C23762B184}"/>
                </a:ext>
              </a:extLst>
            </p:cNvPr>
            <p:cNvSpPr txBox="1"/>
            <p:nvPr/>
          </p:nvSpPr>
          <p:spPr>
            <a:xfrm>
              <a:off x="2362200" y="1200090"/>
              <a:ext cx="1828800" cy="369332"/>
            </a:xfrm>
            <a:prstGeom prst="rect">
              <a:avLst/>
            </a:prstGeom>
            <a:noFill/>
          </p:spPr>
          <p:txBody>
            <a:bodyPr wrap="square" rtlCol="0">
              <a:spAutoFit/>
            </a:bodyPr>
            <a:lstStyle/>
            <a:p>
              <a:pPr algn="ctr"/>
              <a:r>
                <a:rPr lang="en-US" altLang="zh-CN" sz="1800" dirty="0">
                  <a:latin typeface="+mn-lt"/>
                  <a:cs typeface="Times New Roman" panose="02020603050405020304" pitchFamily="18" charset="0"/>
                </a:rPr>
                <a:t>Calcite crystal</a:t>
              </a:r>
            </a:p>
          </p:txBody>
        </p:sp>
      </p:grpSp>
      <p:sp>
        <p:nvSpPr>
          <p:cNvPr id="11" name="文本框 35">
            <a:extLst>
              <a:ext uri="{FF2B5EF4-FFF2-40B4-BE49-F238E27FC236}">
                <a16:creationId xmlns:a16="http://schemas.microsoft.com/office/drawing/2014/main" id="{CD742135-FF08-5E7A-B331-55EAFC4C8118}"/>
              </a:ext>
            </a:extLst>
          </p:cNvPr>
          <p:cNvSpPr txBox="1"/>
          <p:nvPr/>
        </p:nvSpPr>
        <p:spPr>
          <a:xfrm>
            <a:off x="5105400" y="2971800"/>
            <a:ext cx="3733799" cy="400110"/>
          </a:xfrm>
          <a:prstGeom prst="rect">
            <a:avLst/>
          </a:prstGeom>
          <a:noFill/>
        </p:spPr>
        <p:txBody>
          <a:bodyPr wrap="square" rtlCol="0">
            <a:spAutoFit/>
          </a:bodyPr>
          <a:lstStyle/>
          <a:p>
            <a:pPr algn="ctr"/>
            <a:r>
              <a:rPr lang="en-US" altLang="zh-CN" sz="2000" dirty="0" err="1">
                <a:solidFill>
                  <a:srgbClr val="FF0000"/>
                </a:solidFill>
                <a:latin typeface="+mn-lt"/>
                <a:cs typeface="Times New Roman" panose="02020603050405020304" pitchFamily="18" charset="0"/>
              </a:rPr>
              <a:t>ODT</a:t>
            </a:r>
            <a:r>
              <a:rPr lang="en-US" altLang="zh-CN" sz="2000" baseline="-25000" dirty="0" err="1">
                <a:solidFill>
                  <a:srgbClr val="FF0000"/>
                </a:solidFill>
                <a:latin typeface="+mn-lt"/>
                <a:cs typeface="Times New Roman" panose="02020603050405020304" pitchFamily="18" charset="0"/>
              </a:rPr>
              <a:t>+k</a:t>
            </a:r>
            <a:r>
              <a:rPr lang="en-US" altLang="zh-CN" sz="2000" dirty="0">
                <a:solidFill>
                  <a:srgbClr val="FF0000"/>
                </a:solidFill>
                <a:latin typeface="+mn-lt"/>
                <a:cs typeface="Times New Roman" panose="02020603050405020304" pitchFamily="18" charset="0"/>
              </a:rPr>
              <a:t> + ODT</a:t>
            </a:r>
            <a:r>
              <a:rPr lang="en-US" altLang="zh-CN" sz="2000" baseline="-25000" dirty="0">
                <a:solidFill>
                  <a:srgbClr val="FF0000"/>
                </a:solidFill>
                <a:latin typeface="+mn-lt"/>
                <a:cs typeface="Times New Roman" panose="02020603050405020304" pitchFamily="18" charset="0"/>
              </a:rPr>
              <a:t>-k</a:t>
            </a:r>
            <a:r>
              <a:rPr lang="en-US" altLang="zh-CN" sz="2000" dirty="0">
                <a:solidFill>
                  <a:srgbClr val="FF0000"/>
                </a:solidFill>
                <a:latin typeface="+mn-lt"/>
                <a:cs typeface="Times New Roman" panose="02020603050405020304" pitchFamily="18" charset="0"/>
              </a:rPr>
              <a:t> = 0</a:t>
            </a:r>
            <a:endParaRPr lang="zh-CN" altLang="en-US" sz="2000" dirty="0">
              <a:solidFill>
                <a:srgbClr val="FF0000"/>
              </a:solidFill>
              <a:latin typeface="+mn-lt"/>
              <a:cs typeface="Times New Roman" panose="02020603050405020304" pitchFamily="18" charset="0"/>
            </a:endParaRPr>
          </a:p>
        </p:txBody>
      </p:sp>
      <p:pic>
        <p:nvPicPr>
          <p:cNvPr id="13" name="图片 5" descr="箭头&#10;&#10;中度可信度描述已自动生成">
            <a:extLst>
              <a:ext uri="{FF2B5EF4-FFF2-40B4-BE49-F238E27FC236}">
                <a16:creationId xmlns:a16="http://schemas.microsoft.com/office/drawing/2014/main" id="{F8450554-EAD8-30E6-48FC-AC8826E59199}"/>
              </a:ext>
            </a:extLst>
          </p:cNvPr>
          <p:cNvPicPr>
            <a:picLocks noChangeAspect="1"/>
          </p:cNvPicPr>
          <p:nvPr/>
        </p:nvPicPr>
        <p:blipFill rotWithShape="1">
          <a:blip r:embed="rId4">
            <a:extLst>
              <a:ext uri="{28A0092B-C50C-407E-A947-70E740481C1C}">
                <a14:useLocalDpi xmlns:a14="http://schemas.microsoft.com/office/drawing/2010/main" val="0"/>
              </a:ext>
            </a:extLst>
          </a:blip>
          <a:srcRect r="63877"/>
          <a:stretch/>
        </p:blipFill>
        <p:spPr>
          <a:xfrm>
            <a:off x="5154066" y="3657600"/>
            <a:ext cx="1463936" cy="1966283"/>
          </a:xfrm>
          <a:prstGeom prst="rect">
            <a:avLst/>
          </a:prstGeom>
        </p:spPr>
      </p:pic>
      <p:pic>
        <p:nvPicPr>
          <p:cNvPr id="21" name="图片 2" descr="箭头&#10;&#10;中度可信度描述已自动生成">
            <a:extLst>
              <a:ext uri="{FF2B5EF4-FFF2-40B4-BE49-F238E27FC236}">
                <a16:creationId xmlns:a16="http://schemas.microsoft.com/office/drawing/2014/main" id="{93C43106-857A-E927-734D-754711350DD5}"/>
              </a:ext>
            </a:extLst>
          </p:cNvPr>
          <p:cNvPicPr>
            <a:picLocks noChangeAspect="1"/>
          </p:cNvPicPr>
          <p:nvPr/>
        </p:nvPicPr>
        <p:blipFill rotWithShape="1">
          <a:blip r:embed="rId4">
            <a:extLst>
              <a:ext uri="{28A0092B-C50C-407E-A947-70E740481C1C}">
                <a14:useLocalDpi xmlns:a14="http://schemas.microsoft.com/office/drawing/2010/main" val="0"/>
              </a:ext>
            </a:extLst>
          </a:blip>
          <a:srcRect l="69422"/>
          <a:stretch/>
        </p:blipFill>
        <p:spPr>
          <a:xfrm>
            <a:off x="7274313" y="3695149"/>
            <a:ext cx="1260087" cy="2004934"/>
          </a:xfrm>
          <a:prstGeom prst="rect">
            <a:avLst/>
          </a:prstGeom>
        </p:spPr>
      </p:pic>
      <p:sp>
        <p:nvSpPr>
          <p:cNvPr id="28" name="文本框 35">
            <a:extLst>
              <a:ext uri="{FF2B5EF4-FFF2-40B4-BE49-F238E27FC236}">
                <a16:creationId xmlns:a16="http://schemas.microsoft.com/office/drawing/2014/main" id="{ACC7568F-8CA8-9BB0-453B-649FDB0192E7}"/>
              </a:ext>
            </a:extLst>
          </p:cNvPr>
          <p:cNvSpPr txBox="1"/>
          <p:nvPr/>
        </p:nvSpPr>
        <p:spPr>
          <a:xfrm>
            <a:off x="457201" y="2971800"/>
            <a:ext cx="4495799" cy="400110"/>
          </a:xfrm>
          <a:prstGeom prst="rect">
            <a:avLst/>
          </a:prstGeom>
          <a:noFill/>
        </p:spPr>
        <p:txBody>
          <a:bodyPr wrap="square" rtlCol="0">
            <a:spAutoFit/>
          </a:bodyPr>
          <a:lstStyle/>
          <a:p>
            <a:pPr algn="ctr"/>
            <a:r>
              <a:rPr lang="en-US" altLang="zh-CN" sz="2000" dirty="0" err="1">
                <a:solidFill>
                  <a:srgbClr val="FF0000"/>
                </a:solidFill>
                <a:latin typeface="+mn-lt"/>
                <a:cs typeface="Times New Roman" panose="02020603050405020304" pitchFamily="18" charset="0"/>
              </a:rPr>
              <a:t>ODT</a:t>
            </a:r>
            <a:r>
              <a:rPr lang="en-US" altLang="zh-CN" sz="2000" baseline="-25000" dirty="0" err="1">
                <a:solidFill>
                  <a:srgbClr val="FF0000"/>
                </a:solidFill>
                <a:latin typeface="+mn-lt"/>
                <a:cs typeface="Times New Roman" panose="02020603050405020304" pitchFamily="18" charset="0"/>
              </a:rPr>
              <a:t>+k,H</a:t>
            </a:r>
            <a:r>
              <a:rPr lang="en-US" altLang="zh-CN" sz="2000" dirty="0">
                <a:solidFill>
                  <a:srgbClr val="FF0000"/>
                </a:solidFill>
                <a:latin typeface="+mn-lt"/>
                <a:cs typeface="Times New Roman" panose="02020603050405020304" pitchFamily="18" charset="0"/>
              </a:rPr>
              <a:t> + </a:t>
            </a:r>
            <a:r>
              <a:rPr lang="en-US" altLang="zh-CN" sz="2000" dirty="0" err="1">
                <a:solidFill>
                  <a:srgbClr val="FF0000"/>
                </a:solidFill>
                <a:latin typeface="+mn-lt"/>
                <a:cs typeface="Times New Roman" panose="02020603050405020304" pitchFamily="18" charset="0"/>
              </a:rPr>
              <a:t>ODT</a:t>
            </a:r>
            <a:r>
              <a:rPr lang="en-US" altLang="zh-CN" sz="2000" baseline="-25000" dirty="0" err="1">
                <a:solidFill>
                  <a:srgbClr val="FF0000"/>
                </a:solidFill>
                <a:latin typeface="+mn-lt"/>
                <a:cs typeface="Times New Roman" panose="02020603050405020304" pitchFamily="18" charset="0"/>
              </a:rPr>
              <a:t>+k,V</a:t>
            </a:r>
            <a:r>
              <a:rPr lang="en-US" altLang="zh-CN" sz="2000" dirty="0">
                <a:solidFill>
                  <a:srgbClr val="FF0000"/>
                </a:solidFill>
                <a:latin typeface="+mn-lt"/>
                <a:cs typeface="Times New Roman" panose="02020603050405020304" pitchFamily="18" charset="0"/>
              </a:rPr>
              <a:t> = 2 x </a:t>
            </a:r>
            <a:r>
              <a:rPr kumimoji="0" lang="en-US" altLang="zh-CN" sz="2000" b="0" i="0" u="none" strike="noStrike" kern="1200" cap="none" spc="0" normalizeH="0" baseline="0" noProof="0" dirty="0" err="1">
                <a:ln>
                  <a:noFill/>
                </a:ln>
                <a:solidFill>
                  <a:srgbClr val="FF0000"/>
                </a:solidFill>
                <a:effectLst/>
                <a:uLnTx/>
                <a:uFillTx/>
                <a:latin typeface="Arial"/>
                <a:ea typeface="+mn-ea"/>
                <a:cs typeface="Times New Roman" panose="02020603050405020304" pitchFamily="18" charset="0"/>
              </a:rPr>
              <a:t>ODT</a:t>
            </a:r>
            <a:r>
              <a:rPr kumimoji="0" lang="en-US" altLang="zh-CN" sz="2000" b="0" i="0" u="none" strike="noStrike" kern="1200" cap="none" spc="0" normalizeH="0" baseline="-25000" noProof="0" dirty="0" err="1">
                <a:ln>
                  <a:noFill/>
                </a:ln>
                <a:solidFill>
                  <a:srgbClr val="FF0000"/>
                </a:solidFill>
                <a:effectLst/>
                <a:uLnTx/>
                <a:uFillTx/>
                <a:latin typeface="Arial"/>
                <a:ea typeface="+mn-ea"/>
                <a:cs typeface="Times New Roman" panose="02020603050405020304" pitchFamily="18" charset="0"/>
              </a:rPr>
              <a:t>+k</a:t>
            </a:r>
            <a:endParaRPr lang="zh-CN" altLang="en-US" sz="2000" dirty="0">
              <a:solidFill>
                <a:srgbClr val="FF0000"/>
              </a:solidFill>
              <a:latin typeface="+mn-lt"/>
              <a:cs typeface="Times New Roman" panose="02020603050405020304" pitchFamily="18" charset="0"/>
            </a:endParaRPr>
          </a:p>
        </p:txBody>
      </p:sp>
      <mc:AlternateContent xmlns:mc="http://schemas.openxmlformats.org/markup-compatibility/2006" xmlns:a14="http://schemas.microsoft.com/office/drawing/2010/main">
        <mc:Choice Requires="a14">
          <p:sp>
            <p:nvSpPr>
              <p:cNvPr id="30" name="文本框 18">
                <a:extLst>
                  <a:ext uri="{FF2B5EF4-FFF2-40B4-BE49-F238E27FC236}">
                    <a16:creationId xmlns:a16="http://schemas.microsoft.com/office/drawing/2014/main" id="{28A9BAC5-B239-6620-313F-3D7A2200D858}"/>
                  </a:ext>
                </a:extLst>
              </p:cNvPr>
              <p:cNvSpPr txBox="1"/>
              <p:nvPr/>
            </p:nvSpPr>
            <p:spPr>
              <a:xfrm>
                <a:off x="1219200" y="5943600"/>
                <a:ext cx="6873124" cy="646331"/>
              </a:xfrm>
              <a:prstGeom prst="rect">
                <a:avLst/>
              </a:prstGeom>
              <a:noFill/>
            </p:spPr>
            <p:txBody>
              <a:bodyPr wrap="square">
                <a:spAutoFit/>
              </a:bodyPr>
              <a:lstStyle/>
              <a:p>
                <a:pPr>
                  <a:lnSpc>
                    <a:spcPct val="150000"/>
                  </a:lnSpc>
                </a:pPr>
                <a14:m>
                  <m:oMathPara xmlns:m="http://schemas.openxmlformats.org/officeDocument/2006/math">
                    <m:oMathParaPr>
                      <m:jc m:val="centerGroup"/>
                    </m:oMathParaPr>
                    <m:oMath xmlns:m="http://schemas.openxmlformats.org/officeDocument/2006/math">
                      <m:r>
                        <m:rPr>
                          <m:nor/>
                        </m:rPr>
                        <a:rPr lang="en-US" altLang="zh-CN" i="0" dirty="0" smtClean="0">
                          <a:latin typeface="+mn-lt"/>
                          <a:ea typeface="微软雅黑" pitchFamily="34" charset="-122"/>
                        </a:rPr>
                        <m:t>Residual</m:t>
                      </m:r>
                      <m:r>
                        <m:rPr>
                          <m:nor/>
                        </m:rPr>
                        <a:rPr lang="en-US" altLang="zh-CN" i="0" dirty="0" smtClean="0">
                          <a:latin typeface="+mn-lt"/>
                          <a:ea typeface="微软雅黑" pitchFamily="34" charset="-122"/>
                        </a:rPr>
                        <m:t> </m:t>
                      </m:r>
                      <m:r>
                        <m:rPr>
                          <m:nor/>
                        </m:rPr>
                        <a:rPr lang="en-US" altLang="zh-CN" i="0" dirty="0" smtClean="0">
                          <a:latin typeface="+mn-lt"/>
                          <a:ea typeface="微软雅黑" pitchFamily="34" charset="-122"/>
                        </a:rPr>
                        <m:t>parity</m:t>
                      </m:r>
                      <m:r>
                        <m:rPr>
                          <m:nor/>
                        </m:rPr>
                        <a:rPr lang="en-US" altLang="zh-CN" b="0" i="0" dirty="0" smtClean="0">
                          <a:latin typeface="+mn-lt"/>
                          <a:ea typeface="微软雅黑" pitchFamily="34" charset="-122"/>
                        </a:rPr>
                        <m:t>−</m:t>
                      </m:r>
                      <m:r>
                        <m:rPr>
                          <m:nor/>
                        </m:rPr>
                        <a:rPr lang="en-US" altLang="zh-CN" i="0" dirty="0" smtClean="0">
                          <a:latin typeface="+mn-lt"/>
                          <a:ea typeface="微软雅黑" pitchFamily="34" charset="-122"/>
                        </a:rPr>
                        <m:t>mixing</m:t>
                      </m:r>
                      <m:r>
                        <m:rPr>
                          <m:nor/>
                        </m:rPr>
                        <a:rPr lang="en-US" altLang="zh-CN" i="0" dirty="0" smtClean="0">
                          <a:latin typeface="+mn-lt"/>
                          <a:ea typeface="微软雅黑" pitchFamily="34" charset="-122"/>
                        </a:rPr>
                        <m:t> </m:t>
                      </m:r>
                      <m:r>
                        <m:rPr>
                          <m:nor/>
                        </m:rPr>
                        <a:rPr lang="en-US" altLang="zh-CN" i="0" dirty="0" smtClean="0">
                          <a:latin typeface="+mn-lt"/>
                          <a:ea typeface="微软雅黑" pitchFamily="34" charset="-122"/>
                        </a:rPr>
                        <m:t>effect</m:t>
                      </m:r>
                      <m:r>
                        <a:rPr lang="en-US" altLang="zh-CN" b="0" i="1" dirty="0" smtClean="0">
                          <a:latin typeface="Cambria Math" panose="02040503050406030204" pitchFamily="18" charset="0"/>
                          <a:ea typeface="微软雅黑" pitchFamily="34" charset="-122"/>
                        </a:rPr>
                        <m:t> </m:t>
                      </m:r>
                      <m:r>
                        <a:rPr lang="en-US" altLang="zh-CN" i="1">
                          <a:latin typeface="Cambria Math" panose="02040503050406030204" pitchFamily="18" charset="0"/>
                          <a:ea typeface="微软雅黑" panose="020B0503020204020204" pitchFamily="34" charset="-122"/>
                        </a:rPr>
                        <m:t>:</m:t>
                      </m:r>
                      <m:r>
                        <a:rPr lang="en-US" altLang="zh-CN" b="0" i="1" smtClean="0">
                          <a:solidFill>
                            <a:srgbClr val="FF0000"/>
                          </a:solidFill>
                          <a:latin typeface="Cambria Math" panose="02040503050406030204" pitchFamily="18" charset="0"/>
                          <a:ea typeface="Cambria Math" panose="02040503050406030204" pitchFamily="18" charset="0"/>
                        </a:rPr>
                        <m:t>3.5</m:t>
                      </m:r>
                      <m:r>
                        <a:rPr lang="en-US" altLang="zh-CN" i="1">
                          <a:solidFill>
                            <a:srgbClr val="FF0000"/>
                          </a:solidFill>
                          <a:latin typeface="Cambria Math" panose="02040503050406030204" pitchFamily="18" charset="0"/>
                          <a:ea typeface="Cambria Math" panose="02040503050406030204" pitchFamily="18" charset="0"/>
                        </a:rPr>
                        <m:t>×</m:t>
                      </m:r>
                      <m:sSup>
                        <m:sSupPr>
                          <m:ctrlPr>
                            <a:rPr lang="en-US" altLang="zh-CN" i="1">
                              <a:solidFill>
                                <a:srgbClr val="FF0000"/>
                              </a:solidFill>
                              <a:latin typeface="Cambria Math" panose="02040503050406030204" pitchFamily="18" charset="0"/>
                              <a:ea typeface="Cambria Math" panose="02040503050406030204" pitchFamily="18" charset="0"/>
                            </a:rPr>
                          </m:ctrlPr>
                        </m:sSupPr>
                        <m:e>
                          <m:r>
                            <a:rPr lang="en-US" altLang="zh-CN" i="1">
                              <a:solidFill>
                                <a:srgbClr val="FF0000"/>
                              </a:solidFill>
                              <a:latin typeface="Cambria Math" panose="02040503050406030204" pitchFamily="18" charset="0"/>
                              <a:ea typeface="Cambria Math" panose="02040503050406030204" pitchFamily="18" charset="0"/>
                            </a:rPr>
                            <m:t>10</m:t>
                          </m:r>
                        </m:e>
                        <m:sup>
                          <m:r>
                            <a:rPr lang="en-US" altLang="zh-CN" i="1">
                              <a:solidFill>
                                <a:srgbClr val="FF0000"/>
                              </a:solidFill>
                              <a:latin typeface="Cambria Math" panose="02040503050406030204" pitchFamily="18" charset="0"/>
                              <a:ea typeface="Cambria Math" panose="02040503050406030204" pitchFamily="18" charset="0"/>
                            </a:rPr>
                            <m:t>−2</m:t>
                          </m:r>
                          <m:r>
                            <a:rPr lang="en-US" altLang="zh-CN" b="0" i="1" smtClean="0">
                              <a:solidFill>
                                <a:srgbClr val="FF0000"/>
                              </a:solidFill>
                              <a:latin typeface="Cambria Math" panose="02040503050406030204" pitchFamily="18" charset="0"/>
                              <a:ea typeface="Cambria Math" panose="02040503050406030204" pitchFamily="18" charset="0"/>
                            </a:rPr>
                            <m:t>9</m:t>
                          </m:r>
                        </m:sup>
                      </m:sSup>
                      <m:r>
                        <a:rPr lang="en-US" altLang="zh-CN" b="0" i="1" smtClean="0">
                          <a:solidFill>
                            <a:srgbClr val="FF0000"/>
                          </a:solidFill>
                          <a:latin typeface="Cambria Math" panose="02040503050406030204" pitchFamily="18" charset="0"/>
                          <a:ea typeface="Cambria Math" panose="02040503050406030204" pitchFamily="18" charset="0"/>
                        </a:rPr>
                        <m:t> </m:t>
                      </m:r>
                      <m:r>
                        <a:rPr lang="en-US" altLang="zh-CN" b="0" i="1" smtClean="0">
                          <a:solidFill>
                            <a:srgbClr val="FF0000"/>
                          </a:solidFill>
                          <a:latin typeface="Cambria Math" panose="02040503050406030204" pitchFamily="18" charset="0"/>
                          <a:ea typeface="Cambria Math" panose="02040503050406030204" pitchFamily="18" charset="0"/>
                        </a:rPr>
                        <m:t>𝑒</m:t>
                      </m:r>
                      <m:r>
                        <a:rPr lang="en-US" altLang="zh-CN" b="0" i="1" smtClean="0">
                          <a:solidFill>
                            <a:srgbClr val="FF0000"/>
                          </a:solidFill>
                          <a:latin typeface="Cambria Math" panose="02040503050406030204" pitchFamily="18" charset="0"/>
                          <a:ea typeface="Cambria Math" panose="02040503050406030204" pitchFamily="18" charset="0"/>
                        </a:rPr>
                        <m:t>⋅</m:t>
                      </m:r>
                      <m:r>
                        <m:rPr>
                          <m:sty m:val="p"/>
                        </m:rPr>
                        <a:rPr lang="en-US" altLang="zh-CN" b="0" i="0" smtClean="0">
                          <a:solidFill>
                            <a:srgbClr val="FF0000"/>
                          </a:solidFill>
                          <a:latin typeface="Cambria Math" panose="02040503050406030204" pitchFamily="18" charset="0"/>
                          <a:ea typeface="Cambria Math" panose="02040503050406030204" pitchFamily="18" charset="0"/>
                        </a:rPr>
                        <m:t>cm</m:t>
                      </m:r>
                      <m:r>
                        <a:rPr lang="en-US" altLang="zh-CN" i="1">
                          <a:solidFill>
                            <a:srgbClr val="FF0000"/>
                          </a:solidFill>
                          <a:latin typeface="Cambria Math" panose="02040503050406030204" pitchFamily="18" charset="0"/>
                          <a:ea typeface="Cambria Math" panose="02040503050406030204" pitchFamily="18" charset="0"/>
                        </a:rPr>
                        <m:t> </m:t>
                      </m:r>
                    </m:oMath>
                  </m:oMathPara>
                </a14:m>
                <a:endParaRPr lang="en-US" altLang="zh-CN" dirty="0">
                  <a:latin typeface="+mn-lt"/>
                  <a:ea typeface="微软雅黑" panose="020B0503020204020204" pitchFamily="34" charset="-122"/>
                </a:endParaRPr>
              </a:p>
            </p:txBody>
          </p:sp>
        </mc:Choice>
        <mc:Fallback xmlns="">
          <p:sp>
            <p:nvSpPr>
              <p:cNvPr id="30" name="文本框 18">
                <a:extLst>
                  <a:ext uri="{FF2B5EF4-FFF2-40B4-BE49-F238E27FC236}">
                    <a16:creationId xmlns:a16="http://schemas.microsoft.com/office/drawing/2014/main" id="{28A9BAC5-B239-6620-313F-3D7A2200D858}"/>
                  </a:ext>
                </a:extLst>
              </p:cNvPr>
              <p:cNvSpPr txBox="1">
                <a:spLocks noRot="1" noChangeAspect="1" noMove="1" noResize="1" noEditPoints="1" noAdjustHandles="1" noChangeArrowheads="1" noChangeShapeType="1" noTextEdit="1"/>
              </p:cNvSpPr>
              <p:nvPr/>
            </p:nvSpPr>
            <p:spPr>
              <a:xfrm>
                <a:off x="1219200" y="5943600"/>
                <a:ext cx="6873124" cy="646331"/>
              </a:xfrm>
              <a:prstGeom prst="rect">
                <a:avLst/>
              </a:prstGeom>
              <a:blipFill>
                <a:blip r:embed="rId5"/>
                <a:stretch>
                  <a:fillRect/>
                </a:stretch>
              </a:blipFill>
            </p:spPr>
            <p:txBody>
              <a:bodyPr/>
              <a:lstStyle/>
              <a:p>
                <a:r>
                  <a:rPr lang="en-US">
                    <a:noFill/>
                  </a:rPr>
                  <a:t> </a:t>
                </a:r>
              </a:p>
            </p:txBody>
          </p:sp>
        </mc:Fallback>
      </mc:AlternateContent>
      <p:sp>
        <p:nvSpPr>
          <p:cNvPr id="32" name="Rectangle 31">
            <a:extLst>
              <a:ext uri="{FF2B5EF4-FFF2-40B4-BE49-F238E27FC236}">
                <a16:creationId xmlns:a16="http://schemas.microsoft.com/office/drawing/2014/main" id="{7F1AB01E-0957-5388-DCB4-5A1F3CC864FF}"/>
              </a:ext>
            </a:extLst>
          </p:cNvPr>
          <p:cNvSpPr/>
          <p:nvPr/>
        </p:nvSpPr>
        <p:spPr>
          <a:xfrm>
            <a:off x="1463727" y="99703"/>
            <a:ext cx="6216544" cy="662297"/>
          </a:xfrm>
          <a:prstGeom prst="rect">
            <a:avLst/>
          </a:prstGeom>
        </p:spPr>
        <p:txBody>
          <a:bodyPr wrap="square">
            <a:spAutoFit/>
          </a:bodyPr>
          <a:lstStyle/>
          <a:p>
            <a:pPr algn="ctr">
              <a:lnSpc>
                <a:spcPct val="150000"/>
              </a:lnSpc>
            </a:pPr>
            <a:r>
              <a:rPr lang="en-US" altLang="zh-CN" sz="2800" b="1" dirty="0">
                <a:solidFill>
                  <a:srgbClr val="0000FF"/>
                </a:solidFill>
                <a:latin typeface="+mn-lt"/>
                <a:ea typeface="微软雅黑" pitchFamily="34" charset="-122"/>
              </a:rPr>
              <a:t>Parity mixing</a:t>
            </a:r>
            <a:endParaRPr lang="en-US" sz="2800" b="1" dirty="0">
              <a:solidFill>
                <a:srgbClr val="0000FF"/>
              </a:solidFill>
              <a:latin typeface="+mn-lt"/>
              <a:ea typeface="微软雅黑" pitchFamily="34" charset="-122"/>
            </a:endParaRPr>
          </a:p>
        </p:txBody>
      </p:sp>
      <p:pic>
        <p:nvPicPr>
          <p:cNvPr id="34" name="图片 15">
            <a:extLst>
              <a:ext uri="{FF2B5EF4-FFF2-40B4-BE49-F238E27FC236}">
                <a16:creationId xmlns:a16="http://schemas.microsoft.com/office/drawing/2014/main" id="{FAAB0418-5651-DC91-76A2-0A359465679F}"/>
              </a:ext>
            </a:extLst>
          </p:cNvPr>
          <p:cNvPicPr>
            <a:picLocks noChangeAspect="1"/>
          </p:cNvPicPr>
          <p:nvPr/>
        </p:nvPicPr>
        <p:blipFill>
          <a:blip r:embed="rId6"/>
          <a:stretch>
            <a:fillRect/>
          </a:stretch>
        </p:blipFill>
        <p:spPr>
          <a:xfrm>
            <a:off x="1295400" y="914400"/>
            <a:ext cx="6627819" cy="512460"/>
          </a:xfrm>
          <a:prstGeom prst="rect">
            <a:avLst/>
          </a:prstGeom>
        </p:spPr>
      </p:pic>
      <p:sp>
        <p:nvSpPr>
          <p:cNvPr id="36" name="Rectangle 35">
            <a:extLst>
              <a:ext uri="{FF2B5EF4-FFF2-40B4-BE49-F238E27FC236}">
                <a16:creationId xmlns:a16="http://schemas.microsoft.com/office/drawing/2014/main" id="{0BA13DCA-E0D8-8930-826F-AAABB0E87FD2}"/>
              </a:ext>
            </a:extLst>
          </p:cNvPr>
          <p:cNvSpPr/>
          <p:nvPr/>
        </p:nvSpPr>
        <p:spPr>
          <a:xfrm>
            <a:off x="1371600" y="1449327"/>
            <a:ext cx="6551619" cy="369332"/>
          </a:xfrm>
          <a:prstGeom prst="rect">
            <a:avLst/>
          </a:prstGeom>
          <a:solidFill>
            <a:schemeClr val="bg1"/>
          </a:solidFill>
        </p:spPr>
        <p:txBody>
          <a:bodyPr wrap="square">
            <a:spAutoFit/>
          </a:bodyPr>
          <a:lstStyle/>
          <a:p>
            <a:pPr algn="r"/>
            <a:r>
              <a:rPr lang="en-US" altLang="zh-CN" sz="1800" dirty="0">
                <a:latin typeface="+mn-lt"/>
                <a:cs typeface="Calibri" pitchFamily="34" charset="0"/>
              </a:rPr>
              <a:t>Romalis and Fortson, PRA 59, 4547 (1999)</a:t>
            </a:r>
          </a:p>
        </p:txBody>
      </p:sp>
      <mc:AlternateContent xmlns:mc="http://schemas.openxmlformats.org/markup-compatibility/2006" xmlns:a14="http://schemas.microsoft.com/office/drawing/2010/main">
        <mc:Choice Requires="a14">
          <p:sp>
            <p:nvSpPr>
              <p:cNvPr id="38" name="文本框 19">
                <a:extLst>
                  <a:ext uri="{FF2B5EF4-FFF2-40B4-BE49-F238E27FC236}">
                    <a16:creationId xmlns:a16="http://schemas.microsoft.com/office/drawing/2014/main" id="{8170D16D-BCFA-53F7-924F-7ACEB33283F4}"/>
                  </a:ext>
                </a:extLst>
              </p:cNvPr>
              <p:cNvSpPr txBox="1"/>
              <p:nvPr/>
            </p:nvSpPr>
            <p:spPr>
              <a:xfrm>
                <a:off x="838200" y="2101987"/>
                <a:ext cx="7467600" cy="412613"/>
              </a:xfrm>
              <a:prstGeom prst="rect">
                <a:avLst/>
              </a:prstGeom>
              <a:noFill/>
            </p:spPr>
            <p:txBody>
              <a:bodyPr wrap="square" rtlCol="0">
                <a:spAutoFit/>
              </a:bodyPr>
              <a:lstStyle/>
              <a:p>
                <a:pPr algn="ctr"/>
                <a:r>
                  <a:rPr lang="en-US" altLang="zh-CN" sz="2000" b="0" dirty="0">
                    <a:solidFill>
                      <a:srgbClr val="0000FF"/>
                    </a:solidFill>
                    <a:latin typeface="+mn-lt"/>
                  </a:rPr>
                  <a:t>T-even, P-even, False EDM:  </a:t>
                </a:r>
                <a14:m>
                  <m:oMath xmlns:m="http://schemas.openxmlformats.org/officeDocument/2006/math">
                    <m:acc>
                      <m:accPr>
                        <m:chr m:val="̃"/>
                        <m:ctrlPr>
                          <a:rPr lang="en-US" altLang="zh-CN" sz="2000" b="0" i="1" smtClean="0">
                            <a:latin typeface="Cambria Math" panose="02040503050406030204" pitchFamily="18" charset="0"/>
                          </a:rPr>
                        </m:ctrlPr>
                      </m:accPr>
                      <m:e>
                        <m:r>
                          <a:rPr lang="en-US" altLang="zh-CN" sz="2000" b="0" i="1" smtClean="0">
                            <a:latin typeface="Cambria Math" panose="02040503050406030204" pitchFamily="18" charset="0"/>
                          </a:rPr>
                          <m:t>𝑑</m:t>
                        </m:r>
                      </m:e>
                    </m:acc>
                    <m:r>
                      <a:rPr lang="en-US" altLang="zh-CN" sz="2000" b="0" i="1" smtClean="0">
                        <a:latin typeface="Cambria Math" panose="02040503050406030204" pitchFamily="18" charset="0"/>
                      </a:rPr>
                      <m:t>=</m:t>
                    </m:r>
                    <m:func>
                      <m:funcPr>
                        <m:ctrlPr>
                          <a:rPr lang="en-US" altLang="zh-CN" sz="2000" i="1">
                            <a:latin typeface="Cambria Math" panose="02040503050406030204" pitchFamily="18" charset="0"/>
                          </a:rPr>
                        </m:ctrlPr>
                      </m:funcPr>
                      <m:fName>
                        <m:sSub>
                          <m:sSubPr>
                            <m:ctrlPr>
                              <a:rPr lang="en-US" altLang="zh-CN" sz="2000" i="1">
                                <a:latin typeface="Cambria Math" panose="02040503050406030204" pitchFamily="18" charset="0"/>
                              </a:rPr>
                            </m:ctrlPr>
                          </m:sSubPr>
                          <m:e>
                            <m:acc>
                              <m:accPr>
                                <m:chr m:val="̃"/>
                                <m:ctrlPr>
                                  <a:rPr lang="en-US" altLang="zh-CN" sz="2000" i="1">
                                    <a:latin typeface="Cambria Math" panose="02040503050406030204" pitchFamily="18" charset="0"/>
                                  </a:rPr>
                                </m:ctrlPr>
                              </m:accPr>
                              <m:e>
                                <m:r>
                                  <a:rPr lang="en-US" altLang="zh-CN" sz="2000" i="1">
                                    <a:latin typeface="Cambria Math" panose="02040503050406030204" pitchFamily="18" charset="0"/>
                                  </a:rPr>
                                  <m:t>𝑑</m:t>
                                </m:r>
                              </m:e>
                            </m:acc>
                          </m:e>
                          <m:sub>
                            <m:r>
                              <a:rPr lang="en-US" altLang="zh-CN" sz="2000" b="0" i="1" smtClean="0">
                                <a:latin typeface="Cambria Math" panose="02040503050406030204" pitchFamily="18" charset="0"/>
                              </a:rPr>
                              <m:t>1</m:t>
                            </m:r>
                          </m:sub>
                        </m:sSub>
                        <m:r>
                          <m:rPr>
                            <m:sty m:val="p"/>
                          </m:rPr>
                          <a:rPr lang="en-US" altLang="zh-CN" sz="2000" b="0" i="0" smtClean="0">
                            <a:latin typeface="Cambria Math" panose="02040503050406030204" pitchFamily="18" charset="0"/>
                          </a:rPr>
                          <m:t>sin</m:t>
                        </m:r>
                      </m:fName>
                      <m:e>
                        <m:d>
                          <m:dPr>
                            <m:ctrlPr>
                              <a:rPr lang="en-US" altLang="zh-CN" sz="2000" b="0" i="1" smtClean="0">
                                <a:latin typeface="Cambria Math" panose="02040503050406030204" pitchFamily="18" charset="0"/>
                              </a:rPr>
                            </m:ctrlPr>
                          </m:dPr>
                          <m:e>
                            <m:r>
                              <a:rPr lang="en-US" altLang="zh-CN" sz="2000" b="0" i="1" smtClean="0">
                                <a:latin typeface="Cambria Math" panose="02040503050406030204" pitchFamily="18" charset="0"/>
                              </a:rPr>
                              <m:t>2</m:t>
                            </m:r>
                            <m:r>
                              <a:rPr lang="en-US" altLang="zh-CN" sz="2000" b="0" i="1" smtClean="0">
                                <a:latin typeface="Cambria Math" panose="02040503050406030204" pitchFamily="18" charset="0"/>
                              </a:rPr>
                              <m:t>𝜃</m:t>
                            </m:r>
                            <m:r>
                              <a:rPr lang="en-US" altLang="zh-CN" sz="2000" b="0" i="1" smtClean="0">
                                <a:latin typeface="Cambria Math" panose="02040503050406030204" pitchFamily="18" charset="0"/>
                              </a:rPr>
                              <m:t>−</m:t>
                            </m:r>
                            <m:r>
                              <a:rPr lang="en-US" altLang="zh-CN" sz="2000" b="0" i="1" smtClean="0">
                                <a:latin typeface="Cambria Math" panose="02040503050406030204" pitchFamily="18" charset="0"/>
                              </a:rPr>
                              <m:t>𝛼</m:t>
                            </m:r>
                          </m:e>
                        </m:d>
                      </m:e>
                    </m:func>
                    <m:r>
                      <a:rPr lang="en-US" altLang="zh-CN" sz="2000" b="0" i="1" smtClean="0">
                        <a:latin typeface="Cambria Math" panose="02040503050406030204" pitchFamily="18" charset="0"/>
                      </a:rPr>
                      <m:t>+</m:t>
                    </m:r>
                    <m:sSub>
                      <m:sSubPr>
                        <m:ctrlPr>
                          <a:rPr lang="en-US" altLang="zh-CN" sz="2000" i="1">
                            <a:latin typeface="Cambria Math" panose="02040503050406030204" pitchFamily="18" charset="0"/>
                          </a:rPr>
                        </m:ctrlPr>
                      </m:sSubPr>
                      <m:e>
                        <m:acc>
                          <m:accPr>
                            <m:chr m:val="̃"/>
                            <m:ctrlPr>
                              <a:rPr lang="en-US" altLang="zh-CN" sz="2000" i="1">
                                <a:latin typeface="Cambria Math" panose="02040503050406030204" pitchFamily="18" charset="0"/>
                              </a:rPr>
                            </m:ctrlPr>
                          </m:accPr>
                          <m:e>
                            <m:r>
                              <a:rPr lang="en-US" altLang="zh-CN" sz="2000" i="1">
                                <a:latin typeface="Cambria Math" panose="02040503050406030204" pitchFamily="18" charset="0"/>
                              </a:rPr>
                              <m:t>𝑑</m:t>
                            </m:r>
                          </m:e>
                        </m:acc>
                      </m:e>
                      <m:sub>
                        <m:r>
                          <a:rPr lang="en-US" altLang="zh-CN" sz="2000" b="0" i="1" smtClean="0">
                            <a:latin typeface="Cambria Math" panose="02040503050406030204" pitchFamily="18" charset="0"/>
                          </a:rPr>
                          <m:t>2</m:t>
                        </m:r>
                      </m:sub>
                    </m:sSub>
                    <m:r>
                      <m:rPr>
                        <m:sty m:val="p"/>
                      </m:rPr>
                      <a:rPr lang="en-US" altLang="zh-CN" sz="2000" b="0" i="0" smtClean="0">
                        <a:latin typeface="Cambria Math" panose="02040503050406030204" pitchFamily="18" charset="0"/>
                      </a:rPr>
                      <m:t>sin</m:t>
                    </m:r>
                    <m:r>
                      <a:rPr lang="en-US" altLang="zh-CN" sz="2000" b="0" i="1" smtClean="0">
                        <a:latin typeface="Cambria Math" panose="02040503050406030204" pitchFamily="18" charset="0"/>
                      </a:rPr>
                      <m:t>⁡(</m:t>
                    </m:r>
                    <m:r>
                      <a:rPr lang="en-US" altLang="zh-CN" sz="2000" b="0" i="1" smtClean="0">
                        <a:latin typeface="Cambria Math" panose="02040503050406030204" pitchFamily="18" charset="0"/>
                      </a:rPr>
                      <m:t>𝛼</m:t>
                    </m:r>
                    <m:r>
                      <a:rPr lang="en-US" altLang="zh-CN" sz="2000" b="0" i="1" smtClean="0">
                        <a:latin typeface="Cambria Math" panose="02040503050406030204" pitchFamily="18" charset="0"/>
                      </a:rPr>
                      <m:t>)</m:t>
                    </m:r>
                  </m:oMath>
                </a14:m>
                <a:endParaRPr lang="zh-CN" altLang="en-US" sz="2000" dirty="0"/>
              </a:p>
            </p:txBody>
          </p:sp>
        </mc:Choice>
        <mc:Fallback xmlns="">
          <p:sp>
            <p:nvSpPr>
              <p:cNvPr id="38" name="文本框 19">
                <a:extLst>
                  <a:ext uri="{FF2B5EF4-FFF2-40B4-BE49-F238E27FC236}">
                    <a16:creationId xmlns:a16="http://schemas.microsoft.com/office/drawing/2014/main" id="{8170D16D-BCFA-53F7-924F-7ACEB33283F4}"/>
                  </a:ext>
                </a:extLst>
              </p:cNvPr>
              <p:cNvSpPr txBox="1">
                <a:spLocks noRot="1" noChangeAspect="1" noMove="1" noResize="1" noEditPoints="1" noAdjustHandles="1" noChangeArrowheads="1" noChangeShapeType="1" noTextEdit="1"/>
              </p:cNvSpPr>
              <p:nvPr/>
            </p:nvSpPr>
            <p:spPr>
              <a:xfrm>
                <a:off x="838200" y="2101987"/>
                <a:ext cx="7467600" cy="412613"/>
              </a:xfrm>
              <a:prstGeom prst="rect">
                <a:avLst/>
              </a:prstGeom>
              <a:blipFill>
                <a:blip r:embed="rId7"/>
                <a:stretch>
                  <a:fillRect t="-5882" b="-25000"/>
                </a:stretch>
              </a:blipFill>
            </p:spPr>
            <p:txBody>
              <a:bodyPr/>
              <a:lstStyle/>
              <a:p>
                <a:r>
                  <a:rPr lang="en-US">
                    <a:noFill/>
                  </a:rPr>
                  <a:t> </a:t>
                </a:r>
              </a:p>
            </p:txBody>
          </p:sp>
        </mc:Fallback>
      </mc:AlternateContent>
    </p:spTree>
    <p:extLst>
      <p:ext uri="{BB962C8B-B14F-4D97-AF65-F5344CB8AC3E}">
        <p14:creationId xmlns:p14="http://schemas.microsoft.com/office/powerpoint/2010/main" val="3809399047"/>
      </p:ext>
    </p:extLst>
  </p:cSld>
  <p:clrMapOvr>
    <a:masterClrMapping/>
  </p:clrMapOvr>
  <mc:AlternateContent xmlns:mc="http://schemas.openxmlformats.org/markup-compatibility/2006">
    <mc:Choice xmlns:p14="http://schemas.microsoft.com/office/powerpoint/2010/main" Requires="p14">
      <p:transition spd="med" p14:dur="700" advTm="45462">
        <p:fade/>
      </p:transition>
    </mc:Choice>
    <mc:Fallback>
      <p:transition spd="med" advTm="45462">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E2A3C578-8327-4FE7-B4A3-551F12345ABB}"/>
              </a:ext>
            </a:extLst>
          </p:cNvPr>
          <p:cNvPicPr>
            <a:picLocks noChangeAspect="1"/>
          </p:cNvPicPr>
          <p:nvPr/>
        </p:nvPicPr>
        <p:blipFill>
          <a:blip r:embed="rId3"/>
          <a:stretch>
            <a:fillRect/>
          </a:stretch>
        </p:blipFill>
        <p:spPr>
          <a:xfrm>
            <a:off x="307878" y="990600"/>
            <a:ext cx="5635722" cy="3107367"/>
          </a:xfrm>
          <a:prstGeom prst="rect">
            <a:avLst/>
          </a:prstGeom>
        </p:spPr>
      </p:pic>
      <p:grpSp>
        <p:nvGrpSpPr>
          <p:cNvPr id="10" name="组合 1">
            <a:extLst>
              <a:ext uri="{FF2B5EF4-FFF2-40B4-BE49-F238E27FC236}">
                <a16:creationId xmlns:a16="http://schemas.microsoft.com/office/drawing/2014/main" id="{3136624F-AA96-40C8-8C89-CE26906C8671}"/>
              </a:ext>
            </a:extLst>
          </p:cNvPr>
          <p:cNvGrpSpPr/>
          <p:nvPr/>
        </p:nvGrpSpPr>
        <p:grpSpPr>
          <a:xfrm>
            <a:off x="5602640" y="990600"/>
            <a:ext cx="3236560" cy="826854"/>
            <a:chOff x="5528678" y="1240266"/>
            <a:chExt cx="3236560" cy="826854"/>
          </a:xfrm>
        </p:grpSpPr>
        <p:pic>
          <p:nvPicPr>
            <p:cNvPr id="12" name="图片 17">
              <a:extLst>
                <a:ext uri="{FF2B5EF4-FFF2-40B4-BE49-F238E27FC236}">
                  <a16:creationId xmlns:a16="http://schemas.microsoft.com/office/drawing/2014/main" id="{E80566B5-B607-4FAA-A3BC-F95B16C89341}"/>
                </a:ext>
              </a:extLst>
            </p:cNvPr>
            <p:cNvPicPr>
              <a:picLocks noChangeAspect="1"/>
            </p:cNvPicPr>
            <p:nvPr/>
          </p:nvPicPr>
          <p:blipFill rotWithShape="1">
            <a:blip r:embed="rId4"/>
            <a:srcRect r="83234" b="53024"/>
            <a:stretch/>
          </p:blipFill>
          <p:spPr>
            <a:xfrm>
              <a:off x="5528678" y="1275026"/>
              <a:ext cx="537674" cy="753249"/>
            </a:xfrm>
            <a:prstGeom prst="rect">
              <a:avLst/>
            </a:prstGeom>
          </p:spPr>
        </p:pic>
        <p:pic>
          <p:nvPicPr>
            <p:cNvPr id="13" name="图片 18">
              <a:extLst>
                <a:ext uri="{FF2B5EF4-FFF2-40B4-BE49-F238E27FC236}">
                  <a16:creationId xmlns:a16="http://schemas.microsoft.com/office/drawing/2014/main" id="{7FE2369D-D43A-4ECA-B9C7-74F034BFAC08}"/>
                </a:ext>
              </a:extLst>
            </p:cNvPr>
            <p:cNvPicPr>
              <a:picLocks noChangeAspect="1"/>
            </p:cNvPicPr>
            <p:nvPr/>
          </p:nvPicPr>
          <p:blipFill rotWithShape="1">
            <a:blip r:embed="rId4"/>
            <a:srcRect l="16798" t="48434"/>
            <a:stretch/>
          </p:blipFill>
          <p:spPr>
            <a:xfrm>
              <a:off x="6096973" y="1240266"/>
              <a:ext cx="2668265" cy="826854"/>
            </a:xfrm>
            <a:prstGeom prst="rect">
              <a:avLst/>
            </a:prstGeom>
          </p:spPr>
        </p:pic>
      </p:grpSp>
      <p:sp>
        <p:nvSpPr>
          <p:cNvPr id="11" name="Rectangle 10"/>
          <p:cNvSpPr/>
          <p:nvPr/>
        </p:nvSpPr>
        <p:spPr>
          <a:xfrm>
            <a:off x="1479656" y="152400"/>
            <a:ext cx="6216544" cy="658835"/>
          </a:xfrm>
          <a:prstGeom prst="rect">
            <a:avLst/>
          </a:prstGeom>
        </p:spPr>
        <p:txBody>
          <a:bodyPr wrap="square">
            <a:spAutoFit/>
          </a:bodyPr>
          <a:lstStyle/>
          <a:p>
            <a:pPr algn="ctr">
              <a:lnSpc>
                <a:spcPct val="150000"/>
              </a:lnSpc>
            </a:pPr>
            <a:r>
              <a:rPr lang="en-US" altLang="zh-CN" sz="2800" b="1" baseline="30000" dirty="0">
                <a:solidFill>
                  <a:srgbClr val="0000FF"/>
                </a:solidFill>
                <a:latin typeface="+mn-lt"/>
                <a:ea typeface="微软雅黑" pitchFamily="34" charset="-122"/>
              </a:rPr>
              <a:t>171</a:t>
            </a:r>
            <a:r>
              <a:rPr lang="en-US" altLang="zh-CN" sz="2800" b="1" dirty="0">
                <a:solidFill>
                  <a:srgbClr val="0000FF"/>
                </a:solidFill>
                <a:latin typeface="+mn-lt"/>
                <a:ea typeface="微软雅黑" pitchFamily="34" charset="-122"/>
              </a:rPr>
              <a:t>Yb EDM measurement results</a:t>
            </a:r>
          </a:p>
        </p:txBody>
      </p:sp>
      <p:sp>
        <p:nvSpPr>
          <p:cNvPr id="14" name="TextBox 13">
            <a:extLst>
              <a:ext uri="{FF2B5EF4-FFF2-40B4-BE49-F238E27FC236}">
                <a16:creationId xmlns:a16="http://schemas.microsoft.com/office/drawing/2014/main" id="{04927DF6-A03A-4A08-A009-0567961150BE}"/>
              </a:ext>
            </a:extLst>
          </p:cNvPr>
          <p:cNvSpPr txBox="1"/>
          <p:nvPr/>
        </p:nvSpPr>
        <p:spPr>
          <a:xfrm>
            <a:off x="262522" y="5867400"/>
            <a:ext cx="8729078" cy="723275"/>
          </a:xfrm>
          <a:prstGeom prst="rect">
            <a:avLst/>
          </a:prstGeom>
          <a:noFill/>
        </p:spPr>
        <p:txBody>
          <a:bodyPr wrap="square" rtlCol="0">
            <a:spAutoFit/>
          </a:bodyPr>
          <a:lstStyle/>
          <a:p>
            <a:pPr algn="r">
              <a:spcBef>
                <a:spcPts val="600"/>
              </a:spcBef>
            </a:pPr>
            <a:r>
              <a:rPr lang="en-US" altLang="zh-CN" sz="1800" dirty="0">
                <a:solidFill>
                  <a:srgbClr val="0000FF"/>
                </a:solidFill>
                <a:latin typeface="Calibri" panose="020F0502020204030204" pitchFamily="34" charset="0"/>
                <a:cs typeface="Calibri" panose="020F0502020204030204" pitchFamily="34" charset="0"/>
              </a:rPr>
              <a:t>Measurement of the EDM of </a:t>
            </a:r>
            <a:r>
              <a:rPr lang="en-US" altLang="zh-CN" sz="1800" baseline="30000" dirty="0">
                <a:solidFill>
                  <a:srgbClr val="0000FF"/>
                </a:solidFill>
                <a:latin typeface="Calibri" panose="020F0502020204030204" pitchFamily="34" charset="0"/>
                <a:cs typeface="Calibri" panose="020F0502020204030204" pitchFamily="34" charset="0"/>
              </a:rPr>
              <a:t>171</a:t>
            </a:r>
            <a:r>
              <a:rPr lang="en-US" altLang="zh-CN" sz="1800" dirty="0">
                <a:solidFill>
                  <a:srgbClr val="0000FF"/>
                </a:solidFill>
                <a:latin typeface="Calibri" panose="020F0502020204030204" pitchFamily="34" charset="0"/>
                <a:cs typeface="Calibri" panose="020F0502020204030204" pitchFamily="34" charset="0"/>
              </a:rPr>
              <a:t>Yb atoms in an ODT. Zheng </a:t>
            </a:r>
            <a:r>
              <a:rPr lang="en-US" altLang="zh-CN" sz="1800" i="1" dirty="0">
                <a:solidFill>
                  <a:srgbClr val="0000FF"/>
                </a:solidFill>
                <a:latin typeface="Calibri" panose="020F0502020204030204" pitchFamily="34" charset="0"/>
                <a:cs typeface="Calibri" panose="020F0502020204030204" pitchFamily="34" charset="0"/>
              </a:rPr>
              <a:t>et al</a:t>
            </a:r>
            <a:r>
              <a:rPr lang="en-US" altLang="zh-CN" sz="1800" dirty="0">
                <a:solidFill>
                  <a:srgbClr val="0000FF"/>
                </a:solidFill>
                <a:latin typeface="Calibri" panose="020F0502020204030204" pitchFamily="34" charset="0"/>
                <a:cs typeface="Calibri" panose="020F0502020204030204" pitchFamily="34" charset="0"/>
              </a:rPr>
              <a:t>., PRL </a:t>
            </a:r>
            <a:r>
              <a:rPr lang="en-US" altLang="zh-CN" sz="1800" b="1" dirty="0">
                <a:solidFill>
                  <a:srgbClr val="0000FF"/>
                </a:solidFill>
                <a:latin typeface="Calibri" panose="020F0502020204030204" pitchFamily="34" charset="0"/>
                <a:cs typeface="Calibri" panose="020F0502020204030204" pitchFamily="34" charset="0"/>
              </a:rPr>
              <a:t>129</a:t>
            </a:r>
            <a:r>
              <a:rPr lang="en-US" altLang="zh-CN" sz="1800" dirty="0">
                <a:solidFill>
                  <a:srgbClr val="0000FF"/>
                </a:solidFill>
                <a:latin typeface="Calibri" panose="020F0502020204030204" pitchFamily="34" charset="0"/>
                <a:cs typeface="Calibri" panose="020F0502020204030204" pitchFamily="34" charset="0"/>
              </a:rPr>
              <a:t>, 083001 (2022)</a:t>
            </a:r>
          </a:p>
          <a:p>
            <a:pPr algn="r">
              <a:spcBef>
                <a:spcPts val="600"/>
              </a:spcBef>
            </a:pPr>
            <a:r>
              <a:rPr lang="en-US" altLang="zh-CN" sz="1800" dirty="0">
                <a:solidFill>
                  <a:srgbClr val="0000FF"/>
                </a:solidFill>
                <a:latin typeface="Calibri" panose="020F0502020204030204" pitchFamily="34" charset="0"/>
                <a:cs typeface="Calibri" panose="020F0502020204030204" pitchFamily="34" charset="0"/>
              </a:rPr>
              <a:t>New limit on </a:t>
            </a:r>
            <a:r>
              <a:rPr lang="en-US" altLang="zh-CN" sz="1800" baseline="30000" dirty="0">
                <a:solidFill>
                  <a:srgbClr val="0000FF"/>
                </a:solidFill>
                <a:latin typeface="Calibri" panose="020F0502020204030204" pitchFamily="34" charset="0"/>
                <a:cs typeface="Calibri" panose="020F0502020204030204" pitchFamily="34" charset="0"/>
              </a:rPr>
              <a:t>171</a:t>
            </a:r>
            <a:r>
              <a:rPr lang="en-US" altLang="zh-CN" sz="1800" dirty="0">
                <a:solidFill>
                  <a:srgbClr val="0000FF"/>
                </a:solidFill>
                <a:latin typeface="Calibri" panose="020F0502020204030204" pitchFamily="34" charset="0"/>
                <a:cs typeface="Calibri" panose="020F0502020204030204" pitchFamily="34" charset="0"/>
              </a:rPr>
              <a:t>Yb EDM. Wang</a:t>
            </a:r>
            <a:r>
              <a:rPr lang="en-US" altLang="zh-CN" sz="1800" i="1" dirty="0">
                <a:solidFill>
                  <a:srgbClr val="0000FF"/>
                </a:solidFill>
                <a:latin typeface="Calibri" panose="020F0502020204030204" pitchFamily="34" charset="0"/>
                <a:cs typeface="Calibri" panose="020F0502020204030204" pitchFamily="34" charset="0"/>
              </a:rPr>
              <a:t> et al</a:t>
            </a:r>
            <a:r>
              <a:rPr lang="en-US" altLang="zh-CN" sz="1800" dirty="0">
                <a:solidFill>
                  <a:srgbClr val="0000FF"/>
                </a:solidFill>
                <a:latin typeface="Calibri" panose="020F0502020204030204" pitchFamily="34" charset="0"/>
                <a:cs typeface="Calibri" panose="020F0502020204030204" pitchFamily="34" charset="0"/>
              </a:rPr>
              <a:t>., c</a:t>
            </a:r>
            <a:r>
              <a:rPr lang="en-US" altLang="zh-CN" sz="1800" dirty="0">
                <a:solidFill>
                  <a:srgbClr val="FF0000"/>
                </a:solidFill>
                <a:latin typeface="Calibri" panose="020F0502020204030204" pitchFamily="34" charset="0"/>
                <a:cs typeface="Calibri" panose="020F0502020204030204" pitchFamily="34" charset="0"/>
              </a:rPr>
              <a:t>(20x improved over PRL 2022)</a:t>
            </a:r>
            <a:r>
              <a:rPr lang="en-US" altLang="zh-CN" sz="1800" dirty="0">
                <a:solidFill>
                  <a:srgbClr val="0000FF"/>
                </a:solidFill>
                <a:latin typeface="Calibri" panose="020F0502020204030204" pitchFamily="34" charset="0"/>
                <a:cs typeface="Calibri" panose="020F0502020204030204" pitchFamily="34" charset="0"/>
              </a:rPr>
              <a:t>  </a:t>
            </a:r>
            <a:endParaRPr lang="zh-CN" altLang="en-US" sz="1800" dirty="0">
              <a:solidFill>
                <a:srgbClr val="0000FF"/>
              </a:solidFill>
              <a:latin typeface="Calibri" panose="020F0502020204030204" pitchFamily="34" charset="0"/>
              <a:cs typeface="Calibri" panose="020F0502020204030204" pitchFamily="34" charset="0"/>
            </a:endParaRPr>
          </a:p>
        </p:txBody>
      </p:sp>
      <p:grpSp>
        <p:nvGrpSpPr>
          <p:cNvPr id="3" name="Group 14">
            <a:extLst>
              <a:ext uri="{FF2B5EF4-FFF2-40B4-BE49-F238E27FC236}">
                <a16:creationId xmlns:a16="http://schemas.microsoft.com/office/drawing/2014/main" id="{9F220485-7B54-D898-4843-74A9AD540037}"/>
              </a:ext>
            </a:extLst>
          </p:cNvPr>
          <p:cNvGrpSpPr/>
          <p:nvPr/>
        </p:nvGrpSpPr>
        <p:grpSpPr>
          <a:xfrm>
            <a:off x="301186" y="4343400"/>
            <a:ext cx="5718614" cy="1143000"/>
            <a:chOff x="228600" y="4800600"/>
            <a:chExt cx="5694537" cy="1143000"/>
          </a:xfrm>
        </p:grpSpPr>
        <p:sp>
          <p:nvSpPr>
            <p:cNvPr id="21" name="Rectangle: Rounded Corners 6">
              <a:extLst>
                <a:ext uri="{FF2B5EF4-FFF2-40B4-BE49-F238E27FC236}">
                  <a16:creationId xmlns:a16="http://schemas.microsoft.com/office/drawing/2014/main" id="{8909B7DD-2BD9-F5EF-9989-C1AA1D87184C}"/>
                </a:ext>
              </a:extLst>
            </p:cNvPr>
            <p:cNvSpPr/>
            <p:nvPr/>
          </p:nvSpPr>
          <p:spPr bwMode="auto">
            <a:xfrm>
              <a:off x="304800" y="4800600"/>
              <a:ext cx="5562600" cy="1143000"/>
            </a:xfrm>
            <a:prstGeom prst="roundRect">
              <a:avLst/>
            </a:prstGeom>
            <a:solidFill>
              <a:srgbClr val="FFFF99"/>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imes New Roman" pitchFamily="18" charset="0"/>
              </a:endParaRPr>
            </a:p>
          </p:txBody>
        </p:sp>
        <mc:AlternateContent xmlns:mc="http://schemas.openxmlformats.org/markup-compatibility/2006" xmlns:a14="http://schemas.microsoft.com/office/drawing/2010/main">
          <mc:Choice Requires="a14">
            <p:sp>
              <p:nvSpPr>
                <p:cNvPr id="22" name="文本框 13">
                  <a:extLst>
                    <a:ext uri="{FF2B5EF4-FFF2-40B4-BE49-F238E27FC236}">
                      <a16:creationId xmlns:a16="http://schemas.microsoft.com/office/drawing/2014/main" id="{DDEE3707-0B7A-2CD2-F72E-65B8293045E6}"/>
                    </a:ext>
                  </a:extLst>
                </p:cNvPr>
                <p:cNvSpPr txBox="1"/>
                <p:nvPr/>
              </p:nvSpPr>
              <p:spPr>
                <a:xfrm>
                  <a:off x="487996" y="4888468"/>
                  <a:ext cx="5175743" cy="414601"/>
                </a:xfrm>
                <a:prstGeom prst="rect">
                  <a:avLst/>
                </a:prstGeom>
                <a:noFill/>
              </p:spPr>
              <p:txBody>
                <a:bodyPr wrap="square">
                  <a:spAutoFit/>
                </a:bodyPr>
                <a:lstStyle/>
                <a:p>
                  <a:pPr/>
                  <a14:m>
                    <m:oMathPara xmlns:m="http://schemas.openxmlformats.org/officeDocument/2006/math">
                      <m:oMathParaPr>
                        <m:jc m:val="center"/>
                      </m:oMathParaPr>
                      <m:oMath xmlns:m="http://schemas.openxmlformats.org/officeDocument/2006/math">
                        <m:r>
                          <a:rPr lang="en-US" altLang="zh-CN" sz="1800" b="0" i="1" smtClean="0">
                            <a:latin typeface="Cambria Math" panose="02040503050406030204" pitchFamily="18" charset="0"/>
                            <a:ea typeface="微软雅黑" panose="020B0503020204020204" pitchFamily="34" charset="-122"/>
                            <a:cs typeface="Times New Roman" panose="02020603050405020304" pitchFamily="18" charset="0"/>
                          </a:rPr>
                          <m:t>𝑑</m:t>
                        </m:r>
                        <m:d>
                          <m:dPr>
                            <m:ctrlPr>
                              <a:rPr lang="en-US" altLang="zh-CN" sz="1800" i="1" baseline="30000">
                                <a:latin typeface="Cambria Math" panose="02040503050406030204" pitchFamily="18" charset="0"/>
                                <a:ea typeface="微软雅黑" panose="020B0503020204020204" pitchFamily="34" charset="-122"/>
                                <a:cs typeface="Times New Roman" panose="02020603050405020304" pitchFamily="18" charset="0"/>
                              </a:rPr>
                            </m:ctrlPr>
                          </m:dPr>
                          <m:e>
                            <m:r>
                              <a:rPr lang="en-US" altLang="zh-CN" sz="1800" baseline="30000">
                                <a:latin typeface="Cambria Math" panose="02040503050406030204" pitchFamily="18" charset="0"/>
                                <a:ea typeface="微软雅黑" panose="020B0503020204020204" pitchFamily="34" charset="-122"/>
                                <a:cs typeface="Times New Roman" panose="02020603050405020304" pitchFamily="18" charset="0"/>
                              </a:rPr>
                              <m:t>171</m:t>
                            </m:r>
                            <m:r>
                              <m:rPr>
                                <m:sty m:val="p"/>
                              </m:rPr>
                              <a:rPr lang="en-US" altLang="zh-CN" sz="1800">
                                <a:latin typeface="Cambria Math" panose="02040503050406030204" pitchFamily="18" charset="0"/>
                                <a:ea typeface="微软雅黑" panose="020B0503020204020204" pitchFamily="34" charset="-122"/>
                                <a:cs typeface="Times New Roman" panose="02020603050405020304" pitchFamily="18" charset="0"/>
                              </a:rPr>
                              <m:t>Yb</m:t>
                            </m:r>
                          </m:e>
                        </m:d>
                        <m:r>
                          <a:rPr lang="en-US" altLang="zh-CN" sz="1800" b="0" i="1" smtClean="0">
                            <a:latin typeface="Cambria Math" panose="02040503050406030204" pitchFamily="18" charset="0"/>
                            <a:ea typeface="微软雅黑" panose="020B0503020204020204" pitchFamily="34" charset="-122"/>
                            <a:cs typeface="Times New Roman" panose="02020603050405020304" pitchFamily="18" charset="0"/>
                          </a:rPr>
                          <m:t>=</m:t>
                        </m:r>
                        <m:d>
                          <m:dPr>
                            <m:ctrlPr>
                              <a:rPr lang="en-US" altLang="zh-CN" sz="1800" b="0" i="1" smtClean="0">
                                <a:latin typeface="Cambria Math" panose="02040503050406030204" pitchFamily="18" charset="0"/>
                                <a:ea typeface="微软雅黑" panose="020B0503020204020204" pitchFamily="34" charset="-122"/>
                                <a:cs typeface="Times New Roman" panose="02020603050405020304" pitchFamily="18" charset="0"/>
                              </a:rPr>
                            </m:ctrlPr>
                          </m:dPr>
                          <m:e>
                            <m:r>
                              <a:rPr lang="en-US" altLang="zh-CN" sz="1800" b="0" i="1" smtClean="0">
                                <a:latin typeface="Cambria Math" panose="02040503050406030204" pitchFamily="18" charset="0"/>
                                <a:ea typeface="微软雅黑" panose="020B0503020204020204" pitchFamily="34" charset="-122"/>
                                <a:cs typeface="Times New Roman" panose="02020603050405020304" pitchFamily="18" charset="0"/>
                              </a:rPr>
                              <m:t>0.1</m:t>
                            </m:r>
                            <m:r>
                              <a:rPr lang="en-US" altLang="zh-CN" sz="1800" b="0" i="1" smtClean="0">
                                <a:latin typeface="Cambria Math" panose="02040503050406030204" pitchFamily="18" charset="0"/>
                                <a:ea typeface="Cambria Math" panose="02040503050406030204" pitchFamily="18" charset="0"/>
                                <a:cs typeface="Times New Roman" panose="02020603050405020304" pitchFamily="18" charset="0"/>
                              </a:rPr>
                              <m:t>±</m:t>
                            </m:r>
                            <m:sSub>
                              <m:sSubPr>
                                <m:ctrlPr>
                                  <a:rPr lang="en-US" altLang="zh-CN" sz="1800" b="0" i="1" smtClean="0">
                                    <a:solidFill>
                                      <a:schemeClr val="tx1"/>
                                    </a:solidFill>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sz="1800" b="0" i="1" smtClean="0">
                                    <a:solidFill>
                                      <a:schemeClr val="tx1"/>
                                    </a:solidFill>
                                    <a:latin typeface="Cambria Math" panose="02040503050406030204" pitchFamily="18" charset="0"/>
                                    <a:ea typeface="Cambria Math" panose="02040503050406030204" pitchFamily="18" charset="0"/>
                                    <a:cs typeface="Times New Roman" panose="02020603050405020304" pitchFamily="18" charset="0"/>
                                  </a:rPr>
                                  <m:t>3.7</m:t>
                                </m:r>
                              </m:e>
                              <m:sub>
                                <m:r>
                                  <m:rPr>
                                    <m:sty m:val="p"/>
                                  </m:rPr>
                                  <a:rPr lang="en-US" altLang="zh-CN" sz="1800" i="1">
                                    <a:solidFill>
                                      <a:schemeClr val="tx1"/>
                                    </a:solidFill>
                                    <a:latin typeface="Cambria Math" panose="02040503050406030204" pitchFamily="18" charset="0"/>
                                    <a:ea typeface="Cambria Math" panose="02040503050406030204" pitchFamily="18" charset="0"/>
                                    <a:cs typeface="Times New Roman" panose="02020603050405020304" pitchFamily="18" charset="0"/>
                                  </a:rPr>
                                  <m:t>stat</m:t>
                                </m:r>
                              </m:sub>
                            </m:sSub>
                            <m:r>
                              <a:rPr lang="en-US" altLang="zh-CN" sz="1800" i="1">
                                <a:latin typeface="Cambria Math" panose="02040503050406030204" pitchFamily="18" charset="0"/>
                                <a:ea typeface="Cambria Math" panose="02040503050406030204" pitchFamily="18" charset="0"/>
                                <a:cs typeface="Times New Roman" panose="02020603050405020304" pitchFamily="18" charset="0"/>
                              </a:rPr>
                              <m:t>±</m:t>
                            </m:r>
                            <m:sSub>
                              <m:sSubPr>
                                <m:ctrlPr>
                                  <a:rPr lang="en-US" altLang="zh-CN" sz="1800" b="0" i="1" smtClean="0">
                                    <a:solidFill>
                                      <a:schemeClr val="tx1"/>
                                    </a:solidFill>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sz="1800" b="0" i="1" smtClean="0">
                                    <a:solidFill>
                                      <a:schemeClr val="tx1"/>
                                    </a:solidFill>
                                    <a:latin typeface="Cambria Math" panose="02040503050406030204" pitchFamily="18" charset="0"/>
                                    <a:ea typeface="Cambria Math" panose="02040503050406030204" pitchFamily="18" charset="0"/>
                                    <a:cs typeface="Times New Roman" panose="02020603050405020304" pitchFamily="18" charset="0"/>
                                  </a:rPr>
                                  <m:t>0.9</m:t>
                                </m:r>
                              </m:e>
                              <m:sub>
                                <m:r>
                                  <m:rPr>
                                    <m:sty m:val="p"/>
                                  </m:rPr>
                                  <a:rPr lang="en-US" altLang="zh-CN" sz="1800" i="1">
                                    <a:solidFill>
                                      <a:schemeClr val="tx1"/>
                                    </a:solidFill>
                                    <a:latin typeface="Cambria Math" panose="02040503050406030204" pitchFamily="18" charset="0"/>
                                    <a:ea typeface="Cambria Math" panose="02040503050406030204" pitchFamily="18" charset="0"/>
                                    <a:cs typeface="Times New Roman" panose="02020603050405020304" pitchFamily="18" charset="0"/>
                                  </a:rPr>
                                  <m:t>syst</m:t>
                                </m:r>
                              </m:sub>
                            </m:sSub>
                          </m:e>
                        </m:d>
                        <m:r>
                          <a:rPr lang="en-US" altLang="zh-CN" sz="1800" b="0" i="1" smtClean="0">
                            <a:latin typeface="Cambria Math" panose="02040503050406030204" pitchFamily="18" charset="0"/>
                            <a:ea typeface="Cambria Math" panose="02040503050406030204" pitchFamily="18" charset="0"/>
                            <a:cs typeface="Times New Roman" panose="02020603050405020304" pitchFamily="18" charset="0"/>
                          </a:rPr>
                          <m:t>×</m:t>
                        </m:r>
                        <m:sSup>
                          <m:sSupPr>
                            <m:ctrlPr>
                              <a:rPr lang="en-US" altLang="zh-CN" sz="1800" b="0"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US" altLang="zh-CN" sz="1800" b="0" i="1" smtClean="0">
                                <a:latin typeface="Cambria Math" panose="02040503050406030204" pitchFamily="18" charset="0"/>
                                <a:ea typeface="Cambria Math" panose="02040503050406030204" pitchFamily="18" charset="0"/>
                                <a:cs typeface="Times New Roman" panose="02020603050405020304" pitchFamily="18" charset="0"/>
                              </a:rPr>
                              <m:t>10</m:t>
                            </m:r>
                          </m:e>
                          <m:sup>
                            <m:r>
                              <a:rPr lang="en-US" altLang="zh-CN" sz="1800" b="0" i="1" smtClean="0">
                                <a:latin typeface="Cambria Math" panose="02040503050406030204" pitchFamily="18" charset="0"/>
                                <a:ea typeface="Cambria Math" panose="02040503050406030204" pitchFamily="18" charset="0"/>
                                <a:cs typeface="Times New Roman" panose="02020603050405020304" pitchFamily="18" charset="0"/>
                              </a:rPr>
                              <m:t>−28</m:t>
                            </m:r>
                          </m:sup>
                        </m:sSup>
                        <m:r>
                          <a:rPr lang="en-US" altLang="zh-CN" sz="1800" b="0" i="0" smtClean="0">
                            <a:latin typeface="Cambria Math" panose="02040503050406030204" pitchFamily="18" charset="0"/>
                            <a:ea typeface="Cambria Math" panose="02040503050406030204" pitchFamily="18" charset="0"/>
                            <a:cs typeface="Times New Roman" panose="02020603050405020304" pitchFamily="18" charset="0"/>
                          </a:rPr>
                          <m:t> </m:t>
                        </m:r>
                        <m:r>
                          <m:rPr>
                            <m:sty m:val="p"/>
                          </m:rPr>
                          <a:rPr lang="en-US" altLang="zh-CN" sz="1800" b="0" i="0" smtClean="0">
                            <a:latin typeface="Cambria Math" panose="02040503050406030204" pitchFamily="18" charset="0"/>
                            <a:ea typeface="Cambria Math" panose="02040503050406030204" pitchFamily="18" charset="0"/>
                            <a:cs typeface="Times New Roman" panose="02020603050405020304" pitchFamily="18" charset="0"/>
                          </a:rPr>
                          <m:t>e</m:t>
                        </m:r>
                        <m:r>
                          <a:rPr lang="en-US" altLang="zh-CN" sz="1800" b="0" i="0" smtClean="0">
                            <a:latin typeface="Cambria Math" panose="02040503050406030204" pitchFamily="18" charset="0"/>
                            <a:ea typeface="Cambria Math" panose="02040503050406030204" pitchFamily="18" charset="0"/>
                            <a:cs typeface="Times New Roman" panose="02020603050405020304" pitchFamily="18" charset="0"/>
                          </a:rPr>
                          <m:t> </m:t>
                        </m:r>
                        <m:r>
                          <m:rPr>
                            <m:sty m:val="p"/>
                          </m:rPr>
                          <a:rPr lang="en-US" altLang="zh-CN" sz="1800" b="0" i="0" smtClean="0">
                            <a:latin typeface="Cambria Math" panose="02040503050406030204" pitchFamily="18" charset="0"/>
                            <a:ea typeface="Cambria Math" panose="02040503050406030204" pitchFamily="18" charset="0"/>
                            <a:cs typeface="Times New Roman" panose="02020603050405020304" pitchFamily="18" charset="0"/>
                          </a:rPr>
                          <m:t>cm</m:t>
                        </m:r>
                      </m:oMath>
                    </m:oMathPara>
                  </a14:m>
                  <a:endParaRPr lang="en-US" altLang="zh-CN" sz="1800" dirty="0">
                    <a:ea typeface="Cambria Math" panose="02040503050406030204" pitchFamily="18" charset="0"/>
                    <a:cs typeface="Times New Roman" panose="02020603050405020304" pitchFamily="18" charset="0"/>
                  </a:endParaRPr>
                </a:p>
              </p:txBody>
            </p:sp>
          </mc:Choice>
          <mc:Fallback xmlns="">
            <p:sp>
              <p:nvSpPr>
                <p:cNvPr id="22" name="文本框 13">
                  <a:extLst>
                    <a:ext uri="{FF2B5EF4-FFF2-40B4-BE49-F238E27FC236}">
                      <a16:creationId xmlns:a16="http://schemas.microsoft.com/office/drawing/2014/main" id="{DDEE3707-0B7A-2CD2-F72E-65B8293045E6}"/>
                    </a:ext>
                  </a:extLst>
                </p:cNvPr>
                <p:cNvSpPr txBox="1">
                  <a:spLocks noRot="1" noChangeAspect="1" noMove="1" noResize="1" noEditPoints="1" noAdjustHandles="1" noChangeArrowheads="1" noChangeShapeType="1" noTextEdit="1"/>
                </p:cNvSpPr>
                <p:nvPr/>
              </p:nvSpPr>
              <p:spPr>
                <a:xfrm>
                  <a:off x="487996" y="4888468"/>
                  <a:ext cx="5175743" cy="414601"/>
                </a:xfrm>
                <a:prstGeom prst="rect">
                  <a:avLst/>
                </a:prstGeom>
                <a:blipFill>
                  <a:blip r:embed="rId5"/>
                  <a:stretch>
                    <a:fillRect b="-5882"/>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3" name="文本框 21">
                  <a:extLst>
                    <a:ext uri="{FF2B5EF4-FFF2-40B4-BE49-F238E27FC236}">
                      <a16:creationId xmlns:a16="http://schemas.microsoft.com/office/drawing/2014/main" id="{CABB748C-5C25-E846-E810-B1A7AD7C1EB6}"/>
                    </a:ext>
                  </a:extLst>
                </p:cNvPr>
                <p:cNvSpPr txBox="1"/>
                <p:nvPr/>
              </p:nvSpPr>
              <p:spPr>
                <a:xfrm>
                  <a:off x="228600" y="5421868"/>
                  <a:ext cx="5694537" cy="369332"/>
                </a:xfrm>
                <a:prstGeom prst="rect">
                  <a:avLst/>
                </a:prstGeom>
                <a:noFill/>
              </p:spPr>
              <p:txBody>
                <a:bodyPr wrap="square">
                  <a:spAutoFit/>
                </a:bodyPr>
                <a:lstStyle/>
                <a:p>
                  <a:pPr algn="ctr"/>
                  <a:r>
                    <a:rPr lang="en-US" altLang="zh-CN" sz="1800" dirty="0">
                      <a:ea typeface="微软雅黑" panose="020B0503020204020204" pitchFamily="34" charset="-122"/>
                      <a:cs typeface="Times New Roman" panose="02020603050405020304" pitchFamily="18" charset="0"/>
                    </a:rPr>
                    <a:t>Upper limit </a:t>
                  </a:r>
                  <a:r>
                    <a:rPr lang="en-US" altLang="zh-CN" sz="1800" b="0" dirty="0">
                      <a:ea typeface="微软雅黑" panose="020B0503020204020204" pitchFamily="34" charset="-122"/>
                      <a:cs typeface="Times New Roman" panose="02020603050405020304" pitchFamily="18" charset="0"/>
                    </a:rPr>
                    <a:t>(95%)  </a:t>
                  </a:r>
                  <a:r>
                    <a:rPr lang="zh-CN" altLang="en-US" sz="1800" b="0" dirty="0">
                      <a:ea typeface="微软雅黑" panose="020B0503020204020204" pitchFamily="34" charset="-122"/>
                      <a:cs typeface="Times New Roman" panose="02020603050405020304" pitchFamily="18" charset="0"/>
                    </a:rPr>
                    <a:t>：</a:t>
                  </a:r>
                  <a14:m>
                    <m:oMath xmlns:m="http://schemas.openxmlformats.org/officeDocument/2006/math">
                      <m:d>
                        <m:dPr>
                          <m:begChr m:val="|"/>
                          <m:endChr m:val="|"/>
                          <m:ctrlPr>
                            <a:rPr lang="en-US" altLang="zh-CN" sz="1800" b="0" i="1" smtClean="0">
                              <a:latin typeface="Cambria Math" panose="02040503050406030204" pitchFamily="18" charset="0"/>
                              <a:ea typeface="微软雅黑" panose="020B0503020204020204" pitchFamily="34" charset="-122"/>
                              <a:cs typeface="Times New Roman" panose="02020603050405020304" pitchFamily="18" charset="0"/>
                            </a:rPr>
                          </m:ctrlPr>
                        </m:dPr>
                        <m:e>
                          <m:r>
                            <a:rPr lang="en-US" altLang="zh-CN" sz="1800" b="0" i="1" smtClean="0">
                              <a:latin typeface="Cambria Math" panose="02040503050406030204" pitchFamily="18" charset="0"/>
                              <a:ea typeface="微软雅黑" panose="020B0503020204020204" pitchFamily="34" charset="-122"/>
                              <a:cs typeface="Times New Roman" panose="02020603050405020304" pitchFamily="18" charset="0"/>
                            </a:rPr>
                            <m:t>𝑑</m:t>
                          </m:r>
                          <m:d>
                            <m:dPr>
                              <m:ctrlPr>
                                <a:rPr lang="en-US" altLang="zh-CN" sz="1800" b="0" i="1" baseline="30000" smtClean="0">
                                  <a:latin typeface="Cambria Math" panose="02040503050406030204" pitchFamily="18" charset="0"/>
                                  <a:ea typeface="微软雅黑" panose="020B0503020204020204" pitchFamily="34" charset="-122"/>
                                  <a:cs typeface="Times New Roman" panose="02020603050405020304" pitchFamily="18" charset="0"/>
                                </a:rPr>
                              </m:ctrlPr>
                            </m:dPr>
                            <m:e>
                              <m:r>
                                <a:rPr lang="en-US" altLang="zh-CN" sz="1800" b="0" i="0" baseline="30000" smtClean="0">
                                  <a:latin typeface="Cambria Math" panose="02040503050406030204" pitchFamily="18" charset="0"/>
                                  <a:ea typeface="微软雅黑" panose="020B0503020204020204" pitchFamily="34" charset="-122"/>
                                  <a:cs typeface="Times New Roman" panose="02020603050405020304" pitchFamily="18" charset="0"/>
                                </a:rPr>
                                <m:t>171</m:t>
                              </m:r>
                              <m:r>
                                <m:rPr>
                                  <m:sty m:val="p"/>
                                </m:rPr>
                                <a:rPr lang="en-US" altLang="zh-CN" sz="1800" b="0" i="0" smtClean="0">
                                  <a:latin typeface="Cambria Math" panose="02040503050406030204" pitchFamily="18" charset="0"/>
                                  <a:ea typeface="微软雅黑" panose="020B0503020204020204" pitchFamily="34" charset="-122"/>
                                  <a:cs typeface="Times New Roman" panose="02020603050405020304" pitchFamily="18" charset="0"/>
                                </a:rPr>
                                <m:t>Yb</m:t>
                              </m:r>
                            </m:e>
                          </m:d>
                        </m:e>
                      </m:d>
                      <m:r>
                        <a:rPr lang="en-US" altLang="zh-CN" sz="1800" b="0" i="1" smtClean="0">
                          <a:latin typeface="Cambria Math" panose="02040503050406030204" pitchFamily="18" charset="0"/>
                          <a:ea typeface="Cambria Math" panose="02040503050406030204" pitchFamily="18" charset="0"/>
                          <a:cs typeface="Times New Roman" panose="02020603050405020304" pitchFamily="18" charset="0"/>
                        </a:rPr>
                        <m:t>&lt;7.5×</m:t>
                      </m:r>
                      <m:sSup>
                        <m:sSupPr>
                          <m:ctrlPr>
                            <a:rPr lang="en-US" altLang="zh-CN" sz="1800" b="0"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US" altLang="zh-CN" sz="1800" b="0" i="1" smtClean="0">
                              <a:latin typeface="Cambria Math" panose="02040503050406030204" pitchFamily="18" charset="0"/>
                              <a:ea typeface="Cambria Math" panose="02040503050406030204" pitchFamily="18" charset="0"/>
                              <a:cs typeface="Times New Roman" panose="02020603050405020304" pitchFamily="18" charset="0"/>
                            </a:rPr>
                            <m:t>10</m:t>
                          </m:r>
                        </m:e>
                        <m:sup>
                          <m:r>
                            <a:rPr lang="en-US" altLang="zh-CN" sz="1800" b="0" i="1" smtClean="0">
                              <a:latin typeface="Cambria Math" panose="02040503050406030204" pitchFamily="18" charset="0"/>
                              <a:ea typeface="Cambria Math" panose="02040503050406030204" pitchFamily="18" charset="0"/>
                              <a:cs typeface="Times New Roman" panose="02020603050405020304" pitchFamily="18" charset="0"/>
                            </a:rPr>
                            <m:t>−28</m:t>
                          </m:r>
                        </m:sup>
                      </m:sSup>
                      <m:r>
                        <a:rPr lang="en-US" altLang="zh-CN" sz="1800" b="0" i="0" smtClean="0">
                          <a:latin typeface="Cambria Math" panose="02040503050406030204" pitchFamily="18" charset="0"/>
                          <a:ea typeface="Cambria Math" panose="02040503050406030204" pitchFamily="18" charset="0"/>
                          <a:cs typeface="Times New Roman" panose="02020603050405020304" pitchFamily="18" charset="0"/>
                        </a:rPr>
                        <m:t> </m:t>
                      </m:r>
                      <m:r>
                        <m:rPr>
                          <m:sty m:val="p"/>
                        </m:rPr>
                        <a:rPr lang="en-US" altLang="zh-CN" sz="1800" b="0" i="0" smtClean="0">
                          <a:latin typeface="Cambria Math" panose="02040503050406030204" pitchFamily="18" charset="0"/>
                          <a:ea typeface="Cambria Math" panose="02040503050406030204" pitchFamily="18" charset="0"/>
                          <a:cs typeface="Times New Roman" panose="02020603050405020304" pitchFamily="18" charset="0"/>
                        </a:rPr>
                        <m:t>e</m:t>
                      </m:r>
                      <m:r>
                        <a:rPr lang="en-US" altLang="zh-CN" sz="1800" b="0" i="0" smtClean="0">
                          <a:latin typeface="Cambria Math" panose="02040503050406030204" pitchFamily="18" charset="0"/>
                          <a:ea typeface="Cambria Math" panose="02040503050406030204" pitchFamily="18" charset="0"/>
                          <a:cs typeface="Times New Roman" panose="02020603050405020304" pitchFamily="18" charset="0"/>
                        </a:rPr>
                        <m:t> </m:t>
                      </m:r>
                      <m:r>
                        <m:rPr>
                          <m:sty m:val="p"/>
                        </m:rPr>
                        <a:rPr lang="en-US" altLang="zh-CN" sz="1800" b="0" i="0" smtClean="0">
                          <a:latin typeface="Cambria Math" panose="02040503050406030204" pitchFamily="18" charset="0"/>
                          <a:ea typeface="Cambria Math" panose="02040503050406030204" pitchFamily="18" charset="0"/>
                          <a:cs typeface="Times New Roman" panose="02020603050405020304" pitchFamily="18" charset="0"/>
                        </a:rPr>
                        <m:t>cm</m:t>
                      </m:r>
                    </m:oMath>
                  </a14:m>
                  <a:r>
                    <a:rPr lang="en-US" altLang="zh-CN" sz="1800" dirty="0">
                      <a:ea typeface="微软雅黑" panose="020B0503020204020204" pitchFamily="34" charset="-122"/>
                      <a:cs typeface="Times New Roman" panose="02020603050405020304" pitchFamily="18" charset="0"/>
                    </a:rPr>
                    <a:t> </a:t>
                  </a:r>
                </a:p>
              </p:txBody>
            </p:sp>
          </mc:Choice>
          <mc:Fallback xmlns="">
            <p:sp>
              <p:nvSpPr>
                <p:cNvPr id="23" name="文本框 21">
                  <a:extLst>
                    <a:ext uri="{FF2B5EF4-FFF2-40B4-BE49-F238E27FC236}">
                      <a16:creationId xmlns:a16="http://schemas.microsoft.com/office/drawing/2014/main" id="{CABB748C-5C25-E846-E810-B1A7AD7C1EB6}"/>
                    </a:ext>
                  </a:extLst>
                </p:cNvPr>
                <p:cNvSpPr txBox="1">
                  <a:spLocks noRot="1" noChangeAspect="1" noMove="1" noResize="1" noEditPoints="1" noAdjustHandles="1" noChangeArrowheads="1" noChangeShapeType="1" noTextEdit="1"/>
                </p:cNvSpPr>
                <p:nvPr/>
              </p:nvSpPr>
              <p:spPr>
                <a:xfrm>
                  <a:off x="228600" y="5421868"/>
                  <a:ext cx="5694537" cy="369332"/>
                </a:xfrm>
                <a:prstGeom prst="rect">
                  <a:avLst/>
                </a:prstGeom>
                <a:blipFill>
                  <a:blip r:embed="rId6"/>
                  <a:stretch>
                    <a:fillRect t="-8197" b="-24590"/>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graphicFrame>
            <p:nvGraphicFramePr>
              <p:cNvPr id="24" name="表格 6">
                <a:extLst>
                  <a:ext uri="{FF2B5EF4-FFF2-40B4-BE49-F238E27FC236}">
                    <a16:creationId xmlns:a16="http://schemas.microsoft.com/office/drawing/2014/main" id="{23C091AC-9114-4372-1964-F5270DB2AD3A}"/>
                  </a:ext>
                </a:extLst>
              </p:cNvPr>
              <p:cNvGraphicFramePr>
                <a:graphicFrameLocks noGrp="1"/>
              </p:cNvGraphicFramePr>
              <p:nvPr>
                <p:extLst>
                  <p:ext uri="{D42A27DB-BD31-4B8C-83A1-F6EECF244321}">
                    <p14:modId xmlns:p14="http://schemas.microsoft.com/office/powerpoint/2010/main" val="2909439466"/>
                  </p:ext>
                </p:extLst>
              </p:nvPr>
            </p:nvGraphicFramePr>
            <p:xfrm>
              <a:off x="6172200" y="2286000"/>
              <a:ext cx="2762253" cy="2590800"/>
            </p:xfrm>
            <a:graphic>
              <a:graphicData uri="http://schemas.openxmlformats.org/drawingml/2006/table">
                <a:tbl>
                  <a:tblPr firstRow="1" bandRow="1">
                    <a:tableStyleId>{5C22544A-7EE6-4342-B048-85BDC9FD1C3A}</a:tableStyleId>
                  </a:tblPr>
                  <a:tblGrid>
                    <a:gridCol w="920751">
                      <a:extLst>
                        <a:ext uri="{9D8B030D-6E8A-4147-A177-3AD203B41FA5}">
                          <a16:colId xmlns:a16="http://schemas.microsoft.com/office/drawing/2014/main" val="2419286395"/>
                        </a:ext>
                      </a:extLst>
                    </a:gridCol>
                    <a:gridCol w="920751">
                      <a:extLst>
                        <a:ext uri="{9D8B030D-6E8A-4147-A177-3AD203B41FA5}">
                          <a16:colId xmlns:a16="http://schemas.microsoft.com/office/drawing/2014/main" val="2178366105"/>
                        </a:ext>
                      </a:extLst>
                    </a:gridCol>
                    <a:gridCol w="920751">
                      <a:extLst>
                        <a:ext uri="{9D8B030D-6E8A-4147-A177-3AD203B41FA5}">
                          <a16:colId xmlns:a16="http://schemas.microsoft.com/office/drawing/2014/main" val="3582953657"/>
                        </a:ext>
                      </a:extLst>
                    </a:gridCol>
                  </a:tblGrid>
                  <a:tr h="307520">
                    <a:tc>
                      <a:txBody>
                        <a:bodyPr/>
                        <a:lstStyle/>
                        <a:p>
                          <a:pPr algn="ctr"/>
                          <a:endParaRPr lang="zh-CN" altLang="en-US" dirty="0">
                            <a:latin typeface="+mn-lt"/>
                            <a:cs typeface="Times New Roman" panose="02020603050405020304" pitchFamily="18" charset="0"/>
                          </a:endParaRPr>
                        </a:p>
                      </a:txBody>
                      <a:tcPr anchor="ctr"/>
                    </a:tc>
                    <a:tc>
                      <a:txBody>
                        <a:bodyPr/>
                        <a:lstStyle/>
                        <a:p>
                          <a:pPr algn="ctr"/>
                          <a:r>
                            <a:rPr lang="en-US" altLang="zh-CN" dirty="0">
                              <a:latin typeface="+mn-lt"/>
                              <a:cs typeface="Times New Roman" panose="02020603050405020304" pitchFamily="18" charset="0"/>
                            </a:rPr>
                            <a:t>ODT</a:t>
                          </a:r>
                          <a:r>
                            <a:rPr lang="en-US" altLang="zh-CN" baseline="0" dirty="0">
                              <a:latin typeface="+mn-lt"/>
                              <a:cs typeface="Times New Roman" panose="02020603050405020304" pitchFamily="18" charset="0"/>
                            </a:rPr>
                            <a:t>+</a:t>
                          </a:r>
                          <a:endParaRPr lang="zh-CN" altLang="en-US" baseline="0" dirty="0">
                            <a:latin typeface="+mn-lt"/>
                            <a:cs typeface="Times New Roman" panose="02020603050405020304" pitchFamily="18" charset="0"/>
                          </a:endParaRPr>
                        </a:p>
                      </a:txBody>
                      <a:tcPr anchor="ctr"/>
                    </a:tc>
                    <a:tc>
                      <a:txBody>
                        <a:bodyPr/>
                        <a:lstStyle/>
                        <a:p>
                          <a:pPr algn="ctr"/>
                          <a:r>
                            <a:rPr lang="en-US" altLang="zh-CN" b="1" dirty="0">
                              <a:latin typeface="Times New Roman" panose="02020603050405020304" pitchFamily="18" charset="0"/>
                              <a:cs typeface="Times New Roman" panose="02020603050405020304" pitchFamily="18" charset="0"/>
                            </a:rPr>
                            <a:t>ODT</a:t>
                          </a:r>
                          <a14:m>
                            <m:oMath xmlns:m="http://schemas.openxmlformats.org/officeDocument/2006/math">
                              <m:r>
                                <a:rPr lang="en-US" altLang="zh-CN" b="1" i="1" baseline="0" smtClean="0">
                                  <a:latin typeface="Cambria Math" panose="02040503050406030204" pitchFamily="18" charset="0"/>
                                  <a:ea typeface="Cambria Math" panose="02040503050406030204" pitchFamily="18" charset="0"/>
                                </a:rPr>
                                <m:t>−</m:t>
                              </m:r>
                            </m:oMath>
                          </a14:m>
                          <a:endParaRPr lang="zh-CN" altLang="en-US" b="1" baseline="0" dirty="0">
                            <a:latin typeface="+mn-lt"/>
                            <a:cs typeface="Times New Roman" panose="02020603050405020304" pitchFamily="18" charset="0"/>
                          </a:endParaRPr>
                        </a:p>
                      </a:txBody>
                      <a:tcPr anchor="ctr"/>
                    </a:tc>
                    <a:extLst>
                      <a:ext uri="{0D108BD9-81ED-4DB2-BD59-A6C34878D82A}">
                        <a16:rowId xmlns:a16="http://schemas.microsoft.com/office/drawing/2014/main" val="2467870995"/>
                      </a:ext>
                    </a:extLst>
                  </a:tr>
                  <a:tr h="370840">
                    <a:tc>
                      <a:txBody>
                        <a:bodyPr/>
                        <a:lstStyle/>
                        <a:p>
                          <a:pPr algn="ctr"/>
                          <a:r>
                            <a:rPr lang="en-US" altLang="zh-CN" i="1" dirty="0">
                              <a:latin typeface="Times New Roman" panose="02020603050405020304" pitchFamily="18" charset="0"/>
                              <a:cs typeface="Times New Roman" panose="02020603050405020304" pitchFamily="18" charset="0"/>
                            </a:rPr>
                            <a:t>E</a:t>
                          </a:r>
                          <a:endParaRPr lang="zh-CN" altLang="en-US" i="1" dirty="0">
                            <a:latin typeface="Times New Roman" panose="02020603050405020304" pitchFamily="18" charset="0"/>
                            <a:cs typeface="Times New Roman" panose="02020603050405020304" pitchFamily="18" charset="0"/>
                          </a:endParaRPr>
                        </a:p>
                      </a:txBody>
                      <a:tcPr anchor="ctr"/>
                    </a:tc>
                    <a:tc gridSpan="2">
                      <a:txBody>
                        <a:bodyPr/>
                        <a:lstStyle/>
                        <a:p>
                          <a:pPr algn="ctr"/>
                          <a:r>
                            <a:rPr lang="en-US" altLang="zh-CN" dirty="0">
                              <a:latin typeface="+mn-lt"/>
                              <a:cs typeface="Times New Roman" panose="02020603050405020304" pitchFamily="18" charset="0"/>
                            </a:rPr>
                            <a:t>236 kV/cm</a:t>
                          </a:r>
                          <a:endParaRPr lang="zh-CN" altLang="en-US" dirty="0">
                            <a:latin typeface="+mn-lt"/>
                            <a:cs typeface="Times New Roman" panose="02020603050405020304" pitchFamily="18" charset="0"/>
                          </a:endParaRPr>
                        </a:p>
                      </a:txBody>
                      <a:tcPr anchor="ctr"/>
                    </a:tc>
                    <a:tc hMerge="1">
                      <a:txBody>
                        <a:bodyPr/>
                        <a:lstStyle/>
                        <a:p>
                          <a:pPr algn="ctr"/>
                          <a:endParaRPr lang="zh-CN" altLang="en-US" dirty="0">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1012452974"/>
                      </a:ext>
                    </a:extLst>
                  </a:tr>
                  <a:tr h="370840">
                    <a:tc>
                      <a:txBody>
                        <a:bodyPr/>
                        <a:lstStyle/>
                        <a:p>
                          <a:pPr algn="ctr"/>
                          <a:r>
                            <a:rPr lang="en-US" altLang="zh-CN" sz="1800" i="1" kern="100" dirty="0">
                              <a:latin typeface="Times New Roman" panose="02020603050405020304" pitchFamily="18" charset="0"/>
                              <a:ea typeface="微软雅黑" panose="020B0503020204020204" pitchFamily="34" charset="-122"/>
                              <a:cs typeface="Times New Roman" panose="02020603050405020304" pitchFamily="18" charset="0"/>
                            </a:rPr>
                            <a:t>τ </a:t>
                          </a:r>
                          <a:endParaRPr lang="zh-CN" altLang="en-US" dirty="0">
                            <a:latin typeface="Times New Roman" panose="02020603050405020304" pitchFamily="18" charset="0"/>
                            <a:cs typeface="Times New Roman" panose="02020603050405020304" pitchFamily="18" charset="0"/>
                          </a:endParaRPr>
                        </a:p>
                      </a:txBody>
                      <a:tcPr anchor="ctr"/>
                    </a:tc>
                    <a:tc gridSpan="2">
                      <a:txBody>
                        <a:bodyPr/>
                        <a:lstStyle/>
                        <a:p>
                          <a:pPr algn="ctr"/>
                          <a:r>
                            <a:rPr lang="en-US" altLang="zh-CN" dirty="0">
                              <a:latin typeface="+mn-lt"/>
                              <a:cs typeface="Times New Roman" panose="02020603050405020304" pitchFamily="18" charset="0"/>
                            </a:rPr>
                            <a:t>75 s</a:t>
                          </a:r>
                          <a:endParaRPr lang="zh-CN" altLang="en-US" dirty="0">
                            <a:latin typeface="+mn-lt"/>
                            <a:cs typeface="Times New Roman" panose="02020603050405020304" pitchFamily="18" charset="0"/>
                          </a:endParaRPr>
                        </a:p>
                      </a:txBody>
                      <a:tcPr anchor="ctr"/>
                    </a:tc>
                    <a:tc hMerge="1">
                      <a:txBody>
                        <a:bodyPr/>
                        <a:lstStyle/>
                        <a:p>
                          <a:pPr algn="ctr"/>
                          <a:endParaRPr lang="zh-CN" altLang="en-US" dirty="0">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3237990458"/>
                      </a:ext>
                    </a:extLst>
                  </a:tr>
                  <a:tr h="370840">
                    <a:tc>
                      <a:txBody>
                        <a:bodyPr/>
                        <a:lstStyle/>
                        <a:p>
                          <a:pPr algn="ctr"/>
                          <a:r>
                            <a:rPr lang="en-US" altLang="zh-CN" sz="1800" i="1" kern="100" dirty="0">
                              <a:latin typeface="Times New Roman" panose="02020603050405020304" pitchFamily="18" charset="0"/>
                              <a:ea typeface="微软雅黑" panose="020B0503020204020204" pitchFamily="34" charset="-122"/>
                              <a:cs typeface="Times New Roman" panose="02020603050405020304" pitchFamily="18" charset="0"/>
                            </a:rPr>
                            <a:t>n</a:t>
                          </a:r>
                          <a:endParaRPr lang="zh-CN" altLang="en-US" dirty="0">
                            <a:latin typeface="Times New Roman" panose="02020603050405020304" pitchFamily="18" charset="0"/>
                            <a:cs typeface="Times New Roman" panose="02020603050405020304" pitchFamily="18" charset="0"/>
                          </a:endParaRPr>
                        </a:p>
                      </a:txBody>
                      <a:tcPr anchor="ctr"/>
                    </a:tc>
                    <a:tc>
                      <a:txBody>
                        <a:bodyPr/>
                        <a:lstStyle/>
                        <a:p>
                          <a:pPr algn="ctr"/>
                          <a:r>
                            <a:rPr lang="en-US" altLang="zh-CN" dirty="0">
                              <a:solidFill>
                                <a:schemeClr val="tx1"/>
                              </a:solidFill>
                              <a:latin typeface="+mn-lt"/>
                              <a:cs typeface="Times New Roman" panose="02020603050405020304" pitchFamily="18" charset="0"/>
                            </a:rPr>
                            <a:t>21k</a:t>
                          </a:r>
                          <a:endParaRPr lang="zh-CN" altLang="en-US" dirty="0">
                            <a:solidFill>
                              <a:schemeClr val="tx1"/>
                            </a:solidFill>
                            <a:latin typeface="+mn-lt"/>
                            <a:cs typeface="Times New Roman" panose="02020603050405020304" pitchFamily="18" charset="0"/>
                          </a:endParaRPr>
                        </a:p>
                      </a:txBody>
                      <a:tcPr anchor="ctr"/>
                    </a:tc>
                    <a:tc>
                      <a:txBody>
                        <a:bodyPr/>
                        <a:lstStyle/>
                        <a:p>
                          <a:pPr algn="ctr"/>
                          <a:r>
                            <a:rPr lang="en-US" altLang="zh-CN" dirty="0">
                              <a:solidFill>
                                <a:schemeClr val="tx1"/>
                              </a:solidFill>
                              <a:latin typeface="+mn-lt"/>
                              <a:cs typeface="Times New Roman" panose="02020603050405020304" pitchFamily="18" charset="0"/>
                            </a:rPr>
                            <a:t>21k</a:t>
                          </a:r>
                          <a:endParaRPr lang="zh-CN" altLang="en-US" dirty="0">
                            <a:solidFill>
                              <a:schemeClr val="tx1"/>
                            </a:solidFill>
                            <a:latin typeface="+mn-lt"/>
                            <a:cs typeface="Times New Roman" panose="02020603050405020304" pitchFamily="18" charset="0"/>
                          </a:endParaRPr>
                        </a:p>
                      </a:txBody>
                      <a:tcPr anchor="ctr"/>
                    </a:tc>
                    <a:extLst>
                      <a:ext uri="{0D108BD9-81ED-4DB2-BD59-A6C34878D82A}">
                        <a16:rowId xmlns:a16="http://schemas.microsoft.com/office/drawing/2014/main" val="1108055186"/>
                      </a:ext>
                    </a:extLst>
                  </a:tr>
                  <a:tr h="370840">
                    <a:tc>
                      <a:txBody>
                        <a:bodyPr/>
                        <a:lstStyle/>
                        <a:p>
                          <a:pPr algn="ctr"/>
                          <a14:m>
                            <m:oMathPara xmlns:m="http://schemas.openxmlformats.org/officeDocument/2006/math">
                              <m:oMathParaPr>
                                <m:jc m:val="centerGroup"/>
                              </m:oMathParaPr>
                              <m:oMath xmlns:m="http://schemas.openxmlformats.org/officeDocument/2006/math">
                                <m:sSub>
                                  <m:sSubPr>
                                    <m:ctrlPr>
                                      <a:rPr lang="en-US" altLang="zh-CN" sz="1800" b="0" i="1" kern="100" smtClean="0">
                                        <a:latin typeface="Cambria Math" panose="02040503050406030204" pitchFamily="18" charset="0"/>
                                        <a:ea typeface="微软雅黑" panose="020B0503020204020204" pitchFamily="34" charset="-122"/>
                                        <a:cs typeface="Times New Roman" panose="02020603050405020304" pitchFamily="18" charset="0"/>
                                      </a:rPr>
                                    </m:ctrlPr>
                                  </m:sSubPr>
                                  <m:e>
                                    <m:r>
                                      <a:rPr lang="en-US" altLang="zh-CN" sz="1800" b="0" i="1" kern="100" smtClean="0">
                                        <a:latin typeface="Cambria Math" panose="02040503050406030204" pitchFamily="18" charset="0"/>
                                        <a:ea typeface="微软雅黑" panose="020B0503020204020204" pitchFamily="34" charset="-122"/>
                                        <a:cs typeface="Times New Roman" panose="02020603050405020304" pitchFamily="18" charset="0"/>
                                      </a:rPr>
                                      <m:t>𝑁</m:t>
                                    </m:r>
                                  </m:e>
                                  <m:sub>
                                    <m:r>
                                      <a:rPr lang="en-US" altLang="zh-CN" sz="1800" b="0" i="1" kern="100" smtClean="0">
                                        <a:latin typeface="Cambria Math" panose="02040503050406030204" pitchFamily="18" charset="0"/>
                                        <a:ea typeface="微软雅黑" panose="020B0503020204020204" pitchFamily="34" charset="-122"/>
                                        <a:cs typeface="Times New Roman" panose="02020603050405020304" pitchFamily="18" charset="0"/>
                                      </a:rPr>
                                      <m:t>𝑎</m:t>
                                    </m:r>
                                  </m:sub>
                                </m:sSub>
                              </m:oMath>
                            </m:oMathPara>
                          </a14:m>
                          <a:endParaRPr lang="zh-CN" altLang="en-US" dirty="0">
                            <a:latin typeface="Times New Roman" panose="02020603050405020304" pitchFamily="18" charset="0"/>
                            <a:cs typeface="Times New Roman" panose="02020603050405020304" pitchFamily="18" charset="0"/>
                          </a:endParaRPr>
                        </a:p>
                      </a:txBody>
                      <a:tcPr anchor="ctr"/>
                    </a:tc>
                    <a:tc gridSpan="2">
                      <a:txBody>
                        <a:bodyPr/>
                        <a:lstStyle/>
                        <a:p>
                          <a:pPr algn="ctr"/>
                          <a:r>
                            <a:rPr lang="en-US" altLang="zh-CN" dirty="0">
                              <a:latin typeface="+mn-lt"/>
                              <a:cs typeface="Times New Roman" panose="02020603050405020304" pitchFamily="18" charset="0"/>
                            </a:rPr>
                            <a:t>~ </a:t>
                          </a:r>
                          <a14:m>
                            <m:oMath xmlns:m="http://schemas.openxmlformats.org/officeDocument/2006/math">
                              <m:r>
                                <a:rPr lang="en-US" altLang="zh-CN" b="0" i="1" smtClean="0">
                                  <a:latin typeface="Cambria Math" panose="02040503050406030204" pitchFamily="18" charset="0"/>
                                  <a:cs typeface="Times New Roman" panose="02020603050405020304" pitchFamily="18" charset="0"/>
                                </a:rPr>
                                <m:t>1×</m:t>
                              </m:r>
                              <m:sSup>
                                <m:sSupPr>
                                  <m:ctrlPr>
                                    <a:rPr lang="en-US" altLang="zh-CN" b="0" i="1" smtClean="0">
                                      <a:latin typeface="Cambria Math" panose="02040503050406030204" pitchFamily="18" charset="0"/>
                                      <a:cs typeface="Times New Roman" panose="02020603050405020304" pitchFamily="18" charset="0"/>
                                    </a:rPr>
                                  </m:ctrlPr>
                                </m:sSupPr>
                                <m:e>
                                  <m:r>
                                    <a:rPr lang="en-US" altLang="zh-CN" b="0" i="1" smtClean="0">
                                      <a:latin typeface="Cambria Math" panose="02040503050406030204" pitchFamily="18" charset="0"/>
                                      <a:cs typeface="Times New Roman" panose="02020603050405020304" pitchFamily="18" charset="0"/>
                                    </a:rPr>
                                    <m:t>10</m:t>
                                  </m:r>
                                </m:e>
                                <m:sup>
                                  <m:r>
                                    <a:rPr lang="en-US" altLang="zh-CN" b="0" i="1" smtClean="0">
                                      <a:latin typeface="Cambria Math" panose="02040503050406030204" pitchFamily="18" charset="0"/>
                                      <a:cs typeface="Times New Roman" panose="02020603050405020304" pitchFamily="18" charset="0"/>
                                    </a:rPr>
                                    <m:t>5</m:t>
                                  </m:r>
                                </m:sup>
                              </m:sSup>
                            </m:oMath>
                          </a14:m>
                          <a:endParaRPr lang="zh-CN" altLang="en-US" dirty="0">
                            <a:latin typeface="+mn-lt"/>
                            <a:cs typeface="Times New Roman" panose="02020603050405020304" pitchFamily="18" charset="0"/>
                          </a:endParaRPr>
                        </a:p>
                      </a:txBody>
                      <a:tcPr anchor="ctr"/>
                    </a:tc>
                    <a:tc hMerge="1">
                      <a:txBody>
                        <a:bodyPr/>
                        <a:lstStyle/>
                        <a:p>
                          <a:pPr algn="ctr"/>
                          <a:endParaRPr lang="zh-CN" altLang="en-US" dirty="0">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4025092697"/>
                      </a:ext>
                    </a:extLst>
                  </a:tr>
                  <a:tr h="370840">
                    <a:tc>
                      <a:txBody>
                        <a:bodyPr/>
                        <a:lstStyle/>
                        <a:p>
                          <a:pPr algn="ctr"/>
                          <a14:m>
                            <m:oMathPara xmlns:m="http://schemas.openxmlformats.org/officeDocument/2006/math">
                              <m:oMathParaPr>
                                <m:jc m:val="centerGroup"/>
                              </m:oMathParaPr>
                              <m:oMath xmlns:m="http://schemas.openxmlformats.org/officeDocument/2006/math">
                                <m:sSub>
                                  <m:sSubPr>
                                    <m:ctrlPr>
                                      <a:rPr lang="zh-CN" altLang="en-US" sz="1800" i="1" kern="100" smtClean="0">
                                        <a:latin typeface="Cambria Math" panose="02040503050406030204" pitchFamily="18" charset="0"/>
                                        <a:ea typeface="微软雅黑" panose="020B0503020204020204" pitchFamily="34" charset="-122"/>
                                        <a:cs typeface="Times New Roman" panose="02020603050405020304" pitchFamily="18" charset="0"/>
                                      </a:rPr>
                                    </m:ctrlPr>
                                  </m:sSubPr>
                                  <m:e>
                                    <m:r>
                                      <a:rPr lang="zh-CN" altLang="en-US" sz="1800" i="1" kern="100" smtClean="0">
                                        <a:latin typeface="Cambria Math" panose="02040503050406030204" pitchFamily="18" charset="0"/>
                                        <a:ea typeface="微软雅黑" panose="020B0503020204020204" pitchFamily="34" charset="-122"/>
                                        <a:cs typeface="Times New Roman" panose="02020603050405020304" pitchFamily="18" charset="0"/>
                                      </a:rPr>
                                      <m:t>𝜖</m:t>
                                    </m:r>
                                  </m:e>
                                  <m:sub>
                                    <m:r>
                                      <a:rPr lang="en-US" altLang="zh-CN" sz="1800" b="0" i="1" kern="100" smtClean="0">
                                        <a:latin typeface="Cambria Math" panose="02040503050406030204" pitchFamily="18" charset="0"/>
                                        <a:ea typeface="微软雅黑" panose="020B0503020204020204" pitchFamily="34" charset="-122"/>
                                        <a:cs typeface="Times New Roman" panose="02020603050405020304" pitchFamily="18" charset="0"/>
                                      </a:rPr>
                                      <m:t>𝑑</m:t>
                                    </m:r>
                                  </m:sub>
                                </m:sSub>
                              </m:oMath>
                            </m:oMathPara>
                          </a14:m>
                          <a:endParaRPr lang="zh-CN" altLang="en-US" dirty="0">
                            <a:latin typeface="Times New Roman" panose="02020603050405020304" pitchFamily="18" charset="0"/>
                            <a:cs typeface="Times New Roman" panose="02020603050405020304" pitchFamily="18" charset="0"/>
                          </a:endParaRPr>
                        </a:p>
                      </a:txBody>
                      <a:tcPr anchor="ctr"/>
                    </a:tc>
                    <a:tc gridSpan="2">
                      <a:txBody>
                        <a:bodyPr/>
                        <a:lstStyle/>
                        <a:p>
                          <a:pPr algn="ctr"/>
                          <a:r>
                            <a:rPr lang="en-US" altLang="zh-CN" dirty="0">
                              <a:latin typeface="+mn-lt"/>
                              <a:cs typeface="Times New Roman" panose="02020603050405020304" pitchFamily="18" charset="0"/>
                            </a:rPr>
                            <a:t>0.5</a:t>
                          </a:r>
                          <a:endParaRPr lang="zh-CN" altLang="en-US" dirty="0">
                            <a:latin typeface="+mn-lt"/>
                            <a:cs typeface="Times New Roman" panose="02020603050405020304" pitchFamily="18" charset="0"/>
                          </a:endParaRPr>
                        </a:p>
                      </a:txBody>
                      <a:tcPr anchor="ctr"/>
                    </a:tc>
                    <a:tc hMerge="1">
                      <a:txBody>
                        <a:bodyPr/>
                        <a:lstStyle/>
                        <a:p>
                          <a:pPr algn="ctr"/>
                          <a:endParaRPr lang="zh-CN" altLang="en-US" dirty="0">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1096960853"/>
                      </a:ext>
                    </a:extLst>
                  </a:tr>
                  <a:tr h="370840">
                    <a:tc>
                      <a:txBody>
                        <a:bodyPr/>
                        <a:lstStyle/>
                        <a:p>
                          <a:pPr algn="ctr"/>
                          <a14:m>
                            <m:oMathPara xmlns:m="http://schemas.openxmlformats.org/officeDocument/2006/math">
                              <m:oMathParaPr>
                                <m:jc m:val="centerGroup"/>
                              </m:oMathParaPr>
                              <m:oMath xmlns:m="http://schemas.openxmlformats.org/officeDocument/2006/math">
                                <m:r>
                                  <a:rPr lang="zh-CN" altLang="en-US" sz="1800" i="1" kern="100" smtClean="0">
                                    <a:solidFill>
                                      <a:srgbClr val="FF0000"/>
                                    </a:solidFill>
                                    <a:latin typeface="Cambria Math" panose="02040503050406030204" pitchFamily="18" charset="0"/>
                                    <a:ea typeface="微软雅黑" panose="020B0503020204020204" pitchFamily="34" charset="-122"/>
                                    <a:cs typeface="Times New Roman" panose="02020603050405020304" pitchFamily="18" charset="0"/>
                                  </a:rPr>
                                  <m:t>𝛿</m:t>
                                </m:r>
                                <m:r>
                                  <a:rPr lang="en-US" altLang="zh-CN" sz="1800" b="0" i="1" kern="100" smtClean="0">
                                    <a:solidFill>
                                      <a:srgbClr val="FF0000"/>
                                    </a:solidFill>
                                    <a:latin typeface="Cambria Math" panose="02040503050406030204" pitchFamily="18" charset="0"/>
                                    <a:ea typeface="微软雅黑" panose="020B0503020204020204" pitchFamily="34" charset="-122"/>
                                    <a:cs typeface="Times New Roman" panose="02020603050405020304" pitchFamily="18" charset="0"/>
                                  </a:rPr>
                                  <m:t>𝐵</m:t>
                                </m:r>
                              </m:oMath>
                            </m:oMathPara>
                          </a14:m>
                          <a:endParaRPr lang="zh-CN" altLang="en-US" dirty="0">
                            <a:solidFill>
                              <a:srgbClr val="FF0000"/>
                            </a:solidFill>
                            <a:latin typeface="Times New Roman" panose="02020603050405020304" pitchFamily="18" charset="0"/>
                            <a:cs typeface="Times New Roman" panose="02020603050405020304" pitchFamily="18" charset="0"/>
                          </a:endParaRPr>
                        </a:p>
                      </a:txBody>
                      <a:tcPr anchor="ctr"/>
                    </a:tc>
                    <a:tc gridSpan="2">
                      <a:txBody>
                        <a:bodyPr/>
                        <a:lstStyle/>
                        <a:p>
                          <a:pPr algn="ctr"/>
                          <a14:m>
                            <m:oMathPara xmlns:m="http://schemas.openxmlformats.org/officeDocument/2006/math">
                              <m:oMathParaPr>
                                <m:jc m:val="centerGroup"/>
                              </m:oMathParaPr>
                              <m:oMath xmlns:m="http://schemas.openxmlformats.org/officeDocument/2006/math">
                                <m:r>
                                  <a:rPr lang="en-US" altLang="zh-CN" b="0" i="1" smtClean="0">
                                    <a:solidFill>
                                      <a:srgbClr val="FF0000"/>
                                    </a:solidFill>
                                    <a:latin typeface="Cambria Math" panose="02040503050406030204" pitchFamily="18" charset="0"/>
                                    <a:cs typeface="Times New Roman" panose="02020603050405020304" pitchFamily="18" charset="0"/>
                                  </a:rPr>
                                  <m:t>~ 1 </m:t>
                                </m:r>
                                <m:r>
                                  <m:rPr>
                                    <m:sty m:val="p"/>
                                  </m:rPr>
                                  <a:rPr lang="en-US" altLang="zh-CN" b="0" i="0" smtClean="0">
                                    <a:solidFill>
                                      <a:srgbClr val="FF0000"/>
                                    </a:solidFill>
                                    <a:latin typeface="Cambria Math" panose="02040503050406030204" pitchFamily="18" charset="0"/>
                                    <a:cs typeface="Times New Roman" panose="02020603050405020304" pitchFamily="18" charset="0"/>
                                  </a:rPr>
                                  <m:t>pT</m:t>
                                </m:r>
                              </m:oMath>
                            </m:oMathPara>
                          </a14:m>
                          <a:endParaRPr lang="zh-CN" altLang="en-US" dirty="0">
                            <a:solidFill>
                              <a:srgbClr val="FF0000"/>
                            </a:solidFill>
                            <a:latin typeface="+mn-lt"/>
                            <a:cs typeface="Times New Roman" panose="02020603050405020304" pitchFamily="18" charset="0"/>
                          </a:endParaRPr>
                        </a:p>
                      </a:txBody>
                      <a:tcPr anchor="ctr"/>
                    </a:tc>
                    <a:tc hMerge="1">
                      <a:txBody>
                        <a:bodyPr/>
                        <a:lstStyle/>
                        <a:p>
                          <a:endParaRPr lang="zh-CN" altLang="en-US"/>
                        </a:p>
                      </a:txBody>
                      <a:tcPr/>
                    </a:tc>
                    <a:extLst>
                      <a:ext uri="{0D108BD9-81ED-4DB2-BD59-A6C34878D82A}">
                        <a16:rowId xmlns:a16="http://schemas.microsoft.com/office/drawing/2014/main" val="3475109855"/>
                      </a:ext>
                    </a:extLst>
                  </a:tr>
                </a:tbl>
              </a:graphicData>
            </a:graphic>
          </p:graphicFrame>
        </mc:Choice>
        <mc:Fallback xmlns="">
          <p:graphicFrame>
            <p:nvGraphicFramePr>
              <p:cNvPr id="24" name="表格 6">
                <a:extLst>
                  <a:ext uri="{FF2B5EF4-FFF2-40B4-BE49-F238E27FC236}">
                    <a16:creationId xmlns:a16="http://schemas.microsoft.com/office/drawing/2014/main" id="{23C091AC-9114-4372-1964-F5270DB2AD3A}"/>
                  </a:ext>
                </a:extLst>
              </p:cNvPr>
              <p:cNvGraphicFramePr>
                <a:graphicFrameLocks noGrp="1"/>
              </p:cNvGraphicFramePr>
              <p:nvPr>
                <p:extLst>
                  <p:ext uri="{D42A27DB-BD31-4B8C-83A1-F6EECF244321}">
                    <p14:modId xmlns:p14="http://schemas.microsoft.com/office/powerpoint/2010/main" val="2909439466"/>
                  </p:ext>
                </p:extLst>
              </p:nvPr>
            </p:nvGraphicFramePr>
            <p:xfrm>
              <a:off x="6172200" y="2286000"/>
              <a:ext cx="2762253" cy="2595944"/>
            </p:xfrm>
            <a:graphic>
              <a:graphicData uri="http://schemas.openxmlformats.org/drawingml/2006/table">
                <a:tbl>
                  <a:tblPr firstRow="1" bandRow="1">
                    <a:tableStyleId>{5C22544A-7EE6-4342-B048-85BDC9FD1C3A}</a:tableStyleId>
                  </a:tblPr>
                  <a:tblGrid>
                    <a:gridCol w="920751">
                      <a:extLst>
                        <a:ext uri="{9D8B030D-6E8A-4147-A177-3AD203B41FA5}">
                          <a16:colId xmlns:a16="http://schemas.microsoft.com/office/drawing/2014/main" val="2419286395"/>
                        </a:ext>
                      </a:extLst>
                    </a:gridCol>
                    <a:gridCol w="920751">
                      <a:extLst>
                        <a:ext uri="{9D8B030D-6E8A-4147-A177-3AD203B41FA5}">
                          <a16:colId xmlns:a16="http://schemas.microsoft.com/office/drawing/2014/main" val="2178366105"/>
                        </a:ext>
                      </a:extLst>
                    </a:gridCol>
                    <a:gridCol w="920751">
                      <a:extLst>
                        <a:ext uri="{9D8B030D-6E8A-4147-A177-3AD203B41FA5}">
                          <a16:colId xmlns:a16="http://schemas.microsoft.com/office/drawing/2014/main" val="3582953657"/>
                        </a:ext>
                      </a:extLst>
                    </a:gridCol>
                  </a:tblGrid>
                  <a:tr h="365760">
                    <a:tc>
                      <a:txBody>
                        <a:bodyPr/>
                        <a:lstStyle/>
                        <a:p>
                          <a:pPr algn="ctr"/>
                          <a:endParaRPr lang="zh-CN" altLang="en-US" dirty="0">
                            <a:latin typeface="+mn-lt"/>
                            <a:cs typeface="Times New Roman" panose="02020603050405020304" pitchFamily="18" charset="0"/>
                          </a:endParaRPr>
                        </a:p>
                      </a:txBody>
                      <a:tcPr anchor="ctr"/>
                    </a:tc>
                    <a:tc>
                      <a:txBody>
                        <a:bodyPr/>
                        <a:lstStyle/>
                        <a:p>
                          <a:pPr algn="ctr"/>
                          <a:r>
                            <a:rPr lang="en-US" altLang="zh-CN" dirty="0">
                              <a:latin typeface="+mn-lt"/>
                              <a:cs typeface="Times New Roman" panose="02020603050405020304" pitchFamily="18" charset="0"/>
                            </a:rPr>
                            <a:t>ODT</a:t>
                          </a:r>
                          <a:r>
                            <a:rPr lang="en-US" altLang="zh-CN" baseline="0" dirty="0">
                              <a:latin typeface="+mn-lt"/>
                              <a:cs typeface="Times New Roman" panose="02020603050405020304" pitchFamily="18" charset="0"/>
                            </a:rPr>
                            <a:t>+</a:t>
                          </a:r>
                          <a:endParaRPr lang="zh-CN" altLang="en-US" baseline="0" dirty="0">
                            <a:latin typeface="+mn-lt"/>
                            <a:cs typeface="Times New Roman" panose="02020603050405020304" pitchFamily="18" charset="0"/>
                          </a:endParaRPr>
                        </a:p>
                      </a:txBody>
                      <a:tcPr anchor="ctr"/>
                    </a:tc>
                    <a:tc>
                      <a:txBody>
                        <a:bodyPr/>
                        <a:lstStyle/>
                        <a:p>
                          <a:endParaRPr lang="en-US"/>
                        </a:p>
                      </a:txBody>
                      <a:tcPr anchor="ctr">
                        <a:blipFill>
                          <a:blip r:embed="rId7"/>
                          <a:stretch>
                            <a:fillRect l="-201325" t="-8333" r="-2649" b="-623333"/>
                          </a:stretch>
                        </a:blipFill>
                      </a:tcPr>
                    </a:tc>
                    <a:extLst>
                      <a:ext uri="{0D108BD9-81ED-4DB2-BD59-A6C34878D82A}">
                        <a16:rowId xmlns:a16="http://schemas.microsoft.com/office/drawing/2014/main" val="2467870995"/>
                      </a:ext>
                    </a:extLst>
                  </a:tr>
                  <a:tr h="370840">
                    <a:tc>
                      <a:txBody>
                        <a:bodyPr/>
                        <a:lstStyle/>
                        <a:p>
                          <a:pPr algn="ctr"/>
                          <a:r>
                            <a:rPr lang="en-US" altLang="zh-CN" i="1" dirty="0">
                              <a:latin typeface="Times New Roman" panose="02020603050405020304" pitchFamily="18" charset="0"/>
                              <a:cs typeface="Times New Roman" panose="02020603050405020304" pitchFamily="18" charset="0"/>
                            </a:rPr>
                            <a:t>E</a:t>
                          </a:r>
                          <a:endParaRPr lang="zh-CN" altLang="en-US" i="1" dirty="0">
                            <a:latin typeface="Times New Roman" panose="02020603050405020304" pitchFamily="18" charset="0"/>
                            <a:cs typeface="Times New Roman" panose="02020603050405020304" pitchFamily="18" charset="0"/>
                          </a:endParaRPr>
                        </a:p>
                      </a:txBody>
                      <a:tcPr anchor="ctr"/>
                    </a:tc>
                    <a:tc gridSpan="2">
                      <a:txBody>
                        <a:bodyPr/>
                        <a:lstStyle/>
                        <a:p>
                          <a:pPr algn="ctr"/>
                          <a:r>
                            <a:rPr lang="en-US" altLang="zh-CN" dirty="0">
                              <a:latin typeface="+mn-lt"/>
                              <a:cs typeface="Times New Roman" panose="02020603050405020304" pitchFamily="18" charset="0"/>
                            </a:rPr>
                            <a:t>236 kV/cm</a:t>
                          </a:r>
                          <a:endParaRPr lang="zh-CN" altLang="en-US" dirty="0">
                            <a:latin typeface="+mn-lt"/>
                            <a:cs typeface="Times New Roman" panose="02020603050405020304" pitchFamily="18" charset="0"/>
                          </a:endParaRPr>
                        </a:p>
                      </a:txBody>
                      <a:tcPr anchor="ctr"/>
                    </a:tc>
                    <a:tc hMerge="1">
                      <a:txBody>
                        <a:bodyPr/>
                        <a:lstStyle/>
                        <a:p>
                          <a:pPr algn="ctr"/>
                          <a:endParaRPr lang="zh-CN" altLang="en-US" dirty="0">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1012452974"/>
                      </a:ext>
                    </a:extLst>
                  </a:tr>
                  <a:tr h="370840">
                    <a:tc>
                      <a:txBody>
                        <a:bodyPr/>
                        <a:lstStyle/>
                        <a:p>
                          <a:pPr algn="ctr"/>
                          <a:r>
                            <a:rPr lang="en-US" altLang="zh-CN" sz="1800" i="1" kern="100" dirty="0">
                              <a:latin typeface="Times New Roman" panose="02020603050405020304" pitchFamily="18" charset="0"/>
                              <a:ea typeface="微软雅黑" panose="020B0503020204020204" pitchFamily="34" charset="-122"/>
                              <a:cs typeface="Times New Roman" panose="02020603050405020304" pitchFamily="18" charset="0"/>
                            </a:rPr>
                            <a:t>τ </a:t>
                          </a:r>
                          <a:endParaRPr lang="zh-CN" altLang="en-US" dirty="0">
                            <a:latin typeface="Times New Roman" panose="02020603050405020304" pitchFamily="18" charset="0"/>
                            <a:cs typeface="Times New Roman" panose="02020603050405020304" pitchFamily="18" charset="0"/>
                          </a:endParaRPr>
                        </a:p>
                      </a:txBody>
                      <a:tcPr anchor="ctr"/>
                    </a:tc>
                    <a:tc gridSpan="2">
                      <a:txBody>
                        <a:bodyPr/>
                        <a:lstStyle/>
                        <a:p>
                          <a:pPr algn="ctr"/>
                          <a:r>
                            <a:rPr lang="en-US" altLang="zh-CN" dirty="0">
                              <a:latin typeface="+mn-lt"/>
                              <a:cs typeface="Times New Roman" panose="02020603050405020304" pitchFamily="18" charset="0"/>
                            </a:rPr>
                            <a:t>75 s</a:t>
                          </a:r>
                          <a:endParaRPr lang="zh-CN" altLang="en-US" dirty="0">
                            <a:latin typeface="+mn-lt"/>
                            <a:cs typeface="Times New Roman" panose="02020603050405020304" pitchFamily="18" charset="0"/>
                          </a:endParaRPr>
                        </a:p>
                      </a:txBody>
                      <a:tcPr anchor="ctr"/>
                    </a:tc>
                    <a:tc hMerge="1">
                      <a:txBody>
                        <a:bodyPr/>
                        <a:lstStyle/>
                        <a:p>
                          <a:pPr algn="ctr"/>
                          <a:endParaRPr lang="zh-CN" altLang="en-US" dirty="0">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3237990458"/>
                      </a:ext>
                    </a:extLst>
                  </a:tr>
                  <a:tr h="370840">
                    <a:tc>
                      <a:txBody>
                        <a:bodyPr/>
                        <a:lstStyle/>
                        <a:p>
                          <a:pPr algn="ctr"/>
                          <a:r>
                            <a:rPr lang="en-US" altLang="zh-CN" sz="1800" i="1" kern="100" dirty="0">
                              <a:latin typeface="Times New Roman" panose="02020603050405020304" pitchFamily="18" charset="0"/>
                              <a:ea typeface="微软雅黑" panose="020B0503020204020204" pitchFamily="34" charset="-122"/>
                              <a:cs typeface="Times New Roman" panose="02020603050405020304" pitchFamily="18" charset="0"/>
                            </a:rPr>
                            <a:t>n</a:t>
                          </a:r>
                          <a:endParaRPr lang="zh-CN" altLang="en-US" dirty="0">
                            <a:latin typeface="Times New Roman" panose="02020603050405020304" pitchFamily="18" charset="0"/>
                            <a:cs typeface="Times New Roman" panose="02020603050405020304" pitchFamily="18" charset="0"/>
                          </a:endParaRPr>
                        </a:p>
                      </a:txBody>
                      <a:tcPr anchor="ctr"/>
                    </a:tc>
                    <a:tc>
                      <a:txBody>
                        <a:bodyPr/>
                        <a:lstStyle/>
                        <a:p>
                          <a:pPr algn="ctr"/>
                          <a:r>
                            <a:rPr lang="en-US" altLang="zh-CN" dirty="0">
                              <a:solidFill>
                                <a:schemeClr val="tx1"/>
                              </a:solidFill>
                              <a:latin typeface="+mn-lt"/>
                              <a:cs typeface="Times New Roman" panose="02020603050405020304" pitchFamily="18" charset="0"/>
                            </a:rPr>
                            <a:t>21k</a:t>
                          </a:r>
                          <a:endParaRPr lang="zh-CN" altLang="en-US" dirty="0">
                            <a:solidFill>
                              <a:schemeClr val="tx1"/>
                            </a:solidFill>
                            <a:latin typeface="+mn-lt"/>
                            <a:cs typeface="Times New Roman" panose="02020603050405020304" pitchFamily="18" charset="0"/>
                          </a:endParaRPr>
                        </a:p>
                      </a:txBody>
                      <a:tcPr anchor="ctr"/>
                    </a:tc>
                    <a:tc>
                      <a:txBody>
                        <a:bodyPr/>
                        <a:lstStyle/>
                        <a:p>
                          <a:pPr algn="ctr"/>
                          <a:r>
                            <a:rPr lang="en-US" altLang="zh-CN" dirty="0">
                              <a:solidFill>
                                <a:schemeClr val="tx1"/>
                              </a:solidFill>
                              <a:latin typeface="+mn-lt"/>
                              <a:cs typeface="Times New Roman" panose="02020603050405020304" pitchFamily="18" charset="0"/>
                            </a:rPr>
                            <a:t>21k</a:t>
                          </a:r>
                          <a:endParaRPr lang="zh-CN" altLang="en-US" dirty="0">
                            <a:solidFill>
                              <a:schemeClr val="tx1"/>
                            </a:solidFill>
                            <a:latin typeface="+mn-lt"/>
                            <a:cs typeface="Times New Roman" panose="02020603050405020304" pitchFamily="18" charset="0"/>
                          </a:endParaRPr>
                        </a:p>
                      </a:txBody>
                      <a:tcPr anchor="ctr"/>
                    </a:tc>
                    <a:extLst>
                      <a:ext uri="{0D108BD9-81ED-4DB2-BD59-A6C34878D82A}">
                        <a16:rowId xmlns:a16="http://schemas.microsoft.com/office/drawing/2014/main" val="1108055186"/>
                      </a:ext>
                    </a:extLst>
                  </a:tr>
                  <a:tr h="375984">
                    <a:tc>
                      <a:txBody>
                        <a:bodyPr/>
                        <a:lstStyle/>
                        <a:p>
                          <a:endParaRPr lang="en-US"/>
                        </a:p>
                      </a:txBody>
                      <a:tcPr anchor="ctr">
                        <a:blipFill>
                          <a:blip r:embed="rId7"/>
                          <a:stretch>
                            <a:fillRect l="-662" t="-406557" r="-203311" b="-213115"/>
                          </a:stretch>
                        </a:blipFill>
                      </a:tcPr>
                    </a:tc>
                    <a:tc gridSpan="2">
                      <a:txBody>
                        <a:bodyPr/>
                        <a:lstStyle/>
                        <a:p>
                          <a:endParaRPr lang="en-US"/>
                        </a:p>
                      </a:txBody>
                      <a:tcPr anchor="ctr">
                        <a:blipFill>
                          <a:blip r:embed="rId7"/>
                          <a:stretch>
                            <a:fillRect l="-50165" t="-406557" r="-1320" b="-213115"/>
                          </a:stretch>
                        </a:blipFill>
                      </a:tcPr>
                    </a:tc>
                    <a:tc hMerge="1">
                      <a:txBody>
                        <a:bodyPr/>
                        <a:lstStyle/>
                        <a:p>
                          <a:pPr algn="ctr"/>
                          <a:endParaRPr lang="zh-CN" altLang="en-US" dirty="0">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4025092697"/>
                      </a:ext>
                    </a:extLst>
                  </a:tr>
                  <a:tr h="370840">
                    <a:tc>
                      <a:txBody>
                        <a:bodyPr/>
                        <a:lstStyle/>
                        <a:p>
                          <a:endParaRPr lang="en-US"/>
                        </a:p>
                      </a:txBody>
                      <a:tcPr anchor="ctr">
                        <a:blipFill>
                          <a:blip r:embed="rId7"/>
                          <a:stretch>
                            <a:fillRect l="-662" t="-506557" r="-203311" b="-113115"/>
                          </a:stretch>
                        </a:blipFill>
                      </a:tcPr>
                    </a:tc>
                    <a:tc gridSpan="2">
                      <a:txBody>
                        <a:bodyPr/>
                        <a:lstStyle/>
                        <a:p>
                          <a:pPr algn="ctr"/>
                          <a:r>
                            <a:rPr lang="en-US" altLang="zh-CN" dirty="0">
                              <a:latin typeface="+mn-lt"/>
                              <a:cs typeface="Times New Roman" panose="02020603050405020304" pitchFamily="18" charset="0"/>
                            </a:rPr>
                            <a:t>0.5</a:t>
                          </a:r>
                          <a:endParaRPr lang="zh-CN" altLang="en-US" dirty="0">
                            <a:latin typeface="+mn-lt"/>
                            <a:cs typeface="Times New Roman" panose="02020603050405020304" pitchFamily="18" charset="0"/>
                          </a:endParaRPr>
                        </a:p>
                      </a:txBody>
                      <a:tcPr anchor="ctr"/>
                    </a:tc>
                    <a:tc hMerge="1">
                      <a:txBody>
                        <a:bodyPr/>
                        <a:lstStyle/>
                        <a:p>
                          <a:pPr algn="ctr"/>
                          <a:endParaRPr lang="zh-CN" altLang="en-US" dirty="0">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1096960853"/>
                      </a:ext>
                    </a:extLst>
                  </a:tr>
                  <a:tr h="370840">
                    <a:tc>
                      <a:txBody>
                        <a:bodyPr/>
                        <a:lstStyle/>
                        <a:p>
                          <a:endParaRPr lang="en-US"/>
                        </a:p>
                      </a:txBody>
                      <a:tcPr anchor="ctr">
                        <a:blipFill>
                          <a:blip r:embed="rId7"/>
                          <a:stretch>
                            <a:fillRect l="-662" t="-606557" r="-203311" b="-13115"/>
                          </a:stretch>
                        </a:blipFill>
                      </a:tcPr>
                    </a:tc>
                    <a:tc gridSpan="2">
                      <a:txBody>
                        <a:bodyPr/>
                        <a:lstStyle/>
                        <a:p>
                          <a:endParaRPr lang="en-US"/>
                        </a:p>
                      </a:txBody>
                      <a:tcPr anchor="ctr">
                        <a:blipFill>
                          <a:blip r:embed="rId7"/>
                          <a:stretch>
                            <a:fillRect l="-50165" t="-606557" r="-1320" b="-13115"/>
                          </a:stretch>
                        </a:blipFill>
                      </a:tcPr>
                    </a:tc>
                    <a:tc hMerge="1">
                      <a:txBody>
                        <a:bodyPr/>
                        <a:lstStyle/>
                        <a:p>
                          <a:endParaRPr lang="zh-CN" altLang="en-US"/>
                        </a:p>
                      </a:txBody>
                      <a:tcPr/>
                    </a:tc>
                    <a:extLst>
                      <a:ext uri="{0D108BD9-81ED-4DB2-BD59-A6C34878D82A}">
                        <a16:rowId xmlns:a16="http://schemas.microsoft.com/office/drawing/2014/main" val="3475109855"/>
                      </a:ext>
                    </a:extLst>
                  </a:tr>
                </a:tbl>
              </a:graphicData>
            </a:graphic>
          </p:graphicFrame>
        </mc:Fallback>
      </mc:AlternateContent>
      <mc:AlternateContent xmlns:mc="http://schemas.openxmlformats.org/markup-compatibility/2006">
        <mc:Choice xmlns:a14="http://schemas.microsoft.com/office/drawing/2010/main" Requires="a14">
          <p:sp>
            <p:nvSpPr>
              <p:cNvPr id="8" name="文本框 14">
                <a:extLst>
                  <a:ext uri="{FF2B5EF4-FFF2-40B4-BE49-F238E27FC236}">
                    <a16:creationId xmlns:a16="http://schemas.microsoft.com/office/drawing/2014/main" id="{F4667A91-509F-8309-6115-0228E2CD4F90}"/>
                  </a:ext>
                </a:extLst>
              </p:cNvPr>
              <p:cNvSpPr txBox="1"/>
              <p:nvPr/>
            </p:nvSpPr>
            <p:spPr>
              <a:xfrm>
                <a:off x="6324600" y="4979260"/>
                <a:ext cx="2537222" cy="659540"/>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14:m>
                  <m:oMathPara xmlns:m="http://schemas.openxmlformats.org/officeDocument/2006/math">
                    <m:oMathParaPr>
                      <m:jc m:val="right"/>
                    </m:oMathParaPr>
                    <m:oMath xmlns:m="http://schemas.openxmlformats.org/officeDocument/2006/math">
                      <m:sSubSup>
                        <m:sSubSupPr>
                          <m:ctrlPr>
                            <a:rPr lang="el-GR" altLang="zh-CN" i="1" smtClean="0">
                              <a:latin typeface="Cambria Math" panose="02040503050406030204" pitchFamily="18" charset="0"/>
                            </a:rPr>
                          </m:ctrlPr>
                        </m:sSubSupPr>
                        <m:e>
                          <m:r>
                            <a:rPr lang="el-GR" altLang="zh-CN" i="1">
                              <a:latin typeface="Cambria Math" panose="02040503050406030204" pitchFamily="18" charset="0"/>
                            </a:rPr>
                            <m:t>𝜎</m:t>
                          </m:r>
                        </m:e>
                        <m:sub>
                          <m:r>
                            <a:rPr lang="el-GR" altLang="zh-CN" i="1">
                              <a:latin typeface="Cambria Math" panose="02040503050406030204" pitchFamily="18" charset="0"/>
                            </a:rPr>
                            <m:t>𝜙</m:t>
                          </m:r>
                          <m:r>
                            <a:rPr lang="en-US" altLang="zh-CN" b="0" i="1" smtClean="0">
                              <a:latin typeface="Cambria Math" panose="02040503050406030204" pitchFamily="18" charset="0"/>
                            </a:rPr>
                            <m:t>(</m:t>
                          </m:r>
                          <m:r>
                            <a:rPr lang="en-US" altLang="zh-CN" b="0" i="1" smtClean="0">
                              <a:latin typeface="Cambria Math" panose="02040503050406030204" pitchFamily="18" charset="0"/>
                            </a:rPr>
                            <m:t>𝛿</m:t>
                          </m:r>
                          <m:r>
                            <a:rPr lang="en-US" altLang="zh-CN" b="0" i="1" smtClean="0">
                              <a:latin typeface="Cambria Math" panose="02040503050406030204" pitchFamily="18" charset="0"/>
                            </a:rPr>
                            <m:t>𝐵</m:t>
                          </m:r>
                          <m:r>
                            <a:rPr lang="en-US" altLang="zh-CN" b="0" i="1" smtClean="0">
                              <a:latin typeface="Cambria Math" panose="02040503050406030204" pitchFamily="18" charset="0"/>
                            </a:rPr>
                            <m:t>) </m:t>
                          </m:r>
                        </m:sub>
                        <m:sup>
                          <m:r>
                            <a:rPr lang="en-US" altLang="zh-CN" i="1">
                              <a:latin typeface="Cambria Math" panose="02040503050406030204" pitchFamily="18" charset="0"/>
                            </a:rPr>
                            <m:t>2</m:t>
                          </m:r>
                        </m:sup>
                      </m:sSubSup>
                      <m:r>
                        <a:rPr lang="en-US" altLang="zh-CN" b="0" i="1" smtClean="0">
                          <a:latin typeface="Cambria Math" panose="02040503050406030204" pitchFamily="18" charset="0"/>
                          <a:ea typeface="Cambria Math" panose="02040503050406030204" pitchFamily="18" charset="0"/>
                          <a:cs typeface="Times New Roman" panose="02020603050405020304" pitchFamily="18" charset="0"/>
                        </a:rPr>
                        <m:t>~</m:t>
                      </m:r>
                      <m:f>
                        <m:fPr>
                          <m:ctrlPr>
                            <a:rPr lang="en-US" altLang="zh-CN" i="1">
                              <a:latin typeface="Cambria Math" panose="02040503050406030204" pitchFamily="18" charset="0"/>
                              <a:cs typeface="Times New Roman" panose="02020603050405020304" pitchFamily="18" charset="0"/>
                            </a:rPr>
                          </m:ctrlPr>
                        </m:fPr>
                        <m:num>
                          <m:r>
                            <a:rPr lang="en-US" altLang="zh-CN" i="1">
                              <a:latin typeface="Cambria Math" panose="02040503050406030204" pitchFamily="18" charset="0"/>
                              <a:cs typeface="Times New Roman" panose="02020603050405020304" pitchFamily="18" charset="0"/>
                            </a:rPr>
                            <m:t>1</m:t>
                          </m:r>
                        </m:num>
                        <m:den>
                          <m:sSub>
                            <m:sSubPr>
                              <m:ctrlPr>
                                <a:rPr lang="en-US" altLang="zh-CN" b="0" i="1" smtClean="0">
                                  <a:latin typeface="Cambria Math" panose="02040503050406030204" pitchFamily="18" charset="0"/>
                                  <a:cs typeface="Times New Roman" panose="02020603050405020304" pitchFamily="18" charset="0"/>
                                </a:rPr>
                              </m:ctrlPr>
                            </m:sSubPr>
                            <m:e>
                              <m:r>
                                <a:rPr lang="en-US" altLang="zh-CN" b="0" i="1" smtClean="0">
                                  <a:latin typeface="Cambria Math" panose="02040503050406030204" pitchFamily="18" charset="0"/>
                                  <a:cs typeface="Times New Roman" panose="02020603050405020304" pitchFamily="18" charset="0"/>
                                </a:rPr>
                                <m:t>𝑁</m:t>
                              </m:r>
                            </m:e>
                            <m:sub>
                              <m:r>
                                <a:rPr lang="en-US" altLang="zh-CN" b="0" i="1" smtClean="0">
                                  <a:latin typeface="Cambria Math" panose="02040503050406030204" pitchFamily="18" charset="0"/>
                                  <a:cs typeface="Times New Roman" panose="02020603050405020304" pitchFamily="18" charset="0"/>
                                </a:rPr>
                                <m:t>𝑎</m:t>
                              </m:r>
                            </m:sub>
                          </m:sSub>
                          <m:sSub>
                            <m:sSubPr>
                              <m:ctrlPr>
                                <a:rPr lang="zh-CN" altLang="en-US" i="1" smtClean="0">
                                  <a:latin typeface="Cambria Math" panose="02040503050406030204" pitchFamily="18" charset="0"/>
                                  <a:cs typeface="Times New Roman" panose="02020603050405020304" pitchFamily="18" charset="0"/>
                                </a:rPr>
                              </m:ctrlPr>
                            </m:sSubPr>
                            <m:e>
                              <m:r>
                                <a:rPr lang="zh-CN" altLang="en-US" i="1" smtClean="0">
                                  <a:latin typeface="Cambria Math" panose="02040503050406030204" pitchFamily="18" charset="0"/>
                                  <a:cs typeface="Times New Roman" panose="02020603050405020304" pitchFamily="18" charset="0"/>
                                </a:rPr>
                                <m:t>𝜖</m:t>
                              </m:r>
                            </m:e>
                            <m:sub>
                              <m:r>
                                <a:rPr lang="en-US" altLang="zh-CN" b="0" i="1" smtClean="0">
                                  <a:latin typeface="Cambria Math" panose="02040503050406030204" pitchFamily="18" charset="0"/>
                                  <a:cs typeface="Times New Roman" panose="02020603050405020304" pitchFamily="18" charset="0"/>
                                </a:rPr>
                                <m:t>𝑑</m:t>
                              </m:r>
                            </m:sub>
                          </m:sSub>
                        </m:den>
                      </m:f>
                    </m:oMath>
                  </m:oMathPara>
                </a14:m>
                <a:endParaRPr lang="zh-CN" altLang="en-US" dirty="0">
                  <a:latin typeface="Times New Roman" panose="02020603050405020304" pitchFamily="18" charset="0"/>
                  <a:cs typeface="Times New Roman" panose="02020603050405020304" pitchFamily="18" charset="0"/>
                </a:endParaRPr>
              </a:p>
            </p:txBody>
          </p:sp>
        </mc:Choice>
        <mc:Fallback>
          <p:sp>
            <p:nvSpPr>
              <p:cNvPr id="8" name="文本框 14">
                <a:extLst>
                  <a:ext uri="{FF2B5EF4-FFF2-40B4-BE49-F238E27FC236}">
                    <a16:creationId xmlns:a16="http://schemas.microsoft.com/office/drawing/2014/main" id="{F4667A91-509F-8309-6115-0228E2CD4F90}"/>
                  </a:ext>
                </a:extLst>
              </p:cNvPr>
              <p:cNvSpPr txBox="1">
                <a:spLocks noRot="1" noChangeAspect="1" noMove="1" noResize="1" noEditPoints="1" noAdjustHandles="1" noChangeArrowheads="1" noChangeShapeType="1" noTextEdit="1"/>
              </p:cNvSpPr>
              <p:nvPr/>
            </p:nvSpPr>
            <p:spPr>
              <a:xfrm>
                <a:off x="6324600" y="4979260"/>
                <a:ext cx="2537222" cy="659540"/>
              </a:xfrm>
              <a:prstGeom prst="rect">
                <a:avLst/>
              </a:prstGeom>
              <a:blipFill>
                <a:blip r:embed="rId8"/>
                <a:stretch>
                  <a:fillRect/>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506089011"/>
      </p:ext>
    </p:extLst>
  </p:cSld>
  <p:clrMapOvr>
    <a:masterClrMapping/>
  </p:clrMapOvr>
  <mc:AlternateContent xmlns:mc="http://schemas.openxmlformats.org/markup-compatibility/2006">
    <mc:Choice xmlns:p14="http://schemas.microsoft.com/office/powerpoint/2010/main" Requires="p14">
      <p:transition spd="med" p14:dur="700" advTm="45462">
        <p:fade/>
      </p:transition>
    </mc:Choice>
    <mc:Fallback>
      <p:transition spd="med" advTm="45462">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43A017-4142-B653-5808-DDA3926AB613}"/>
            </a:ext>
          </a:extLst>
        </p:cNvPr>
        <p:cNvGrpSpPr/>
        <p:nvPr/>
      </p:nvGrpSpPr>
      <p:grpSpPr>
        <a:xfrm>
          <a:off x="0" y="0"/>
          <a:ext cx="0" cy="0"/>
          <a:chOff x="0" y="0"/>
          <a:chExt cx="0" cy="0"/>
        </a:xfrm>
      </p:grpSpPr>
      <p:pic>
        <p:nvPicPr>
          <p:cNvPr id="11" name="图片 10">
            <a:extLst>
              <a:ext uri="{FF2B5EF4-FFF2-40B4-BE49-F238E27FC236}">
                <a16:creationId xmlns:a16="http://schemas.microsoft.com/office/drawing/2014/main" id="{06392F23-3231-0418-7472-9C4CCDEE0B83}"/>
              </a:ext>
            </a:extLst>
          </p:cNvPr>
          <p:cNvPicPr>
            <a:picLocks noChangeAspect="1"/>
          </p:cNvPicPr>
          <p:nvPr/>
        </p:nvPicPr>
        <p:blipFill>
          <a:blip r:embed="rId3"/>
          <a:stretch>
            <a:fillRect/>
          </a:stretch>
        </p:blipFill>
        <p:spPr>
          <a:xfrm>
            <a:off x="152400" y="3613235"/>
            <a:ext cx="4561276" cy="3168565"/>
          </a:xfrm>
          <a:prstGeom prst="rect">
            <a:avLst/>
          </a:prstGeom>
        </p:spPr>
      </p:pic>
      <mc:AlternateContent xmlns:mc="http://schemas.openxmlformats.org/markup-compatibility/2006" xmlns:a14="http://schemas.microsoft.com/office/drawing/2010/main">
        <mc:Choice Requires="a14">
          <p:graphicFrame>
            <p:nvGraphicFramePr>
              <p:cNvPr id="3" name="表格 4">
                <a:extLst>
                  <a:ext uri="{FF2B5EF4-FFF2-40B4-BE49-F238E27FC236}">
                    <a16:creationId xmlns:a16="http://schemas.microsoft.com/office/drawing/2014/main" id="{294E0125-B978-0F04-F4D4-19D0CA34E3EA}"/>
                  </a:ext>
                </a:extLst>
              </p:cNvPr>
              <p:cNvGraphicFramePr>
                <a:graphicFrameLocks noGrp="1"/>
              </p:cNvGraphicFramePr>
              <p:nvPr>
                <p:extLst>
                  <p:ext uri="{D42A27DB-BD31-4B8C-83A1-F6EECF244321}">
                    <p14:modId xmlns:p14="http://schemas.microsoft.com/office/powerpoint/2010/main" val="3700105062"/>
                  </p:ext>
                </p:extLst>
              </p:nvPr>
            </p:nvGraphicFramePr>
            <p:xfrm>
              <a:off x="203374" y="1219200"/>
              <a:ext cx="8712026" cy="2167066"/>
            </p:xfrm>
            <a:graphic>
              <a:graphicData uri="http://schemas.openxmlformats.org/drawingml/2006/table">
                <a:tbl>
                  <a:tblPr firstRow="1" bandRow="1">
                    <a:tableStyleId>{5C22544A-7EE6-4342-B048-85BDC9FD1C3A}</a:tableStyleId>
                  </a:tblPr>
                  <a:tblGrid>
                    <a:gridCol w="1787625">
                      <a:extLst>
                        <a:ext uri="{9D8B030D-6E8A-4147-A177-3AD203B41FA5}">
                          <a16:colId xmlns:a16="http://schemas.microsoft.com/office/drawing/2014/main" val="1207939987"/>
                        </a:ext>
                      </a:extLst>
                    </a:gridCol>
                    <a:gridCol w="1590401">
                      <a:extLst>
                        <a:ext uri="{9D8B030D-6E8A-4147-A177-3AD203B41FA5}">
                          <a16:colId xmlns:a16="http://schemas.microsoft.com/office/drawing/2014/main" val="3571134946"/>
                        </a:ext>
                      </a:extLst>
                    </a:gridCol>
                    <a:gridCol w="1295400">
                      <a:extLst>
                        <a:ext uri="{9D8B030D-6E8A-4147-A177-3AD203B41FA5}">
                          <a16:colId xmlns:a16="http://schemas.microsoft.com/office/drawing/2014/main" val="392877888"/>
                        </a:ext>
                      </a:extLst>
                    </a:gridCol>
                    <a:gridCol w="1295400">
                      <a:extLst>
                        <a:ext uri="{9D8B030D-6E8A-4147-A177-3AD203B41FA5}">
                          <a16:colId xmlns:a16="http://schemas.microsoft.com/office/drawing/2014/main" val="1815769293"/>
                        </a:ext>
                      </a:extLst>
                    </a:gridCol>
                    <a:gridCol w="1295304">
                      <a:extLst>
                        <a:ext uri="{9D8B030D-6E8A-4147-A177-3AD203B41FA5}">
                          <a16:colId xmlns:a16="http://schemas.microsoft.com/office/drawing/2014/main" val="485299982"/>
                        </a:ext>
                      </a:extLst>
                    </a:gridCol>
                    <a:gridCol w="1447896">
                      <a:extLst>
                        <a:ext uri="{9D8B030D-6E8A-4147-A177-3AD203B41FA5}">
                          <a16:colId xmlns:a16="http://schemas.microsoft.com/office/drawing/2014/main" val="1486480618"/>
                        </a:ext>
                      </a:extLst>
                    </a:gridCol>
                  </a:tblGrid>
                  <a:tr h="710120">
                    <a:tc>
                      <a:txBody>
                        <a:bodyPr/>
                        <a:lstStyle/>
                        <a:p>
                          <a:pPr algn="ctr">
                            <a:spcAft>
                              <a:spcPts val="600"/>
                            </a:spcAft>
                          </a:pPr>
                          <a:r>
                            <a:rPr lang="en-US" altLang="zh-CN" sz="2000" dirty="0">
                              <a:latin typeface="+mn-lt"/>
                              <a:cs typeface="Times New Roman" panose="02020603050405020304" pitchFamily="18" charset="0"/>
                            </a:rPr>
                            <a:t> </a:t>
                          </a:r>
                          <a:endParaRPr lang="zh-CN" altLang="en-US" sz="2000" dirty="0">
                            <a:latin typeface="+mn-lt"/>
                            <a:cs typeface="Times New Roman" panose="02020603050405020304" pitchFamily="18" charset="0"/>
                          </a:endParaRPr>
                        </a:p>
                      </a:txBody>
                      <a:tcPr marL="81118" marR="81118" marT="40559" marB="40559" anchor="ctr"/>
                    </a:tc>
                    <a:tc>
                      <a:txBody>
                        <a:bodyPr/>
                        <a:lstStyle/>
                        <a:p>
                          <a:pPr algn="ctr">
                            <a:spcAft>
                              <a:spcPts val="600"/>
                            </a:spcAft>
                          </a:pPr>
                          <a:r>
                            <a:rPr lang="en-US" altLang="zh-CN" sz="2000" baseline="30000" dirty="0">
                              <a:latin typeface="+mn-lt"/>
                              <a:cs typeface="Times New Roman" panose="02020603050405020304" pitchFamily="18" charset="0"/>
                            </a:rPr>
                            <a:t>199</a:t>
                          </a:r>
                          <a:r>
                            <a:rPr lang="en-US" altLang="zh-CN" sz="2000" dirty="0">
                              <a:latin typeface="+mn-lt"/>
                              <a:cs typeface="Times New Roman" panose="02020603050405020304" pitchFamily="18" charset="0"/>
                            </a:rPr>
                            <a:t>Hg</a:t>
                          </a:r>
                          <a:endParaRPr lang="zh-CN" altLang="en-US" sz="2000" dirty="0">
                            <a:latin typeface="+mn-lt"/>
                            <a:cs typeface="Times New Roman" panose="02020603050405020304" pitchFamily="18" charset="0"/>
                          </a:endParaRPr>
                        </a:p>
                      </a:txBody>
                      <a:tcPr marL="81118" marR="81118" marT="40559" marB="40559" anchor="ctr"/>
                    </a:tc>
                    <a:tc>
                      <a:txBody>
                        <a:bodyPr/>
                        <a:lstStyle/>
                        <a:p>
                          <a:pPr algn="ctr">
                            <a:spcAft>
                              <a:spcPts val="600"/>
                            </a:spcAft>
                          </a:pPr>
                          <a:r>
                            <a:rPr lang="en-US" altLang="zh-CN" sz="2000" baseline="30000" dirty="0">
                              <a:latin typeface="+mn-lt"/>
                              <a:cs typeface="Times New Roman" panose="02020603050405020304" pitchFamily="18" charset="0"/>
                            </a:rPr>
                            <a:t>171</a:t>
                          </a:r>
                          <a:r>
                            <a:rPr lang="en-US" altLang="zh-CN" sz="2000" dirty="0">
                              <a:latin typeface="+mn-lt"/>
                              <a:cs typeface="Times New Roman" panose="02020603050405020304" pitchFamily="18" charset="0"/>
                            </a:rPr>
                            <a:t>Yb</a:t>
                          </a:r>
                          <a:endParaRPr lang="zh-CN" altLang="en-US" sz="2000" dirty="0">
                            <a:latin typeface="+mn-lt"/>
                            <a:cs typeface="Times New Roman" panose="02020603050405020304" pitchFamily="18" charset="0"/>
                          </a:endParaRPr>
                        </a:p>
                      </a:txBody>
                      <a:tcPr marL="81118" marR="81118" marT="40559" marB="40559" anchor="ctr"/>
                    </a:tc>
                    <a:tc>
                      <a:txBody>
                        <a:bodyPr/>
                        <a:lstStyle/>
                        <a:p>
                          <a:pPr algn="ctr">
                            <a:spcAft>
                              <a:spcPts val="600"/>
                            </a:spcAft>
                          </a:pPr>
                          <a:r>
                            <a:rPr lang="en-US" altLang="zh-CN" sz="2000" baseline="30000" dirty="0">
                              <a:latin typeface="+mn-lt"/>
                              <a:cs typeface="Times New Roman" panose="02020603050405020304" pitchFamily="18" charset="0"/>
                            </a:rPr>
                            <a:t>205</a:t>
                          </a:r>
                          <a:r>
                            <a:rPr lang="en-US" altLang="zh-CN" sz="2000" dirty="0">
                              <a:latin typeface="+mn-lt"/>
                              <a:cs typeface="Times New Roman" panose="02020603050405020304" pitchFamily="18" charset="0"/>
                            </a:rPr>
                            <a:t>Tl-</a:t>
                          </a:r>
                          <a:r>
                            <a:rPr lang="en-US" altLang="zh-CN" sz="2000" baseline="30000" dirty="0">
                              <a:latin typeface="+mn-lt"/>
                              <a:cs typeface="Times New Roman" panose="02020603050405020304" pitchFamily="18" charset="0"/>
                            </a:rPr>
                            <a:t>19</a:t>
                          </a:r>
                          <a:r>
                            <a:rPr lang="en-US" altLang="zh-CN" sz="2000" dirty="0">
                              <a:latin typeface="+mn-lt"/>
                              <a:cs typeface="Times New Roman" panose="02020603050405020304" pitchFamily="18" charset="0"/>
                            </a:rPr>
                            <a:t>F</a:t>
                          </a:r>
                          <a:endParaRPr lang="zh-CN" altLang="en-US" sz="2000" dirty="0">
                            <a:latin typeface="+mn-lt"/>
                            <a:cs typeface="Times New Roman" panose="02020603050405020304" pitchFamily="18" charset="0"/>
                          </a:endParaRPr>
                        </a:p>
                      </a:txBody>
                      <a:tcPr marL="81118" marR="81118" marT="40559" marB="40559" anchor="ctr"/>
                    </a:tc>
                    <a:tc>
                      <a:txBody>
                        <a:bodyPr/>
                        <a:lstStyle/>
                        <a:p>
                          <a:pPr algn="ctr">
                            <a:spcAft>
                              <a:spcPts val="600"/>
                            </a:spcAft>
                          </a:pPr>
                          <a:r>
                            <a:rPr lang="en-US" altLang="zh-CN" sz="2000" baseline="30000" dirty="0">
                              <a:latin typeface="+mn-lt"/>
                              <a:cs typeface="Times New Roman" panose="02020603050405020304" pitchFamily="18" charset="0"/>
                            </a:rPr>
                            <a:t>129</a:t>
                          </a:r>
                          <a:r>
                            <a:rPr lang="en-US" altLang="zh-CN" sz="2000" dirty="0">
                              <a:latin typeface="+mn-lt"/>
                              <a:cs typeface="Times New Roman" panose="02020603050405020304" pitchFamily="18" charset="0"/>
                            </a:rPr>
                            <a:t>Xe</a:t>
                          </a:r>
                          <a:endParaRPr lang="zh-CN" altLang="en-US" sz="2000" dirty="0">
                            <a:latin typeface="+mn-lt"/>
                            <a:cs typeface="Times New Roman" panose="02020603050405020304" pitchFamily="18" charset="0"/>
                          </a:endParaRPr>
                        </a:p>
                      </a:txBody>
                      <a:tcPr marL="81118" marR="81118" marT="40559" marB="40559" anchor="ctr"/>
                    </a:tc>
                    <a:tc>
                      <a:txBody>
                        <a:bodyPr/>
                        <a:lstStyle/>
                        <a:p>
                          <a:pPr algn="ctr">
                            <a:spcAft>
                              <a:spcPts val="600"/>
                            </a:spcAft>
                          </a:pPr>
                          <a:r>
                            <a:rPr lang="en-US" altLang="zh-CN" sz="2000" baseline="30000" dirty="0">
                              <a:latin typeface="+mn-lt"/>
                              <a:cs typeface="Times New Roman" panose="02020603050405020304" pitchFamily="18" charset="0"/>
                            </a:rPr>
                            <a:t>225</a:t>
                          </a:r>
                          <a:r>
                            <a:rPr lang="en-US" altLang="zh-CN" sz="2000" dirty="0">
                              <a:latin typeface="+mn-lt"/>
                              <a:cs typeface="Times New Roman" panose="02020603050405020304" pitchFamily="18" charset="0"/>
                            </a:rPr>
                            <a:t>Ra</a:t>
                          </a:r>
                          <a:endParaRPr lang="zh-CN" altLang="en-US" sz="2000" dirty="0">
                            <a:latin typeface="+mn-lt"/>
                            <a:cs typeface="Times New Roman" panose="02020603050405020304" pitchFamily="18" charset="0"/>
                          </a:endParaRPr>
                        </a:p>
                      </a:txBody>
                      <a:tcPr marL="81118" marR="81118" marT="40559" marB="40559" anchor="ctr"/>
                    </a:tc>
                    <a:extLst>
                      <a:ext uri="{0D108BD9-81ED-4DB2-BD59-A6C34878D82A}">
                        <a16:rowId xmlns:a16="http://schemas.microsoft.com/office/drawing/2014/main" val="3973056831"/>
                      </a:ext>
                    </a:extLst>
                  </a:tr>
                  <a:tr h="774205">
                    <a:tc>
                      <a:txBody>
                        <a:bodyPr/>
                        <a:lstStyle/>
                        <a:p>
                          <a:pPr algn="ctr">
                            <a:spcAft>
                              <a:spcPts val="600"/>
                            </a:spcAft>
                          </a:pPr>
                          <a:r>
                            <a:rPr lang="en-US" altLang="zh-CN" sz="1600" dirty="0">
                              <a:latin typeface="+mn-lt"/>
                              <a:cs typeface="Times New Roman" panose="02020603050405020304" pitchFamily="18" charset="0"/>
                            </a:rPr>
                            <a:t>EDM limit</a:t>
                          </a:r>
                        </a:p>
                        <a:p>
                          <a:pPr algn="ctr">
                            <a:spcAft>
                              <a:spcPts val="600"/>
                            </a:spcAft>
                          </a:pPr>
                          <a:r>
                            <a:rPr lang="en-US" altLang="zh-CN" sz="1600" dirty="0">
                              <a:latin typeface="+mn-lt"/>
                              <a:cs typeface="Times New Roman" panose="02020603050405020304" pitchFamily="18" charset="0"/>
                            </a:rPr>
                            <a:t> (10</a:t>
                          </a:r>
                          <a:r>
                            <a:rPr lang="en-US" altLang="zh-CN" sz="1600" baseline="30000" dirty="0">
                              <a:latin typeface="+mn-lt"/>
                              <a:cs typeface="Times New Roman" panose="02020603050405020304" pitchFamily="18" charset="0"/>
                            </a:rPr>
                            <a:t>-26</a:t>
                          </a:r>
                          <a:r>
                            <a:rPr lang="en-US" altLang="zh-CN" sz="1600" dirty="0">
                              <a:latin typeface="+mn-lt"/>
                              <a:cs typeface="Times New Roman" panose="02020603050405020304" pitchFamily="18" charset="0"/>
                            </a:rPr>
                            <a:t> e cm)</a:t>
                          </a:r>
                          <a:endParaRPr lang="zh-CN" altLang="en-US" sz="1600" dirty="0">
                            <a:latin typeface="+mn-lt"/>
                            <a:cs typeface="Times New Roman" panose="02020603050405020304" pitchFamily="18" charset="0"/>
                          </a:endParaRPr>
                        </a:p>
                      </a:txBody>
                      <a:tcPr marL="81118" marR="81118" marT="40559" marB="40559" anchor="ctr"/>
                    </a:tc>
                    <a:tc>
                      <a:txBody>
                        <a:bodyPr/>
                        <a:lstStyle/>
                        <a:p>
                          <a:pPr algn="ctr">
                            <a:spcAft>
                              <a:spcPts val="600"/>
                            </a:spcAft>
                          </a:pPr>
                          <a14:m>
                            <m:oMathPara xmlns:m="http://schemas.openxmlformats.org/officeDocument/2006/math">
                              <m:oMathParaPr>
                                <m:jc m:val="centerGroup"/>
                              </m:oMathParaPr>
                              <m:oMath xmlns:m="http://schemas.openxmlformats.org/officeDocument/2006/math">
                                <m:r>
                                  <a:rPr lang="en-US" altLang="zh-CN" sz="1800" b="0" i="1" smtClean="0">
                                    <a:latin typeface="Cambria Math" panose="02040503050406030204" pitchFamily="18" charset="0"/>
                                    <a:ea typeface="+mn-ea"/>
                                  </a:rPr>
                                  <m:t>7.4×</m:t>
                                </m:r>
                                <m:sSup>
                                  <m:sSupPr>
                                    <m:ctrlPr>
                                      <a:rPr lang="en-US" altLang="zh-CN" sz="1800" b="0" i="1" smtClean="0">
                                        <a:latin typeface="Cambria Math" panose="02040503050406030204" pitchFamily="18" charset="0"/>
                                        <a:ea typeface="+mn-ea"/>
                                      </a:rPr>
                                    </m:ctrlPr>
                                  </m:sSupPr>
                                  <m:e>
                                    <m:r>
                                      <a:rPr lang="en-US" altLang="zh-CN" sz="1800" b="0" i="1" smtClean="0">
                                        <a:latin typeface="Cambria Math" panose="02040503050406030204" pitchFamily="18" charset="0"/>
                                        <a:ea typeface="+mn-ea"/>
                                      </a:rPr>
                                      <m:t>10</m:t>
                                    </m:r>
                                  </m:e>
                                  <m:sup>
                                    <m:r>
                                      <a:rPr lang="en-US" altLang="zh-CN" sz="1800" b="0" i="1" smtClean="0">
                                        <a:latin typeface="Cambria Math" panose="02040503050406030204" pitchFamily="18" charset="0"/>
                                        <a:ea typeface="+mn-ea"/>
                                      </a:rPr>
                                      <m:t>−4</m:t>
                                    </m:r>
                                  </m:sup>
                                </m:sSup>
                              </m:oMath>
                            </m:oMathPara>
                          </a14:m>
                          <a:endParaRPr lang="en-US" altLang="zh-CN" sz="1600" dirty="0">
                            <a:latin typeface="+mn-lt"/>
                            <a:ea typeface="+mn-ea"/>
                            <a:cs typeface="Times New Roman" panose="02020603050405020304" pitchFamily="18" charset="0"/>
                          </a:endParaRPr>
                        </a:p>
                        <a:p>
                          <a:pPr algn="ctr">
                            <a:spcAft>
                              <a:spcPts val="600"/>
                            </a:spcAft>
                          </a:pPr>
                          <a:r>
                            <a:rPr lang="en-US" altLang="zh-CN" sz="1600" dirty="0">
                              <a:latin typeface="+mn-lt"/>
                              <a:cs typeface="Times New Roman" panose="02020603050405020304" pitchFamily="18" charset="0"/>
                            </a:rPr>
                            <a:t>U</a:t>
                          </a:r>
                          <a:r>
                            <a:rPr lang="en-US" altLang="zh-CN" sz="1600" baseline="0" dirty="0">
                              <a:latin typeface="+mn-lt"/>
                              <a:cs typeface="Times New Roman" panose="02020603050405020304" pitchFamily="18" charset="0"/>
                            </a:rPr>
                            <a:t>Wash16</a:t>
                          </a:r>
                          <a:endParaRPr lang="zh-CN" altLang="en-US" sz="1600" dirty="0">
                            <a:latin typeface="+mn-lt"/>
                            <a:cs typeface="Times New Roman" panose="02020603050405020304" pitchFamily="18" charset="0"/>
                          </a:endParaRPr>
                        </a:p>
                      </a:txBody>
                      <a:tcPr marL="81118" marR="81118" marT="40559" marB="40559" anchor="ctr"/>
                    </a:tc>
                    <a:tc>
                      <a:txBody>
                        <a:bodyPr/>
                        <a:lstStyle/>
                        <a:p>
                          <a:pPr algn="ctr">
                            <a:spcAft>
                              <a:spcPts val="600"/>
                            </a:spcAft>
                          </a:pPr>
                          <a:r>
                            <a:rPr lang="en-US" altLang="zh-CN" sz="1600" dirty="0">
                              <a:solidFill>
                                <a:schemeClr val="tx1"/>
                              </a:solidFill>
                              <a:latin typeface="+mn-lt"/>
                              <a:cs typeface="Times New Roman" panose="02020603050405020304" pitchFamily="18" charset="0"/>
                            </a:rPr>
                            <a:t>0.08</a:t>
                          </a:r>
                        </a:p>
                        <a:p>
                          <a:pPr algn="ctr">
                            <a:spcAft>
                              <a:spcPts val="600"/>
                            </a:spcAft>
                          </a:pPr>
                          <a:r>
                            <a:rPr lang="en-US" altLang="zh-CN" sz="1600" dirty="0">
                              <a:solidFill>
                                <a:schemeClr val="tx1"/>
                              </a:solidFill>
                              <a:latin typeface="+mn-lt"/>
                              <a:cs typeface="Times New Roman" panose="02020603050405020304" pitchFamily="18" charset="0"/>
                            </a:rPr>
                            <a:t>USTC25</a:t>
                          </a:r>
                          <a:endParaRPr lang="zh-CN" altLang="en-US" sz="1600" b="0" dirty="0">
                            <a:solidFill>
                              <a:schemeClr val="tx1"/>
                            </a:solidFill>
                            <a:latin typeface="+mn-lt"/>
                            <a:cs typeface="Times New Roman" panose="02020603050405020304" pitchFamily="18" charset="0"/>
                          </a:endParaRPr>
                        </a:p>
                      </a:txBody>
                      <a:tcPr marL="81118" marR="81118" marT="40559" marB="40559" anchor="ctr"/>
                    </a:tc>
                    <a:tc>
                      <a:txBody>
                        <a:bodyPr/>
                        <a:lstStyle/>
                        <a:p>
                          <a:pPr algn="ctr">
                            <a:spcAft>
                              <a:spcPts val="600"/>
                            </a:spcAft>
                          </a:pPr>
                          <a:r>
                            <a:rPr lang="en-US" altLang="zh-CN" sz="1600" dirty="0">
                              <a:latin typeface="+mn-lt"/>
                              <a:cs typeface="Times New Roman" panose="02020603050405020304" pitchFamily="18" charset="0"/>
                            </a:rPr>
                            <a:t>6500 </a:t>
                          </a:r>
                        </a:p>
                        <a:p>
                          <a:pPr algn="ctr">
                            <a:spcAft>
                              <a:spcPts val="600"/>
                            </a:spcAft>
                          </a:pPr>
                          <a:r>
                            <a:rPr lang="en-US" altLang="zh-CN" sz="1600" dirty="0">
                              <a:latin typeface="+mn-lt"/>
                              <a:cs typeface="Times New Roman" panose="02020603050405020304" pitchFamily="18" charset="0"/>
                            </a:rPr>
                            <a:t>Yale91</a:t>
                          </a:r>
                          <a:endParaRPr lang="zh-CN" altLang="en-US" sz="1600" dirty="0">
                            <a:latin typeface="+mn-lt"/>
                            <a:cs typeface="Times New Roman" panose="02020603050405020304" pitchFamily="18" charset="0"/>
                          </a:endParaRPr>
                        </a:p>
                      </a:txBody>
                      <a:tcPr marL="81118" marR="81118" marT="40559" marB="40559" anchor="ctr"/>
                    </a:tc>
                    <a:tc>
                      <a:txBody>
                        <a:bodyPr/>
                        <a:lstStyle/>
                        <a:p>
                          <a:pPr algn="ctr">
                            <a:spcAft>
                              <a:spcPts val="600"/>
                            </a:spcAft>
                          </a:pPr>
                          <a:r>
                            <a:rPr lang="en-US" altLang="zh-CN" sz="1600" dirty="0">
                              <a:latin typeface="+mn-lt"/>
                              <a:cs typeface="Times New Roman" panose="02020603050405020304" pitchFamily="18" charset="0"/>
                            </a:rPr>
                            <a:t>0.14</a:t>
                          </a:r>
                        </a:p>
                        <a:p>
                          <a:pPr algn="ctr">
                            <a:spcAft>
                              <a:spcPts val="600"/>
                            </a:spcAft>
                          </a:pPr>
                          <a:r>
                            <a:rPr lang="en-US" altLang="zh-CN" sz="1600" dirty="0">
                              <a:latin typeface="+mn-lt"/>
                              <a:cs typeface="Times New Roman" panose="02020603050405020304" pitchFamily="18" charset="0"/>
                            </a:rPr>
                            <a:t>PTB19</a:t>
                          </a:r>
                          <a:endParaRPr lang="zh-CN" altLang="en-US" sz="1600" dirty="0">
                            <a:latin typeface="+mn-lt"/>
                            <a:cs typeface="Times New Roman" panose="02020603050405020304" pitchFamily="18" charset="0"/>
                          </a:endParaRPr>
                        </a:p>
                      </a:txBody>
                      <a:tcPr marL="81118" marR="81118" marT="40559" marB="40559" anchor="ctr"/>
                    </a:tc>
                    <a:tc>
                      <a:txBody>
                        <a:bodyPr/>
                        <a:lstStyle/>
                        <a:p>
                          <a:pPr algn="ctr">
                            <a:spcAft>
                              <a:spcPts val="600"/>
                            </a:spcAft>
                          </a:pPr>
                          <a:r>
                            <a:rPr lang="en-US" altLang="zh-CN" sz="1600" dirty="0">
                              <a:latin typeface="+mn-lt"/>
                              <a:cs typeface="Times New Roman" panose="02020603050405020304" pitchFamily="18" charset="0"/>
                            </a:rPr>
                            <a:t>1400</a:t>
                          </a:r>
                        </a:p>
                        <a:p>
                          <a:pPr algn="ctr">
                            <a:spcAft>
                              <a:spcPts val="600"/>
                            </a:spcAft>
                          </a:pPr>
                          <a:r>
                            <a:rPr lang="en-US" altLang="zh-CN" sz="1600" dirty="0">
                              <a:latin typeface="+mn-lt"/>
                              <a:cs typeface="Times New Roman" panose="02020603050405020304" pitchFamily="18" charset="0"/>
                            </a:rPr>
                            <a:t>Argonne16</a:t>
                          </a:r>
                          <a:endParaRPr lang="zh-CN" altLang="en-US" sz="1600" dirty="0">
                            <a:latin typeface="+mn-lt"/>
                            <a:cs typeface="Times New Roman" panose="02020603050405020304" pitchFamily="18" charset="0"/>
                          </a:endParaRPr>
                        </a:p>
                      </a:txBody>
                      <a:tcPr marL="81118" marR="81118" marT="40559" marB="40559" anchor="ctr"/>
                    </a:tc>
                    <a:extLst>
                      <a:ext uri="{0D108BD9-81ED-4DB2-BD59-A6C34878D82A}">
                        <a16:rowId xmlns:a16="http://schemas.microsoft.com/office/drawing/2014/main" val="356858716"/>
                      </a:ext>
                    </a:extLst>
                  </a:tr>
                  <a:tr h="682741">
                    <a:tc>
                      <a:txBody>
                        <a:bodyPr/>
                        <a:lstStyle/>
                        <a:p>
                          <a:pPr algn="ctr">
                            <a:spcAft>
                              <a:spcPts val="600"/>
                            </a:spcAft>
                          </a:pPr>
                          <a:r>
                            <a:rPr lang="en-US" altLang="zh-CN" sz="1600" dirty="0">
                              <a:latin typeface="+mn-lt"/>
                              <a:cs typeface="Times New Roman" panose="02020603050405020304" pitchFamily="18" charset="0"/>
                            </a:rPr>
                            <a:t>Schiff moment limit (10</a:t>
                          </a:r>
                          <a:r>
                            <a:rPr lang="en-US" altLang="zh-CN" sz="1600" baseline="30000" dirty="0">
                              <a:latin typeface="+mn-lt"/>
                              <a:cs typeface="Times New Roman" panose="02020603050405020304" pitchFamily="18" charset="0"/>
                            </a:rPr>
                            <a:t>-10</a:t>
                          </a:r>
                          <a:r>
                            <a:rPr lang="en-US" altLang="zh-CN" sz="1600" dirty="0">
                              <a:latin typeface="+mn-lt"/>
                              <a:cs typeface="Times New Roman" panose="02020603050405020304" pitchFamily="18" charset="0"/>
                            </a:rPr>
                            <a:t> e fm</a:t>
                          </a:r>
                          <a:r>
                            <a:rPr lang="en-US" altLang="zh-CN" sz="1600" baseline="30000" dirty="0">
                              <a:latin typeface="+mn-lt"/>
                              <a:cs typeface="Times New Roman" panose="02020603050405020304" pitchFamily="18" charset="0"/>
                            </a:rPr>
                            <a:t>3</a:t>
                          </a:r>
                          <a:r>
                            <a:rPr lang="en-US" altLang="zh-CN" sz="1600" dirty="0">
                              <a:latin typeface="+mn-lt"/>
                              <a:cs typeface="Times New Roman" panose="02020603050405020304" pitchFamily="18" charset="0"/>
                            </a:rPr>
                            <a:t>)</a:t>
                          </a:r>
                          <a:endParaRPr lang="zh-CN" altLang="en-US" sz="1600" dirty="0">
                            <a:latin typeface="+mn-lt"/>
                            <a:cs typeface="Times New Roman" panose="02020603050405020304" pitchFamily="18" charset="0"/>
                          </a:endParaRPr>
                        </a:p>
                      </a:txBody>
                      <a:tcPr marL="81118" marR="81118" marT="40559" marB="40559" anchor="ctr"/>
                    </a:tc>
                    <a:tc>
                      <a:txBody>
                        <a:bodyPr/>
                        <a:lstStyle/>
                        <a:p>
                          <a:pPr marL="0" marR="0" lvl="0" indent="0" algn="ctr" defTabSz="914400" rtl="0" eaLnBrk="1" fontAlgn="auto" latinLnBrk="0" hangingPunct="1">
                            <a:lnSpc>
                              <a:spcPct val="100000"/>
                            </a:lnSpc>
                            <a:spcBef>
                              <a:spcPts val="0"/>
                            </a:spcBef>
                            <a:spcAft>
                              <a:spcPts val="600"/>
                            </a:spcAft>
                            <a:buClrTx/>
                            <a:buSzTx/>
                            <a:buFontTx/>
                            <a:buNone/>
                            <a:tabLst/>
                            <a:defRPr/>
                          </a:pPr>
                          <a14:m>
                            <m:oMathPara xmlns:m="http://schemas.openxmlformats.org/officeDocument/2006/math">
                              <m:oMathParaPr>
                                <m:jc m:val="centerGroup"/>
                              </m:oMathParaPr>
                              <m:oMath xmlns:m="http://schemas.openxmlformats.org/officeDocument/2006/math">
                                <m:r>
                                  <a:rPr lang="en-US" altLang="zh-CN" sz="1800" b="0" i="1" smtClean="0">
                                    <a:latin typeface="Cambria Math" panose="02040503050406030204" pitchFamily="18" charset="0"/>
                                    <a:ea typeface="+mn-ea"/>
                                  </a:rPr>
                                  <m:t>2.6×</m:t>
                                </m:r>
                                <m:sSup>
                                  <m:sSupPr>
                                    <m:ctrlPr>
                                      <a:rPr lang="en-US" altLang="zh-CN" sz="1800" b="0" i="1" smtClean="0">
                                        <a:latin typeface="Cambria Math" panose="02040503050406030204" pitchFamily="18" charset="0"/>
                                        <a:ea typeface="+mn-ea"/>
                                      </a:rPr>
                                    </m:ctrlPr>
                                  </m:sSupPr>
                                  <m:e>
                                    <m:r>
                                      <a:rPr lang="en-US" altLang="zh-CN" sz="1800" b="0" i="1" smtClean="0">
                                        <a:latin typeface="Cambria Math" panose="02040503050406030204" pitchFamily="18" charset="0"/>
                                        <a:ea typeface="+mn-ea"/>
                                      </a:rPr>
                                      <m:t>10</m:t>
                                    </m:r>
                                  </m:e>
                                  <m:sup>
                                    <m:r>
                                      <a:rPr lang="en-US" altLang="zh-CN" sz="1800" b="0" i="1" smtClean="0">
                                        <a:latin typeface="Cambria Math" panose="02040503050406030204" pitchFamily="18" charset="0"/>
                                        <a:ea typeface="+mn-ea"/>
                                      </a:rPr>
                                      <m:t>−3</m:t>
                                    </m:r>
                                  </m:sup>
                                </m:sSup>
                              </m:oMath>
                            </m:oMathPara>
                          </a14:m>
                          <a:endParaRPr lang="en-US" altLang="zh-CN" sz="1600" dirty="0">
                            <a:latin typeface="+mn-lt"/>
                            <a:ea typeface="+mn-ea"/>
                            <a:cs typeface="Times New Roman" panose="02020603050405020304" pitchFamily="18" charset="0"/>
                          </a:endParaRPr>
                        </a:p>
                      </a:txBody>
                      <a:tcPr marL="81118" marR="81118" marT="40559" marB="40559" anchor="ctr"/>
                    </a:tc>
                    <a:tc>
                      <a:txBody>
                        <a:bodyPr/>
                        <a:lstStyle/>
                        <a:p>
                          <a:pPr algn="ctr">
                            <a:spcAft>
                              <a:spcPts val="600"/>
                            </a:spcAft>
                          </a:pPr>
                          <a:r>
                            <a:rPr lang="en-US" altLang="zh-CN" sz="1600" dirty="0">
                              <a:latin typeface="+mn-lt"/>
                              <a:cs typeface="Times New Roman" panose="02020603050405020304" pitchFamily="18" charset="0"/>
                            </a:rPr>
                            <a:t>0.36</a:t>
                          </a:r>
                        </a:p>
                      </a:txBody>
                      <a:tcPr marL="81118" marR="81118" marT="40559" marB="40559" anchor="ctr"/>
                    </a:tc>
                    <a:tc>
                      <a:txBody>
                        <a:bodyPr/>
                        <a:lstStyle/>
                        <a:p>
                          <a:pPr algn="ctr">
                            <a:spcAft>
                              <a:spcPts val="600"/>
                            </a:spcAft>
                          </a:pPr>
                          <a:r>
                            <a:rPr lang="en-US" altLang="zh-CN" sz="1600" dirty="0">
                              <a:latin typeface="+mn-lt"/>
                              <a:cs typeface="Times New Roman" panose="02020603050405020304" pitchFamily="18" charset="0"/>
                            </a:rPr>
                            <a:t>1.5</a:t>
                          </a:r>
                        </a:p>
                      </a:txBody>
                      <a:tcPr marL="81118" marR="81118" marT="40559" marB="40559" anchor="ctr"/>
                    </a:tc>
                    <a:tc>
                      <a:txBody>
                        <a:bodyPr/>
                        <a:lstStyle/>
                        <a:p>
                          <a:pPr algn="ctr">
                            <a:spcAft>
                              <a:spcPts val="600"/>
                            </a:spcAft>
                          </a:pPr>
                          <a:r>
                            <a:rPr lang="en-US" altLang="zh-CN" sz="1600" dirty="0">
                              <a:latin typeface="+mn-lt"/>
                              <a:cs typeface="Times New Roman" panose="02020603050405020304" pitchFamily="18" charset="0"/>
                            </a:rPr>
                            <a:t>5.2</a:t>
                          </a:r>
                        </a:p>
                      </a:txBody>
                      <a:tcPr marL="81118" marR="81118" marT="40559" marB="40559" anchor="ctr"/>
                    </a:tc>
                    <a:tc>
                      <a:txBody>
                        <a:bodyPr/>
                        <a:lstStyle/>
                        <a:p>
                          <a:pPr algn="ctr">
                            <a:spcAft>
                              <a:spcPts val="600"/>
                            </a:spcAft>
                          </a:pPr>
                          <a:r>
                            <a:rPr lang="en-US" altLang="zh-CN" sz="1600" dirty="0">
                              <a:latin typeface="+mn-lt"/>
                              <a:cs typeface="Times New Roman" panose="02020603050405020304" pitchFamily="18" charset="0"/>
                            </a:rPr>
                            <a:t>1700</a:t>
                          </a:r>
                        </a:p>
                      </a:txBody>
                      <a:tcPr marL="81118" marR="81118" marT="40559" marB="40559" anchor="ctr"/>
                    </a:tc>
                    <a:extLst>
                      <a:ext uri="{0D108BD9-81ED-4DB2-BD59-A6C34878D82A}">
                        <a16:rowId xmlns:a16="http://schemas.microsoft.com/office/drawing/2014/main" val="1935075487"/>
                      </a:ext>
                    </a:extLst>
                  </a:tr>
                </a:tbl>
              </a:graphicData>
            </a:graphic>
          </p:graphicFrame>
        </mc:Choice>
        <mc:Fallback xmlns="">
          <p:graphicFrame>
            <p:nvGraphicFramePr>
              <p:cNvPr id="3" name="表格 4">
                <a:extLst>
                  <a:ext uri="{FF2B5EF4-FFF2-40B4-BE49-F238E27FC236}">
                    <a16:creationId xmlns:a16="http://schemas.microsoft.com/office/drawing/2014/main" id="{294E0125-B978-0F04-F4D4-19D0CA34E3EA}"/>
                  </a:ext>
                </a:extLst>
              </p:cNvPr>
              <p:cNvGraphicFramePr>
                <a:graphicFrameLocks noGrp="1"/>
              </p:cNvGraphicFramePr>
              <p:nvPr>
                <p:extLst>
                  <p:ext uri="{D42A27DB-BD31-4B8C-83A1-F6EECF244321}">
                    <p14:modId xmlns:p14="http://schemas.microsoft.com/office/powerpoint/2010/main" val="3700105062"/>
                  </p:ext>
                </p:extLst>
              </p:nvPr>
            </p:nvGraphicFramePr>
            <p:xfrm>
              <a:off x="203374" y="1219200"/>
              <a:ext cx="8712026" cy="2167066"/>
            </p:xfrm>
            <a:graphic>
              <a:graphicData uri="http://schemas.openxmlformats.org/drawingml/2006/table">
                <a:tbl>
                  <a:tblPr firstRow="1" bandRow="1">
                    <a:tableStyleId>{5C22544A-7EE6-4342-B048-85BDC9FD1C3A}</a:tableStyleId>
                  </a:tblPr>
                  <a:tblGrid>
                    <a:gridCol w="1787625">
                      <a:extLst>
                        <a:ext uri="{9D8B030D-6E8A-4147-A177-3AD203B41FA5}">
                          <a16:colId xmlns:a16="http://schemas.microsoft.com/office/drawing/2014/main" val="1207939987"/>
                        </a:ext>
                      </a:extLst>
                    </a:gridCol>
                    <a:gridCol w="1590401">
                      <a:extLst>
                        <a:ext uri="{9D8B030D-6E8A-4147-A177-3AD203B41FA5}">
                          <a16:colId xmlns:a16="http://schemas.microsoft.com/office/drawing/2014/main" val="3571134946"/>
                        </a:ext>
                      </a:extLst>
                    </a:gridCol>
                    <a:gridCol w="1295400">
                      <a:extLst>
                        <a:ext uri="{9D8B030D-6E8A-4147-A177-3AD203B41FA5}">
                          <a16:colId xmlns:a16="http://schemas.microsoft.com/office/drawing/2014/main" val="392877888"/>
                        </a:ext>
                      </a:extLst>
                    </a:gridCol>
                    <a:gridCol w="1295400">
                      <a:extLst>
                        <a:ext uri="{9D8B030D-6E8A-4147-A177-3AD203B41FA5}">
                          <a16:colId xmlns:a16="http://schemas.microsoft.com/office/drawing/2014/main" val="1815769293"/>
                        </a:ext>
                      </a:extLst>
                    </a:gridCol>
                    <a:gridCol w="1295304">
                      <a:extLst>
                        <a:ext uri="{9D8B030D-6E8A-4147-A177-3AD203B41FA5}">
                          <a16:colId xmlns:a16="http://schemas.microsoft.com/office/drawing/2014/main" val="485299982"/>
                        </a:ext>
                      </a:extLst>
                    </a:gridCol>
                    <a:gridCol w="1447896">
                      <a:extLst>
                        <a:ext uri="{9D8B030D-6E8A-4147-A177-3AD203B41FA5}">
                          <a16:colId xmlns:a16="http://schemas.microsoft.com/office/drawing/2014/main" val="1486480618"/>
                        </a:ext>
                      </a:extLst>
                    </a:gridCol>
                  </a:tblGrid>
                  <a:tr h="710120">
                    <a:tc>
                      <a:txBody>
                        <a:bodyPr/>
                        <a:lstStyle/>
                        <a:p>
                          <a:pPr algn="ctr">
                            <a:spcAft>
                              <a:spcPts val="600"/>
                            </a:spcAft>
                          </a:pPr>
                          <a:r>
                            <a:rPr lang="en-US" altLang="zh-CN" sz="2000" dirty="0">
                              <a:latin typeface="+mn-lt"/>
                              <a:cs typeface="Times New Roman" panose="02020603050405020304" pitchFamily="18" charset="0"/>
                            </a:rPr>
                            <a:t> </a:t>
                          </a:r>
                          <a:endParaRPr lang="zh-CN" altLang="en-US" sz="2000" dirty="0">
                            <a:latin typeface="+mn-lt"/>
                            <a:cs typeface="Times New Roman" panose="02020603050405020304" pitchFamily="18" charset="0"/>
                          </a:endParaRPr>
                        </a:p>
                      </a:txBody>
                      <a:tcPr marL="81118" marR="81118" marT="40559" marB="40559" anchor="ctr"/>
                    </a:tc>
                    <a:tc>
                      <a:txBody>
                        <a:bodyPr/>
                        <a:lstStyle/>
                        <a:p>
                          <a:pPr algn="ctr">
                            <a:spcAft>
                              <a:spcPts val="600"/>
                            </a:spcAft>
                          </a:pPr>
                          <a:r>
                            <a:rPr lang="en-US" altLang="zh-CN" sz="2000" baseline="30000" dirty="0">
                              <a:latin typeface="+mn-lt"/>
                              <a:cs typeface="Times New Roman" panose="02020603050405020304" pitchFamily="18" charset="0"/>
                            </a:rPr>
                            <a:t>199</a:t>
                          </a:r>
                          <a:r>
                            <a:rPr lang="en-US" altLang="zh-CN" sz="2000" dirty="0">
                              <a:latin typeface="+mn-lt"/>
                              <a:cs typeface="Times New Roman" panose="02020603050405020304" pitchFamily="18" charset="0"/>
                            </a:rPr>
                            <a:t>Hg</a:t>
                          </a:r>
                          <a:endParaRPr lang="zh-CN" altLang="en-US" sz="2000" dirty="0">
                            <a:latin typeface="+mn-lt"/>
                            <a:cs typeface="Times New Roman" panose="02020603050405020304" pitchFamily="18" charset="0"/>
                          </a:endParaRPr>
                        </a:p>
                      </a:txBody>
                      <a:tcPr marL="81118" marR="81118" marT="40559" marB="40559" anchor="ctr"/>
                    </a:tc>
                    <a:tc>
                      <a:txBody>
                        <a:bodyPr/>
                        <a:lstStyle/>
                        <a:p>
                          <a:pPr algn="ctr">
                            <a:spcAft>
                              <a:spcPts val="600"/>
                            </a:spcAft>
                          </a:pPr>
                          <a:r>
                            <a:rPr lang="en-US" altLang="zh-CN" sz="2000" baseline="30000" dirty="0">
                              <a:latin typeface="+mn-lt"/>
                              <a:cs typeface="Times New Roman" panose="02020603050405020304" pitchFamily="18" charset="0"/>
                            </a:rPr>
                            <a:t>171</a:t>
                          </a:r>
                          <a:r>
                            <a:rPr lang="en-US" altLang="zh-CN" sz="2000" dirty="0">
                              <a:latin typeface="+mn-lt"/>
                              <a:cs typeface="Times New Roman" panose="02020603050405020304" pitchFamily="18" charset="0"/>
                            </a:rPr>
                            <a:t>Yb</a:t>
                          </a:r>
                          <a:endParaRPr lang="zh-CN" altLang="en-US" sz="2000" dirty="0">
                            <a:latin typeface="+mn-lt"/>
                            <a:cs typeface="Times New Roman" panose="02020603050405020304" pitchFamily="18" charset="0"/>
                          </a:endParaRPr>
                        </a:p>
                      </a:txBody>
                      <a:tcPr marL="81118" marR="81118" marT="40559" marB="40559" anchor="ctr"/>
                    </a:tc>
                    <a:tc>
                      <a:txBody>
                        <a:bodyPr/>
                        <a:lstStyle/>
                        <a:p>
                          <a:pPr algn="ctr">
                            <a:spcAft>
                              <a:spcPts val="600"/>
                            </a:spcAft>
                          </a:pPr>
                          <a:r>
                            <a:rPr lang="en-US" altLang="zh-CN" sz="2000" baseline="30000" dirty="0">
                              <a:latin typeface="+mn-lt"/>
                              <a:cs typeface="Times New Roman" panose="02020603050405020304" pitchFamily="18" charset="0"/>
                            </a:rPr>
                            <a:t>205</a:t>
                          </a:r>
                          <a:r>
                            <a:rPr lang="en-US" altLang="zh-CN" sz="2000" dirty="0">
                              <a:latin typeface="+mn-lt"/>
                              <a:cs typeface="Times New Roman" panose="02020603050405020304" pitchFamily="18" charset="0"/>
                            </a:rPr>
                            <a:t>Tl-</a:t>
                          </a:r>
                          <a:r>
                            <a:rPr lang="en-US" altLang="zh-CN" sz="2000" baseline="30000" dirty="0">
                              <a:latin typeface="+mn-lt"/>
                              <a:cs typeface="Times New Roman" panose="02020603050405020304" pitchFamily="18" charset="0"/>
                            </a:rPr>
                            <a:t>19</a:t>
                          </a:r>
                          <a:r>
                            <a:rPr lang="en-US" altLang="zh-CN" sz="2000" dirty="0">
                              <a:latin typeface="+mn-lt"/>
                              <a:cs typeface="Times New Roman" panose="02020603050405020304" pitchFamily="18" charset="0"/>
                            </a:rPr>
                            <a:t>F</a:t>
                          </a:r>
                          <a:endParaRPr lang="zh-CN" altLang="en-US" sz="2000" dirty="0">
                            <a:latin typeface="+mn-lt"/>
                            <a:cs typeface="Times New Roman" panose="02020603050405020304" pitchFamily="18" charset="0"/>
                          </a:endParaRPr>
                        </a:p>
                      </a:txBody>
                      <a:tcPr marL="81118" marR="81118" marT="40559" marB="40559" anchor="ctr"/>
                    </a:tc>
                    <a:tc>
                      <a:txBody>
                        <a:bodyPr/>
                        <a:lstStyle/>
                        <a:p>
                          <a:pPr algn="ctr">
                            <a:spcAft>
                              <a:spcPts val="600"/>
                            </a:spcAft>
                          </a:pPr>
                          <a:r>
                            <a:rPr lang="en-US" altLang="zh-CN" sz="2000" baseline="30000" dirty="0">
                              <a:latin typeface="+mn-lt"/>
                              <a:cs typeface="Times New Roman" panose="02020603050405020304" pitchFamily="18" charset="0"/>
                            </a:rPr>
                            <a:t>129</a:t>
                          </a:r>
                          <a:r>
                            <a:rPr lang="en-US" altLang="zh-CN" sz="2000" dirty="0">
                              <a:latin typeface="+mn-lt"/>
                              <a:cs typeface="Times New Roman" panose="02020603050405020304" pitchFamily="18" charset="0"/>
                            </a:rPr>
                            <a:t>Xe</a:t>
                          </a:r>
                          <a:endParaRPr lang="zh-CN" altLang="en-US" sz="2000" dirty="0">
                            <a:latin typeface="+mn-lt"/>
                            <a:cs typeface="Times New Roman" panose="02020603050405020304" pitchFamily="18" charset="0"/>
                          </a:endParaRPr>
                        </a:p>
                      </a:txBody>
                      <a:tcPr marL="81118" marR="81118" marT="40559" marB="40559" anchor="ctr"/>
                    </a:tc>
                    <a:tc>
                      <a:txBody>
                        <a:bodyPr/>
                        <a:lstStyle/>
                        <a:p>
                          <a:pPr algn="ctr">
                            <a:spcAft>
                              <a:spcPts val="600"/>
                            </a:spcAft>
                          </a:pPr>
                          <a:r>
                            <a:rPr lang="en-US" altLang="zh-CN" sz="2000" baseline="30000" dirty="0">
                              <a:latin typeface="+mn-lt"/>
                              <a:cs typeface="Times New Roman" panose="02020603050405020304" pitchFamily="18" charset="0"/>
                            </a:rPr>
                            <a:t>225</a:t>
                          </a:r>
                          <a:r>
                            <a:rPr lang="en-US" altLang="zh-CN" sz="2000" dirty="0">
                              <a:latin typeface="+mn-lt"/>
                              <a:cs typeface="Times New Roman" panose="02020603050405020304" pitchFamily="18" charset="0"/>
                            </a:rPr>
                            <a:t>Ra</a:t>
                          </a:r>
                          <a:endParaRPr lang="zh-CN" altLang="en-US" sz="2000" dirty="0">
                            <a:latin typeface="+mn-lt"/>
                            <a:cs typeface="Times New Roman" panose="02020603050405020304" pitchFamily="18" charset="0"/>
                          </a:endParaRPr>
                        </a:p>
                      </a:txBody>
                      <a:tcPr marL="81118" marR="81118" marT="40559" marB="40559" anchor="ctr"/>
                    </a:tc>
                    <a:extLst>
                      <a:ext uri="{0D108BD9-81ED-4DB2-BD59-A6C34878D82A}">
                        <a16:rowId xmlns:a16="http://schemas.microsoft.com/office/drawing/2014/main" val="3973056831"/>
                      </a:ext>
                    </a:extLst>
                  </a:tr>
                  <a:tr h="774205">
                    <a:tc>
                      <a:txBody>
                        <a:bodyPr/>
                        <a:lstStyle/>
                        <a:p>
                          <a:pPr algn="ctr">
                            <a:spcAft>
                              <a:spcPts val="600"/>
                            </a:spcAft>
                          </a:pPr>
                          <a:r>
                            <a:rPr lang="en-US" altLang="zh-CN" sz="1600" dirty="0">
                              <a:latin typeface="+mn-lt"/>
                              <a:cs typeface="Times New Roman" panose="02020603050405020304" pitchFamily="18" charset="0"/>
                            </a:rPr>
                            <a:t>EDM limit</a:t>
                          </a:r>
                        </a:p>
                        <a:p>
                          <a:pPr algn="ctr">
                            <a:spcAft>
                              <a:spcPts val="600"/>
                            </a:spcAft>
                          </a:pPr>
                          <a:r>
                            <a:rPr lang="en-US" altLang="zh-CN" sz="1600" dirty="0">
                              <a:latin typeface="+mn-lt"/>
                              <a:cs typeface="Times New Roman" panose="02020603050405020304" pitchFamily="18" charset="0"/>
                            </a:rPr>
                            <a:t> (10</a:t>
                          </a:r>
                          <a:r>
                            <a:rPr lang="en-US" altLang="zh-CN" sz="1600" baseline="30000" dirty="0">
                              <a:latin typeface="+mn-lt"/>
                              <a:cs typeface="Times New Roman" panose="02020603050405020304" pitchFamily="18" charset="0"/>
                            </a:rPr>
                            <a:t>-26</a:t>
                          </a:r>
                          <a:r>
                            <a:rPr lang="en-US" altLang="zh-CN" sz="1600" dirty="0">
                              <a:latin typeface="+mn-lt"/>
                              <a:cs typeface="Times New Roman" panose="02020603050405020304" pitchFamily="18" charset="0"/>
                            </a:rPr>
                            <a:t> e cm)</a:t>
                          </a:r>
                          <a:endParaRPr lang="zh-CN" altLang="en-US" sz="1600" dirty="0">
                            <a:latin typeface="+mn-lt"/>
                            <a:cs typeface="Times New Roman" panose="02020603050405020304" pitchFamily="18" charset="0"/>
                          </a:endParaRPr>
                        </a:p>
                      </a:txBody>
                      <a:tcPr marL="81118" marR="81118" marT="40559" marB="40559" anchor="ctr"/>
                    </a:tc>
                    <a:tc>
                      <a:txBody>
                        <a:bodyPr/>
                        <a:lstStyle/>
                        <a:p>
                          <a:endParaRPr lang="en-US"/>
                        </a:p>
                      </a:txBody>
                      <a:tcPr marL="81118" marR="81118" marT="40559" marB="40559" anchor="ctr">
                        <a:blipFill>
                          <a:blip r:embed="rId4"/>
                          <a:stretch>
                            <a:fillRect l="-112644" t="-93701" r="-337165" b="-91339"/>
                          </a:stretch>
                        </a:blipFill>
                      </a:tcPr>
                    </a:tc>
                    <a:tc>
                      <a:txBody>
                        <a:bodyPr/>
                        <a:lstStyle/>
                        <a:p>
                          <a:pPr algn="ctr">
                            <a:spcAft>
                              <a:spcPts val="600"/>
                            </a:spcAft>
                          </a:pPr>
                          <a:r>
                            <a:rPr lang="en-US" altLang="zh-CN" sz="1600" dirty="0">
                              <a:solidFill>
                                <a:schemeClr val="tx1"/>
                              </a:solidFill>
                              <a:latin typeface="+mn-lt"/>
                              <a:cs typeface="Times New Roman" panose="02020603050405020304" pitchFamily="18" charset="0"/>
                            </a:rPr>
                            <a:t>0.08</a:t>
                          </a:r>
                        </a:p>
                        <a:p>
                          <a:pPr algn="ctr">
                            <a:spcAft>
                              <a:spcPts val="600"/>
                            </a:spcAft>
                          </a:pPr>
                          <a:r>
                            <a:rPr lang="en-US" altLang="zh-CN" sz="1600" dirty="0">
                              <a:solidFill>
                                <a:schemeClr val="tx1"/>
                              </a:solidFill>
                              <a:latin typeface="+mn-lt"/>
                              <a:cs typeface="Times New Roman" panose="02020603050405020304" pitchFamily="18" charset="0"/>
                            </a:rPr>
                            <a:t>USTC25</a:t>
                          </a:r>
                          <a:endParaRPr lang="zh-CN" altLang="en-US" sz="1600" b="0" dirty="0">
                            <a:solidFill>
                              <a:schemeClr val="tx1"/>
                            </a:solidFill>
                            <a:latin typeface="+mn-lt"/>
                            <a:cs typeface="Times New Roman" panose="02020603050405020304" pitchFamily="18" charset="0"/>
                          </a:endParaRPr>
                        </a:p>
                      </a:txBody>
                      <a:tcPr marL="81118" marR="81118" marT="40559" marB="40559" anchor="ctr"/>
                    </a:tc>
                    <a:tc>
                      <a:txBody>
                        <a:bodyPr/>
                        <a:lstStyle/>
                        <a:p>
                          <a:pPr algn="ctr">
                            <a:spcAft>
                              <a:spcPts val="600"/>
                            </a:spcAft>
                          </a:pPr>
                          <a:r>
                            <a:rPr lang="en-US" altLang="zh-CN" sz="1600" dirty="0">
                              <a:latin typeface="+mn-lt"/>
                              <a:cs typeface="Times New Roman" panose="02020603050405020304" pitchFamily="18" charset="0"/>
                            </a:rPr>
                            <a:t>6500 </a:t>
                          </a:r>
                        </a:p>
                        <a:p>
                          <a:pPr algn="ctr">
                            <a:spcAft>
                              <a:spcPts val="600"/>
                            </a:spcAft>
                          </a:pPr>
                          <a:r>
                            <a:rPr lang="en-US" altLang="zh-CN" sz="1600" dirty="0">
                              <a:latin typeface="+mn-lt"/>
                              <a:cs typeface="Times New Roman" panose="02020603050405020304" pitchFamily="18" charset="0"/>
                            </a:rPr>
                            <a:t>Yale91</a:t>
                          </a:r>
                          <a:endParaRPr lang="zh-CN" altLang="en-US" sz="1600" dirty="0">
                            <a:latin typeface="+mn-lt"/>
                            <a:cs typeface="Times New Roman" panose="02020603050405020304" pitchFamily="18" charset="0"/>
                          </a:endParaRPr>
                        </a:p>
                      </a:txBody>
                      <a:tcPr marL="81118" marR="81118" marT="40559" marB="40559" anchor="ctr"/>
                    </a:tc>
                    <a:tc>
                      <a:txBody>
                        <a:bodyPr/>
                        <a:lstStyle/>
                        <a:p>
                          <a:pPr algn="ctr">
                            <a:spcAft>
                              <a:spcPts val="600"/>
                            </a:spcAft>
                          </a:pPr>
                          <a:r>
                            <a:rPr lang="en-US" altLang="zh-CN" sz="1600" dirty="0">
                              <a:latin typeface="+mn-lt"/>
                              <a:cs typeface="Times New Roman" panose="02020603050405020304" pitchFamily="18" charset="0"/>
                            </a:rPr>
                            <a:t>0.14</a:t>
                          </a:r>
                        </a:p>
                        <a:p>
                          <a:pPr algn="ctr">
                            <a:spcAft>
                              <a:spcPts val="600"/>
                            </a:spcAft>
                          </a:pPr>
                          <a:r>
                            <a:rPr lang="en-US" altLang="zh-CN" sz="1600" dirty="0">
                              <a:latin typeface="+mn-lt"/>
                              <a:cs typeface="Times New Roman" panose="02020603050405020304" pitchFamily="18" charset="0"/>
                            </a:rPr>
                            <a:t>PTB19</a:t>
                          </a:r>
                          <a:endParaRPr lang="zh-CN" altLang="en-US" sz="1600" dirty="0">
                            <a:latin typeface="+mn-lt"/>
                            <a:cs typeface="Times New Roman" panose="02020603050405020304" pitchFamily="18" charset="0"/>
                          </a:endParaRPr>
                        </a:p>
                      </a:txBody>
                      <a:tcPr marL="81118" marR="81118" marT="40559" marB="40559" anchor="ctr"/>
                    </a:tc>
                    <a:tc>
                      <a:txBody>
                        <a:bodyPr/>
                        <a:lstStyle/>
                        <a:p>
                          <a:pPr algn="ctr">
                            <a:spcAft>
                              <a:spcPts val="600"/>
                            </a:spcAft>
                          </a:pPr>
                          <a:r>
                            <a:rPr lang="en-US" altLang="zh-CN" sz="1600" dirty="0">
                              <a:latin typeface="+mn-lt"/>
                              <a:cs typeface="Times New Roman" panose="02020603050405020304" pitchFamily="18" charset="0"/>
                            </a:rPr>
                            <a:t>1400</a:t>
                          </a:r>
                        </a:p>
                        <a:p>
                          <a:pPr algn="ctr">
                            <a:spcAft>
                              <a:spcPts val="600"/>
                            </a:spcAft>
                          </a:pPr>
                          <a:r>
                            <a:rPr lang="en-US" altLang="zh-CN" sz="1600" dirty="0">
                              <a:latin typeface="+mn-lt"/>
                              <a:cs typeface="Times New Roman" panose="02020603050405020304" pitchFamily="18" charset="0"/>
                            </a:rPr>
                            <a:t>Argonne16</a:t>
                          </a:r>
                          <a:endParaRPr lang="zh-CN" altLang="en-US" sz="1600" dirty="0">
                            <a:latin typeface="+mn-lt"/>
                            <a:cs typeface="Times New Roman" panose="02020603050405020304" pitchFamily="18" charset="0"/>
                          </a:endParaRPr>
                        </a:p>
                      </a:txBody>
                      <a:tcPr marL="81118" marR="81118" marT="40559" marB="40559" anchor="ctr"/>
                    </a:tc>
                    <a:extLst>
                      <a:ext uri="{0D108BD9-81ED-4DB2-BD59-A6C34878D82A}">
                        <a16:rowId xmlns:a16="http://schemas.microsoft.com/office/drawing/2014/main" val="356858716"/>
                      </a:ext>
                    </a:extLst>
                  </a:tr>
                  <a:tr h="682741">
                    <a:tc>
                      <a:txBody>
                        <a:bodyPr/>
                        <a:lstStyle/>
                        <a:p>
                          <a:pPr algn="ctr">
                            <a:spcAft>
                              <a:spcPts val="600"/>
                            </a:spcAft>
                          </a:pPr>
                          <a:r>
                            <a:rPr lang="en-US" altLang="zh-CN" sz="1600" dirty="0">
                              <a:latin typeface="+mn-lt"/>
                              <a:cs typeface="Times New Roman" panose="02020603050405020304" pitchFamily="18" charset="0"/>
                            </a:rPr>
                            <a:t>Schiff moment limit (10</a:t>
                          </a:r>
                          <a:r>
                            <a:rPr lang="en-US" altLang="zh-CN" sz="1600" baseline="30000" dirty="0">
                              <a:latin typeface="+mn-lt"/>
                              <a:cs typeface="Times New Roman" panose="02020603050405020304" pitchFamily="18" charset="0"/>
                            </a:rPr>
                            <a:t>-10</a:t>
                          </a:r>
                          <a:r>
                            <a:rPr lang="en-US" altLang="zh-CN" sz="1600" dirty="0">
                              <a:latin typeface="+mn-lt"/>
                              <a:cs typeface="Times New Roman" panose="02020603050405020304" pitchFamily="18" charset="0"/>
                            </a:rPr>
                            <a:t> e fm</a:t>
                          </a:r>
                          <a:r>
                            <a:rPr lang="en-US" altLang="zh-CN" sz="1600" baseline="30000" dirty="0">
                              <a:latin typeface="+mn-lt"/>
                              <a:cs typeface="Times New Roman" panose="02020603050405020304" pitchFamily="18" charset="0"/>
                            </a:rPr>
                            <a:t>3</a:t>
                          </a:r>
                          <a:r>
                            <a:rPr lang="en-US" altLang="zh-CN" sz="1600" dirty="0">
                              <a:latin typeface="+mn-lt"/>
                              <a:cs typeface="Times New Roman" panose="02020603050405020304" pitchFamily="18" charset="0"/>
                            </a:rPr>
                            <a:t>)</a:t>
                          </a:r>
                          <a:endParaRPr lang="zh-CN" altLang="en-US" sz="1600" dirty="0">
                            <a:latin typeface="+mn-lt"/>
                            <a:cs typeface="Times New Roman" panose="02020603050405020304" pitchFamily="18" charset="0"/>
                          </a:endParaRPr>
                        </a:p>
                      </a:txBody>
                      <a:tcPr marL="81118" marR="81118" marT="40559" marB="40559" anchor="ctr"/>
                    </a:tc>
                    <a:tc>
                      <a:txBody>
                        <a:bodyPr/>
                        <a:lstStyle/>
                        <a:p>
                          <a:endParaRPr lang="en-US"/>
                        </a:p>
                      </a:txBody>
                      <a:tcPr marL="81118" marR="81118" marT="40559" marB="40559" anchor="ctr">
                        <a:blipFill>
                          <a:blip r:embed="rId4"/>
                          <a:stretch>
                            <a:fillRect l="-112644" t="-219643" r="-337165" b="-3571"/>
                          </a:stretch>
                        </a:blipFill>
                      </a:tcPr>
                    </a:tc>
                    <a:tc>
                      <a:txBody>
                        <a:bodyPr/>
                        <a:lstStyle/>
                        <a:p>
                          <a:pPr algn="ctr">
                            <a:spcAft>
                              <a:spcPts val="600"/>
                            </a:spcAft>
                          </a:pPr>
                          <a:r>
                            <a:rPr lang="en-US" altLang="zh-CN" sz="1600" dirty="0">
                              <a:latin typeface="+mn-lt"/>
                              <a:cs typeface="Times New Roman" panose="02020603050405020304" pitchFamily="18" charset="0"/>
                            </a:rPr>
                            <a:t>0.36</a:t>
                          </a:r>
                        </a:p>
                      </a:txBody>
                      <a:tcPr marL="81118" marR="81118" marT="40559" marB="40559" anchor="ctr"/>
                    </a:tc>
                    <a:tc>
                      <a:txBody>
                        <a:bodyPr/>
                        <a:lstStyle/>
                        <a:p>
                          <a:pPr algn="ctr">
                            <a:spcAft>
                              <a:spcPts val="600"/>
                            </a:spcAft>
                          </a:pPr>
                          <a:r>
                            <a:rPr lang="en-US" altLang="zh-CN" sz="1600" dirty="0">
                              <a:latin typeface="+mn-lt"/>
                              <a:cs typeface="Times New Roman" panose="02020603050405020304" pitchFamily="18" charset="0"/>
                            </a:rPr>
                            <a:t>1.5</a:t>
                          </a:r>
                        </a:p>
                      </a:txBody>
                      <a:tcPr marL="81118" marR="81118" marT="40559" marB="40559" anchor="ctr"/>
                    </a:tc>
                    <a:tc>
                      <a:txBody>
                        <a:bodyPr/>
                        <a:lstStyle/>
                        <a:p>
                          <a:pPr algn="ctr">
                            <a:spcAft>
                              <a:spcPts val="600"/>
                            </a:spcAft>
                          </a:pPr>
                          <a:r>
                            <a:rPr lang="en-US" altLang="zh-CN" sz="1600" dirty="0">
                              <a:latin typeface="+mn-lt"/>
                              <a:cs typeface="Times New Roman" panose="02020603050405020304" pitchFamily="18" charset="0"/>
                            </a:rPr>
                            <a:t>5.2</a:t>
                          </a:r>
                        </a:p>
                      </a:txBody>
                      <a:tcPr marL="81118" marR="81118" marT="40559" marB="40559" anchor="ctr"/>
                    </a:tc>
                    <a:tc>
                      <a:txBody>
                        <a:bodyPr/>
                        <a:lstStyle/>
                        <a:p>
                          <a:pPr algn="ctr">
                            <a:spcAft>
                              <a:spcPts val="600"/>
                            </a:spcAft>
                          </a:pPr>
                          <a:r>
                            <a:rPr lang="en-US" altLang="zh-CN" sz="1600" dirty="0">
                              <a:latin typeface="+mn-lt"/>
                              <a:cs typeface="Times New Roman" panose="02020603050405020304" pitchFamily="18" charset="0"/>
                            </a:rPr>
                            <a:t>1700</a:t>
                          </a:r>
                        </a:p>
                      </a:txBody>
                      <a:tcPr marL="81118" marR="81118" marT="40559" marB="40559" anchor="ctr"/>
                    </a:tc>
                    <a:extLst>
                      <a:ext uri="{0D108BD9-81ED-4DB2-BD59-A6C34878D82A}">
                        <a16:rowId xmlns:a16="http://schemas.microsoft.com/office/drawing/2014/main" val="1935075487"/>
                      </a:ext>
                    </a:extLst>
                  </a:tr>
                </a:tbl>
              </a:graphicData>
            </a:graphic>
          </p:graphicFrame>
        </mc:Fallback>
      </mc:AlternateContent>
      <p:sp>
        <p:nvSpPr>
          <p:cNvPr id="4" name="文本框 3">
            <a:extLst>
              <a:ext uri="{FF2B5EF4-FFF2-40B4-BE49-F238E27FC236}">
                <a16:creationId xmlns:a16="http://schemas.microsoft.com/office/drawing/2014/main" id="{0A5FF2FA-7C0B-4631-157B-6BD10CB38F73}"/>
              </a:ext>
            </a:extLst>
          </p:cNvPr>
          <p:cNvSpPr txBox="1"/>
          <p:nvPr/>
        </p:nvSpPr>
        <p:spPr>
          <a:xfrm>
            <a:off x="4807688" y="6120825"/>
            <a:ext cx="2812312" cy="584775"/>
          </a:xfrm>
          <a:prstGeom prst="rect">
            <a:avLst/>
          </a:prstGeom>
          <a:noFill/>
        </p:spPr>
        <p:txBody>
          <a:bodyPr wrap="square">
            <a:spAutoFit/>
          </a:bodyPr>
          <a:lstStyle/>
          <a:p>
            <a:r>
              <a:rPr lang="en-US" altLang="zh-CN" sz="1600" dirty="0">
                <a:solidFill>
                  <a:srgbClr val="0000FF"/>
                </a:solidFill>
                <a:latin typeface="Calibri" panose="020F0502020204030204" pitchFamily="34" charset="0"/>
                <a:ea typeface="Calibri" panose="020F0502020204030204" pitchFamily="34" charset="0"/>
                <a:cs typeface="Calibri" panose="020F0502020204030204" pitchFamily="34" charset="0"/>
              </a:rPr>
              <a:t>New limit on </a:t>
            </a:r>
            <a:r>
              <a:rPr lang="en-US" altLang="zh-CN" sz="1600" baseline="30000" dirty="0">
                <a:solidFill>
                  <a:srgbClr val="0000FF"/>
                </a:solidFill>
                <a:latin typeface="Calibri" panose="020F0502020204030204" pitchFamily="34" charset="0"/>
                <a:ea typeface="Calibri" panose="020F0502020204030204" pitchFamily="34" charset="0"/>
                <a:cs typeface="Calibri" panose="020F0502020204030204" pitchFamily="34" charset="0"/>
              </a:rPr>
              <a:t>171</a:t>
            </a:r>
            <a:r>
              <a:rPr lang="en-US" altLang="zh-CN" sz="1600" dirty="0">
                <a:solidFill>
                  <a:srgbClr val="0000FF"/>
                </a:solidFill>
                <a:latin typeface="Calibri" panose="020F0502020204030204" pitchFamily="34" charset="0"/>
                <a:ea typeface="Calibri" panose="020F0502020204030204" pitchFamily="34" charset="0"/>
                <a:cs typeface="Calibri" panose="020F0502020204030204" pitchFamily="34" charset="0"/>
              </a:rPr>
              <a:t>Yb EDM. </a:t>
            </a:r>
          </a:p>
          <a:p>
            <a:r>
              <a:rPr lang="en-US" altLang="zh-CN" sz="1600" dirty="0">
                <a:solidFill>
                  <a:srgbClr val="0000FF"/>
                </a:solidFill>
                <a:latin typeface="Calibri" panose="020F0502020204030204" pitchFamily="34" charset="0"/>
                <a:ea typeface="Calibri" panose="020F0502020204030204" pitchFamily="34" charset="0"/>
                <a:cs typeface="Calibri" panose="020F0502020204030204" pitchFamily="34" charset="0"/>
              </a:rPr>
              <a:t>Wang </a:t>
            </a:r>
            <a:r>
              <a:rPr lang="en-US" altLang="zh-CN" sz="1600" i="1" dirty="0">
                <a:solidFill>
                  <a:srgbClr val="0000FF"/>
                </a:solidFill>
                <a:latin typeface="Calibri" panose="020F0502020204030204" pitchFamily="34" charset="0"/>
                <a:ea typeface="Calibri" panose="020F0502020204030204" pitchFamily="34" charset="0"/>
                <a:cs typeface="Calibri" panose="020F0502020204030204" pitchFamily="34" charset="0"/>
              </a:rPr>
              <a:t>et al.</a:t>
            </a:r>
            <a:r>
              <a:rPr lang="en-US" altLang="zh-CN" sz="1600" dirty="0">
                <a:solidFill>
                  <a:srgbClr val="0000FF"/>
                </a:solidFill>
                <a:latin typeface="Calibri" panose="020F0502020204030204" pitchFamily="34" charset="0"/>
                <a:ea typeface="Calibri" panose="020F0502020204030204" pitchFamily="34" charset="0"/>
                <a:cs typeface="Calibri" panose="020F0502020204030204" pitchFamily="34" charset="0"/>
              </a:rPr>
              <a:t>, </a:t>
            </a:r>
            <a:r>
              <a:rPr lang="en-US" altLang="zh-CN" sz="1600" dirty="0" err="1">
                <a:solidFill>
                  <a:srgbClr val="0000FF"/>
                </a:solidFill>
                <a:latin typeface="Calibri" panose="020F0502020204030204" pitchFamily="34" charset="0"/>
                <a:ea typeface="Calibri" panose="020F0502020204030204" pitchFamily="34" charset="0"/>
                <a:cs typeface="Calibri" panose="020F0502020204030204" pitchFamily="34" charset="0"/>
              </a:rPr>
              <a:t>arXiv</a:t>
            </a:r>
            <a:r>
              <a:rPr lang="en-US" altLang="zh-CN" sz="1600" dirty="0">
                <a:solidFill>
                  <a:srgbClr val="0000FF"/>
                </a:solidFill>
                <a:latin typeface="Calibri" panose="020F0502020204030204" pitchFamily="34" charset="0"/>
                <a:ea typeface="Calibri" panose="020F0502020204030204" pitchFamily="34" charset="0"/>
                <a:cs typeface="Calibri" panose="020F0502020204030204" pitchFamily="34" charset="0"/>
              </a:rPr>
              <a:t> 2610.22739</a:t>
            </a:r>
          </a:p>
        </p:txBody>
      </p:sp>
      <p:sp>
        <p:nvSpPr>
          <p:cNvPr id="6" name="Rectangle 10">
            <a:extLst>
              <a:ext uri="{FF2B5EF4-FFF2-40B4-BE49-F238E27FC236}">
                <a16:creationId xmlns:a16="http://schemas.microsoft.com/office/drawing/2014/main" id="{ACF8CDFB-5D30-59F6-E636-D3D94C343811}"/>
              </a:ext>
            </a:extLst>
          </p:cNvPr>
          <p:cNvSpPr/>
          <p:nvPr/>
        </p:nvSpPr>
        <p:spPr>
          <a:xfrm>
            <a:off x="1479656" y="76200"/>
            <a:ext cx="6216544" cy="658835"/>
          </a:xfrm>
          <a:prstGeom prst="rect">
            <a:avLst/>
          </a:prstGeom>
        </p:spPr>
        <p:txBody>
          <a:bodyPr wrap="square">
            <a:spAutoFit/>
          </a:bodyPr>
          <a:lstStyle/>
          <a:p>
            <a:pPr algn="ctr">
              <a:lnSpc>
                <a:spcPct val="150000"/>
              </a:lnSpc>
            </a:pPr>
            <a:r>
              <a:rPr lang="en-US" altLang="zh-CN" sz="2800" b="1" dirty="0">
                <a:solidFill>
                  <a:srgbClr val="0000FF"/>
                </a:solidFill>
                <a:latin typeface="+mn-lt"/>
                <a:ea typeface="微软雅黑" pitchFamily="34" charset="-122"/>
              </a:rPr>
              <a:t>Global analysis</a:t>
            </a:r>
          </a:p>
        </p:txBody>
      </p:sp>
      <p:sp>
        <p:nvSpPr>
          <p:cNvPr id="5" name="TextBox 4">
            <a:extLst>
              <a:ext uri="{FF2B5EF4-FFF2-40B4-BE49-F238E27FC236}">
                <a16:creationId xmlns:a16="http://schemas.microsoft.com/office/drawing/2014/main" id="{9B3B4CD5-2BD2-D038-43DA-3B7718E5C7A6}"/>
              </a:ext>
            </a:extLst>
          </p:cNvPr>
          <p:cNvSpPr txBox="1"/>
          <p:nvPr/>
        </p:nvSpPr>
        <p:spPr>
          <a:xfrm>
            <a:off x="4572000" y="3581400"/>
            <a:ext cx="2145972" cy="461665"/>
          </a:xfrm>
          <a:prstGeom prst="rect">
            <a:avLst/>
          </a:prstGeom>
          <a:noFill/>
        </p:spPr>
        <p:txBody>
          <a:bodyPr wrap="none" rtlCol="0">
            <a:spAutoFit/>
          </a:bodyPr>
          <a:lstStyle/>
          <a:p>
            <a:r>
              <a:rPr lang="en-US" i="1" dirty="0">
                <a:latin typeface="+mn-lt"/>
              </a:rPr>
              <a:t>Schiff moment</a:t>
            </a:r>
          </a:p>
        </p:txBody>
      </p:sp>
      <p:sp>
        <p:nvSpPr>
          <p:cNvPr id="9" name="TextBox 8">
            <a:extLst>
              <a:ext uri="{FF2B5EF4-FFF2-40B4-BE49-F238E27FC236}">
                <a16:creationId xmlns:a16="http://schemas.microsoft.com/office/drawing/2014/main" id="{3DD223D5-DB88-D2D3-699D-CF60262C3CD4}"/>
              </a:ext>
            </a:extLst>
          </p:cNvPr>
          <p:cNvSpPr txBox="1"/>
          <p:nvPr/>
        </p:nvSpPr>
        <p:spPr>
          <a:xfrm>
            <a:off x="1066800" y="728246"/>
            <a:ext cx="7086600" cy="338554"/>
          </a:xfrm>
          <a:prstGeom prst="rect">
            <a:avLst/>
          </a:prstGeom>
          <a:noFill/>
        </p:spPr>
        <p:txBody>
          <a:bodyPr wrap="square">
            <a:spAutoFit/>
          </a:bodyPr>
          <a:lstStyle/>
          <a:p>
            <a:pPr algn="ctr"/>
            <a:r>
              <a:rPr lang="en-US" altLang="zh-CN" sz="1600" dirty="0" err="1">
                <a:latin typeface="+mn-lt"/>
                <a:cs typeface="Times New Roman" panose="02020603050405020304" pitchFamily="18" charset="0"/>
              </a:rPr>
              <a:t>Chupp</a:t>
            </a:r>
            <a:r>
              <a:rPr lang="en-US" altLang="zh-CN" sz="1600" dirty="0">
                <a:latin typeface="+mn-lt"/>
                <a:cs typeface="Times New Roman" panose="02020603050405020304" pitchFamily="18" charset="0"/>
              </a:rPr>
              <a:t> and Ramsey-</a:t>
            </a:r>
            <a:r>
              <a:rPr lang="en-US" altLang="zh-CN" sz="1600" dirty="0" err="1">
                <a:latin typeface="+mn-lt"/>
                <a:cs typeface="Times New Roman" panose="02020603050405020304" pitchFamily="18" charset="0"/>
              </a:rPr>
              <a:t>Musolf</a:t>
            </a:r>
            <a:r>
              <a:rPr lang="en-US" altLang="zh-CN" sz="1600" dirty="0">
                <a:latin typeface="+mn-lt"/>
                <a:cs typeface="Times New Roman" panose="02020603050405020304" pitchFamily="18" charset="0"/>
              </a:rPr>
              <a:t>, PRC (2015); </a:t>
            </a:r>
            <a:r>
              <a:rPr lang="en-US" altLang="zh-CN" sz="1600" dirty="0" err="1">
                <a:latin typeface="+mn-lt"/>
                <a:cs typeface="Times New Roman" panose="02020603050405020304" pitchFamily="18" charset="0"/>
              </a:rPr>
              <a:t>Chupp</a:t>
            </a:r>
            <a:r>
              <a:rPr lang="en-US" altLang="zh-CN" sz="1600" dirty="0">
                <a:latin typeface="+mn-lt"/>
                <a:cs typeface="Times New Roman" panose="02020603050405020304" pitchFamily="18" charset="0"/>
              </a:rPr>
              <a:t> </a:t>
            </a:r>
            <a:r>
              <a:rPr lang="en-US" altLang="zh-CN" sz="1600" i="1" dirty="0">
                <a:latin typeface="+mn-lt"/>
                <a:ea typeface="微软雅黑" panose="020B0503020204020204" pitchFamily="34" charset="-122"/>
                <a:cs typeface="Times New Roman" panose="02020603050405020304" pitchFamily="18" charset="0"/>
              </a:rPr>
              <a:t>et al.,</a:t>
            </a:r>
            <a:r>
              <a:rPr lang="en-US" altLang="zh-CN" sz="1600" baseline="-25000" dirty="0">
                <a:latin typeface="+mn-lt"/>
                <a:ea typeface="微软雅黑" panose="020B0503020204020204" pitchFamily="34" charset="-122"/>
                <a:cs typeface="Times New Roman" panose="02020603050405020304" pitchFamily="18" charset="0"/>
              </a:rPr>
              <a:t> </a:t>
            </a:r>
            <a:r>
              <a:rPr lang="en-US" altLang="zh-CN" sz="1600" dirty="0">
                <a:latin typeface="+mn-lt"/>
                <a:cs typeface="Times New Roman" panose="02020603050405020304" pitchFamily="18" charset="0"/>
              </a:rPr>
              <a:t>RMP (2019)</a:t>
            </a:r>
          </a:p>
        </p:txBody>
      </p:sp>
      <p:sp>
        <p:nvSpPr>
          <p:cNvPr id="10" name="TextBox 9">
            <a:extLst>
              <a:ext uri="{FF2B5EF4-FFF2-40B4-BE49-F238E27FC236}">
                <a16:creationId xmlns:a16="http://schemas.microsoft.com/office/drawing/2014/main" id="{52EBB8FB-5742-A34B-AC88-96D68605061D}"/>
              </a:ext>
            </a:extLst>
          </p:cNvPr>
          <p:cNvSpPr txBox="1"/>
          <p:nvPr/>
        </p:nvSpPr>
        <p:spPr>
          <a:xfrm>
            <a:off x="4778244" y="4850993"/>
            <a:ext cx="3716082" cy="1208023"/>
          </a:xfrm>
          <a:prstGeom prst="rect">
            <a:avLst/>
          </a:prstGeom>
          <a:noFill/>
        </p:spPr>
        <p:txBody>
          <a:bodyPr wrap="none" rtlCol="0">
            <a:spAutoFit/>
          </a:bodyPr>
          <a:lstStyle/>
          <a:p>
            <a:pPr>
              <a:lnSpc>
                <a:spcPct val="125000"/>
              </a:lnSpc>
            </a:pPr>
            <a:r>
              <a:rPr lang="en-US" sz="2000" b="1" i="1" dirty="0">
                <a:latin typeface="+mn-lt"/>
              </a:rPr>
              <a:t>g</a:t>
            </a:r>
            <a:r>
              <a:rPr lang="en-US" sz="2000" b="1" dirty="0">
                <a:latin typeface="+mn-lt"/>
              </a:rPr>
              <a:t>:</a:t>
            </a:r>
            <a:r>
              <a:rPr lang="en-US" sz="2000" dirty="0">
                <a:latin typeface="+mn-lt"/>
              </a:rPr>
              <a:t> </a:t>
            </a:r>
            <a:r>
              <a:rPr lang="en-US" sz="1800" dirty="0">
                <a:latin typeface="+mn-lt"/>
              </a:rPr>
              <a:t>CP-violating coupling constants</a:t>
            </a:r>
          </a:p>
          <a:p>
            <a:pPr>
              <a:lnSpc>
                <a:spcPct val="125000"/>
              </a:lnSpc>
            </a:pPr>
            <a:r>
              <a:rPr lang="en-US" sz="1800" dirty="0">
                <a:latin typeface="+mn-lt"/>
              </a:rPr>
              <a:t>(0) scalar     (1) vector    (2) tensor</a:t>
            </a:r>
          </a:p>
          <a:p>
            <a:pPr>
              <a:spcBef>
                <a:spcPts val="600"/>
              </a:spcBef>
            </a:pPr>
            <a:r>
              <a:rPr lang="en-US" sz="2000" b="1" i="1" dirty="0">
                <a:latin typeface="+mn-lt"/>
              </a:rPr>
              <a:t>a</a:t>
            </a:r>
            <a:r>
              <a:rPr lang="en-US" sz="2000" b="1" dirty="0">
                <a:latin typeface="+mn-lt"/>
              </a:rPr>
              <a:t>:</a:t>
            </a:r>
            <a:r>
              <a:rPr lang="en-US" sz="2000" dirty="0">
                <a:latin typeface="+mn-lt"/>
              </a:rPr>
              <a:t> </a:t>
            </a:r>
            <a:r>
              <a:rPr lang="en-US" sz="1800" dirty="0">
                <a:latin typeface="+mn-lt"/>
              </a:rPr>
              <a:t>nuclear structure parameters</a:t>
            </a:r>
          </a:p>
        </p:txBody>
      </p:sp>
      <p:pic>
        <p:nvPicPr>
          <p:cNvPr id="7" name="Picture 6">
            <a:extLst>
              <a:ext uri="{FF2B5EF4-FFF2-40B4-BE49-F238E27FC236}">
                <a16:creationId xmlns:a16="http://schemas.microsoft.com/office/drawing/2014/main" id="{3F8D7B5D-B2D5-41C5-9FB2-9C2840FC0017}"/>
              </a:ext>
            </a:extLst>
          </p:cNvPr>
          <p:cNvPicPr>
            <a:picLocks noChangeAspect="1"/>
          </p:cNvPicPr>
          <p:nvPr/>
        </p:nvPicPr>
        <p:blipFill rotWithShape="1">
          <a:blip r:embed="rId5">
            <a:extLst>
              <a:ext uri="{28A0092B-C50C-407E-A947-70E740481C1C}">
                <a14:useLocalDpi xmlns:a14="http://schemas.microsoft.com/office/drawing/2010/main" val="0"/>
              </a:ext>
            </a:extLst>
          </a:blip>
          <a:srcRect l="30324"/>
          <a:stretch/>
        </p:blipFill>
        <p:spPr>
          <a:xfrm>
            <a:off x="4723471" y="4038600"/>
            <a:ext cx="4191929" cy="619220"/>
          </a:xfrm>
          <a:prstGeom prst="rect">
            <a:avLst/>
          </a:prstGeom>
        </p:spPr>
      </p:pic>
    </p:spTree>
    <p:extLst>
      <p:ext uri="{BB962C8B-B14F-4D97-AF65-F5344CB8AC3E}">
        <p14:creationId xmlns:p14="http://schemas.microsoft.com/office/powerpoint/2010/main" val="277700906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9D61E-58ED-4330-BF02-812589B355F3}"/>
              </a:ext>
            </a:extLst>
          </p:cNvPr>
          <p:cNvSpPr>
            <a:spLocks noGrp="1"/>
          </p:cNvSpPr>
          <p:nvPr>
            <p:ph type="title"/>
          </p:nvPr>
        </p:nvSpPr>
        <p:spPr>
          <a:xfrm>
            <a:off x="696320" y="156478"/>
            <a:ext cx="7772400" cy="605522"/>
          </a:xfrm>
        </p:spPr>
        <p:txBody>
          <a:bodyPr/>
          <a:lstStyle/>
          <a:p>
            <a:r>
              <a:rPr lang="en-US" altLang="zh-CN" dirty="0">
                <a:solidFill>
                  <a:srgbClr val="0000FF"/>
                </a:solidFill>
                <a:effectLst/>
              </a:rPr>
              <a:t>Gravity-Induced Transverse Vector Light Shift</a:t>
            </a:r>
            <a:endParaRPr lang="zh-CN" altLang="en-US" dirty="0">
              <a:solidFill>
                <a:srgbClr val="0000FF"/>
              </a:solidFill>
              <a:effectLst/>
            </a:endParaRPr>
          </a:p>
        </p:txBody>
      </p:sp>
      <p:pic>
        <p:nvPicPr>
          <p:cNvPr id="6" name="图片 5">
            <a:extLst>
              <a:ext uri="{FF2B5EF4-FFF2-40B4-BE49-F238E27FC236}">
                <a16:creationId xmlns:a16="http://schemas.microsoft.com/office/drawing/2014/main" id="{2CC4A88E-3669-4DEB-A8B0-EBB5C4C48A8A}"/>
              </a:ext>
            </a:extLst>
          </p:cNvPr>
          <p:cNvPicPr>
            <a:picLocks noChangeAspect="1"/>
          </p:cNvPicPr>
          <p:nvPr/>
        </p:nvPicPr>
        <p:blipFill rotWithShape="1">
          <a:blip r:embed="rId2"/>
          <a:srcRect l="60591"/>
          <a:stretch/>
        </p:blipFill>
        <p:spPr>
          <a:xfrm>
            <a:off x="414843" y="4254539"/>
            <a:ext cx="2535785" cy="2258748"/>
          </a:xfrm>
          <a:prstGeom prst="rect">
            <a:avLst/>
          </a:prstGeom>
        </p:spPr>
      </p:pic>
      <mc:AlternateContent xmlns:mc="http://schemas.openxmlformats.org/markup-compatibility/2006">
        <mc:Choice xmlns:a14="http://schemas.microsoft.com/office/drawing/2010/main" Requires="a14">
          <p:sp>
            <p:nvSpPr>
              <p:cNvPr id="13" name="文本框 12">
                <a:extLst>
                  <a:ext uri="{FF2B5EF4-FFF2-40B4-BE49-F238E27FC236}">
                    <a16:creationId xmlns:a16="http://schemas.microsoft.com/office/drawing/2014/main" id="{513E1B24-96A7-4A46-828C-C48B46B06B56}"/>
                  </a:ext>
                </a:extLst>
              </p:cNvPr>
              <p:cNvSpPr txBox="1"/>
              <p:nvPr/>
            </p:nvSpPr>
            <p:spPr>
              <a:xfrm>
                <a:off x="5257800" y="2209800"/>
                <a:ext cx="3743753" cy="1061253"/>
              </a:xfrm>
              <a:prstGeom prst="rect">
                <a:avLst/>
              </a:prstGeom>
              <a:noFill/>
            </p:spPr>
            <p:txBody>
              <a:bodyPr wrap="square">
                <a:spAutoFit/>
              </a:bodyPr>
              <a:lstStyle/>
              <a:p>
                <a:pPr algn="ctr">
                  <a:spcAft>
                    <a:spcPts val="600"/>
                  </a:spcAft>
                </a:pPr>
                <a:r>
                  <a:rPr lang="en-US" altLang="zh-CN" sz="2000" dirty="0">
                    <a:latin typeface="+mn-lt"/>
                  </a:rPr>
                  <a:t>Spin-Precession frequency:</a:t>
                </a:r>
                <a:r>
                  <a:rPr lang="en-US" altLang="zh-CN" sz="2000" dirty="0"/>
                  <a:t> </a:t>
                </a:r>
              </a:p>
              <a:p>
                <a:pPr>
                  <a:spcBef>
                    <a:spcPts val="600"/>
                  </a:spcBef>
                </a:pPr>
                <a14:m>
                  <m:oMathPara xmlns:m="http://schemas.openxmlformats.org/officeDocument/2006/math">
                    <m:oMathParaPr>
                      <m:jc m:val="centerGroup"/>
                    </m:oMathParaPr>
                    <m:oMath xmlns:m="http://schemas.openxmlformats.org/officeDocument/2006/math">
                      <m:r>
                        <a:rPr lang="en-US" altLang="zh-CN" sz="2000" i="1" smtClean="0">
                          <a:latin typeface="Cambria Math" panose="02040503050406030204" pitchFamily="18" charset="0"/>
                        </a:rPr>
                        <m:t>h</m:t>
                      </m:r>
                      <m:r>
                        <a:rPr lang="en-US" altLang="zh-CN" sz="2000" i="1" smtClean="0">
                          <a:latin typeface="Cambria Math" panose="02040503050406030204" pitchFamily="18" charset="0"/>
                        </a:rPr>
                        <m:t>𝜈</m:t>
                      </m:r>
                      <m:r>
                        <a:rPr lang="en-US" altLang="zh-CN" sz="2000" b="0" i="1" smtClean="0">
                          <a:latin typeface="Cambria Math" panose="02040503050406030204" pitchFamily="18" charset="0"/>
                        </a:rPr>
                        <m:t>=2</m:t>
                      </m:r>
                      <m:r>
                        <a:rPr lang="en-US" altLang="zh-CN" sz="2000" b="0" i="1" smtClean="0">
                          <a:latin typeface="Cambria Math" panose="02040503050406030204" pitchFamily="18" charset="0"/>
                        </a:rPr>
                        <m:t>𝜇</m:t>
                      </m:r>
                      <m:r>
                        <a:rPr lang="en-US" altLang="zh-CN" sz="2000" b="0" i="1" smtClean="0">
                          <a:latin typeface="Cambria Math" panose="02040503050406030204" pitchFamily="18" charset="0"/>
                        </a:rPr>
                        <m:t>𝐵</m:t>
                      </m:r>
                      <m:r>
                        <a:rPr lang="en-US" altLang="zh-CN" sz="2000" b="0" i="1" smtClean="0">
                          <a:latin typeface="Cambria Math" panose="02040503050406030204" pitchFamily="18" charset="0"/>
                        </a:rPr>
                        <m:t>−</m:t>
                      </m:r>
                      <m:f>
                        <m:fPr>
                          <m:ctrlPr>
                            <a:rPr lang="en-US" altLang="zh-CN" sz="2000" i="1">
                              <a:latin typeface="Cambria Math" panose="02040503050406030204" pitchFamily="18" charset="0"/>
                            </a:rPr>
                          </m:ctrlPr>
                        </m:fPr>
                        <m:num>
                          <m:r>
                            <a:rPr lang="en-US" altLang="zh-CN" sz="2000" i="1" smtClean="0">
                              <a:solidFill>
                                <a:srgbClr val="FF0000"/>
                              </a:solidFill>
                              <a:latin typeface="Cambria Math" panose="02040503050406030204" pitchFamily="18" charset="0"/>
                            </a:rPr>
                            <m:t>𝛽</m:t>
                          </m:r>
                          <m:r>
                            <a:rPr lang="en-US" altLang="zh-CN" sz="2000" i="1">
                              <a:latin typeface="Cambria Math" panose="02040503050406030204" pitchFamily="18" charset="0"/>
                            </a:rPr>
                            <m:t>𝑚𝑔</m:t>
                          </m:r>
                        </m:num>
                        <m:den>
                          <m:r>
                            <a:rPr lang="en-US" altLang="zh-CN" sz="2000" b="0" i="1" smtClean="0">
                              <a:latin typeface="Cambria Math" panose="02040503050406030204" pitchFamily="18" charset="0"/>
                            </a:rPr>
                            <m:t>2</m:t>
                          </m:r>
                        </m:den>
                      </m:f>
                      <m:r>
                        <m:rPr>
                          <m:sty m:val="p"/>
                        </m:rPr>
                        <a:rPr lang="en-US" altLang="zh-CN" sz="2000" b="0" i="0" smtClean="0">
                          <a:latin typeface="Cambria Math" panose="02040503050406030204" pitchFamily="18" charset="0"/>
                        </a:rPr>
                        <m:t>sin</m:t>
                      </m:r>
                      <m:d>
                        <m:dPr>
                          <m:ctrlPr>
                            <a:rPr lang="en-US" altLang="zh-CN" sz="2000" b="0" i="1" smtClean="0">
                              <a:latin typeface="Cambria Math" panose="02040503050406030204" pitchFamily="18" charset="0"/>
                            </a:rPr>
                          </m:ctrlPr>
                        </m:dPr>
                        <m:e>
                          <m:r>
                            <a:rPr lang="en-US" altLang="zh-CN" sz="2000" b="0" i="1" smtClean="0">
                              <a:latin typeface="Cambria Math" panose="02040503050406030204" pitchFamily="18" charset="0"/>
                            </a:rPr>
                            <m:t>2</m:t>
                          </m:r>
                          <m:r>
                            <a:rPr lang="en-US" altLang="zh-CN" sz="2000" b="0" i="1" smtClean="0">
                              <a:latin typeface="Cambria Math" panose="02040503050406030204" pitchFamily="18" charset="0"/>
                            </a:rPr>
                            <m:t>𝜃</m:t>
                          </m:r>
                        </m:e>
                      </m:d>
                    </m:oMath>
                  </m:oMathPara>
                </a14:m>
                <a:endParaRPr lang="zh-CN" altLang="en-US" sz="2000" dirty="0"/>
              </a:p>
            </p:txBody>
          </p:sp>
        </mc:Choice>
        <mc:Fallback>
          <p:sp>
            <p:nvSpPr>
              <p:cNvPr id="13" name="文本框 12">
                <a:extLst>
                  <a:ext uri="{FF2B5EF4-FFF2-40B4-BE49-F238E27FC236}">
                    <a16:creationId xmlns:a16="http://schemas.microsoft.com/office/drawing/2014/main" id="{513E1B24-96A7-4A46-828C-C48B46B06B56}"/>
                  </a:ext>
                </a:extLst>
              </p:cNvPr>
              <p:cNvSpPr txBox="1">
                <a:spLocks noRot="1" noChangeAspect="1" noMove="1" noResize="1" noEditPoints="1" noAdjustHandles="1" noChangeArrowheads="1" noChangeShapeType="1" noTextEdit="1"/>
              </p:cNvSpPr>
              <p:nvPr/>
            </p:nvSpPr>
            <p:spPr>
              <a:xfrm>
                <a:off x="5257800" y="2209800"/>
                <a:ext cx="3743753" cy="1061253"/>
              </a:xfrm>
              <a:prstGeom prst="rect">
                <a:avLst/>
              </a:prstGeom>
              <a:blipFill>
                <a:blip r:embed="rId3"/>
                <a:stretch>
                  <a:fillRect t="-3448"/>
                </a:stretch>
              </a:blipFill>
            </p:spPr>
            <p:txBody>
              <a:bodyPr/>
              <a:lstStyle/>
              <a:p>
                <a:r>
                  <a:rPr lang="zh-CN" altLang="en-US">
                    <a:noFill/>
                  </a:rPr>
                  <a:t> </a:t>
                </a:r>
              </a:p>
            </p:txBody>
          </p:sp>
        </mc:Fallback>
      </mc:AlternateContent>
      <p:grpSp>
        <p:nvGrpSpPr>
          <p:cNvPr id="12" name="Group 11">
            <a:extLst>
              <a:ext uri="{FF2B5EF4-FFF2-40B4-BE49-F238E27FC236}">
                <a16:creationId xmlns:a16="http://schemas.microsoft.com/office/drawing/2014/main" id="{0DB922CC-7B4E-7CFF-5B16-7C8EF774FFA4}"/>
              </a:ext>
            </a:extLst>
          </p:cNvPr>
          <p:cNvGrpSpPr/>
          <p:nvPr/>
        </p:nvGrpSpPr>
        <p:grpSpPr>
          <a:xfrm>
            <a:off x="5001745" y="3585478"/>
            <a:ext cx="3913655" cy="2815322"/>
            <a:chOff x="4953000" y="3048000"/>
            <a:chExt cx="3913655" cy="2815322"/>
          </a:xfrm>
        </p:grpSpPr>
        <p:grpSp>
          <p:nvGrpSpPr>
            <p:cNvPr id="9" name="组合 8">
              <a:extLst>
                <a:ext uri="{FF2B5EF4-FFF2-40B4-BE49-F238E27FC236}">
                  <a16:creationId xmlns:a16="http://schemas.microsoft.com/office/drawing/2014/main" id="{C636CF10-45F3-475D-9829-5D472C99E1F9}"/>
                </a:ext>
              </a:extLst>
            </p:cNvPr>
            <p:cNvGrpSpPr>
              <a:grpSpLocks noChangeAspect="1"/>
            </p:cNvGrpSpPr>
            <p:nvPr/>
          </p:nvGrpSpPr>
          <p:grpSpPr>
            <a:xfrm>
              <a:off x="4953000" y="3048000"/>
              <a:ext cx="3913655" cy="2815322"/>
              <a:chOff x="620575" y="2978804"/>
              <a:chExt cx="4648355" cy="3343835"/>
            </a:xfrm>
          </p:grpSpPr>
          <p:pic>
            <p:nvPicPr>
              <p:cNvPr id="10" name="图片 9">
                <a:extLst>
                  <a:ext uri="{FF2B5EF4-FFF2-40B4-BE49-F238E27FC236}">
                    <a16:creationId xmlns:a16="http://schemas.microsoft.com/office/drawing/2014/main" id="{A60735E6-648A-4A9F-B00D-E4523B17261F}"/>
                  </a:ext>
                </a:extLst>
              </p:cNvPr>
              <p:cNvPicPr>
                <a:picLocks noChangeAspect="1"/>
              </p:cNvPicPr>
              <p:nvPr/>
            </p:nvPicPr>
            <p:blipFill rotWithShape="1">
              <a:blip r:embed="rId4"/>
              <a:srcRect l="4606" t="-1008" r="-4606" b="1008"/>
              <a:stretch/>
            </p:blipFill>
            <p:spPr>
              <a:xfrm>
                <a:off x="984116" y="2978804"/>
                <a:ext cx="4284814" cy="3343835"/>
              </a:xfrm>
              <a:prstGeom prst="rect">
                <a:avLst/>
              </a:prstGeom>
            </p:spPr>
          </p:pic>
          <mc:AlternateContent xmlns:mc="http://schemas.openxmlformats.org/markup-compatibility/2006" xmlns:a14="http://schemas.microsoft.com/office/drawing/2010/main">
            <mc:Choice Requires="a14">
              <p:sp>
                <p:nvSpPr>
                  <p:cNvPr id="11" name="文本框 10">
                    <a:extLst>
                      <a:ext uri="{FF2B5EF4-FFF2-40B4-BE49-F238E27FC236}">
                        <a16:creationId xmlns:a16="http://schemas.microsoft.com/office/drawing/2014/main" id="{76D7C0AC-DB27-407A-B437-58DD55415C99}"/>
                      </a:ext>
                    </a:extLst>
                  </p:cNvPr>
                  <p:cNvSpPr txBox="1"/>
                  <p:nvPr/>
                </p:nvSpPr>
                <p:spPr>
                  <a:xfrm rot="16200000">
                    <a:off x="271213" y="4345200"/>
                    <a:ext cx="1064279" cy="36555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m:rPr>
                              <m:sty m:val="p"/>
                            </m:rPr>
                            <a:rPr lang="en-US" altLang="zh-CN" sz="1400" b="0" i="0" smtClean="0">
                              <a:latin typeface="Cambria Math" panose="02040503050406030204" pitchFamily="18" charset="0"/>
                            </a:rPr>
                            <m:t>Δ</m:t>
                          </m:r>
                          <m:r>
                            <a:rPr lang="en-US" altLang="zh-CN" sz="1400" b="0" i="1" smtClean="0">
                              <a:latin typeface="Cambria Math" panose="02040503050406030204" pitchFamily="18" charset="0"/>
                            </a:rPr>
                            <m:t>𝜈</m:t>
                          </m:r>
                          <m:r>
                            <a:rPr lang="en-US" altLang="zh-CN" sz="1400" b="0" i="1" smtClean="0">
                              <a:latin typeface="Cambria Math" panose="02040503050406030204" pitchFamily="18" charset="0"/>
                            </a:rPr>
                            <m:t> (</m:t>
                          </m:r>
                          <m:r>
                            <m:rPr>
                              <m:sty m:val="p"/>
                            </m:rPr>
                            <a:rPr lang="en-US" altLang="zh-CN" sz="1400" b="0" i="0" smtClean="0">
                              <a:latin typeface="Cambria Math" panose="02040503050406030204" pitchFamily="18" charset="0"/>
                            </a:rPr>
                            <m:t>mHz</m:t>
                          </m:r>
                          <m:r>
                            <a:rPr lang="en-US" altLang="zh-CN" sz="1400" b="0" i="1" smtClean="0">
                              <a:latin typeface="Cambria Math" panose="02040503050406030204" pitchFamily="18" charset="0"/>
                            </a:rPr>
                            <m:t>)</m:t>
                          </m:r>
                        </m:oMath>
                      </m:oMathPara>
                    </a14:m>
                    <a:endParaRPr lang="zh-CN" altLang="en-US" sz="1400" dirty="0"/>
                  </a:p>
                </p:txBody>
              </p:sp>
            </mc:Choice>
            <mc:Fallback xmlns="">
              <p:sp>
                <p:nvSpPr>
                  <p:cNvPr id="11" name="文本框 10">
                    <a:extLst>
                      <a:ext uri="{FF2B5EF4-FFF2-40B4-BE49-F238E27FC236}">
                        <a16:creationId xmlns:a16="http://schemas.microsoft.com/office/drawing/2014/main" id="{76D7C0AC-DB27-407A-B437-58DD55415C99}"/>
                      </a:ext>
                    </a:extLst>
                  </p:cNvPr>
                  <p:cNvSpPr txBox="1">
                    <a:spLocks noRot="1" noChangeAspect="1" noMove="1" noResize="1" noEditPoints="1" noAdjustHandles="1" noChangeArrowheads="1" noChangeShapeType="1" noTextEdit="1"/>
                  </p:cNvSpPr>
                  <p:nvPr/>
                </p:nvSpPr>
                <p:spPr>
                  <a:xfrm rot="16200000">
                    <a:off x="271213" y="4345200"/>
                    <a:ext cx="1064279" cy="365555"/>
                  </a:xfrm>
                  <a:prstGeom prst="rect">
                    <a:avLst/>
                  </a:prstGeom>
                  <a:blipFill>
                    <a:blip r:embed="rId6"/>
                    <a:stretch>
                      <a:fillRect t="-2041" r="-8000"/>
                    </a:stretch>
                  </a:blipFill>
                </p:spPr>
                <p:txBody>
                  <a:bodyPr/>
                  <a:lstStyle/>
                  <a:p>
                    <a:r>
                      <a:rPr lang="zh-CN" altLang="en-US">
                        <a:noFill/>
                      </a:rPr>
                      <a:t> </a:t>
                    </a:r>
                  </a:p>
                </p:txBody>
              </p:sp>
            </mc:Fallback>
          </mc:AlternateContent>
        </p:grpSp>
        <mc:AlternateContent xmlns:mc="http://schemas.openxmlformats.org/markup-compatibility/2006" xmlns:a14="http://schemas.microsoft.com/office/drawing/2010/main">
          <mc:Choice Requires="a14">
            <p:sp>
              <p:nvSpPr>
                <p:cNvPr id="16" name="文本框 15">
                  <a:extLst>
                    <a:ext uri="{FF2B5EF4-FFF2-40B4-BE49-F238E27FC236}">
                      <a16:creationId xmlns:a16="http://schemas.microsoft.com/office/drawing/2014/main" id="{F0C788B5-BCE0-4821-A7ED-A35B806D60D9}"/>
                    </a:ext>
                  </a:extLst>
                </p:cNvPr>
                <p:cNvSpPr txBox="1"/>
                <p:nvPr/>
              </p:nvSpPr>
              <p:spPr>
                <a:xfrm>
                  <a:off x="6629400" y="4953000"/>
                  <a:ext cx="2065867" cy="400110"/>
                </a:xfrm>
                <a:prstGeom prst="rect">
                  <a:avLst/>
                </a:prstGeom>
                <a:noFill/>
              </p:spPr>
              <p:txBody>
                <a:bodyPr wrap="square">
                  <a:spAutoFit/>
                </a:bodyPr>
                <a:lstStyle/>
                <a:p>
                  <a:pPr/>
                  <a14:m>
                    <m:oMathPara xmlns:m="http://schemas.openxmlformats.org/officeDocument/2006/math">
                      <m:oMathParaPr>
                        <m:jc m:val="left"/>
                      </m:oMathParaPr>
                      <m:oMath xmlns:m="http://schemas.openxmlformats.org/officeDocument/2006/math">
                        <m:r>
                          <a:rPr lang="en-US" altLang="zh-CN" sz="2000" b="0" i="1" smtClean="0">
                            <a:latin typeface="Cambria Math" panose="02040503050406030204" pitchFamily="18" charset="0"/>
                          </a:rPr>
                          <m:t>𝑔</m:t>
                        </m:r>
                        <m:r>
                          <a:rPr lang="en-US" altLang="zh-CN" sz="2000" b="0" i="1" smtClean="0">
                            <a:latin typeface="Cambria Math" panose="02040503050406030204" pitchFamily="18" charset="0"/>
                          </a:rPr>
                          <m:t>=9.8</m:t>
                        </m:r>
                        <m:d>
                          <m:dPr>
                            <m:ctrlPr>
                              <a:rPr lang="en-US" altLang="zh-CN" sz="2000" b="0" i="1" smtClean="0">
                                <a:latin typeface="Cambria Math" panose="02040503050406030204" pitchFamily="18" charset="0"/>
                              </a:rPr>
                            </m:ctrlPr>
                          </m:dPr>
                          <m:e>
                            <m:r>
                              <a:rPr lang="en-US" altLang="zh-CN" sz="2000" b="0" i="1" smtClean="0">
                                <a:latin typeface="Cambria Math" panose="02040503050406030204" pitchFamily="18" charset="0"/>
                              </a:rPr>
                              <m:t>5</m:t>
                            </m:r>
                          </m:e>
                        </m:d>
                        <m:r>
                          <a:rPr lang="en-US" altLang="zh-CN" sz="2000" b="0" i="0" smtClean="0">
                            <a:latin typeface="Cambria Math" panose="02040503050406030204" pitchFamily="18" charset="0"/>
                          </a:rPr>
                          <m:t> </m:t>
                        </m:r>
                        <m:r>
                          <m:rPr>
                            <m:sty m:val="p"/>
                          </m:rPr>
                          <a:rPr lang="en-US" altLang="zh-CN" sz="2000" b="0" i="0" smtClean="0">
                            <a:latin typeface="Cambria Math" panose="02040503050406030204" pitchFamily="18" charset="0"/>
                          </a:rPr>
                          <m:t>m</m:t>
                        </m:r>
                        <m:r>
                          <a:rPr lang="en-US" altLang="zh-CN" sz="2000" b="0" i="0" smtClean="0">
                            <a:latin typeface="Cambria Math" panose="02040503050406030204" pitchFamily="18" charset="0"/>
                          </a:rPr>
                          <m:t>/</m:t>
                        </m:r>
                        <m:sSup>
                          <m:sSupPr>
                            <m:ctrlPr>
                              <a:rPr lang="en-US" altLang="zh-CN" sz="2000" b="0" i="1" smtClean="0">
                                <a:latin typeface="Cambria Math" panose="02040503050406030204" pitchFamily="18" charset="0"/>
                              </a:rPr>
                            </m:ctrlPr>
                          </m:sSupPr>
                          <m:e>
                            <m:r>
                              <m:rPr>
                                <m:sty m:val="p"/>
                              </m:rPr>
                              <a:rPr lang="en-US" altLang="zh-CN" sz="2000" b="0" i="0" smtClean="0">
                                <a:latin typeface="Cambria Math" panose="02040503050406030204" pitchFamily="18" charset="0"/>
                              </a:rPr>
                              <m:t>s</m:t>
                            </m:r>
                          </m:e>
                          <m:sup>
                            <m:r>
                              <a:rPr lang="en-US" altLang="zh-CN" sz="2000" b="0" i="0" smtClean="0">
                                <a:latin typeface="Cambria Math" panose="02040503050406030204" pitchFamily="18" charset="0"/>
                              </a:rPr>
                              <m:t>2</m:t>
                            </m:r>
                          </m:sup>
                        </m:sSup>
                      </m:oMath>
                    </m:oMathPara>
                  </a14:m>
                  <a:endParaRPr lang="zh-CN" altLang="en-US" sz="2000" dirty="0"/>
                </a:p>
              </p:txBody>
            </p:sp>
          </mc:Choice>
          <mc:Fallback xmlns="">
            <p:sp>
              <p:nvSpPr>
                <p:cNvPr id="16" name="文本框 15">
                  <a:extLst>
                    <a:ext uri="{FF2B5EF4-FFF2-40B4-BE49-F238E27FC236}">
                      <a16:creationId xmlns:a16="http://schemas.microsoft.com/office/drawing/2014/main" id="{F0C788B5-BCE0-4821-A7ED-A35B806D60D9}"/>
                    </a:ext>
                  </a:extLst>
                </p:cNvPr>
                <p:cNvSpPr txBox="1">
                  <a:spLocks noRot="1" noChangeAspect="1" noMove="1" noResize="1" noEditPoints="1" noAdjustHandles="1" noChangeArrowheads="1" noChangeShapeType="1" noTextEdit="1"/>
                </p:cNvSpPr>
                <p:nvPr/>
              </p:nvSpPr>
              <p:spPr>
                <a:xfrm>
                  <a:off x="6629400" y="4953000"/>
                  <a:ext cx="2065867" cy="400110"/>
                </a:xfrm>
                <a:prstGeom prst="rect">
                  <a:avLst/>
                </a:prstGeom>
                <a:blipFill>
                  <a:blip r:embed="rId7"/>
                  <a:stretch>
                    <a:fillRect b="-16923"/>
                  </a:stretch>
                </a:blipFill>
              </p:spPr>
              <p:txBody>
                <a:bodyPr/>
                <a:lstStyle/>
                <a:p>
                  <a:r>
                    <a:rPr lang="en-US">
                      <a:noFill/>
                    </a:rPr>
                    <a:t> </a:t>
                  </a:r>
                </a:p>
              </p:txBody>
            </p:sp>
          </mc:Fallback>
        </mc:AlternateContent>
      </p:grpSp>
      <p:sp>
        <p:nvSpPr>
          <p:cNvPr id="5" name="文本框 3">
            <a:extLst>
              <a:ext uri="{FF2B5EF4-FFF2-40B4-BE49-F238E27FC236}">
                <a16:creationId xmlns:a16="http://schemas.microsoft.com/office/drawing/2014/main" id="{73FF8A6C-6835-0EE7-104E-09FA2BDD04F8}"/>
              </a:ext>
            </a:extLst>
          </p:cNvPr>
          <p:cNvSpPr txBox="1"/>
          <p:nvPr/>
        </p:nvSpPr>
        <p:spPr>
          <a:xfrm>
            <a:off x="6608697" y="6424353"/>
            <a:ext cx="2279018" cy="338554"/>
          </a:xfrm>
          <a:prstGeom prst="rect">
            <a:avLst/>
          </a:prstGeom>
          <a:noFill/>
        </p:spPr>
        <p:txBody>
          <a:bodyPr wrap="square">
            <a:spAutoFit/>
          </a:bodyPr>
          <a:lstStyle/>
          <a:p>
            <a:r>
              <a:rPr lang="en-US" altLang="zh-CN" sz="1600" dirty="0">
                <a:solidFill>
                  <a:srgbClr val="0000FF"/>
                </a:solidFill>
                <a:latin typeface="+mn-lt"/>
                <a:cs typeface="Times New Roman" panose="02020603050405020304" pitchFamily="18" charset="0"/>
              </a:rPr>
              <a:t>Wang </a:t>
            </a:r>
            <a:r>
              <a:rPr lang="en-US" altLang="zh-CN" sz="1600" i="1" dirty="0">
                <a:solidFill>
                  <a:srgbClr val="0000FF"/>
                </a:solidFill>
                <a:latin typeface="+mn-lt"/>
                <a:cs typeface="Times New Roman" panose="02020603050405020304" pitchFamily="18" charset="0"/>
              </a:rPr>
              <a:t>et al.</a:t>
            </a:r>
            <a:r>
              <a:rPr lang="en-US" altLang="zh-CN" sz="1600" dirty="0">
                <a:solidFill>
                  <a:srgbClr val="0000FF"/>
                </a:solidFill>
                <a:latin typeface="+mn-lt"/>
                <a:cs typeface="Times New Roman" panose="02020603050405020304" pitchFamily="18" charset="0"/>
              </a:rPr>
              <a:t>, submitted </a:t>
            </a:r>
          </a:p>
        </p:txBody>
      </p:sp>
      <p:sp>
        <p:nvSpPr>
          <p:cNvPr id="18" name="TextBox 17">
            <a:extLst>
              <a:ext uri="{FF2B5EF4-FFF2-40B4-BE49-F238E27FC236}">
                <a16:creationId xmlns:a16="http://schemas.microsoft.com/office/drawing/2014/main" id="{56C61F66-7496-5194-93ED-F11691091154}"/>
              </a:ext>
            </a:extLst>
          </p:cNvPr>
          <p:cNvSpPr txBox="1"/>
          <p:nvPr/>
        </p:nvSpPr>
        <p:spPr>
          <a:xfrm>
            <a:off x="2980376" y="5690533"/>
            <a:ext cx="1941818" cy="646331"/>
          </a:xfrm>
          <a:prstGeom prst="rect">
            <a:avLst/>
          </a:prstGeom>
          <a:noFill/>
        </p:spPr>
        <p:txBody>
          <a:bodyPr wrap="square">
            <a:spAutoFit/>
          </a:bodyPr>
          <a:lstStyle/>
          <a:p>
            <a:r>
              <a:rPr lang="en-US" sz="1800" dirty="0">
                <a:solidFill>
                  <a:srgbClr val="000000"/>
                </a:solidFill>
                <a:latin typeface="Arial"/>
              </a:rPr>
              <a:t>Vector structure of a light beam</a:t>
            </a:r>
            <a:endParaRPr lang="en-US" sz="2000" dirty="0"/>
          </a:p>
        </p:txBody>
      </p:sp>
      <p:sp>
        <p:nvSpPr>
          <p:cNvPr id="20" name="TextBox 19">
            <a:extLst>
              <a:ext uri="{FF2B5EF4-FFF2-40B4-BE49-F238E27FC236}">
                <a16:creationId xmlns:a16="http://schemas.microsoft.com/office/drawing/2014/main" id="{1105E104-6C6B-38C4-5FF8-331ADB82D6BE}"/>
              </a:ext>
            </a:extLst>
          </p:cNvPr>
          <p:cNvSpPr txBox="1"/>
          <p:nvPr/>
        </p:nvSpPr>
        <p:spPr>
          <a:xfrm>
            <a:off x="533400" y="838200"/>
            <a:ext cx="8534400" cy="1077218"/>
          </a:xfrm>
          <a:prstGeom prst="rect">
            <a:avLst/>
          </a:prstGeom>
          <a:noFill/>
        </p:spPr>
        <p:txBody>
          <a:bodyPr wrap="square">
            <a:spAutoFit/>
          </a:bodyPr>
          <a:lstStyle/>
          <a:p>
            <a:pPr marL="342900" indent="-342900">
              <a:spcBef>
                <a:spcPts val="600"/>
              </a:spcBef>
              <a:buFont typeface="Arial" panose="020B0604020202020204" pitchFamily="34" charset="0"/>
              <a:buChar char="•"/>
            </a:pPr>
            <a:r>
              <a:rPr lang="en-US" sz="1800" dirty="0">
                <a:solidFill>
                  <a:srgbClr val="000000"/>
                </a:solidFill>
                <a:latin typeface="Arial"/>
              </a:rPr>
              <a:t>At force equilibrium, force-to-frequency conversion is </a:t>
            </a:r>
            <a:r>
              <a:rPr lang="en-US" sz="1800" dirty="0">
                <a:solidFill>
                  <a:srgbClr val="FF0000"/>
                </a:solidFill>
                <a:latin typeface="Arial"/>
              </a:rPr>
              <a:t>robust</a:t>
            </a:r>
          </a:p>
          <a:p>
            <a:pPr marL="342900" indent="-342900">
              <a:spcBef>
                <a:spcPts val="600"/>
              </a:spcBef>
              <a:buFont typeface="Arial" panose="020B0604020202020204" pitchFamily="34" charset="0"/>
              <a:buChar char="•"/>
            </a:pPr>
            <a:r>
              <a:rPr lang="en-US" sz="1800" dirty="0">
                <a:solidFill>
                  <a:srgbClr val="000000"/>
                </a:solidFill>
                <a:latin typeface="Arial"/>
              </a:rPr>
              <a:t>Sensing weak force at </a:t>
            </a:r>
            <a:r>
              <a:rPr lang="en-US" sz="1800" dirty="0">
                <a:solidFill>
                  <a:srgbClr val="000000"/>
                </a:solidFill>
                <a:latin typeface="Symbol" panose="05050102010706020507" pitchFamily="18" charset="2"/>
              </a:rPr>
              <a:t>m</a:t>
            </a:r>
            <a:r>
              <a:rPr lang="en-US" sz="1800" dirty="0">
                <a:solidFill>
                  <a:srgbClr val="000000"/>
                </a:solidFill>
                <a:latin typeface="Arial"/>
              </a:rPr>
              <a:t>m-range (10</a:t>
            </a:r>
            <a:r>
              <a:rPr lang="en-US" sz="1800" baseline="30000" dirty="0">
                <a:solidFill>
                  <a:srgbClr val="000000"/>
                </a:solidFill>
                <a:latin typeface="Arial"/>
              </a:rPr>
              <a:t>-14</a:t>
            </a:r>
            <a:r>
              <a:rPr lang="en-US" sz="1800" dirty="0">
                <a:solidFill>
                  <a:srgbClr val="000000"/>
                </a:solidFill>
                <a:latin typeface="Arial"/>
              </a:rPr>
              <a:t> </a:t>
            </a:r>
            <a:r>
              <a:rPr lang="en-US" sz="1800" dirty="0" err="1">
                <a:solidFill>
                  <a:srgbClr val="000000"/>
                </a:solidFill>
                <a:latin typeface="Arial"/>
              </a:rPr>
              <a:t>pN</a:t>
            </a:r>
            <a:r>
              <a:rPr lang="en-US" sz="1800" dirty="0">
                <a:solidFill>
                  <a:srgbClr val="000000"/>
                </a:solidFill>
                <a:latin typeface="Arial"/>
              </a:rPr>
              <a:t>)</a:t>
            </a:r>
          </a:p>
          <a:p>
            <a:pPr marL="342900" indent="-342900">
              <a:spcBef>
                <a:spcPts val="600"/>
              </a:spcBef>
              <a:buFont typeface="Arial" panose="020B0604020202020204" pitchFamily="34" charset="0"/>
              <a:buChar char="•"/>
            </a:pPr>
            <a:r>
              <a:rPr lang="en-US" sz="1800" dirty="0">
                <a:solidFill>
                  <a:srgbClr val="000000"/>
                </a:solidFill>
                <a:latin typeface="Arial"/>
              </a:rPr>
              <a:t>General systematic effect in precision measurement and quantum computing</a:t>
            </a:r>
            <a:endParaRPr lang="en-US" sz="2000" dirty="0"/>
          </a:p>
        </p:txBody>
      </p:sp>
      <mc:AlternateContent xmlns:mc="http://schemas.openxmlformats.org/markup-compatibility/2006">
        <mc:Choice xmlns:a14="http://schemas.microsoft.com/office/drawing/2010/main" Requires="a14">
          <p:sp>
            <p:nvSpPr>
              <p:cNvPr id="3" name="Rectangle 2">
                <a:extLst>
                  <a:ext uri="{FF2B5EF4-FFF2-40B4-BE49-F238E27FC236}">
                    <a16:creationId xmlns:a16="http://schemas.microsoft.com/office/drawing/2014/main" id="{D42D761D-D0ED-48DA-813B-8FD62907923A}"/>
                  </a:ext>
                </a:extLst>
              </p:cNvPr>
              <p:cNvSpPr/>
              <p:nvPr/>
            </p:nvSpPr>
            <p:spPr>
              <a:xfrm>
                <a:off x="3053593" y="4254539"/>
                <a:ext cx="1482969" cy="738600"/>
              </a:xfrm>
              <a:prstGeom prst="rect">
                <a:avLst/>
              </a:prstGeom>
            </p:spPr>
            <p:txBody>
              <a:bodyPr wrap="square">
                <a:spAutoFit/>
              </a:bodyPr>
              <a:lstStyle/>
              <a:p>
                <a14:m>
                  <m:oMathPara xmlns:m="http://schemas.openxmlformats.org/officeDocument/2006/math">
                    <m:oMathParaPr>
                      <m:jc m:val="centerGroup"/>
                    </m:oMathParaPr>
                    <m:oMath xmlns:m="http://schemas.openxmlformats.org/officeDocument/2006/math">
                      <m:sSub>
                        <m:sSubPr>
                          <m:ctrlPr>
                            <a:rPr lang="zh-CN" altLang="en-US" sz="2000">
                              <a:latin typeface="Cambria Math" panose="02040503050406030204" pitchFamily="18" charset="0"/>
                            </a:rPr>
                          </m:ctrlPr>
                        </m:sSubPr>
                        <m:e>
                          <m:r>
                            <a:rPr lang="zh-CN" altLang="en-US" sz="2000">
                              <a:latin typeface="Cambria Math" panose="02040503050406030204" pitchFamily="18" charset="0"/>
                            </a:rPr>
                            <m:t>ℰ</m:t>
                          </m:r>
                        </m:e>
                        <m:sub>
                          <m:r>
                            <a:rPr lang="zh-CN" altLang="en-US" sz="2000" i="1">
                              <a:latin typeface="Cambria Math" panose="02040503050406030204" pitchFamily="18" charset="0"/>
                            </a:rPr>
                            <m:t>𝑧</m:t>
                          </m:r>
                        </m:sub>
                      </m:sSub>
                      <m:r>
                        <a:rPr lang="zh-CN" altLang="en-US" sz="2000" i="0">
                          <a:latin typeface="Cambria Math" panose="02040503050406030204" pitchFamily="18" charset="0"/>
                        </a:rPr>
                        <m:t>=</m:t>
                      </m:r>
                      <m:f>
                        <m:fPr>
                          <m:ctrlPr>
                            <a:rPr lang="zh-CN" altLang="en-US" sz="2000" i="1">
                              <a:latin typeface="Cambria Math" panose="02040503050406030204" pitchFamily="18" charset="0"/>
                            </a:rPr>
                          </m:ctrlPr>
                        </m:fPr>
                        <m:num>
                          <m:r>
                            <a:rPr lang="zh-CN" altLang="en-US" sz="2000" i="1">
                              <a:latin typeface="Cambria Math" panose="02040503050406030204" pitchFamily="18" charset="0"/>
                            </a:rPr>
                            <m:t>𝑖</m:t>
                          </m:r>
                        </m:num>
                        <m:den>
                          <m:r>
                            <a:rPr lang="zh-CN" altLang="en-US" sz="2000" i="1">
                              <a:latin typeface="Cambria Math" panose="02040503050406030204" pitchFamily="18" charset="0"/>
                            </a:rPr>
                            <m:t>𝑘</m:t>
                          </m:r>
                        </m:den>
                      </m:f>
                      <m:f>
                        <m:fPr>
                          <m:ctrlPr>
                            <a:rPr lang="zh-CN" altLang="en-US" sz="2000" i="1">
                              <a:latin typeface="Cambria Math" panose="02040503050406030204" pitchFamily="18" charset="0"/>
                            </a:rPr>
                          </m:ctrlPr>
                        </m:fPr>
                        <m:num>
                          <m:r>
                            <a:rPr lang="zh-CN" altLang="en-US" sz="2000" i="0">
                              <a:latin typeface="Cambria Math" panose="02040503050406030204" pitchFamily="18" charset="0"/>
                            </a:rPr>
                            <m:t>∂</m:t>
                          </m:r>
                          <m:sSub>
                            <m:sSubPr>
                              <m:ctrlPr>
                                <a:rPr lang="zh-CN" altLang="en-US" sz="2000" i="1">
                                  <a:latin typeface="Cambria Math" panose="02040503050406030204" pitchFamily="18" charset="0"/>
                                </a:rPr>
                              </m:ctrlPr>
                            </m:sSubPr>
                            <m:e>
                              <m:r>
                                <a:rPr lang="zh-CN" altLang="en-US" sz="2000" i="0">
                                  <a:latin typeface="Cambria Math" panose="02040503050406030204" pitchFamily="18" charset="0"/>
                                </a:rPr>
                                <m:t>ℰ</m:t>
                              </m:r>
                            </m:e>
                            <m:sub>
                              <m:r>
                                <a:rPr lang="zh-CN" altLang="en-US" sz="2000" i="1">
                                  <a:latin typeface="Cambria Math" panose="02040503050406030204" pitchFamily="18" charset="0"/>
                                </a:rPr>
                                <m:t>𝑦</m:t>
                              </m:r>
                            </m:sub>
                          </m:sSub>
                        </m:num>
                        <m:den>
                          <m:r>
                            <a:rPr lang="zh-CN" altLang="en-US" sz="2000" i="0">
                              <a:latin typeface="Cambria Math" panose="02040503050406030204" pitchFamily="18" charset="0"/>
                            </a:rPr>
                            <m:t>∂</m:t>
                          </m:r>
                          <m:r>
                            <a:rPr lang="zh-CN" altLang="en-US" sz="2000" i="1">
                              <a:latin typeface="Cambria Math" panose="02040503050406030204" pitchFamily="18" charset="0"/>
                            </a:rPr>
                            <m:t>𝑦</m:t>
                          </m:r>
                        </m:den>
                      </m:f>
                      <m:r>
                        <a:rPr lang="zh-CN" altLang="en-US" sz="2000" i="0">
                          <a:latin typeface="Cambria Math" panose="02040503050406030204" pitchFamily="18" charset="0"/>
                        </a:rPr>
                        <m:t> </m:t>
                      </m:r>
                    </m:oMath>
                  </m:oMathPara>
                </a14:m>
                <a:endParaRPr lang="zh-CN" altLang="en-US" sz="2000" dirty="0"/>
              </a:p>
            </p:txBody>
          </p:sp>
        </mc:Choice>
        <mc:Fallback>
          <p:sp>
            <p:nvSpPr>
              <p:cNvPr id="3" name="Rectangle 2">
                <a:extLst>
                  <a:ext uri="{FF2B5EF4-FFF2-40B4-BE49-F238E27FC236}">
                    <a16:creationId xmlns:a16="http://schemas.microsoft.com/office/drawing/2014/main" id="{D42D761D-D0ED-48DA-813B-8FD62907923A}"/>
                  </a:ext>
                </a:extLst>
              </p:cNvPr>
              <p:cNvSpPr>
                <a:spLocks noRot="1" noChangeAspect="1" noMove="1" noResize="1" noEditPoints="1" noAdjustHandles="1" noChangeArrowheads="1" noChangeShapeType="1" noTextEdit="1"/>
              </p:cNvSpPr>
              <p:nvPr/>
            </p:nvSpPr>
            <p:spPr>
              <a:xfrm>
                <a:off x="3053593" y="4254539"/>
                <a:ext cx="1482969" cy="738600"/>
              </a:xfrm>
              <a:prstGeom prst="rect">
                <a:avLst/>
              </a:prstGeom>
              <a:blipFill>
                <a:blip r:embed="rId8"/>
                <a:stretch>
                  <a:fillRect/>
                </a:stretch>
              </a:blipFill>
            </p:spPr>
            <p:txBody>
              <a:bodyPr/>
              <a:lstStyle/>
              <a:p>
                <a:r>
                  <a:rPr lang="zh-CN" altLang="en-US">
                    <a:noFill/>
                  </a:rPr>
                  <a:t> </a:t>
                </a:r>
              </a:p>
            </p:txBody>
          </p:sp>
        </mc:Fallback>
      </mc:AlternateContent>
      <p:pic>
        <p:nvPicPr>
          <p:cNvPr id="17" name="图片 1">
            <a:extLst>
              <a:ext uri="{FF2B5EF4-FFF2-40B4-BE49-F238E27FC236}">
                <a16:creationId xmlns:a16="http://schemas.microsoft.com/office/drawing/2014/main" id="{CE217FDB-990E-4631-A987-AC2E2CB42048}"/>
              </a:ext>
            </a:extLst>
          </p:cNvPr>
          <p:cNvPicPr>
            <a:picLocks noChangeAspect="1"/>
          </p:cNvPicPr>
          <p:nvPr/>
        </p:nvPicPr>
        <p:blipFill rotWithShape="1">
          <a:blip r:embed="rId9"/>
          <a:srcRect l="1" t="19477" r="39252" b="-994"/>
          <a:stretch/>
        </p:blipFill>
        <p:spPr>
          <a:xfrm>
            <a:off x="609600" y="2301867"/>
            <a:ext cx="4003162" cy="1889133"/>
          </a:xfrm>
          <a:prstGeom prst="rect">
            <a:avLst/>
          </a:prstGeom>
        </p:spPr>
      </p:pic>
    </p:spTree>
    <p:extLst>
      <p:ext uri="{BB962C8B-B14F-4D97-AF65-F5344CB8AC3E}">
        <p14:creationId xmlns:p14="http://schemas.microsoft.com/office/powerpoint/2010/main" val="321761359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标题 1"/>
          <p:cNvSpPr txBox="1">
            <a:spLocks/>
          </p:cNvSpPr>
          <p:nvPr/>
        </p:nvSpPr>
        <p:spPr>
          <a:xfrm>
            <a:off x="457200" y="381000"/>
            <a:ext cx="8229600" cy="728472"/>
          </a:xfrm>
          <a:prstGeom prst="rect">
            <a:avLst/>
          </a:prstGeom>
        </p:spPr>
        <p:txBody>
          <a:bodyPr/>
          <a:lstStyle>
            <a:lvl1pPr algn="l" defTabSz="914400" rtl="0" eaLnBrk="1" latinLnBrk="0" hangingPunct="1">
              <a:spcBef>
                <a:spcPct val="0"/>
              </a:spcBef>
              <a:buNone/>
              <a:defRPr sz="4000" kern="1200" spc="-100" baseline="0">
                <a:solidFill>
                  <a:schemeClr val="tx2"/>
                </a:solidFill>
                <a:latin typeface="+mj-lt"/>
                <a:ea typeface="+mj-ea"/>
                <a:cs typeface="+mj-cs"/>
              </a:defRPr>
            </a:lvl1pPr>
          </a:lstStyle>
          <a:p>
            <a:pPr algn="ctr"/>
            <a:r>
              <a:rPr lang="en-US" altLang="zh-CN" sz="2800" b="1" dirty="0">
                <a:solidFill>
                  <a:srgbClr val="0000FF"/>
                </a:solidFill>
                <a:latin typeface="+mn-lt"/>
                <a:ea typeface="微软雅黑" pitchFamily="34" charset="-122"/>
              </a:rPr>
              <a:t>Outlook #1</a:t>
            </a:r>
            <a:endParaRPr lang="en-US" sz="2800" b="1" dirty="0">
              <a:solidFill>
                <a:srgbClr val="0000FF"/>
              </a:solidFill>
              <a:latin typeface="+mn-lt"/>
              <a:ea typeface="微软雅黑" pitchFamily="34" charset="-122"/>
            </a:endParaRPr>
          </a:p>
        </p:txBody>
      </p:sp>
      <p:grpSp>
        <p:nvGrpSpPr>
          <p:cNvPr id="3" name="Group 2">
            <a:extLst>
              <a:ext uri="{FF2B5EF4-FFF2-40B4-BE49-F238E27FC236}">
                <a16:creationId xmlns:a16="http://schemas.microsoft.com/office/drawing/2014/main" id="{C898DFF7-2192-49B4-B82A-D71138734FEC}"/>
              </a:ext>
            </a:extLst>
          </p:cNvPr>
          <p:cNvGrpSpPr/>
          <p:nvPr/>
        </p:nvGrpSpPr>
        <p:grpSpPr>
          <a:xfrm>
            <a:off x="914400" y="1143000"/>
            <a:ext cx="7620000" cy="1420325"/>
            <a:chOff x="933994" y="1219200"/>
            <a:chExt cx="7620000" cy="1420325"/>
          </a:xfrm>
        </p:grpSpPr>
        <p:sp>
          <p:nvSpPr>
            <p:cNvPr id="9" name="Text Box 2"/>
            <p:cNvSpPr txBox="1">
              <a:spLocks noChangeArrowheads="1"/>
            </p:cNvSpPr>
            <p:nvPr/>
          </p:nvSpPr>
          <p:spPr bwMode="auto">
            <a:xfrm>
              <a:off x="933994" y="1219200"/>
              <a:ext cx="7620000" cy="1420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1F497D"/>
                </a:buClr>
                <a:buFont typeface="Wingdings" pitchFamily="2" charset="2"/>
                <a:buChar char="§"/>
                <a:defRPr>
                  <a:solidFill>
                    <a:schemeClr val="tx1"/>
                  </a:solidFill>
                  <a:latin typeface="Calibri" pitchFamily="34" charset="0"/>
                </a:defRPr>
              </a:lvl1pPr>
              <a:lvl2pPr marL="742950" indent="-285750" eaLnBrk="0" hangingPunct="0">
                <a:spcBef>
                  <a:spcPct val="20000"/>
                </a:spcBef>
                <a:buClr>
                  <a:srgbClr val="1F497D"/>
                </a:buClr>
                <a:buChar char="–"/>
                <a:defRPr sz="1600">
                  <a:solidFill>
                    <a:schemeClr val="tx1"/>
                  </a:solidFill>
                  <a:latin typeface="Calibri" pitchFamily="34" charset="0"/>
                </a:defRPr>
              </a:lvl2pPr>
              <a:lvl3pPr marL="1143000" indent="-228600" eaLnBrk="0" hangingPunct="0">
                <a:spcBef>
                  <a:spcPct val="20000"/>
                </a:spcBef>
                <a:buClr>
                  <a:srgbClr val="1F497D"/>
                </a:buClr>
                <a:buChar char="•"/>
                <a:defRPr sz="1400">
                  <a:solidFill>
                    <a:schemeClr val="tx1"/>
                  </a:solidFill>
                  <a:latin typeface="Calibri" pitchFamily="34" charset="0"/>
                </a:defRPr>
              </a:lvl3pPr>
              <a:lvl4pPr marL="1600200" indent="-228600" eaLnBrk="0" hangingPunct="0">
                <a:spcBef>
                  <a:spcPct val="20000"/>
                </a:spcBef>
                <a:buClr>
                  <a:srgbClr val="1F497D"/>
                </a:buClr>
                <a:buChar char="–"/>
                <a:defRPr sz="1400">
                  <a:solidFill>
                    <a:schemeClr val="tx1"/>
                  </a:solidFill>
                  <a:latin typeface="Calibri" pitchFamily="34" charset="0"/>
                </a:defRPr>
              </a:lvl4pPr>
              <a:lvl5pPr marL="2057400" indent="-228600" eaLnBrk="0" hangingPunct="0">
                <a:spcBef>
                  <a:spcPct val="20000"/>
                </a:spcBef>
                <a:buClr>
                  <a:srgbClr val="1F497D"/>
                </a:buClr>
                <a:buFont typeface="Arial"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1F497D"/>
                </a:buClr>
                <a:buFont typeface="Arial"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1F497D"/>
                </a:buClr>
                <a:buFont typeface="Arial"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1F497D"/>
                </a:buClr>
                <a:buFont typeface="Arial"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1F497D"/>
                </a:buClr>
                <a:buFont typeface="Arial" charset="0"/>
                <a:buChar char="»"/>
                <a:defRPr sz="1400">
                  <a:solidFill>
                    <a:schemeClr val="tx1"/>
                  </a:solidFill>
                  <a:latin typeface="Calibri" pitchFamily="34" charset="0"/>
                </a:defRPr>
              </a:lvl9pPr>
            </a:lstStyle>
            <a:p>
              <a:pPr eaLnBrk="1" hangingPunct="1">
                <a:lnSpc>
                  <a:spcPct val="150000"/>
                </a:lnSpc>
                <a:spcBef>
                  <a:spcPct val="0"/>
                </a:spcBef>
                <a:buClr>
                  <a:srgbClr val="C00000"/>
                </a:buClr>
                <a:buNone/>
              </a:pPr>
              <a:r>
                <a:rPr lang="en-US" altLang="zh-CN" sz="2000" dirty="0">
                  <a:latin typeface="+mn-lt"/>
                  <a:ea typeface="微软雅黑" panose="020B0503020204020204" pitchFamily="34" charset="-122"/>
                  <a:cs typeface="Arial Unicode MS" pitchFamily="34" charset="-128"/>
                </a:rPr>
                <a:t>Upgrade:</a:t>
              </a:r>
              <a:r>
                <a:rPr lang="zh-CN" altLang="en-US" sz="2000" dirty="0">
                  <a:latin typeface="+mn-lt"/>
                  <a:ea typeface="微软雅黑" panose="020B0503020204020204" pitchFamily="34" charset="-122"/>
                  <a:cs typeface="Arial Unicode MS" pitchFamily="34" charset="-128"/>
                </a:rPr>
                <a:t> </a:t>
              </a:r>
              <a:r>
                <a:rPr lang="en-US" altLang="zh-CN" sz="2000" baseline="30000" dirty="0">
                  <a:latin typeface="+mn-lt"/>
                  <a:ea typeface="微软雅黑" panose="020B0503020204020204" pitchFamily="34" charset="-122"/>
                  <a:cs typeface="Arial Unicode MS" pitchFamily="34" charset="-128"/>
                </a:rPr>
                <a:t>171</a:t>
              </a:r>
              <a:r>
                <a:rPr lang="en-US" altLang="zh-CN" sz="2000" dirty="0">
                  <a:latin typeface="+mn-lt"/>
                  <a:ea typeface="微软雅黑" panose="020B0503020204020204" pitchFamily="34" charset="-122"/>
                  <a:cs typeface="Arial Unicode MS" pitchFamily="34" charset="-128"/>
                </a:rPr>
                <a:t>Yb EDM</a:t>
              </a:r>
              <a:r>
                <a:rPr lang="zh-CN" altLang="en-US" sz="2000" dirty="0">
                  <a:latin typeface="+mn-lt"/>
                  <a:ea typeface="微软雅黑" panose="020B0503020204020204" pitchFamily="34" charset="-122"/>
                  <a:cs typeface="Arial Unicode MS" pitchFamily="34" charset="-128"/>
                </a:rPr>
                <a:t> </a:t>
              </a:r>
              <a:r>
                <a:rPr lang="en-US" altLang="zh-CN" sz="2000" dirty="0">
                  <a:latin typeface="+mn-lt"/>
                  <a:ea typeface="微软雅黑" panose="020B0503020204020204" pitchFamily="34" charset="-122"/>
                  <a:cs typeface="Arial Unicode MS" pitchFamily="34" charset="-128"/>
                </a:rPr>
                <a:t>precision improves into </a:t>
              </a:r>
              <a:r>
                <a:rPr lang="en-US" altLang="zh-CN" sz="2000" dirty="0">
                  <a:solidFill>
                    <a:srgbClr val="FF0000"/>
                  </a:solidFill>
                  <a:latin typeface="+mn-lt"/>
                  <a:ea typeface="微软雅黑" panose="020B0503020204020204" pitchFamily="34" charset="-122"/>
                  <a:cs typeface="Arial Unicode MS" pitchFamily="34" charset="-128"/>
                </a:rPr>
                <a:t>E-29 e-cm </a:t>
              </a:r>
            </a:p>
            <a:p>
              <a:pPr marL="627063" lvl="1" indent="-342900" eaLnBrk="1" hangingPunct="1">
                <a:lnSpc>
                  <a:spcPct val="150000"/>
                </a:lnSpc>
                <a:spcBef>
                  <a:spcPct val="0"/>
                </a:spcBef>
                <a:buClr>
                  <a:srgbClr val="C00000"/>
                </a:buClr>
                <a:buFont typeface="Wingdings" pitchFamily="2" charset="2"/>
                <a:buChar char="v"/>
              </a:pPr>
              <a:r>
                <a:rPr lang="en-US" altLang="zh-CN" sz="2000" dirty="0">
                  <a:latin typeface="+mn-lt"/>
                  <a:ea typeface="微软雅黑" panose="020B0503020204020204" pitchFamily="34" charset="-122"/>
                  <a:cs typeface="Arial Unicode MS" pitchFamily="34" charset="-128"/>
                </a:rPr>
                <a:t>Larger E-field</a:t>
              </a:r>
            </a:p>
            <a:p>
              <a:pPr marL="627063" lvl="1" indent="-342900" eaLnBrk="1" hangingPunct="1">
                <a:lnSpc>
                  <a:spcPct val="150000"/>
                </a:lnSpc>
                <a:spcBef>
                  <a:spcPct val="0"/>
                </a:spcBef>
                <a:buClr>
                  <a:srgbClr val="C00000"/>
                </a:buClr>
                <a:buFont typeface="Wingdings" pitchFamily="2" charset="2"/>
                <a:buChar char="v"/>
              </a:pPr>
              <a:r>
                <a:rPr lang="en-US" altLang="zh-CN" sz="2000" dirty="0">
                  <a:latin typeface="+mn-lt"/>
                  <a:ea typeface="微软雅黑" panose="020B0503020204020204" pitchFamily="34" charset="-122"/>
                  <a:cs typeface="Arial Unicode MS" pitchFamily="34" charset="-128"/>
                </a:rPr>
                <a:t>Longer trap lifetime </a:t>
              </a:r>
            </a:p>
          </p:txBody>
        </p:sp>
        <p:sp>
          <p:nvSpPr>
            <p:cNvPr id="2" name="Rectangle 1">
              <a:extLst>
                <a:ext uri="{FF2B5EF4-FFF2-40B4-BE49-F238E27FC236}">
                  <a16:creationId xmlns:a16="http://schemas.microsoft.com/office/drawing/2014/main" id="{83005422-207D-45DF-92AF-15A14C64DCE0}"/>
                </a:ext>
              </a:extLst>
            </p:cNvPr>
            <p:cNvSpPr/>
            <p:nvPr/>
          </p:nvSpPr>
          <p:spPr>
            <a:xfrm>
              <a:off x="3829594" y="1639389"/>
              <a:ext cx="4572000" cy="961289"/>
            </a:xfrm>
            <a:prstGeom prst="rect">
              <a:avLst/>
            </a:prstGeom>
          </p:spPr>
          <p:txBody>
            <a:bodyPr>
              <a:spAutoFit/>
            </a:bodyPr>
            <a:lstStyle/>
            <a:p>
              <a:pPr marL="1085850" lvl="1" indent="-342900" eaLnBrk="1" hangingPunct="1">
                <a:lnSpc>
                  <a:spcPct val="150000"/>
                </a:lnSpc>
                <a:buClr>
                  <a:srgbClr val="C00000"/>
                </a:buClr>
                <a:buFont typeface="Wingdings" pitchFamily="2" charset="2"/>
                <a:buChar char="v"/>
              </a:pPr>
              <a:r>
                <a:rPr lang="en-US" altLang="zh-CN" sz="2000" dirty="0">
                  <a:latin typeface="微软雅黑" panose="020B0503020204020204" pitchFamily="34" charset="-122"/>
                  <a:ea typeface="微软雅黑" panose="020B0503020204020204" pitchFamily="34" charset="-122"/>
                  <a:cs typeface="Arial Unicode MS" pitchFamily="34" charset="-128"/>
                </a:rPr>
                <a:t>Less B-field noise</a:t>
              </a:r>
            </a:p>
            <a:p>
              <a:pPr marL="1085850" lvl="1" indent="-342900" eaLnBrk="1" hangingPunct="1">
                <a:lnSpc>
                  <a:spcPct val="150000"/>
                </a:lnSpc>
                <a:buClr>
                  <a:srgbClr val="C00000"/>
                </a:buClr>
                <a:buFont typeface="Wingdings" pitchFamily="2" charset="2"/>
                <a:buChar char="v"/>
              </a:pPr>
              <a:r>
                <a:rPr lang="en-US" altLang="zh-CN" sz="2000" dirty="0">
                  <a:latin typeface="微软雅黑" panose="020B0503020204020204" pitchFamily="34" charset="-122"/>
                  <a:ea typeface="微软雅黑" panose="020B0503020204020204" pitchFamily="34" charset="-122"/>
                  <a:cs typeface="Arial Unicode MS" pitchFamily="34" charset="-128"/>
                </a:rPr>
                <a:t>Optical cavity</a:t>
              </a:r>
            </a:p>
          </p:txBody>
        </p:sp>
      </p:grpSp>
      <p:sp>
        <p:nvSpPr>
          <p:cNvPr id="4" name="Rectangle 3">
            <a:extLst>
              <a:ext uri="{FF2B5EF4-FFF2-40B4-BE49-F238E27FC236}">
                <a16:creationId xmlns:a16="http://schemas.microsoft.com/office/drawing/2014/main" id="{B49F79A0-C0A1-467C-9C7D-8144C4D75CC1}"/>
              </a:ext>
            </a:extLst>
          </p:cNvPr>
          <p:cNvSpPr/>
          <p:nvPr/>
        </p:nvSpPr>
        <p:spPr>
          <a:xfrm>
            <a:off x="914400" y="2971793"/>
            <a:ext cx="4038600" cy="1524007"/>
          </a:xfrm>
          <a:prstGeom prst="rect">
            <a:avLst/>
          </a:prstGeom>
        </p:spPr>
        <p:txBody>
          <a:bodyPr wrap="square">
            <a:spAutoFit/>
          </a:bodyPr>
          <a:lstStyle/>
          <a:p>
            <a:pPr eaLnBrk="1" hangingPunct="1">
              <a:lnSpc>
                <a:spcPct val="150000"/>
              </a:lnSpc>
              <a:buClr>
                <a:srgbClr val="C00000"/>
              </a:buClr>
            </a:pPr>
            <a:r>
              <a:rPr lang="en-US" altLang="zh-CN" sz="2000" b="1" dirty="0">
                <a:solidFill>
                  <a:srgbClr val="0000FF"/>
                </a:solidFill>
                <a:latin typeface="+mn-lt"/>
                <a:ea typeface="微软雅黑" panose="020B0503020204020204" pitchFamily="34" charset="-122"/>
                <a:cs typeface="Arial Unicode MS" pitchFamily="34" charset="-128"/>
              </a:rPr>
              <a:t>E-field</a:t>
            </a:r>
          </a:p>
          <a:p>
            <a:pPr marL="342900" indent="-342900" eaLnBrk="1" hangingPunct="1">
              <a:lnSpc>
                <a:spcPct val="125000"/>
              </a:lnSpc>
              <a:buClr>
                <a:srgbClr val="C00000"/>
              </a:buClr>
              <a:buFont typeface="Arial" panose="020B0604020202020204" pitchFamily="34" charset="0"/>
              <a:buChar char="•"/>
            </a:pPr>
            <a:r>
              <a:rPr lang="en-US" altLang="zh-CN" sz="1800" dirty="0">
                <a:latin typeface="+mn-lt"/>
                <a:ea typeface="微软雅黑" panose="020B0503020204020204" pitchFamily="34" charset="-122"/>
                <a:cs typeface="Arial Unicode MS" pitchFamily="34" charset="-128"/>
              </a:rPr>
              <a:t>Realized: 300 kV/cm, copper</a:t>
            </a:r>
          </a:p>
          <a:p>
            <a:pPr marL="342900" indent="-342900" eaLnBrk="1" hangingPunct="1">
              <a:lnSpc>
                <a:spcPct val="125000"/>
              </a:lnSpc>
              <a:buClr>
                <a:srgbClr val="C00000"/>
              </a:buClr>
              <a:buFont typeface="Arial" panose="020B0604020202020204" pitchFamily="34" charset="0"/>
              <a:buChar char="•"/>
            </a:pPr>
            <a:r>
              <a:rPr lang="en-US" altLang="zh-CN" sz="1800" dirty="0">
                <a:latin typeface="+mn-lt"/>
                <a:ea typeface="微软雅黑" panose="020B0503020204020204" pitchFamily="34" charset="-122"/>
                <a:cs typeface="Arial Unicode MS" pitchFamily="34" charset="-128"/>
              </a:rPr>
              <a:t>Other works: 500 kV/cm, niobium</a:t>
            </a:r>
          </a:p>
          <a:p>
            <a:pPr lvl="1" eaLnBrk="1" hangingPunct="1">
              <a:lnSpc>
                <a:spcPct val="125000"/>
              </a:lnSpc>
              <a:buClr>
                <a:srgbClr val="C00000"/>
              </a:buClr>
            </a:pPr>
            <a:r>
              <a:rPr lang="en-US" altLang="zh-CN" sz="1600" dirty="0">
                <a:latin typeface="+mn-lt"/>
                <a:ea typeface="微软雅黑" panose="020B0503020204020204" pitchFamily="34" charset="-122"/>
                <a:cs typeface="Arial Unicode MS" pitchFamily="34" charset="-128"/>
              </a:rPr>
              <a:t>              </a:t>
            </a:r>
            <a:r>
              <a:rPr lang="en-US" altLang="zh-CN" sz="1400" dirty="0">
                <a:latin typeface="+mn-lt"/>
                <a:ea typeface="微软雅黑" panose="020B0503020204020204" pitchFamily="34" charset="-122"/>
                <a:cs typeface="Arial Unicode MS" pitchFamily="34" charset="-128"/>
              </a:rPr>
              <a:t>- Ready </a:t>
            </a:r>
            <a:r>
              <a:rPr lang="en-US" altLang="zh-CN" sz="1400" i="1" dirty="0">
                <a:latin typeface="+mn-lt"/>
                <a:ea typeface="微软雅黑" panose="020B0503020204020204" pitchFamily="34" charset="-122"/>
                <a:cs typeface="Arial Unicode MS" pitchFamily="34" charset="-128"/>
              </a:rPr>
              <a:t>et al</a:t>
            </a:r>
            <a:r>
              <a:rPr lang="en-US" altLang="zh-CN" sz="1400" dirty="0">
                <a:latin typeface="+mn-lt"/>
                <a:ea typeface="微软雅黑" panose="020B0503020204020204" pitchFamily="34" charset="-122"/>
                <a:cs typeface="Arial Unicode MS" pitchFamily="34" charset="-128"/>
              </a:rPr>
              <a:t>. NIM A (2021)</a:t>
            </a:r>
            <a:endParaRPr lang="en-US" altLang="zh-CN" sz="1800" dirty="0">
              <a:latin typeface="+mn-lt"/>
              <a:ea typeface="微软雅黑" panose="020B0503020204020204" pitchFamily="34" charset="-122"/>
              <a:cs typeface="Arial Unicode MS" pitchFamily="34" charset="-128"/>
            </a:endParaRPr>
          </a:p>
        </p:txBody>
      </p:sp>
      <mc:AlternateContent xmlns:mc="http://schemas.openxmlformats.org/markup-compatibility/2006">
        <mc:Choice xmlns:a14="http://schemas.microsoft.com/office/drawing/2010/main" Requires="a14">
          <p:sp>
            <p:nvSpPr>
              <p:cNvPr id="8" name="Rectangle 7">
                <a:extLst>
                  <a:ext uri="{FF2B5EF4-FFF2-40B4-BE49-F238E27FC236}">
                    <a16:creationId xmlns:a16="http://schemas.microsoft.com/office/drawing/2014/main" id="{7C7D9AE0-A892-4DBC-A4BE-5282B96404F2}"/>
                  </a:ext>
                </a:extLst>
              </p:cNvPr>
              <p:cNvSpPr/>
              <p:nvPr/>
            </p:nvSpPr>
            <p:spPr>
              <a:xfrm>
                <a:off x="914400" y="4495791"/>
                <a:ext cx="8001000" cy="1905009"/>
              </a:xfrm>
              <a:prstGeom prst="rect">
                <a:avLst/>
              </a:prstGeom>
            </p:spPr>
            <p:txBody>
              <a:bodyPr wrap="square">
                <a:spAutoFit/>
              </a:bodyPr>
              <a:lstStyle/>
              <a:p>
                <a:pPr eaLnBrk="1" hangingPunct="1">
                  <a:lnSpc>
                    <a:spcPct val="150000"/>
                  </a:lnSpc>
                  <a:buClr>
                    <a:srgbClr val="C00000"/>
                  </a:buClr>
                </a:pPr>
                <a:r>
                  <a:rPr lang="en-US" altLang="zh-CN" sz="2000" b="1" dirty="0">
                    <a:solidFill>
                      <a:srgbClr val="0000FF"/>
                    </a:solidFill>
                    <a:latin typeface="+mn-lt"/>
                    <a:ea typeface="微软雅黑" panose="020B0503020204020204" pitchFamily="34" charset="-122"/>
                    <a:cs typeface="Arial Unicode MS" pitchFamily="34" charset="-128"/>
                  </a:rPr>
                  <a:t>B-field</a:t>
                </a:r>
              </a:p>
              <a:p>
                <a:pPr marL="342900" indent="-342900" eaLnBrk="1" hangingPunct="1">
                  <a:lnSpc>
                    <a:spcPct val="125000"/>
                  </a:lnSpc>
                  <a:buClr>
                    <a:srgbClr val="C00000"/>
                  </a:buClr>
                  <a:buFont typeface="Arial" panose="020B0604020202020204" pitchFamily="34" charset="0"/>
                  <a:buChar char="•"/>
                </a:pPr>
                <a:r>
                  <a:rPr lang="en-US" altLang="zh-CN" sz="1800" dirty="0">
                    <a:latin typeface="+mn-lt"/>
                    <a:ea typeface="微软雅黑" panose="020B0503020204020204" pitchFamily="34" charset="-122"/>
                    <a:cs typeface="Arial Unicode MS" pitchFamily="34" charset="-128"/>
                  </a:rPr>
                  <a:t>This work: ~ 1 </a:t>
                </a:r>
                <a:r>
                  <a:rPr lang="en-US" altLang="zh-CN" sz="1800" dirty="0" err="1">
                    <a:latin typeface="+mn-lt"/>
                    <a:ea typeface="微软雅黑" panose="020B0503020204020204" pitchFamily="34" charset="-122"/>
                    <a:cs typeface="Arial Unicode MS" pitchFamily="34" charset="-128"/>
                  </a:rPr>
                  <a:t>pT</a:t>
                </a:r>
                <a:r>
                  <a:rPr lang="en-US" altLang="zh-CN" sz="1800" dirty="0">
                    <a:latin typeface="+mn-lt"/>
                    <a:ea typeface="微软雅黑" panose="020B0503020204020204" pitchFamily="34" charset="-122"/>
                    <a:cs typeface="Arial Unicode MS" pitchFamily="34" charset="-128"/>
                  </a:rPr>
                  <a:t> over 100 s</a:t>
                </a:r>
              </a:p>
              <a:p>
                <a:pPr marL="342900" indent="-342900" eaLnBrk="1" hangingPunct="1">
                  <a:lnSpc>
                    <a:spcPct val="125000"/>
                  </a:lnSpc>
                  <a:buClr>
                    <a:srgbClr val="C00000"/>
                  </a:buClr>
                  <a:buFont typeface="Arial" panose="020B0604020202020204" pitchFamily="34" charset="0"/>
                  <a:buChar char="•"/>
                </a:pPr>
                <a:r>
                  <a:rPr lang="en-US" altLang="zh-CN" sz="1800" dirty="0">
                    <a:latin typeface="+mn-lt"/>
                    <a:ea typeface="微软雅黑" panose="020B0503020204020204" pitchFamily="34" charset="-122"/>
                    <a:cs typeface="Arial Unicode MS" pitchFamily="34" charset="-128"/>
                  </a:rPr>
                  <a:t>Johnson noise of electrodes</a:t>
                </a:r>
              </a:p>
              <a:p>
                <a:pPr marL="800100" lvl="1" indent="-342900" eaLnBrk="1" hangingPunct="1">
                  <a:lnSpc>
                    <a:spcPct val="125000"/>
                  </a:lnSpc>
                  <a:buClr>
                    <a:srgbClr val="C00000"/>
                  </a:buClr>
                  <a:buFont typeface="Arial" panose="020B0604020202020204" pitchFamily="34" charset="0"/>
                  <a:buChar char="•"/>
                </a:pPr>
                <a:r>
                  <a:rPr lang="en-US" altLang="zh-CN" sz="1800" dirty="0">
                    <a:latin typeface="+mn-lt"/>
                    <a:ea typeface="微软雅黑" panose="020B0503020204020204" pitchFamily="34" charset="-122"/>
                    <a:cs typeface="Arial Unicode MS" pitchFamily="34" charset="-128"/>
                  </a:rPr>
                  <a:t>Niobium resistivity: </a:t>
                </a:r>
                <a14:m>
                  <m:oMath xmlns:m="http://schemas.openxmlformats.org/officeDocument/2006/math">
                    <m:sSub>
                      <m:sSubPr>
                        <m:ctrlPr>
                          <a:rPr lang="en-US" altLang="zh-CN" sz="1800" i="1" smtClean="0">
                            <a:latin typeface="Cambria Math" panose="02040503050406030204" pitchFamily="18" charset="0"/>
                            <a:ea typeface="微软雅黑" panose="020B0503020204020204" pitchFamily="34" charset="-122"/>
                          </a:rPr>
                        </m:ctrlPr>
                      </m:sSubPr>
                      <m:e>
                        <m:r>
                          <a:rPr lang="zh-CN" altLang="en-US" sz="1800" i="1" smtClean="0">
                            <a:latin typeface="Cambria Math" panose="02040503050406030204" pitchFamily="18" charset="0"/>
                            <a:ea typeface="微软雅黑" panose="020B0503020204020204" pitchFamily="34" charset="-122"/>
                          </a:rPr>
                          <m:t>𝜌</m:t>
                        </m:r>
                      </m:e>
                      <m:sub>
                        <m:r>
                          <a:rPr lang="en-US" altLang="zh-CN" sz="1800" b="0" i="1" smtClean="0">
                            <a:latin typeface="Cambria Math" panose="02040503050406030204" pitchFamily="18" charset="0"/>
                            <a:ea typeface="微软雅黑" panose="020B0503020204020204" pitchFamily="34" charset="-122"/>
                          </a:rPr>
                          <m:t>𝑁𝑏</m:t>
                        </m:r>
                      </m:sub>
                    </m:sSub>
                    <m:r>
                      <a:rPr lang="en-US" altLang="zh-CN" sz="1800" i="1" smtClean="0">
                        <a:latin typeface="Cambria Math" panose="02040503050406030204" pitchFamily="18" charset="0"/>
                        <a:ea typeface="Cambria Math" panose="02040503050406030204" pitchFamily="18" charset="0"/>
                        <a:cs typeface="Arial Unicode MS" pitchFamily="34" charset="-128"/>
                      </a:rPr>
                      <m:t>≈</m:t>
                    </m:r>
                    <m:r>
                      <a:rPr lang="en-US" altLang="zh-CN" sz="1800" b="0" i="1" smtClean="0">
                        <a:latin typeface="Cambria Math" panose="02040503050406030204" pitchFamily="18" charset="0"/>
                        <a:ea typeface="微软雅黑" panose="020B0503020204020204" pitchFamily="34" charset="-122"/>
                        <a:cs typeface="Arial Unicode MS" pitchFamily="34" charset="-128"/>
                      </a:rPr>
                      <m:t>8 </m:t>
                    </m:r>
                    <m:r>
                      <a:rPr lang="en-US" altLang="zh-CN" sz="1800" b="0" i="1" smtClean="0">
                        <a:latin typeface="Cambria Math" panose="02040503050406030204" pitchFamily="18" charset="0"/>
                        <a:ea typeface="Cambria Math" panose="02040503050406030204" pitchFamily="18" charset="0"/>
                        <a:cs typeface="Arial Unicode MS" pitchFamily="34" charset="-128"/>
                      </a:rPr>
                      <m:t>× </m:t>
                    </m:r>
                    <m:sSub>
                      <m:sSubPr>
                        <m:ctrlPr>
                          <a:rPr lang="en-US" altLang="zh-CN" sz="1800" i="1">
                            <a:latin typeface="Cambria Math" panose="02040503050406030204" pitchFamily="18" charset="0"/>
                            <a:ea typeface="微软雅黑" panose="020B0503020204020204" pitchFamily="34" charset="-122"/>
                          </a:rPr>
                        </m:ctrlPr>
                      </m:sSubPr>
                      <m:e>
                        <m:r>
                          <a:rPr lang="zh-CN" altLang="en-US" sz="1800" i="1">
                            <a:latin typeface="Cambria Math" panose="02040503050406030204" pitchFamily="18" charset="0"/>
                            <a:ea typeface="微软雅黑" panose="020B0503020204020204" pitchFamily="34" charset="-122"/>
                          </a:rPr>
                          <m:t>𝜌</m:t>
                        </m:r>
                      </m:e>
                      <m:sub>
                        <m:r>
                          <a:rPr lang="en-US" altLang="zh-CN" sz="1800" b="0" i="1" smtClean="0">
                            <a:latin typeface="Cambria Math" panose="02040503050406030204" pitchFamily="18" charset="0"/>
                            <a:ea typeface="微软雅黑" panose="020B0503020204020204" pitchFamily="34" charset="-122"/>
                          </a:rPr>
                          <m:t>𝐶𝑢</m:t>
                        </m:r>
                      </m:sub>
                    </m:sSub>
                  </m:oMath>
                </a14:m>
                <a:r>
                  <a:rPr lang="en-US" altLang="zh-CN" sz="1800" dirty="0">
                    <a:latin typeface="+mn-lt"/>
                    <a:ea typeface="微软雅黑" panose="020B0503020204020204" pitchFamily="34" charset="-122"/>
                    <a:cs typeface="Arial Unicode MS" pitchFamily="34" charset="-128"/>
                  </a:rPr>
                  <a:t>, magnetism?</a:t>
                </a:r>
              </a:p>
              <a:p>
                <a:pPr marL="800100" lvl="1" indent="-342900" eaLnBrk="1" hangingPunct="1">
                  <a:lnSpc>
                    <a:spcPct val="125000"/>
                  </a:lnSpc>
                  <a:buClr>
                    <a:srgbClr val="C00000"/>
                  </a:buClr>
                  <a:buFont typeface="Arial" panose="020B0604020202020204" pitchFamily="34" charset="0"/>
                  <a:buChar char="•"/>
                </a:pPr>
                <a:r>
                  <a:rPr lang="en-US" altLang="zh-CN" sz="1800" dirty="0">
                    <a:latin typeface="+mn-lt"/>
                    <a:ea typeface="微软雅黑" panose="020B0503020204020204" pitchFamily="34" charset="-122"/>
                    <a:cs typeface="Arial Unicode MS" pitchFamily="34" charset="-128"/>
                  </a:rPr>
                  <a:t>Use co-magnetometer (</a:t>
                </a:r>
                <a:r>
                  <a:rPr lang="en-US" altLang="zh-CN" sz="1800" baseline="30000" dirty="0">
                    <a:latin typeface="+mn-lt"/>
                    <a:ea typeface="微软雅黑" panose="020B0503020204020204" pitchFamily="34" charset="-122"/>
                    <a:cs typeface="Arial Unicode MS" pitchFamily="34" charset="-128"/>
                  </a:rPr>
                  <a:t>173</a:t>
                </a:r>
                <a:r>
                  <a:rPr lang="en-US" altLang="zh-CN" sz="1800" dirty="0">
                    <a:latin typeface="+mn-lt"/>
                    <a:ea typeface="微软雅黑" panose="020B0503020204020204" pitchFamily="34" charset="-122"/>
                    <a:cs typeface="Arial Unicode MS" pitchFamily="34" charset="-128"/>
                  </a:rPr>
                  <a:t>Yb)</a:t>
                </a:r>
              </a:p>
            </p:txBody>
          </p:sp>
        </mc:Choice>
        <mc:Fallback>
          <p:sp>
            <p:nvSpPr>
              <p:cNvPr id="8" name="Rectangle 7">
                <a:extLst>
                  <a:ext uri="{FF2B5EF4-FFF2-40B4-BE49-F238E27FC236}">
                    <a16:creationId xmlns:a16="http://schemas.microsoft.com/office/drawing/2014/main" id="{7C7D9AE0-A892-4DBC-A4BE-5282B96404F2}"/>
                  </a:ext>
                </a:extLst>
              </p:cNvPr>
              <p:cNvSpPr>
                <a:spLocks noRot="1" noChangeAspect="1" noMove="1" noResize="1" noEditPoints="1" noAdjustHandles="1" noChangeArrowheads="1" noChangeShapeType="1" noTextEdit="1"/>
              </p:cNvSpPr>
              <p:nvPr/>
            </p:nvSpPr>
            <p:spPr>
              <a:xfrm>
                <a:off x="914400" y="4495791"/>
                <a:ext cx="8001000" cy="1905009"/>
              </a:xfrm>
              <a:prstGeom prst="rect">
                <a:avLst/>
              </a:prstGeom>
              <a:blipFill>
                <a:blip r:embed="rId3"/>
                <a:stretch>
                  <a:fillRect l="-762" b="-4153"/>
                </a:stretch>
              </a:blipFill>
            </p:spPr>
            <p:txBody>
              <a:bodyPr/>
              <a:lstStyle/>
              <a:p>
                <a:r>
                  <a:rPr lang="zh-CN" altLang="en-US">
                    <a:noFill/>
                  </a:rPr>
                  <a:t> </a:t>
                </a:r>
              </a:p>
            </p:txBody>
          </p:sp>
        </mc:Fallback>
      </mc:AlternateContent>
      <p:pic>
        <p:nvPicPr>
          <p:cNvPr id="10" name="image25.png">
            <a:extLst>
              <a:ext uri="{FF2B5EF4-FFF2-40B4-BE49-F238E27FC236}">
                <a16:creationId xmlns:a16="http://schemas.microsoft.com/office/drawing/2014/main" id="{367EBE52-49D5-4F2D-AF75-0BB4AEBFC5DB}"/>
              </a:ext>
            </a:extLst>
          </p:cNvPr>
          <p:cNvPicPr>
            <a:picLocks noChangeAspect="1"/>
          </p:cNvPicPr>
          <p:nvPr/>
        </p:nvPicPr>
        <p:blipFill>
          <a:blip r:embed="rId4" cstate="print"/>
          <a:stretch>
            <a:fillRect/>
          </a:stretch>
        </p:blipFill>
        <p:spPr>
          <a:xfrm>
            <a:off x="5226428" y="3060056"/>
            <a:ext cx="3307972" cy="2350144"/>
          </a:xfrm>
          <a:prstGeom prst="rect">
            <a:avLst/>
          </a:prstGeom>
        </p:spPr>
      </p:pic>
    </p:spTree>
    <p:extLst>
      <p:ext uri="{BB962C8B-B14F-4D97-AF65-F5344CB8AC3E}">
        <p14:creationId xmlns:p14="http://schemas.microsoft.com/office/powerpoint/2010/main" val="127646834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F8E75E-AB7C-E144-79C7-A343FE94C8BE}"/>
            </a:ext>
          </a:extLst>
        </p:cNvPr>
        <p:cNvGrpSpPr/>
        <p:nvPr/>
      </p:nvGrpSpPr>
      <p:grpSpPr>
        <a:xfrm>
          <a:off x="0" y="0"/>
          <a:ext cx="0" cy="0"/>
          <a:chOff x="0" y="0"/>
          <a:chExt cx="0" cy="0"/>
        </a:xfrm>
      </p:grpSpPr>
      <p:sp>
        <p:nvSpPr>
          <p:cNvPr id="40" name="标题 1">
            <a:extLst>
              <a:ext uri="{FF2B5EF4-FFF2-40B4-BE49-F238E27FC236}">
                <a16:creationId xmlns:a16="http://schemas.microsoft.com/office/drawing/2014/main" id="{48481EAF-ABCF-D9BD-EBEF-2A61869F3495}"/>
              </a:ext>
            </a:extLst>
          </p:cNvPr>
          <p:cNvSpPr txBox="1">
            <a:spLocks/>
          </p:cNvSpPr>
          <p:nvPr/>
        </p:nvSpPr>
        <p:spPr>
          <a:xfrm>
            <a:off x="457200" y="109728"/>
            <a:ext cx="8229600" cy="1055468"/>
          </a:xfrm>
          <a:prstGeom prst="rect">
            <a:avLst/>
          </a:prstGeom>
        </p:spPr>
        <p:txBody>
          <a:bodyPr/>
          <a:lstStyle>
            <a:lvl1pPr algn="l" defTabSz="914400" rtl="0" eaLnBrk="1" latinLnBrk="0" hangingPunct="1">
              <a:spcBef>
                <a:spcPct val="0"/>
              </a:spcBef>
              <a:buNone/>
              <a:defRPr sz="4000" kern="1200" spc="-100" baseline="0">
                <a:solidFill>
                  <a:schemeClr val="tx2"/>
                </a:solidFill>
                <a:latin typeface="+mj-lt"/>
                <a:ea typeface="+mj-ea"/>
                <a:cs typeface="+mj-cs"/>
              </a:defRPr>
            </a:lvl1pPr>
          </a:lstStyle>
          <a:p>
            <a:pPr algn="ctr"/>
            <a:r>
              <a:rPr lang="en-US" altLang="zh-CN" sz="2400" b="1" dirty="0">
                <a:solidFill>
                  <a:srgbClr val="0000FF"/>
                </a:solidFill>
                <a:latin typeface="+mn-lt"/>
                <a:ea typeface="微软雅黑" pitchFamily="34" charset="-122"/>
              </a:rPr>
              <a:t>Cold-atom comagnetometry </a:t>
            </a:r>
          </a:p>
          <a:p>
            <a:pPr algn="ctr"/>
            <a:r>
              <a:rPr lang="en-US" altLang="zh-CN" sz="2400" b="1" dirty="0">
                <a:solidFill>
                  <a:srgbClr val="0000FF"/>
                </a:solidFill>
                <a:latin typeface="+mn-lt"/>
                <a:ea typeface="微软雅黑" pitchFamily="34" charset="-122"/>
              </a:rPr>
              <a:t>via optical control of spin states</a:t>
            </a:r>
            <a:endParaRPr lang="en-US" sz="2400" b="1" dirty="0">
              <a:solidFill>
                <a:srgbClr val="0000FF"/>
              </a:solidFill>
              <a:latin typeface="+mn-lt"/>
              <a:ea typeface="微软雅黑" pitchFamily="34" charset="-122"/>
            </a:endParaRPr>
          </a:p>
        </p:txBody>
      </p:sp>
      <p:sp>
        <p:nvSpPr>
          <p:cNvPr id="5" name="灯片编号占位符 4">
            <a:extLst>
              <a:ext uri="{FF2B5EF4-FFF2-40B4-BE49-F238E27FC236}">
                <a16:creationId xmlns:a16="http://schemas.microsoft.com/office/drawing/2014/main" id="{7634C4F5-9908-B8BE-C1DA-C3C236826C26}"/>
              </a:ext>
            </a:extLst>
          </p:cNvPr>
          <p:cNvSpPr>
            <a:spLocks noGrp="1"/>
          </p:cNvSpPr>
          <p:nvPr>
            <p:ph type="sldNum" sz="quarter" idx="12"/>
          </p:nvPr>
        </p:nvSpPr>
        <p:spPr>
          <a:xfrm>
            <a:off x="-902864" y="8077250"/>
            <a:ext cx="1905000" cy="457200"/>
          </a:xfrm>
        </p:spPr>
        <p:txBody>
          <a:bodyPr/>
          <a:lstStyle/>
          <a:p>
            <a:fld id="{AEC1B6CF-1E85-4329-A478-6C8F048A4A3B}" type="slidenum">
              <a:rPr lang="en-US" smtClean="0"/>
              <a:pPr/>
              <a:t>27</a:t>
            </a:fld>
            <a:endParaRPr lang="en-US"/>
          </a:p>
        </p:txBody>
      </p:sp>
      <p:pic>
        <p:nvPicPr>
          <p:cNvPr id="3" name="图片 2">
            <a:extLst>
              <a:ext uri="{FF2B5EF4-FFF2-40B4-BE49-F238E27FC236}">
                <a16:creationId xmlns:a16="http://schemas.microsoft.com/office/drawing/2014/main" id="{33AF0767-BE32-5E89-23F9-44C73546905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90225" y="2500364"/>
            <a:ext cx="3715575" cy="2785620"/>
          </a:xfrm>
          <a:prstGeom prst="rect">
            <a:avLst/>
          </a:prstGeom>
        </p:spPr>
      </p:pic>
      <p:pic>
        <p:nvPicPr>
          <p:cNvPr id="4" name="图片 3">
            <a:extLst>
              <a:ext uri="{FF2B5EF4-FFF2-40B4-BE49-F238E27FC236}">
                <a16:creationId xmlns:a16="http://schemas.microsoft.com/office/drawing/2014/main" id="{D28D46BB-04D2-761A-4828-3417B83C95D5}"/>
              </a:ext>
            </a:extLst>
          </p:cNvPr>
          <p:cNvPicPr>
            <a:picLocks noChangeAspect="1"/>
          </p:cNvPicPr>
          <p:nvPr/>
        </p:nvPicPr>
        <p:blipFill rotWithShape="1">
          <a:blip r:embed="rId4"/>
          <a:srcRect l="1635" r="50083"/>
          <a:stretch/>
        </p:blipFill>
        <p:spPr>
          <a:xfrm>
            <a:off x="1066315" y="2902239"/>
            <a:ext cx="3048000" cy="1888643"/>
          </a:xfrm>
          <a:prstGeom prst="rect">
            <a:avLst/>
          </a:prstGeom>
        </p:spPr>
      </p:pic>
      <mc:AlternateContent xmlns:mc="http://schemas.openxmlformats.org/markup-compatibility/2006">
        <mc:Choice xmlns:a14="http://schemas.microsoft.com/office/drawing/2010/main" Requires="a14">
          <p:sp>
            <p:nvSpPr>
              <p:cNvPr id="6" name="矩形 5">
                <a:extLst>
                  <a:ext uri="{FF2B5EF4-FFF2-40B4-BE49-F238E27FC236}">
                    <a16:creationId xmlns:a16="http://schemas.microsoft.com/office/drawing/2014/main" id="{03C1E075-D435-A862-A91F-E6E26B76F36B}"/>
                  </a:ext>
                </a:extLst>
              </p:cNvPr>
              <p:cNvSpPr/>
              <p:nvPr/>
            </p:nvSpPr>
            <p:spPr>
              <a:xfrm>
                <a:off x="4871399" y="5590784"/>
                <a:ext cx="3510601" cy="657616"/>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altLang="zh-CN" sz="1800" b="0" i="1" smtClean="0">
                          <a:latin typeface="Cambria Math" panose="02040503050406030204" pitchFamily="18" charset="0"/>
                        </a:rPr>
                        <m:t>𝑅</m:t>
                      </m:r>
                      <m:r>
                        <a:rPr lang="en-US" altLang="zh-CN" sz="1800" b="0" i="1" smtClean="0">
                          <a:latin typeface="Cambria Math" panose="02040503050406030204" pitchFamily="18" charset="0"/>
                        </a:rPr>
                        <m:t>=</m:t>
                      </m:r>
                      <m:f>
                        <m:fPr>
                          <m:ctrlPr>
                            <a:rPr lang="en-US" altLang="zh-CN" sz="1800" b="0" i="1" smtClean="0">
                              <a:latin typeface="Cambria Math" panose="02040503050406030204" pitchFamily="18" charset="0"/>
                            </a:rPr>
                          </m:ctrlPr>
                        </m:fPr>
                        <m:num>
                          <m:sSub>
                            <m:sSubPr>
                              <m:ctrlPr>
                                <a:rPr lang="en-US" altLang="zh-CN" sz="1800" b="0" i="1" smtClean="0">
                                  <a:latin typeface="Cambria Math" panose="02040503050406030204" pitchFamily="18" charset="0"/>
                                </a:rPr>
                              </m:ctrlPr>
                            </m:sSubPr>
                            <m:e>
                              <m:r>
                                <a:rPr lang="en-US" altLang="zh-CN" sz="1800" b="0" i="1" smtClean="0">
                                  <a:latin typeface="Cambria Math" panose="02040503050406030204" pitchFamily="18" charset="0"/>
                                </a:rPr>
                                <m:t>𝜔</m:t>
                              </m:r>
                            </m:e>
                            <m:sub>
                              <m:r>
                                <a:rPr lang="en-US" altLang="zh-CN" sz="1800" b="0" i="1" smtClean="0">
                                  <a:latin typeface="Cambria Math" panose="02040503050406030204" pitchFamily="18" charset="0"/>
                                </a:rPr>
                                <m:t>171</m:t>
                              </m:r>
                            </m:sub>
                          </m:sSub>
                        </m:num>
                        <m:den>
                          <m:sSub>
                            <m:sSubPr>
                              <m:ctrlPr>
                                <a:rPr lang="en-US" altLang="zh-CN" sz="1800" b="0" i="1" smtClean="0">
                                  <a:latin typeface="Cambria Math" panose="02040503050406030204" pitchFamily="18" charset="0"/>
                                </a:rPr>
                              </m:ctrlPr>
                            </m:sSubPr>
                            <m:e>
                              <m:r>
                                <a:rPr lang="en-US" altLang="zh-CN" sz="1800" b="0" i="1" smtClean="0">
                                  <a:latin typeface="Cambria Math" panose="02040503050406030204" pitchFamily="18" charset="0"/>
                                </a:rPr>
                                <m:t>𝜔</m:t>
                              </m:r>
                            </m:e>
                            <m:sub>
                              <m:r>
                                <a:rPr lang="en-US" altLang="zh-CN" sz="1800" b="0" i="1" smtClean="0">
                                  <a:latin typeface="Cambria Math" panose="02040503050406030204" pitchFamily="18" charset="0"/>
                                </a:rPr>
                                <m:t>173</m:t>
                              </m:r>
                            </m:sub>
                          </m:sSub>
                        </m:den>
                      </m:f>
                      <m:r>
                        <a:rPr lang="en-US" altLang="zh-CN" sz="1800" i="1">
                          <a:latin typeface="Cambria Math" panose="02040503050406030204" pitchFamily="18" charset="0"/>
                        </a:rPr>
                        <m:t>=</m:t>
                      </m:r>
                      <m:f>
                        <m:fPr>
                          <m:ctrlPr>
                            <a:rPr lang="en-US" altLang="zh-CN" sz="1800" i="1">
                              <a:latin typeface="Cambria Math" panose="02040503050406030204" pitchFamily="18" charset="0"/>
                            </a:rPr>
                          </m:ctrlPr>
                        </m:fPr>
                        <m:num>
                          <m:sSub>
                            <m:sSubPr>
                              <m:ctrlPr>
                                <a:rPr lang="en-US" altLang="zh-CN" sz="1800" i="1">
                                  <a:latin typeface="Cambria Math" panose="02040503050406030204" pitchFamily="18" charset="0"/>
                                </a:rPr>
                              </m:ctrlPr>
                            </m:sSubPr>
                            <m:e>
                              <m:r>
                                <a:rPr lang="en-US" altLang="zh-CN" sz="1800" i="1">
                                  <a:latin typeface="Cambria Math" panose="02040503050406030204" pitchFamily="18" charset="0"/>
                                </a:rPr>
                                <m:t>𝛾</m:t>
                              </m:r>
                            </m:e>
                            <m:sub>
                              <m:r>
                                <a:rPr lang="en-US" altLang="zh-CN" sz="1800" i="1">
                                  <a:latin typeface="Cambria Math" panose="02040503050406030204" pitchFamily="18" charset="0"/>
                                </a:rPr>
                                <m:t>171</m:t>
                              </m:r>
                            </m:sub>
                          </m:sSub>
                          <m:r>
                            <a:rPr lang="en-US" altLang="zh-CN" sz="1800" i="1">
                              <a:latin typeface="Cambria Math" panose="02040503050406030204" pitchFamily="18" charset="0"/>
                            </a:rPr>
                            <m:t>𝐵</m:t>
                          </m:r>
                        </m:num>
                        <m:den>
                          <m:sSub>
                            <m:sSubPr>
                              <m:ctrlPr>
                                <a:rPr lang="en-US" altLang="zh-CN" sz="1800" i="1">
                                  <a:latin typeface="Cambria Math" panose="02040503050406030204" pitchFamily="18" charset="0"/>
                                </a:rPr>
                              </m:ctrlPr>
                            </m:sSubPr>
                            <m:e>
                              <m:r>
                                <a:rPr lang="en-US" altLang="zh-CN" sz="1800" i="1">
                                  <a:latin typeface="Cambria Math" panose="02040503050406030204" pitchFamily="18" charset="0"/>
                                </a:rPr>
                                <m:t>𝛾</m:t>
                              </m:r>
                            </m:e>
                            <m:sub>
                              <m:r>
                                <a:rPr lang="en-US" altLang="zh-CN" sz="1800" i="1">
                                  <a:latin typeface="Cambria Math" panose="02040503050406030204" pitchFamily="18" charset="0"/>
                                </a:rPr>
                                <m:t>173</m:t>
                              </m:r>
                            </m:sub>
                          </m:sSub>
                          <m:r>
                            <a:rPr lang="en-US" altLang="zh-CN" sz="1800" i="1">
                              <a:latin typeface="Cambria Math" panose="02040503050406030204" pitchFamily="18" charset="0"/>
                            </a:rPr>
                            <m:t>𝐵</m:t>
                          </m:r>
                        </m:den>
                      </m:f>
                    </m:oMath>
                  </m:oMathPara>
                </a14:m>
                <a:endParaRPr lang="zh-CN" altLang="en-US" sz="1800" dirty="0"/>
              </a:p>
            </p:txBody>
          </p:sp>
        </mc:Choice>
        <mc:Fallback>
          <p:sp>
            <p:nvSpPr>
              <p:cNvPr id="6" name="矩形 5">
                <a:extLst>
                  <a:ext uri="{FF2B5EF4-FFF2-40B4-BE49-F238E27FC236}">
                    <a16:creationId xmlns:a16="http://schemas.microsoft.com/office/drawing/2014/main" id="{03C1E075-D435-A862-A91F-E6E26B76F36B}"/>
                  </a:ext>
                </a:extLst>
              </p:cNvPr>
              <p:cNvSpPr>
                <a:spLocks noRot="1" noChangeAspect="1" noMove="1" noResize="1" noEditPoints="1" noAdjustHandles="1" noChangeArrowheads="1" noChangeShapeType="1" noTextEdit="1"/>
              </p:cNvSpPr>
              <p:nvPr/>
            </p:nvSpPr>
            <p:spPr>
              <a:xfrm>
                <a:off x="4871399" y="5590784"/>
                <a:ext cx="3510601" cy="657616"/>
              </a:xfrm>
              <a:prstGeom prst="rect">
                <a:avLst/>
              </a:prstGeom>
              <a:blipFill>
                <a:blip r:embed="rId5"/>
                <a:stretch>
                  <a:fillRect/>
                </a:stretch>
              </a:blipFill>
            </p:spPr>
            <p:txBody>
              <a:bodyPr/>
              <a:lstStyle/>
              <a:p>
                <a:r>
                  <a:rPr lang="zh-CN" altLang="en-US">
                    <a:noFill/>
                  </a:rPr>
                  <a:t> </a:t>
                </a:r>
              </a:p>
            </p:txBody>
          </p:sp>
        </mc:Fallback>
      </mc:AlternateContent>
      <p:sp>
        <p:nvSpPr>
          <p:cNvPr id="20" name="Text Box 28">
            <a:extLst>
              <a:ext uri="{FF2B5EF4-FFF2-40B4-BE49-F238E27FC236}">
                <a16:creationId xmlns:a16="http://schemas.microsoft.com/office/drawing/2014/main" id="{BFAC783B-A7F5-72B6-1DE0-35BF96A08D0A}"/>
              </a:ext>
            </a:extLst>
          </p:cNvPr>
          <p:cNvSpPr txBox="1">
            <a:spLocks noChangeArrowheads="1"/>
          </p:cNvSpPr>
          <p:nvPr/>
        </p:nvSpPr>
        <p:spPr bwMode="auto">
          <a:xfrm>
            <a:off x="788379" y="2476355"/>
            <a:ext cx="36038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b="1" baseline="30000" dirty="0">
                <a:solidFill>
                  <a:schemeClr val="accent2"/>
                </a:solidFill>
                <a:latin typeface="Arial" charset="0"/>
              </a:rPr>
              <a:t>171</a:t>
            </a:r>
            <a:r>
              <a:rPr lang="en-US" b="1" dirty="0">
                <a:solidFill>
                  <a:schemeClr val="accent2"/>
                </a:solidFill>
                <a:latin typeface="Arial" charset="0"/>
              </a:rPr>
              <a:t>Yb &amp; </a:t>
            </a:r>
            <a:r>
              <a:rPr lang="en-US" altLang="zh-CN" b="1" baseline="30000" dirty="0">
                <a:solidFill>
                  <a:schemeClr val="accent2"/>
                </a:solidFill>
                <a:latin typeface="Arial" charset="0"/>
              </a:rPr>
              <a:t>173</a:t>
            </a:r>
            <a:r>
              <a:rPr lang="en-US" altLang="zh-CN" b="1" dirty="0">
                <a:solidFill>
                  <a:schemeClr val="accent2"/>
                </a:solidFill>
                <a:latin typeface="Arial" charset="0"/>
              </a:rPr>
              <a:t>Yb</a:t>
            </a:r>
            <a:r>
              <a:rPr lang="en-US" dirty="0">
                <a:latin typeface="Arial" charset="0"/>
              </a:rPr>
              <a:t> co-trapped</a:t>
            </a:r>
            <a:endParaRPr lang="en-US" sz="2000" dirty="0">
              <a:latin typeface="Arial" charset="0"/>
            </a:endParaRPr>
          </a:p>
        </p:txBody>
      </p:sp>
      <p:sp>
        <p:nvSpPr>
          <p:cNvPr id="9" name="文本框 12">
            <a:extLst>
              <a:ext uri="{FF2B5EF4-FFF2-40B4-BE49-F238E27FC236}">
                <a16:creationId xmlns:a16="http://schemas.microsoft.com/office/drawing/2014/main" id="{67E781E2-B742-4124-B82C-7866D7B94795}"/>
              </a:ext>
            </a:extLst>
          </p:cNvPr>
          <p:cNvSpPr txBox="1"/>
          <p:nvPr/>
        </p:nvSpPr>
        <p:spPr>
          <a:xfrm>
            <a:off x="2286000" y="914400"/>
            <a:ext cx="4566134" cy="338554"/>
          </a:xfrm>
          <a:prstGeom prst="rect">
            <a:avLst/>
          </a:prstGeom>
          <a:noFill/>
        </p:spPr>
        <p:txBody>
          <a:bodyPr wrap="square">
            <a:spAutoFit/>
          </a:bodyPr>
          <a:lstStyle/>
          <a:p>
            <a:pPr algn="ctr"/>
            <a:r>
              <a:rPr kumimoji="0" lang="en-US" altLang="zh-CN" sz="1600" b="0" i="0" u="none" strike="noStrike" kern="1200" cap="none" spc="0" normalizeH="0" baseline="0" noProof="0" dirty="0">
                <a:ln>
                  <a:noFill/>
                </a:ln>
                <a:solidFill>
                  <a:srgbClr val="0000FF"/>
                </a:solidFill>
                <a:effectLst/>
                <a:uLnTx/>
                <a:uFillTx/>
                <a:latin typeface="Arial"/>
                <a:ea typeface="+mn-ea"/>
                <a:cs typeface="Times New Roman" panose="02020603050405020304" pitchFamily="18" charset="0"/>
              </a:rPr>
              <a:t>Zhang, Luo </a:t>
            </a:r>
            <a:r>
              <a:rPr kumimoji="0" lang="en-US" altLang="zh-CN" sz="1600" b="0" i="1" u="none" strike="noStrike" kern="1200" cap="none" spc="0" normalizeH="0" baseline="0" noProof="0" dirty="0">
                <a:ln>
                  <a:noFill/>
                </a:ln>
                <a:solidFill>
                  <a:srgbClr val="0000FF"/>
                </a:solidFill>
                <a:effectLst/>
                <a:uLnTx/>
                <a:uFillTx/>
                <a:latin typeface="Arial"/>
                <a:ea typeface="+mn-ea"/>
                <a:cs typeface="Times New Roman" panose="02020603050405020304" pitchFamily="18" charset="0"/>
              </a:rPr>
              <a:t>et al</a:t>
            </a:r>
            <a:r>
              <a:rPr kumimoji="0" lang="en-US" altLang="zh-CN" sz="1600" b="0" i="0" u="none" strike="noStrike" kern="1200" cap="none" spc="0" normalizeH="0" baseline="0" noProof="0" dirty="0">
                <a:ln>
                  <a:noFill/>
                </a:ln>
                <a:solidFill>
                  <a:srgbClr val="0000FF"/>
                </a:solidFill>
                <a:effectLst/>
                <a:uLnTx/>
                <a:uFillTx/>
                <a:latin typeface="Arial"/>
                <a:ea typeface="+mn-ea"/>
                <a:cs typeface="Times New Roman" panose="02020603050405020304" pitchFamily="18" charset="0"/>
              </a:rPr>
              <a:t>. </a:t>
            </a:r>
            <a:r>
              <a:rPr lang="en-US" altLang="zh-CN" sz="1600" dirty="0">
                <a:solidFill>
                  <a:srgbClr val="0000FF"/>
                </a:solidFill>
                <a:latin typeface="+mn-lt"/>
                <a:cs typeface="Times New Roman" panose="02020603050405020304" pitchFamily="18" charset="0"/>
              </a:rPr>
              <a:t>Nat. Photonics, online (2026)</a:t>
            </a:r>
          </a:p>
        </p:txBody>
      </p:sp>
      <p:pic>
        <p:nvPicPr>
          <p:cNvPr id="12" name="图片 11">
            <a:extLst>
              <a:ext uri="{FF2B5EF4-FFF2-40B4-BE49-F238E27FC236}">
                <a16:creationId xmlns:a16="http://schemas.microsoft.com/office/drawing/2014/main" id="{D6329EE1-5DE6-44F8-8A00-CAD2260CB8AF}"/>
              </a:ext>
            </a:extLst>
          </p:cNvPr>
          <p:cNvPicPr>
            <a:picLocks noChangeAspect="1"/>
          </p:cNvPicPr>
          <p:nvPr/>
        </p:nvPicPr>
        <p:blipFill rotWithShape="1">
          <a:blip r:embed="rId4"/>
          <a:srcRect l="51618" r="2663"/>
          <a:stretch/>
        </p:blipFill>
        <p:spPr>
          <a:xfrm>
            <a:off x="1396003" y="4931763"/>
            <a:ext cx="2718312" cy="1778789"/>
          </a:xfrm>
          <a:prstGeom prst="rect">
            <a:avLst/>
          </a:prstGeom>
        </p:spPr>
      </p:pic>
      <p:sp>
        <p:nvSpPr>
          <p:cNvPr id="2" name="TextBox 1">
            <a:extLst>
              <a:ext uri="{FF2B5EF4-FFF2-40B4-BE49-F238E27FC236}">
                <a16:creationId xmlns:a16="http://schemas.microsoft.com/office/drawing/2014/main" id="{79B0E66D-7C01-BDBE-5644-BD90323F927A}"/>
              </a:ext>
            </a:extLst>
          </p:cNvPr>
          <p:cNvSpPr txBox="1"/>
          <p:nvPr/>
        </p:nvSpPr>
        <p:spPr>
          <a:xfrm>
            <a:off x="843650" y="1219200"/>
            <a:ext cx="7713971" cy="958660"/>
          </a:xfrm>
          <a:prstGeom prst="rect">
            <a:avLst/>
          </a:prstGeom>
          <a:noFill/>
        </p:spPr>
        <p:txBody>
          <a:bodyPr wrap="none" rtlCol="0">
            <a:spAutoFit/>
          </a:bodyPr>
          <a:lstStyle/>
          <a:p>
            <a:pPr marL="342900" indent="-342900">
              <a:lnSpc>
                <a:spcPct val="150000"/>
              </a:lnSpc>
              <a:buFont typeface="Arial" panose="020B0604020202020204" pitchFamily="34" charset="0"/>
              <a:buChar char="•"/>
            </a:pPr>
            <a:r>
              <a:rPr lang="en-US" sz="2000" dirty="0">
                <a:latin typeface="+mn-lt"/>
              </a:rPr>
              <a:t>B-field noise suppression factor: 30,000</a:t>
            </a:r>
          </a:p>
          <a:p>
            <a:pPr marL="342900" indent="-342900">
              <a:lnSpc>
                <a:spcPct val="150000"/>
              </a:lnSpc>
              <a:buFont typeface="Arial" panose="020B0604020202020204" pitchFamily="34" charset="0"/>
              <a:buChar char="•"/>
            </a:pPr>
            <a:r>
              <a:rPr lang="en-US" sz="2000" dirty="0">
                <a:latin typeface="+mn-lt"/>
              </a:rPr>
              <a:t>Ratio of nuclear magnetic moments R_171/173 = - 0.726076(3)</a:t>
            </a:r>
          </a:p>
        </p:txBody>
      </p:sp>
    </p:spTree>
    <p:extLst>
      <p:ext uri="{BB962C8B-B14F-4D97-AF65-F5344CB8AC3E}">
        <p14:creationId xmlns:p14="http://schemas.microsoft.com/office/powerpoint/2010/main" val="218102993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Rounded Corners 26">
            <a:extLst>
              <a:ext uri="{FF2B5EF4-FFF2-40B4-BE49-F238E27FC236}">
                <a16:creationId xmlns:a16="http://schemas.microsoft.com/office/drawing/2014/main" id="{4E27B983-5835-48E5-80F6-3CD2AB948012}"/>
              </a:ext>
            </a:extLst>
          </p:cNvPr>
          <p:cNvSpPr/>
          <p:nvPr/>
        </p:nvSpPr>
        <p:spPr bwMode="auto">
          <a:xfrm>
            <a:off x="5638800" y="4426670"/>
            <a:ext cx="3048000" cy="1219199"/>
          </a:xfrm>
          <a:prstGeom prst="roundRect">
            <a:avLst/>
          </a:prstGeom>
          <a:solidFill>
            <a:schemeClr val="bg1"/>
          </a:solidFill>
          <a:ln w="9525" cap="flat" cmpd="sng" algn="ctr">
            <a:solidFill>
              <a:schemeClr val="accent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2400" b="0" i="0" u="none" strike="noStrike" cap="none" normalizeH="0" baseline="0">
              <a:ln>
                <a:noFill/>
              </a:ln>
              <a:solidFill>
                <a:schemeClr val="tx1"/>
              </a:solidFill>
              <a:effectLst/>
              <a:latin typeface="Times New Roman" pitchFamily="18" charset="0"/>
            </a:endParaRPr>
          </a:p>
        </p:txBody>
      </p:sp>
      <p:sp>
        <p:nvSpPr>
          <p:cNvPr id="26" name="Rectangle: Rounded Corners 25">
            <a:extLst>
              <a:ext uri="{FF2B5EF4-FFF2-40B4-BE49-F238E27FC236}">
                <a16:creationId xmlns:a16="http://schemas.microsoft.com/office/drawing/2014/main" id="{D191493F-6298-4E97-BF4D-5F7597232E63}"/>
              </a:ext>
            </a:extLst>
          </p:cNvPr>
          <p:cNvSpPr/>
          <p:nvPr/>
        </p:nvSpPr>
        <p:spPr bwMode="auto">
          <a:xfrm>
            <a:off x="5638800" y="2350247"/>
            <a:ext cx="3048000" cy="1219199"/>
          </a:xfrm>
          <a:prstGeom prst="roundRect">
            <a:avLst/>
          </a:prstGeom>
          <a:solidFill>
            <a:schemeClr val="bg1"/>
          </a:solidFill>
          <a:ln w="9525" cap="flat" cmpd="sng" algn="ctr">
            <a:solidFill>
              <a:schemeClr val="accent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2400" b="0" i="0" u="none" strike="noStrike" cap="none" normalizeH="0" baseline="0">
              <a:ln>
                <a:noFill/>
              </a:ln>
              <a:solidFill>
                <a:schemeClr val="tx1"/>
              </a:solidFill>
              <a:effectLst/>
              <a:latin typeface="Times New Roman" pitchFamily="18" charset="0"/>
            </a:endParaRPr>
          </a:p>
        </p:txBody>
      </p:sp>
      <p:sp>
        <p:nvSpPr>
          <p:cNvPr id="3" name="Rectangle 2">
            <a:extLst>
              <a:ext uri="{FF2B5EF4-FFF2-40B4-BE49-F238E27FC236}">
                <a16:creationId xmlns:a16="http://schemas.microsoft.com/office/drawing/2014/main" id="{550A66A6-2B6C-42FC-9EA5-06373C5E1BCA}"/>
              </a:ext>
            </a:extLst>
          </p:cNvPr>
          <p:cNvSpPr/>
          <p:nvPr/>
        </p:nvSpPr>
        <p:spPr>
          <a:xfrm>
            <a:off x="457200" y="300335"/>
            <a:ext cx="8305800" cy="461665"/>
          </a:xfrm>
          <a:prstGeom prst="rect">
            <a:avLst/>
          </a:prstGeom>
        </p:spPr>
        <p:txBody>
          <a:bodyPr wrap="square">
            <a:spAutoFit/>
          </a:bodyPr>
          <a:lstStyle/>
          <a:p>
            <a:pPr algn="ctr"/>
            <a:r>
              <a:rPr lang="en-US" altLang="zh-CN" b="1" baseline="30000" dirty="0">
                <a:solidFill>
                  <a:srgbClr val="0000FF"/>
                </a:solidFill>
                <a:latin typeface="+mn-lt"/>
                <a:ea typeface="微软雅黑" pitchFamily="34" charset="-122"/>
              </a:rPr>
              <a:t>173</a:t>
            </a:r>
            <a:r>
              <a:rPr lang="en-US" altLang="zh-CN" b="1" dirty="0">
                <a:solidFill>
                  <a:srgbClr val="0000FF"/>
                </a:solidFill>
                <a:latin typeface="+mn-lt"/>
                <a:ea typeface="微软雅黑" pitchFamily="34" charset="-122"/>
              </a:rPr>
              <a:t>Yb (I = 5/2) decoherence in ODT</a:t>
            </a:r>
          </a:p>
        </p:txBody>
      </p:sp>
      <p:grpSp>
        <p:nvGrpSpPr>
          <p:cNvPr id="15" name="Group 14">
            <a:extLst>
              <a:ext uri="{FF2B5EF4-FFF2-40B4-BE49-F238E27FC236}">
                <a16:creationId xmlns:a16="http://schemas.microsoft.com/office/drawing/2014/main" id="{90A42F82-7359-4336-B068-D740A88D969A}"/>
              </a:ext>
            </a:extLst>
          </p:cNvPr>
          <p:cNvGrpSpPr/>
          <p:nvPr/>
        </p:nvGrpSpPr>
        <p:grpSpPr>
          <a:xfrm>
            <a:off x="5791200" y="2589028"/>
            <a:ext cx="2798400" cy="762000"/>
            <a:chOff x="609600" y="2057400"/>
            <a:chExt cx="2798400" cy="762000"/>
          </a:xfrm>
        </p:grpSpPr>
        <p:cxnSp>
          <p:nvCxnSpPr>
            <p:cNvPr id="7" name="Straight Connector 6">
              <a:extLst>
                <a:ext uri="{FF2B5EF4-FFF2-40B4-BE49-F238E27FC236}">
                  <a16:creationId xmlns:a16="http://schemas.microsoft.com/office/drawing/2014/main" id="{990DA6CD-88B7-42E7-8549-58B1BEB3E8CD}"/>
                </a:ext>
              </a:extLst>
            </p:cNvPr>
            <p:cNvCxnSpPr/>
            <p:nvPr/>
          </p:nvCxnSpPr>
          <p:spPr bwMode="auto">
            <a:xfrm>
              <a:off x="609600" y="2438400"/>
              <a:ext cx="2743200" cy="0"/>
            </a:xfrm>
            <a:prstGeom prst="line">
              <a:avLst/>
            </a:prstGeom>
            <a:solidFill>
              <a:schemeClr val="accent1"/>
            </a:solidFill>
            <a:ln w="9525" cap="flat" cmpd="sng" algn="ctr">
              <a:solidFill>
                <a:schemeClr val="tx1"/>
              </a:solidFill>
              <a:prstDash val="lg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 name="Straight Connector 8">
              <a:extLst>
                <a:ext uri="{FF2B5EF4-FFF2-40B4-BE49-F238E27FC236}">
                  <a16:creationId xmlns:a16="http://schemas.microsoft.com/office/drawing/2014/main" id="{897EF907-0CF0-46E6-B0CF-F5CDDFB26BC3}"/>
                </a:ext>
              </a:extLst>
            </p:cNvPr>
            <p:cNvCxnSpPr/>
            <p:nvPr/>
          </p:nvCxnSpPr>
          <p:spPr bwMode="auto">
            <a:xfrm>
              <a:off x="2057400" y="2362200"/>
              <a:ext cx="360000" cy="0"/>
            </a:xfrm>
            <a:prstGeom prst="line">
              <a:avLst/>
            </a:prstGeom>
            <a:solidFill>
              <a:schemeClr val="accent1"/>
            </a:solidFill>
            <a:ln w="28575"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 name="Straight Connector 9">
              <a:extLst>
                <a:ext uri="{FF2B5EF4-FFF2-40B4-BE49-F238E27FC236}">
                  <a16:creationId xmlns:a16="http://schemas.microsoft.com/office/drawing/2014/main" id="{E7F102C9-471D-40BF-A632-973CAD02B83D}"/>
                </a:ext>
              </a:extLst>
            </p:cNvPr>
            <p:cNvCxnSpPr/>
            <p:nvPr/>
          </p:nvCxnSpPr>
          <p:spPr bwMode="auto">
            <a:xfrm>
              <a:off x="2535600" y="2209800"/>
              <a:ext cx="360000" cy="0"/>
            </a:xfrm>
            <a:prstGeom prst="line">
              <a:avLst/>
            </a:prstGeom>
            <a:solidFill>
              <a:schemeClr val="accent1"/>
            </a:solidFill>
            <a:ln w="28575"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 name="Straight Connector 10">
              <a:extLst>
                <a:ext uri="{FF2B5EF4-FFF2-40B4-BE49-F238E27FC236}">
                  <a16:creationId xmlns:a16="http://schemas.microsoft.com/office/drawing/2014/main" id="{EB5DFDA2-855D-4EFF-988B-6938577DF856}"/>
                </a:ext>
              </a:extLst>
            </p:cNvPr>
            <p:cNvCxnSpPr/>
            <p:nvPr/>
          </p:nvCxnSpPr>
          <p:spPr bwMode="auto">
            <a:xfrm>
              <a:off x="3048000" y="2057400"/>
              <a:ext cx="360000" cy="0"/>
            </a:xfrm>
            <a:prstGeom prst="line">
              <a:avLst/>
            </a:prstGeom>
            <a:solidFill>
              <a:schemeClr val="accent1"/>
            </a:solidFill>
            <a:ln w="28575"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 name="Straight Connector 11">
              <a:extLst>
                <a:ext uri="{FF2B5EF4-FFF2-40B4-BE49-F238E27FC236}">
                  <a16:creationId xmlns:a16="http://schemas.microsoft.com/office/drawing/2014/main" id="{FADE20F2-9701-43C7-9670-6CD13E4C9804}"/>
                </a:ext>
              </a:extLst>
            </p:cNvPr>
            <p:cNvCxnSpPr/>
            <p:nvPr/>
          </p:nvCxnSpPr>
          <p:spPr bwMode="auto">
            <a:xfrm>
              <a:off x="1524000" y="2514600"/>
              <a:ext cx="360000" cy="0"/>
            </a:xfrm>
            <a:prstGeom prst="line">
              <a:avLst/>
            </a:prstGeom>
            <a:solidFill>
              <a:schemeClr val="accent1"/>
            </a:solidFill>
            <a:ln w="28575"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 name="Straight Connector 12">
              <a:extLst>
                <a:ext uri="{FF2B5EF4-FFF2-40B4-BE49-F238E27FC236}">
                  <a16:creationId xmlns:a16="http://schemas.microsoft.com/office/drawing/2014/main" id="{51C44497-967C-4AE1-9108-7549968A8456}"/>
                </a:ext>
              </a:extLst>
            </p:cNvPr>
            <p:cNvCxnSpPr/>
            <p:nvPr/>
          </p:nvCxnSpPr>
          <p:spPr bwMode="auto">
            <a:xfrm>
              <a:off x="1066800" y="2667000"/>
              <a:ext cx="360000" cy="0"/>
            </a:xfrm>
            <a:prstGeom prst="line">
              <a:avLst/>
            </a:prstGeom>
            <a:solidFill>
              <a:schemeClr val="accent1"/>
            </a:solidFill>
            <a:ln w="28575"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 name="Straight Connector 13">
              <a:extLst>
                <a:ext uri="{FF2B5EF4-FFF2-40B4-BE49-F238E27FC236}">
                  <a16:creationId xmlns:a16="http://schemas.microsoft.com/office/drawing/2014/main" id="{FC0AEB55-E539-4CC1-897D-2F6CE44D61AC}"/>
                </a:ext>
              </a:extLst>
            </p:cNvPr>
            <p:cNvCxnSpPr/>
            <p:nvPr/>
          </p:nvCxnSpPr>
          <p:spPr bwMode="auto">
            <a:xfrm>
              <a:off x="609600" y="2819400"/>
              <a:ext cx="360000" cy="0"/>
            </a:xfrm>
            <a:prstGeom prst="line">
              <a:avLst/>
            </a:prstGeom>
            <a:solidFill>
              <a:schemeClr val="accent1"/>
            </a:solidFill>
            <a:ln w="28575"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17" name="Straight Connector 16">
            <a:extLst>
              <a:ext uri="{FF2B5EF4-FFF2-40B4-BE49-F238E27FC236}">
                <a16:creationId xmlns:a16="http://schemas.microsoft.com/office/drawing/2014/main" id="{97D47994-6A71-48E9-B5C2-0238465D240B}"/>
              </a:ext>
            </a:extLst>
          </p:cNvPr>
          <p:cNvCxnSpPr/>
          <p:nvPr/>
        </p:nvCxnSpPr>
        <p:spPr bwMode="auto">
          <a:xfrm>
            <a:off x="5791200" y="5105400"/>
            <a:ext cx="2743200" cy="0"/>
          </a:xfrm>
          <a:prstGeom prst="line">
            <a:avLst/>
          </a:prstGeom>
          <a:solidFill>
            <a:schemeClr val="accent1"/>
          </a:solidFill>
          <a:ln w="9525" cap="flat" cmpd="sng" algn="ctr">
            <a:solidFill>
              <a:schemeClr val="tx1"/>
            </a:solidFill>
            <a:prstDash val="lg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 name="Straight Connector 17">
            <a:extLst>
              <a:ext uri="{FF2B5EF4-FFF2-40B4-BE49-F238E27FC236}">
                <a16:creationId xmlns:a16="http://schemas.microsoft.com/office/drawing/2014/main" id="{D4A66322-5B85-4FC8-8A02-9418CE567B68}"/>
              </a:ext>
            </a:extLst>
          </p:cNvPr>
          <p:cNvCxnSpPr>
            <a:cxnSpLocks/>
          </p:cNvCxnSpPr>
          <p:nvPr/>
        </p:nvCxnSpPr>
        <p:spPr bwMode="auto">
          <a:xfrm>
            <a:off x="7239000" y="5417270"/>
            <a:ext cx="360000" cy="0"/>
          </a:xfrm>
          <a:prstGeom prst="line">
            <a:avLst/>
          </a:prstGeom>
          <a:solidFill>
            <a:schemeClr val="accent1"/>
          </a:solidFill>
          <a:ln w="28575"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9" name="Straight Connector 18">
            <a:extLst>
              <a:ext uri="{FF2B5EF4-FFF2-40B4-BE49-F238E27FC236}">
                <a16:creationId xmlns:a16="http://schemas.microsoft.com/office/drawing/2014/main" id="{A8BCF911-548B-409C-9570-1ECDBF641029}"/>
              </a:ext>
            </a:extLst>
          </p:cNvPr>
          <p:cNvCxnSpPr>
            <a:cxnSpLocks/>
          </p:cNvCxnSpPr>
          <p:nvPr/>
        </p:nvCxnSpPr>
        <p:spPr bwMode="auto">
          <a:xfrm>
            <a:off x="7696200" y="5188670"/>
            <a:ext cx="360000" cy="0"/>
          </a:xfrm>
          <a:prstGeom prst="line">
            <a:avLst/>
          </a:prstGeom>
          <a:solidFill>
            <a:schemeClr val="accent1"/>
          </a:solidFill>
          <a:ln w="28575"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 name="Straight Connector 19">
            <a:extLst>
              <a:ext uri="{FF2B5EF4-FFF2-40B4-BE49-F238E27FC236}">
                <a16:creationId xmlns:a16="http://schemas.microsoft.com/office/drawing/2014/main" id="{14E66E46-EB56-4819-8EAD-F1F8FB6E3969}"/>
              </a:ext>
            </a:extLst>
          </p:cNvPr>
          <p:cNvCxnSpPr>
            <a:cxnSpLocks/>
          </p:cNvCxnSpPr>
          <p:nvPr/>
        </p:nvCxnSpPr>
        <p:spPr bwMode="auto">
          <a:xfrm>
            <a:off x="8229600" y="4731470"/>
            <a:ext cx="360000" cy="0"/>
          </a:xfrm>
          <a:prstGeom prst="line">
            <a:avLst/>
          </a:prstGeom>
          <a:solidFill>
            <a:schemeClr val="accent1"/>
          </a:solidFill>
          <a:ln w="28575"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 name="Straight Connector 20">
            <a:extLst>
              <a:ext uri="{FF2B5EF4-FFF2-40B4-BE49-F238E27FC236}">
                <a16:creationId xmlns:a16="http://schemas.microsoft.com/office/drawing/2014/main" id="{552D0A36-6E89-4C9D-B42E-71E51C10FFB5}"/>
              </a:ext>
            </a:extLst>
          </p:cNvPr>
          <p:cNvCxnSpPr>
            <a:cxnSpLocks/>
          </p:cNvCxnSpPr>
          <p:nvPr/>
        </p:nvCxnSpPr>
        <p:spPr bwMode="auto">
          <a:xfrm>
            <a:off x="6705600" y="5417270"/>
            <a:ext cx="360000" cy="0"/>
          </a:xfrm>
          <a:prstGeom prst="line">
            <a:avLst/>
          </a:prstGeom>
          <a:solidFill>
            <a:schemeClr val="accent1"/>
          </a:solidFill>
          <a:ln w="28575"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 name="Straight Connector 21">
            <a:extLst>
              <a:ext uri="{FF2B5EF4-FFF2-40B4-BE49-F238E27FC236}">
                <a16:creationId xmlns:a16="http://schemas.microsoft.com/office/drawing/2014/main" id="{02C37EA1-8936-4A22-98EA-DE29902D9AF6}"/>
              </a:ext>
            </a:extLst>
          </p:cNvPr>
          <p:cNvCxnSpPr/>
          <p:nvPr/>
        </p:nvCxnSpPr>
        <p:spPr bwMode="auto">
          <a:xfrm>
            <a:off x="6248400" y="5188670"/>
            <a:ext cx="360000" cy="0"/>
          </a:xfrm>
          <a:prstGeom prst="line">
            <a:avLst/>
          </a:prstGeom>
          <a:solidFill>
            <a:schemeClr val="accent1"/>
          </a:solidFill>
          <a:ln w="28575"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 name="Straight Connector 22">
            <a:extLst>
              <a:ext uri="{FF2B5EF4-FFF2-40B4-BE49-F238E27FC236}">
                <a16:creationId xmlns:a16="http://schemas.microsoft.com/office/drawing/2014/main" id="{1CAC5E25-3CD7-46BB-A6A6-F3482089C1F6}"/>
              </a:ext>
            </a:extLst>
          </p:cNvPr>
          <p:cNvCxnSpPr/>
          <p:nvPr/>
        </p:nvCxnSpPr>
        <p:spPr bwMode="auto">
          <a:xfrm>
            <a:off x="5791200" y="4731470"/>
            <a:ext cx="360000" cy="0"/>
          </a:xfrm>
          <a:prstGeom prst="line">
            <a:avLst/>
          </a:prstGeom>
          <a:solidFill>
            <a:schemeClr val="accent1"/>
          </a:solidFill>
          <a:ln w="28575"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32" name="Picture 31">
            <a:extLst>
              <a:ext uri="{FF2B5EF4-FFF2-40B4-BE49-F238E27FC236}">
                <a16:creationId xmlns:a16="http://schemas.microsoft.com/office/drawing/2014/main" id="{71DA6DC9-3AC3-4296-A2E8-5D6518FC32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81382" y="5741089"/>
            <a:ext cx="3305636" cy="419158"/>
          </a:xfrm>
          <a:prstGeom prst="rect">
            <a:avLst/>
          </a:prstGeom>
        </p:spPr>
      </p:pic>
      <p:sp>
        <p:nvSpPr>
          <p:cNvPr id="35" name="TextBox 34">
            <a:extLst>
              <a:ext uri="{FF2B5EF4-FFF2-40B4-BE49-F238E27FC236}">
                <a16:creationId xmlns:a16="http://schemas.microsoft.com/office/drawing/2014/main" id="{2D96901C-95A2-464F-8566-7481FC19E748}"/>
              </a:ext>
            </a:extLst>
          </p:cNvPr>
          <p:cNvSpPr txBox="1"/>
          <p:nvPr/>
        </p:nvSpPr>
        <p:spPr>
          <a:xfrm>
            <a:off x="5543611" y="1981200"/>
            <a:ext cx="1978427" cy="400110"/>
          </a:xfrm>
          <a:prstGeom prst="rect">
            <a:avLst/>
          </a:prstGeom>
          <a:noFill/>
        </p:spPr>
        <p:txBody>
          <a:bodyPr wrap="none" rtlCol="0">
            <a:spAutoFit/>
          </a:bodyPr>
          <a:lstStyle/>
          <a:p>
            <a:r>
              <a:rPr lang="en-US" altLang="zh-CN" sz="2000" dirty="0">
                <a:latin typeface="+mn-lt"/>
              </a:rPr>
              <a:t>Zeeman shift </a:t>
            </a:r>
            <a:r>
              <a:rPr lang="en-US" altLang="zh-CN" sz="2000" i="1" dirty="0" err="1">
                <a:latin typeface="+mn-lt"/>
              </a:rPr>
              <a:t>F</a:t>
            </a:r>
            <a:r>
              <a:rPr lang="en-US" altLang="zh-CN" sz="2000" i="1" baseline="-25000" dirty="0" err="1">
                <a:latin typeface="+mn-lt"/>
              </a:rPr>
              <a:t>z</a:t>
            </a:r>
            <a:endParaRPr lang="zh-CN" altLang="en-US" sz="2000" i="1" baseline="-25000" dirty="0">
              <a:latin typeface="+mn-lt"/>
            </a:endParaRPr>
          </a:p>
        </p:txBody>
      </p:sp>
      <p:sp>
        <p:nvSpPr>
          <p:cNvPr id="36" name="TextBox 35">
            <a:extLst>
              <a:ext uri="{FF2B5EF4-FFF2-40B4-BE49-F238E27FC236}">
                <a16:creationId xmlns:a16="http://schemas.microsoft.com/office/drawing/2014/main" id="{52989DA9-AF11-4B50-BBC5-8E05ACD69EF0}"/>
              </a:ext>
            </a:extLst>
          </p:cNvPr>
          <p:cNvSpPr txBox="1"/>
          <p:nvPr/>
        </p:nvSpPr>
        <p:spPr>
          <a:xfrm>
            <a:off x="5527135" y="3973908"/>
            <a:ext cx="2040943" cy="400110"/>
          </a:xfrm>
          <a:prstGeom prst="rect">
            <a:avLst/>
          </a:prstGeom>
          <a:noFill/>
        </p:spPr>
        <p:txBody>
          <a:bodyPr wrap="none" rtlCol="0">
            <a:spAutoFit/>
          </a:bodyPr>
          <a:lstStyle/>
          <a:p>
            <a:r>
              <a:rPr lang="en-US" altLang="zh-CN" sz="2000" dirty="0">
                <a:latin typeface="+mn-lt"/>
              </a:rPr>
              <a:t>Stark shift   (</a:t>
            </a:r>
            <a:r>
              <a:rPr lang="en-US" altLang="zh-CN" sz="2000" i="1" dirty="0" err="1">
                <a:latin typeface="+mn-lt"/>
              </a:rPr>
              <a:t>F</a:t>
            </a:r>
            <a:r>
              <a:rPr lang="en-US" altLang="zh-CN" sz="2000" i="1" baseline="-25000" dirty="0" err="1">
                <a:latin typeface="+mn-lt"/>
              </a:rPr>
              <a:t>z</a:t>
            </a:r>
            <a:r>
              <a:rPr lang="en-US" altLang="zh-CN" sz="2000" i="1" dirty="0">
                <a:latin typeface="+mn-lt"/>
              </a:rPr>
              <a:t>)</a:t>
            </a:r>
            <a:r>
              <a:rPr lang="en-US" altLang="zh-CN" sz="2000" i="1" baseline="30000" dirty="0">
                <a:latin typeface="+mn-lt"/>
              </a:rPr>
              <a:t>2</a:t>
            </a:r>
            <a:endParaRPr lang="zh-CN" altLang="en-US" sz="2000" i="1" baseline="30000" dirty="0">
              <a:latin typeface="+mn-lt"/>
            </a:endParaRPr>
          </a:p>
        </p:txBody>
      </p:sp>
      <p:pic>
        <p:nvPicPr>
          <p:cNvPr id="37" name="图片 3">
            <a:extLst>
              <a:ext uri="{FF2B5EF4-FFF2-40B4-BE49-F238E27FC236}">
                <a16:creationId xmlns:a16="http://schemas.microsoft.com/office/drawing/2014/main" id="{2299E888-A4F5-4678-BCE2-ED85B8080CBC}"/>
              </a:ext>
            </a:extLst>
          </p:cNvPr>
          <p:cNvPicPr>
            <a:picLocks noChangeAspect="1"/>
          </p:cNvPicPr>
          <p:nvPr/>
        </p:nvPicPr>
        <p:blipFill rotWithShape="1">
          <a:blip r:embed="rId3"/>
          <a:srcRect l="16261" t="29999" r="2865" b="3333"/>
          <a:stretch/>
        </p:blipFill>
        <p:spPr>
          <a:xfrm>
            <a:off x="4781468" y="980033"/>
            <a:ext cx="3829132" cy="758244"/>
          </a:xfrm>
          <a:prstGeom prst="rect">
            <a:avLst/>
          </a:prstGeom>
        </p:spPr>
      </p:pic>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B2186CF7-FAED-4C1D-A277-8D59E70E7D5E}"/>
                  </a:ext>
                </a:extLst>
              </p:cNvPr>
              <p:cNvSpPr txBox="1"/>
              <p:nvPr/>
            </p:nvSpPr>
            <p:spPr>
              <a:xfrm>
                <a:off x="3657600" y="1052477"/>
                <a:ext cx="1156920"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CN" i="1">
                              <a:latin typeface="Cambria Math" panose="02040503050406030204" pitchFamily="18" charset="0"/>
                            </a:rPr>
                          </m:ctrlPr>
                        </m:sSubPr>
                        <m:e>
                          <m:r>
                            <a:rPr lang="en-US" altLang="zh-CN" i="1">
                              <a:latin typeface="Cambria Math" panose="02040503050406030204" pitchFamily="18" charset="0"/>
                            </a:rPr>
                            <m:t>|</m:t>
                          </m:r>
                          <m:d>
                            <m:dPr>
                              <m:begChr m:val=""/>
                              <m:endChr m:val="⟩"/>
                              <m:ctrlPr>
                                <a:rPr lang="en-US" altLang="zh-CN" i="1">
                                  <a:latin typeface="Cambria Math" panose="02040503050406030204" pitchFamily="18" charset="0"/>
                                </a:rPr>
                              </m:ctrlPr>
                            </m:dPr>
                            <m:e>
                              <m:r>
                                <a:rPr lang="en-US" altLang="zh-CN" i="1">
                                  <a:latin typeface="Cambria Math" panose="02040503050406030204" pitchFamily="18" charset="0"/>
                                </a:rPr>
                                <m:t>+5/2</m:t>
                              </m:r>
                            </m:e>
                          </m:d>
                        </m:e>
                        <m:sub>
                          <m:r>
                            <a:rPr lang="en-US" altLang="zh-CN" b="0" i="1" smtClean="0">
                              <a:latin typeface="Cambria Math" panose="02040503050406030204" pitchFamily="18" charset="0"/>
                            </a:rPr>
                            <m:t>𝑥</m:t>
                          </m:r>
                        </m:sub>
                      </m:sSub>
                    </m:oMath>
                  </m:oMathPara>
                </a14:m>
                <a:endParaRPr lang="zh-CN" altLang="en-US" dirty="0"/>
              </a:p>
            </p:txBody>
          </p:sp>
        </mc:Choice>
        <mc:Fallback xmlns="">
          <p:sp>
            <p:nvSpPr>
              <p:cNvPr id="38" name="TextBox 37">
                <a:extLst>
                  <a:ext uri="{FF2B5EF4-FFF2-40B4-BE49-F238E27FC236}">
                    <a16:creationId xmlns:a16="http://schemas.microsoft.com/office/drawing/2014/main" id="{B2186CF7-FAED-4C1D-A277-8D59E70E7D5E}"/>
                  </a:ext>
                </a:extLst>
              </p:cNvPr>
              <p:cNvSpPr txBox="1">
                <a:spLocks noRot="1" noChangeAspect="1" noMove="1" noResize="1" noEditPoints="1" noAdjustHandles="1" noChangeArrowheads="1" noChangeShapeType="1" noTextEdit="1"/>
              </p:cNvSpPr>
              <p:nvPr/>
            </p:nvSpPr>
            <p:spPr>
              <a:xfrm>
                <a:off x="3657600" y="1052477"/>
                <a:ext cx="1156920" cy="369332"/>
              </a:xfrm>
              <a:prstGeom prst="rect">
                <a:avLst/>
              </a:prstGeom>
              <a:blipFill>
                <a:blip r:embed="rId4"/>
                <a:stretch>
                  <a:fillRect l="-8421" t="-176667" r="-47895" b="-26166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9" name="方程">
                <a:extLst>
                  <a:ext uri="{FF2B5EF4-FFF2-40B4-BE49-F238E27FC236}">
                    <a16:creationId xmlns:a16="http://schemas.microsoft.com/office/drawing/2014/main" id="{DA1596FD-2DBE-41C5-AE8A-FE1B197ACB9C}"/>
                  </a:ext>
                </a:extLst>
              </p:cNvPr>
              <p:cNvSpPr txBox="1"/>
              <p:nvPr/>
            </p:nvSpPr>
            <p:spPr>
              <a:xfrm>
                <a:off x="723242" y="5727330"/>
                <a:ext cx="3531253" cy="307777"/>
              </a:xfrm>
              <a:prstGeom prst="rect">
                <a:avLst/>
              </a:prstGeom>
              <a:ln w="12700">
                <a:miter lim="400000"/>
              </a:ln>
            </p:spPr>
            <p:txBody>
              <a:bodyPr wrap="square" lIns="0" tIns="0" rIns="0" bIns="0">
                <a:spAutoFit/>
              </a:bodyPr>
              <a:lstStyle/>
              <a:p>
                <a:pPr algn="l" defTabSz="914400" latinLnBrk="1">
                  <a:defRPr sz="1800">
                    <a:solidFill>
                      <a:srgbClr val="000000"/>
                    </a:solidFill>
                  </a:defRPr>
                </a:pPr>
                <a14:m>
                  <m:oMathPara xmlns:m="http://schemas.openxmlformats.org/officeDocument/2006/math">
                    <m:oMathParaPr>
                      <m:jc m:val="centerGroup"/>
                    </m:oMathParaPr>
                    <m:oMath xmlns:m="http://schemas.openxmlformats.org/officeDocument/2006/math">
                      <m:r>
                        <m:rPr>
                          <m:sty m:val="p"/>
                        </m:rPr>
                        <a:rPr lang="en-US" sz="2000" b="0" i="0" smtClean="0">
                          <a:solidFill>
                            <a:srgbClr val="000000"/>
                          </a:solidFill>
                          <a:latin typeface="Cambria Math" panose="02040503050406030204" pitchFamily="18" charset="0"/>
                        </a:rPr>
                        <m:t>ODT</m:t>
                      </m:r>
                      <m:r>
                        <a:rPr lang="en-US" sz="2000" b="0" i="0" smtClean="0">
                          <a:solidFill>
                            <a:srgbClr val="000000"/>
                          </a:solidFill>
                          <a:latin typeface="Cambria Math" panose="02040503050406030204" pitchFamily="18" charset="0"/>
                        </a:rPr>
                        <m:t> </m:t>
                      </m:r>
                      <m:r>
                        <m:rPr>
                          <m:sty m:val="p"/>
                        </m:rPr>
                        <a:rPr lang="en-US" sz="2000" b="0" i="0" smtClean="0">
                          <a:solidFill>
                            <a:srgbClr val="000000"/>
                          </a:solidFill>
                          <a:latin typeface="Cambria Math" panose="02040503050406030204" pitchFamily="18" charset="0"/>
                        </a:rPr>
                        <m:t>tensor</m:t>
                      </m:r>
                      <m:r>
                        <a:rPr lang="en-US" sz="2000" b="0" i="0" smtClean="0">
                          <a:solidFill>
                            <a:srgbClr val="000000"/>
                          </a:solidFill>
                          <a:latin typeface="Cambria Math" panose="02040503050406030204" pitchFamily="18" charset="0"/>
                        </a:rPr>
                        <m:t> </m:t>
                      </m:r>
                      <m:r>
                        <m:rPr>
                          <m:sty m:val="p"/>
                        </m:rPr>
                        <a:rPr lang="en-US" sz="2000" i="0" smtClean="0">
                          <a:solidFill>
                            <a:srgbClr val="000000"/>
                          </a:solidFill>
                          <a:latin typeface="Cambria Math" panose="02040503050406030204" pitchFamily="18" charset="0"/>
                        </a:rPr>
                        <m:t>shift</m:t>
                      </m:r>
                      <m:r>
                        <a:rPr lang="en-US" sz="2000" i="0" smtClean="0">
                          <a:solidFill>
                            <a:srgbClr val="000000"/>
                          </a:solidFill>
                          <a:latin typeface="Cambria Math" panose="02040503050406030204" pitchFamily="18" charset="0"/>
                        </a:rPr>
                        <m:t>: </m:t>
                      </m:r>
                      <m:sSub>
                        <m:sSubPr>
                          <m:ctrlPr>
                            <a:rPr lang="ar-AE" sz="2000" i="1">
                              <a:solidFill>
                                <a:srgbClr val="000000"/>
                              </a:solidFill>
                              <a:latin typeface="Cambria Math" panose="02040503050406030204" pitchFamily="18" charset="0"/>
                            </a:rPr>
                          </m:ctrlPr>
                        </m:sSubPr>
                        <m:e>
                          <m:r>
                            <a:rPr lang="ar-AE" sz="2000" i="1">
                              <a:solidFill>
                                <a:srgbClr val="000000"/>
                              </a:solidFill>
                              <a:latin typeface="Cambria Math" panose="02040503050406030204" pitchFamily="18" charset="0"/>
                            </a:rPr>
                            <m:t>𝐻</m:t>
                          </m:r>
                        </m:e>
                        <m:sub>
                          <m:r>
                            <a:rPr lang="ar-AE" sz="2000" i="1">
                              <a:solidFill>
                                <a:srgbClr val="000000"/>
                              </a:solidFill>
                              <a:latin typeface="Cambria Math" panose="02040503050406030204" pitchFamily="18" charset="0"/>
                            </a:rPr>
                            <m:t>𝑡</m:t>
                          </m:r>
                        </m:sub>
                      </m:sSub>
                      <m:r>
                        <a:rPr lang="ar-AE" sz="2000" i="1">
                          <a:solidFill>
                            <a:srgbClr val="000000"/>
                          </a:solidFill>
                          <a:latin typeface="Cambria Math" panose="02040503050406030204" pitchFamily="18" charset="0"/>
                        </a:rPr>
                        <m:t>=</m:t>
                      </m:r>
                      <m:r>
                        <m:rPr>
                          <m:sty m:val="p"/>
                        </m:rPr>
                        <a:rPr lang="el-GR" sz="2000" i="1">
                          <a:solidFill>
                            <a:srgbClr val="000000"/>
                          </a:solidFill>
                          <a:latin typeface="Cambria Math" panose="02040503050406030204" pitchFamily="18" charset="0"/>
                        </a:rPr>
                        <m:t>Ω</m:t>
                      </m:r>
                      <m:r>
                        <a:rPr lang="el-GR" sz="2000" i="1">
                          <a:solidFill>
                            <a:srgbClr val="000000"/>
                          </a:solidFill>
                          <a:latin typeface="Cambria Math" panose="02040503050406030204" pitchFamily="18" charset="0"/>
                        </a:rPr>
                        <m:t>(</m:t>
                      </m:r>
                      <m:r>
                        <a:rPr lang="el-GR" sz="2000" i="1">
                          <a:solidFill>
                            <a:srgbClr val="000000"/>
                          </a:solidFill>
                          <a:latin typeface="Cambria Math" panose="02040503050406030204" pitchFamily="18" charset="0"/>
                        </a:rPr>
                        <m:t>𝒓</m:t>
                      </m:r>
                      <m:r>
                        <a:rPr lang="el-GR" sz="2000" i="1">
                          <a:solidFill>
                            <a:srgbClr val="000000"/>
                          </a:solidFill>
                          <a:latin typeface="Cambria Math" panose="02040503050406030204" pitchFamily="18" charset="0"/>
                        </a:rPr>
                        <m:t>)</m:t>
                      </m:r>
                      <m:sSubSup>
                        <m:sSubSupPr>
                          <m:ctrlPr>
                            <a:rPr lang="en-US" sz="2000" b="0" i="1" smtClean="0">
                              <a:solidFill>
                                <a:srgbClr val="000000"/>
                              </a:solidFill>
                              <a:latin typeface="Cambria Math" panose="02040503050406030204" pitchFamily="18" charset="0"/>
                            </a:rPr>
                          </m:ctrlPr>
                        </m:sSubSupPr>
                        <m:e>
                          <m:r>
                            <a:rPr lang="en-US" sz="2000" b="0" i="1" smtClean="0">
                              <a:solidFill>
                                <a:srgbClr val="000000"/>
                              </a:solidFill>
                              <a:latin typeface="Cambria Math" panose="02040503050406030204" pitchFamily="18" charset="0"/>
                            </a:rPr>
                            <m:t>𝐹</m:t>
                          </m:r>
                        </m:e>
                        <m:sub>
                          <m:r>
                            <a:rPr lang="ar-AE" sz="2000" i="1">
                              <a:solidFill>
                                <a:srgbClr val="000000"/>
                              </a:solidFill>
                              <a:latin typeface="Cambria Math" panose="02040503050406030204" pitchFamily="18" charset="0"/>
                            </a:rPr>
                            <m:t>𝑧</m:t>
                          </m:r>
                        </m:sub>
                        <m:sup>
                          <m:r>
                            <a:rPr lang="ar-AE" sz="2000" i="1">
                              <a:solidFill>
                                <a:srgbClr val="000000"/>
                              </a:solidFill>
                              <a:latin typeface="Cambria Math" panose="02040503050406030204" pitchFamily="18" charset="0"/>
                            </a:rPr>
                            <m:t>2</m:t>
                          </m:r>
                        </m:sup>
                      </m:sSubSup>
                    </m:oMath>
                  </m:oMathPara>
                </a14:m>
                <a:endParaRPr sz="2000" dirty="0"/>
              </a:p>
            </p:txBody>
          </p:sp>
        </mc:Choice>
        <mc:Fallback xmlns="">
          <p:sp>
            <p:nvSpPr>
              <p:cNvPr id="39" name="方程">
                <a:extLst>
                  <a:ext uri="{FF2B5EF4-FFF2-40B4-BE49-F238E27FC236}">
                    <a16:creationId xmlns:a16="http://schemas.microsoft.com/office/drawing/2014/main" id="{DA1596FD-2DBE-41C5-AE8A-FE1B197ACB9C}"/>
                  </a:ext>
                </a:extLst>
              </p:cNvPr>
              <p:cNvSpPr txBox="1">
                <a:spLocks noRot="1" noChangeAspect="1" noMove="1" noResize="1" noEditPoints="1" noAdjustHandles="1" noChangeArrowheads="1" noChangeShapeType="1" noTextEdit="1"/>
              </p:cNvSpPr>
              <p:nvPr/>
            </p:nvSpPr>
            <p:spPr>
              <a:xfrm>
                <a:off x="723242" y="5727330"/>
                <a:ext cx="3531253" cy="307777"/>
              </a:xfrm>
              <a:prstGeom prst="rect">
                <a:avLst/>
              </a:prstGeom>
              <a:blipFill>
                <a:blip r:embed="rId5"/>
                <a:stretch>
                  <a:fillRect t="-2000" b="-38000"/>
                </a:stretch>
              </a:blipFill>
              <a:ln w="12700">
                <a:miter lim="400000"/>
              </a:ln>
            </p:spPr>
            <p:txBody>
              <a:bodyPr/>
              <a:lstStyle/>
              <a:p>
                <a:r>
                  <a:rPr lang="zh-CN" altLang="en-US">
                    <a:noFill/>
                  </a:rPr>
                  <a:t> </a:t>
                </a:r>
              </a:p>
            </p:txBody>
          </p:sp>
        </mc:Fallback>
      </mc:AlternateContent>
      <p:sp>
        <p:nvSpPr>
          <p:cNvPr id="41" name="Rectangle 40">
            <a:extLst>
              <a:ext uri="{FF2B5EF4-FFF2-40B4-BE49-F238E27FC236}">
                <a16:creationId xmlns:a16="http://schemas.microsoft.com/office/drawing/2014/main" id="{A028737B-AC5A-473E-8C36-28155A196B55}"/>
              </a:ext>
            </a:extLst>
          </p:cNvPr>
          <p:cNvSpPr/>
          <p:nvPr/>
        </p:nvSpPr>
        <p:spPr>
          <a:xfrm>
            <a:off x="685492" y="2133932"/>
            <a:ext cx="3962400" cy="707886"/>
          </a:xfrm>
          <a:prstGeom prst="rect">
            <a:avLst/>
          </a:prstGeom>
        </p:spPr>
        <p:txBody>
          <a:bodyPr wrap="square">
            <a:spAutoFit/>
          </a:bodyPr>
          <a:lstStyle/>
          <a:p>
            <a:r>
              <a:rPr lang="en-US" altLang="zh-CN" sz="2000" dirty="0">
                <a:latin typeface="+mn-lt"/>
                <a:ea typeface="微软雅黑" panose="020B0503020204020204" pitchFamily="34" charset="-122"/>
                <a:cs typeface="Arial Unicode MS" pitchFamily="34" charset="-128"/>
              </a:rPr>
              <a:t>Problem: decoherence due to spatially varying ODT light shift</a:t>
            </a:r>
            <a:endParaRPr lang="zh-CN" altLang="en-US" sz="2000" dirty="0">
              <a:latin typeface="+mn-lt"/>
            </a:endParaRPr>
          </a:p>
        </p:txBody>
      </p:sp>
      <p:sp>
        <p:nvSpPr>
          <p:cNvPr id="42" name="Rectangle 41">
            <a:extLst>
              <a:ext uri="{FF2B5EF4-FFF2-40B4-BE49-F238E27FC236}">
                <a16:creationId xmlns:a16="http://schemas.microsoft.com/office/drawing/2014/main" id="{D1FD13E0-3AC7-4BB3-94FB-324EA1E7E923}"/>
              </a:ext>
            </a:extLst>
          </p:cNvPr>
          <p:cNvSpPr/>
          <p:nvPr/>
        </p:nvSpPr>
        <p:spPr>
          <a:xfrm>
            <a:off x="1143000" y="1052477"/>
            <a:ext cx="2590800" cy="400110"/>
          </a:xfrm>
          <a:prstGeom prst="rect">
            <a:avLst/>
          </a:prstGeom>
        </p:spPr>
        <p:txBody>
          <a:bodyPr wrap="square">
            <a:spAutoFit/>
          </a:bodyPr>
          <a:lstStyle/>
          <a:p>
            <a:r>
              <a:rPr lang="en-US" altLang="zh-CN" sz="2000" dirty="0">
                <a:latin typeface="+mn-lt"/>
                <a:ea typeface="微软雅黑" panose="020B0503020204020204" pitchFamily="34" charset="-122"/>
                <a:cs typeface="Arial Unicode MS" pitchFamily="34" charset="-128"/>
              </a:rPr>
              <a:t>Prepare initial state:</a:t>
            </a:r>
            <a:endParaRPr lang="zh-CN" altLang="en-US" sz="2000" dirty="0">
              <a:latin typeface="+mn-lt"/>
            </a:endParaRPr>
          </a:p>
        </p:txBody>
      </p:sp>
      <p:grpSp>
        <p:nvGrpSpPr>
          <p:cNvPr id="4" name="Group 3">
            <a:extLst>
              <a:ext uri="{FF2B5EF4-FFF2-40B4-BE49-F238E27FC236}">
                <a16:creationId xmlns:a16="http://schemas.microsoft.com/office/drawing/2014/main" id="{62A2D6C5-1C63-402D-9A11-AAA6269C84F6}"/>
              </a:ext>
            </a:extLst>
          </p:cNvPr>
          <p:cNvGrpSpPr/>
          <p:nvPr/>
        </p:nvGrpSpPr>
        <p:grpSpPr>
          <a:xfrm>
            <a:off x="248242" y="2910899"/>
            <a:ext cx="4748985" cy="2473233"/>
            <a:chOff x="248242" y="2910899"/>
            <a:chExt cx="4748985" cy="2473233"/>
          </a:xfrm>
        </p:grpSpPr>
        <p:pic>
          <p:nvPicPr>
            <p:cNvPr id="40" name="图片 4" descr="图片 4">
              <a:extLst>
                <a:ext uri="{FF2B5EF4-FFF2-40B4-BE49-F238E27FC236}">
                  <a16:creationId xmlns:a16="http://schemas.microsoft.com/office/drawing/2014/main" id="{58F5F41E-B533-4360-B609-CED6A531D264}"/>
                </a:ext>
              </a:extLst>
            </p:cNvPr>
            <p:cNvPicPr>
              <a:picLocks noChangeAspect="1"/>
            </p:cNvPicPr>
            <p:nvPr/>
          </p:nvPicPr>
          <p:blipFill rotWithShape="1">
            <a:blip r:embed="rId6"/>
            <a:srcRect l="1559" r="4735"/>
            <a:stretch/>
          </p:blipFill>
          <p:spPr>
            <a:xfrm>
              <a:off x="248242" y="2910899"/>
              <a:ext cx="4748985" cy="2473233"/>
            </a:xfrm>
            <a:prstGeom prst="rect">
              <a:avLst/>
            </a:prstGeom>
            <a:solidFill>
              <a:schemeClr val="bg1"/>
            </a:solidFill>
            <a:ln w="12700" cap="flat">
              <a:noFill/>
              <a:miter lim="400000"/>
            </a:ln>
            <a:effectLst/>
          </p:spPr>
        </p:pic>
        <p:sp>
          <p:nvSpPr>
            <p:cNvPr id="2" name="Rectangle 1">
              <a:extLst>
                <a:ext uri="{FF2B5EF4-FFF2-40B4-BE49-F238E27FC236}">
                  <a16:creationId xmlns:a16="http://schemas.microsoft.com/office/drawing/2014/main" id="{D7766EF5-D70B-4C67-8F6D-281B7A85E9B5}"/>
                </a:ext>
              </a:extLst>
            </p:cNvPr>
            <p:cNvSpPr/>
            <p:nvPr/>
          </p:nvSpPr>
          <p:spPr bwMode="auto">
            <a:xfrm>
              <a:off x="2286000" y="4648200"/>
              <a:ext cx="2209800" cy="22860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2400" b="0" i="0" u="none" strike="noStrike" cap="none" normalizeH="0" baseline="0">
                <a:ln>
                  <a:noFill/>
                </a:ln>
                <a:solidFill>
                  <a:schemeClr val="tx1"/>
                </a:solidFill>
                <a:effectLst/>
                <a:latin typeface="Times New Roman" pitchFamily="18" charset="0"/>
              </a:endParaRPr>
            </a:p>
          </p:txBody>
        </p:sp>
      </p:grpSp>
    </p:spTree>
    <p:extLst>
      <p:ext uri="{BB962C8B-B14F-4D97-AF65-F5344CB8AC3E}">
        <p14:creationId xmlns:p14="http://schemas.microsoft.com/office/powerpoint/2010/main" val="202961392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Rounded Corners 26">
            <a:extLst>
              <a:ext uri="{FF2B5EF4-FFF2-40B4-BE49-F238E27FC236}">
                <a16:creationId xmlns:a16="http://schemas.microsoft.com/office/drawing/2014/main" id="{4E27B983-5835-48E5-80F6-3CD2AB948012}"/>
              </a:ext>
            </a:extLst>
          </p:cNvPr>
          <p:cNvSpPr/>
          <p:nvPr/>
        </p:nvSpPr>
        <p:spPr bwMode="auto">
          <a:xfrm>
            <a:off x="5638800" y="4674979"/>
            <a:ext cx="3048000" cy="1219199"/>
          </a:xfrm>
          <a:prstGeom prst="roundRect">
            <a:avLst/>
          </a:prstGeom>
          <a:solidFill>
            <a:schemeClr val="bg1"/>
          </a:solidFill>
          <a:ln w="9525" cap="flat" cmpd="sng" algn="ctr">
            <a:solidFill>
              <a:schemeClr val="accent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2400" b="0" i="0" u="none" strike="noStrike" cap="none" normalizeH="0" baseline="0">
              <a:ln>
                <a:noFill/>
              </a:ln>
              <a:solidFill>
                <a:schemeClr val="tx1"/>
              </a:solidFill>
              <a:effectLst/>
              <a:latin typeface="Times New Roman" pitchFamily="18" charset="0"/>
            </a:endParaRPr>
          </a:p>
        </p:txBody>
      </p:sp>
      <p:sp>
        <p:nvSpPr>
          <p:cNvPr id="26" name="Rectangle: Rounded Corners 25">
            <a:extLst>
              <a:ext uri="{FF2B5EF4-FFF2-40B4-BE49-F238E27FC236}">
                <a16:creationId xmlns:a16="http://schemas.microsoft.com/office/drawing/2014/main" id="{D191493F-6298-4E97-BF4D-5F7597232E63}"/>
              </a:ext>
            </a:extLst>
          </p:cNvPr>
          <p:cNvSpPr/>
          <p:nvPr/>
        </p:nvSpPr>
        <p:spPr bwMode="auto">
          <a:xfrm>
            <a:off x="5638800" y="2598556"/>
            <a:ext cx="3048000" cy="1219199"/>
          </a:xfrm>
          <a:prstGeom prst="roundRect">
            <a:avLst/>
          </a:prstGeom>
          <a:solidFill>
            <a:schemeClr val="bg1"/>
          </a:solidFill>
          <a:ln w="9525" cap="flat" cmpd="sng" algn="ctr">
            <a:solidFill>
              <a:schemeClr val="accent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2400" b="0" i="0" u="none" strike="noStrike" cap="none" normalizeH="0" baseline="0">
              <a:ln>
                <a:noFill/>
              </a:ln>
              <a:solidFill>
                <a:schemeClr val="tx1"/>
              </a:solidFill>
              <a:effectLst/>
              <a:latin typeface="Times New Roman" pitchFamily="18" charset="0"/>
            </a:endParaRPr>
          </a:p>
        </p:txBody>
      </p:sp>
      <p:sp>
        <p:nvSpPr>
          <p:cNvPr id="3" name="Rectangle 2">
            <a:extLst>
              <a:ext uri="{FF2B5EF4-FFF2-40B4-BE49-F238E27FC236}">
                <a16:creationId xmlns:a16="http://schemas.microsoft.com/office/drawing/2014/main" id="{550A66A6-2B6C-42FC-9EA5-06373C5E1BCA}"/>
              </a:ext>
            </a:extLst>
          </p:cNvPr>
          <p:cNvSpPr/>
          <p:nvPr/>
        </p:nvSpPr>
        <p:spPr>
          <a:xfrm>
            <a:off x="457200" y="228600"/>
            <a:ext cx="8305800" cy="461665"/>
          </a:xfrm>
          <a:prstGeom prst="rect">
            <a:avLst/>
          </a:prstGeom>
        </p:spPr>
        <p:txBody>
          <a:bodyPr wrap="square">
            <a:spAutoFit/>
          </a:bodyPr>
          <a:lstStyle/>
          <a:p>
            <a:pPr algn="ctr"/>
            <a:r>
              <a:rPr lang="en-US" altLang="zh-CN" b="1" dirty="0">
                <a:solidFill>
                  <a:srgbClr val="0000FF"/>
                </a:solidFill>
                <a:latin typeface="+mn-lt"/>
                <a:ea typeface="微软雅黑" pitchFamily="34" charset="-122"/>
              </a:rPr>
              <a:t>Minute-scale Schrödinger–cat state of spin-5/2 atoms</a:t>
            </a:r>
          </a:p>
        </p:txBody>
      </p:sp>
      <p:grpSp>
        <p:nvGrpSpPr>
          <p:cNvPr id="15" name="Group 14">
            <a:extLst>
              <a:ext uri="{FF2B5EF4-FFF2-40B4-BE49-F238E27FC236}">
                <a16:creationId xmlns:a16="http://schemas.microsoft.com/office/drawing/2014/main" id="{90A42F82-7359-4336-B068-D740A88D969A}"/>
              </a:ext>
            </a:extLst>
          </p:cNvPr>
          <p:cNvGrpSpPr/>
          <p:nvPr/>
        </p:nvGrpSpPr>
        <p:grpSpPr>
          <a:xfrm>
            <a:off x="5791200" y="2837337"/>
            <a:ext cx="2798400" cy="762000"/>
            <a:chOff x="609600" y="2057400"/>
            <a:chExt cx="2798400" cy="762000"/>
          </a:xfrm>
        </p:grpSpPr>
        <p:cxnSp>
          <p:nvCxnSpPr>
            <p:cNvPr id="7" name="Straight Connector 6">
              <a:extLst>
                <a:ext uri="{FF2B5EF4-FFF2-40B4-BE49-F238E27FC236}">
                  <a16:creationId xmlns:a16="http://schemas.microsoft.com/office/drawing/2014/main" id="{990DA6CD-88B7-42E7-8549-58B1BEB3E8CD}"/>
                </a:ext>
              </a:extLst>
            </p:cNvPr>
            <p:cNvCxnSpPr/>
            <p:nvPr/>
          </p:nvCxnSpPr>
          <p:spPr bwMode="auto">
            <a:xfrm>
              <a:off x="609600" y="2438400"/>
              <a:ext cx="2743200" cy="0"/>
            </a:xfrm>
            <a:prstGeom prst="line">
              <a:avLst/>
            </a:prstGeom>
            <a:solidFill>
              <a:schemeClr val="accent1"/>
            </a:solidFill>
            <a:ln w="9525" cap="flat" cmpd="sng" algn="ctr">
              <a:solidFill>
                <a:schemeClr val="tx1"/>
              </a:solidFill>
              <a:prstDash val="lg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 name="Straight Connector 8">
              <a:extLst>
                <a:ext uri="{FF2B5EF4-FFF2-40B4-BE49-F238E27FC236}">
                  <a16:creationId xmlns:a16="http://schemas.microsoft.com/office/drawing/2014/main" id="{897EF907-0CF0-46E6-B0CF-F5CDDFB26BC3}"/>
                </a:ext>
              </a:extLst>
            </p:cNvPr>
            <p:cNvCxnSpPr/>
            <p:nvPr/>
          </p:nvCxnSpPr>
          <p:spPr bwMode="auto">
            <a:xfrm>
              <a:off x="2057400" y="2362200"/>
              <a:ext cx="360000" cy="0"/>
            </a:xfrm>
            <a:prstGeom prst="line">
              <a:avLst/>
            </a:prstGeom>
            <a:solidFill>
              <a:schemeClr val="accent1"/>
            </a:solidFill>
            <a:ln w="28575"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 name="Straight Connector 9">
              <a:extLst>
                <a:ext uri="{FF2B5EF4-FFF2-40B4-BE49-F238E27FC236}">
                  <a16:creationId xmlns:a16="http://schemas.microsoft.com/office/drawing/2014/main" id="{E7F102C9-471D-40BF-A632-973CAD02B83D}"/>
                </a:ext>
              </a:extLst>
            </p:cNvPr>
            <p:cNvCxnSpPr/>
            <p:nvPr/>
          </p:nvCxnSpPr>
          <p:spPr bwMode="auto">
            <a:xfrm>
              <a:off x="2535600" y="2209800"/>
              <a:ext cx="360000" cy="0"/>
            </a:xfrm>
            <a:prstGeom prst="line">
              <a:avLst/>
            </a:prstGeom>
            <a:solidFill>
              <a:schemeClr val="accent1"/>
            </a:solidFill>
            <a:ln w="28575"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 name="Straight Connector 10">
              <a:extLst>
                <a:ext uri="{FF2B5EF4-FFF2-40B4-BE49-F238E27FC236}">
                  <a16:creationId xmlns:a16="http://schemas.microsoft.com/office/drawing/2014/main" id="{EB5DFDA2-855D-4EFF-988B-6938577DF856}"/>
                </a:ext>
              </a:extLst>
            </p:cNvPr>
            <p:cNvCxnSpPr/>
            <p:nvPr/>
          </p:nvCxnSpPr>
          <p:spPr bwMode="auto">
            <a:xfrm>
              <a:off x="3048000" y="2057400"/>
              <a:ext cx="360000" cy="0"/>
            </a:xfrm>
            <a:prstGeom prst="line">
              <a:avLst/>
            </a:prstGeom>
            <a:solidFill>
              <a:schemeClr val="accent1"/>
            </a:solidFill>
            <a:ln w="28575"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 name="Straight Connector 11">
              <a:extLst>
                <a:ext uri="{FF2B5EF4-FFF2-40B4-BE49-F238E27FC236}">
                  <a16:creationId xmlns:a16="http://schemas.microsoft.com/office/drawing/2014/main" id="{FADE20F2-9701-43C7-9670-6CD13E4C9804}"/>
                </a:ext>
              </a:extLst>
            </p:cNvPr>
            <p:cNvCxnSpPr/>
            <p:nvPr/>
          </p:nvCxnSpPr>
          <p:spPr bwMode="auto">
            <a:xfrm>
              <a:off x="1524000" y="2514600"/>
              <a:ext cx="360000" cy="0"/>
            </a:xfrm>
            <a:prstGeom prst="line">
              <a:avLst/>
            </a:prstGeom>
            <a:solidFill>
              <a:schemeClr val="accent1"/>
            </a:solidFill>
            <a:ln w="28575"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 name="Straight Connector 12">
              <a:extLst>
                <a:ext uri="{FF2B5EF4-FFF2-40B4-BE49-F238E27FC236}">
                  <a16:creationId xmlns:a16="http://schemas.microsoft.com/office/drawing/2014/main" id="{51C44497-967C-4AE1-9108-7549968A8456}"/>
                </a:ext>
              </a:extLst>
            </p:cNvPr>
            <p:cNvCxnSpPr/>
            <p:nvPr/>
          </p:nvCxnSpPr>
          <p:spPr bwMode="auto">
            <a:xfrm>
              <a:off x="1066800" y="2667000"/>
              <a:ext cx="360000" cy="0"/>
            </a:xfrm>
            <a:prstGeom prst="line">
              <a:avLst/>
            </a:prstGeom>
            <a:solidFill>
              <a:schemeClr val="accent1"/>
            </a:solidFill>
            <a:ln w="28575"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 name="Straight Connector 13">
              <a:extLst>
                <a:ext uri="{FF2B5EF4-FFF2-40B4-BE49-F238E27FC236}">
                  <a16:creationId xmlns:a16="http://schemas.microsoft.com/office/drawing/2014/main" id="{FC0AEB55-E539-4CC1-897D-2F6CE44D61AC}"/>
                </a:ext>
              </a:extLst>
            </p:cNvPr>
            <p:cNvCxnSpPr/>
            <p:nvPr/>
          </p:nvCxnSpPr>
          <p:spPr bwMode="auto">
            <a:xfrm>
              <a:off x="609600" y="2819400"/>
              <a:ext cx="360000" cy="0"/>
            </a:xfrm>
            <a:prstGeom prst="line">
              <a:avLst/>
            </a:prstGeom>
            <a:solidFill>
              <a:schemeClr val="accent1"/>
            </a:solidFill>
            <a:ln w="28575"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17" name="Straight Connector 16">
            <a:extLst>
              <a:ext uri="{FF2B5EF4-FFF2-40B4-BE49-F238E27FC236}">
                <a16:creationId xmlns:a16="http://schemas.microsoft.com/office/drawing/2014/main" id="{97D47994-6A71-48E9-B5C2-0238465D240B}"/>
              </a:ext>
            </a:extLst>
          </p:cNvPr>
          <p:cNvCxnSpPr/>
          <p:nvPr/>
        </p:nvCxnSpPr>
        <p:spPr bwMode="auto">
          <a:xfrm>
            <a:off x="5791200" y="5360779"/>
            <a:ext cx="2743200" cy="0"/>
          </a:xfrm>
          <a:prstGeom prst="line">
            <a:avLst/>
          </a:prstGeom>
          <a:solidFill>
            <a:schemeClr val="accent1"/>
          </a:solidFill>
          <a:ln w="9525" cap="flat" cmpd="sng" algn="ctr">
            <a:solidFill>
              <a:schemeClr val="tx1"/>
            </a:solidFill>
            <a:prstDash val="lg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 name="Straight Connector 17">
            <a:extLst>
              <a:ext uri="{FF2B5EF4-FFF2-40B4-BE49-F238E27FC236}">
                <a16:creationId xmlns:a16="http://schemas.microsoft.com/office/drawing/2014/main" id="{D4A66322-5B85-4FC8-8A02-9418CE567B68}"/>
              </a:ext>
            </a:extLst>
          </p:cNvPr>
          <p:cNvCxnSpPr>
            <a:cxnSpLocks/>
          </p:cNvCxnSpPr>
          <p:nvPr/>
        </p:nvCxnSpPr>
        <p:spPr bwMode="auto">
          <a:xfrm>
            <a:off x="7239000" y="5665579"/>
            <a:ext cx="360000" cy="0"/>
          </a:xfrm>
          <a:prstGeom prst="line">
            <a:avLst/>
          </a:prstGeom>
          <a:solidFill>
            <a:schemeClr val="accent1"/>
          </a:solidFill>
          <a:ln w="28575"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9" name="Straight Connector 18">
            <a:extLst>
              <a:ext uri="{FF2B5EF4-FFF2-40B4-BE49-F238E27FC236}">
                <a16:creationId xmlns:a16="http://schemas.microsoft.com/office/drawing/2014/main" id="{A8BCF911-548B-409C-9570-1ECDBF641029}"/>
              </a:ext>
            </a:extLst>
          </p:cNvPr>
          <p:cNvCxnSpPr>
            <a:cxnSpLocks/>
          </p:cNvCxnSpPr>
          <p:nvPr/>
        </p:nvCxnSpPr>
        <p:spPr bwMode="auto">
          <a:xfrm>
            <a:off x="7696200" y="5436979"/>
            <a:ext cx="360000" cy="0"/>
          </a:xfrm>
          <a:prstGeom prst="line">
            <a:avLst/>
          </a:prstGeom>
          <a:solidFill>
            <a:schemeClr val="accent1"/>
          </a:solidFill>
          <a:ln w="28575"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 name="Straight Connector 19">
            <a:extLst>
              <a:ext uri="{FF2B5EF4-FFF2-40B4-BE49-F238E27FC236}">
                <a16:creationId xmlns:a16="http://schemas.microsoft.com/office/drawing/2014/main" id="{14E66E46-EB56-4819-8EAD-F1F8FB6E3969}"/>
              </a:ext>
            </a:extLst>
          </p:cNvPr>
          <p:cNvCxnSpPr>
            <a:cxnSpLocks/>
          </p:cNvCxnSpPr>
          <p:nvPr/>
        </p:nvCxnSpPr>
        <p:spPr bwMode="auto">
          <a:xfrm>
            <a:off x="8229600" y="4979779"/>
            <a:ext cx="360000" cy="0"/>
          </a:xfrm>
          <a:prstGeom prst="line">
            <a:avLst/>
          </a:prstGeom>
          <a:solidFill>
            <a:schemeClr val="accent1"/>
          </a:solidFill>
          <a:ln w="28575"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 name="Straight Connector 20">
            <a:extLst>
              <a:ext uri="{FF2B5EF4-FFF2-40B4-BE49-F238E27FC236}">
                <a16:creationId xmlns:a16="http://schemas.microsoft.com/office/drawing/2014/main" id="{552D0A36-6E89-4C9D-B42E-71E51C10FFB5}"/>
              </a:ext>
            </a:extLst>
          </p:cNvPr>
          <p:cNvCxnSpPr>
            <a:cxnSpLocks/>
          </p:cNvCxnSpPr>
          <p:nvPr/>
        </p:nvCxnSpPr>
        <p:spPr bwMode="auto">
          <a:xfrm>
            <a:off x="6705600" y="5665579"/>
            <a:ext cx="360000" cy="0"/>
          </a:xfrm>
          <a:prstGeom prst="line">
            <a:avLst/>
          </a:prstGeom>
          <a:solidFill>
            <a:schemeClr val="accent1"/>
          </a:solidFill>
          <a:ln w="28575"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 name="Straight Connector 21">
            <a:extLst>
              <a:ext uri="{FF2B5EF4-FFF2-40B4-BE49-F238E27FC236}">
                <a16:creationId xmlns:a16="http://schemas.microsoft.com/office/drawing/2014/main" id="{02C37EA1-8936-4A22-98EA-DE29902D9AF6}"/>
              </a:ext>
            </a:extLst>
          </p:cNvPr>
          <p:cNvCxnSpPr/>
          <p:nvPr/>
        </p:nvCxnSpPr>
        <p:spPr bwMode="auto">
          <a:xfrm>
            <a:off x="6248400" y="5436979"/>
            <a:ext cx="360000" cy="0"/>
          </a:xfrm>
          <a:prstGeom prst="line">
            <a:avLst/>
          </a:prstGeom>
          <a:solidFill>
            <a:schemeClr val="accent1"/>
          </a:solidFill>
          <a:ln w="28575"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 name="Straight Connector 22">
            <a:extLst>
              <a:ext uri="{FF2B5EF4-FFF2-40B4-BE49-F238E27FC236}">
                <a16:creationId xmlns:a16="http://schemas.microsoft.com/office/drawing/2014/main" id="{1CAC5E25-3CD7-46BB-A6A6-F3482089C1F6}"/>
              </a:ext>
            </a:extLst>
          </p:cNvPr>
          <p:cNvCxnSpPr/>
          <p:nvPr/>
        </p:nvCxnSpPr>
        <p:spPr bwMode="auto">
          <a:xfrm>
            <a:off x="5791200" y="4979779"/>
            <a:ext cx="360000" cy="0"/>
          </a:xfrm>
          <a:prstGeom prst="line">
            <a:avLst/>
          </a:prstGeom>
          <a:solidFill>
            <a:schemeClr val="accent1"/>
          </a:solidFill>
          <a:ln w="28575"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32" name="Picture 31">
            <a:extLst>
              <a:ext uri="{FF2B5EF4-FFF2-40B4-BE49-F238E27FC236}">
                <a16:creationId xmlns:a16="http://schemas.microsoft.com/office/drawing/2014/main" id="{71DA6DC9-3AC3-4296-A2E8-5D6518FC32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81382" y="5989398"/>
            <a:ext cx="3305636" cy="419158"/>
          </a:xfrm>
          <a:prstGeom prst="rect">
            <a:avLst/>
          </a:prstGeom>
        </p:spPr>
      </p:pic>
      <p:sp>
        <p:nvSpPr>
          <p:cNvPr id="35" name="TextBox 34">
            <a:extLst>
              <a:ext uri="{FF2B5EF4-FFF2-40B4-BE49-F238E27FC236}">
                <a16:creationId xmlns:a16="http://schemas.microsoft.com/office/drawing/2014/main" id="{2D96901C-95A2-464F-8566-7481FC19E748}"/>
              </a:ext>
            </a:extLst>
          </p:cNvPr>
          <p:cNvSpPr txBox="1"/>
          <p:nvPr/>
        </p:nvSpPr>
        <p:spPr>
          <a:xfrm>
            <a:off x="5543611" y="2229509"/>
            <a:ext cx="1891865" cy="400110"/>
          </a:xfrm>
          <a:prstGeom prst="rect">
            <a:avLst/>
          </a:prstGeom>
          <a:noFill/>
        </p:spPr>
        <p:txBody>
          <a:bodyPr wrap="none" rtlCol="0">
            <a:spAutoFit/>
          </a:bodyPr>
          <a:lstStyle/>
          <a:p>
            <a:r>
              <a:rPr lang="en-US" altLang="zh-CN" sz="2000" dirty="0">
                <a:latin typeface="+mn-lt"/>
              </a:rPr>
              <a:t>Zeeman shift </a:t>
            </a:r>
            <a:r>
              <a:rPr lang="en-US" altLang="zh-CN" sz="2000" i="1" dirty="0" err="1">
                <a:latin typeface="+mn-lt"/>
              </a:rPr>
              <a:t>I</a:t>
            </a:r>
            <a:r>
              <a:rPr lang="en-US" altLang="zh-CN" sz="2000" i="1" baseline="-25000" dirty="0" err="1">
                <a:latin typeface="+mn-lt"/>
              </a:rPr>
              <a:t>z</a:t>
            </a:r>
            <a:endParaRPr lang="zh-CN" altLang="en-US" sz="2000" i="1" baseline="-25000" dirty="0">
              <a:latin typeface="+mn-lt"/>
            </a:endParaRPr>
          </a:p>
        </p:txBody>
      </p:sp>
      <p:sp>
        <p:nvSpPr>
          <p:cNvPr id="36" name="TextBox 35">
            <a:extLst>
              <a:ext uri="{FF2B5EF4-FFF2-40B4-BE49-F238E27FC236}">
                <a16:creationId xmlns:a16="http://schemas.microsoft.com/office/drawing/2014/main" id="{52989DA9-AF11-4B50-BBC5-8E05ACD69EF0}"/>
              </a:ext>
            </a:extLst>
          </p:cNvPr>
          <p:cNvSpPr txBox="1"/>
          <p:nvPr/>
        </p:nvSpPr>
        <p:spPr>
          <a:xfrm>
            <a:off x="5527135" y="4222217"/>
            <a:ext cx="1784463" cy="400110"/>
          </a:xfrm>
          <a:prstGeom prst="rect">
            <a:avLst/>
          </a:prstGeom>
          <a:noFill/>
        </p:spPr>
        <p:txBody>
          <a:bodyPr wrap="none" rtlCol="0">
            <a:spAutoFit/>
          </a:bodyPr>
          <a:lstStyle/>
          <a:p>
            <a:r>
              <a:rPr lang="en-US" altLang="zh-CN" sz="2000" dirty="0">
                <a:latin typeface="+mn-lt"/>
              </a:rPr>
              <a:t>Stark shift   </a:t>
            </a:r>
            <a:r>
              <a:rPr lang="en-US" altLang="zh-CN" sz="2000" i="1" dirty="0">
                <a:latin typeface="+mn-lt"/>
              </a:rPr>
              <a:t>I</a:t>
            </a:r>
            <a:r>
              <a:rPr lang="en-US" altLang="zh-CN" sz="2000" i="1" baseline="-25000" dirty="0">
                <a:latin typeface="+mn-lt"/>
              </a:rPr>
              <a:t>z</a:t>
            </a:r>
            <a:r>
              <a:rPr lang="en-US" altLang="zh-CN" sz="2000" i="1" baseline="30000" dirty="0">
                <a:latin typeface="+mn-lt"/>
              </a:rPr>
              <a:t>2</a:t>
            </a:r>
            <a:endParaRPr lang="zh-CN" altLang="en-US" sz="2000" i="1" baseline="30000" dirty="0">
              <a:latin typeface="+mn-lt"/>
            </a:endParaRPr>
          </a:p>
        </p:txBody>
      </p:sp>
      <p:pic>
        <p:nvPicPr>
          <p:cNvPr id="29" name="图片 4">
            <a:extLst>
              <a:ext uri="{FF2B5EF4-FFF2-40B4-BE49-F238E27FC236}">
                <a16:creationId xmlns:a16="http://schemas.microsoft.com/office/drawing/2014/main" id="{C1E3140E-2300-4903-A8FE-72554933F253}"/>
              </a:ext>
            </a:extLst>
          </p:cNvPr>
          <p:cNvPicPr>
            <a:picLocks noChangeAspect="1"/>
          </p:cNvPicPr>
          <p:nvPr/>
        </p:nvPicPr>
        <p:blipFill>
          <a:blip r:embed="rId3"/>
          <a:stretch>
            <a:fillRect/>
          </a:stretch>
        </p:blipFill>
        <p:spPr>
          <a:xfrm>
            <a:off x="291432" y="4342402"/>
            <a:ext cx="4813968" cy="1823475"/>
          </a:xfrm>
          <a:prstGeom prst="rect">
            <a:avLst/>
          </a:prstGeom>
        </p:spPr>
      </p:pic>
      <p:sp>
        <p:nvSpPr>
          <p:cNvPr id="30" name="Caption">
            <a:extLst>
              <a:ext uri="{FF2B5EF4-FFF2-40B4-BE49-F238E27FC236}">
                <a16:creationId xmlns:a16="http://schemas.microsoft.com/office/drawing/2014/main" id="{51240C06-3A4E-4E44-BECB-FB3A9E25D28E}"/>
              </a:ext>
            </a:extLst>
          </p:cNvPr>
          <p:cNvSpPr/>
          <p:nvPr/>
        </p:nvSpPr>
        <p:spPr>
          <a:xfrm>
            <a:off x="705193" y="5849185"/>
            <a:ext cx="2955324" cy="342724"/>
          </a:xfrm>
          <a:prstGeom prst="roundRect">
            <a:avLst>
              <a:gd name="adj" fmla="val 0"/>
            </a:avLst>
          </a:prstGeom>
          <a:solidFill>
            <a:srgbClr val="000000">
              <a:alpha val="0"/>
            </a:srgbClr>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1166" tIns="21166" rIns="21166" bIns="21166" numCol="1" anchor="t">
            <a:noAutofit/>
          </a:bodyPr>
          <a:lstStyle>
            <a:lvl1pPr defTabSz="2483493">
              <a:defRPr sz="4700" b="1">
                <a:solidFill>
                  <a:srgbClr val="000000"/>
                </a:solidFill>
              </a:defRPr>
            </a:lvl1pPr>
          </a:lstStyle>
          <a:p>
            <a:r>
              <a:rPr lang="en-US" altLang="zh-CN" sz="2000" b="0" dirty="0">
                <a:solidFill>
                  <a:schemeClr val="tx1"/>
                </a:solidFill>
                <a:latin typeface="+mn-lt"/>
              </a:rPr>
              <a:t>C</a:t>
            </a:r>
            <a:r>
              <a:rPr lang="en-US" sz="2000" b="0" dirty="0">
                <a:solidFill>
                  <a:schemeClr val="tx1"/>
                </a:solidFill>
                <a:latin typeface="+mn-lt"/>
              </a:rPr>
              <a:t>oherence time ~ 1400 s</a:t>
            </a:r>
            <a:endParaRPr sz="2000" b="0" dirty="0">
              <a:solidFill>
                <a:schemeClr val="tx1"/>
              </a:solidFill>
              <a:latin typeface="+mn-lt"/>
            </a:endParaRPr>
          </a:p>
        </p:txBody>
      </p:sp>
      <mc:AlternateContent xmlns:mc="http://schemas.openxmlformats.org/markup-compatibility/2006">
        <mc:Choice xmlns:a14="http://schemas.microsoft.com/office/drawing/2010/main" Requires="a14">
          <p:sp>
            <p:nvSpPr>
              <p:cNvPr id="28" name="方程">
                <a:extLst>
                  <a:ext uri="{FF2B5EF4-FFF2-40B4-BE49-F238E27FC236}">
                    <a16:creationId xmlns:a16="http://schemas.microsoft.com/office/drawing/2014/main" id="{E8698384-C78C-44FC-A8A3-F2D481E6A2FF}"/>
                  </a:ext>
                </a:extLst>
              </p:cNvPr>
              <p:cNvSpPr txBox="1"/>
              <p:nvPr/>
            </p:nvSpPr>
            <p:spPr>
              <a:xfrm>
                <a:off x="1620748" y="1288958"/>
                <a:ext cx="6456452" cy="635751"/>
              </a:xfrm>
              <a:prstGeom prst="rect">
                <a:avLst/>
              </a:prstGeom>
              <a:ln w="12700">
                <a:miter lim="400000"/>
              </a:ln>
            </p:spPr>
            <p:txBody>
              <a:bodyPr wrap="square" lIns="0" tIns="0" rIns="0" bIns="0">
                <a:spAutoFit/>
              </a:bodyPr>
              <a:lstStyle/>
              <a:p>
                <a:pPr latinLnBrk="1">
                  <a:defRPr sz="1800">
                    <a:solidFill>
                      <a:srgbClr val="000000"/>
                    </a:solidFill>
                  </a:defRPr>
                </a:pPr>
                <a14:m>
                  <m:oMathPara xmlns:m="http://schemas.openxmlformats.org/officeDocument/2006/math">
                    <m:oMathParaPr>
                      <m:jc m:val="centerGroup"/>
                    </m:oMathParaPr>
                    <m:oMath xmlns:m="http://schemas.openxmlformats.org/officeDocument/2006/math">
                      <m:d>
                        <m:dPr>
                          <m:begChr m:val="|"/>
                          <m:endChr m:val="⟩"/>
                          <m:ctrlPr>
                            <a:rPr lang="ar-AE" altLang="zh-CN" sz="2000" i="1">
                              <a:solidFill>
                                <a:srgbClr val="000000"/>
                              </a:solidFill>
                              <a:latin typeface="Cambria Math" panose="02040503050406030204" pitchFamily="18" charset="0"/>
                            </a:rPr>
                          </m:ctrlPr>
                        </m:dPr>
                        <m:e>
                          <m:r>
                            <a:rPr lang="ar-AE" altLang="zh-CN" sz="2000" i="1">
                              <a:solidFill>
                                <a:srgbClr val="000000"/>
                              </a:solidFill>
                              <a:latin typeface="Cambria Math" panose="02040503050406030204" pitchFamily="18" charset="0"/>
                            </a:rPr>
                            <m:t>+</m:t>
                          </m:r>
                          <m:r>
                            <a:rPr lang="en-US" altLang="zh-CN" sz="2000" b="0" i="1" smtClean="0">
                              <a:solidFill>
                                <a:srgbClr val="000000"/>
                              </a:solidFill>
                              <a:latin typeface="Cambria Math" panose="02040503050406030204" pitchFamily="18" charset="0"/>
                            </a:rPr>
                            <m:t>5</m:t>
                          </m:r>
                          <m:r>
                            <a:rPr lang="en-US" altLang="zh-CN" sz="2000" b="0" i="1" smtClean="0">
                              <a:solidFill>
                                <a:srgbClr val="000000"/>
                              </a:solidFill>
                              <a:latin typeface="Cambria Math" panose="02040503050406030204" pitchFamily="18" charset="0"/>
                            </a:rPr>
                            <m:t>/</m:t>
                          </m:r>
                          <m:r>
                            <a:rPr lang="en-US" altLang="zh-CN" sz="2000" b="0" i="1" smtClean="0">
                              <a:solidFill>
                                <a:srgbClr val="000000"/>
                              </a:solidFill>
                              <a:latin typeface="Cambria Math" panose="02040503050406030204" pitchFamily="18" charset="0"/>
                            </a:rPr>
                            <m:t>2</m:t>
                          </m:r>
                        </m:e>
                      </m:d>
                      <m:r>
                        <a:rPr lang="en-US" altLang="zh-CN" sz="2000" b="0" i="1" smtClean="0">
                          <a:solidFill>
                            <a:srgbClr val="000000"/>
                          </a:solidFill>
                          <a:latin typeface="Cambria Math" panose="02040503050406030204" pitchFamily="18" charset="0"/>
                        </a:rPr>
                        <m:t>                   </m:t>
                      </m:r>
                      <m:d>
                        <m:dPr>
                          <m:begChr m:val="|"/>
                          <m:endChr m:val="⟩"/>
                          <m:ctrlPr>
                            <a:rPr lang="en-US" sz="2000" i="1">
                              <a:solidFill>
                                <a:srgbClr val="000000"/>
                              </a:solidFill>
                              <a:latin typeface="Cambria Math" panose="02040503050406030204" pitchFamily="18" charset="0"/>
                            </a:rPr>
                          </m:ctrlPr>
                        </m:dPr>
                        <m:e>
                          <m:r>
                            <m:rPr>
                              <m:sty m:val="p"/>
                            </m:rPr>
                            <a:rPr lang="en-US" sz="2000" i="1">
                              <a:solidFill>
                                <a:srgbClr val="000000"/>
                              </a:solidFill>
                              <a:latin typeface="Cambria Math" panose="02040503050406030204" pitchFamily="18" charset="0"/>
                            </a:rPr>
                            <m:t>Cat</m:t>
                          </m:r>
                        </m:e>
                      </m:d>
                      <m:r>
                        <a:rPr lang="en-US" sz="2000" i="1">
                          <a:solidFill>
                            <a:srgbClr val="000000"/>
                          </a:solidFill>
                          <a:latin typeface="Cambria Math" panose="02040503050406030204" pitchFamily="18" charset="0"/>
                        </a:rPr>
                        <m:t>=</m:t>
                      </m:r>
                      <m:f>
                        <m:fPr>
                          <m:ctrlPr>
                            <a:rPr lang="ar-AE" sz="2000" i="1">
                              <a:solidFill>
                                <a:srgbClr val="000000"/>
                              </a:solidFill>
                              <a:latin typeface="Cambria Math" panose="02040503050406030204" pitchFamily="18" charset="0"/>
                            </a:rPr>
                          </m:ctrlPr>
                        </m:fPr>
                        <m:num>
                          <m:r>
                            <a:rPr lang="ar-AE" sz="2000" i="1">
                              <a:solidFill>
                                <a:srgbClr val="000000"/>
                              </a:solidFill>
                              <a:latin typeface="Cambria Math" panose="02040503050406030204" pitchFamily="18" charset="0"/>
                            </a:rPr>
                            <m:t>1</m:t>
                          </m:r>
                        </m:num>
                        <m:den>
                          <m:rad>
                            <m:radPr>
                              <m:degHide m:val="on"/>
                              <m:ctrlPr>
                                <a:rPr lang="ar-AE" sz="2000" i="1">
                                  <a:solidFill>
                                    <a:srgbClr val="000000"/>
                                  </a:solidFill>
                                  <a:latin typeface="Cambria Math" panose="02040503050406030204" pitchFamily="18" charset="0"/>
                                </a:rPr>
                              </m:ctrlPr>
                            </m:radPr>
                            <m:deg/>
                            <m:e>
                              <m:r>
                                <a:rPr lang="ar-AE" sz="2000" i="1">
                                  <a:solidFill>
                                    <a:srgbClr val="000000"/>
                                  </a:solidFill>
                                  <a:latin typeface="Cambria Math" panose="02040503050406030204" pitchFamily="18" charset="0"/>
                                </a:rPr>
                                <m:t>2</m:t>
                              </m:r>
                            </m:e>
                          </m:rad>
                        </m:den>
                      </m:f>
                      <m:r>
                        <a:rPr lang="en-US" sz="2000" b="0" i="1" smtClean="0">
                          <a:solidFill>
                            <a:srgbClr val="000000"/>
                          </a:solidFill>
                          <a:latin typeface="Cambria Math" panose="02040503050406030204" pitchFamily="18" charset="0"/>
                        </a:rPr>
                        <m:t> </m:t>
                      </m:r>
                      <m:d>
                        <m:dPr>
                          <m:ctrlPr>
                            <a:rPr lang="en-US" altLang="zh-CN" sz="2000" b="0" i="1" smtClean="0">
                              <a:solidFill>
                                <a:srgbClr val="000000"/>
                              </a:solidFill>
                              <a:latin typeface="Cambria Math" panose="02040503050406030204" pitchFamily="18" charset="0"/>
                            </a:rPr>
                          </m:ctrlPr>
                        </m:dPr>
                        <m:e>
                          <m:r>
                            <a:rPr lang="en-US" altLang="zh-CN" sz="2000" b="0" i="1" smtClean="0">
                              <a:solidFill>
                                <a:srgbClr val="000000"/>
                              </a:solidFill>
                              <a:latin typeface="Cambria Math" panose="02040503050406030204" pitchFamily="18" charset="0"/>
                            </a:rPr>
                            <m:t> </m:t>
                          </m:r>
                          <m:d>
                            <m:dPr>
                              <m:begChr m:val="|"/>
                              <m:endChr m:val="⟩"/>
                              <m:ctrlPr>
                                <a:rPr lang="ar-AE" altLang="zh-CN" sz="2000" i="1">
                                  <a:solidFill>
                                    <a:srgbClr val="000000"/>
                                  </a:solidFill>
                                  <a:latin typeface="Cambria Math" panose="02040503050406030204" pitchFamily="18" charset="0"/>
                                </a:rPr>
                              </m:ctrlPr>
                            </m:dPr>
                            <m:e>
                              <m:r>
                                <a:rPr lang="ar-AE" altLang="zh-CN" sz="2000" i="1">
                                  <a:solidFill>
                                    <a:srgbClr val="000000"/>
                                  </a:solidFill>
                                  <a:latin typeface="Cambria Math" panose="02040503050406030204" pitchFamily="18" charset="0"/>
                                </a:rPr>
                                <m:t>+</m:t>
                              </m:r>
                              <m:r>
                                <a:rPr lang="en-US" altLang="zh-CN" sz="2000" i="1">
                                  <a:solidFill>
                                    <a:srgbClr val="000000"/>
                                  </a:solidFill>
                                  <a:latin typeface="Cambria Math" panose="02040503050406030204" pitchFamily="18" charset="0"/>
                                </a:rPr>
                                <m:t>5</m:t>
                              </m:r>
                              <m:r>
                                <a:rPr lang="en-US" altLang="zh-CN" sz="2000" i="1">
                                  <a:solidFill>
                                    <a:srgbClr val="000000"/>
                                  </a:solidFill>
                                  <a:latin typeface="Cambria Math" panose="02040503050406030204" pitchFamily="18" charset="0"/>
                                </a:rPr>
                                <m:t>/</m:t>
                              </m:r>
                              <m:r>
                                <a:rPr lang="en-US" altLang="zh-CN" sz="2000" i="1">
                                  <a:solidFill>
                                    <a:srgbClr val="000000"/>
                                  </a:solidFill>
                                  <a:latin typeface="Cambria Math" panose="02040503050406030204" pitchFamily="18" charset="0"/>
                                </a:rPr>
                                <m:t>2</m:t>
                              </m:r>
                            </m:e>
                          </m:d>
                          <m:r>
                            <a:rPr lang="en-US" altLang="zh-CN" sz="2000" b="0" i="1" smtClean="0">
                              <a:solidFill>
                                <a:srgbClr val="000000"/>
                              </a:solidFill>
                              <a:latin typeface="Cambria Math" panose="02040503050406030204" pitchFamily="18" charset="0"/>
                            </a:rPr>
                            <m:t> + </m:t>
                          </m:r>
                          <m:d>
                            <m:dPr>
                              <m:begChr m:val="|"/>
                              <m:endChr m:val="⟩"/>
                              <m:ctrlPr>
                                <a:rPr lang="en-US" altLang="zh-CN" sz="2000" b="0" i="1" smtClean="0">
                                  <a:solidFill>
                                    <a:srgbClr val="000000"/>
                                  </a:solidFill>
                                  <a:latin typeface="Cambria Math" panose="02040503050406030204" pitchFamily="18" charset="0"/>
                                </a:rPr>
                              </m:ctrlPr>
                            </m:dPr>
                            <m:e>
                              <m:r>
                                <a:rPr lang="en-US" altLang="zh-CN" sz="2000" b="0" i="1" smtClean="0">
                                  <a:solidFill>
                                    <a:srgbClr val="000000"/>
                                  </a:solidFill>
                                  <a:latin typeface="Cambria Math" panose="02040503050406030204" pitchFamily="18" charset="0"/>
                                </a:rPr>
                                <m:t>−</m:t>
                              </m:r>
                              <m:r>
                                <a:rPr lang="en-US" altLang="zh-CN" sz="2000" i="1">
                                  <a:solidFill>
                                    <a:srgbClr val="000000"/>
                                  </a:solidFill>
                                  <a:latin typeface="Cambria Math" panose="02040503050406030204" pitchFamily="18" charset="0"/>
                                </a:rPr>
                                <m:t>5</m:t>
                              </m:r>
                              <m:r>
                                <a:rPr lang="en-US" altLang="zh-CN" sz="2000" i="1">
                                  <a:solidFill>
                                    <a:srgbClr val="000000"/>
                                  </a:solidFill>
                                  <a:latin typeface="Cambria Math" panose="02040503050406030204" pitchFamily="18" charset="0"/>
                                </a:rPr>
                                <m:t>/</m:t>
                              </m:r>
                              <m:r>
                                <a:rPr lang="en-US" altLang="zh-CN" sz="2000" i="1">
                                  <a:solidFill>
                                    <a:srgbClr val="000000"/>
                                  </a:solidFill>
                                  <a:latin typeface="Cambria Math" panose="02040503050406030204" pitchFamily="18" charset="0"/>
                                </a:rPr>
                                <m:t>2</m:t>
                              </m:r>
                            </m:e>
                          </m:d>
                          <m:r>
                            <a:rPr lang="en-US" altLang="zh-CN" sz="2000" b="0" i="1" smtClean="0">
                              <a:solidFill>
                                <a:srgbClr val="000000"/>
                              </a:solidFill>
                              <a:latin typeface="Cambria Math" panose="02040503050406030204" pitchFamily="18" charset="0"/>
                            </a:rPr>
                            <m:t> </m:t>
                          </m:r>
                        </m:e>
                      </m:d>
                    </m:oMath>
                  </m:oMathPara>
                </a14:m>
                <a:endParaRPr sz="2000" dirty="0"/>
              </a:p>
            </p:txBody>
          </p:sp>
        </mc:Choice>
        <mc:Fallback>
          <p:sp>
            <p:nvSpPr>
              <p:cNvPr id="28" name="方程">
                <a:extLst>
                  <a:ext uri="{FF2B5EF4-FFF2-40B4-BE49-F238E27FC236}">
                    <a16:creationId xmlns:a16="http://schemas.microsoft.com/office/drawing/2014/main" id="{E8698384-C78C-44FC-A8A3-F2D481E6A2FF}"/>
                  </a:ext>
                </a:extLst>
              </p:cNvPr>
              <p:cNvSpPr txBox="1">
                <a:spLocks noRot="1" noChangeAspect="1" noMove="1" noResize="1" noEditPoints="1" noAdjustHandles="1" noChangeArrowheads="1" noChangeShapeType="1" noTextEdit="1"/>
              </p:cNvSpPr>
              <p:nvPr/>
            </p:nvSpPr>
            <p:spPr>
              <a:xfrm>
                <a:off x="1620748" y="1288958"/>
                <a:ext cx="6456452" cy="635751"/>
              </a:xfrm>
              <a:prstGeom prst="rect">
                <a:avLst/>
              </a:prstGeom>
              <a:blipFill>
                <a:blip r:embed="rId4"/>
                <a:stretch>
                  <a:fillRect/>
                </a:stretch>
              </a:blipFill>
              <a:ln w="12700">
                <a:miter lim="400000"/>
              </a:ln>
            </p:spPr>
            <p:txBody>
              <a:bodyPr/>
              <a:lstStyle/>
              <a:p>
                <a:r>
                  <a:rPr lang="zh-CN" altLang="en-US">
                    <a:noFill/>
                  </a:rPr>
                  <a:t> </a:t>
                </a:r>
              </a:p>
            </p:txBody>
          </p:sp>
        </mc:Fallback>
      </mc:AlternateContent>
      <p:cxnSp>
        <p:nvCxnSpPr>
          <p:cNvPr id="5" name="Straight Arrow Connector 4">
            <a:extLst>
              <a:ext uri="{FF2B5EF4-FFF2-40B4-BE49-F238E27FC236}">
                <a16:creationId xmlns:a16="http://schemas.microsoft.com/office/drawing/2014/main" id="{74F37E75-12F4-4864-A458-820B030F1CD5}"/>
              </a:ext>
            </a:extLst>
          </p:cNvPr>
          <p:cNvCxnSpPr/>
          <p:nvPr/>
        </p:nvCxnSpPr>
        <p:spPr bwMode="auto">
          <a:xfrm>
            <a:off x="3048000" y="1637896"/>
            <a:ext cx="762000" cy="0"/>
          </a:xfrm>
          <a:prstGeom prst="straightConnector1">
            <a:avLst/>
          </a:prstGeom>
          <a:solidFill>
            <a:schemeClr val="accent1"/>
          </a:solidFill>
          <a:ln w="19050"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mc:Choice xmlns:a14="http://schemas.microsoft.com/office/drawing/2010/main" Requires="a14">
          <p:sp>
            <p:nvSpPr>
              <p:cNvPr id="8" name="TextBox 7">
                <a:extLst>
                  <a:ext uri="{FF2B5EF4-FFF2-40B4-BE49-F238E27FC236}">
                    <a16:creationId xmlns:a16="http://schemas.microsoft.com/office/drawing/2014/main" id="{7C4C2BA5-B000-4A51-97AB-D19010D713D4}"/>
                  </a:ext>
                </a:extLst>
              </p:cNvPr>
              <p:cNvSpPr txBox="1"/>
              <p:nvPr/>
            </p:nvSpPr>
            <p:spPr>
              <a:xfrm>
                <a:off x="3150783" y="1219200"/>
                <a:ext cx="586891"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CN" altLang="en-US" i="1">
                          <a:solidFill>
                            <a:srgbClr val="0000FF"/>
                          </a:solidFill>
                          <a:latin typeface="Cambria Math" panose="02040503050406030204" pitchFamily="18" charset="0"/>
                        </a:rPr>
                        <m:t>𝜋</m:t>
                      </m:r>
                      <m:r>
                        <a:rPr lang="en-US" altLang="zh-CN" i="1">
                          <a:solidFill>
                            <a:srgbClr val="0000FF"/>
                          </a:solidFill>
                          <a:latin typeface="Cambria Math" panose="02040503050406030204" pitchFamily="18" charset="0"/>
                        </a:rPr>
                        <m:t>/</m:t>
                      </m:r>
                      <m:r>
                        <a:rPr lang="en-US" altLang="zh-CN" i="1">
                          <a:solidFill>
                            <a:srgbClr val="0000FF"/>
                          </a:solidFill>
                          <a:latin typeface="Cambria Math" panose="02040503050406030204" pitchFamily="18" charset="0"/>
                        </a:rPr>
                        <m:t>2</m:t>
                      </m:r>
                    </m:oMath>
                  </m:oMathPara>
                </a14:m>
                <a:endParaRPr lang="zh-CN" altLang="en-US" dirty="0">
                  <a:solidFill>
                    <a:srgbClr val="0000FF"/>
                  </a:solidFill>
                </a:endParaRPr>
              </a:p>
            </p:txBody>
          </p:sp>
        </mc:Choice>
        <mc:Fallback>
          <p:sp>
            <p:nvSpPr>
              <p:cNvPr id="8" name="TextBox 7">
                <a:extLst>
                  <a:ext uri="{FF2B5EF4-FFF2-40B4-BE49-F238E27FC236}">
                    <a16:creationId xmlns:a16="http://schemas.microsoft.com/office/drawing/2014/main" id="{7C4C2BA5-B000-4A51-97AB-D19010D713D4}"/>
                  </a:ext>
                </a:extLst>
              </p:cNvPr>
              <p:cNvSpPr txBox="1">
                <a:spLocks noRot="1" noChangeAspect="1" noMove="1" noResize="1" noEditPoints="1" noAdjustHandles="1" noChangeArrowheads="1" noChangeShapeType="1" noTextEdit="1"/>
              </p:cNvSpPr>
              <p:nvPr/>
            </p:nvSpPr>
            <p:spPr>
              <a:xfrm>
                <a:off x="3150783" y="1219200"/>
                <a:ext cx="586891" cy="369332"/>
              </a:xfrm>
              <a:prstGeom prst="rect">
                <a:avLst/>
              </a:prstGeom>
              <a:blipFill>
                <a:blip r:embed="rId5"/>
                <a:stretch>
                  <a:fillRect l="-6250" r="-11458" b="-34426"/>
                </a:stretch>
              </a:blipFill>
            </p:spPr>
            <p:txBody>
              <a:bodyPr/>
              <a:lstStyle/>
              <a:p>
                <a:r>
                  <a:rPr lang="zh-CN" altLang="en-US">
                    <a:noFill/>
                  </a:rPr>
                  <a:t> </a:t>
                </a:r>
              </a:p>
            </p:txBody>
          </p:sp>
        </mc:Fallback>
      </mc:AlternateContent>
      <p:grpSp>
        <p:nvGrpSpPr>
          <p:cNvPr id="34" name="Group 33">
            <a:extLst>
              <a:ext uri="{FF2B5EF4-FFF2-40B4-BE49-F238E27FC236}">
                <a16:creationId xmlns:a16="http://schemas.microsoft.com/office/drawing/2014/main" id="{76AD2296-7EB4-4F31-8841-89A9364FEBC4}"/>
              </a:ext>
            </a:extLst>
          </p:cNvPr>
          <p:cNvGrpSpPr/>
          <p:nvPr/>
        </p:nvGrpSpPr>
        <p:grpSpPr>
          <a:xfrm>
            <a:off x="705193" y="2607563"/>
            <a:ext cx="3388607" cy="1298346"/>
            <a:chOff x="457199" y="1661500"/>
            <a:chExt cx="3388607" cy="1298346"/>
          </a:xfrm>
        </p:grpSpPr>
        <p:sp>
          <p:nvSpPr>
            <p:cNvPr id="33" name="Rectangle: Rounded Corners 32">
              <a:extLst>
                <a:ext uri="{FF2B5EF4-FFF2-40B4-BE49-F238E27FC236}">
                  <a16:creationId xmlns:a16="http://schemas.microsoft.com/office/drawing/2014/main" id="{F38DDAD7-1838-403A-A13D-23A9C1DE82C9}"/>
                </a:ext>
              </a:extLst>
            </p:cNvPr>
            <p:cNvSpPr/>
            <p:nvPr/>
          </p:nvSpPr>
          <p:spPr bwMode="auto">
            <a:xfrm>
              <a:off x="457199" y="1661500"/>
              <a:ext cx="3388607" cy="1298346"/>
            </a:xfrm>
            <a:prstGeom prst="roundRect">
              <a:avLst/>
            </a:prstGeom>
            <a:ln>
              <a:headEnd type="none" w="med" len="med"/>
              <a:tailEnd type="none" w="med" len="me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1">
              <a:schemeClr val="accent5"/>
            </a:lnRef>
            <a:fillRef idx="2">
              <a:schemeClr val="accent5"/>
            </a:fillRef>
            <a:effectRef idx="1">
              <a:schemeClr val="accent5"/>
            </a:effectRef>
            <a:fontRef idx="minor">
              <a:schemeClr val="dk1"/>
            </a:fontRef>
          </p:style>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2400" b="0" i="0" u="none" strike="noStrike" cap="none" normalizeH="0" baseline="0">
                <a:ln>
                  <a:noFill/>
                </a:ln>
                <a:solidFill>
                  <a:schemeClr val="tx1"/>
                </a:solidFill>
                <a:effectLst/>
                <a:latin typeface="Times New Roman" pitchFamily="18" charset="0"/>
              </a:endParaRPr>
            </a:p>
          </p:txBody>
        </p: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512E84C5-E6C7-4C39-B434-8180F4527656}"/>
                    </a:ext>
                  </a:extLst>
                </p:cNvPr>
                <p:cNvSpPr txBox="1"/>
                <p:nvPr/>
              </p:nvSpPr>
              <p:spPr>
                <a:xfrm>
                  <a:off x="657398" y="1840468"/>
                  <a:ext cx="1806392"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CN" sz="2000" b="0" i="1" smtClean="0">
                            <a:latin typeface="Cambria Math" panose="02040503050406030204" pitchFamily="18" charset="0"/>
                          </a:rPr>
                          <m:t>𝐻</m:t>
                        </m:r>
                        <m:r>
                          <a:rPr lang="en-US" altLang="zh-CN" sz="2000" b="0" i="1" smtClean="0">
                            <a:latin typeface="Cambria Math" panose="02040503050406030204" pitchFamily="18" charset="0"/>
                          </a:rPr>
                          <m:t>=</m:t>
                        </m:r>
                        <m:r>
                          <m:rPr>
                            <m:sty m:val="p"/>
                          </m:rPr>
                          <a:rPr lang="el-GR" altLang="zh-CN" sz="2000" b="0" i="1" smtClean="0">
                            <a:latin typeface="Cambria Math" panose="02040503050406030204" pitchFamily="18" charset="0"/>
                            <a:ea typeface="Cambria Math" panose="02040503050406030204" pitchFamily="18" charset="0"/>
                          </a:rPr>
                          <m:t>Ω</m:t>
                        </m:r>
                        <m:d>
                          <m:dPr>
                            <m:ctrlPr>
                              <a:rPr lang="en-US" altLang="zh-CN" sz="2000" b="0" i="1" smtClean="0">
                                <a:latin typeface="Cambria Math" panose="02040503050406030204" pitchFamily="18" charset="0"/>
                                <a:ea typeface="Cambria Math" panose="02040503050406030204" pitchFamily="18" charset="0"/>
                              </a:rPr>
                            </m:ctrlPr>
                          </m:dPr>
                          <m:e>
                            <m:sSub>
                              <m:sSubPr>
                                <m:ctrlPr>
                                  <a:rPr lang="en-US" altLang="zh-CN" sz="2000" b="0" i="1" smtClean="0">
                                    <a:latin typeface="Cambria Math" panose="02040503050406030204" pitchFamily="18" charset="0"/>
                                    <a:ea typeface="Cambria Math" panose="02040503050406030204" pitchFamily="18" charset="0"/>
                                  </a:rPr>
                                </m:ctrlPr>
                              </m:sSubPr>
                              <m:e>
                                <m:r>
                                  <a:rPr lang="en-US" altLang="zh-CN" sz="2000" b="0" i="1" smtClean="0">
                                    <a:latin typeface="Cambria Math" panose="02040503050406030204" pitchFamily="18" charset="0"/>
                                    <a:ea typeface="Cambria Math" panose="02040503050406030204" pitchFamily="18" charset="0"/>
                                  </a:rPr>
                                  <m:t>𝐹</m:t>
                                </m:r>
                              </m:e>
                              <m:sub>
                                <m:r>
                                  <a:rPr lang="en-US" altLang="zh-CN" sz="2000" b="0" i="1" smtClean="0">
                                    <a:latin typeface="Cambria Math" panose="02040503050406030204" pitchFamily="18" charset="0"/>
                                    <a:ea typeface="Cambria Math" panose="02040503050406030204" pitchFamily="18" charset="0"/>
                                  </a:rPr>
                                  <m:t>𝑥</m:t>
                                </m:r>
                              </m:sub>
                            </m:sSub>
                            <m:r>
                              <a:rPr lang="en-US" altLang="zh-CN" sz="2000" b="0" i="1" smtClean="0">
                                <a:latin typeface="Cambria Math" panose="02040503050406030204" pitchFamily="18" charset="0"/>
                                <a:ea typeface="Cambria Math" panose="02040503050406030204" pitchFamily="18" charset="0"/>
                              </a:rPr>
                              <m:t>−</m:t>
                            </m:r>
                            <m:sSubSup>
                              <m:sSubSupPr>
                                <m:ctrlPr>
                                  <a:rPr lang="en-US" altLang="zh-CN" sz="2000" b="0" i="1" smtClean="0">
                                    <a:latin typeface="Cambria Math" panose="02040503050406030204" pitchFamily="18" charset="0"/>
                                    <a:ea typeface="Cambria Math" panose="02040503050406030204" pitchFamily="18" charset="0"/>
                                  </a:rPr>
                                </m:ctrlPr>
                              </m:sSubSupPr>
                              <m:e>
                                <m:r>
                                  <a:rPr lang="en-US" altLang="zh-CN" sz="2000" b="0" i="1" smtClean="0">
                                    <a:latin typeface="Cambria Math" panose="02040503050406030204" pitchFamily="18" charset="0"/>
                                    <a:ea typeface="Cambria Math" panose="02040503050406030204" pitchFamily="18" charset="0"/>
                                  </a:rPr>
                                  <m:t>𝐹</m:t>
                                </m:r>
                              </m:e>
                              <m:sub>
                                <m:r>
                                  <a:rPr lang="en-US" altLang="zh-CN" sz="2000" b="0" i="1" smtClean="0">
                                    <a:latin typeface="Cambria Math" panose="02040503050406030204" pitchFamily="18" charset="0"/>
                                    <a:ea typeface="Cambria Math" panose="02040503050406030204" pitchFamily="18" charset="0"/>
                                  </a:rPr>
                                  <m:t>𝑥</m:t>
                                </m:r>
                              </m:sub>
                              <m:sup>
                                <m:r>
                                  <a:rPr lang="en-US" altLang="zh-CN" sz="2000" b="0" i="1" smtClean="0">
                                    <a:latin typeface="Cambria Math" panose="02040503050406030204" pitchFamily="18" charset="0"/>
                                    <a:ea typeface="Cambria Math" panose="02040503050406030204" pitchFamily="18" charset="0"/>
                                  </a:rPr>
                                  <m:t>2</m:t>
                                </m:r>
                              </m:sup>
                            </m:sSubSup>
                          </m:e>
                        </m:d>
                      </m:oMath>
                    </m:oMathPara>
                  </a14:m>
                  <a:endParaRPr lang="zh-CN" altLang="en-US" sz="2000" dirty="0"/>
                </a:p>
              </p:txBody>
            </p:sp>
          </mc:Choice>
          <mc:Fallback xmlns="">
            <p:sp>
              <p:nvSpPr>
                <p:cNvPr id="24" name="TextBox 23">
                  <a:extLst>
                    <a:ext uri="{FF2B5EF4-FFF2-40B4-BE49-F238E27FC236}">
                      <a16:creationId xmlns:a16="http://schemas.microsoft.com/office/drawing/2014/main" id="{512E84C5-E6C7-4C39-B434-8180F4527656}"/>
                    </a:ext>
                  </a:extLst>
                </p:cNvPr>
                <p:cNvSpPr txBox="1">
                  <a:spLocks noRot="1" noChangeAspect="1" noMove="1" noResize="1" noEditPoints="1" noAdjustHandles="1" noChangeArrowheads="1" noChangeShapeType="1" noTextEdit="1"/>
                </p:cNvSpPr>
                <p:nvPr/>
              </p:nvSpPr>
              <p:spPr>
                <a:xfrm>
                  <a:off x="657398" y="1840468"/>
                  <a:ext cx="1806392" cy="307777"/>
                </a:xfrm>
                <a:prstGeom prst="rect">
                  <a:avLst/>
                </a:prstGeom>
                <a:blipFill>
                  <a:blip r:embed="rId6"/>
                  <a:stretch>
                    <a:fillRect l="-2703" b="-11765"/>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543FFD42-BD71-4854-AF85-32416B472D71}"/>
                    </a:ext>
                  </a:extLst>
                </p:cNvPr>
                <p:cNvSpPr txBox="1"/>
                <p:nvPr/>
              </p:nvSpPr>
              <p:spPr>
                <a:xfrm>
                  <a:off x="656765" y="2267656"/>
                  <a:ext cx="823622" cy="52296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CN" sz="2000" b="0" i="1" smtClean="0">
                            <a:latin typeface="Cambria Math" panose="02040503050406030204" pitchFamily="18" charset="0"/>
                          </a:rPr>
                          <m:t>𝑡</m:t>
                        </m:r>
                        <m:r>
                          <a:rPr lang="en-US" altLang="zh-CN" sz="2000" b="0" i="1" smtClean="0">
                            <a:latin typeface="Cambria Math" panose="02040503050406030204" pitchFamily="18" charset="0"/>
                          </a:rPr>
                          <m:t>=</m:t>
                        </m:r>
                        <m:f>
                          <m:fPr>
                            <m:ctrlPr>
                              <a:rPr lang="zh-CN" altLang="en-US" sz="2000" b="0" i="1" smtClean="0">
                                <a:latin typeface="Cambria Math" panose="02040503050406030204" pitchFamily="18" charset="0"/>
                              </a:rPr>
                            </m:ctrlPr>
                          </m:fPr>
                          <m:num>
                            <m:r>
                              <a:rPr lang="zh-CN" altLang="en-US" sz="2000" b="0" i="1" smtClean="0">
                                <a:latin typeface="Cambria Math" panose="02040503050406030204" pitchFamily="18" charset="0"/>
                              </a:rPr>
                              <m:t>𝜋</m:t>
                            </m:r>
                          </m:num>
                          <m:den>
                            <m:r>
                              <a:rPr lang="en-US" altLang="zh-CN" sz="2000" b="0" i="1" smtClean="0">
                                <a:latin typeface="Cambria Math" panose="02040503050406030204" pitchFamily="18" charset="0"/>
                              </a:rPr>
                              <m:t>2</m:t>
                            </m:r>
                            <m:r>
                              <m:rPr>
                                <m:sty m:val="p"/>
                              </m:rPr>
                              <a:rPr lang="el-GR" altLang="zh-CN" sz="2000" b="0" i="1" smtClean="0">
                                <a:latin typeface="Cambria Math" panose="02040503050406030204" pitchFamily="18" charset="0"/>
                                <a:ea typeface="Cambria Math" panose="02040503050406030204" pitchFamily="18" charset="0"/>
                              </a:rPr>
                              <m:t>Ω</m:t>
                            </m:r>
                          </m:den>
                        </m:f>
                      </m:oMath>
                    </m:oMathPara>
                  </a14:m>
                  <a:endParaRPr lang="zh-CN" altLang="en-US" sz="2000" dirty="0"/>
                </a:p>
              </p:txBody>
            </p:sp>
          </mc:Choice>
          <mc:Fallback xmlns="">
            <p:sp>
              <p:nvSpPr>
                <p:cNvPr id="25" name="TextBox 24">
                  <a:extLst>
                    <a:ext uri="{FF2B5EF4-FFF2-40B4-BE49-F238E27FC236}">
                      <a16:creationId xmlns:a16="http://schemas.microsoft.com/office/drawing/2014/main" id="{543FFD42-BD71-4854-AF85-32416B472D71}"/>
                    </a:ext>
                  </a:extLst>
                </p:cNvPr>
                <p:cNvSpPr txBox="1">
                  <a:spLocks noRot="1" noChangeAspect="1" noMove="1" noResize="1" noEditPoints="1" noAdjustHandles="1" noChangeArrowheads="1" noChangeShapeType="1" noTextEdit="1"/>
                </p:cNvSpPr>
                <p:nvPr/>
              </p:nvSpPr>
              <p:spPr>
                <a:xfrm>
                  <a:off x="656765" y="2267656"/>
                  <a:ext cx="823622" cy="522964"/>
                </a:xfrm>
                <a:prstGeom prst="rect">
                  <a:avLst/>
                </a:prstGeom>
                <a:blipFill>
                  <a:blip r:embed="rId7"/>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021AD185-5E05-4750-B6FA-DA230FF173BC}"/>
                    </a:ext>
                  </a:extLst>
                </p:cNvPr>
                <p:cNvSpPr txBox="1"/>
                <p:nvPr/>
              </p:nvSpPr>
              <p:spPr>
                <a:xfrm>
                  <a:off x="1828800" y="2373868"/>
                  <a:ext cx="1909433"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el-GR" altLang="zh-CN" sz="2000" i="1" smtClean="0">
                            <a:latin typeface="Cambria Math" panose="02040503050406030204" pitchFamily="18" charset="0"/>
                            <a:ea typeface="Cambria Math" panose="02040503050406030204" pitchFamily="18" charset="0"/>
                          </a:rPr>
                          <m:t>Ω</m:t>
                        </m:r>
                        <m:r>
                          <a:rPr lang="en-US" altLang="zh-CN" sz="2000" b="0" i="1" smtClean="0">
                            <a:latin typeface="Cambria Math" panose="02040503050406030204" pitchFamily="18" charset="0"/>
                            <a:ea typeface="Cambria Math" panose="02040503050406030204" pitchFamily="18" charset="0"/>
                          </a:rPr>
                          <m:t>=</m:t>
                        </m:r>
                        <m:r>
                          <a:rPr lang="en-US" altLang="zh-CN" sz="2000" b="0" i="1" smtClean="0">
                            <a:latin typeface="Cambria Math" panose="02040503050406030204" pitchFamily="18" charset="0"/>
                            <a:ea typeface="Cambria Math" panose="02040503050406030204" pitchFamily="18" charset="0"/>
                          </a:rPr>
                          <m:t>2</m:t>
                        </m:r>
                        <m:r>
                          <a:rPr lang="zh-CN" altLang="en-US" sz="2000" b="0" i="1" smtClean="0">
                            <a:latin typeface="Cambria Math" panose="02040503050406030204" pitchFamily="18" charset="0"/>
                            <a:ea typeface="Cambria Math" panose="02040503050406030204" pitchFamily="18" charset="0"/>
                          </a:rPr>
                          <m:t>𝜋</m:t>
                        </m:r>
                        <m:r>
                          <a:rPr lang="zh-CN" altLang="en-US" sz="2000" b="0" i="1" smtClean="0">
                            <a:latin typeface="Cambria Math" panose="02040503050406030204" pitchFamily="18" charset="0"/>
                            <a:ea typeface="Cambria Math" panose="02040503050406030204" pitchFamily="18" charset="0"/>
                          </a:rPr>
                          <m:t>∙</m:t>
                        </m:r>
                        <m:r>
                          <a:rPr lang="zh-CN" altLang="en-US" sz="2000" b="0" i="1" smtClean="0">
                            <a:latin typeface="Cambria Math" panose="02040503050406030204" pitchFamily="18" charset="0"/>
                            <a:ea typeface="Cambria Math" panose="02040503050406030204" pitchFamily="18" charset="0"/>
                          </a:rPr>
                          <m:t>0</m:t>
                        </m:r>
                        <m:r>
                          <a:rPr lang="zh-CN" altLang="en-US" sz="2000" b="0" i="1" smtClean="0">
                            <a:latin typeface="Cambria Math" panose="02040503050406030204" pitchFamily="18" charset="0"/>
                            <a:ea typeface="Cambria Math" panose="02040503050406030204" pitchFamily="18" charset="0"/>
                          </a:rPr>
                          <m:t>.</m:t>
                        </m:r>
                        <m:r>
                          <a:rPr lang="zh-CN" altLang="en-US" sz="2000" b="0" i="1" smtClean="0">
                            <a:latin typeface="Cambria Math" panose="02040503050406030204" pitchFamily="18" charset="0"/>
                            <a:ea typeface="Cambria Math" panose="02040503050406030204" pitchFamily="18" charset="0"/>
                          </a:rPr>
                          <m:t>5</m:t>
                        </m:r>
                        <m:r>
                          <a:rPr lang="zh-CN" altLang="en-US" sz="2000" b="0" i="1" smtClean="0">
                            <a:latin typeface="Cambria Math" panose="02040503050406030204" pitchFamily="18" charset="0"/>
                            <a:ea typeface="Cambria Math" panose="02040503050406030204" pitchFamily="18" charset="0"/>
                          </a:rPr>
                          <m:t> </m:t>
                        </m:r>
                        <m:r>
                          <a:rPr lang="en-US" altLang="zh-CN" sz="2000" b="0" i="1" smtClean="0">
                            <a:latin typeface="Cambria Math" panose="02040503050406030204" pitchFamily="18" charset="0"/>
                            <a:ea typeface="Cambria Math" panose="02040503050406030204" pitchFamily="18" charset="0"/>
                          </a:rPr>
                          <m:t>𝑘𝐻𝑧</m:t>
                        </m:r>
                      </m:oMath>
                    </m:oMathPara>
                  </a14:m>
                  <a:endParaRPr lang="zh-CN" altLang="en-US" sz="2000" dirty="0"/>
                </a:p>
              </p:txBody>
            </p:sp>
          </mc:Choice>
          <mc:Fallback xmlns="">
            <p:sp>
              <p:nvSpPr>
                <p:cNvPr id="31" name="TextBox 30">
                  <a:extLst>
                    <a:ext uri="{FF2B5EF4-FFF2-40B4-BE49-F238E27FC236}">
                      <a16:creationId xmlns:a16="http://schemas.microsoft.com/office/drawing/2014/main" id="{021AD185-5E05-4750-B6FA-DA230FF173BC}"/>
                    </a:ext>
                  </a:extLst>
                </p:cNvPr>
                <p:cNvSpPr txBox="1">
                  <a:spLocks noRot="1" noChangeAspect="1" noMove="1" noResize="1" noEditPoints="1" noAdjustHandles="1" noChangeArrowheads="1" noChangeShapeType="1" noTextEdit="1"/>
                </p:cNvSpPr>
                <p:nvPr/>
              </p:nvSpPr>
              <p:spPr>
                <a:xfrm>
                  <a:off x="1828800" y="2373868"/>
                  <a:ext cx="1909433" cy="307777"/>
                </a:xfrm>
                <a:prstGeom prst="rect">
                  <a:avLst/>
                </a:prstGeom>
                <a:blipFill>
                  <a:blip r:embed="rId8"/>
                  <a:stretch>
                    <a:fillRect l="-2556" r="-2875" b="-10000"/>
                  </a:stretch>
                </a:blipFill>
              </p:spPr>
              <p:txBody>
                <a:bodyPr/>
                <a:lstStyle/>
                <a:p>
                  <a:r>
                    <a:rPr lang="zh-CN" altLang="en-US">
                      <a:noFill/>
                    </a:rPr>
                    <a:t> </a:t>
                  </a:r>
                </a:p>
              </p:txBody>
            </p:sp>
          </mc:Fallback>
        </mc:AlternateContent>
      </p:grpSp>
      <mc:AlternateContent xmlns:mc="http://schemas.openxmlformats.org/markup-compatibility/2006">
        <mc:Choice xmlns:a14="http://schemas.microsoft.com/office/drawing/2010/main" Requires="a14">
          <p:sp>
            <p:nvSpPr>
              <p:cNvPr id="39" name="TextBox 38">
                <a:extLst>
                  <a:ext uri="{FF2B5EF4-FFF2-40B4-BE49-F238E27FC236}">
                    <a16:creationId xmlns:a16="http://schemas.microsoft.com/office/drawing/2014/main" id="{6EE0A88A-491C-4686-9AC2-49312FD1859C}"/>
                  </a:ext>
                </a:extLst>
              </p:cNvPr>
              <p:cNvSpPr txBox="1"/>
              <p:nvPr/>
            </p:nvSpPr>
            <p:spPr>
              <a:xfrm>
                <a:off x="838200" y="2196222"/>
                <a:ext cx="2658420" cy="35163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CN" sz="2000" b="0" i="1" smtClean="0">
                          <a:solidFill>
                            <a:srgbClr val="0000FF"/>
                          </a:solidFill>
                          <a:latin typeface="Cambria Math" panose="02040503050406030204" pitchFamily="18" charset="0"/>
                        </a:rPr>
                        <m:t>𝐻𝑖𝑔</m:t>
                      </m:r>
                      <m:r>
                        <a:rPr lang="en-US" altLang="zh-CN" sz="2000" b="0" i="1" smtClean="0">
                          <a:solidFill>
                            <a:srgbClr val="0000FF"/>
                          </a:solidFill>
                          <a:latin typeface="Cambria Math" panose="02040503050406030204" pitchFamily="18" charset="0"/>
                        </a:rPr>
                        <m:t>h</m:t>
                      </m:r>
                      <m:r>
                        <a:rPr lang="en-US" altLang="zh-CN" sz="2000" b="0" i="1" smtClean="0">
                          <a:solidFill>
                            <a:srgbClr val="0000FF"/>
                          </a:solidFill>
                          <a:latin typeface="Cambria Math" panose="02040503050406030204" pitchFamily="18" charset="0"/>
                        </a:rPr>
                        <m:t>−</m:t>
                      </m:r>
                      <m:r>
                        <a:rPr lang="en-US" altLang="zh-CN" sz="2000" b="0" i="1" smtClean="0">
                          <a:solidFill>
                            <a:srgbClr val="0000FF"/>
                          </a:solidFill>
                          <a:latin typeface="Cambria Math" panose="02040503050406030204" pitchFamily="18" charset="0"/>
                        </a:rPr>
                        <m:t>𝑠𝑝𝑖𝑛</m:t>
                      </m:r>
                      <m:r>
                        <a:rPr lang="en-US" altLang="zh-CN" sz="2000" b="0" i="1" smtClean="0">
                          <a:solidFill>
                            <a:srgbClr val="0000FF"/>
                          </a:solidFill>
                          <a:latin typeface="Cambria Math" panose="02040503050406030204" pitchFamily="18" charset="0"/>
                        </a:rPr>
                        <m:t> </m:t>
                      </m:r>
                      <m:f>
                        <m:fPr>
                          <m:type m:val="skw"/>
                          <m:ctrlPr>
                            <a:rPr lang="zh-CN" altLang="en-US" sz="2000" i="1" smtClean="0">
                              <a:solidFill>
                                <a:srgbClr val="0000FF"/>
                              </a:solidFill>
                              <a:latin typeface="Cambria Math" panose="02040503050406030204" pitchFamily="18" charset="0"/>
                            </a:rPr>
                          </m:ctrlPr>
                        </m:fPr>
                        <m:num>
                          <m:r>
                            <a:rPr lang="zh-CN" altLang="en-US" sz="2000" i="1" smtClean="0">
                              <a:solidFill>
                                <a:srgbClr val="0000FF"/>
                              </a:solidFill>
                              <a:latin typeface="Cambria Math" panose="02040503050406030204" pitchFamily="18" charset="0"/>
                            </a:rPr>
                            <m:t>𝜋</m:t>
                          </m:r>
                        </m:num>
                        <m:den>
                          <m:r>
                            <a:rPr lang="en-US" altLang="zh-CN" sz="2000" b="0" i="1" smtClean="0">
                              <a:solidFill>
                                <a:srgbClr val="0000FF"/>
                              </a:solidFill>
                              <a:latin typeface="Cambria Math" panose="02040503050406030204" pitchFamily="18" charset="0"/>
                            </a:rPr>
                            <m:t>2</m:t>
                          </m:r>
                        </m:den>
                      </m:f>
                      <m:r>
                        <a:rPr lang="en-US" altLang="zh-CN" sz="2000" b="0" i="1" smtClean="0">
                          <a:solidFill>
                            <a:srgbClr val="0000FF"/>
                          </a:solidFill>
                          <a:latin typeface="Cambria Math" panose="02040503050406030204" pitchFamily="18" charset="0"/>
                        </a:rPr>
                        <m:t> </m:t>
                      </m:r>
                      <m:r>
                        <a:rPr lang="en-US" altLang="zh-CN" sz="2000" b="0" i="1" smtClean="0">
                          <a:solidFill>
                            <a:srgbClr val="0000FF"/>
                          </a:solidFill>
                          <a:latin typeface="Cambria Math" panose="02040503050406030204" pitchFamily="18" charset="0"/>
                        </a:rPr>
                        <m:t>𝑝𝑢𝑙𝑠𝑒</m:t>
                      </m:r>
                    </m:oMath>
                  </m:oMathPara>
                </a14:m>
                <a:endParaRPr lang="zh-CN" altLang="en-US" sz="2000" dirty="0">
                  <a:solidFill>
                    <a:srgbClr val="0000FF"/>
                  </a:solidFill>
                </a:endParaRPr>
              </a:p>
            </p:txBody>
          </p:sp>
        </mc:Choice>
        <mc:Fallback>
          <p:sp>
            <p:nvSpPr>
              <p:cNvPr id="39" name="TextBox 38">
                <a:extLst>
                  <a:ext uri="{FF2B5EF4-FFF2-40B4-BE49-F238E27FC236}">
                    <a16:creationId xmlns:a16="http://schemas.microsoft.com/office/drawing/2014/main" id="{6EE0A88A-491C-4686-9AC2-49312FD1859C}"/>
                  </a:ext>
                </a:extLst>
              </p:cNvPr>
              <p:cNvSpPr txBox="1">
                <a:spLocks noRot="1" noChangeAspect="1" noMove="1" noResize="1" noEditPoints="1" noAdjustHandles="1" noChangeArrowheads="1" noChangeShapeType="1" noTextEdit="1"/>
              </p:cNvSpPr>
              <p:nvPr/>
            </p:nvSpPr>
            <p:spPr>
              <a:xfrm>
                <a:off x="838200" y="2196222"/>
                <a:ext cx="2658420" cy="351635"/>
              </a:xfrm>
              <a:prstGeom prst="rect">
                <a:avLst/>
              </a:prstGeom>
              <a:blipFill>
                <a:blip r:embed="rId9"/>
                <a:stretch>
                  <a:fillRect l="-2982" t="-193103" r="-2982" b="-287931"/>
                </a:stretch>
              </a:blipFill>
            </p:spPr>
            <p:txBody>
              <a:bodyPr/>
              <a:lstStyle/>
              <a:p>
                <a:r>
                  <a:rPr lang="zh-CN" altLang="en-US">
                    <a:noFill/>
                  </a:rPr>
                  <a:t> </a:t>
                </a:r>
              </a:p>
            </p:txBody>
          </p:sp>
        </mc:Fallback>
      </mc:AlternateContent>
      <p:sp>
        <p:nvSpPr>
          <p:cNvPr id="43" name="文本框 12">
            <a:extLst>
              <a:ext uri="{FF2B5EF4-FFF2-40B4-BE49-F238E27FC236}">
                <a16:creationId xmlns:a16="http://schemas.microsoft.com/office/drawing/2014/main" id="{A5EA6929-5782-4805-8F45-2A63F49247AA}"/>
              </a:ext>
            </a:extLst>
          </p:cNvPr>
          <p:cNvSpPr txBox="1"/>
          <p:nvPr/>
        </p:nvSpPr>
        <p:spPr>
          <a:xfrm>
            <a:off x="2667000" y="728246"/>
            <a:ext cx="3886200" cy="338554"/>
          </a:xfrm>
          <a:prstGeom prst="rect">
            <a:avLst/>
          </a:prstGeom>
          <a:noFill/>
        </p:spPr>
        <p:txBody>
          <a:bodyPr wrap="square">
            <a:spAutoFit/>
          </a:bodyPr>
          <a:lstStyle/>
          <a:p>
            <a:pPr algn="ctr"/>
            <a:r>
              <a:rPr kumimoji="0" lang="en-US" altLang="zh-CN" sz="1600" b="0" i="0" u="none" strike="noStrike" kern="1200" cap="none" spc="0" normalizeH="0" baseline="0" noProof="0" dirty="0">
                <a:ln>
                  <a:noFill/>
                </a:ln>
                <a:solidFill>
                  <a:srgbClr val="0000FF"/>
                </a:solidFill>
                <a:effectLst/>
                <a:uLnTx/>
                <a:uFillTx/>
                <a:latin typeface="Arial"/>
                <a:ea typeface="+mn-ea"/>
                <a:cs typeface="Times New Roman" panose="02020603050405020304" pitchFamily="18" charset="0"/>
              </a:rPr>
              <a:t>Yang </a:t>
            </a:r>
            <a:r>
              <a:rPr kumimoji="0" lang="en-US" altLang="zh-CN" sz="1600" b="0" i="1" u="none" strike="noStrike" kern="1200" cap="none" spc="0" normalizeH="0" baseline="0" noProof="0" dirty="0">
                <a:ln>
                  <a:noFill/>
                </a:ln>
                <a:solidFill>
                  <a:srgbClr val="0000FF"/>
                </a:solidFill>
                <a:effectLst/>
                <a:uLnTx/>
                <a:uFillTx/>
                <a:latin typeface="Arial"/>
                <a:ea typeface="微软雅黑" panose="020B0503020204020204" pitchFamily="34" charset="-122"/>
                <a:cs typeface="Times New Roman" panose="02020603050405020304" pitchFamily="18" charset="0"/>
              </a:rPr>
              <a:t>et al.,</a:t>
            </a:r>
            <a:r>
              <a:rPr kumimoji="0" lang="en-US" altLang="zh-CN" sz="1600" b="0" i="0" u="none" strike="noStrike" kern="1200" cap="none" spc="0" normalizeH="0" baseline="-25000" noProof="0" dirty="0">
                <a:ln>
                  <a:noFill/>
                </a:ln>
                <a:solidFill>
                  <a:srgbClr val="0000FF"/>
                </a:solidFill>
                <a:effectLst/>
                <a:uLnTx/>
                <a:uFillTx/>
                <a:latin typeface="Arial"/>
                <a:ea typeface="微软雅黑" panose="020B0503020204020204" pitchFamily="34" charset="-122"/>
                <a:cs typeface="Times New Roman" panose="02020603050405020304" pitchFamily="18" charset="0"/>
              </a:rPr>
              <a:t> </a:t>
            </a:r>
            <a:r>
              <a:rPr lang="en-US" altLang="zh-CN" sz="1600" dirty="0">
                <a:solidFill>
                  <a:srgbClr val="0000FF"/>
                </a:solidFill>
                <a:latin typeface="+mn-lt"/>
                <a:cs typeface="Times New Roman" panose="02020603050405020304" pitchFamily="18" charset="0"/>
              </a:rPr>
              <a:t>Nat. Photonics </a:t>
            </a:r>
            <a:r>
              <a:rPr lang="en-US" altLang="zh-CN" sz="1600" b="1" dirty="0">
                <a:solidFill>
                  <a:srgbClr val="0000FF"/>
                </a:solidFill>
                <a:latin typeface="+mn-lt"/>
                <a:cs typeface="Times New Roman" panose="02020603050405020304" pitchFamily="18" charset="0"/>
              </a:rPr>
              <a:t>19</a:t>
            </a:r>
            <a:r>
              <a:rPr lang="en-US" altLang="zh-CN" sz="1600" dirty="0">
                <a:solidFill>
                  <a:srgbClr val="0000FF"/>
                </a:solidFill>
                <a:latin typeface="+mn-lt"/>
                <a:cs typeface="Times New Roman" panose="02020603050405020304" pitchFamily="18" charset="0"/>
              </a:rPr>
              <a:t>, 89 (2025)</a:t>
            </a:r>
          </a:p>
        </p:txBody>
      </p:sp>
      <p:grpSp>
        <p:nvGrpSpPr>
          <p:cNvPr id="4" name="Group 3">
            <a:extLst>
              <a:ext uri="{FF2B5EF4-FFF2-40B4-BE49-F238E27FC236}">
                <a16:creationId xmlns:a16="http://schemas.microsoft.com/office/drawing/2014/main" id="{FB4EBB46-63C4-41D4-A116-A7EB7C2F6737}"/>
              </a:ext>
            </a:extLst>
          </p:cNvPr>
          <p:cNvGrpSpPr/>
          <p:nvPr/>
        </p:nvGrpSpPr>
        <p:grpSpPr>
          <a:xfrm>
            <a:off x="6215854" y="2837337"/>
            <a:ext cx="1937546" cy="2958517"/>
            <a:chOff x="6215854" y="2589028"/>
            <a:chExt cx="1937546" cy="2958517"/>
          </a:xfrm>
        </p:grpSpPr>
        <p:sp>
          <p:nvSpPr>
            <p:cNvPr id="2" name="Rectangle 1">
              <a:extLst>
                <a:ext uri="{FF2B5EF4-FFF2-40B4-BE49-F238E27FC236}">
                  <a16:creationId xmlns:a16="http://schemas.microsoft.com/office/drawing/2014/main" id="{99D8308E-A858-4C14-B93D-212C48958D5A}"/>
                </a:ext>
              </a:extLst>
            </p:cNvPr>
            <p:cNvSpPr/>
            <p:nvPr/>
          </p:nvSpPr>
          <p:spPr bwMode="auto">
            <a:xfrm>
              <a:off x="6215854" y="2589028"/>
              <a:ext cx="1937546" cy="899345"/>
            </a:xfrm>
            <a:prstGeom prst="rect">
              <a:avLst/>
            </a:prstGeom>
            <a:solidFill>
              <a:srgbClr val="FFFFFF">
                <a:alpha val="87843"/>
              </a:srgbClr>
            </a:solidFill>
            <a:ln w="9525"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2400" b="0" i="0" u="none" strike="noStrike" cap="none" normalizeH="0" baseline="0">
                <a:ln>
                  <a:noFill/>
                </a:ln>
                <a:solidFill>
                  <a:schemeClr val="tx1"/>
                </a:solidFill>
                <a:effectLst/>
                <a:latin typeface="Times New Roman" pitchFamily="18" charset="0"/>
              </a:endParaRPr>
            </a:p>
          </p:txBody>
        </p:sp>
        <p:sp>
          <p:nvSpPr>
            <p:cNvPr id="37" name="Rectangle 36">
              <a:extLst>
                <a:ext uri="{FF2B5EF4-FFF2-40B4-BE49-F238E27FC236}">
                  <a16:creationId xmlns:a16="http://schemas.microsoft.com/office/drawing/2014/main" id="{B5D159FB-C033-4E9A-A88E-B8B538E84169}"/>
                </a:ext>
              </a:extLst>
            </p:cNvPr>
            <p:cNvSpPr/>
            <p:nvPr/>
          </p:nvSpPr>
          <p:spPr bwMode="auto">
            <a:xfrm>
              <a:off x="6215854" y="4648200"/>
              <a:ext cx="1937546" cy="899345"/>
            </a:xfrm>
            <a:prstGeom prst="rect">
              <a:avLst/>
            </a:prstGeom>
            <a:solidFill>
              <a:srgbClr val="FFFFFF">
                <a:alpha val="87843"/>
              </a:srgbClr>
            </a:solidFill>
            <a:ln w="9525"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2400" b="0" i="0" u="none" strike="noStrike" cap="none" normalizeH="0" baseline="0">
                <a:ln>
                  <a:noFill/>
                </a:ln>
                <a:solidFill>
                  <a:schemeClr val="tx1"/>
                </a:solidFill>
                <a:effectLst/>
                <a:latin typeface="Times New Roman" pitchFamily="18" charset="0"/>
              </a:endParaRPr>
            </a:p>
          </p:txBody>
        </p:sp>
      </p:grpSp>
    </p:spTree>
    <p:extLst>
      <p:ext uri="{BB962C8B-B14F-4D97-AF65-F5344CB8AC3E}">
        <p14:creationId xmlns:p14="http://schemas.microsoft.com/office/powerpoint/2010/main" val="25053994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1F9AD57A-0A4D-42A1-9122-9D9B93E9C357}"/>
              </a:ext>
            </a:extLst>
          </p:cNvPr>
          <p:cNvPicPr>
            <a:picLocks noChangeAspect="1"/>
          </p:cNvPicPr>
          <p:nvPr/>
        </p:nvPicPr>
        <p:blipFill rotWithShape="1">
          <a:blip r:embed="rId2">
            <a:extLst>
              <a:ext uri="{28A0092B-C50C-407E-A947-70E740481C1C}">
                <a14:useLocalDpi xmlns:a14="http://schemas.microsoft.com/office/drawing/2010/main" val="0"/>
              </a:ext>
            </a:extLst>
          </a:blip>
          <a:srcRect l="1422" t="5550" r="8090"/>
          <a:stretch/>
        </p:blipFill>
        <p:spPr>
          <a:xfrm>
            <a:off x="4606970" y="3283135"/>
            <a:ext cx="4079830" cy="3193865"/>
          </a:xfrm>
          <a:prstGeom prst="rect">
            <a:avLst/>
          </a:prstGeom>
        </p:spPr>
      </p:pic>
      <p:sp>
        <p:nvSpPr>
          <p:cNvPr id="40" name="Title 1">
            <a:extLst>
              <a:ext uri="{FF2B5EF4-FFF2-40B4-BE49-F238E27FC236}">
                <a16:creationId xmlns:a16="http://schemas.microsoft.com/office/drawing/2014/main" id="{7901FB81-0F91-4003-B28D-0D656C90DCE0}"/>
              </a:ext>
            </a:extLst>
          </p:cNvPr>
          <p:cNvSpPr txBox="1">
            <a:spLocks/>
          </p:cNvSpPr>
          <p:nvPr/>
        </p:nvSpPr>
        <p:spPr bwMode="auto">
          <a:xfrm>
            <a:off x="685800" y="265561"/>
            <a:ext cx="7772400" cy="8012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2400" b="1">
                <a:solidFill>
                  <a:srgbClr val="0033CC"/>
                </a:solidFill>
                <a:effectLst>
                  <a:outerShdw blurRad="38100" dist="38100" dir="2700000" algn="tl">
                    <a:srgbClr val="C0C0C0"/>
                  </a:outerShdw>
                </a:effectLst>
                <a:latin typeface="+mj-lt"/>
                <a:ea typeface="+mj-ea"/>
                <a:cs typeface="+mj-cs"/>
              </a:defRPr>
            </a:lvl1pPr>
            <a:lvl2pPr algn="ctr" rtl="0" fontAlgn="base">
              <a:spcBef>
                <a:spcPct val="0"/>
              </a:spcBef>
              <a:spcAft>
                <a:spcPct val="0"/>
              </a:spcAft>
              <a:defRPr sz="2400" b="1">
                <a:solidFill>
                  <a:srgbClr val="0033CC"/>
                </a:solidFill>
                <a:effectLst>
                  <a:outerShdw blurRad="38100" dist="38100" dir="2700000" algn="tl">
                    <a:srgbClr val="C0C0C0"/>
                  </a:outerShdw>
                </a:effectLst>
                <a:latin typeface="Trebuchet MS" pitchFamily="34" charset="0"/>
              </a:defRPr>
            </a:lvl2pPr>
            <a:lvl3pPr algn="ctr" rtl="0" fontAlgn="base">
              <a:spcBef>
                <a:spcPct val="0"/>
              </a:spcBef>
              <a:spcAft>
                <a:spcPct val="0"/>
              </a:spcAft>
              <a:defRPr sz="2400" b="1">
                <a:solidFill>
                  <a:srgbClr val="0033CC"/>
                </a:solidFill>
                <a:effectLst>
                  <a:outerShdw blurRad="38100" dist="38100" dir="2700000" algn="tl">
                    <a:srgbClr val="C0C0C0"/>
                  </a:outerShdw>
                </a:effectLst>
                <a:latin typeface="Trebuchet MS" pitchFamily="34" charset="0"/>
              </a:defRPr>
            </a:lvl3pPr>
            <a:lvl4pPr algn="ctr" rtl="0" fontAlgn="base">
              <a:spcBef>
                <a:spcPct val="0"/>
              </a:spcBef>
              <a:spcAft>
                <a:spcPct val="0"/>
              </a:spcAft>
              <a:defRPr sz="2400" b="1">
                <a:solidFill>
                  <a:srgbClr val="0033CC"/>
                </a:solidFill>
                <a:effectLst>
                  <a:outerShdw blurRad="38100" dist="38100" dir="2700000" algn="tl">
                    <a:srgbClr val="C0C0C0"/>
                  </a:outerShdw>
                </a:effectLst>
                <a:latin typeface="Trebuchet MS" pitchFamily="34" charset="0"/>
              </a:defRPr>
            </a:lvl4pPr>
            <a:lvl5pPr algn="ctr" rtl="0" fontAlgn="base">
              <a:spcBef>
                <a:spcPct val="0"/>
              </a:spcBef>
              <a:spcAft>
                <a:spcPct val="0"/>
              </a:spcAft>
              <a:defRPr sz="2400" b="1">
                <a:solidFill>
                  <a:srgbClr val="0033CC"/>
                </a:solidFill>
                <a:effectLst>
                  <a:outerShdw blurRad="38100" dist="38100" dir="2700000" algn="tl">
                    <a:srgbClr val="C0C0C0"/>
                  </a:outerShdw>
                </a:effectLst>
                <a:latin typeface="Trebuchet MS" pitchFamily="34" charset="0"/>
              </a:defRPr>
            </a:lvl5pPr>
            <a:lvl6pPr marL="457200" algn="ctr" rtl="0" fontAlgn="base">
              <a:spcBef>
                <a:spcPct val="0"/>
              </a:spcBef>
              <a:spcAft>
                <a:spcPct val="0"/>
              </a:spcAft>
              <a:defRPr sz="2400" b="1">
                <a:solidFill>
                  <a:srgbClr val="0033CC"/>
                </a:solidFill>
                <a:effectLst>
                  <a:outerShdw blurRad="38100" dist="38100" dir="2700000" algn="tl">
                    <a:srgbClr val="C0C0C0"/>
                  </a:outerShdw>
                </a:effectLst>
                <a:latin typeface="Trebuchet MS" pitchFamily="34" charset="0"/>
              </a:defRPr>
            </a:lvl6pPr>
            <a:lvl7pPr marL="914400" algn="ctr" rtl="0" fontAlgn="base">
              <a:spcBef>
                <a:spcPct val="0"/>
              </a:spcBef>
              <a:spcAft>
                <a:spcPct val="0"/>
              </a:spcAft>
              <a:defRPr sz="2400" b="1">
                <a:solidFill>
                  <a:srgbClr val="0033CC"/>
                </a:solidFill>
                <a:effectLst>
                  <a:outerShdw blurRad="38100" dist="38100" dir="2700000" algn="tl">
                    <a:srgbClr val="C0C0C0"/>
                  </a:outerShdw>
                </a:effectLst>
                <a:latin typeface="Trebuchet MS" pitchFamily="34" charset="0"/>
              </a:defRPr>
            </a:lvl7pPr>
            <a:lvl8pPr marL="1371600" algn="ctr" rtl="0" fontAlgn="base">
              <a:spcBef>
                <a:spcPct val="0"/>
              </a:spcBef>
              <a:spcAft>
                <a:spcPct val="0"/>
              </a:spcAft>
              <a:defRPr sz="2400" b="1">
                <a:solidFill>
                  <a:srgbClr val="0033CC"/>
                </a:solidFill>
                <a:effectLst>
                  <a:outerShdw blurRad="38100" dist="38100" dir="2700000" algn="tl">
                    <a:srgbClr val="C0C0C0"/>
                  </a:outerShdw>
                </a:effectLst>
                <a:latin typeface="Trebuchet MS" pitchFamily="34" charset="0"/>
              </a:defRPr>
            </a:lvl8pPr>
            <a:lvl9pPr marL="1828800" algn="ctr" rtl="0" fontAlgn="base">
              <a:spcBef>
                <a:spcPct val="0"/>
              </a:spcBef>
              <a:spcAft>
                <a:spcPct val="0"/>
              </a:spcAft>
              <a:defRPr sz="2400" b="1">
                <a:solidFill>
                  <a:srgbClr val="0033CC"/>
                </a:solidFill>
                <a:effectLst>
                  <a:outerShdw blurRad="38100" dist="38100" dir="2700000" algn="tl">
                    <a:srgbClr val="C0C0C0"/>
                  </a:outerShdw>
                </a:effectLst>
                <a:latin typeface="Trebuchet MS" pitchFamily="34" charset="0"/>
              </a:defRPr>
            </a:lvl9pPr>
          </a:lstStyle>
          <a:p>
            <a:pPr eaLnBrk="1" hangingPunct="1">
              <a:lnSpc>
                <a:spcPct val="130000"/>
              </a:lnSpc>
            </a:pPr>
            <a:r>
              <a:rPr lang="en-US" altLang="zh-CN" kern="1200" spc="-100" dirty="0">
                <a:solidFill>
                  <a:srgbClr val="0000FF"/>
                </a:solidFill>
                <a:effectLst/>
                <a:latin typeface="+mn-lt"/>
                <a:ea typeface="微软雅黑" pitchFamily="34" charset="-122"/>
              </a:rPr>
              <a:t>Search for Monopole-Dipole Interaction</a:t>
            </a:r>
          </a:p>
          <a:p>
            <a:pPr eaLnBrk="1" hangingPunct="1">
              <a:lnSpc>
                <a:spcPct val="130000"/>
              </a:lnSpc>
            </a:pPr>
            <a:r>
              <a:rPr lang="en-US" altLang="zh-CN" spc="-100" dirty="0">
                <a:solidFill>
                  <a:srgbClr val="0000FF"/>
                </a:solidFill>
                <a:effectLst/>
                <a:latin typeface="+mn-lt"/>
                <a:ea typeface="微软雅黑" pitchFamily="34" charset="-122"/>
              </a:rPr>
              <a:t>or spin – mass coupling</a:t>
            </a:r>
            <a:endParaRPr lang="zh-CN" altLang="en-US" kern="1200" spc="-100" dirty="0">
              <a:solidFill>
                <a:srgbClr val="0000FF"/>
              </a:solidFill>
              <a:effectLst/>
              <a:latin typeface="+mn-lt"/>
              <a:ea typeface="微软雅黑" pitchFamily="34" charset="-122"/>
            </a:endParaRPr>
          </a:p>
        </p:txBody>
      </p:sp>
      <mc:AlternateContent xmlns:mc="http://schemas.openxmlformats.org/markup-compatibility/2006">
        <mc:Choice xmlns:a14="http://schemas.microsoft.com/office/drawing/2010/main" Requires="a14">
          <p:sp>
            <p:nvSpPr>
              <p:cNvPr id="41" name="文本框 9">
                <a:extLst>
                  <a:ext uri="{FF2B5EF4-FFF2-40B4-BE49-F238E27FC236}">
                    <a16:creationId xmlns:a16="http://schemas.microsoft.com/office/drawing/2014/main" id="{CCDEAE6F-5DA6-4A7A-A5B3-5EB6419C365A}"/>
                  </a:ext>
                </a:extLst>
              </p:cNvPr>
              <p:cNvSpPr txBox="1"/>
              <p:nvPr/>
            </p:nvSpPr>
            <p:spPr>
              <a:xfrm>
                <a:off x="457200" y="4597217"/>
                <a:ext cx="3964340" cy="1879783"/>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40000"/>
                  </a:lnSpc>
                </a:pPr>
                <a:r>
                  <a:rPr lang="en-US" altLang="zh-CN" sz="1600" dirty="0">
                    <a:latin typeface="Calibri" panose="020F0502020204030204" pitchFamily="34" charset="0"/>
                    <a:ea typeface="Calibri" panose="020F0502020204030204" pitchFamily="34" charset="0"/>
                    <a:cs typeface="Calibri" panose="020F0502020204030204" pitchFamily="34" charset="0"/>
                  </a:rPr>
                  <a:t>1: </a:t>
                </a:r>
                <a14:m>
                  <m:oMath xmlns:m="http://schemas.openxmlformats.org/officeDocument/2006/math">
                    <m:sPre>
                      <m:sPrePr>
                        <m:ctrlPr>
                          <a:rPr lang="en-US" altLang="zh-CN" sz="1600" dirty="0" smtClean="0">
                            <a:latin typeface="Cambria Math" panose="02040503050406030204" pitchFamily="18" charset="0"/>
                          </a:rPr>
                        </m:ctrlPr>
                      </m:sPrePr>
                      <m:sub/>
                      <m:sup>
                        <m:r>
                          <a:rPr lang="en-US" altLang="zh-CN" sz="1600" b="0" i="0" smtClean="0">
                            <a:latin typeface="Cambria Math" panose="02040503050406030204" pitchFamily="18" charset="0"/>
                          </a:rPr>
                          <m:t>3</m:t>
                        </m:r>
                      </m:sup>
                      <m:e>
                        <m:r>
                          <m:rPr>
                            <m:sty m:val="p"/>
                          </m:rPr>
                          <a:rPr lang="en-US" altLang="zh-CN" sz="1600" b="0" i="0" smtClean="0">
                            <a:latin typeface="Cambria Math" panose="02040503050406030204" pitchFamily="18" charset="0"/>
                          </a:rPr>
                          <m:t>He</m:t>
                        </m:r>
                      </m:e>
                    </m:sPre>
                  </m:oMath>
                </a14:m>
                <a:r>
                  <a:rPr lang="zh-CN" altLang="en-US" sz="1600" dirty="0">
                    <a:latin typeface="Calibri" panose="020F0502020204030204" pitchFamily="34" charset="0"/>
                    <a:cs typeface="Calibri" panose="020F0502020204030204" pitchFamily="34" charset="0"/>
                  </a:rPr>
                  <a:t> </a:t>
                </a:r>
                <a:r>
                  <a:rPr lang="en-US" altLang="zh-CN" sz="1600" dirty="0">
                    <a:latin typeface="Calibri" panose="020F0502020204030204" pitchFamily="34" charset="0"/>
                    <a:ea typeface="Calibri" panose="020F0502020204030204" pitchFamily="34" charset="0"/>
                    <a:cs typeface="Calibri" panose="020F0502020204030204" pitchFamily="34" charset="0"/>
                  </a:rPr>
                  <a:t>depolarization.</a:t>
                </a:r>
                <a:r>
                  <a:rPr lang="zh-CN" altLang="en-US" sz="1600" dirty="0">
                    <a:latin typeface="Calibri" panose="020F0502020204030204" pitchFamily="34" charset="0"/>
                    <a:cs typeface="Calibri" panose="020F0502020204030204" pitchFamily="34" charset="0"/>
                  </a:rPr>
                  <a:t> </a:t>
                </a:r>
                <a:r>
                  <a:rPr lang="en-US" altLang="zh-CN" sz="1600" dirty="0">
                    <a:latin typeface="Calibri" panose="020F0502020204030204" pitchFamily="34" charset="0"/>
                    <a:ea typeface="Calibri" panose="020F0502020204030204" pitchFamily="34" charset="0"/>
                    <a:cs typeface="Calibri" panose="020F0502020204030204" pitchFamily="34" charset="0"/>
                  </a:rPr>
                  <a:t>PRD (2015)</a:t>
                </a:r>
              </a:p>
              <a:p>
                <a:pPr>
                  <a:lnSpc>
                    <a:spcPct val="110000"/>
                  </a:lnSpc>
                </a:pPr>
                <a:r>
                  <a:rPr lang="en-US" altLang="zh-CN" sz="1600" dirty="0">
                    <a:latin typeface="Calibri" panose="020F0502020204030204" pitchFamily="34" charset="0"/>
                    <a:ea typeface="Calibri" panose="020F0502020204030204" pitchFamily="34" charset="0"/>
                    <a:cs typeface="Calibri" panose="020F0502020204030204" pitchFamily="34" charset="0"/>
                  </a:rPr>
                  <a:t>2: </a:t>
                </a:r>
                <a14:m>
                  <m:oMath xmlns:m="http://schemas.openxmlformats.org/officeDocument/2006/math">
                    <m:sPre>
                      <m:sPrePr>
                        <m:ctrlPr>
                          <a:rPr lang="en-US" altLang="zh-CN" sz="1600" dirty="0">
                            <a:latin typeface="Cambria Math" panose="02040503050406030204" pitchFamily="18" charset="0"/>
                          </a:rPr>
                        </m:ctrlPr>
                      </m:sPrePr>
                      <m:sub/>
                      <m:sup>
                        <m:r>
                          <a:rPr lang="en-US" altLang="zh-CN" sz="1600" b="0" i="0" dirty="0" smtClean="0">
                            <a:latin typeface="Cambria Math" panose="02040503050406030204" pitchFamily="18" charset="0"/>
                          </a:rPr>
                          <m:t>129</m:t>
                        </m:r>
                      </m:sup>
                      <m:e>
                        <m:r>
                          <m:rPr>
                            <m:sty m:val="p"/>
                          </m:rPr>
                          <a:rPr lang="en-US" altLang="zh-CN" sz="1600" b="0" i="0" smtClean="0">
                            <a:latin typeface="Cambria Math" panose="02040503050406030204" pitchFamily="18" charset="0"/>
                          </a:rPr>
                          <m:t>X</m:t>
                        </m:r>
                        <m:r>
                          <m:rPr>
                            <m:sty m:val="p"/>
                          </m:rPr>
                          <a:rPr lang="en-US" altLang="zh-CN" sz="1600" i="0">
                            <a:latin typeface="Cambria Math" panose="02040503050406030204" pitchFamily="18" charset="0"/>
                          </a:rPr>
                          <m:t>e</m:t>
                        </m:r>
                      </m:e>
                    </m:sPre>
                  </m:oMath>
                </a14:m>
                <a:r>
                  <a:rPr lang="en-US" altLang="zh-CN" sz="1600" dirty="0">
                    <a:latin typeface="Calibri" panose="020F0502020204030204" pitchFamily="34" charset="0"/>
                    <a:ea typeface="Calibri" panose="020F0502020204030204" pitchFamily="34" charset="0"/>
                    <a:cs typeface="Calibri" panose="020F0502020204030204" pitchFamily="34" charset="0"/>
                  </a:rPr>
                  <a:t>-</a:t>
                </a:r>
                <a14:m>
                  <m:oMath xmlns:m="http://schemas.openxmlformats.org/officeDocument/2006/math">
                    <m:sPre>
                      <m:sPrePr>
                        <m:ctrlPr>
                          <a:rPr lang="en-US" altLang="zh-CN" sz="1600" dirty="0">
                            <a:latin typeface="Cambria Math" panose="02040503050406030204" pitchFamily="18" charset="0"/>
                          </a:rPr>
                        </m:ctrlPr>
                      </m:sPrePr>
                      <m:sub/>
                      <m:sup>
                        <m:r>
                          <a:rPr lang="en-US" altLang="zh-CN" sz="1600" i="0" dirty="0">
                            <a:latin typeface="Cambria Math" panose="02040503050406030204" pitchFamily="18" charset="0"/>
                          </a:rPr>
                          <m:t>1</m:t>
                        </m:r>
                        <m:r>
                          <a:rPr lang="en-US" altLang="zh-CN" sz="1600" b="0" i="0" dirty="0" smtClean="0">
                            <a:latin typeface="Cambria Math" panose="02040503050406030204" pitchFamily="18" charset="0"/>
                          </a:rPr>
                          <m:t>31</m:t>
                        </m:r>
                      </m:sup>
                      <m:e>
                        <m:r>
                          <m:rPr>
                            <m:sty m:val="p"/>
                          </m:rPr>
                          <a:rPr lang="en-US" altLang="zh-CN" sz="1600" i="0">
                            <a:latin typeface="Cambria Math" panose="02040503050406030204" pitchFamily="18" charset="0"/>
                          </a:rPr>
                          <m:t>Xe</m:t>
                        </m:r>
                      </m:e>
                    </m:sPre>
                  </m:oMath>
                </a14:m>
                <a:r>
                  <a:rPr lang="en-US" altLang="zh-CN" sz="1600" dirty="0">
                    <a:latin typeface="Calibri" panose="020F0502020204030204" pitchFamily="34" charset="0"/>
                    <a:ea typeface="Calibri" panose="020F0502020204030204" pitchFamily="34" charset="0"/>
                    <a:cs typeface="Calibri" panose="020F0502020204030204" pitchFamily="34" charset="0"/>
                  </a:rPr>
                  <a:t>-</a:t>
                </a:r>
                <a:r>
                  <a:rPr lang="en-US" altLang="zh-CN" sz="1600" dirty="0" err="1">
                    <a:latin typeface="Calibri" panose="020F0502020204030204" pitchFamily="34" charset="0"/>
                    <a:ea typeface="Calibri" panose="020F0502020204030204" pitchFamily="34" charset="0"/>
                    <a:cs typeface="Calibri" panose="020F0502020204030204" pitchFamily="34" charset="0"/>
                  </a:rPr>
                  <a:t>Rb</a:t>
                </a:r>
                <a:r>
                  <a:rPr lang="zh-CN" altLang="en-US" sz="1600" dirty="0">
                    <a:latin typeface="Calibri" panose="020F0502020204030204" pitchFamily="34" charset="0"/>
                    <a:cs typeface="Calibri" panose="020F0502020204030204" pitchFamily="34" charset="0"/>
                  </a:rPr>
                  <a:t> </a:t>
                </a:r>
                <a:r>
                  <a:rPr lang="en-US" altLang="zh-CN" sz="1600" dirty="0" err="1">
                    <a:latin typeface="Calibri" panose="020F0502020204030204" pitchFamily="34" charset="0"/>
                    <a:ea typeface="Calibri" panose="020F0502020204030204" pitchFamily="34" charset="0"/>
                    <a:cs typeface="Calibri" panose="020F0502020204030204" pitchFamily="34" charset="0"/>
                  </a:rPr>
                  <a:t>comag</a:t>
                </a:r>
                <a:r>
                  <a:rPr lang="en-US" altLang="zh-CN" sz="1600" dirty="0">
                    <a:latin typeface="Calibri" panose="020F0502020204030204" pitchFamily="34" charset="0"/>
                    <a:ea typeface="Calibri" panose="020F0502020204030204" pitchFamily="34" charset="0"/>
                    <a:cs typeface="Calibri" panose="020F0502020204030204" pitchFamily="34" charset="0"/>
                  </a:rPr>
                  <a:t>.</a:t>
                </a:r>
                <a:r>
                  <a:rPr lang="zh-CN" altLang="en-US" sz="1600" dirty="0">
                    <a:latin typeface="Calibri" panose="020F0502020204030204" pitchFamily="34" charset="0"/>
                    <a:cs typeface="Calibri" panose="020F0502020204030204" pitchFamily="34" charset="0"/>
                  </a:rPr>
                  <a:t> </a:t>
                </a:r>
                <a:r>
                  <a:rPr lang="en-US" altLang="zh-CN" sz="1600" dirty="0">
                    <a:latin typeface="Calibri" panose="020F0502020204030204" pitchFamily="34" charset="0"/>
                    <a:ea typeface="Calibri" panose="020F0502020204030204" pitchFamily="34" charset="0"/>
                    <a:cs typeface="Calibri" panose="020F0502020204030204" pitchFamily="34" charset="0"/>
                  </a:rPr>
                  <a:t>PRL (2022)</a:t>
                </a:r>
              </a:p>
              <a:p>
                <a:pPr>
                  <a:lnSpc>
                    <a:spcPct val="110000"/>
                  </a:lnSpc>
                </a:pPr>
                <a:endParaRPr lang="en-US" altLang="zh-CN" sz="1600" dirty="0">
                  <a:latin typeface="Calibri" panose="020F0502020204030204" pitchFamily="34" charset="0"/>
                  <a:ea typeface="Calibri" panose="020F0502020204030204" pitchFamily="34" charset="0"/>
                  <a:cs typeface="Calibri" panose="020F0502020204030204" pitchFamily="34" charset="0"/>
                </a:endParaRPr>
              </a:p>
              <a:p>
                <a:pPr>
                  <a:lnSpc>
                    <a:spcPct val="110000"/>
                  </a:lnSpc>
                </a:pPr>
                <a:r>
                  <a:rPr lang="en-US" altLang="zh-CN" sz="1600" dirty="0">
                    <a:solidFill>
                      <a:srgbClr val="FF0000"/>
                    </a:solidFill>
                    <a:latin typeface="Calibri" panose="020F0502020204030204" pitchFamily="34" charset="0"/>
                    <a:ea typeface="Calibri" panose="020F0502020204030204" pitchFamily="34" charset="0"/>
                    <a:cs typeface="Calibri" panose="020F0502020204030204" pitchFamily="34" charset="0"/>
                  </a:rPr>
                  <a:t>Estimated sensitivities of </a:t>
                </a:r>
                <a14:m>
                  <m:oMath xmlns:m="http://schemas.openxmlformats.org/officeDocument/2006/math">
                    <m:sPre>
                      <m:sPrePr>
                        <m:ctrlPr>
                          <a:rPr lang="en-US" altLang="zh-CN" sz="1600" i="1" dirty="0">
                            <a:solidFill>
                              <a:srgbClr val="FF0000"/>
                            </a:solidFill>
                            <a:latin typeface="Cambria Math" panose="02040503050406030204" pitchFamily="18" charset="0"/>
                            <a:cs typeface="Times New Roman" panose="02020603050405020304" pitchFamily="18" charset="0"/>
                          </a:rPr>
                        </m:ctrlPr>
                      </m:sPrePr>
                      <m:sub/>
                      <m:sup>
                        <m:r>
                          <a:rPr lang="en-US" altLang="zh-CN" sz="1600" dirty="0">
                            <a:solidFill>
                              <a:srgbClr val="FF0000"/>
                            </a:solidFill>
                            <a:latin typeface="Cambria Math" panose="02040503050406030204" pitchFamily="18" charset="0"/>
                            <a:cs typeface="Times New Roman" panose="02020603050405020304" pitchFamily="18" charset="0"/>
                          </a:rPr>
                          <m:t>171</m:t>
                        </m:r>
                      </m:sup>
                      <m:e>
                        <m:r>
                          <m:rPr>
                            <m:sty m:val="p"/>
                          </m:rPr>
                          <a:rPr lang="en-US" altLang="zh-CN" sz="1600">
                            <a:solidFill>
                              <a:srgbClr val="FF0000"/>
                            </a:solidFill>
                            <a:latin typeface="Cambria Math" panose="02040503050406030204" pitchFamily="18" charset="0"/>
                            <a:cs typeface="Times New Roman" panose="02020603050405020304" pitchFamily="18" charset="0"/>
                          </a:rPr>
                          <m:t>Yb</m:t>
                        </m:r>
                      </m:e>
                    </m:sPre>
                  </m:oMath>
                </a14:m>
                <a:r>
                  <a:rPr lang="en-US" altLang="zh-CN" sz="1600" dirty="0">
                    <a:solidFill>
                      <a:srgbClr val="FF0000"/>
                    </a:solidFill>
                    <a:latin typeface="Calibri" panose="020F0502020204030204" pitchFamily="34" charset="0"/>
                    <a:ea typeface="Calibri" panose="020F0502020204030204" pitchFamily="34" charset="0"/>
                    <a:cs typeface="Calibri" panose="020F0502020204030204" pitchFamily="34" charset="0"/>
                  </a:rPr>
                  <a:t>-</a:t>
                </a:r>
                <a14:m>
                  <m:oMath xmlns:m="http://schemas.openxmlformats.org/officeDocument/2006/math">
                    <m:sPre>
                      <m:sPrePr>
                        <m:ctrlPr>
                          <a:rPr lang="en-US" altLang="zh-CN" sz="1600" i="1" dirty="0">
                            <a:solidFill>
                              <a:srgbClr val="FF0000"/>
                            </a:solidFill>
                            <a:latin typeface="Cambria Math" panose="02040503050406030204" pitchFamily="18" charset="0"/>
                            <a:cs typeface="Times New Roman" panose="02020603050405020304" pitchFamily="18" charset="0"/>
                          </a:rPr>
                        </m:ctrlPr>
                      </m:sPrePr>
                      <m:sub/>
                      <m:sup>
                        <m:r>
                          <a:rPr lang="en-US" altLang="zh-CN" sz="1600" dirty="0">
                            <a:solidFill>
                              <a:srgbClr val="FF0000"/>
                            </a:solidFill>
                            <a:latin typeface="Cambria Math" panose="02040503050406030204" pitchFamily="18" charset="0"/>
                            <a:cs typeface="Times New Roman" panose="02020603050405020304" pitchFamily="18" charset="0"/>
                          </a:rPr>
                          <m:t>1</m:t>
                        </m:r>
                        <m:r>
                          <a:rPr lang="en-US" altLang="zh-CN" sz="1600" dirty="0">
                            <a:solidFill>
                              <a:srgbClr val="FF0000"/>
                            </a:solidFill>
                            <a:latin typeface="Cambria Math" panose="02040503050406030204" pitchFamily="18" charset="0"/>
                            <a:cs typeface="Times New Roman" panose="02020603050405020304" pitchFamily="18" charset="0"/>
                          </a:rPr>
                          <m:t>73</m:t>
                        </m:r>
                      </m:sup>
                      <m:e>
                        <m:r>
                          <m:rPr>
                            <m:sty m:val="p"/>
                          </m:rPr>
                          <a:rPr lang="en-US" altLang="zh-CN" sz="1600" dirty="0">
                            <a:solidFill>
                              <a:srgbClr val="FF0000"/>
                            </a:solidFill>
                            <a:latin typeface="Cambria Math" panose="02040503050406030204" pitchFamily="18" charset="0"/>
                            <a:cs typeface="Times New Roman" panose="02020603050405020304" pitchFamily="18" charset="0"/>
                          </a:rPr>
                          <m:t>Yb</m:t>
                        </m:r>
                      </m:e>
                    </m:sPre>
                  </m:oMath>
                </a14:m>
                <a:r>
                  <a:rPr lang="zh-CN" altLang="en-US" sz="1600" dirty="0">
                    <a:solidFill>
                      <a:srgbClr val="FF0000"/>
                    </a:solidFill>
                    <a:latin typeface="Calibri" panose="020F0502020204030204" pitchFamily="34" charset="0"/>
                    <a:cs typeface="Calibri" panose="020F0502020204030204" pitchFamily="34" charset="0"/>
                  </a:rPr>
                  <a:t> </a:t>
                </a:r>
                <a:r>
                  <a:rPr lang="en-US" altLang="zh-CN" sz="1600" dirty="0">
                    <a:solidFill>
                      <a:srgbClr val="FF0000"/>
                    </a:solidFill>
                    <a:latin typeface="Calibri" panose="020F0502020204030204" pitchFamily="34" charset="0"/>
                    <a:ea typeface="Calibri" panose="020F0502020204030204" pitchFamily="34" charset="0"/>
                    <a:cs typeface="Calibri" panose="020F0502020204030204" pitchFamily="34" charset="0"/>
                  </a:rPr>
                  <a:t>comag:</a:t>
                </a:r>
              </a:p>
              <a:p>
                <a:pPr>
                  <a:lnSpc>
                    <a:spcPct val="110000"/>
                  </a:lnSpc>
                </a:pPr>
                <a:r>
                  <a:rPr lang="en-US" altLang="zh-CN" sz="1600" dirty="0">
                    <a:solidFill>
                      <a:schemeClr val="tx1"/>
                    </a:solidFill>
                    <a:latin typeface="Calibri" panose="020F0502020204030204" pitchFamily="34" charset="0"/>
                    <a:ea typeface="Calibri" panose="020F0502020204030204" pitchFamily="34" charset="0"/>
                    <a:cs typeface="Calibri" panose="020F0502020204030204" pitchFamily="34" charset="0"/>
                  </a:rPr>
                  <a:t>5: 70 um - version </a:t>
                </a:r>
                <a:r>
                  <a:rPr lang="zh-CN" altLang="en-US" sz="1600" dirty="0">
                    <a:solidFill>
                      <a:schemeClr val="tx1"/>
                    </a:solidFill>
                    <a:latin typeface="Calibri" panose="020F0502020204030204" pitchFamily="34" charset="0"/>
                    <a:cs typeface="Calibri" panose="020F0502020204030204" pitchFamily="34" charset="0"/>
                  </a:rPr>
                  <a:t>@ 100 </a:t>
                </a:r>
                <a:r>
                  <a:rPr lang="en-US" altLang="zh-CN" sz="1600" dirty="0">
                    <a:solidFill>
                      <a:schemeClr val="tx1"/>
                    </a:solidFill>
                    <a:latin typeface="Calibri" panose="020F0502020204030204" pitchFamily="34" charset="0"/>
                    <a:ea typeface="Calibri" panose="020F0502020204030204" pitchFamily="34" charset="0"/>
                    <a:cs typeface="Calibri" panose="020F0502020204030204" pitchFamily="34" charset="0"/>
                  </a:rPr>
                  <a:t>h</a:t>
                </a:r>
              </a:p>
              <a:p>
                <a:pPr>
                  <a:lnSpc>
                    <a:spcPct val="110000"/>
                  </a:lnSpc>
                </a:pPr>
                <a:r>
                  <a:rPr lang="en-US" altLang="zh-CN" sz="1600" dirty="0">
                    <a:solidFill>
                      <a:schemeClr val="tx1"/>
                    </a:solidFill>
                    <a:latin typeface="Calibri" panose="020F0502020204030204" pitchFamily="34" charset="0"/>
                    <a:ea typeface="Calibri" panose="020F0502020204030204" pitchFamily="34" charset="0"/>
                    <a:cs typeface="Calibri" panose="020F0502020204030204" pitchFamily="34" charset="0"/>
                  </a:rPr>
                  <a:t>6: Single-atom, 1 um - version </a:t>
                </a:r>
                <a:r>
                  <a:rPr lang="zh-CN" altLang="en-US" sz="1600" dirty="0">
                    <a:solidFill>
                      <a:schemeClr val="tx1"/>
                    </a:solidFill>
                    <a:latin typeface="Calibri" panose="020F0502020204030204" pitchFamily="34" charset="0"/>
                    <a:cs typeface="Calibri" panose="020F0502020204030204" pitchFamily="34" charset="0"/>
                  </a:rPr>
                  <a:t>@ 100 </a:t>
                </a:r>
                <a:r>
                  <a:rPr lang="en-US" altLang="zh-CN" sz="1600" dirty="0">
                    <a:solidFill>
                      <a:schemeClr val="tx1"/>
                    </a:solidFill>
                    <a:latin typeface="Calibri" panose="020F0502020204030204" pitchFamily="34" charset="0"/>
                    <a:ea typeface="Calibri" panose="020F0502020204030204" pitchFamily="34" charset="0"/>
                    <a:cs typeface="Calibri" panose="020F0502020204030204" pitchFamily="34" charset="0"/>
                  </a:rPr>
                  <a:t>d</a:t>
                </a:r>
                <a:endParaRPr lang="zh-CN" altLang="en-US" sz="1600" dirty="0">
                  <a:solidFill>
                    <a:schemeClr val="tx1"/>
                  </a:solidFill>
                  <a:latin typeface="Calibri" panose="020F0502020204030204" pitchFamily="34" charset="0"/>
                  <a:cs typeface="Calibri" panose="020F0502020204030204" pitchFamily="34" charset="0"/>
                </a:endParaRPr>
              </a:p>
            </p:txBody>
          </p:sp>
        </mc:Choice>
        <mc:Fallback>
          <p:sp>
            <p:nvSpPr>
              <p:cNvPr id="41" name="文本框 9">
                <a:extLst>
                  <a:ext uri="{FF2B5EF4-FFF2-40B4-BE49-F238E27FC236}">
                    <a16:creationId xmlns:a16="http://schemas.microsoft.com/office/drawing/2014/main" id="{CCDEAE6F-5DA6-4A7A-A5B3-5EB6419C365A}"/>
                  </a:ext>
                </a:extLst>
              </p:cNvPr>
              <p:cNvSpPr txBox="1">
                <a:spLocks noRot="1" noChangeAspect="1" noMove="1" noResize="1" noEditPoints="1" noAdjustHandles="1" noChangeArrowheads="1" noChangeShapeType="1" noTextEdit="1"/>
              </p:cNvSpPr>
              <p:nvPr/>
            </p:nvSpPr>
            <p:spPr>
              <a:xfrm>
                <a:off x="457200" y="4597217"/>
                <a:ext cx="3964340" cy="1879783"/>
              </a:xfrm>
              <a:prstGeom prst="rect">
                <a:avLst/>
              </a:prstGeom>
              <a:blipFill>
                <a:blip r:embed="rId3"/>
                <a:stretch>
                  <a:fillRect l="-769" r="-2154" b="-2589"/>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7" name="文本框 6">
                <a:extLst>
                  <a:ext uri="{FF2B5EF4-FFF2-40B4-BE49-F238E27FC236}">
                    <a16:creationId xmlns:a16="http://schemas.microsoft.com/office/drawing/2014/main" id="{F2E3F677-8195-45CF-ADD0-3593FDC0E8A2}"/>
                  </a:ext>
                </a:extLst>
              </p:cNvPr>
              <p:cNvSpPr txBox="1"/>
              <p:nvPr/>
            </p:nvSpPr>
            <p:spPr>
              <a:xfrm>
                <a:off x="4495800" y="1524000"/>
                <a:ext cx="4426448" cy="691536"/>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m:rPr>
                          <m:nor/>
                        </m:rPr>
                        <a:rPr lang="en-US" altLang="zh-CN" sz="2000" i="0" dirty="0" smtClean="0"/>
                        <m:t>V</m:t>
                      </m:r>
                      <m:r>
                        <m:rPr>
                          <m:nor/>
                        </m:rPr>
                        <a:rPr lang="en-US" altLang="zh-CN" sz="2000" i="0" dirty="0" smtClean="0"/>
                        <m:t>(</m:t>
                      </m:r>
                      <m:r>
                        <m:rPr>
                          <m:nor/>
                        </m:rPr>
                        <a:rPr lang="en-US" altLang="zh-CN" sz="2000" i="0" dirty="0" smtClean="0"/>
                        <m:t>r</m:t>
                      </m:r>
                      <m:r>
                        <m:rPr>
                          <m:nor/>
                        </m:rPr>
                        <a:rPr lang="en-US" altLang="zh-CN" sz="2000" i="0" dirty="0" smtClean="0"/>
                        <m:t>)</m:t>
                      </m:r>
                      <m:r>
                        <m:rPr>
                          <m:nor/>
                        </m:rPr>
                        <a:rPr lang="en-US" altLang="zh-CN" sz="2000" i="1" dirty="0" smtClean="0"/>
                        <m:t> </m:t>
                      </m:r>
                      <m:r>
                        <m:rPr>
                          <m:nor/>
                        </m:rPr>
                        <a:rPr lang="en-US" altLang="zh-CN" sz="2000" i="0" dirty="0" smtClean="0"/>
                        <m:t>=</m:t>
                      </m:r>
                      <m:sSup>
                        <m:sSupPr>
                          <m:ctrlPr>
                            <a:rPr lang="en-US" altLang="zh-CN" sz="2000" b="0" i="1" smtClean="0">
                              <a:latin typeface="Cambria Math" panose="02040503050406030204" pitchFamily="18" charset="0"/>
                            </a:rPr>
                          </m:ctrlPr>
                        </m:sSupPr>
                        <m:e>
                          <m:r>
                            <a:rPr lang="en-US" altLang="zh-CN" sz="2000" b="0" i="1" smtClean="0">
                              <a:latin typeface="Cambria Math" panose="02040503050406030204" pitchFamily="18" charset="0"/>
                            </a:rPr>
                            <m:t> </m:t>
                          </m:r>
                          <m:r>
                            <a:rPr lang="en-US" altLang="zh-CN" sz="2000" i="1">
                              <a:latin typeface="Cambria Math" panose="02040503050406030204" pitchFamily="18" charset="0"/>
                            </a:rPr>
                            <m:t>ℏ</m:t>
                          </m:r>
                        </m:e>
                        <m:sup>
                          <m:r>
                            <a:rPr lang="en-US" altLang="zh-CN" sz="2000" i="1">
                              <a:latin typeface="Cambria Math" panose="02040503050406030204" pitchFamily="18" charset="0"/>
                            </a:rPr>
                            <m:t>2</m:t>
                          </m:r>
                        </m:sup>
                      </m:sSup>
                      <m:sSubSup>
                        <m:sSubSupPr>
                          <m:ctrlPr>
                            <a:rPr lang="en-US" altLang="zh-CN" sz="2000" i="1">
                              <a:latin typeface="Cambria Math" panose="02040503050406030204" pitchFamily="18" charset="0"/>
                            </a:rPr>
                          </m:ctrlPr>
                        </m:sSubSupPr>
                        <m:e>
                          <m:r>
                            <a:rPr lang="en-US" altLang="zh-CN" sz="2000" i="1">
                              <a:latin typeface="Cambria Math" panose="02040503050406030204" pitchFamily="18" charset="0"/>
                            </a:rPr>
                            <m:t>𝑔</m:t>
                          </m:r>
                        </m:e>
                        <m:sub>
                          <m:r>
                            <a:rPr lang="en-US" altLang="zh-CN" sz="2000" i="1">
                              <a:latin typeface="Cambria Math" panose="02040503050406030204" pitchFamily="18" charset="0"/>
                            </a:rPr>
                            <m:t>𝑠</m:t>
                          </m:r>
                        </m:sub>
                        <m:sup>
                          <m:r>
                            <a:rPr lang="en-US" altLang="zh-CN" sz="2000" i="1">
                              <a:latin typeface="Cambria Math" panose="02040503050406030204" pitchFamily="18" charset="0"/>
                            </a:rPr>
                            <m:t>𝑎</m:t>
                          </m:r>
                        </m:sup>
                      </m:sSubSup>
                      <m:sSubSup>
                        <m:sSubSupPr>
                          <m:ctrlPr>
                            <a:rPr lang="en-US" altLang="zh-CN" sz="2000" i="1">
                              <a:latin typeface="Cambria Math" panose="02040503050406030204" pitchFamily="18" charset="0"/>
                            </a:rPr>
                          </m:ctrlPr>
                        </m:sSubSupPr>
                        <m:e>
                          <m:r>
                            <a:rPr lang="en-US" altLang="zh-CN" sz="2000" i="1">
                              <a:latin typeface="Cambria Math" panose="02040503050406030204" pitchFamily="18" charset="0"/>
                            </a:rPr>
                            <m:t>𝑔</m:t>
                          </m:r>
                        </m:e>
                        <m:sub>
                          <m:r>
                            <a:rPr lang="en-US" altLang="zh-CN" sz="2000" i="1">
                              <a:latin typeface="Cambria Math" panose="02040503050406030204" pitchFamily="18" charset="0"/>
                            </a:rPr>
                            <m:t>𝑝</m:t>
                          </m:r>
                        </m:sub>
                        <m:sup>
                          <m:r>
                            <a:rPr lang="en-US" altLang="zh-CN" sz="2000" i="1">
                              <a:latin typeface="Cambria Math" panose="02040503050406030204" pitchFamily="18" charset="0"/>
                            </a:rPr>
                            <m:t>𝑏</m:t>
                          </m:r>
                        </m:sup>
                      </m:sSubSup>
                      <m:f>
                        <m:fPr>
                          <m:ctrlPr>
                            <a:rPr lang="en-US" altLang="zh-CN" sz="2000" b="1" i="1" smtClean="0">
                              <a:latin typeface="Cambria Math" panose="02040503050406030204" pitchFamily="18" charset="0"/>
                            </a:rPr>
                          </m:ctrlPr>
                        </m:fPr>
                        <m:num>
                          <m:sSub>
                            <m:sSubPr>
                              <m:ctrlPr>
                                <a:rPr lang="en-US" altLang="zh-CN" sz="2000" b="1" i="1" smtClean="0">
                                  <a:latin typeface="Cambria Math" panose="02040503050406030204" pitchFamily="18" charset="0"/>
                                </a:rPr>
                              </m:ctrlPr>
                            </m:sSubPr>
                            <m:e>
                              <m:r>
                                <a:rPr lang="en-US" altLang="zh-CN" sz="2000" b="1" i="1" smtClean="0">
                                  <a:latin typeface="Cambria Math" panose="02040503050406030204" pitchFamily="18" charset="0"/>
                                </a:rPr>
                                <m:t>𝝈</m:t>
                              </m:r>
                            </m:e>
                            <m:sub>
                              <m:r>
                                <a:rPr lang="en-US" altLang="zh-CN" sz="2000" b="1" i="1" smtClean="0">
                                  <a:latin typeface="Cambria Math" panose="02040503050406030204" pitchFamily="18" charset="0"/>
                                </a:rPr>
                                <m:t>𝒃</m:t>
                              </m:r>
                            </m:sub>
                          </m:sSub>
                          <m:r>
                            <a:rPr lang="en-US" altLang="zh-CN" sz="2000" b="1" i="1" smtClean="0">
                              <a:latin typeface="Cambria Math" panose="02040503050406030204" pitchFamily="18" charset="0"/>
                            </a:rPr>
                            <m:t>⋅</m:t>
                          </m:r>
                          <m:acc>
                            <m:accPr>
                              <m:chr m:val="̂"/>
                              <m:ctrlPr>
                                <a:rPr lang="en-US" altLang="zh-CN" sz="2000" b="1" i="1" smtClean="0">
                                  <a:latin typeface="Cambria Math" panose="02040503050406030204" pitchFamily="18" charset="0"/>
                                </a:rPr>
                              </m:ctrlPr>
                            </m:accPr>
                            <m:e>
                              <m:r>
                                <a:rPr lang="en-US" altLang="zh-CN" sz="2000" b="1" i="1" smtClean="0">
                                  <a:latin typeface="Cambria Math" panose="02040503050406030204" pitchFamily="18" charset="0"/>
                                </a:rPr>
                                <m:t>𝒓</m:t>
                              </m:r>
                            </m:e>
                          </m:acc>
                        </m:num>
                        <m:den>
                          <m:r>
                            <a:rPr lang="en-US" altLang="zh-CN" sz="2000" b="0" i="1" smtClean="0">
                              <a:latin typeface="Cambria Math" panose="02040503050406030204" pitchFamily="18" charset="0"/>
                            </a:rPr>
                            <m:t>8</m:t>
                          </m:r>
                          <m:r>
                            <a:rPr lang="en-US" altLang="zh-CN" sz="2000" b="0" i="1" smtClean="0">
                              <a:latin typeface="Cambria Math" panose="02040503050406030204" pitchFamily="18" charset="0"/>
                            </a:rPr>
                            <m:t>𝜋</m:t>
                          </m:r>
                          <m:sSub>
                            <m:sSubPr>
                              <m:ctrlPr>
                                <a:rPr lang="en-US" altLang="zh-CN" sz="2000" b="0" i="1" smtClean="0">
                                  <a:latin typeface="Cambria Math" panose="02040503050406030204" pitchFamily="18" charset="0"/>
                                </a:rPr>
                              </m:ctrlPr>
                            </m:sSubPr>
                            <m:e>
                              <m:r>
                                <a:rPr lang="en-US" altLang="zh-CN" sz="2000" b="0" i="1" smtClean="0">
                                  <a:latin typeface="Cambria Math" panose="02040503050406030204" pitchFamily="18" charset="0"/>
                                </a:rPr>
                                <m:t>𝑚</m:t>
                              </m:r>
                            </m:e>
                            <m:sub>
                              <m:r>
                                <a:rPr lang="en-US" altLang="zh-CN" sz="2000" b="0" i="1" smtClean="0">
                                  <a:latin typeface="Cambria Math" panose="02040503050406030204" pitchFamily="18" charset="0"/>
                                </a:rPr>
                                <m:t>𝑏</m:t>
                              </m:r>
                            </m:sub>
                          </m:sSub>
                        </m:den>
                      </m:f>
                      <m:d>
                        <m:dPr>
                          <m:ctrlPr>
                            <a:rPr lang="en-US" altLang="zh-CN" sz="2000" b="0" i="1" smtClean="0">
                              <a:latin typeface="Cambria Math" panose="02040503050406030204" pitchFamily="18" charset="0"/>
                            </a:rPr>
                          </m:ctrlPr>
                        </m:dPr>
                        <m:e>
                          <m:f>
                            <m:fPr>
                              <m:ctrlPr>
                                <a:rPr lang="en-US" altLang="zh-CN" sz="2000" b="0" i="1" smtClean="0">
                                  <a:latin typeface="Cambria Math" panose="02040503050406030204" pitchFamily="18" charset="0"/>
                                </a:rPr>
                              </m:ctrlPr>
                            </m:fPr>
                            <m:num>
                              <m:r>
                                <a:rPr lang="en-US" altLang="zh-CN" sz="2000" b="0" i="1" smtClean="0">
                                  <a:latin typeface="Cambria Math" panose="02040503050406030204" pitchFamily="18" charset="0"/>
                                </a:rPr>
                                <m:t>1</m:t>
                              </m:r>
                            </m:num>
                            <m:den>
                              <m:r>
                                <a:rPr lang="en-US" altLang="zh-CN" sz="2000" b="0" i="1" smtClean="0">
                                  <a:latin typeface="Cambria Math" panose="02040503050406030204" pitchFamily="18" charset="0"/>
                                </a:rPr>
                                <m:t>𝑟</m:t>
                              </m:r>
                              <m:r>
                                <a:rPr lang="en-US" altLang="zh-CN" sz="2000" b="0" i="1" smtClean="0">
                                  <a:latin typeface="Cambria Math" panose="02040503050406030204" pitchFamily="18" charset="0"/>
                                </a:rPr>
                                <m:t>𝜆</m:t>
                              </m:r>
                            </m:den>
                          </m:f>
                          <m:r>
                            <a:rPr lang="en-US" altLang="zh-CN" sz="2000" b="0" i="1" smtClean="0">
                              <a:latin typeface="Cambria Math" panose="02040503050406030204" pitchFamily="18" charset="0"/>
                            </a:rPr>
                            <m:t>+</m:t>
                          </m:r>
                          <m:f>
                            <m:fPr>
                              <m:ctrlPr>
                                <a:rPr lang="en-US" altLang="zh-CN" sz="2000" b="0" i="1" smtClean="0">
                                  <a:latin typeface="Cambria Math" panose="02040503050406030204" pitchFamily="18" charset="0"/>
                                </a:rPr>
                              </m:ctrlPr>
                            </m:fPr>
                            <m:num>
                              <m:r>
                                <a:rPr lang="en-US" altLang="zh-CN" sz="2000" b="0" i="1" smtClean="0">
                                  <a:latin typeface="Cambria Math" panose="02040503050406030204" pitchFamily="18" charset="0"/>
                                </a:rPr>
                                <m:t>1</m:t>
                              </m:r>
                            </m:num>
                            <m:den>
                              <m:sSup>
                                <m:sSupPr>
                                  <m:ctrlPr>
                                    <a:rPr lang="en-US" altLang="zh-CN" sz="2000" b="0" i="1" smtClean="0">
                                      <a:latin typeface="Cambria Math" panose="02040503050406030204" pitchFamily="18" charset="0"/>
                                    </a:rPr>
                                  </m:ctrlPr>
                                </m:sSupPr>
                                <m:e>
                                  <m:r>
                                    <a:rPr lang="en-US" altLang="zh-CN" sz="2000" b="0" i="1" smtClean="0">
                                      <a:latin typeface="Cambria Math" panose="02040503050406030204" pitchFamily="18" charset="0"/>
                                    </a:rPr>
                                    <m:t>𝑟</m:t>
                                  </m:r>
                                </m:e>
                                <m:sup>
                                  <m:r>
                                    <a:rPr lang="en-US" altLang="zh-CN" sz="2000" b="0" i="1" smtClean="0">
                                      <a:latin typeface="Cambria Math" panose="02040503050406030204" pitchFamily="18" charset="0"/>
                                    </a:rPr>
                                    <m:t>2</m:t>
                                  </m:r>
                                </m:sup>
                              </m:sSup>
                            </m:den>
                          </m:f>
                        </m:e>
                      </m:d>
                      <m:sSup>
                        <m:sSupPr>
                          <m:ctrlPr>
                            <a:rPr lang="en-US" altLang="zh-CN" sz="2000" b="0" i="1" smtClean="0">
                              <a:latin typeface="Cambria Math" panose="02040503050406030204" pitchFamily="18" charset="0"/>
                            </a:rPr>
                          </m:ctrlPr>
                        </m:sSupPr>
                        <m:e>
                          <m:r>
                            <a:rPr lang="en-US" altLang="zh-CN" sz="2000" b="0" i="1" smtClean="0">
                              <a:latin typeface="Cambria Math" panose="02040503050406030204" pitchFamily="18" charset="0"/>
                            </a:rPr>
                            <m:t>𝑒</m:t>
                          </m:r>
                        </m:e>
                        <m:sup>
                          <m:r>
                            <a:rPr lang="en-US" altLang="zh-CN" sz="2000" b="0" i="1" smtClean="0">
                              <a:latin typeface="Cambria Math" panose="02040503050406030204" pitchFamily="18" charset="0"/>
                            </a:rPr>
                            <m:t>−</m:t>
                          </m:r>
                          <m:f>
                            <m:fPr>
                              <m:ctrlPr>
                                <a:rPr lang="en-US" altLang="zh-CN" sz="2000" b="0" i="1" smtClean="0">
                                  <a:latin typeface="Cambria Math" panose="02040503050406030204" pitchFamily="18" charset="0"/>
                                </a:rPr>
                              </m:ctrlPr>
                            </m:fPr>
                            <m:num>
                              <m:r>
                                <a:rPr lang="en-US" altLang="zh-CN" sz="2000" b="0" i="1" smtClean="0">
                                  <a:latin typeface="Cambria Math" panose="02040503050406030204" pitchFamily="18" charset="0"/>
                                </a:rPr>
                                <m:t>𝑟</m:t>
                              </m:r>
                            </m:num>
                            <m:den>
                              <m:r>
                                <a:rPr lang="en-US" altLang="zh-CN" sz="2000" b="0" i="1" smtClean="0">
                                  <a:latin typeface="Cambria Math" panose="02040503050406030204" pitchFamily="18" charset="0"/>
                                </a:rPr>
                                <m:t>𝜆</m:t>
                              </m:r>
                            </m:den>
                          </m:f>
                        </m:sup>
                      </m:sSup>
                    </m:oMath>
                  </m:oMathPara>
                </a14:m>
                <a:endParaRPr lang="zh-CN" altLang="en-US" sz="2000" dirty="0"/>
              </a:p>
            </p:txBody>
          </p:sp>
        </mc:Choice>
        <mc:Fallback>
          <p:sp>
            <p:nvSpPr>
              <p:cNvPr id="7" name="文本框 6">
                <a:extLst>
                  <a:ext uri="{FF2B5EF4-FFF2-40B4-BE49-F238E27FC236}">
                    <a16:creationId xmlns:a16="http://schemas.microsoft.com/office/drawing/2014/main" id="{F2E3F677-8195-45CF-ADD0-3593FDC0E8A2}"/>
                  </a:ext>
                </a:extLst>
              </p:cNvPr>
              <p:cNvSpPr txBox="1">
                <a:spLocks noRot="1" noChangeAspect="1" noMove="1" noResize="1" noEditPoints="1" noAdjustHandles="1" noChangeArrowheads="1" noChangeShapeType="1" noTextEdit="1"/>
              </p:cNvSpPr>
              <p:nvPr/>
            </p:nvSpPr>
            <p:spPr>
              <a:xfrm>
                <a:off x="4495800" y="1524000"/>
                <a:ext cx="4426448" cy="691536"/>
              </a:xfrm>
              <a:prstGeom prst="rect">
                <a:avLst/>
              </a:prstGeom>
              <a:blipFill>
                <a:blip r:embed="rId4"/>
                <a:stretch>
                  <a:fillRect/>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18" name="矩形 53">
                <a:extLst>
                  <a:ext uri="{FF2B5EF4-FFF2-40B4-BE49-F238E27FC236}">
                    <a16:creationId xmlns:a16="http://schemas.microsoft.com/office/drawing/2014/main" id="{BE430F34-5540-4098-CED6-41C3C4880BCD}"/>
                  </a:ext>
                </a:extLst>
              </p:cNvPr>
              <p:cNvSpPr/>
              <p:nvPr/>
            </p:nvSpPr>
            <p:spPr>
              <a:xfrm>
                <a:off x="762000" y="1717946"/>
                <a:ext cx="3048000" cy="720454"/>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altLang="zh-CN" sz="2000" b="0" i="1" smtClean="0">
                          <a:latin typeface="Cambria Math" panose="02040503050406030204" pitchFamily="18" charset="0"/>
                        </a:rPr>
                        <m:t>𝑅</m:t>
                      </m:r>
                      <m:r>
                        <a:rPr lang="en-US" altLang="zh-CN" sz="2000" b="0" i="1" smtClean="0">
                          <a:latin typeface="Cambria Math" panose="02040503050406030204" pitchFamily="18" charset="0"/>
                        </a:rPr>
                        <m:t>=</m:t>
                      </m:r>
                      <m:f>
                        <m:fPr>
                          <m:ctrlPr>
                            <a:rPr lang="en-US" altLang="zh-CN" sz="2000" b="0" i="1" smtClean="0">
                              <a:latin typeface="Cambria Math" panose="02040503050406030204" pitchFamily="18" charset="0"/>
                            </a:rPr>
                          </m:ctrlPr>
                        </m:fPr>
                        <m:num>
                          <m:sSub>
                            <m:sSubPr>
                              <m:ctrlPr>
                                <a:rPr lang="en-US" altLang="zh-CN" sz="2000" b="0" i="1" smtClean="0">
                                  <a:latin typeface="Cambria Math" panose="02040503050406030204" pitchFamily="18" charset="0"/>
                                </a:rPr>
                              </m:ctrlPr>
                            </m:sSubPr>
                            <m:e>
                              <m:r>
                                <a:rPr lang="en-US" altLang="zh-CN" sz="2000" b="0" i="1" smtClean="0">
                                  <a:latin typeface="Cambria Math" panose="02040503050406030204" pitchFamily="18" charset="0"/>
                                </a:rPr>
                                <m:t>𝜔</m:t>
                              </m:r>
                            </m:e>
                            <m:sub>
                              <m:r>
                                <a:rPr lang="en-US" altLang="zh-CN" sz="2000" b="0" i="1" smtClean="0">
                                  <a:latin typeface="Cambria Math" panose="02040503050406030204" pitchFamily="18" charset="0"/>
                                </a:rPr>
                                <m:t>171</m:t>
                              </m:r>
                            </m:sub>
                          </m:sSub>
                        </m:num>
                        <m:den>
                          <m:sSub>
                            <m:sSubPr>
                              <m:ctrlPr>
                                <a:rPr lang="en-US" altLang="zh-CN" sz="2000" b="0" i="1" smtClean="0">
                                  <a:latin typeface="Cambria Math" panose="02040503050406030204" pitchFamily="18" charset="0"/>
                                </a:rPr>
                              </m:ctrlPr>
                            </m:sSubPr>
                            <m:e>
                              <m:r>
                                <a:rPr lang="en-US" altLang="zh-CN" sz="2000" b="0" i="1" smtClean="0">
                                  <a:latin typeface="Cambria Math" panose="02040503050406030204" pitchFamily="18" charset="0"/>
                                </a:rPr>
                                <m:t>𝜔</m:t>
                              </m:r>
                            </m:e>
                            <m:sub>
                              <m:r>
                                <a:rPr lang="en-US" altLang="zh-CN" sz="2000" b="0" i="1" smtClean="0">
                                  <a:latin typeface="Cambria Math" panose="02040503050406030204" pitchFamily="18" charset="0"/>
                                </a:rPr>
                                <m:t>173</m:t>
                              </m:r>
                            </m:sub>
                          </m:sSub>
                        </m:den>
                      </m:f>
                      <m:r>
                        <a:rPr lang="en-US" altLang="zh-CN" sz="2000" i="1">
                          <a:latin typeface="Cambria Math" panose="02040503050406030204" pitchFamily="18" charset="0"/>
                        </a:rPr>
                        <m:t>=</m:t>
                      </m:r>
                      <m:f>
                        <m:fPr>
                          <m:ctrlPr>
                            <a:rPr lang="en-US" altLang="zh-CN" sz="2000" i="1">
                              <a:latin typeface="Cambria Math" panose="02040503050406030204" pitchFamily="18" charset="0"/>
                            </a:rPr>
                          </m:ctrlPr>
                        </m:fPr>
                        <m:num>
                          <m:sSub>
                            <m:sSubPr>
                              <m:ctrlPr>
                                <a:rPr lang="en-US" altLang="zh-CN" sz="2000" i="1">
                                  <a:latin typeface="Cambria Math" panose="02040503050406030204" pitchFamily="18" charset="0"/>
                                </a:rPr>
                              </m:ctrlPr>
                            </m:sSubPr>
                            <m:e>
                              <m:r>
                                <a:rPr lang="en-US" altLang="zh-CN" sz="2000" i="1">
                                  <a:latin typeface="Cambria Math" panose="02040503050406030204" pitchFamily="18" charset="0"/>
                                </a:rPr>
                                <m:t>𝛾</m:t>
                              </m:r>
                            </m:e>
                            <m:sub>
                              <m:r>
                                <a:rPr lang="en-US" altLang="zh-CN" sz="2000" i="1">
                                  <a:latin typeface="Cambria Math" panose="02040503050406030204" pitchFamily="18" charset="0"/>
                                </a:rPr>
                                <m:t>171</m:t>
                              </m:r>
                            </m:sub>
                          </m:sSub>
                          <m:r>
                            <a:rPr lang="en-US" altLang="zh-CN" sz="2000" i="1">
                              <a:latin typeface="Cambria Math" panose="02040503050406030204" pitchFamily="18" charset="0"/>
                            </a:rPr>
                            <m:t>𝐵</m:t>
                          </m:r>
                          <m:r>
                            <a:rPr lang="en-US" altLang="zh-CN" sz="2000" i="1">
                              <a:latin typeface="Cambria Math" panose="02040503050406030204" pitchFamily="18" charset="0"/>
                            </a:rPr>
                            <m:t>+</m:t>
                          </m:r>
                          <m:sSub>
                            <m:sSubPr>
                              <m:ctrlPr>
                                <a:rPr lang="en-US" altLang="zh-CN" sz="2000" i="1">
                                  <a:solidFill>
                                    <a:srgbClr val="FF0000"/>
                                  </a:solidFill>
                                  <a:latin typeface="Cambria Math" panose="02040503050406030204" pitchFamily="18" charset="0"/>
                                </a:rPr>
                              </m:ctrlPr>
                            </m:sSubPr>
                            <m:e>
                              <m:r>
                                <m:rPr>
                                  <m:sty m:val="p"/>
                                </m:rPr>
                                <a:rPr lang="en-US" altLang="zh-CN" sz="2000">
                                  <a:solidFill>
                                    <a:srgbClr val="FF0000"/>
                                  </a:solidFill>
                                  <a:latin typeface="Cambria Math" panose="02040503050406030204" pitchFamily="18" charset="0"/>
                                </a:rPr>
                                <m:t>V</m:t>
                              </m:r>
                            </m:e>
                            <m:sub>
                              <m:r>
                                <a:rPr lang="en-US" altLang="zh-CN" sz="2000">
                                  <a:solidFill>
                                    <a:srgbClr val="FF0000"/>
                                  </a:solidFill>
                                  <a:latin typeface="Cambria Math" panose="02040503050406030204" pitchFamily="18" charset="0"/>
                                </a:rPr>
                                <m:t>171</m:t>
                              </m:r>
                            </m:sub>
                          </m:sSub>
                        </m:num>
                        <m:den>
                          <m:sSub>
                            <m:sSubPr>
                              <m:ctrlPr>
                                <a:rPr lang="en-US" altLang="zh-CN" sz="2000" i="1">
                                  <a:latin typeface="Cambria Math" panose="02040503050406030204" pitchFamily="18" charset="0"/>
                                </a:rPr>
                              </m:ctrlPr>
                            </m:sSubPr>
                            <m:e>
                              <m:r>
                                <a:rPr lang="en-US" altLang="zh-CN" sz="2000" i="1">
                                  <a:latin typeface="Cambria Math" panose="02040503050406030204" pitchFamily="18" charset="0"/>
                                </a:rPr>
                                <m:t>𝛾</m:t>
                              </m:r>
                            </m:e>
                            <m:sub>
                              <m:r>
                                <a:rPr lang="en-US" altLang="zh-CN" sz="2000" i="1">
                                  <a:latin typeface="Cambria Math" panose="02040503050406030204" pitchFamily="18" charset="0"/>
                                </a:rPr>
                                <m:t>173</m:t>
                              </m:r>
                            </m:sub>
                          </m:sSub>
                          <m:r>
                            <a:rPr lang="en-US" altLang="zh-CN" sz="2000" i="1">
                              <a:latin typeface="Cambria Math" panose="02040503050406030204" pitchFamily="18" charset="0"/>
                            </a:rPr>
                            <m:t>𝐵</m:t>
                          </m:r>
                          <m:r>
                            <a:rPr lang="en-US" altLang="zh-CN" sz="2000" i="1">
                              <a:latin typeface="Cambria Math" panose="02040503050406030204" pitchFamily="18" charset="0"/>
                            </a:rPr>
                            <m:t>+</m:t>
                          </m:r>
                          <m:sSub>
                            <m:sSubPr>
                              <m:ctrlPr>
                                <a:rPr lang="en-US" altLang="zh-CN" sz="2000" i="1">
                                  <a:solidFill>
                                    <a:srgbClr val="FF0000"/>
                                  </a:solidFill>
                                  <a:latin typeface="Cambria Math" panose="02040503050406030204" pitchFamily="18" charset="0"/>
                                </a:rPr>
                              </m:ctrlPr>
                            </m:sSubPr>
                            <m:e>
                              <m:r>
                                <m:rPr>
                                  <m:sty m:val="p"/>
                                </m:rPr>
                                <a:rPr lang="en-US" altLang="zh-CN" sz="2000">
                                  <a:solidFill>
                                    <a:srgbClr val="FF0000"/>
                                  </a:solidFill>
                                  <a:latin typeface="Cambria Math" panose="02040503050406030204" pitchFamily="18" charset="0"/>
                                </a:rPr>
                                <m:t>V</m:t>
                              </m:r>
                            </m:e>
                            <m:sub>
                              <m:r>
                                <a:rPr lang="en-US" altLang="zh-CN" sz="2000">
                                  <a:solidFill>
                                    <a:srgbClr val="FF0000"/>
                                  </a:solidFill>
                                  <a:latin typeface="Cambria Math" panose="02040503050406030204" pitchFamily="18" charset="0"/>
                                </a:rPr>
                                <m:t>173</m:t>
                              </m:r>
                            </m:sub>
                          </m:sSub>
                        </m:den>
                      </m:f>
                    </m:oMath>
                  </m:oMathPara>
                </a14:m>
                <a:endParaRPr lang="zh-CN" altLang="en-US" sz="2000" dirty="0"/>
              </a:p>
            </p:txBody>
          </p:sp>
        </mc:Choice>
        <mc:Fallback>
          <p:sp>
            <p:nvSpPr>
              <p:cNvPr id="18" name="矩形 53">
                <a:extLst>
                  <a:ext uri="{FF2B5EF4-FFF2-40B4-BE49-F238E27FC236}">
                    <a16:creationId xmlns:a16="http://schemas.microsoft.com/office/drawing/2014/main" id="{BE430F34-5540-4098-CED6-41C3C4880BCD}"/>
                  </a:ext>
                </a:extLst>
              </p:cNvPr>
              <p:cNvSpPr>
                <a:spLocks noRot="1" noChangeAspect="1" noMove="1" noResize="1" noEditPoints="1" noAdjustHandles="1" noChangeArrowheads="1" noChangeShapeType="1" noTextEdit="1"/>
              </p:cNvSpPr>
              <p:nvPr/>
            </p:nvSpPr>
            <p:spPr>
              <a:xfrm>
                <a:off x="762000" y="1717946"/>
                <a:ext cx="3048000" cy="720454"/>
              </a:xfrm>
              <a:prstGeom prst="rect">
                <a:avLst/>
              </a:prstGeom>
              <a:blipFill>
                <a:blip r:embed="rId5"/>
                <a:stretch>
                  <a:fillRect/>
                </a:stretch>
              </a:blipFill>
            </p:spPr>
            <p:txBody>
              <a:bodyPr/>
              <a:lstStyle/>
              <a:p>
                <a:r>
                  <a:rPr lang="zh-CN" altLang="en-US">
                    <a:noFill/>
                  </a:rPr>
                  <a:t> </a:t>
                </a:r>
              </a:p>
            </p:txBody>
          </p:sp>
        </mc:Fallback>
      </mc:AlternateContent>
      <p:grpSp>
        <p:nvGrpSpPr>
          <p:cNvPr id="17" name="Group 16">
            <a:extLst>
              <a:ext uri="{FF2B5EF4-FFF2-40B4-BE49-F238E27FC236}">
                <a16:creationId xmlns:a16="http://schemas.microsoft.com/office/drawing/2014/main" id="{F225C358-8721-495D-B170-A630DBB35B09}"/>
              </a:ext>
            </a:extLst>
          </p:cNvPr>
          <p:cNvGrpSpPr/>
          <p:nvPr/>
        </p:nvGrpSpPr>
        <p:grpSpPr>
          <a:xfrm>
            <a:off x="457202" y="2419290"/>
            <a:ext cx="3657600" cy="2000310"/>
            <a:chOff x="5029200" y="914400"/>
            <a:chExt cx="3657600" cy="2000310"/>
          </a:xfrm>
        </p:grpSpPr>
        <p:grpSp>
          <p:nvGrpSpPr>
            <p:cNvPr id="2" name="组合 24">
              <a:extLst>
                <a:ext uri="{FF2B5EF4-FFF2-40B4-BE49-F238E27FC236}">
                  <a16:creationId xmlns:a16="http://schemas.microsoft.com/office/drawing/2014/main" id="{41DF1953-1BC6-875E-5A5D-DB042D17B61A}"/>
                </a:ext>
              </a:extLst>
            </p:cNvPr>
            <p:cNvGrpSpPr/>
            <p:nvPr/>
          </p:nvGrpSpPr>
          <p:grpSpPr>
            <a:xfrm>
              <a:off x="5029200" y="914400"/>
              <a:ext cx="3657600" cy="1921030"/>
              <a:chOff x="5029200" y="366466"/>
              <a:chExt cx="3657600" cy="1921030"/>
            </a:xfrm>
          </p:grpSpPr>
          <p:grpSp>
            <p:nvGrpSpPr>
              <p:cNvPr id="3" name="组合 21">
                <a:extLst>
                  <a:ext uri="{FF2B5EF4-FFF2-40B4-BE49-F238E27FC236}">
                    <a16:creationId xmlns:a16="http://schemas.microsoft.com/office/drawing/2014/main" id="{AE474B1E-437E-8F35-420F-D8FBF93378A8}"/>
                  </a:ext>
                </a:extLst>
              </p:cNvPr>
              <p:cNvGrpSpPr/>
              <p:nvPr/>
            </p:nvGrpSpPr>
            <p:grpSpPr>
              <a:xfrm>
                <a:off x="5029200" y="366466"/>
                <a:ext cx="3657600" cy="1553068"/>
                <a:chOff x="5125996" y="732932"/>
                <a:chExt cx="3657600" cy="1553068"/>
              </a:xfrm>
            </p:grpSpPr>
            <p:grpSp>
              <p:nvGrpSpPr>
                <p:cNvPr id="12" name="组合 14">
                  <a:extLst>
                    <a:ext uri="{FF2B5EF4-FFF2-40B4-BE49-F238E27FC236}">
                      <a16:creationId xmlns:a16="http://schemas.microsoft.com/office/drawing/2014/main" id="{40C28ABA-8FFA-1C0C-69B2-E4B97530DE7C}"/>
                    </a:ext>
                  </a:extLst>
                </p:cNvPr>
                <p:cNvGrpSpPr/>
                <p:nvPr/>
              </p:nvGrpSpPr>
              <p:grpSpPr>
                <a:xfrm>
                  <a:off x="5125996" y="732932"/>
                  <a:ext cx="3657600" cy="1553068"/>
                  <a:chOff x="5314435" y="2309566"/>
                  <a:chExt cx="3657600" cy="1553068"/>
                </a:xfrm>
              </p:grpSpPr>
              <p:sp>
                <p:nvSpPr>
                  <p:cNvPr id="14" name="矩形 12">
                    <a:extLst>
                      <a:ext uri="{FF2B5EF4-FFF2-40B4-BE49-F238E27FC236}">
                        <a16:creationId xmlns:a16="http://schemas.microsoft.com/office/drawing/2014/main" id="{3AAF5363-FEB3-1998-6FA9-2915CC4409CA}"/>
                      </a:ext>
                    </a:extLst>
                  </p:cNvPr>
                  <p:cNvSpPr/>
                  <p:nvPr/>
                </p:nvSpPr>
                <p:spPr bwMode="auto">
                  <a:xfrm>
                    <a:off x="5417408" y="2743200"/>
                    <a:ext cx="3429000" cy="685800"/>
                  </a:xfrm>
                  <a:prstGeom prst="rect">
                    <a:avLst/>
                  </a:prstGeom>
                  <a:gradFill flip="none" rotWithShape="1">
                    <a:gsLst>
                      <a:gs pos="100000">
                        <a:schemeClr val="accent1">
                          <a:lumMod val="5000"/>
                          <a:lumOff val="95000"/>
                        </a:schemeClr>
                      </a:gs>
                      <a:gs pos="39000">
                        <a:srgbClr val="C00000"/>
                      </a:gs>
                      <a:gs pos="0">
                        <a:srgbClr val="C00000"/>
                      </a:gs>
                      <a:gs pos="60000">
                        <a:srgbClr val="C00000"/>
                      </a:gs>
                    </a:gsLst>
                    <a:path path="shape">
                      <a:fillToRect l="50000" t="50000" r="50000" b="50000"/>
                    </a:path>
                    <a:tileRect/>
                  </a:gradFill>
                  <a:ln w="9525"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2400" b="0" i="0" u="none" strike="noStrike" cap="none" normalizeH="0" baseline="0" dirty="0">
                      <a:ln>
                        <a:noFill/>
                      </a:ln>
                      <a:solidFill>
                        <a:schemeClr val="tx1"/>
                      </a:solidFill>
                      <a:effectLst/>
                      <a:latin typeface="Times New Roman" pitchFamily="18" charset="0"/>
                    </a:endParaRPr>
                  </a:p>
                </p:txBody>
              </p:sp>
              <p:sp>
                <p:nvSpPr>
                  <p:cNvPr id="15" name="椭圆 11">
                    <a:extLst>
                      <a:ext uri="{FF2B5EF4-FFF2-40B4-BE49-F238E27FC236}">
                        <a16:creationId xmlns:a16="http://schemas.microsoft.com/office/drawing/2014/main" id="{3840942B-B2E4-5BA5-CAF9-42D2D698C4C0}"/>
                      </a:ext>
                    </a:extLst>
                  </p:cNvPr>
                  <p:cNvSpPr/>
                  <p:nvPr/>
                </p:nvSpPr>
                <p:spPr bwMode="auto">
                  <a:xfrm>
                    <a:off x="5314435" y="2309566"/>
                    <a:ext cx="3657600" cy="652052"/>
                  </a:xfrm>
                  <a:prstGeom prst="ellipse">
                    <a:avLst/>
                  </a:prstGeom>
                  <a:solidFill>
                    <a:schemeClr val="bg1"/>
                  </a:solidFill>
                  <a:ln w="9525"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2400" b="0" i="0" u="none" strike="noStrike" cap="none" normalizeH="0" baseline="0">
                      <a:ln>
                        <a:noFill/>
                      </a:ln>
                      <a:solidFill>
                        <a:schemeClr val="tx1"/>
                      </a:solidFill>
                      <a:effectLst/>
                      <a:latin typeface="Times New Roman" pitchFamily="18" charset="0"/>
                    </a:endParaRPr>
                  </a:p>
                </p:txBody>
              </p:sp>
              <p:sp>
                <p:nvSpPr>
                  <p:cNvPr id="16" name="椭圆 13">
                    <a:extLst>
                      <a:ext uri="{FF2B5EF4-FFF2-40B4-BE49-F238E27FC236}">
                        <a16:creationId xmlns:a16="http://schemas.microsoft.com/office/drawing/2014/main" id="{2BA50A2C-F3A2-40C6-988C-B4D34560AB28}"/>
                      </a:ext>
                    </a:extLst>
                  </p:cNvPr>
                  <p:cNvSpPr/>
                  <p:nvPr/>
                </p:nvSpPr>
                <p:spPr bwMode="auto">
                  <a:xfrm>
                    <a:off x="5341208" y="3210583"/>
                    <a:ext cx="3581400" cy="652051"/>
                  </a:xfrm>
                  <a:prstGeom prst="ellipse">
                    <a:avLst/>
                  </a:prstGeom>
                  <a:solidFill>
                    <a:schemeClr val="bg1"/>
                  </a:solidFill>
                  <a:ln w="9525"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2400" b="0" i="0" u="none" strike="noStrike" cap="none" normalizeH="0" baseline="0">
                      <a:ln>
                        <a:noFill/>
                      </a:ln>
                      <a:solidFill>
                        <a:schemeClr val="tx1"/>
                      </a:solidFill>
                      <a:effectLst/>
                      <a:latin typeface="Times New Roman" pitchFamily="18" charset="0"/>
                    </a:endParaRPr>
                  </a:p>
                </p:txBody>
              </p:sp>
            </p:grpSp>
            <p:sp>
              <p:nvSpPr>
                <p:cNvPr id="13" name="文本框 20">
                  <a:extLst>
                    <a:ext uri="{FF2B5EF4-FFF2-40B4-BE49-F238E27FC236}">
                      <a16:creationId xmlns:a16="http://schemas.microsoft.com/office/drawing/2014/main" id="{C1224600-6936-BD3D-EF27-F7C362D8C403}"/>
                    </a:ext>
                  </a:extLst>
                </p:cNvPr>
                <p:cNvSpPr txBox="1"/>
                <p:nvPr/>
              </p:nvSpPr>
              <p:spPr>
                <a:xfrm>
                  <a:off x="6524368" y="1289225"/>
                  <a:ext cx="838200" cy="400110"/>
                </a:xfrm>
                <a:prstGeom prst="rect">
                  <a:avLst/>
                </a:prstGeom>
                <a:noFill/>
              </p:spPr>
              <p:txBody>
                <a:bodyPr wrap="square" rtlCol="0">
                  <a:spAutoFit/>
                </a:bodyPr>
                <a:lstStyle/>
                <a:p>
                  <a:pPr algn="ctr"/>
                  <a:r>
                    <a:rPr lang="en-US" altLang="zh-CN" sz="2000" dirty="0">
                      <a:solidFill>
                        <a:srgbClr val="FFCCCC"/>
                      </a:solidFill>
                    </a:rPr>
                    <a:t>spins</a:t>
                  </a:r>
                  <a:endParaRPr lang="zh-CN" altLang="en-US" sz="2000" dirty="0">
                    <a:solidFill>
                      <a:srgbClr val="FFCCCC"/>
                    </a:solidFill>
                  </a:endParaRPr>
                </a:p>
              </p:txBody>
            </p:sp>
          </p:grpSp>
          <p:grpSp>
            <p:nvGrpSpPr>
              <p:cNvPr id="4" name="组合 19">
                <a:extLst>
                  <a:ext uri="{FF2B5EF4-FFF2-40B4-BE49-F238E27FC236}">
                    <a16:creationId xmlns:a16="http://schemas.microsoft.com/office/drawing/2014/main" id="{D1AC0EFD-4D2E-4EC0-4E2C-F5B3E2729208}"/>
                  </a:ext>
                </a:extLst>
              </p:cNvPr>
              <p:cNvGrpSpPr/>
              <p:nvPr/>
            </p:nvGrpSpPr>
            <p:grpSpPr>
              <a:xfrm>
                <a:off x="6647421" y="1391965"/>
                <a:ext cx="398501" cy="574991"/>
                <a:chOff x="6744218" y="1886956"/>
                <a:chExt cx="398501" cy="574991"/>
              </a:xfrm>
            </p:grpSpPr>
            <p:sp>
              <p:nvSpPr>
                <p:cNvPr id="10" name="矩形 15">
                  <a:extLst>
                    <a:ext uri="{FF2B5EF4-FFF2-40B4-BE49-F238E27FC236}">
                      <a16:creationId xmlns:a16="http://schemas.microsoft.com/office/drawing/2014/main" id="{4B9E1454-7A16-B3E6-062E-B824AB732F31}"/>
                    </a:ext>
                  </a:extLst>
                </p:cNvPr>
                <p:cNvSpPr/>
                <p:nvPr/>
              </p:nvSpPr>
              <p:spPr bwMode="auto">
                <a:xfrm>
                  <a:off x="6791069" y="1886956"/>
                  <a:ext cx="304800" cy="574991"/>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2400" b="0" i="0" u="none" strike="noStrike" cap="none" normalizeH="0" baseline="0">
                    <a:ln>
                      <a:noFill/>
                    </a:ln>
                    <a:solidFill>
                      <a:schemeClr val="tx1"/>
                    </a:solidFill>
                    <a:effectLst/>
                    <a:latin typeface="Times New Roman" pitchFamily="18" charset="0"/>
                  </a:endParaRPr>
                </a:p>
              </p:txBody>
            </p:sp>
            <p:sp>
              <p:nvSpPr>
                <p:cNvPr id="11" name="文本框 18">
                  <a:extLst>
                    <a:ext uri="{FF2B5EF4-FFF2-40B4-BE49-F238E27FC236}">
                      <a16:creationId xmlns:a16="http://schemas.microsoft.com/office/drawing/2014/main" id="{16F1C0C1-A266-9466-C4B8-11D0A355A62F}"/>
                    </a:ext>
                  </a:extLst>
                </p:cNvPr>
                <p:cNvSpPr txBox="1"/>
                <p:nvPr/>
              </p:nvSpPr>
              <p:spPr>
                <a:xfrm>
                  <a:off x="6744218" y="2005174"/>
                  <a:ext cx="398501" cy="338554"/>
                </a:xfrm>
                <a:prstGeom prst="rect">
                  <a:avLst/>
                </a:prstGeom>
                <a:noFill/>
              </p:spPr>
              <p:txBody>
                <a:bodyPr wrap="square" rtlCol="0">
                  <a:spAutoFit/>
                </a:bodyPr>
                <a:lstStyle/>
                <a:p>
                  <a:pPr algn="ctr"/>
                  <a:r>
                    <a:rPr lang="en-US" altLang="zh-CN" sz="1600" dirty="0">
                      <a:solidFill>
                        <a:schemeClr val="bg1"/>
                      </a:solidFill>
                    </a:rPr>
                    <a:t>Pt</a:t>
                  </a:r>
                  <a:endParaRPr lang="zh-CN" altLang="en-US" sz="1600" dirty="0">
                    <a:solidFill>
                      <a:schemeClr val="bg1"/>
                    </a:solidFill>
                  </a:endParaRPr>
                </a:p>
              </p:txBody>
            </p:sp>
          </p:grpSp>
          <p:grpSp>
            <p:nvGrpSpPr>
              <p:cNvPr id="5" name="组合 23">
                <a:extLst>
                  <a:ext uri="{FF2B5EF4-FFF2-40B4-BE49-F238E27FC236}">
                    <a16:creationId xmlns:a16="http://schemas.microsoft.com/office/drawing/2014/main" id="{F9BC3E0C-C52A-2FF2-2CD4-4DA1A9014F42}"/>
                  </a:ext>
                </a:extLst>
              </p:cNvPr>
              <p:cNvGrpSpPr/>
              <p:nvPr/>
            </p:nvGrpSpPr>
            <p:grpSpPr>
              <a:xfrm>
                <a:off x="7206050" y="1371779"/>
                <a:ext cx="786160" cy="915717"/>
                <a:chOff x="7206050" y="1371779"/>
                <a:chExt cx="786160" cy="915717"/>
              </a:xfrm>
            </p:grpSpPr>
            <p:cxnSp>
              <p:nvCxnSpPr>
                <p:cNvPr id="8" name="直接箭头连接符 17">
                  <a:extLst>
                    <a:ext uri="{FF2B5EF4-FFF2-40B4-BE49-F238E27FC236}">
                      <a16:creationId xmlns:a16="http://schemas.microsoft.com/office/drawing/2014/main" id="{71983F05-B2F2-F864-D99E-94AB94260188}"/>
                    </a:ext>
                  </a:extLst>
                </p:cNvPr>
                <p:cNvCxnSpPr/>
                <p:nvPr/>
              </p:nvCxnSpPr>
              <p:spPr bwMode="auto">
                <a:xfrm flipV="1">
                  <a:off x="7206050" y="1523320"/>
                  <a:ext cx="0" cy="764176"/>
                </a:xfrm>
                <a:prstGeom prst="straightConnector1">
                  <a:avLst/>
                </a:prstGeom>
                <a:solidFill>
                  <a:schemeClr val="accent1"/>
                </a:solidFill>
                <a:ln w="28575" cap="flat" cmpd="sng" algn="ctr">
                  <a:solidFill>
                    <a:schemeClr val="tx1"/>
                  </a:solidFill>
                  <a:prstDash val="solid"/>
                  <a:round/>
                  <a:headEnd type="arrow" w="med" len="med"/>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 name="文本框 22">
                  <a:extLst>
                    <a:ext uri="{FF2B5EF4-FFF2-40B4-BE49-F238E27FC236}">
                      <a16:creationId xmlns:a16="http://schemas.microsoft.com/office/drawing/2014/main" id="{FF898B06-52C1-D5C3-3E70-C24297DB134A}"/>
                    </a:ext>
                  </a:extLst>
                </p:cNvPr>
                <p:cNvSpPr txBox="1"/>
                <p:nvPr/>
              </p:nvSpPr>
              <p:spPr>
                <a:xfrm>
                  <a:off x="7230211" y="1371779"/>
                  <a:ext cx="761999" cy="400110"/>
                </a:xfrm>
                <a:prstGeom prst="rect">
                  <a:avLst/>
                </a:prstGeom>
                <a:noFill/>
              </p:spPr>
              <p:txBody>
                <a:bodyPr wrap="square" rtlCol="0">
                  <a:spAutoFit/>
                </a:bodyPr>
                <a:lstStyle/>
                <a:p>
                  <a:pPr algn="ctr"/>
                  <a:r>
                    <a:rPr lang="en-US" altLang="zh-CN" sz="2000" dirty="0"/>
                    <a:t>near</a:t>
                  </a:r>
                  <a:endParaRPr lang="zh-CN" altLang="en-US" sz="2000" dirty="0"/>
                </a:p>
              </p:txBody>
            </p:sp>
          </p:grpSp>
        </p:grpSp>
        <p:sp>
          <p:nvSpPr>
            <p:cNvPr id="20" name="文本框 22">
              <a:extLst>
                <a:ext uri="{FF2B5EF4-FFF2-40B4-BE49-F238E27FC236}">
                  <a16:creationId xmlns:a16="http://schemas.microsoft.com/office/drawing/2014/main" id="{555E697E-3779-4A3E-894F-00A95BB0909C}"/>
                </a:ext>
              </a:extLst>
            </p:cNvPr>
            <p:cNvSpPr txBox="1"/>
            <p:nvPr/>
          </p:nvSpPr>
          <p:spPr>
            <a:xfrm>
              <a:off x="7239000" y="2514600"/>
              <a:ext cx="761999" cy="400110"/>
            </a:xfrm>
            <a:prstGeom prst="rect">
              <a:avLst/>
            </a:prstGeom>
            <a:noFill/>
          </p:spPr>
          <p:txBody>
            <a:bodyPr wrap="square" rtlCol="0">
              <a:spAutoFit/>
            </a:bodyPr>
            <a:lstStyle/>
            <a:p>
              <a:pPr algn="ctr"/>
              <a:r>
                <a:rPr lang="en-US" altLang="zh-CN" sz="2000" dirty="0"/>
                <a:t>far</a:t>
              </a:r>
              <a:endParaRPr lang="zh-CN" altLang="en-US" sz="2000" dirty="0"/>
            </a:p>
          </p:txBody>
        </p:sp>
      </p:grpSp>
      <p:sp>
        <p:nvSpPr>
          <p:cNvPr id="22" name="Rectangle 21">
            <a:extLst>
              <a:ext uri="{FF2B5EF4-FFF2-40B4-BE49-F238E27FC236}">
                <a16:creationId xmlns:a16="http://schemas.microsoft.com/office/drawing/2014/main" id="{1B3BF10F-800B-4D8A-8E11-4CACA18D2E4C}"/>
              </a:ext>
            </a:extLst>
          </p:cNvPr>
          <p:cNvSpPr/>
          <p:nvPr/>
        </p:nvSpPr>
        <p:spPr>
          <a:xfrm>
            <a:off x="4578848" y="2297668"/>
            <a:ext cx="4079830" cy="338554"/>
          </a:xfrm>
          <a:prstGeom prst="rect">
            <a:avLst/>
          </a:prstGeom>
          <a:solidFill>
            <a:schemeClr val="bg1"/>
          </a:solidFill>
        </p:spPr>
        <p:txBody>
          <a:bodyPr wrap="square">
            <a:spAutoFit/>
          </a:bodyPr>
          <a:lstStyle/>
          <a:p>
            <a:pPr algn="r"/>
            <a:r>
              <a:rPr lang="en-US" altLang="zh-CN" sz="1600" dirty="0">
                <a:latin typeface="+mn-lt"/>
                <a:cs typeface="Calibri" pitchFamily="34" charset="0"/>
              </a:rPr>
              <a:t>Moody and </a:t>
            </a:r>
            <a:r>
              <a:rPr lang="en-US" altLang="zh-CN" sz="1600" dirty="0" err="1">
                <a:latin typeface="+mn-lt"/>
                <a:cs typeface="Calibri" pitchFamily="34" charset="0"/>
              </a:rPr>
              <a:t>Wilczek</a:t>
            </a:r>
            <a:r>
              <a:rPr lang="en-US" altLang="zh-CN" sz="1600" dirty="0">
                <a:latin typeface="+mn-lt"/>
                <a:cs typeface="Calibri" pitchFamily="34" charset="0"/>
              </a:rPr>
              <a:t>, PRD </a:t>
            </a:r>
            <a:r>
              <a:rPr lang="en-US" altLang="zh-CN" sz="1600" b="1" dirty="0">
                <a:latin typeface="+mn-lt"/>
                <a:cs typeface="Calibri" pitchFamily="34" charset="0"/>
              </a:rPr>
              <a:t>30</a:t>
            </a:r>
            <a:r>
              <a:rPr lang="en-US" altLang="zh-CN" sz="1600" dirty="0">
                <a:latin typeface="+mn-lt"/>
                <a:cs typeface="Calibri" pitchFamily="34" charset="0"/>
              </a:rPr>
              <a:t>, 130 (1984)</a:t>
            </a:r>
          </a:p>
        </p:txBody>
      </p:sp>
    </p:spTree>
    <p:extLst>
      <p:ext uri="{BB962C8B-B14F-4D97-AF65-F5344CB8AC3E}">
        <p14:creationId xmlns:p14="http://schemas.microsoft.com/office/powerpoint/2010/main" val="64304435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1600637" y="2679869"/>
            <a:ext cx="1087781" cy="2381706"/>
            <a:chOff x="2467552" y="1371600"/>
            <a:chExt cx="1591488" cy="3539114"/>
          </a:xfrm>
        </p:grpSpPr>
        <p:sp>
          <p:nvSpPr>
            <p:cNvPr id="5" name="线条"/>
            <p:cNvSpPr/>
            <p:nvPr/>
          </p:nvSpPr>
          <p:spPr>
            <a:xfrm flipV="1">
              <a:off x="2668272" y="2417666"/>
              <a:ext cx="1" cy="2465668"/>
            </a:xfrm>
            <a:prstGeom prst="line">
              <a:avLst/>
            </a:prstGeom>
            <a:ln w="38100">
              <a:solidFill>
                <a:srgbClr val="0433FF"/>
              </a:solidFill>
              <a:miter lim="400000"/>
              <a:headEnd type="stealth"/>
              <a:tailEnd type="stealth"/>
            </a:ln>
          </p:spPr>
          <p:txBody>
            <a:bodyPr lIns="50800" tIns="50800" rIns="50800" bIns="50800" anchor="ctr"/>
            <a:lstStyle/>
            <a:p>
              <a:pPr defTabSz="584200">
                <a:defRPr sz="2400" b="0">
                  <a:latin typeface="Helvetica Light"/>
                  <a:ea typeface="Helvetica Light"/>
                  <a:cs typeface="Helvetica Light"/>
                  <a:sym typeface="Helvetica Light"/>
                </a:defRPr>
              </a:pPr>
              <a:endParaRPr/>
            </a:p>
          </p:txBody>
        </p:sp>
        <p:sp>
          <p:nvSpPr>
            <p:cNvPr id="7" name="线条"/>
            <p:cNvSpPr/>
            <p:nvPr/>
          </p:nvSpPr>
          <p:spPr>
            <a:xfrm flipV="1">
              <a:off x="2758044" y="3349864"/>
              <a:ext cx="1100275" cy="1532478"/>
            </a:xfrm>
            <a:prstGeom prst="line">
              <a:avLst/>
            </a:prstGeom>
            <a:ln w="38100">
              <a:solidFill>
                <a:srgbClr val="7FFF00"/>
              </a:solidFill>
              <a:miter lim="400000"/>
              <a:headEnd type="stealth"/>
              <a:tailEnd type="stealth"/>
            </a:ln>
          </p:spPr>
          <p:txBody>
            <a:bodyPr lIns="50800" tIns="50800" rIns="50800" bIns="50800" anchor="ctr"/>
            <a:lstStyle/>
            <a:p>
              <a:pPr defTabSz="584200">
                <a:defRPr sz="2400" b="0">
                  <a:latin typeface="Helvetica Light"/>
                  <a:ea typeface="Helvetica Light"/>
                  <a:cs typeface="Helvetica Light"/>
                  <a:sym typeface="Helvetica Light"/>
                </a:defRPr>
              </a:pPr>
              <a:endParaRPr/>
            </a:p>
          </p:txBody>
        </p:sp>
        <p:sp>
          <p:nvSpPr>
            <p:cNvPr id="8" name="线条"/>
            <p:cNvSpPr/>
            <p:nvPr/>
          </p:nvSpPr>
          <p:spPr>
            <a:xfrm flipV="1">
              <a:off x="3858319" y="1371600"/>
              <a:ext cx="1" cy="1920814"/>
            </a:xfrm>
            <a:prstGeom prst="line">
              <a:avLst/>
            </a:prstGeom>
            <a:ln w="38100">
              <a:solidFill>
                <a:srgbClr val="00C0FF"/>
              </a:solidFill>
              <a:miter lim="400000"/>
              <a:headEnd type="stealth"/>
              <a:tailEnd type="stealth"/>
            </a:ln>
          </p:spPr>
          <p:txBody>
            <a:bodyPr lIns="50800" tIns="50800" rIns="50800" bIns="50800" anchor="ctr"/>
            <a:lstStyle/>
            <a:p>
              <a:pPr defTabSz="584200">
                <a:defRPr sz="2400" b="0">
                  <a:latin typeface="Helvetica Light"/>
                  <a:ea typeface="Helvetica Light"/>
                  <a:cs typeface="Helvetica Light"/>
                  <a:sym typeface="Helvetica Light"/>
                </a:defRPr>
              </a:pPr>
              <a:endParaRPr/>
            </a:p>
          </p:txBody>
        </p:sp>
        <p:sp>
          <p:nvSpPr>
            <p:cNvPr id="15" name="线条"/>
            <p:cNvSpPr/>
            <p:nvPr/>
          </p:nvSpPr>
          <p:spPr>
            <a:xfrm>
              <a:off x="2467552" y="2395977"/>
              <a:ext cx="401441" cy="1"/>
            </a:xfrm>
            <a:prstGeom prst="line">
              <a:avLst/>
            </a:prstGeom>
            <a:ln w="38100">
              <a:solidFill>
                <a:srgbClr val="000000"/>
              </a:solidFill>
              <a:miter lim="400000"/>
            </a:ln>
          </p:spPr>
          <p:txBody>
            <a:bodyPr lIns="0" tIns="0" rIns="0" bIns="0" anchor="ctr"/>
            <a:lstStyle/>
            <a:p>
              <a:pPr defTabSz="825500">
                <a:defRPr sz="3200" b="0">
                  <a:solidFill>
                    <a:srgbClr val="FFFFFF"/>
                  </a:solidFill>
                  <a:latin typeface="+mn-lt"/>
                  <a:ea typeface="+mn-ea"/>
                  <a:cs typeface="+mn-cs"/>
                  <a:sym typeface="Helvetica Neue Medium"/>
                </a:defRPr>
              </a:pPr>
              <a:endParaRPr/>
            </a:p>
          </p:txBody>
        </p:sp>
        <p:sp>
          <p:nvSpPr>
            <p:cNvPr id="16" name="线条"/>
            <p:cNvSpPr/>
            <p:nvPr/>
          </p:nvSpPr>
          <p:spPr>
            <a:xfrm>
              <a:off x="2467552" y="4910713"/>
              <a:ext cx="401441" cy="1"/>
            </a:xfrm>
            <a:prstGeom prst="line">
              <a:avLst/>
            </a:prstGeom>
            <a:ln w="38100">
              <a:solidFill>
                <a:srgbClr val="000000"/>
              </a:solidFill>
              <a:miter lim="400000"/>
            </a:ln>
          </p:spPr>
          <p:txBody>
            <a:bodyPr lIns="0" tIns="0" rIns="0" bIns="0" anchor="ctr"/>
            <a:lstStyle/>
            <a:p>
              <a:pPr defTabSz="825500">
                <a:defRPr sz="3200" b="0">
                  <a:solidFill>
                    <a:srgbClr val="FFFFFF"/>
                  </a:solidFill>
                  <a:latin typeface="+mn-lt"/>
                  <a:ea typeface="+mn-ea"/>
                  <a:cs typeface="+mn-cs"/>
                  <a:sym typeface="Helvetica Neue Medium"/>
                </a:defRPr>
              </a:pPr>
              <a:endParaRPr/>
            </a:p>
          </p:txBody>
        </p:sp>
        <p:sp>
          <p:nvSpPr>
            <p:cNvPr id="17" name="线条"/>
            <p:cNvSpPr/>
            <p:nvPr/>
          </p:nvSpPr>
          <p:spPr>
            <a:xfrm>
              <a:off x="3657600" y="1391270"/>
              <a:ext cx="401440" cy="1"/>
            </a:xfrm>
            <a:prstGeom prst="line">
              <a:avLst/>
            </a:prstGeom>
            <a:ln w="38100">
              <a:solidFill>
                <a:srgbClr val="000000"/>
              </a:solidFill>
              <a:miter lim="400000"/>
            </a:ln>
          </p:spPr>
          <p:txBody>
            <a:bodyPr lIns="0" tIns="0" rIns="0" bIns="0" anchor="ctr"/>
            <a:lstStyle/>
            <a:p>
              <a:pPr defTabSz="825500">
                <a:defRPr sz="3200" b="0">
                  <a:solidFill>
                    <a:srgbClr val="FFFFFF"/>
                  </a:solidFill>
                  <a:latin typeface="+mn-lt"/>
                  <a:ea typeface="+mn-ea"/>
                  <a:cs typeface="+mn-cs"/>
                  <a:sym typeface="Helvetica Neue Medium"/>
                </a:defRPr>
              </a:pPr>
              <a:endParaRPr/>
            </a:p>
          </p:txBody>
        </p:sp>
        <p:sp>
          <p:nvSpPr>
            <p:cNvPr id="18" name="线条"/>
            <p:cNvSpPr/>
            <p:nvPr/>
          </p:nvSpPr>
          <p:spPr>
            <a:xfrm>
              <a:off x="3657600" y="3322485"/>
              <a:ext cx="401440" cy="1"/>
            </a:xfrm>
            <a:prstGeom prst="line">
              <a:avLst/>
            </a:prstGeom>
            <a:ln w="38100">
              <a:solidFill>
                <a:srgbClr val="000000"/>
              </a:solidFill>
              <a:miter lim="400000"/>
            </a:ln>
          </p:spPr>
          <p:txBody>
            <a:bodyPr lIns="0" tIns="0" rIns="0" bIns="0" anchor="ctr"/>
            <a:lstStyle/>
            <a:p>
              <a:pPr defTabSz="825500">
                <a:defRPr sz="3200" b="0">
                  <a:solidFill>
                    <a:srgbClr val="FFFFFF"/>
                  </a:solidFill>
                  <a:latin typeface="+mn-lt"/>
                  <a:ea typeface="+mn-ea"/>
                  <a:cs typeface="+mn-cs"/>
                  <a:sym typeface="Helvetica Neue Medium"/>
                </a:defRPr>
              </a:pPr>
              <a:endParaRPr/>
            </a:p>
          </p:txBody>
        </p:sp>
      </p:grpSp>
      <p:sp>
        <p:nvSpPr>
          <p:cNvPr id="20" name="TextBox 19"/>
          <p:cNvSpPr txBox="1"/>
          <p:nvPr/>
        </p:nvSpPr>
        <p:spPr>
          <a:xfrm>
            <a:off x="2740325" y="3772458"/>
            <a:ext cx="1622278" cy="400110"/>
          </a:xfrm>
          <a:prstGeom prst="rect">
            <a:avLst/>
          </a:prstGeom>
          <a:noFill/>
        </p:spPr>
        <p:txBody>
          <a:bodyPr wrap="square" rtlCol="0">
            <a:spAutoFit/>
          </a:bodyPr>
          <a:lstStyle/>
          <a:p>
            <a:r>
              <a:rPr lang="en-US" altLang="zh-CN" sz="2000" dirty="0"/>
              <a:t>6s6p </a:t>
            </a:r>
            <a:r>
              <a:rPr lang="en-US" altLang="zh-CN" sz="2000" baseline="30000" dirty="0"/>
              <a:t>3</a:t>
            </a:r>
            <a:r>
              <a:rPr lang="en-US" altLang="zh-CN" sz="2000" dirty="0"/>
              <a:t>P</a:t>
            </a:r>
            <a:r>
              <a:rPr lang="en-US" altLang="zh-CN" sz="2000" baseline="-25000" dirty="0"/>
              <a:t>1</a:t>
            </a:r>
            <a:endParaRPr lang="en-US" sz="2000" baseline="-25000" dirty="0"/>
          </a:p>
        </p:txBody>
      </p:sp>
      <p:sp>
        <p:nvSpPr>
          <p:cNvPr id="21" name="TextBox 20"/>
          <p:cNvSpPr txBox="1"/>
          <p:nvPr/>
        </p:nvSpPr>
        <p:spPr>
          <a:xfrm>
            <a:off x="381000" y="3573033"/>
            <a:ext cx="1253820" cy="1015663"/>
          </a:xfrm>
          <a:prstGeom prst="rect">
            <a:avLst/>
          </a:prstGeom>
          <a:noFill/>
        </p:spPr>
        <p:txBody>
          <a:bodyPr wrap="square" rtlCol="0">
            <a:spAutoFit/>
          </a:bodyPr>
          <a:lstStyle/>
          <a:p>
            <a:r>
              <a:rPr lang="en-US" altLang="zh-CN" sz="2000" dirty="0">
                <a:ea typeface="SimSun" panose="02010600030101010101" pitchFamily="2" charset="-122"/>
              </a:rPr>
              <a:t>399 nm</a:t>
            </a:r>
          </a:p>
          <a:p>
            <a:r>
              <a:rPr lang="el-GR" altLang="zh-CN" sz="2000" i="1" dirty="0">
                <a:ea typeface="SimSun" panose="02010600030101010101" pitchFamily="2" charset="-122"/>
              </a:rPr>
              <a:t>Γ</a:t>
            </a:r>
            <a:r>
              <a:rPr lang="en-US" altLang="zh-CN" sz="2000" dirty="0"/>
              <a:t>/2</a:t>
            </a:r>
            <a:r>
              <a:rPr lang="el-GR" altLang="zh-CN" sz="2000" dirty="0"/>
              <a:t>π</a:t>
            </a:r>
            <a:r>
              <a:rPr lang="en-US" altLang="zh-CN" sz="2000" dirty="0"/>
              <a:t> =</a:t>
            </a:r>
          </a:p>
          <a:p>
            <a:r>
              <a:rPr lang="en-US" altLang="zh-CN" sz="2000" dirty="0"/>
              <a:t>28 MHz</a:t>
            </a:r>
            <a:endParaRPr lang="en-US" sz="2000" dirty="0"/>
          </a:p>
        </p:txBody>
      </p:sp>
      <p:sp>
        <p:nvSpPr>
          <p:cNvPr id="28" name="TextBox 27"/>
          <p:cNvSpPr txBox="1"/>
          <p:nvPr/>
        </p:nvSpPr>
        <p:spPr>
          <a:xfrm>
            <a:off x="546747" y="3114393"/>
            <a:ext cx="1622278" cy="400110"/>
          </a:xfrm>
          <a:prstGeom prst="rect">
            <a:avLst/>
          </a:prstGeom>
          <a:noFill/>
        </p:spPr>
        <p:txBody>
          <a:bodyPr wrap="square" rtlCol="0">
            <a:spAutoFit/>
          </a:bodyPr>
          <a:lstStyle/>
          <a:p>
            <a:r>
              <a:rPr lang="en-US" altLang="zh-CN" sz="2000" dirty="0"/>
              <a:t>6s6p </a:t>
            </a:r>
            <a:r>
              <a:rPr lang="en-US" altLang="zh-CN" sz="2000" baseline="30000" dirty="0"/>
              <a:t>1</a:t>
            </a:r>
            <a:r>
              <a:rPr lang="en-US" altLang="zh-CN" sz="2000" dirty="0"/>
              <a:t>P</a:t>
            </a:r>
            <a:r>
              <a:rPr lang="en-US" altLang="zh-CN" sz="2000" baseline="-25000" dirty="0"/>
              <a:t>1</a:t>
            </a:r>
            <a:endParaRPr lang="en-US" sz="2000" baseline="-25000" dirty="0"/>
          </a:p>
        </p:txBody>
      </p:sp>
      <p:sp>
        <p:nvSpPr>
          <p:cNvPr id="29" name="TextBox 28"/>
          <p:cNvSpPr txBox="1"/>
          <p:nvPr/>
        </p:nvSpPr>
        <p:spPr>
          <a:xfrm>
            <a:off x="1444565" y="2450245"/>
            <a:ext cx="1622278" cy="400110"/>
          </a:xfrm>
          <a:prstGeom prst="rect">
            <a:avLst/>
          </a:prstGeom>
          <a:noFill/>
        </p:spPr>
        <p:txBody>
          <a:bodyPr wrap="square" rtlCol="0">
            <a:spAutoFit/>
          </a:bodyPr>
          <a:lstStyle/>
          <a:p>
            <a:r>
              <a:rPr lang="en-US" altLang="zh-CN" sz="2000" dirty="0"/>
              <a:t>6s8s </a:t>
            </a:r>
            <a:r>
              <a:rPr lang="en-US" altLang="zh-CN" sz="2000" baseline="30000" dirty="0"/>
              <a:t>3</a:t>
            </a:r>
            <a:r>
              <a:rPr lang="en-US" altLang="zh-CN" sz="2000" dirty="0"/>
              <a:t>S</a:t>
            </a:r>
            <a:r>
              <a:rPr lang="en-US" altLang="zh-CN" sz="2000" baseline="-25000" dirty="0"/>
              <a:t>1</a:t>
            </a:r>
            <a:endParaRPr lang="en-US" sz="2000" baseline="-25000" dirty="0"/>
          </a:p>
        </p:txBody>
      </p:sp>
      <p:sp>
        <p:nvSpPr>
          <p:cNvPr id="30" name="TextBox 29"/>
          <p:cNvSpPr txBox="1"/>
          <p:nvPr/>
        </p:nvSpPr>
        <p:spPr>
          <a:xfrm>
            <a:off x="2255704" y="4238218"/>
            <a:ext cx="1897628" cy="707886"/>
          </a:xfrm>
          <a:prstGeom prst="rect">
            <a:avLst/>
          </a:prstGeom>
          <a:noFill/>
        </p:spPr>
        <p:txBody>
          <a:bodyPr wrap="square" rtlCol="0">
            <a:spAutoFit/>
          </a:bodyPr>
          <a:lstStyle/>
          <a:p>
            <a:r>
              <a:rPr lang="en-US" altLang="zh-CN" sz="2000" dirty="0">
                <a:ea typeface="SimSun" panose="02010600030101010101" pitchFamily="2" charset="-122"/>
              </a:rPr>
              <a:t>556 nm</a:t>
            </a:r>
          </a:p>
          <a:p>
            <a:r>
              <a:rPr lang="el-GR" altLang="zh-CN" sz="2000" i="1" dirty="0">
                <a:ea typeface="SimSun" panose="02010600030101010101" pitchFamily="2" charset="-122"/>
              </a:rPr>
              <a:t>Γ</a:t>
            </a:r>
            <a:r>
              <a:rPr lang="en-US" altLang="zh-CN" sz="2000" dirty="0"/>
              <a:t>/2</a:t>
            </a:r>
            <a:r>
              <a:rPr lang="el-GR" altLang="zh-CN" sz="2000" dirty="0"/>
              <a:t>π</a:t>
            </a:r>
            <a:r>
              <a:rPr lang="en-US" altLang="zh-CN" sz="2000" dirty="0"/>
              <a:t> = 182 kHz</a:t>
            </a:r>
            <a:endParaRPr lang="en-US" sz="2000" dirty="0"/>
          </a:p>
        </p:txBody>
      </p:sp>
      <p:sp>
        <p:nvSpPr>
          <p:cNvPr id="31" name="TextBox 30"/>
          <p:cNvSpPr txBox="1"/>
          <p:nvPr/>
        </p:nvSpPr>
        <p:spPr>
          <a:xfrm>
            <a:off x="664719" y="4857690"/>
            <a:ext cx="1210303" cy="400110"/>
          </a:xfrm>
          <a:prstGeom prst="rect">
            <a:avLst/>
          </a:prstGeom>
          <a:noFill/>
        </p:spPr>
        <p:txBody>
          <a:bodyPr wrap="square" rtlCol="0">
            <a:spAutoFit/>
          </a:bodyPr>
          <a:lstStyle/>
          <a:p>
            <a:r>
              <a:rPr lang="en-US" altLang="zh-CN" sz="2000" dirty="0"/>
              <a:t>6s</a:t>
            </a:r>
            <a:r>
              <a:rPr lang="en-US" altLang="zh-CN" sz="2000" baseline="30000" dirty="0"/>
              <a:t>2</a:t>
            </a:r>
            <a:r>
              <a:rPr lang="en-US" altLang="zh-CN" sz="2000" dirty="0"/>
              <a:t> </a:t>
            </a:r>
            <a:r>
              <a:rPr lang="en-US" altLang="zh-CN" sz="2000" baseline="30000" dirty="0"/>
              <a:t>1</a:t>
            </a:r>
            <a:r>
              <a:rPr lang="en-US" altLang="zh-CN" sz="2000" dirty="0"/>
              <a:t>S</a:t>
            </a:r>
            <a:r>
              <a:rPr lang="en-US" altLang="zh-CN" sz="2000" baseline="-25000" dirty="0"/>
              <a:t>0</a:t>
            </a:r>
            <a:endParaRPr lang="en-US" sz="2000" baseline="-25000" dirty="0"/>
          </a:p>
        </p:txBody>
      </p:sp>
      <p:sp>
        <p:nvSpPr>
          <p:cNvPr id="32" name="TextBox 31"/>
          <p:cNvSpPr txBox="1"/>
          <p:nvPr/>
        </p:nvSpPr>
        <p:spPr>
          <a:xfrm>
            <a:off x="2598172" y="2718137"/>
            <a:ext cx="1897628" cy="1015663"/>
          </a:xfrm>
          <a:prstGeom prst="rect">
            <a:avLst/>
          </a:prstGeom>
          <a:noFill/>
        </p:spPr>
        <p:txBody>
          <a:bodyPr wrap="square" rtlCol="0">
            <a:spAutoFit/>
          </a:bodyPr>
          <a:lstStyle/>
          <a:p>
            <a:r>
              <a:rPr lang="en-US" altLang="zh-CN" sz="2000" dirty="0">
                <a:ea typeface="SimSun" panose="02010600030101010101" pitchFamily="2" charset="-122"/>
              </a:rPr>
              <a:t>423 nm</a:t>
            </a:r>
          </a:p>
          <a:p>
            <a:r>
              <a:rPr lang="el-GR" altLang="zh-CN" sz="2000" i="1" dirty="0">
                <a:ea typeface="SimSun" panose="02010600030101010101" pitchFamily="2" charset="-122"/>
              </a:rPr>
              <a:t>Γ</a:t>
            </a:r>
            <a:r>
              <a:rPr lang="en-US" altLang="zh-CN" sz="2000" dirty="0"/>
              <a:t>/2</a:t>
            </a:r>
            <a:r>
              <a:rPr lang="el-GR" altLang="zh-CN" sz="2000" dirty="0"/>
              <a:t>π</a:t>
            </a:r>
            <a:r>
              <a:rPr lang="en-US" altLang="zh-CN" sz="2000" dirty="0"/>
              <a:t> = </a:t>
            </a:r>
          </a:p>
          <a:p>
            <a:r>
              <a:rPr lang="en-US" altLang="zh-CN" sz="2000" dirty="0"/>
              <a:t>2.7 MHz</a:t>
            </a:r>
            <a:endParaRPr lang="en-US" sz="2000" dirty="0"/>
          </a:p>
        </p:txBody>
      </p:sp>
      <p:sp>
        <p:nvSpPr>
          <p:cNvPr id="34" name="线条"/>
          <p:cNvSpPr/>
          <p:nvPr/>
        </p:nvSpPr>
        <p:spPr>
          <a:xfrm flipV="1">
            <a:off x="6576097" y="3383837"/>
            <a:ext cx="1" cy="1659313"/>
          </a:xfrm>
          <a:prstGeom prst="line">
            <a:avLst/>
          </a:prstGeom>
          <a:ln w="38100">
            <a:solidFill>
              <a:srgbClr val="0066FF"/>
            </a:solidFill>
            <a:miter lim="400000"/>
            <a:headEnd type="stealth"/>
            <a:tailEnd type="stealth"/>
          </a:ln>
        </p:spPr>
        <p:txBody>
          <a:bodyPr lIns="50800" tIns="50800" rIns="50800" bIns="50800" anchor="ctr"/>
          <a:lstStyle/>
          <a:p>
            <a:pPr defTabSz="584200">
              <a:defRPr sz="2400" b="0">
                <a:latin typeface="Helvetica Light"/>
                <a:ea typeface="Helvetica Light"/>
                <a:cs typeface="Helvetica Light"/>
                <a:sym typeface="Helvetica Light"/>
              </a:defRPr>
            </a:pPr>
            <a:endParaRPr/>
          </a:p>
        </p:txBody>
      </p:sp>
      <p:sp>
        <p:nvSpPr>
          <p:cNvPr id="35" name="线条"/>
          <p:cNvSpPr/>
          <p:nvPr/>
        </p:nvSpPr>
        <p:spPr>
          <a:xfrm flipV="1">
            <a:off x="6637456" y="4011175"/>
            <a:ext cx="752037" cy="1031307"/>
          </a:xfrm>
          <a:prstGeom prst="line">
            <a:avLst/>
          </a:prstGeom>
          <a:ln w="38100">
            <a:solidFill>
              <a:srgbClr val="FF0000"/>
            </a:solidFill>
            <a:miter lim="400000"/>
            <a:headEnd type="stealth"/>
            <a:tailEnd type="stealth"/>
          </a:ln>
        </p:spPr>
        <p:txBody>
          <a:bodyPr lIns="50800" tIns="50800" rIns="50800" bIns="50800" anchor="ctr"/>
          <a:lstStyle/>
          <a:p>
            <a:pPr defTabSz="584200">
              <a:defRPr sz="2400" b="0">
                <a:latin typeface="Helvetica Light"/>
                <a:ea typeface="Helvetica Light"/>
                <a:cs typeface="Helvetica Light"/>
                <a:sym typeface="Helvetica Light"/>
              </a:defRPr>
            </a:pPr>
            <a:endParaRPr/>
          </a:p>
        </p:txBody>
      </p:sp>
      <p:sp>
        <p:nvSpPr>
          <p:cNvPr id="36" name="线条"/>
          <p:cNvSpPr/>
          <p:nvPr/>
        </p:nvSpPr>
        <p:spPr>
          <a:xfrm flipV="1">
            <a:off x="7389493" y="2679869"/>
            <a:ext cx="1" cy="1292644"/>
          </a:xfrm>
          <a:prstGeom prst="line">
            <a:avLst/>
          </a:prstGeom>
          <a:ln w="38100">
            <a:solidFill>
              <a:srgbClr val="EE2212"/>
            </a:solidFill>
            <a:miter lim="400000"/>
            <a:headEnd type="stealth"/>
            <a:tailEnd type="stealth"/>
          </a:ln>
        </p:spPr>
        <p:txBody>
          <a:bodyPr lIns="50800" tIns="50800" rIns="50800" bIns="50800" anchor="ctr"/>
          <a:lstStyle/>
          <a:p>
            <a:pPr defTabSz="584200">
              <a:defRPr sz="2400" b="0">
                <a:latin typeface="Helvetica Light"/>
                <a:ea typeface="Helvetica Light"/>
                <a:cs typeface="Helvetica Light"/>
                <a:sym typeface="Helvetica Light"/>
              </a:defRPr>
            </a:pPr>
            <a:endParaRPr/>
          </a:p>
        </p:txBody>
      </p:sp>
      <p:sp>
        <p:nvSpPr>
          <p:cNvPr id="37" name="线条"/>
          <p:cNvSpPr/>
          <p:nvPr/>
        </p:nvSpPr>
        <p:spPr>
          <a:xfrm>
            <a:off x="6438905" y="3369241"/>
            <a:ext cx="274385" cy="1"/>
          </a:xfrm>
          <a:prstGeom prst="line">
            <a:avLst/>
          </a:prstGeom>
          <a:ln w="38100">
            <a:solidFill>
              <a:srgbClr val="000000"/>
            </a:solidFill>
            <a:miter lim="400000"/>
          </a:ln>
        </p:spPr>
        <p:txBody>
          <a:bodyPr lIns="0" tIns="0" rIns="0" bIns="0" anchor="ctr"/>
          <a:lstStyle/>
          <a:p>
            <a:pPr defTabSz="825500">
              <a:defRPr sz="3200" b="0">
                <a:solidFill>
                  <a:srgbClr val="FFFFFF"/>
                </a:solidFill>
                <a:latin typeface="+mn-lt"/>
                <a:ea typeface="+mn-ea"/>
                <a:cs typeface="+mn-cs"/>
                <a:sym typeface="Helvetica Neue Medium"/>
              </a:defRPr>
            </a:pPr>
            <a:endParaRPr/>
          </a:p>
        </p:txBody>
      </p:sp>
      <p:sp>
        <p:nvSpPr>
          <p:cNvPr id="38" name="线条"/>
          <p:cNvSpPr/>
          <p:nvPr/>
        </p:nvSpPr>
        <p:spPr>
          <a:xfrm>
            <a:off x="6438905" y="5061574"/>
            <a:ext cx="274385" cy="1"/>
          </a:xfrm>
          <a:prstGeom prst="line">
            <a:avLst/>
          </a:prstGeom>
          <a:ln w="38100">
            <a:solidFill>
              <a:srgbClr val="000000"/>
            </a:solidFill>
            <a:miter lim="400000"/>
          </a:ln>
        </p:spPr>
        <p:txBody>
          <a:bodyPr lIns="0" tIns="0" rIns="0" bIns="0" anchor="ctr"/>
          <a:lstStyle/>
          <a:p>
            <a:pPr defTabSz="825500">
              <a:defRPr sz="3200" b="0">
                <a:solidFill>
                  <a:srgbClr val="FFFFFF"/>
                </a:solidFill>
                <a:latin typeface="+mn-lt"/>
                <a:ea typeface="+mn-ea"/>
                <a:cs typeface="+mn-cs"/>
                <a:sym typeface="Helvetica Neue Medium"/>
              </a:defRPr>
            </a:pPr>
            <a:endParaRPr/>
          </a:p>
        </p:txBody>
      </p:sp>
      <p:sp>
        <p:nvSpPr>
          <p:cNvPr id="39" name="线条"/>
          <p:cNvSpPr/>
          <p:nvPr/>
        </p:nvSpPr>
        <p:spPr>
          <a:xfrm>
            <a:off x="7252302" y="2693106"/>
            <a:ext cx="274384" cy="1"/>
          </a:xfrm>
          <a:prstGeom prst="line">
            <a:avLst/>
          </a:prstGeom>
          <a:ln w="38100">
            <a:solidFill>
              <a:srgbClr val="000000"/>
            </a:solidFill>
            <a:miter lim="400000"/>
          </a:ln>
        </p:spPr>
        <p:txBody>
          <a:bodyPr lIns="0" tIns="0" rIns="0" bIns="0" anchor="ctr"/>
          <a:lstStyle/>
          <a:p>
            <a:pPr defTabSz="825500">
              <a:defRPr sz="3200" b="0">
                <a:solidFill>
                  <a:srgbClr val="FFFFFF"/>
                </a:solidFill>
                <a:latin typeface="+mn-lt"/>
                <a:ea typeface="+mn-ea"/>
                <a:cs typeface="+mn-cs"/>
                <a:sym typeface="Helvetica Neue Medium"/>
              </a:defRPr>
            </a:pPr>
            <a:endParaRPr/>
          </a:p>
        </p:txBody>
      </p:sp>
      <p:sp>
        <p:nvSpPr>
          <p:cNvPr id="40" name="线条"/>
          <p:cNvSpPr/>
          <p:nvPr/>
        </p:nvSpPr>
        <p:spPr>
          <a:xfrm>
            <a:off x="7252302" y="3992750"/>
            <a:ext cx="274384" cy="1"/>
          </a:xfrm>
          <a:prstGeom prst="line">
            <a:avLst/>
          </a:prstGeom>
          <a:ln w="38100">
            <a:solidFill>
              <a:srgbClr val="000000"/>
            </a:solidFill>
            <a:miter lim="400000"/>
          </a:ln>
        </p:spPr>
        <p:txBody>
          <a:bodyPr lIns="0" tIns="0" rIns="0" bIns="0" anchor="ctr"/>
          <a:lstStyle/>
          <a:p>
            <a:pPr defTabSz="825500">
              <a:defRPr sz="3200" b="0">
                <a:solidFill>
                  <a:srgbClr val="FFFFFF"/>
                </a:solidFill>
                <a:latin typeface="+mn-lt"/>
                <a:ea typeface="+mn-ea"/>
                <a:cs typeface="+mn-cs"/>
                <a:sym typeface="Helvetica Neue Medium"/>
              </a:defRPr>
            </a:pPr>
            <a:endParaRPr/>
          </a:p>
        </p:txBody>
      </p:sp>
      <p:sp>
        <p:nvSpPr>
          <p:cNvPr id="41" name="TextBox 40"/>
          <p:cNvSpPr txBox="1"/>
          <p:nvPr/>
        </p:nvSpPr>
        <p:spPr>
          <a:xfrm>
            <a:off x="7578593" y="3772458"/>
            <a:ext cx="1094048" cy="400110"/>
          </a:xfrm>
          <a:prstGeom prst="rect">
            <a:avLst/>
          </a:prstGeom>
          <a:noFill/>
        </p:spPr>
        <p:txBody>
          <a:bodyPr wrap="square" rtlCol="0">
            <a:spAutoFit/>
          </a:bodyPr>
          <a:lstStyle/>
          <a:p>
            <a:r>
              <a:rPr lang="en-US" altLang="zh-CN" sz="2000" dirty="0"/>
              <a:t>7s7p </a:t>
            </a:r>
            <a:r>
              <a:rPr lang="en-US" altLang="zh-CN" sz="2000" baseline="30000" dirty="0"/>
              <a:t>3</a:t>
            </a:r>
            <a:r>
              <a:rPr lang="en-US" altLang="zh-CN" sz="2000" dirty="0"/>
              <a:t>P</a:t>
            </a:r>
            <a:r>
              <a:rPr lang="en-US" altLang="zh-CN" sz="2000" baseline="-25000" dirty="0"/>
              <a:t>1</a:t>
            </a:r>
            <a:endParaRPr lang="en-US" sz="2000" baseline="-25000" dirty="0"/>
          </a:p>
        </p:txBody>
      </p:sp>
      <p:sp>
        <p:nvSpPr>
          <p:cNvPr id="42" name="TextBox 41"/>
          <p:cNvSpPr txBox="1"/>
          <p:nvPr/>
        </p:nvSpPr>
        <p:spPr>
          <a:xfrm>
            <a:off x="5310319" y="3632537"/>
            <a:ext cx="1304922" cy="1015663"/>
          </a:xfrm>
          <a:prstGeom prst="rect">
            <a:avLst/>
          </a:prstGeom>
          <a:noFill/>
        </p:spPr>
        <p:txBody>
          <a:bodyPr wrap="square" rtlCol="0">
            <a:spAutoFit/>
          </a:bodyPr>
          <a:lstStyle/>
          <a:p>
            <a:r>
              <a:rPr lang="en-US" altLang="zh-CN" sz="2000" dirty="0">
                <a:ea typeface="SimSun" panose="02010600030101010101" pitchFamily="2" charset="-122"/>
              </a:rPr>
              <a:t>483 nm</a:t>
            </a:r>
          </a:p>
          <a:p>
            <a:r>
              <a:rPr lang="el-GR" altLang="zh-CN" sz="2000" i="1" dirty="0">
                <a:ea typeface="SimSun" panose="02010600030101010101" pitchFamily="2" charset="-122"/>
              </a:rPr>
              <a:t>Γ</a:t>
            </a:r>
            <a:r>
              <a:rPr lang="en-US" altLang="zh-CN" sz="2000" dirty="0"/>
              <a:t>/2</a:t>
            </a:r>
            <a:r>
              <a:rPr lang="el-GR" altLang="zh-CN" sz="2000" dirty="0"/>
              <a:t>π</a:t>
            </a:r>
            <a:r>
              <a:rPr lang="en-US" altLang="zh-CN" sz="2000" dirty="0"/>
              <a:t> =</a:t>
            </a:r>
          </a:p>
          <a:p>
            <a:r>
              <a:rPr lang="en-US" altLang="zh-CN" sz="2000" dirty="0"/>
              <a:t>29 MHz</a:t>
            </a:r>
            <a:endParaRPr lang="en-US" sz="2000" dirty="0"/>
          </a:p>
        </p:txBody>
      </p:sp>
      <p:sp>
        <p:nvSpPr>
          <p:cNvPr id="43" name="TextBox 42"/>
          <p:cNvSpPr txBox="1"/>
          <p:nvPr/>
        </p:nvSpPr>
        <p:spPr>
          <a:xfrm>
            <a:off x="5385015" y="3114393"/>
            <a:ext cx="1622278" cy="400110"/>
          </a:xfrm>
          <a:prstGeom prst="rect">
            <a:avLst/>
          </a:prstGeom>
          <a:noFill/>
        </p:spPr>
        <p:txBody>
          <a:bodyPr wrap="square" rtlCol="0">
            <a:spAutoFit/>
          </a:bodyPr>
          <a:lstStyle/>
          <a:p>
            <a:r>
              <a:rPr lang="en-US" altLang="zh-CN" sz="2000" dirty="0"/>
              <a:t>7s7p </a:t>
            </a:r>
            <a:r>
              <a:rPr lang="en-US" altLang="zh-CN" sz="2000" baseline="30000" dirty="0"/>
              <a:t>1</a:t>
            </a:r>
            <a:r>
              <a:rPr lang="en-US" altLang="zh-CN" sz="2000" dirty="0"/>
              <a:t>P</a:t>
            </a:r>
            <a:r>
              <a:rPr lang="en-US" altLang="zh-CN" sz="2000" baseline="-25000" dirty="0"/>
              <a:t>1</a:t>
            </a:r>
            <a:endParaRPr lang="en-US" sz="2000" baseline="-25000" dirty="0"/>
          </a:p>
        </p:txBody>
      </p:sp>
      <p:sp>
        <p:nvSpPr>
          <p:cNvPr id="44" name="TextBox 43"/>
          <p:cNvSpPr txBox="1"/>
          <p:nvPr/>
        </p:nvSpPr>
        <p:spPr>
          <a:xfrm>
            <a:off x="6282833" y="2450245"/>
            <a:ext cx="1622278" cy="400110"/>
          </a:xfrm>
          <a:prstGeom prst="rect">
            <a:avLst/>
          </a:prstGeom>
          <a:noFill/>
        </p:spPr>
        <p:txBody>
          <a:bodyPr wrap="square" rtlCol="0">
            <a:spAutoFit/>
          </a:bodyPr>
          <a:lstStyle/>
          <a:p>
            <a:r>
              <a:rPr lang="en-US" altLang="zh-CN" sz="2000" dirty="0"/>
              <a:t>7s8s </a:t>
            </a:r>
            <a:r>
              <a:rPr lang="en-US" altLang="zh-CN" sz="2000" baseline="30000" dirty="0"/>
              <a:t>3</a:t>
            </a:r>
            <a:r>
              <a:rPr lang="en-US" altLang="zh-CN" sz="2000" dirty="0"/>
              <a:t>S</a:t>
            </a:r>
            <a:r>
              <a:rPr lang="en-US" altLang="zh-CN" sz="2000" baseline="-25000" dirty="0"/>
              <a:t>1</a:t>
            </a:r>
            <a:endParaRPr lang="en-US" sz="2000" baseline="-25000" dirty="0"/>
          </a:p>
        </p:txBody>
      </p:sp>
      <p:sp>
        <p:nvSpPr>
          <p:cNvPr id="45" name="TextBox 44"/>
          <p:cNvSpPr txBox="1"/>
          <p:nvPr/>
        </p:nvSpPr>
        <p:spPr>
          <a:xfrm>
            <a:off x="7093972" y="4238218"/>
            <a:ext cx="1897628" cy="707886"/>
          </a:xfrm>
          <a:prstGeom prst="rect">
            <a:avLst/>
          </a:prstGeom>
          <a:noFill/>
        </p:spPr>
        <p:txBody>
          <a:bodyPr wrap="square" rtlCol="0">
            <a:spAutoFit/>
          </a:bodyPr>
          <a:lstStyle/>
          <a:p>
            <a:r>
              <a:rPr lang="en-US" altLang="zh-CN" sz="2000" dirty="0">
                <a:ea typeface="SimSun" panose="02010600030101010101" pitchFamily="2" charset="-122"/>
              </a:rPr>
              <a:t>714 nm</a:t>
            </a:r>
          </a:p>
          <a:p>
            <a:r>
              <a:rPr lang="el-GR" altLang="zh-CN" sz="2000" i="1" dirty="0">
                <a:ea typeface="SimSun" panose="02010600030101010101" pitchFamily="2" charset="-122"/>
              </a:rPr>
              <a:t>Γ</a:t>
            </a:r>
            <a:r>
              <a:rPr lang="en-US" altLang="zh-CN" sz="2000" dirty="0"/>
              <a:t>/2</a:t>
            </a:r>
            <a:r>
              <a:rPr lang="el-GR" altLang="zh-CN" sz="2000" dirty="0"/>
              <a:t>π</a:t>
            </a:r>
            <a:r>
              <a:rPr lang="en-US" altLang="zh-CN" sz="2000" dirty="0"/>
              <a:t> = 442 kHz</a:t>
            </a:r>
            <a:endParaRPr lang="en-US" sz="2000" dirty="0"/>
          </a:p>
        </p:txBody>
      </p:sp>
      <p:sp>
        <p:nvSpPr>
          <p:cNvPr id="46" name="TextBox 45"/>
          <p:cNvSpPr txBox="1"/>
          <p:nvPr/>
        </p:nvSpPr>
        <p:spPr>
          <a:xfrm>
            <a:off x="5502987" y="4857690"/>
            <a:ext cx="1210303" cy="400110"/>
          </a:xfrm>
          <a:prstGeom prst="rect">
            <a:avLst/>
          </a:prstGeom>
          <a:noFill/>
        </p:spPr>
        <p:txBody>
          <a:bodyPr wrap="square" rtlCol="0">
            <a:spAutoFit/>
          </a:bodyPr>
          <a:lstStyle/>
          <a:p>
            <a:r>
              <a:rPr lang="en-US" altLang="zh-CN" sz="2000" dirty="0"/>
              <a:t>7s</a:t>
            </a:r>
            <a:r>
              <a:rPr lang="en-US" altLang="zh-CN" sz="2000" baseline="30000" dirty="0"/>
              <a:t>2</a:t>
            </a:r>
            <a:r>
              <a:rPr lang="en-US" altLang="zh-CN" sz="2000" dirty="0"/>
              <a:t> </a:t>
            </a:r>
            <a:r>
              <a:rPr lang="en-US" altLang="zh-CN" sz="2000" baseline="30000" dirty="0"/>
              <a:t>1</a:t>
            </a:r>
            <a:r>
              <a:rPr lang="en-US" altLang="zh-CN" sz="2000" dirty="0"/>
              <a:t>S</a:t>
            </a:r>
            <a:r>
              <a:rPr lang="en-US" altLang="zh-CN" sz="2000" baseline="-25000" dirty="0"/>
              <a:t>0</a:t>
            </a:r>
            <a:endParaRPr lang="en-US" sz="2000" baseline="-25000" dirty="0"/>
          </a:p>
        </p:txBody>
      </p:sp>
      <p:sp>
        <p:nvSpPr>
          <p:cNvPr id="47" name="TextBox 46"/>
          <p:cNvSpPr txBox="1"/>
          <p:nvPr/>
        </p:nvSpPr>
        <p:spPr>
          <a:xfrm>
            <a:off x="7436440" y="2718137"/>
            <a:ext cx="1347982" cy="1015663"/>
          </a:xfrm>
          <a:prstGeom prst="rect">
            <a:avLst/>
          </a:prstGeom>
          <a:noFill/>
        </p:spPr>
        <p:txBody>
          <a:bodyPr wrap="square" rtlCol="0">
            <a:spAutoFit/>
          </a:bodyPr>
          <a:lstStyle/>
          <a:p>
            <a:r>
              <a:rPr lang="en-US" altLang="zh-CN" sz="2000" dirty="0">
                <a:ea typeface="SimSun" panose="02010600030101010101" pitchFamily="2" charset="-122"/>
              </a:rPr>
              <a:t>784 nm</a:t>
            </a:r>
          </a:p>
          <a:p>
            <a:r>
              <a:rPr lang="el-GR" altLang="zh-CN" sz="2000" i="1" dirty="0">
                <a:ea typeface="SimSun" panose="02010600030101010101" pitchFamily="2" charset="-122"/>
              </a:rPr>
              <a:t>Γ</a:t>
            </a:r>
            <a:r>
              <a:rPr lang="en-US" altLang="zh-CN" sz="2000" dirty="0"/>
              <a:t>/2</a:t>
            </a:r>
            <a:r>
              <a:rPr lang="el-GR" altLang="zh-CN" sz="2000" dirty="0"/>
              <a:t>π</a:t>
            </a:r>
            <a:r>
              <a:rPr lang="en-US" altLang="zh-CN" sz="2000" dirty="0"/>
              <a:t> = </a:t>
            </a:r>
          </a:p>
          <a:p>
            <a:r>
              <a:rPr lang="en-US" altLang="zh-CN" sz="2000" dirty="0"/>
              <a:t>8.8 MHz</a:t>
            </a:r>
            <a:endParaRPr lang="en-US" sz="2000" dirty="0"/>
          </a:p>
        </p:txBody>
      </p:sp>
      <p:sp>
        <p:nvSpPr>
          <p:cNvPr id="33" name="Text Box 55">
            <a:extLst>
              <a:ext uri="{FF2B5EF4-FFF2-40B4-BE49-F238E27FC236}">
                <a16:creationId xmlns:a16="http://schemas.microsoft.com/office/drawing/2014/main" id="{3A5A7214-1901-4367-9F53-5467A73532F6}"/>
              </a:ext>
            </a:extLst>
          </p:cNvPr>
          <p:cNvSpPr txBox="1">
            <a:spLocks noChangeArrowheads="1"/>
          </p:cNvSpPr>
          <p:nvPr/>
        </p:nvSpPr>
        <p:spPr bwMode="auto">
          <a:xfrm>
            <a:off x="935227" y="838200"/>
            <a:ext cx="2743192" cy="1283941"/>
          </a:xfrm>
          <a:prstGeom prst="rect">
            <a:avLst/>
          </a:prstGeom>
          <a:solidFill>
            <a:srgbClr val="FFFF99"/>
          </a:solidFill>
          <a:ln>
            <a:noFill/>
          </a:ln>
          <a:effectLst>
            <a:outerShdw dist="35921" dir="2700000" algn="ctr" rotWithShape="0">
              <a:srgbClr val="808080">
                <a:alpha val="50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fontAlgn="base">
              <a:spcBef>
                <a:spcPct val="0"/>
              </a:spcBef>
              <a:spcAft>
                <a:spcPct val="0"/>
              </a:spcAft>
              <a:defRPr sz="2400">
                <a:solidFill>
                  <a:schemeClr val="tx1"/>
                </a:solidFill>
                <a:latin typeface="Times New Roman" panose="02020603050405020304" pitchFamily="18" charset="0"/>
              </a:defRPr>
            </a:lvl6pPr>
            <a:lvl7pPr marL="2971800" indent="-228600" fontAlgn="base">
              <a:spcBef>
                <a:spcPct val="0"/>
              </a:spcBef>
              <a:spcAft>
                <a:spcPct val="0"/>
              </a:spcAft>
              <a:defRPr sz="2400">
                <a:solidFill>
                  <a:schemeClr val="tx1"/>
                </a:solidFill>
                <a:latin typeface="Times New Roman" panose="02020603050405020304" pitchFamily="18" charset="0"/>
              </a:defRPr>
            </a:lvl7pPr>
            <a:lvl8pPr marL="3429000" indent="-228600" fontAlgn="base">
              <a:spcBef>
                <a:spcPct val="0"/>
              </a:spcBef>
              <a:spcAft>
                <a:spcPct val="0"/>
              </a:spcAft>
              <a:defRPr sz="2400">
                <a:solidFill>
                  <a:schemeClr val="tx1"/>
                </a:solidFill>
                <a:latin typeface="Times New Roman" panose="02020603050405020304" pitchFamily="18" charset="0"/>
              </a:defRPr>
            </a:lvl8pPr>
            <a:lvl9pPr marL="3886200" indent="-228600" fontAlgn="base">
              <a:spcBef>
                <a:spcPct val="0"/>
              </a:spcBef>
              <a:spcAft>
                <a:spcPct val="0"/>
              </a:spcAft>
              <a:defRPr sz="2400">
                <a:solidFill>
                  <a:schemeClr val="tx1"/>
                </a:solidFill>
                <a:latin typeface="Times New Roman" panose="02020603050405020304" pitchFamily="18" charset="0"/>
              </a:defRPr>
            </a:lvl9pPr>
          </a:lstStyle>
          <a:p>
            <a:pPr algn="ctr" eaLnBrk="0" hangingPunct="0">
              <a:lnSpc>
                <a:spcPct val="120000"/>
              </a:lnSpc>
            </a:pPr>
            <a:r>
              <a:rPr lang="en-US" altLang="zh-CN" sz="1800" b="1" baseline="30000" dirty="0">
                <a:solidFill>
                  <a:srgbClr val="0000FF"/>
                </a:solidFill>
                <a:latin typeface="Arial" panose="020B0604020202020204" pitchFamily="34" charset="0"/>
                <a:ea typeface="PMingLiU" panose="02020500000000000000" pitchFamily="18" charset="-120"/>
              </a:rPr>
              <a:t>171</a:t>
            </a:r>
            <a:r>
              <a:rPr lang="en-US" altLang="zh-CN" sz="1800" b="1" dirty="0">
                <a:solidFill>
                  <a:srgbClr val="0000FF"/>
                </a:solidFill>
                <a:latin typeface="Arial" panose="020B0604020202020204" pitchFamily="34" charset="0"/>
                <a:ea typeface="PMingLiU" panose="02020500000000000000" pitchFamily="18" charset="-120"/>
              </a:rPr>
              <a:t>Yb</a:t>
            </a:r>
          </a:p>
          <a:p>
            <a:pPr algn="ctr" eaLnBrk="0" hangingPunct="0">
              <a:lnSpc>
                <a:spcPct val="120000"/>
              </a:lnSpc>
            </a:pPr>
            <a:r>
              <a:rPr lang="en-US" altLang="zh-CN" sz="1600" b="1" dirty="0">
                <a:latin typeface="Arial" panose="020B0604020202020204" pitchFamily="34" charset="0"/>
                <a:ea typeface="PMingLiU" panose="02020500000000000000" pitchFamily="18" charset="-120"/>
              </a:rPr>
              <a:t>2-electron system</a:t>
            </a:r>
          </a:p>
          <a:p>
            <a:pPr algn="ctr" eaLnBrk="0" hangingPunct="0">
              <a:lnSpc>
                <a:spcPct val="120000"/>
              </a:lnSpc>
            </a:pPr>
            <a:r>
              <a:rPr lang="en-US" altLang="zh-CN" sz="1600" b="1" dirty="0">
                <a:latin typeface="Arial" panose="020B0604020202020204" pitchFamily="34" charset="0"/>
                <a:ea typeface="PMingLiU" panose="02020500000000000000" pitchFamily="18" charset="-120"/>
              </a:rPr>
              <a:t>Nuclear spin I = ½</a:t>
            </a:r>
          </a:p>
          <a:p>
            <a:pPr algn="ctr" eaLnBrk="0" hangingPunct="0">
              <a:lnSpc>
                <a:spcPct val="120000"/>
              </a:lnSpc>
            </a:pPr>
            <a:r>
              <a:rPr lang="en-US" altLang="zh-CN" sz="1600" b="1" dirty="0">
                <a:latin typeface="Arial" panose="020B0604020202020204" pitchFamily="34" charset="0"/>
                <a:ea typeface="PMingLiU" panose="02020500000000000000" pitchFamily="18" charset="-120"/>
              </a:rPr>
              <a:t>Stable and abundant</a:t>
            </a:r>
          </a:p>
        </p:txBody>
      </p:sp>
      <p:sp>
        <p:nvSpPr>
          <p:cNvPr id="48" name="Text Box 55">
            <a:extLst>
              <a:ext uri="{FF2B5EF4-FFF2-40B4-BE49-F238E27FC236}">
                <a16:creationId xmlns:a16="http://schemas.microsoft.com/office/drawing/2014/main" id="{DC9618C1-A9AA-49E8-AA94-CDAB46649B8C}"/>
              </a:ext>
            </a:extLst>
          </p:cNvPr>
          <p:cNvSpPr txBox="1">
            <a:spLocks noChangeArrowheads="1"/>
          </p:cNvSpPr>
          <p:nvPr/>
        </p:nvSpPr>
        <p:spPr bwMode="auto">
          <a:xfrm>
            <a:off x="5562600" y="838200"/>
            <a:ext cx="2743192" cy="1283941"/>
          </a:xfrm>
          <a:prstGeom prst="rect">
            <a:avLst/>
          </a:prstGeom>
          <a:solidFill>
            <a:srgbClr val="FFFF99"/>
          </a:solidFill>
          <a:ln>
            <a:noFill/>
          </a:ln>
          <a:effectLst>
            <a:outerShdw dist="35921" dir="2700000" algn="ctr" rotWithShape="0">
              <a:srgbClr val="808080">
                <a:alpha val="50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fontAlgn="base">
              <a:spcBef>
                <a:spcPct val="0"/>
              </a:spcBef>
              <a:spcAft>
                <a:spcPct val="0"/>
              </a:spcAft>
              <a:defRPr sz="2400">
                <a:solidFill>
                  <a:schemeClr val="tx1"/>
                </a:solidFill>
                <a:latin typeface="Times New Roman" panose="02020603050405020304" pitchFamily="18" charset="0"/>
              </a:defRPr>
            </a:lvl6pPr>
            <a:lvl7pPr marL="2971800" indent="-228600" fontAlgn="base">
              <a:spcBef>
                <a:spcPct val="0"/>
              </a:spcBef>
              <a:spcAft>
                <a:spcPct val="0"/>
              </a:spcAft>
              <a:defRPr sz="2400">
                <a:solidFill>
                  <a:schemeClr val="tx1"/>
                </a:solidFill>
                <a:latin typeface="Times New Roman" panose="02020603050405020304" pitchFamily="18" charset="0"/>
              </a:defRPr>
            </a:lvl7pPr>
            <a:lvl8pPr marL="3429000" indent="-228600" fontAlgn="base">
              <a:spcBef>
                <a:spcPct val="0"/>
              </a:spcBef>
              <a:spcAft>
                <a:spcPct val="0"/>
              </a:spcAft>
              <a:defRPr sz="2400">
                <a:solidFill>
                  <a:schemeClr val="tx1"/>
                </a:solidFill>
                <a:latin typeface="Times New Roman" panose="02020603050405020304" pitchFamily="18" charset="0"/>
              </a:defRPr>
            </a:lvl8pPr>
            <a:lvl9pPr marL="3886200" indent="-228600" fontAlgn="base">
              <a:spcBef>
                <a:spcPct val="0"/>
              </a:spcBef>
              <a:spcAft>
                <a:spcPct val="0"/>
              </a:spcAft>
              <a:defRPr sz="2400">
                <a:solidFill>
                  <a:schemeClr val="tx1"/>
                </a:solidFill>
                <a:latin typeface="Times New Roman" panose="02020603050405020304" pitchFamily="18" charset="0"/>
              </a:defRPr>
            </a:lvl9pPr>
          </a:lstStyle>
          <a:p>
            <a:pPr algn="ctr" eaLnBrk="0" hangingPunct="0">
              <a:lnSpc>
                <a:spcPct val="120000"/>
              </a:lnSpc>
            </a:pPr>
            <a:r>
              <a:rPr lang="en-US" altLang="zh-CN" sz="1800" b="1" baseline="30000" dirty="0">
                <a:solidFill>
                  <a:srgbClr val="0000FF"/>
                </a:solidFill>
                <a:latin typeface="Arial" panose="020B0604020202020204" pitchFamily="34" charset="0"/>
                <a:ea typeface="PMingLiU" panose="02020500000000000000" pitchFamily="18" charset="-120"/>
              </a:rPr>
              <a:t>225</a:t>
            </a:r>
            <a:r>
              <a:rPr lang="en-US" altLang="zh-CN" sz="1800" b="1" dirty="0">
                <a:solidFill>
                  <a:srgbClr val="0000FF"/>
                </a:solidFill>
                <a:latin typeface="Arial" panose="020B0604020202020204" pitchFamily="34" charset="0"/>
                <a:ea typeface="PMingLiU" panose="02020500000000000000" pitchFamily="18" charset="-120"/>
              </a:rPr>
              <a:t>Ra:</a:t>
            </a:r>
          </a:p>
          <a:p>
            <a:pPr algn="ctr" eaLnBrk="0" hangingPunct="0">
              <a:lnSpc>
                <a:spcPct val="120000"/>
              </a:lnSpc>
            </a:pPr>
            <a:r>
              <a:rPr lang="en-US" altLang="zh-CN" sz="1600" b="1" dirty="0">
                <a:latin typeface="Arial" panose="020B0604020202020204" pitchFamily="34" charset="0"/>
                <a:ea typeface="PMingLiU" panose="02020500000000000000" pitchFamily="18" charset="-120"/>
              </a:rPr>
              <a:t>Group II</a:t>
            </a:r>
          </a:p>
          <a:p>
            <a:pPr algn="ctr" eaLnBrk="0" hangingPunct="0">
              <a:lnSpc>
                <a:spcPct val="120000"/>
              </a:lnSpc>
            </a:pPr>
            <a:r>
              <a:rPr lang="en-US" altLang="zh-CN" sz="1600" b="1" dirty="0">
                <a:latin typeface="Arial" panose="020B0604020202020204" pitchFamily="34" charset="0"/>
                <a:ea typeface="PMingLiU" panose="02020500000000000000" pitchFamily="18" charset="-120"/>
              </a:rPr>
              <a:t>Nuclear spin I = ½</a:t>
            </a:r>
          </a:p>
          <a:p>
            <a:pPr algn="ctr" eaLnBrk="0" hangingPunct="0">
              <a:lnSpc>
                <a:spcPct val="120000"/>
              </a:lnSpc>
            </a:pPr>
            <a:r>
              <a:rPr lang="en-US" altLang="zh-CN" sz="1600" b="1" dirty="0">
                <a:latin typeface="Arial" panose="020B0604020202020204" pitchFamily="34" charset="0"/>
                <a:ea typeface="PMingLiU" panose="02020500000000000000" pitchFamily="18" charset="-120"/>
              </a:rPr>
              <a:t>Radioactive t</a:t>
            </a:r>
            <a:r>
              <a:rPr lang="en-US" altLang="zh-CN" sz="1600" b="1" baseline="-25000" dirty="0">
                <a:latin typeface="Arial" panose="020B0604020202020204" pitchFamily="34" charset="0"/>
                <a:ea typeface="PMingLiU" panose="02020500000000000000" pitchFamily="18" charset="-120"/>
              </a:rPr>
              <a:t>1/2</a:t>
            </a:r>
            <a:r>
              <a:rPr lang="en-US" altLang="zh-CN" sz="1600" b="1" dirty="0">
                <a:latin typeface="Arial" panose="020B0604020202020204" pitchFamily="34" charset="0"/>
                <a:ea typeface="PMingLiU" panose="02020500000000000000" pitchFamily="18" charset="-120"/>
              </a:rPr>
              <a:t> = 15 d</a:t>
            </a:r>
          </a:p>
        </p:txBody>
      </p:sp>
      <p:sp>
        <p:nvSpPr>
          <p:cNvPr id="49" name="标题 1">
            <a:extLst>
              <a:ext uri="{FF2B5EF4-FFF2-40B4-BE49-F238E27FC236}">
                <a16:creationId xmlns:a16="http://schemas.microsoft.com/office/drawing/2014/main" id="{83B0E325-8323-4D1F-ACD4-45312ACECE68}"/>
              </a:ext>
            </a:extLst>
          </p:cNvPr>
          <p:cNvSpPr txBox="1">
            <a:spLocks/>
          </p:cNvSpPr>
          <p:nvPr/>
        </p:nvSpPr>
        <p:spPr>
          <a:xfrm>
            <a:off x="304800" y="152400"/>
            <a:ext cx="8229600" cy="728472"/>
          </a:xfrm>
          <a:prstGeom prst="rect">
            <a:avLst/>
          </a:prstGeom>
        </p:spPr>
        <p:txBody>
          <a:bodyPr/>
          <a:lstStyle>
            <a:lvl1pPr algn="l" defTabSz="914400" rtl="0" eaLnBrk="1" latinLnBrk="0" hangingPunct="1">
              <a:spcBef>
                <a:spcPct val="0"/>
              </a:spcBef>
              <a:buNone/>
              <a:defRPr sz="4000" kern="1200" spc="-100" baseline="0">
                <a:solidFill>
                  <a:schemeClr val="tx2"/>
                </a:solidFill>
                <a:latin typeface="+mj-lt"/>
                <a:ea typeface="+mj-ea"/>
                <a:cs typeface="+mj-cs"/>
              </a:defRPr>
            </a:lvl1pPr>
          </a:lstStyle>
          <a:p>
            <a:pPr algn="ctr"/>
            <a:r>
              <a:rPr lang="en-US" altLang="zh-CN" sz="2800" b="1" dirty="0">
                <a:solidFill>
                  <a:srgbClr val="0000FF"/>
                </a:solidFill>
                <a:latin typeface="+mn-lt"/>
                <a:ea typeface="微软雅黑" pitchFamily="34" charset="-122"/>
              </a:rPr>
              <a:t>Outlook #2</a:t>
            </a:r>
            <a:endParaRPr lang="en-US" sz="2800" b="1" dirty="0">
              <a:solidFill>
                <a:srgbClr val="0000FF"/>
              </a:solidFill>
              <a:latin typeface="+mn-lt"/>
              <a:ea typeface="微软雅黑" pitchFamily="34" charset="-122"/>
            </a:endParaRPr>
          </a:p>
        </p:txBody>
      </p:sp>
      <p:sp>
        <p:nvSpPr>
          <p:cNvPr id="6" name="Oval 5">
            <a:extLst>
              <a:ext uri="{FF2B5EF4-FFF2-40B4-BE49-F238E27FC236}">
                <a16:creationId xmlns:a16="http://schemas.microsoft.com/office/drawing/2014/main" id="{55719DBF-EE1D-9416-187E-C5DFECC266C4}"/>
              </a:ext>
            </a:extLst>
          </p:cNvPr>
          <p:cNvSpPr/>
          <p:nvPr/>
        </p:nvSpPr>
        <p:spPr bwMode="auto">
          <a:xfrm>
            <a:off x="609600" y="5410200"/>
            <a:ext cx="2057400" cy="1219197"/>
          </a:xfrm>
          <a:prstGeom prst="ellipse">
            <a:avLst/>
          </a:prstGeom>
          <a:solidFill>
            <a:srgbClr val="FFFF66"/>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none" lIns="91440" tIns="45720" rIns="91440" bIns="45720" numCol="1" rtlCol="0" anchor="t" anchorCtr="0" compatLnSpc="1">
            <a:prstTxWarp prst="textNoShape">
              <a:avLst/>
            </a:prstTxWarp>
          </a:bodyPr>
          <a:lstStyle/>
          <a:p>
            <a:pPr algn="ctr">
              <a:lnSpc>
                <a:spcPct val="120000"/>
              </a:lnSpc>
            </a:pPr>
            <a:r>
              <a:rPr lang="en-US" altLang="zh-CN" sz="2000" b="1" baseline="30000" dirty="0">
                <a:solidFill>
                  <a:srgbClr val="0000FF"/>
                </a:solidFill>
                <a:latin typeface="Arial" panose="020B0604020202020204" pitchFamily="34" charset="0"/>
                <a:ea typeface="PMingLiU" panose="02020500000000000000" pitchFamily="18" charset="-120"/>
              </a:rPr>
              <a:t>171</a:t>
            </a:r>
            <a:r>
              <a:rPr lang="en-US" altLang="zh-CN" sz="2000" b="1" dirty="0">
                <a:solidFill>
                  <a:srgbClr val="0000FF"/>
                </a:solidFill>
                <a:latin typeface="Arial" panose="020B0604020202020204" pitchFamily="34" charset="0"/>
                <a:ea typeface="PMingLiU" panose="02020500000000000000" pitchFamily="18" charset="-120"/>
              </a:rPr>
              <a:t>Yb</a:t>
            </a:r>
          </a:p>
          <a:p>
            <a:pPr algn="ctr">
              <a:lnSpc>
                <a:spcPct val="120000"/>
              </a:lnSpc>
            </a:pPr>
            <a:r>
              <a:rPr lang="en-US" altLang="zh-CN" sz="2000" b="1" dirty="0">
                <a:solidFill>
                  <a:srgbClr val="0000FF"/>
                </a:solidFill>
                <a:latin typeface="Arial" panose="020B0604020202020204" pitchFamily="34" charset="0"/>
                <a:ea typeface="PMingLiU" panose="02020500000000000000" pitchFamily="18" charset="-120"/>
              </a:rPr>
              <a:t>E-28 e-cm</a:t>
            </a:r>
          </a:p>
        </p:txBody>
      </p:sp>
      <p:grpSp>
        <p:nvGrpSpPr>
          <p:cNvPr id="14" name="Group 13">
            <a:extLst>
              <a:ext uri="{FF2B5EF4-FFF2-40B4-BE49-F238E27FC236}">
                <a16:creationId xmlns:a16="http://schemas.microsoft.com/office/drawing/2014/main" id="{1C0D7C2C-5826-4A45-8F39-42A770BF46F9}"/>
              </a:ext>
            </a:extLst>
          </p:cNvPr>
          <p:cNvGrpSpPr/>
          <p:nvPr/>
        </p:nvGrpSpPr>
        <p:grpSpPr>
          <a:xfrm>
            <a:off x="2832597" y="5410200"/>
            <a:ext cx="2806203" cy="1219197"/>
            <a:chOff x="2832597" y="5410200"/>
            <a:chExt cx="2806203" cy="1219197"/>
          </a:xfrm>
        </p:grpSpPr>
        <p:sp>
          <p:nvSpPr>
            <p:cNvPr id="9" name="Oval 8">
              <a:extLst>
                <a:ext uri="{FF2B5EF4-FFF2-40B4-BE49-F238E27FC236}">
                  <a16:creationId xmlns:a16="http://schemas.microsoft.com/office/drawing/2014/main" id="{5741BA14-AAC2-5442-AF40-E489815CDA73}"/>
                </a:ext>
              </a:extLst>
            </p:cNvPr>
            <p:cNvSpPr/>
            <p:nvPr/>
          </p:nvSpPr>
          <p:spPr bwMode="auto">
            <a:xfrm>
              <a:off x="3581400" y="5410200"/>
              <a:ext cx="2057400" cy="1219197"/>
            </a:xfrm>
            <a:prstGeom prst="ellipse">
              <a:avLst/>
            </a:prstGeom>
            <a:solidFill>
              <a:srgbClr val="FFFF66"/>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none" lIns="91440" tIns="45720" rIns="91440" bIns="45720" numCol="1" rtlCol="0" anchor="t" anchorCtr="0" compatLnSpc="1">
              <a:prstTxWarp prst="textNoShape">
                <a:avLst/>
              </a:prstTxWarp>
            </a:bodyPr>
            <a:lstStyle/>
            <a:p>
              <a:pPr algn="ctr">
                <a:lnSpc>
                  <a:spcPct val="120000"/>
                </a:lnSpc>
              </a:pPr>
              <a:r>
                <a:rPr lang="en-US" altLang="zh-CN" sz="2000" b="1" baseline="30000" dirty="0">
                  <a:solidFill>
                    <a:srgbClr val="0000FF"/>
                  </a:solidFill>
                  <a:latin typeface="Arial" panose="020B0604020202020204" pitchFamily="34" charset="0"/>
                  <a:ea typeface="PMingLiU" panose="02020500000000000000" pitchFamily="18" charset="-120"/>
                </a:rPr>
                <a:t>225</a:t>
              </a:r>
              <a:r>
                <a:rPr lang="en-US" altLang="zh-CN" sz="2000" b="1" dirty="0">
                  <a:solidFill>
                    <a:srgbClr val="0000FF"/>
                  </a:solidFill>
                  <a:latin typeface="Arial" panose="020B0604020202020204" pitchFamily="34" charset="0"/>
                  <a:ea typeface="PMingLiU" panose="02020500000000000000" pitchFamily="18" charset="-120"/>
                </a:rPr>
                <a:t>Ra</a:t>
              </a:r>
            </a:p>
            <a:p>
              <a:pPr algn="ctr">
                <a:lnSpc>
                  <a:spcPct val="120000"/>
                </a:lnSpc>
              </a:pPr>
              <a:r>
                <a:rPr lang="en-US" altLang="zh-CN" sz="2000" b="1" dirty="0">
                  <a:solidFill>
                    <a:srgbClr val="0000FF"/>
                  </a:solidFill>
                  <a:latin typeface="Arial" panose="020B0604020202020204" pitchFamily="34" charset="0"/>
                  <a:ea typeface="PMingLiU" panose="02020500000000000000" pitchFamily="18" charset="-120"/>
                </a:rPr>
                <a:t>E-28 e-cm</a:t>
              </a:r>
            </a:p>
          </p:txBody>
        </p:sp>
        <p:sp>
          <p:nvSpPr>
            <p:cNvPr id="11" name="Arrow: Right 10">
              <a:extLst>
                <a:ext uri="{FF2B5EF4-FFF2-40B4-BE49-F238E27FC236}">
                  <a16:creationId xmlns:a16="http://schemas.microsoft.com/office/drawing/2014/main" id="{879C02AE-17FC-A4DF-4D34-0DD9D5D99D48}"/>
                </a:ext>
              </a:extLst>
            </p:cNvPr>
            <p:cNvSpPr/>
            <p:nvPr/>
          </p:nvSpPr>
          <p:spPr bwMode="auto">
            <a:xfrm>
              <a:off x="2832597" y="5905498"/>
              <a:ext cx="596403" cy="190502"/>
            </a:xfrm>
            <a:prstGeom prst="rightArrow">
              <a:avLst/>
            </a:prstGeom>
            <a:solidFill>
              <a:srgbClr val="CC6600"/>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2400" b="0" i="0" u="none" strike="noStrike" cap="none" normalizeH="0" baseline="0">
                <a:ln>
                  <a:noFill/>
                </a:ln>
                <a:solidFill>
                  <a:schemeClr val="tx1"/>
                </a:solidFill>
                <a:effectLst/>
                <a:latin typeface="Times New Roman" pitchFamily="18" charset="0"/>
              </a:endParaRPr>
            </a:p>
          </p:txBody>
        </p:sp>
      </p:grpSp>
      <p:grpSp>
        <p:nvGrpSpPr>
          <p:cNvPr id="12" name="Group 11">
            <a:extLst>
              <a:ext uri="{FF2B5EF4-FFF2-40B4-BE49-F238E27FC236}">
                <a16:creationId xmlns:a16="http://schemas.microsoft.com/office/drawing/2014/main" id="{2C13C7EB-299E-887D-4171-2321713AC92A}"/>
              </a:ext>
            </a:extLst>
          </p:cNvPr>
          <p:cNvGrpSpPr/>
          <p:nvPr/>
        </p:nvGrpSpPr>
        <p:grpSpPr>
          <a:xfrm>
            <a:off x="5814501" y="5410200"/>
            <a:ext cx="2796099" cy="1219197"/>
            <a:chOff x="5814501" y="5410200"/>
            <a:chExt cx="2796099" cy="1219197"/>
          </a:xfrm>
        </p:grpSpPr>
        <p:sp>
          <p:nvSpPr>
            <p:cNvPr id="10" name="Oval 9">
              <a:extLst>
                <a:ext uri="{FF2B5EF4-FFF2-40B4-BE49-F238E27FC236}">
                  <a16:creationId xmlns:a16="http://schemas.microsoft.com/office/drawing/2014/main" id="{77CE486F-B191-EB00-2D1D-6A335DA00ED0}"/>
                </a:ext>
              </a:extLst>
            </p:cNvPr>
            <p:cNvSpPr/>
            <p:nvPr/>
          </p:nvSpPr>
          <p:spPr bwMode="auto">
            <a:xfrm>
              <a:off x="6553200" y="5410200"/>
              <a:ext cx="2057400" cy="1219197"/>
            </a:xfrm>
            <a:prstGeom prst="ellipse">
              <a:avLst/>
            </a:prstGeom>
            <a:solidFill>
              <a:srgbClr val="FFFF66"/>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none" lIns="91440" tIns="45720" rIns="91440" bIns="45720" numCol="1" rtlCol="0" anchor="t" anchorCtr="0" compatLnSpc="1">
              <a:prstTxWarp prst="textNoShape">
                <a:avLst/>
              </a:prstTxWarp>
            </a:bodyPr>
            <a:lstStyle/>
            <a:p>
              <a:pPr algn="ctr">
                <a:lnSpc>
                  <a:spcPct val="120000"/>
                </a:lnSpc>
              </a:pPr>
              <a:r>
                <a:rPr lang="en-US" altLang="zh-CN" sz="2000" b="1" baseline="30000" dirty="0">
                  <a:solidFill>
                    <a:srgbClr val="0000FF"/>
                  </a:solidFill>
                  <a:latin typeface="Arial" panose="020B0604020202020204" pitchFamily="34" charset="0"/>
                  <a:ea typeface="PMingLiU" panose="02020500000000000000" pitchFamily="18" charset="-120"/>
                </a:rPr>
                <a:t>199</a:t>
              </a:r>
              <a:r>
                <a:rPr lang="en-US" altLang="zh-CN" sz="2000" b="1" dirty="0">
                  <a:solidFill>
                    <a:srgbClr val="0000FF"/>
                  </a:solidFill>
                  <a:latin typeface="Arial" panose="020B0604020202020204" pitchFamily="34" charset="0"/>
                  <a:ea typeface="PMingLiU" panose="02020500000000000000" pitchFamily="18" charset="-120"/>
                </a:rPr>
                <a:t>Hg</a:t>
              </a:r>
            </a:p>
            <a:p>
              <a:pPr algn="ctr">
                <a:lnSpc>
                  <a:spcPct val="120000"/>
                </a:lnSpc>
              </a:pPr>
              <a:r>
                <a:rPr lang="en-US" altLang="zh-CN" sz="2000" b="1" dirty="0">
                  <a:solidFill>
                    <a:srgbClr val="0000FF"/>
                  </a:solidFill>
                  <a:latin typeface="Arial" panose="020B0604020202020204" pitchFamily="34" charset="0"/>
                  <a:ea typeface="PMingLiU" panose="02020500000000000000" pitchFamily="18" charset="-120"/>
                </a:rPr>
                <a:t>E-31 e-cm</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71B9DEC9-2C17-FE2C-51A7-353CAC68D24C}"/>
                    </a:ext>
                  </a:extLst>
                </p:cNvPr>
                <p:cNvSpPr txBox="1"/>
                <p:nvPr/>
              </p:nvSpPr>
              <p:spPr>
                <a:xfrm>
                  <a:off x="5814501" y="5585936"/>
                  <a:ext cx="624403" cy="738664"/>
                </a:xfrm>
                <a:prstGeom prst="rect">
                  <a:avLst/>
                </a:prstGeom>
                <a:noFill/>
                <a:effectLst>
                  <a:outerShdw blurRad="50800" dist="38100" dir="2700000" algn="tl" rotWithShape="0">
                    <a:prstClr val="black">
                      <a:alpha val="40000"/>
                    </a:prstClr>
                  </a:outerShdw>
                </a:effectLst>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4800" b="1" i="1" smtClean="0">
                            <a:solidFill>
                              <a:srgbClr val="CC6600"/>
                            </a:solidFill>
                            <a:latin typeface="Cambria Math" panose="02040503050406030204" pitchFamily="18" charset="0"/>
                            <a:ea typeface="Cambria Math" panose="02040503050406030204" pitchFamily="18" charset="0"/>
                          </a:rPr>
                          <m:t>~</m:t>
                        </m:r>
                      </m:oMath>
                    </m:oMathPara>
                  </a14:m>
                  <a:endParaRPr lang="en-US" sz="4800" b="1" dirty="0">
                    <a:solidFill>
                      <a:srgbClr val="CC6600"/>
                    </a:solidFill>
                  </a:endParaRPr>
                </a:p>
              </p:txBody>
            </p:sp>
          </mc:Choice>
          <mc:Fallback xmlns="">
            <p:sp>
              <p:nvSpPr>
                <p:cNvPr id="4" name="TextBox 3">
                  <a:extLst>
                    <a:ext uri="{FF2B5EF4-FFF2-40B4-BE49-F238E27FC236}">
                      <a16:creationId xmlns:a16="http://schemas.microsoft.com/office/drawing/2014/main" id="{71B9DEC9-2C17-FE2C-51A7-353CAC68D24C}"/>
                    </a:ext>
                  </a:extLst>
                </p:cNvPr>
                <p:cNvSpPr txBox="1">
                  <a:spLocks noRot="1" noChangeAspect="1" noMove="1" noResize="1" noEditPoints="1" noAdjustHandles="1" noChangeArrowheads="1" noChangeShapeType="1" noTextEdit="1"/>
                </p:cNvSpPr>
                <p:nvPr/>
              </p:nvSpPr>
              <p:spPr>
                <a:xfrm>
                  <a:off x="5814501" y="5585936"/>
                  <a:ext cx="624403" cy="738664"/>
                </a:xfrm>
                <a:prstGeom prst="rect">
                  <a:avLst/>
                </a:prstGeom>
                <a:blipFill>
                  <a:blip r:embed="rId2"/>
                  <a:stretch>
                    <a:fillRect/>
                  </a:stretch>
                </a:blipFill>
                <a:effectLst>
                  <a:outerShdw blurRad="50800" dist="38100" dir="2700000" algn="tl" rotWithShape="0">
                    <a:prstClr val="black">
                      <a:alpha val="40000"/>
                    </a:prstClr>
                  </a:outerShdw>
                </a:effectLst>
              </p:spPr>
              <p:txBody>
                <a:bodyPr/>
                <a:lstStyle/>
                <a:p>
                  <a:r>
                    <a:rPr lang="en-US">
                      <a:noFill/>
                    </a:rPr>
                    <a:t> </a:t>
                  </a:r>
                </a:p>
              </p:txBody>
            </p:sp>
          </mc:Fallback>
        </mc:AlternateContent>
      </p:grpSp>
    </p:spTree>
    <p:extLst>
      <p:ext uri="{BB962C8B-B14F-4D97-AF65-F5344CB8AC3E}">
        <p14:creationId xmlns:p14="http://schemas.microsoft.com/office/powerpoint/2010/main" val="417700582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left)">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left)">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2"/>
          <p:cNvSpPr txBox="1">
            <a:spLocks noChangeArrowheads="1"/>
          </p:cNvSpPr>
          <p:nvPr/>
        </p:nvSpPr>
        <p:spPr bwMode="auto">
          <a:xfrm>
            <a:off x="3962400" y="4957923"/>
            <a:ext cx="4658902" cy="528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6646" tIns="48323" rIns="96646" bIns="48323" anchor="ct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r>
              <a:rPr kumimoji="1" lang="en-US" altLang="zh-TW" sz="1400" i="1" dirty="0">
                <a:latin typeface="Calibri" pitchFamily="34" charset="0"/>
                <a:ea typeface="PMingLiU" pitchFamily="18" charset="-120"/>
              </a:rPr>
              <a:t>Schiff moment of </a:t>
            </a:r>
            <a:r>
              <a:rPr kumimoji="1" lang="en-US" altLang="zh-TW" sz="1400" i="1" baseline="30000" dirty="0">
                <a:latin typeface="Calibri" pitchFamily="34" charset="0"/>
                <a:ea typeface="PMingLiU" pitchFamily="18" charset="-120"/>
              </a:rPr>
              <a:t>225</a:t>
            </a:r>
            <a:r>
              <a:rPr kumimoji="1" lang="en-US" altLang="zh-TW" sz="1400" i="1" dirty="0">
                <a:latin typeface="Calibri" pitchFamily="34" charset="0"/>
                <a:ea typeface="PMingLiU" pitchFamily="18" charset="-120"/>
              </a:rPr>
              <a:t>Ra, </a:t>
            </a:r>
            <a:r>
              <a:rPr kumimoji="1" lang="en-US" altLang="zh-TW" sz="1400" dirty="0" err="1">
                <a:latin typeface="Calibri" pitchFamily="34" charset="0"/>
                <a:ea typeface="PMingLiU" pitchFamily="18" charset="-120"/>
              </a:rPr>
              <a:t>Dobaczewski</a:t>
            </a:r>
            <a:r>
              <a:rPr kumimoji="1" lang="en-US" altLang="zh-TW" sz="1400" dirty="0">
                <a:latin typeface="Calibri" pitchFamily="34" charset="0"/>
                <a:ea typeface="PMingLiU" pitchFamily="18" charset="-120"/>
              </a:rPr>
              <a:t>, Engel, PRL (2005)</a:t>
            </a:r>
          </a:p>
          <a:p>
            <a:pPr algn="r"/>
            <a:r>
              <a:rPr kumimoji="1" lang="en-US" altLang="zh-TW" sz="1400" i="1" dirty="0">
                <a:latin typeface="Calibri" pitchFamily="34" charset="0"/>
                <a:ea typeface="PMingLiU" pitchFamily="18" charset="-120"/>
              </a:rPr>
              <a:t>Schiff moment of </a:t>
            </a:r>
            <a:r>
              <a:rPr kumimoji="1" lang="en-US" altLang="zh-TW" sz="1400" i="1" baseline="30000" dirty="0">
                <a:latin typeface="Calibri" pitchFamily="34" charset="0"/>
                <a:ea typeface="PMingLiU" pitchFamily="18" charset="-120"/>
              </a:rPr>
              <a:t>199</a:t>
            </a:r>
            <a:r>
              <a:rPr kumimoji="1" lang="en-US" altLang="zh-TW" sz="1400" i="1" dirty="0">
                <a:latin typeface="Calibri" pitchFamily="34" charset="0"/>
                <a:ea typeface="PMingLiU" pitchFamily="18" charset="-120"/>
              </a:rPr>
              <a:t>Hg, </a:t>
            </a:r>
            <a:r>
              <a:rPr kumimoji="1" lang="en-US" altLang="zh-TW" sz="1400" dirty="0" err="1">
                <a:latin typeface="Calibri" pitchFamily="34" charset="0"/>
                <a:ea typeface="PMingLiU" pitchFamily="18" charset="-120"/>
              </a:rPr>
              <a:t>Dobaczewski</a:t>
            </a:r>
            <a:r>
              <a:rPr kumimoji="1" lang="en-US" altLang="zh-TW" sz="1400" dirty="0">
                <a:latin typeface="Calibri" pitchFamily="34" charset="0"/>
                <a:ea typeface="PMingLiU" pitchFamily="18" charset="-120"/>
              </a:rPr>
              <a:t>, Engel </a:t>
            </a:r>
            <a:r>
              <a:rPr kumimoji="1" lang="en-US" altLang="zh-TW" sz="1400" i="1" dirty="0">
                <a:latin typeface="Calibri" pitchFamily="34" charset="0"/>
                <a:ea typeface="PMingLiU" pitchFamily="18" charset="-120"/>
              </a:rPr>
              <a:t>et al</a:t>
            </a:r>
            <a:r>
              <a:rPr kumimoji="1" lang="en-US" altLang="zh-TW" sz="1400" dirty="0">
                <a:latin typeface="Calibri" pitchFamily="34" charset="0"/>
                <a:ea typeface="PMingLiU" pitchFamily="18" charset="-120"/>
              </a:rPr>
              <a:t>., PRC (2010)</a:t>
            </a:r>
            <a:endParaRPr lang="en-US" sz="1400" dirty="0">
              <a:latin typeface="Calibri" pitchFamily="34" charset="0"/>
              <a:ea typeface="PMingLiU" pitchFamily="18" charset="-120"/>
            </a:endParaRPr>
          </a:p>
        </p:txBody>
      </p:sp>
      <p:graphicFrame>
        <p:nvGraphicFramePr>
          <p:cNvPr id="184372" name="Group 52"/>
          <p:cNvGraphicFramePr>
            <a:graphicFrameLocks noGrp="1"/>
          </p:cNvGraphicFramePr>
          <p:nvPr/>
        </p:nvGraphicFramePr>
        <p:xfrm>
          <a:off x="4416425" y="3609261"/>
          <a:ext cx="3736975" cy="1341440"/>
        </p:xfrm>
        <a:graphic>
          <a:graphicData uri="http://schemas.openxmlformats.org/drawingml/2006/table">
            <a:tbl>
              <a:tblPr/>
              <a:tblGrid>
                <a:gridCol w="1644650">
                  <a:extLst>
                    <a:ext uri="{9D8B030D-6E8A-4147-A177-3AD203B41FA5}">
                      <a16:colId xmlns:a16="http://schemas.microsoft.com/office/drawing/2014/main" val="20000"/>
                    </a:ext>
                  </a:extLst>
                </a:gridCol>
                <a:gridCol w="1046163">
                  <a:extLst>
                    <a:ext uri="{9D8B030D-6E8A-4147-A177-3AD203B41FA5}">
                      <a16:colId xmlns:a16="http://schemas.microsoft.com/office/drawing/2014/main" val="20001"/>
                    </a:ext>
                  </a:extLst>
                </a:gridCol>
                <a:gridCol w="1046162">
                  <a:extLst>
                    <a:ext uri="{9D8B030D-6E8A-4147-A177-3AD203B41FA5}">
                      <a16:colId xmlns:a16="http://schemas.microsoft.com/office/drawing/2014/main" val="20002"/>
                    </a:ext>
                  </a:extLst>
                </a:gridCol>
              </a:tblGrid>
              <a:tr h="3353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dirty="0">
                        <a:ln>
                          <a:noFill/>
                        </a:ln>
                        <a:solidFill>
                          <a:schemeClr val="tx1"/>
                        </a:solidFill>
                        <a:effectLst/>
                        <a:latin typeface="Calibri" pitchFamily="34" charset="0"/>
                      </a:endParaRPr>
                    </a:p>
                  </a:txBody>
                  <a:tcPr marT="45731" marB="4573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chemeClr val="tx1"/>
                          </a:solidFill>
                          <a:effectLst/>
                          <a:latin typeface="Calibri" pitchFamily="34" charset="0"/>
                          <a:ea typeface="SimSun" pitchFamily="2" charset="-122"/>
                          <a:cs typeface="Times New Roman" pitchFamily="18" charset="0"/>
                        </a:rPr>
                        <a:t>Isoscalar</a:t>
                      </a:r>
                    </a:p>
                  </a:txBody>
                  <a:tcPr marT="45731" marB="4573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err="1">
                          <a:ln>
                            <a:noFill/>
                          </a:ln>
                          <a:solidFill>
                            <a:schemeClr val="tx1"/>
                          </a:solidFill>
                          <a:effectLst/>
                          <a:latin typeface="Calibri" pitchFamily="34" charset="0"/>
                          <a:ea typeface="SimSun" pitchFamily="2" charset="-122"/>
                          <a:cs typeface="Times New Roman" pitchFamily="18" charset="0"/>
                        </a:rPr>
                        <a:t>Isovector</a:t>
                      </a:r>
                      <a:endParaRPr kumimoji="0" lang="en-US" sz="1600" b="0" i="0" u="none" strike="noStrike" cap="none" normalizeH="0" baseline="0" dirty="0">
                        <a:ln>
                          <a:noFill/>
                        </a:ln>
                        <a:solidFill>
                          <a:schemeClr val="tx1"/>
                        </a:solidFill>
                        <a:effectLst/>
                        <a:latin typeface="Calibri" pitchFamily="34" charset="0"/>
                        <a:ea typeface="SimSun" pitchFamily="2" charset="-122"/>
                        <a:cs typeface="Times New Roman" pitchFamily="18" charset="0"/>
                      </a:endParaRPr>
                    </a:p>
                  </a:txBody>
                  <a:tcPr marT="45731" marB="4573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3536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err="1">
                          <a:ln>
                            <a:noFill/>
                          </a:ln>
                          <a:solidFill>
                            <a:schemeClr val="tx1"/>
                          </a:solidFill>
                          <a:effectLst/>
                          <a:latin typeface="Calibri" pitchFamily="34" charset="0"/>
                          <a:ea typeface="SimSun" pitchFamily="2" charset="-122"/>
                          <a:cs typeface="Times New Roman" pitchFamily="18" charset="0"/>
                        </a:rPr>
                        <a:t>Skyrme</a:t>
                      </a:r>
                      <a:r>
                        <a:rPr kumimoji="0" lang="en-US" sz="1600" b="0" i="0" u="none" strike="noStrike" cap="none" normalizeH="0" baseline="0" dirty="0">
                          <a:ln>
                            <a:noFill/>
                          </a:ln>
                          <a:solidFill>
                            <a:schemeClr val="tx1"/>
                          </a:solidFill>
                          <a:effectLst/>
                          <a:latin typeface="Calibri" pitchFamily="34" charset="0"/>
                          <a:ea typeface="SimSun" pitchFamily="2" charset="-122"/>
                          <a:cs typeface="Times New Roman" pitchFamily="18" charset="0"/>
                        </a:rPr>
                        <a:t> SIII</a:t>
                      </a:r>
                    </a:p>
                  </a:txBody>
                  <a:tcPr marT="45731" marB="4573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chemeClr val="tx1"/>
                          </a:solidFill>
                          <a:effectLst/>
                          <a:latin typeface="Calibri" pitchFamily="34" charset="0"/>
                          <a:ea typeface="SimSun" pitchFamily="2" charset="-122"/>
                          <a:cs typeface="Times New Roman" pitchFamily="18" charset="0"/>
                        </a:rPr>
                        <a:t>300</a:t>
                      </a:r>
                    </a:p>
                  </a:txBody>
                  <a:tcPr marT="45731" marB="4573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chemeClr val="tx1"/>
                          </a:solidFill>
                          <a:effectLst/>
                          <a:latin typeface="Calibri" pitchFamily="34" charset="0"/>
                          <a:ea typeface="SimSun" pitchFamily="2" charset="-122"/>
                          <a:cs typeface="Times New Roman" pitchFamily="18" charset="0"/>
                        </a:rPr>
                        <a:t>4000</a:t>
                      </a:r>
                    </a:p>
                  </a:txBody>
                  <a:tcPr marT="45731" marB="4573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3536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err="1">
                          <a:ln>
                            <a:noFill/>
                          </a:ln>
                          <a:solidFill>
                            <a:schemeClr val="tx1"/>
                          </a:solidFill>
                          <a:effectLst/>
                          <a:latin typeface="Calibri" pitchFamily="34" charset="0"/>
                          <a:ea typeface="SimSun" pitchFamily="2" charset="-122"/>
                          <a:cs typeface="Times New Roman" pitchFamily="18" charset="0"/>
                        </a:rPr>
                        <a:t>Skyrme</a:t>
                      </a:r>
                      <a:r>
                        <a:rPr kumimoji="0" lang="en-US" sz="1600" b="0" i="0" u="none" strike="noStrike" cap="none" normalizeH="0" baseline="0" dirty="0">
                          <a:ln>
                            <a:noFill/>
                          </a:ln>
                          <a:solidFill>
                            <a:schemeClr val="tx1"/>
                          </a:solidFill>
                          <a:effectLst/>
                          <a:latin typeface="Calibri" pitchFamily="34" charset="0"/>
                          <a:ea typeface="SimSun" pitchFamily="2" charset="-122"/>
                          <a:cs typeface="Times New Roman" pitchFamily="18" charset="0"/>
                        </a:rPr>
                        <a:t> </a:t>
                      </a:r>
                      <a:r>
                        <a:rPr kumimoji="0" lang="en-US" sz="1600" b="0" i="0" u="none" strike="noStrike" cap="none" normalizeH="0" baseline="0" dirty="0" err="1">
                          <a:ln>
                            <a:noFill/>
                          </a:ln>
                          <a:solidFill>
                            <a:schemeClr val="tx1"/>
                          </a:solidFill>
                          <a:effectLst/>
                          <a:latin typeface="Calibri" pitchFamily="34" charset="0"/>
                          <a:ea typeface="SimSun" pitchFamily="2" charset="-122"/>
                          <a:cs typeface="Times New Roman" pitchFamily="18" charset="0"/>
                        </a:rPr>
                        <a:t>SkM</a:t>
                      </a:r>
                      <a:r>
                        <a:rPr kumimoji="0" lang="en-US" sz="1600" b="0" i="0" u="none" strike="noStrike" cap="none" normalizeH="0" baseline="0" dirty="0">
                          <a:ln>
                            <a:noFill/>
                          </a:ln>
                          <a:solidFill>
                            <a:schemeClr val="tx1"/>
                          </a:solidFill>
                          <a:effectLst/>
                          <a:latin typeface="Calibri" pitchFamily="34" charset="0"/>
                          <a:ea typeface="SimSun" pitchFamily="2" charset="-122"/>
                          <a:cs typeface="Times New Roman" pitchFamily="18" charset="0"/>
                        </a:rPr>
                        <a:t>*</a:t>
                      </a:r>
                    </a:p>
                  </a:txBody>
                  <a:tcPr marT="45731" marB="4573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chemeClr val="tx1"/>
                          </a:solidFill>
                          <a:effectLst/>
                          <a:latin typeface="Calibri" pitchFamily="34" charset="0"/>
                          <a:ea typeface="SimSun" pitchFamily="2" charset="-122"/>
                          <a:cs typeface="Times New Roman" pitchFamily="18" charset="0"/>
                        </a:rPr>
                        <a:t>300</a:t>
                      </a:r>
                    </a:p>
                  </a:txBody>
                  <a:tcPr marT="45731" marB="4573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chemeClr val="tx1"/>
                          </a:solidFill>
                          <a:effectLst/>
                          <a:latin typeface="Calibri" pitchFamily="34" charset="0"/>
                          <a:ea typeface="SimSun" pitchFamily="2" charset="-122"/>
                          <a:cs typeface="Times New Roman" pitchFamily="18" charset="0"/>
                        </a:rPr>
                        <a:t>2000</a:t>
                      </a:r>
                    </a:p>
                  </a:txBody>
                  <a:tcPr marT="45731" marB="4573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3536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err="1">
                          <a:ln>
                            <a:noFill/>
                          </a:ln>
                          <a:solidFill>
                            <a:schemeClr val="tx1"/>
                          </a:solidFill>
                          <a:effectLst/>
                          <a:latin typeface="Calibri" pitchFamily="34" charset="0"/>
                          <a:ea typeface="SimSun" pitchFamily="2" charset="-122"/>
                          <a:cs typeface="Times New Roman" pitchFamily="18" charset="0"/>
                        </a:rPr>
                        <a:t>Skyrme</a:t>
                      </a:r>
                      <a:r>
                        <a:rPr kumimoji="0" lang="en-US" sz="1600" b="0" i="0" u="none" strike="noStrike" cap="none" normalizeH="0" baseline="0" dirty="0">
                          <a:ln>
                            <a:noFill/>
                          </a:ln>
                          <a:solidFill>
                            <a:schemeClr val="tx1"/>
                          </a:solidFill>
                          <a:effectLst/>
                          <a:latin typeface="Calibri" pitchFamily="34" charset="0"/>
                          <a:ea typeface="SimSun" pitchFamily="2" charset="-122"/>
                          <a:cs typeface="Times New Roman" pitchFamily="18" charset="0"/>
                        </a:rPr>
                        <a:t> SLy4</a:t>
                      </a:r>
                    </a:p>
                  </a:txBody>
                  <a:tcPr marT="45731" marB="4573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Calibri" pitchFamily="34" charset="0"/>
                          <a:ea typeface="SimSun" pitchFamily="2" charset="-122"/>
                          <a:cs typeface="Times New Roman" pitchFamily="18" charset="0"/>
                        </a:rPr>
                        <a:t>700</a:t>
                      </a:r>
                    </a:p>
                  </a:txBody>
                  <a:tcPr marT="45731" marB="4573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Calibri" pitchFamily="34" charset="0"/>
                          <a:ea typeface="SimSun" pitchFamily="2" charset="-122"/>
                          <a:cs typeface="Times New Roman" pitchFamily="18" charset="0"/>
                        </a:rPr>
                        <a:t>8000</a:t>
                      </a:r>
                    </a:p>
                  </a:txBody>
                  <a:tcPr marT="45731" marB="4573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
        <p:nvSpPr>
          <p:cNvPr id="6174" name="Text Box 37"/>
          <p:cNvSpPr txBox="1">
            <a:spLocks noChangeArrowheads="1"/>
          </p:cNvSpPr>
          <p:nvPr/>
        </p:nvSpPr>
        <p:spPr bwMode="auto">
          <a:xfrm>
            <a:off x="3989387" y="3221911"/>
            <a:ext cx="47736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US" sz="1600" b="1" dirty="0">
                <a:solidFill>
                  <a:srgbClr val="0000FF"/>
                </a:solidFill>
                <a:latin typeface="Arial" charset="0"/>
                <a:ea typeface="ＭＳ Ｐゴシック" pitchFamily="34" charset="-128"/>
              </a:rPr>
              <a:t>Enhancement Factor: EDM (</a:t>
            </a:r>
            <a:r>
              <a:rPr lang="en-US" sz="1600" b="1" baseline="30000" dirty="0">
                <a:solidFill>
                  <a:srgbClr val="0000FF"/>
                </a:solidFill>
                <a:latin typeface="Arial" charset="0"/>
                <a:ea typeface="ＭＳ Ｐゴシック" pitchFamily="34" charset="-128"/>
              </a:rPr>
              <a:t>225</a:t>
            </a:r>
            <a:r>
              <a:rPr lang="en-US" sz="1600" b="1" dirty="0">
                <a:solidFill>
                  <a:srgbClr val="0000FF"/>
                </a:solidFill>
                <a:latin typeface="Arial" charset="0"/>
                <a:ea typeface="ＭＳ Ｐゴシック" pitchFamily="34" charset="-128"/>
              </a:rPr>
              <a:t>Ra) / EDM (</a:t>
            </a:r>
            <a:r>
              <a:rPr lang="en-US" sz="1600" b="1" baseline="30000" dirty="0">
                <a:solidFill>
                  <a:srgbClr val="0000FF"/>
                </a:solidFill>
                <a:latin typeface="Arial" charset="0"/>
                <a:ea typeface="ＭＳ Ｐゴシック" pitchFamily="34" charset="-128"/>
              </a:rPr>
              <a:t>199</a:t>
            </a:r>
            <a:r>
              <a:rPr lang="en-US" sz="1600" b="1" dirty="0">
                <a:solidFill>
                  <a:srgbClr val="0000FF"/>
                </a:solidFill>
                <a:latin typeface="Arial" charset="0"/>
                <a:ea typeface="ＭＳ Ｐゴシック" pitchFamily="34" charset="-128"/>
              </a:rPr>
              <a:t>Hg)</a:t>
            </a:r>
          </a:p>
        </p:txBody>
      </p:sp>
      <p:sp>
        <p:nvSpPr>
          <p:cNvPr id="6175" name="Text Box 38"/>
          <p:cNvSpPr txBox="1">
            <a:spLocks noChangeArrowheads="1"/>
          </p:cNvSpPr>
          <p:nvPr/>
        </p:nvSpPr>
        <p:spPr bwMode="auto">
          <a:xfrm>
            <a:off x="304800" y="685800"/>
            <a:ext cx="8686800" cy="1054135"/>
          </a:xfrm>
          <a:prstGeom prst="rect">
            <a:avLst/>
          </a:prstGeom>
          <a:noFill/>
          <a:ln>
            <a:noFill/>
          </a:ln>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lvl1pPr marL="173038" indent="-173038"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nSpc>
                <a:spcPct val="125000"/>
              </a:lnSpc>
              <a:buFontTx/>
              <a:buChar char="•"/>
            </a:pPr>
            <a:r>
              <a:rPr lang="en-US" sz="1600" dirty="0">
                <a:solidFill>
                  <a:srgbClr val="3333FF"/>
                </a:solidFill>
                <a:latin typeface="Arial" charset="0"/>
                <a:ea typeface="ＭＳ Ｐゴシック" pitchFamily="34" charset="-128"/>
              </a:rPr>
              <a:t>Closely spaced parity doublet</a:t>
            </a:r>
            <a:r>
              <a:rPr lang="en-US" sz="1600" dirty="0">
                <a:latin typeface="Arial" charset="0"/>
                <a:ea typeface="ＭＳ Ｐゴシック" pitchFamily="34" charset="-128"/>
              </a:rPr>
              <a:t> </a:t>
            </a:r>
            <a:r>
              <a:rPr lang="en-US" sz="1400" dirty="0">
                <a:latin typeface="+mn-lt"/>
                <a:ea typeface="ＭＳ Ｐゴシック" pitchFamily="34" charset="-128"/>
              </a:rPr>
              <a:t>– </a:t>
            </a:r>
            <a:r>
              <a:rPr lang="en-US" sz="1400" dirty="0">
                <a:latin typeface="+mn-lt"/>
              </a:rPr>
              <a:t>Haxton &amp; Henley, PRL (1983)</a:t>
            </a:r>
            <a:endParaRPr lang="en-US" sz="1400" dirty="0">
              <a:latin typeface="+mn-lt"/>
              <a:ea typeface="ＭＳ Ｐゴシック" pitchFamily="34" charset="-128"/>
            </a:endParaRPr>
          </a:p>
          <a:p>
            <a:pPr>
              <a:lnSpc>
                <a:spcPct val="125000"/>
              </a:lnSpc>
              <a:buFontTx/>
              <a:buChar char="•"/>
            </a:pPr>
            <a:r>
              <a:rPr lang="en-US" sz="1600" dirty="0">
                <a:solidFill>
                  <a:srgbClr val="3333FF"/>
                </a:solidFill>
                <a:latin typeface="Arial" charset="0"/>
                <a:ea typeface="ＭＳ Ｐゴシック" pitchFamily="34" charset="-128"/>
              </a:rPr>
              <a:t>Large Schiff moment due to </a:t>
            </a:r>
            <a:r>
              <a:rPr lang="en-US" sz="1600" dirty="0" err="1">
                <a:solidFill>
                  <a:srgbClr val="3333FF"/>
                </a:solidFill>
                <a:latin typeface="Arial" charset="0"/>
                <a:ea typeface="ＭＳ Ｐゴシック" pitchFamily="34" charset="-128"/>
              </a:rPr>
              <a:t>octupole</a:t>
            </a:r>
            <a:r>
              <a:rPr lang="en-US" sz="1600" dirty="0">
                <a:solidFill>
                  <a:srgbClr val="3333FF"/>
                </a:solidFill>
                <a:latin typeface="Arial" charset="0"/>
                <a:ea typeface="ＭＳ Ｐゴシック" pitchFamily="34" charset="-128"/>
              </a:rPr>
              <a:t> deformation </a:t>
            </a:r>
            <a:r>
              <a:rPr lang="en-US" sz="1400" dirty="0">
                <a:latin typeface="+mn-lt"/>
              </a:rPr>
              <a:t>– </a:t>
            </a:r>
            <a:r>
              <a:rPr lang="en-US" sz="1400" dirty="0" err="1">
                <a:latin typeface="+mn-lt"/>
              </a:rPr>
              <a:t>Auerbach</a:t>
            </a:r>
            <a:r>
              <a:rPr lang="en-US" sz="1400" dirty="0">
                <a:latin typeface="+mn-lt"/>
              </a:rPr>
              <a:t>, Flambaum &amp; </a:t>
            </a:r>
            <a:r>
              <a:rPr lang="en-US" sz="1400" dirty="0" err="1">
                <a:latin typeface="+mn-lt"/>
              </a:rPr>
              <a:t>Spevak</a:t>
            </a:r>
            <a:r>
              <a:rPr lang="en-US" sz="1400" dirty="0">
                <a:latin typeface="+mn-lt"/>
              </a:rPr>
              <a:t>, PRL (1996)</a:t>
            </a:r>
            <a:endParaRPr lang="en-US" sz="1400" dirty="0">
              <a:latin typeface="+mn-lt"/>
              <a:ea typeface="ＭＳ Ｐゴシック" pitchFamily="34" charset="-128"/>
            </a:endParaRPr>
          </a:p>
          <a:p>
            <a:pPr>
              <a:lnSpc>
                <a:spcPct val="125000"/>
              </a:lnSpc>
              <a:buFontTx/>
              <a:buChar char="•"/>
            </a:pPr>
            <a:r>
              <a:rPr lang="en-US" sz="1600" dirty="0">
                <a:solidFill>
                  <a:srgbClr val="3333FF"/>
                </a:solidFill>
                <a:latin typeface="Arial" charset="0"/>
                <a:ea typeface="ＭＳ Ｐゴシック" pitchFamily="34" charset="-128"/>
              </a:rPr>
              <a:t>Relativistic atomic structure (</a:t>
            </a:r>
            <a:r>
              <a:rPr lang="en-US" sz="1600" baseline="30000" dirty="0">
                <a:solidFill>
                  <a:srgbClr val="3333FF"/>
                </a:solidFill>
                <a:latin typeface="Arial" charset="0"/>
                <a:ea typeface="ＭＳ Ｐゴシック" pitchFamily="34" charset="-128"/>
              </a:rPr>
              <a:t>225</a:t>
            </a:r>
            <a:r>
              <a:rPr lang="en-US" sz="1600" dirty="0">
                <a:solidFill>
                  <a:srgbClr val="3333FF"/>
                </a:solidFill>
                <a:latin typeface="Arial" charset="0"/>
                <a:ea typeface="ＭＳ Ｐゴシック" pitchFamily="34" charset="-128"/>
              </a:rPr>
              <a:t>Ra / </a:t>
            </a:r>
            <a:r>
              <a:rPr lang="en-US" sz="1600" baseline="30000" dirty="0">
                <a:solidFill>
                  <a:srgbClr val="3333FF"/>
                </a:solidFill>
                <a:latin typeface="Arial" charset="0"/>
                <a:ea typeface="ＭＳ Ｐゴシック" pitchFamily="34" charset="-128"/>
              </a:rPr>
              <a:t>199</a:t>
            </a:r>
            <a:r>
              <a:rPr lang="en-US" sz="1600" dirty="0">
                <a:solidFill>
                  <a:srgbClr val="3333FF"/>
                </a:solidFill>
                <a:latin typeface="Arial" charset="0"/>
                <a:ea typeface="ＭＳ Ｐゴシック" pitchFamily="34" charset="-128"/>
              </a:rPr>
              <a:t>Hg ~ 3)  </a:t>
            </a:r>
            <a:r>
              <a:rPr kumimoji="1" lang="en-US" altLang="zh-TW" sz="1400" dirty="0">
                <a:latin typeface="+mn-lt"/>
              </a:rPr>
              <a:t>– </a:t>
            </a:r>
            <a:r>
              <a:rPr kumimoji="1" lang="en-US" altLang="zh-TW" sz="1400" dirty="0" err="1">
                <a:latin typeface="+mn-lt"/>
              </a:rPr>
              <a:t>Dzuba</a:t>
            </a:r>
            <a:r>
              <a:rPr kumimoji="1" lang="en-US" altLang="zh-TW" sz="1400" dirty="0">
                <a:latin typeface="+mn-lt"/>
              </a:rPr>
              <a:t>, Flambaum, </a:t>
            </a:r>
            <a:r>
              <a:rPr kumimoji="1" lang="en-US" altLang="zh-TW" sz="1400" dirty="0" err="1">
                <a:latin typeface="+mn-lt"/>
              </a:rPr>
              <a:t>Ginges</a:t>
            </a:r>
            <a:r>
              <a:rPr kumimoji="1" lang="en-US" altLang="zh-TW" sz="1400" dirty="0">
                <a:latin typeface="+mn-lt"/>
              </a:rPr>
              <a:t>, </a:t>
            </a:r>
            <a:r>
              <a:rPr kumimoji="1" lang="en-US" altLang="zh-TW" sz="1400" dirty="0" err="1">
                <a:latin typeface="+mn-lt"/>
              </a:rPr>
              <a:t>Kozlov</a:t>
            </a:r>
            <a:r>
              <a:rPr kumimoji="1" lang="en-US" altLang="zh-TW" sz="1400" dirty="0">
                <a:latin typeface="+mn-lt"/>
              </a:rPr>
              <a:t>, PRA (2002)</a:t>
            </a:r>
            <a:endParaRPr kumimoji="1" lang="en-US" sz="1400" dirty="0">
              <a:latin typeface="+mn-lt"/>
            </a:endParaRPr>
          </a:p>
        </p:txBody>
      </p:sp>
      <p:sp>
        <p:nvSpPr>
          <p:cNvPr id="80936" name="Rectangle 40"/>
          <p:cNvSpPr>
            <a:spLocks noGrp="1" noChangeArrowheads="1"/>
          </p:cNvSpPr>
          <p:nvPr>
            <p:ph type="title" idx="4294967295"/>
          </p:nvPr>
        </p:nvSpPr>
        <p:spPr>
          <a:xfrm>
            <a:off x="304800" y="152400"/>
            <a:ext cx="8458200" cy="457200"/>
          </a:xfrm>
        </p:spPr>
        <p:txBody>
          <a:bodyPr/>
          <a:lstStyle/>
          <a:p>
            <a:pPr eaLnBrk="1" hangingPunct="1">
              <a:defRPr/>
            </a:pPr>
            <a:r>
              <a:rPr lang="en-US" sz="2400" dirty="0">
                <a:solidFill>
                  <a:srgbClr val="0000FF"/>
                </a:solidFill>
                <a:effectLst>
                  <a:outerShdw blurRad="38100" dist="38100" dir="2700000" algn="tl">
                    <a:srgbClr val="000000">
                      <a:alpha val="43137"/>
                    </a:srgbClr>
                  </a:outerShdw>
                </a:effectLst>
              </a:rPr>
              <a:t>EDM of </a:t>
            </a:r>
            <a:r>
              <a:rPr lang="en-US" sz="2400" baseline="30000" dirty="0">
                <a:solidFill>
                  <a:srgbClr val="0000FF"/>
                </a:solidFill>
                <a:effectLst>
                  <a:outerShdw blurRad="38100" dist="38100" dir="2700000" algn="tl">
                    <a:srgbClr val="000000">
                      <a:alpha val="43137"/>
                    </a:srgbClr>
                  </a:outerShdw>
                </a:effectLst>
              </a:rPr>
              <a:t>225</a:t>
            </a:r>
            <a:r>
              <a:rPr lang="en-US" sz="2400" dirty="0">
                <a:solidFill>
                  <a:srgbClr val="0000FF"/>
                </a:solidFill>
                <a:effectLst>
                  <a:outerShdw blurRad="38100" dist="38100" dir="2700000" algn="tl">
                    <a:srgbClr val="000000">
                      <a:alpha val="43137"/>
                    </a:srgbClr>
                  </a:outerShdw>
                </a:effectLst>
              </a:rPr>
              <a:t>Ra enhanced and more reliably calculated</a:t>
            </a:r>
          </a:p>
        </p:txBody>
      </p:sp>
      <p:grpSp>
        <p:nvGrpSpPr>
          <p:cNvPr id="6177" name="Group 58"/>
          <p:cNvGrpSpPr>
            <a:grpSpLocks/>
          </p:cNvGrpSpPr>
          <p:nvPr/>
        </p:nvGrpSpPr>
        <p:grpSpPr bwMode="auto">
          <a:xfrm>
            <a:off x="381000" y="1905000"/>
            <a:ext cx="3352800" cy="3657600"/>
            <a:chOff x="240" y="1776"/>
            <a:chExt cx="2112" cy="2304"/>
          </a:xfrm>
        </p:grpSpPr>
        <p:sp>
          <p:nvSpPr>
            <p:cNvPr id="6180" name="AutoShape 42"/>
            <p:cNvSpPr>
              <a:spLocks noChangeArrowheads="1"/>
            </p:cNvSpPr>
            <p:nvPr/>
          </p:nvSpPr>
          <p:spPr bwMode="auto">
            <a:xfrm>
              <a:off x="240" y="1776"/>
              <a:ext cx="1968" cy="2304"/>
            </a:xfrm>
            <a:prstGeom prst="roundRect">
              <a:avLst>
                <a:gd name="adj" fmla="val 16667"/>
              </a:avLst>
            </a:prstGeom>
            <a:solidFill>
              <a:srgbClr val="CCFFFF"/>
            </a:solidFill>
            <a:ln>
              <a:noFill/>
            </a:ln>
            <a:effectLst>
              <a:outerShdw dist="35921" dir="2700000" algn="ctr" rotWithShape="0">
                <a:srgbClr val="808080"/>
              </a:outer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6181" name="Text Box 43"/>
            <p:cNvSpPr txBox="1">
              <a:spLocks noChangeAspect="1" noChangeArrowheads="1"/>
            </p:cNvSpPr>
            <p:nvPr/>
          </p:nvSpPr>
          <p:spPr bwMode="auto">
            <a:xfrm>
              <a:off x="855" y="3171"/>
              <a:ext cx="1497" cy="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sz="2000">
                  <a:latin typeface="Symbol" pitchFamily="18" charset="2"/>
                  <a:ea typeface="PMingLiU" pitchFamily="18" charset="-120"/>
                  <a:sym typeface="Symbol" pitchFamily="18" charset="2"/>
                </a:rPr>
                <a:t></a:t>
              </a:r>
              <a:r>
                <a:rPr lang="en-US" sz="2000" baseline="30000">
                  <a:latin typeface="Symbol" pitchFamily="18" charset="2"/>
                  <a:ea typeface="PMingLiU" pitchFamily="18" charset="-120"/>
                </a:rPr>
                <a:t>- </a:t>
              </a:r>
              <a:r>
                <a:rPr lang="en-US" sz="2000">
                  <a:latin typeface="Symbol" pitchFamily="18" charset="2"/>
                  <a:ea typeface="PMingLiU" pitchFamily="18" charset="-120"/>
                </a:rPr>
                <a:t>= (|a</a:t>
              </a:r>
              <a:r>
                <a:rPr lang="en-US" sz="2000">
                  <a:latin typeface="Symbol" pitchFamily="18" charset="2"/>
                  <a:ea typeface="PMingLiU" pitchFamily="18" charset="-120"/>
                  <a:sym typeface="Symbol" pitchFamily="18" charset="2"/>
                </a:rPr>
                <a:t></a:t>
              </a:r>
              <a:r>
                <a:rPr lang="en-US" sz="2000">
                  <a:latin typeface="Symbol" pitchFamily="18" charset="2"/>
                  <a:ea typeface="PMingLiU" pitchFamily="18" charset="-120"/>
                </a:rPr>
                <a:t> - |b</a:t>
              </a:r>
              <a:r>
                <a:rPr lang="en-US" sz="2000">
                  <a:latin typeface="Symbol" pitchFamily="18" charset="2"/>
                  <a:ea typeface="PMingLiU" pitchFamily="18" charset="-120"/>
                  <a:sym typeface="Symbol" pitchFamily="18" charset="2"/>
                </a:rPr>
                <a:t></a:t>
              </a:r>
              <a:r>
                <a:rPr lang="en-US" sz="2000">
                  <a:latin typeface="Symbol" pitchFamily="18" charset="2"/>
                  <a:ea typeface="PMingLiU" pitchFamily="18" charset="-120"/>
                </a:rPr>
                <a:t>)/</a:t>
              </a:r>
              <a:r>
                <a:rPr lang="en-US" sz="2000">
                  <a:latin typeface="Symbol" pitchFamily="18" charset="2"/>
                  <a:ea typeface="PMingLiU" pitchFamily="18" charset="-120"/>
                  <a:sym typeface="Symbol" pitchFamily="18" charset="2"/>
                </a:rPr>
                <a:t></a:t>
              </a:r>
              <a:r>
                <a:rPr lang="en-US" sz="2000">
                  <a:latin typeface="Symbol" pitchFamily="18" charset="2"/>
                  <a:ea typeface="PMingLiU" pitchFamily="18" charset="-120"/>
                </a:rPr>
                <a:t>2</a:t>
              </a:r>
              <a:r>
                <a:rPr lang="en-US" sz="2000">
                  <a:latin typeface="Symbol" pitchFamily="18" charset="2"/>
                  <a:ea typeface="PMingLiU" pitchFamily="18" charset="-120"/>
                  <a:sym typeface="Symbol" pitchFamily="18" charset="2"/>
                </a:rPr>
                <a:t> </a:t>
              </a:r>
            </a:p>
            <a:p>
              <a:endParaRPr lang="en-US" sz="2000">
                <a:latin typeface="Symbol" pitchFamily="18" charset="2"/>
                <a:ea typeface="PMingLiU" pitchFamily="18" charset="-120"/>
                <a:sym typeface="Symbol" pitchFamily="18" charset="2"/>
              </a:endParaRPr>
            </a:p>
            <a:p>
              <a:r>
                <a:rPr lang="en-US" sz="2000">
                  <a:latin typeface="Symbol" pitchFamily="18" charset="2"/>
                  <a:ea typeface="PMingLiU" pitchFamily="18" charset="-120"/>
                  <a:sym typeface="Symbol" pitchFamily="18" charset="2"/>
                </a:rPr>
                <a:t></a:t>
              </a:r>
              <a:r>
                <a:rPr lang="en-US" sz="2000" baseline="30000">
                  <a:latin typeface="Symbol" pitchFamily="18" charset="2"/>
                  <a:ea typeface="PMingLiU" pitchFamily="18" charset="-120"/>
                </a:rPr>
                <a:t>+ </a:t>
              </a:r>
              <a:r>
                <a:rPr lang="en-US" sz="2000">
                  <a:latin typeface="Symbol" pitchFamily="18" charset="2"/>
                  <a:ea typeface="PMingLiU" pitchFamily="18" charset="-120"/>
                </a:rPr>
                <a:t>= (|a</a:t>
              </a:r>
              <a:r>
                <a:rPr lang="en-US" sz="2000">
                  <a:latin typeface="Symbol" pitchFamily="18" charset="2"/>
                  <a:ea typeface="PMingLiU" pitchFamily="18" charset="-120"/>
                  <a:sym typeface="Symbol" pitchFamily="18" charset="2"/>
                </a:rPr>
                <a:t></a:t>
              </a:r>
              <a:r>
                <a:rPr lang="en-US" sz="2000">
                  <a:latin typeface="Symbol" pitchFamily="18" charset="2"/>
                  <a:ea typeface="PMingLiU" pitchFamily="18" charset="-120"/>
                </a:rPr>
                <a:t> + |b</a:t>
              </a:r>
              <a:r>
                <a:rPr lang="en-US" sz="2000">
                  <a:latin typeface="Symbol" pitchFamily="18" charset="2"/>
                  <a:ea typeface="PMingLiU" pitchFamily="18" charset="-120"/>
                  <a:sym typeface="Symbol" pitchFamily="18" charset="2"/>
                </a:rPr>
                <a:t></a:t>
              </a:r>
              <a:r>
                <a:rPr lang="en-US" sz="2000">
                  <a:latin typeface="Symbol" pitchFamily="18" charset="2"/>
                  <a:ea typeface="PMingLiU" pitchFamily="18" charset="-120"/>
                </a:rPr>
                <a:t>)/</a:t>
              </a:r>
              <a:r>
                <a:rPr lang="en-US" sz="2000">
                  <a:latin typeface="Symbol" pitchFamily="18" charset="2"/>
                  <a:ea typeface="PMingLiU" pitchFamily="18" charset="-120"/>
                  <a:sym typeface="Symbol" pitchFamily="18" charset="2"/>
                </a:rPr>
                <a:t></a:t>
              </a:r>
              <a:r>
                <a:rPr lang="en-US" sz="2000">
                  <a:latin typeface="Symbol" pitchFamily="18" charset="2"/>
                  <a:ea typeface="PMingLiU" pitchFamily="18" charset="-120"/>
                </a:rPr>
                <a:t>2</a:t>
              </a:r>
              <a:endParaRPr lang="en-US" sz="2000">
                <a:ea typeface="PMingLiU" pitchFamily="18" charset="-120"/>
              </a:endParaRPr>
            </a:p>
          </p:txBody>
        </p:sp>
        <p:sp>
          <p:nvSpPr>
            <p:cNvPr id="6182" name="Line 44"/>
            <p:cNvSpPr>
              <a:spLocks noChangeShapeType="1"/>
            </p:cNvSpPr>
            <p:nvPr/>
          </p:nvSpPr>
          <p:spPr bwMode="auto">
            <a:xfrm>
              <a:off x="352" y="3696"/>
              <a:ext cx="524" cy="0"/>
            </a:xfrm>
            <a:prstGeom prst="line">
              <a:avLst/>
            </a:prstGeom>
            <a:noFill/>
            <a:ln w="19050">
              <a:solidFill>
                <a:srgbClr val="800000"/>
              </a:solidFill>
              <a:round/>
              <a:headEnd/>
              <a:tailEnd/>
            </a:ln>
            <a:extLst>
              <a:ext uri="{909E8E84-426E-40DD-AFC4-6F175D3DCCD1}">
                <a14:hiddenFill xmlns:a14="http://schemas.microsoft.com/office/drawing/2010/main">
                  <a:noFill/>
                </a14:hiddenFill>
              </a:ext>
            </a:extLst>
          </p:spPr>
          <p:txBody>
            <a:bodyPr wrap="none" lIns="96646" tIns="48323" rIns="96646" bIns="48323" anchor="ctr"/>
            <a:lstStyle/>
            <a:p>
              <a:endParaRPr lang="en-US"/>
            </a:p>
          </p:txBody>
        </p:sp>
        <p:sp>
          <p:nvSpPr>
            <p:cNvPr id="6183" name="Line 45"/>
            <p:cNvSpPr>
              <a:spLocks noChangeShapeType="1"/>
            </p:cNvSpPr>
            <p:nvPr/>
          </p:nvSpPr>
          <p:spPr bwMode="auto">
            <a:xfrm>
              <a:off x="354" y="3268"/>
              <a:ext cx="524" cy="0"/>
            </a:xfrm>
            <a:prstGeom prst="line">
              <a:avLst/>
            </a:prstGeom>
            <a:noFill/>
            <a:ln w="19050">
              <a:solidFill>
                <a:srgbClr val="800000"/>
              </a:solidFill>
              <a:round/>
              <a:headEnd/>
              <a:tailEnd/>
            </a:ln>
            <a:extLst>
              <a:ext uri="{909E8E84-426E-40DD-AFC4-6F175D3DCCD1}">
                <a14:hiddenFill xmlns:a14="http://schemas.microsoft.com/office/drawing/2010/main">
                  <a:noFill/>
                </a14:hiddenFill>
              </a:ext>
            </a:extLst>
          </p:spPr>
          <p:txBody>
            <a:bodyPr wrap="none" lIns="96646" tIns="48323" rIns="96646" bIns="48323" anchor="ctr"/>
            <a:lstStyle/>
            <a:p>
              <a:endParaRPr lang="en-US"/>
            </a:p>
          </p:txBody>
        </p:sp>
        <p:sp>
          <p:nvSpPr>
            <p:cNvPr id="6184" name="Line 46"/>
            <p:cNvSpPr>
              <a:spLocks noChangeShapeType="1"/>
            </p:cNvSpPr>
            <p:nvPr/>
          </p:nvSpPr>
          <p:spPr bwMode="auto">
            <a:xfrm>
              <a:off x="495" y="3273"/>
              <a:ext cx="2" cy="430"/>
            </a:xfrm>
            <a:prstGeom prst="line">
              <a:avLst/>
            </a:prstGeom>
            <a:noFill/>
            <a:ln w="19050">
              <a:solidFill>
                <a:srgbClr val="800000"/>
              </a:solidFill>
              <a:round/>
              <a:headEnd type="triangle" w="med" len="med"/>
              <a:tailEnd type="triangle" w="med" len="med"/>
            </a:ln>
            <a:extLst>
              <a:ext uri="{909E8E84-426E-40DD-AFC4-6F175D3DCCD1}">
                <a14:hiddenFill xmlns:a14="http://schemas.microsoft.com/office/drawing/2010/main">
                  <a:noFill/>
                </a14:hiddenFill>
              </a:ext>
            </a:extLst>
          </p:spPr>
          <p:txBody>
            <a:bodyPr wrap="none" lIns="96646" tIns="48323" rIns="96646" bIns="48323" anchor="ctr"/>
            <a:lstStyle/>
            <a:p>
              <a:endParaRPr lang="en-US"/>
            </a:p>
          </p:txBody>
        </p:sp>
        <p:sp>
          <p:nvSpPr>
            <p:cNvPr id="6185" name="Text Box 47"/>
            <p:cNvSpPr txBox="1">
              <a:spLocks noChangeArrowheads="1"/>
            </p:cNvSpPr>
            <p:nvPr/>
          </p:nvSpPr>
          <p:spPr bwMode="auto">
            <a:xfrm>
              <a:off x="471" y="3356"/>
              <a:ext cx="495" cy="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6646" tIns="48323" rIns="96646" bIns="48323" anchor="ct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r>
                <a:rPr lang="en-US" sz="1600">
                  <a:ea typeface="PMingLiU" pitchFamily="18" charset="-120"/>
                </a:rPr>
                <a:t>55 keV</a:t>
              </a:r>
            </a:p>
          </p:txBody>
        </p:sp>
        <p:grpSp>
          <p:nvGrpSpPr>
            <p:cNvPr id="6186" name="Group 48"/>
            <p:cNvGrpSpPr>
              <a:grpSpLocks/>
            </p:cNvGrpSpPr>
            <p:nvPr/>
          </p:nvGrpSpPr>
          <p:grpSpPr bwMode="auto">
            <a:xfrm>
              <a:off x="330" y="2200"/>
              <a:ext cx="842" cy="853"/>
              <a:chOff x="2726" y="866"/>
              <a:chExt cx="842" cy="853"/>
            </a:xfrm>
          </p:grpSpPr>
          <p:pic>
            <p:nvPicPr>
              <p:cNvPr id="6191" name="Picture 49"/>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726" y="866"/>
                <a:ext cx="842" cy="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92" name="Text Box 50"/>
              <p:cNvSpPr txBox="1">
                <a:spLocks noChangeArrowheads="1"/>
              </p:cNvSpPr>
              <p:nvPr/>
            </p:nvSpPr>
            <p:spPr bwMode="auto">
              <a:xfrm>
                <a:off x="2949" y="1057"/>
                <a:ext cx="442" cy="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6646" tIns="48323" rIns="96646" bIns="48323" anchor="ct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r>
                  <a:rPr lang="en-US" sz="3600" b="1">
                    <a:solidFill>
                      <a:srgbClr val="0000FF"/>
                    </a:solidFill>
                    <a:ea typeface="PMingLiU" pitchFamily="18" charset="-120"/>
                  </a:rPr>
                  <a:t>|</a:t>
                </a:r>
                <a:r>
                  <a:rPr lang="en-US" sz="3200" b="1">
                    <a:solidFill>
                      <a:srgbClr val="0000FF"/>
                    </a:solidFill>
                    <a:latin typeface="Symbol" pitchFamily="18" charset="2"/>
                    <a:ea typeface="PMingLiU" pitchFamily="18" charset="-120"/>
                  </a:rPr>
                  <a:t>a</a:t>
                </a:r>
                <a:r>
                  <a:rPr lang="en-US" sz="3600" b="1">
                    <a:solidFill>
                      <a:srgbClr val="0000FF"/>
                    </a:solidFill>
                    <a:ea typeface="PMingLiU" pitchFamily="18" charset="-120"/>
                    <a:sym typeface="Symbol" pitchFamily="18" charset="2"/>
                  </a:rPr>
                  <a:t></a:t>
                </a:r>
                <a:endParaRPr lang="en-US" sz="3600" b="1">
                  <a:solidFill>
                    <a:srgbClr val="0000FF"/>
                  </a:solidFill>
                  <a:ea typeface="PMingLiU" pitchFamily="18" charset="-120"/>
                </a:endParaRPr>
              </a:p>
            </p:txBody>
          </p:sp>
        </p:grpSp>
        <p:grpSp>
          <p:nvGrpSpPr>
            <p:cNvPr id="6187" name="Group 51"/>
            <p:cNvGrpSpPr>
              <a:grpSpLocks/>
            </p:cNvGrpSpPr>
            <p:nvPr/>
          </p:nvGrpSpPr>
          <p:grpSpPr bwMode="auto">
            <a:xfrm>
              <a:off x="1258" y="2212"/>
              <a:ext cx="842" cy="853"/>
              <a:chOff x="3654" y="878"/>
              <a:chExt cx="842" cy="853"/>
            </a:xfrm>
          </p:grpSpPr>
          <p:pic>
            <p:nvPicPr>
              <p:cNvPr id="6189" name="Picture 52"/>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flipV="1">
                <a:off x="3654" y="878"/>
                <a:ext cx="842" cy="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90" name="Text Box 53"/>
              <p:cNvSpPr txBox="1">
                <a:spLocks noChangeArrowheads="1"/>
              </p:cNvSpPr>
              <p:nvPr/>
            </p:nvSpPr>
            <p:spPr bwMode="auto">
              <a:xfrm>
                <a:off x="3887" y="1069"/>
                <a:ext cx="421" cy="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6646" tIns="48323" rIns="96646" bIns="48323" anchor="ct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r>
                  <a:rPr lang="en-US" sz="3600" b="1" dirty="0">
                    <a:solidFill>
                      <a:srgbClr val="0000FF"/>
                    </a:solidFill>
                    <a:ea typeface="PMingLiU" pitchFamily="18" charset="-120"/>
                  </a:rPr>
                  <a:t>|</a:t>
                </a:r>
                <a:r>
                  <a:rPr lang="en-US" sz="3200" b="1" dirty="0">
                    <a:solidFill>
                      <a:srgbClr val="0000FF"/>
                    </a:solidFill>
                    <a:latin typeface="Symbol" pitchFamily="18" charset="2"/>
                    <a:ea typeface="PMingLiU" pitchFamily="18" charset="-120"/>
                  </a:rPr>
                  <a:t>b</a:t>
                </a:r>
                <a:r>
                  <a:rPr lang="en-US" sz="3600" b="1" dirty="0">
                    <a:solidFill>
                      <a:srgbClr val="0000FF"/>
                    </a:solidFill>
                    <a:ea typeface="PMingLiU" pitchFamily="18" charset="-120"/>
                    <a:sym typeface="Symbol" pitchFamily="18" charset="2"/>
                  </a:rPr>
                  <a:t></a:t>
                </a:r>
                <a:endParaRPr lang="en-US" sz="3600" b="1" dirty="0">
                  <a:solidFill>
                    <a:srgbClr val="0000FF"/>
                  </a:solidFill>
                  <a:ea typeface="PMingLiU" pitchFamily="18" charset="-120"/>
                </a:endParaRPr>
              </a:p>
            </p:txBody>
          </p:sp>
        </p:grpSp>
        <p:sp>
          <p:nvSpPr>
            <p:cNvPr id="6188" name="Text Box 54"/>
            <p:cNvSpPr txBox="1">
              <a:spLocks noChangeArrowheads="1"/>
            </p:cNvSpPr>
            <p:nvPr/>
          </p:nvSpPr>
          <p:spPr bwMode="auto">
            <a:xfrm>
              <a:off x="664" y="1872"/>
              <a:ext cx="1094"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sz="2000">
                  <a:latin typeface="Arial" charset="0"/>
                </a:rPr>
                <a:t>Parity doublet</a:t>
              </a:r>
            </a:p>
          </p:txBody>
        </p:sp>
      </p:grpSp>
      <p:graphicFrame>
        <p:nvGraphicFramePr>
          <p:cNvPr id="6179" name="Object 56"/>
          <p:cNvGraphicFramePr>
            <a:graphicFrameLocks noChangeAspect="1"/>
          </p:cNvGraphicFramePr>
          <p:nvPr/>
        </p:nvGraphicFramePr>
        <p:xfrm>
          <a:off x="3736975" y="2002711"/>
          <a:ext cx="5051425" cy="771525"/>
        </p:xfrm>
        <a:graphic>
          <a:graphicData uri="http://schemas.openxmlformats.org/presentationml/2006/ole">
            <mc:AlternateContent xmlns:mc="http://schemas.openxmlformats.org/markup-compatibility/2006">
              <mc:Choice xmlns:v="urn:schemas-microsoft-com:vml" Requires="v">
                <p:oleObj spid="_x0000_s7197" name="Equation" r:id="rId5" imgW="3085920" imgH="469800" progId="Equation.DSMT4">
                  <p:embed/>
                </p:oleObj>
              </mc:Choice>
              <mc:Fallback>
                <p:oleObj name="Equation" r:id="rId5" imgW="3085920" imgH="469800" progId="Equation.DSMT4">
                  <p:embed/>
                  <p:pic>
                    <p:nvPicPr>
                      <p:cNvPr id="6179" name="Object 56"/>
                      <p:cNvPicPr>
                        <a:picLocks noChangeAspect="1" noChangeArrowheads="1"/>
                      </p:cNvPicPr>
                      <p:nvPr/>
                    </p:nvPicPr>
                    <p:blipFill>
                      <a:blip r:embed="rId6"/>
                      <a:srcRect/>
                      <a:stretch>
                        <a:fillRect/>
                      </a:stretch>
                    </p:blipFill>
                    <p:spPr bwMode="auto">
                      <a:xfrm>
                        <a:off x="3736975" y="2002711"/>
                        <a:ext cx="5051425" cy="771525"/>
                      </a:xfrm>
                      <a:prstGeom prst="rect">
                        <a:avLst/>
                      </a:prstGeom>
                      <a:solidFill>
                        <a:srgbClr val="FFFF99"/>
                      </a:solidFill>
                      <a:ln>
                        <a:noFill/>
                      </a:ln>
                      <a:effectLst>
                        <a:outerShdw dist="35921" dir="2700000" algn="ctr" rotWithShape="0">
                          <a:schemeClr val="bg2"/>
                        </a:outerShdw>
                      </a:effectLst>
                      <a:extLs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
        <p:nvSpPr>
          <p:cNvPr id="3" name="TextBox 2"/>
          <p:cNvSpPr txBox="1"/>
          <p:nvPr/>
        </p:nvSpPr>
        <p:spPr>
          <a:xfrm>
            <a:off x="381000" y="5715000"/>
            <a:ext cx="8548686" cy="1046440"/>
          </a:xfrm>
          <a:prstGeom prst="rect">
            <a:avLst/>
          </a:prstGeom>
          <a:noFill/>
        </p:spPr>
        <p:txBody>
          <a:bodyPr wrap="square" rtlCol="0">
            <a:spAutoFit/>
          </a:bodyPr>
          <a:lstStyle/>
          <a:p>
            <a:r>
              <a:rPr lang="en-US" sz="1600" dirty="0">
                <a:solidFill>
                  <a:srgbClr val="0000FF"/>
                </a:solidFill>
                <a:latin typeface="Arial" pitchFamily="34" charset="0"/>
                <a:cs typeface="Arial" pitchFamily="34" charset="0"/>
              </a:rPr>
              <a:t>“[Nuclear structure] calculations in Ra are almost certainly more reliable than those in Hg.” </a:t>
            </a:r>
          </a:p>
          <a:p>
            <a:r>
              <a:rPr lang="en-US" sz="1600" dirty="0">
                <a:latin typeface="Arial" pitchFamily="34" charset="0"/>
                <a:cs typeface="Arial" pitchFamily="34" charset="0"/>
              </a:rPr>
              <a:t>			</a:t>
            </a:r>
            <a:r>
              <a:rPr lang="en-US" sz="1400" dirty="0">
                <a:latin typeface="Calibri" panose="020F0502020204030204" pitchFamily="34" charset="0"/>
                <a:cs typeface="Arial" pitchFamily="34" charset="0"/>
              </a:rPr>
              <a:t>            </a:t>
            </a:r>
            <a:r>
              <a:rPr lang="en-US" sz="1400" dirty="0">
                <a:latin typeface="Calibri" panose="020F0502020204030204" pitchFamily="34" charset="0"/>
              </a:rPr>
              <a:t>– Engel, Ramsey-Musolf, van </a:t>
            </a:r>
            <a:r>
              <a:rPr lang="en-US" sz="1400" dirty="0" err="1">
                <a:latin typeface="Calibri" panose="020F0502020204030204" pitchFamily="34" charset="0"/>
              </a:rPr>
              <a:t>Kolck</a:t>
            </a:r>
            <a:r>
              <a:rPr lang="en-US" sz="1400" dirty="0">
                <a:latin typeface="Calibri" panose="020F0502020204030204" pitchFamily="34" charset="0"/>
              </a:rPr>
              <a:t>, </a:t>
            </a:r>
            <a:r>
              <a:rPr lang="en-US" sz="1400" dirty="0" err="1">
                <a:latin typeface="Calibri" panose="020F0502020204030204" pitchFamily="34" charset="0"/>
              </a:rPr>
              <a:t>Prog</a:t>
            </a:r>
            <a:r>
              <a:rPr lang="en-US" sz="1400" dirty="0">
                <a:latin typeface="Calibri" panose="020F0502020204030204" pitchFamily="34" charset="0"/>
              </a:rPr>
              <a:t>. Part. </a:t>
            </a:r>
            <a:r>
              <a:rPr lang="en-US" sz="1400" dirty="0" err="1">
                <a:latin typeface="Calibri" panose="020F0502020204030204" pitchFamily="34" charset="0"/>
              </a:rPr>
              <a:t>Nucl</a:t>
            </a:r>
            <a:r>
              <a:rPr lang="en-US" sz="1400" dirty="0">
                <a:latin typeface="Calibri" panose="020F0502020204030204" pitchFamily="34" charset="0"/>
              </a:rPr>
              <a:t>. Phys. (2013)</a:t>
            </a:r>
          </a:p>
          <a:p>
            <a:r>
              <a:rPr lang="en-US" sz="1600" dirty="0">
                <a:solidFill>
                  <a:srgbClr val="0000FF"/>
                </a:solidFill>
                <a:latin typeface="Arial" pitchFamily="34" charset="0"/>
                <a:cs typeface="Arial" pitchFamily="34" charset="0"/>
              </a:rPr>
              <a:t>Constraining parameters in a global EDM analysis.</a:t>
            </a:r>
          </a:p>
          <a:p>
            <a:r>
              <a:rPr lang="en-US" sz="1400" dirty="0">
                <a:latin typeface="Calibri" panose="020F0502020204030204" pitchFamily="34" charset="0"/>
                <a:cs typeface="Arial" pitchFamily="34" charset="0"/>
              </a:rPr>
              <a:t>			            </a:t>
            </a:r>
            <a:r>
              <a:rPr lang="en-US" sz="1400" dirty="0">
                <a:latin typeface="Calibri" panose="020F0502020204030204" pitchFamily="34" charset="0"/>
              </a:rPr>
              <a:t>– Chupp, Ramsey-Musolf, PRC 91, 035502 (2015)</a:t>
            </a:r>
            <a:endParaRPr lang="en-US" sz="1400" b="1" dirty="0">
              <a:solidFill>
                <a:srgbClr val="0000FF"/>
              </a:solidFill>
              <a:latin typeface="Calibri" panose="020F0502020204030204" pitchFamily="34" charset="0"/>
              <a:cs typeface="Arial" pitchFamily="34" charset="0"/>
            </a:endParaRPr>
          </a:p>
        </p:txBody>
      </p:sp>
    </p:spTree>
    <p:extLst>
      <p:ext uri="{BB962C8B-B14F-4D97-AF65-F5344CB8AC3E}">
        <p14:creationId xmlns:p14="http://schemas.microsoft.com/office/powerpoint/2010/main" val="405596724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1"/>
          <p:cNvSpPr txBox="1">
            <a:spLocks/>
          </p:cNvSpPr>
          <p:nvPr/>
        </p:nvSpPr>
        <p:spPr>
          <a:xfrm>
            <a:off x="457200" y="82296"/>
            <a:ext cx="8229600" cy="728472"/>
          </a:xfrm>
          <a:prstGeom prst="rect">
            <a:avLst/>
          </a:prstGeom>
        </p:spPr>
        <p:txBody>
          <a:bodyPr/>
          <a:lstStyle>
            <a:lvl1pPr algn="l" defTabSz="914400" rtl="0" eaLnBrk="1" latinLnBrk="0" hangingPunct="1">
              <a:spcBef>
                <a:spcPct val="0"/>
              </a:spcBef>
              <a:buNone/>
              <a:defRPr sz="4000" kern="1200" spc="-100" baseline="0">
                <a:solidFill>
                  <a:schemeClr val="tx2"/>
                </a:solidFill>
                <a:latin typeface="+mj-lt"/>
                <a:ea typeface="+mj-ea"/>
                <a:cs typeface="+mj-cs"/>
              </a:defRPr>
            </a:lvl1pPr>
          </a:lstStyle>
          <a:p>
            <a:pPr algn="ctr"/>
            <a:r>
              <a:rPr lang="zh-CN" altLang="en-US" sz="3200" dirty="0">
                <a:solidFill>
                  <a:schemeClr val="bg1"/>
                </a:solidFill>
                <a:latin typeface="微软雅黑" pitchFamily="34" charset="-122"/>
                <a:ea typeface="微软雅黑" pitchFamily="34" charset="-122"/>
              </a:rPr>
              <a:t>国际合作团队</a:t>
            </a:r>
            <a:endParaRPr lang="en-US" sz="3200" dirty="0">
              <a:solidFill>
                <a:schemeClr val="bg1"/>
              </a:solidFill>
              <a:latin typeface="微软雅黑" pitchFamily="34" charset="-122"/>
              <a:ea typeface="微软雅黑" pitchFamily="34" charset="-122"/>
            </a:endParaRPr>
          </a:p>
        </p:txBody>
      </p:sp>
      <p:sp>
        <p:nvSpPr>
          <p:cNvPr id="6" name="Text Box 2"/>
          <p:cNvSpPr txBox="1">
            <a:spLocks noChangeArrowheads="1"/>
          </p:cNvSpPr>
          <p:nvPr/>
        </p:nvSpPr>
        <p:spPr bwMode="auto">
          <a:xfrm>
            <a:off x="609600" y="1066800"/>
            <a:ext cx="2375090" cy="4000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rgbClr val="1F497D"/>
              </a:buClr>
              <a:buFont typeface="Wingdings" pitchFamily="2" charset="2"/>
              <a:buChar char="§"/>
              <a:defRPr>
                <a:solidFill>
                  <a:schemeClr val="tx1"/>
                </a:solidFill>
                <a:latin typeface="Calibri" pitchFamily="34" charset="0"/>
              </a:defRPr>
            </a:lvl1pPr>
            <a:lvl2pPr marL="742950" indent="-285750" eaLnBrk="0" hangingPunct="0">
              <a:spcBef>
                <a:spcPct val="20000"/>
              </a:spcBef>
              <a:buClr>
                <a:srgbClr val="1F497D"/>
              </a:buClr>
              <a:buChar char="–"/>
              <a:defRPr sz="1600">
                <a:solidFill>
                  <a:schemeClr val="tx1"/>
                </a:solidFill>
                <a:latin typeface="Calibri" pitchFamily="34" charset="0"/>
              </a:defRPr>
            </a:lvl2pPr>
            <a:lvl3pPr marL="1143000" indent="-228600" eaLnBrk="0" hangingPunct="0">
              <a:spcBef>
                <a:spcPct val="20000"/>
              </a:spcBef>
              <a:buClr>
                <a:srgbClr val="1F497D"/>
              </a:buClr>
              <a:buChar char="•"/>
              <a:defRPr sz="1400">
                <a:solidFill>
                  <a:schemeClr val="tx1"/>
                </a:solidFill>
                <a:latin typeface="Calibri" pitchFamily="34" charset="0"/>
              </a:defRPr>
            </a:lvl3pPr>
            <a:lvl4pPr marL="1600200" indent="-228600" eaLnBrk="0" hangingPunct="0">
              <a:spcBef>
                <a:spcPct val="20000"/>
              </a:spcBef>
              <a:buClr>
                <a:srgbClr val="1F497D"/>
              </a:buClr>
              <a:buChar char="–"/>
              <a:defRPr sz="1400">
                <a:solidFill>
                  <a:schemeClr val="tx1"/>
                </a:solidFill>
                <a:latin typeface="Calibri" pitchFamily="34" charset="0"/>
              </a:defRPr>
            </a:lvl4pPr>
            <a:lvl5pPr marL="2057400" indent="-228600" eaLnBrk="0" hangingPunct="0">
              <a:spcBef>
                <a:spcPct val="20000"/>
              </a:spcBef>
              <a:buClr>
                <a:srgbClr val="1F497D"/>
              </a:buClr>
              <a:buFont typeface="Arial"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1F497D"/>
              </a:buClr>
              <a:buFont typeface="Arial"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1F497D"/>
              </a:buClr>
              <a:buFont typeface="Arial"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1F497D"/>
              </a:buClr>
              <a:buFont typeface="Arial"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1F497D"/>
              </a:buClr>
              <a:buFont typeface="Arial" charset="0"/>
              <a:buChar char="»"/>
              <a:defRPr sz="1400">
                <a:solidFill>
                  <a:schemeClr val="tx1"/>
                </a:solidFill>
                <a:latin typeface="Calibri" pitchFamily="34" charset="0"/>
              </a:defRPr>
            </a:lvl9pPr>
          </a:lstStyle>
          <a:p>
            <a:pPr eaLnBrk="1" hangingPunct="1">
              <a:spcBef>
                <a:spcPct val="0"/>
              </a:spcBef>
              <a:buClr>
                <a:srgbClr val="C00000"/>
              </a:buClr>
              <a:buNone/>
            </a:pPr>
            <a:r>
              <a:rPr lang="en-US" altLang="zh-CN" sz="2000" dirty="0">
                <a:solidFill>
                  <a:srgbClr val="0000FF"/>
                </a:solidFill>
                <a:latin typeface="微软雅黑" panose="020B0503020204020204" pitchFamily="34" charset="-122"/>
                <a:ea typeface="微软雅黑" panose="020B0503020204020204" pitchFamily="34" charset="-122"/>
                <a:cs typeface="Arial" panose="020B0604020202020204" pitchFamily="34" charset="0"/>
              </a:rPr>
              <a:t>USTC</a:t>
            </a:r>
          </a:p>
        </p:txBody>
      </p:sp>
      <p:sp>
        <p:nvSpPr>
          <p:cNvPr id="9" name="矩形 24"/>
          <p:cNvSpPr/>
          <p:nvPr/>
        </p:nvSpPr>
        <p:spPr>
          <a:xfrm>
            <a:off x="609600" y="1389960"/>
            <a:ext cx="2819400" cy="3582134"/>
          </a:xfrm>
          <a:prstGeom prst="rect">
            <a:avLst/>
          </a:prstGeom>
        </p:spPr>
        <p:txBody>
          <a:bodyPr wrap="square">
            <a:spAutoFit/>
          </a:bodyPr>
          <a:lstStyle/>
          <a:p>
            <a:pPr>
              <a:lnSpc>
                <a:spcPct val="130000"/>
              </a:lnSpc>
              <a:spcBef>
                <a:spcPct val="0"/>
              </a:spcBef>
            </a:pPr>
            <a:r>
              <a:rPr lang="en-US" altLang="zh-CN" sz="1600" dirty="0">
                <a:solidFill>
                  <a:srgbClr val="151515"/>
                </a:solidFill>
                <a:latin typeface="Microsoft YaHei" panose="020B0503020204020204" pitchFamily="34" charset="-122"/>
                <a:ea typeface="Microsoft YaHei" panose="020B0503020204020204" pitchFamily="34" charset="-122"/>
                <a:cs typeface="Arial" panose="020B0604020202020204" pitchFamily="34" charset="0"/>
              </a:rPr>
              <a:t>Xin-Peng Lin </a:t>
            </a:r>
            <a:r>
              <a:rPr lang="zh-CN" altLang="en-US" sz="1600" dirty="0">
                <a:solidFill>
                  <a:srgbClr val="151515"/>
                </a:solidFill>
                <a:latin typeface="Microsoft YaHei" panose="020B0503020204020204" pitchFamily="34" charset="-122"/>
                <a:ea typeface="Microsoft YaHei" panose="020B0503020204020204" pitchFamily="34" charset="-122"/>
                <a:cs typeface="Arial" panose="020B0604020202020204" pitchFamily="34" charset="0"/>
              </a:rPr>
              <a:t>林鑫鹏</a:t>
            </a:r>
            <a:endParaRPr lang="en-US" altLang="zh-CN" sz="1600" dirty="0">
              <a:solidFill>
                <a:srgbClr val="151515"/>
              </a:solidFill>
              <a:latin typeface="Microsoft YaHei" panose="020B0503020204020204" pitchFamily="34" charset="-122"/>
              <a:ea typeface="Microsoft YaHei" panose="020B0503020204020204" pitchFamily="34" charset="-122"/>
              <a:cs typeface="Arial" panose="020B0604020202020204" pitchFamily="34" charset="0"/>
            </a:endParaRPr>
          </a:p>
          <a:p>
            <a:pPr>
              <a:lnSpc>
                <a:spcPct val="130000"/>
              </a:lnSpc>
              <a:spcBef>
                <a:spcPct val="0"/>
              </a:spcBef>
            </a:pPr>
            <a:r>
              <a:rPr lang="en-US" altLang="zh-CN" sz="1600" dirty="0">
                <a:solidFill>
                  <a:srgbClr val="151515"/>
                </a:solidFill>
                <a:latin typeface="Microsoft YaHei" panose="020B0503020204020204" pitchFamily="34" charset="-122"/>
                <a:ea typeface="Microsoft YaHei" panose="020B0503020204020204" pitchFamily="34" charset="-122"/>
                <a:cs typeface="Arial" panose="020B0604020202020204" pitchFamily="34" charset="0"/>
              </a:rPr>
              <a:t>Z.-T. </a:t>
            </a:r>
            <a:r>
              <a:rPr lang="en-US" altLang="zh-CN" sz="1600" dirty="0">
                <a:solidFill>
                  <a:srgbClr val="151515"/>
                </a:solidFill>
                <a:latin typeface="+mn-lt"/>
                <a:ea typeface="Microsoft YaHei" panose="020B0503020204020204" pitchFamily="34" charset="-122"/>
                <a:cs typeface="Arial" panose="020B0604020202020204" pitchFamily="34" charset="0"/>
              </a:rPr>
              <a:t>Lu </a:t>
            </a:r>
            <a:r>
              <a:rPr lang="zh-CN" altLang="en-US" sz="1600" dirty="0">
                <a:solidFill>
                  <a:srgbClr val="151515"/>
                </a:solidFill>
                <a:latin typeface="+mn-lt"/>
                <a:ea typeface="Microsoft YaHei" panose="020B0503020204020204" pitchFamily="34" charset="-122"/>
                <a:cs typeface="Arial" panose="020B0604020202020204" pitchFamily="34" charset="0"/>
              </a:rPr>
              <a:t>卢征天</a:t>
            </a:r>
            <a:endParaRPr lang="en-US" altLang="zh-CN" sz="1600" dirty="0">
              <a:solidFill>
                <a:srgbClr val="151515"/>
              </a:solidFill>
              <a:latin typeface="+mn-lt"/>
              <a:ea typeface="Microsoft YaHei" panose="020B0503020204020204" pitchFamily="34" charset="-122"/>
              <a:cs typeface="Arial" panose="020B0604020202020204" pitchFamily="34" charset="0"/>
            </a:endParaRPr>
          </a:p>
          <a:p>
            <a:pPr>
              <a:lnSpc>
                <a:spcPct val="130000"/>
              </a:lnSpc>
              <a:spcBef>
                <a:spcPct val="0"/>
              </a:spcBef>
            </a:pPr>
            <a:r>
              <a:rPr lang="en-US" altLang="zh-CN" sz="1600" dirty="0">
                <a:solidFill>
                  <a:srgbClr val="151515"/>
                </a:solidFill>
                <a:latin typeface="+mn-lt"/>
                <a:ea typeface="Microsoft YaHei" panose="020B0503020204020204" pitchFamily="34" charset="-122"/>
                <a:cs typeface="Arial" panose="020B0604020202020204" pitchFamily="34" charset="0"/>
              </a:rPr>
              <a:t>Wei-Tao</a:t>
            </a:r>
            <a:r>
              <a:rPr lang="en-US" altLang="zh-CN" sz="1600" dirty="0">
                <a:solidFill>
                  <a:srgbClr val="151515"/>
                </a:solidFill>
                <a:latin typeface="Microsoft YaHei" panose="020B0503020204020204" pitchFamily="34" charset="-122"/>
                <a:ea typeface="Microsoft YaHei" panose="020B0503020204020204" pitchFamily="34" charset="-122"/>
                <a:cs typeface="Arial" panose="020B0604020202020204" pitchFamily="34" charset="0"/>
              </a:rPr>
              <a:t> Luo </a:t>
            </a:r>
            <a:r>
              <a:rPr lang="zh-CN" altLang="en-US" sz="1600" dirty="0">
                <a:solidFill>
                  <a:srgbClr val="151515"/>
                </a:solidFill>
                <a:latin typeface="Microsoft YaHei" panose="020B0503020204020204" pitchFamily="34" charset="-122"/>
                <a:ea typeface="Microsoft YaHei" panose="020B0503020204020204" pitchFamily="34" charset="-122"/>
                <a:cs typeface="Arial" panose="020B0604020202020204" pitchFamily="34" charset="0"/>
              </a:rPr>
              <a:t>罗炜涛</a:t>
            </a:r>
            <a:endParaRPr lang="en-US" altLang="zh-CN" sz="1600" dirty="0">
              <a:solidFill>
                <a:srgbClr val="151515"/>
              </a:solidFill>
              <a:latin typeface="Microsoft YaHei" panose="020B0503020204020204" pitchFamily="34" charset="-122"/>
              <a:ea typeface="Microsoft YaHei" panose="020B0503020204020204" pitchFamily="34" charset="-122"/>
              <a:cs typeface="Arial" panose="020B0604020202020204" pitchFamily="34" charset="0"/>
            </a:endParaRPr>
          </a:p>
          <a:p>
            <a:pPr>
              <a:lnSpc>
                <a:spcPct val="130000"/>
              </a:lnSpc>
            </a:pPr>
            <a:r>
              <a:rPr lang="en-US" altLang="zh-CN" sz="1600" dirty="0" err="1">
                <a:solidFill>
                  <a:srgbClr val="151515"/>
                </a:solidFill>
                <a:latin typeface="Microsoft YaHei" panose="020B0503020204020204" pitchFamily="34" charset="-122"/>
                <a:ea typeface="Microsoft YaHei" panose="020B0503020204020204" pitchFamily="34" charset="-122"/>
                <a:cs typeface="Arial" panose="020B0604020202020204" pitchFamily="34" charset="0"/>
              </a:rPr>
              <a:t>Zhi-Jin</a:t>
            </a:r>
            <a:r>
              <a:rPr lang="zh-CN" altLang="en-US" sz="1600" dirty="0">
                <a:solidFill>
                  <a:srgbClr val="151515"/>
                </a:solidFill>
                <a:latin typeface="Microsoft YaHei" panose="020B0503020204020204" pitchFamily="34" charset="-122"/>
                <a:ea typeface="Microsoft YaHei" panose="020B0503020204020204" pitchFamily="34" charset="-122"/>
                <a:cs typeface="Arial" panose="020B0604020202020204" pitchFamily="34" charset="0"/>
              </a:rPr>
              <a:t> </a:t>
            </a:r>
            <a:r>
              <a:rPr lang="en-US" altLang="zh-CN" sz="1600" dirty="0">
                <a:solidFill>
                  <a:srgbClr val="151515"/>
                </a:solidFill>
                <a:latin typeface="Microsoft YaHei" panose="020B0503020204020204" pitchFamily="34" charset="-122"/>
                <a:ea typeface="Microsoft YaHei" panose="020B0503020204020204" pitchFamily="34" charset="-122"/>
                <a:cs typeface="Arial" panose="020B0604020202020204" pitchFamily="34" charset="0"/>
              </a:rPr>
              <a:t>Tao </a:t>
            </a:r>
            <a:r>
              <a:rPr lang="zh-CN" altLang="en-US" sz="1600" dirty="0">
                <a:solidFill>
                  <a:srgbClr val="151515"/>
                </a:solidFill>
                <a:latin typeface="Microsoft YaHei" panose="020B0503020204020204" pitchFamily="34" charset="-122"/>
                <a:ea typeface="Microsoft YaHei" panose="020B0503020204020204" pitchFamily="34" charset="-122"/>
                <a:cs typeface="Arial" panose="020B0604020202020204" pitchFamily="34" charset="0"/>
              </a:rPr>
              <a:t>陶知进</a:t>
            </a:r>
            <a:endParaRPr lang="en-US" altLang="zh-CN" sz="1600" dirty="0">
              <a:solidFill>
                <a:srgbClr val="151515"/>
              </a:solidFill>
              <a:latin typeface="Microsoft YaHei" panose="020B0503020204020204" pitchFamily="34" charset="-122"/>
              <a:ea typeface="Microsoft YaHei" panose="020B0503020204020204" pitchFamily="34" charset="-122"/>
              <a:cs typeface="Arial" panose="020B0604020202020204" pitchFamily="34" charset="0"/>
            </a:endParaRPr>
          </a:p>
          <a:p>
            <a:pPr>
              <a:lnSpc>
                <a:spcPct val="130000"/>
              </a:lnSpc>
            </a:pPr>
            <a:r>
              <a:rPr lang="en-US" altLang="zh-CN" sz="1600" dirty="0" err="1">
                <a:solidFill>
                  <a:srgbClr val="151515"/>
                </a:solidFill>
                <a:latin typeface="Microsoft YaHei" panose="020B0503020204020204" pitchFamily="34" charset="-122"/>
                <a:ea typeface="Microsoft YaHei" panose="020B0503020204020204" pitchFamily="34" charset="-122"/>
                <a:cs typeface="Arial" panose="020B0604020202020204" pitchFamily="34" charset="0"/>
              </a:rPr>
              <a:t>Shou</a:t>
            </a:r>
            <a:r>
              <a:rPr lang="en-US" altLang="zh-CN" sz="1600" dirty="0">
                <a:solidFill>
                  <a:srgbClr val="151515"/>
                </a:solidFill>
                <a:latin typeface="Microsoft YaHei" panose="020B0503020204020204" pitchFamily="34" charset="-122"/>
                <a:ea typeface="Microsoft YaHei" panose="020B0503020204020204" pitchFamily="34" charset="-122"/>
                <a:cs typeface="Arial" panose="020B0604020202020204" pitchFamily="34" charset="0"/>
              </a:rPr>
              <a:t>-Bo</a:t>
            </a:r>
            <a:r>
              <a:rPr lang="zh-CN" altLang="en-US" sz="1600" dirty="0">
                <a:solidFill>
                  <a:srgbClr val="151515"/>
                </a:solidFill>
                <a:latin typeface="Microsoft YaHei" panose="020B0503020204020204" pitchFamily="34" charset="-122"/>
                <a:ea typeface="Microsoft YaHei" panose="020B0503020204020204" pitchFamily="34" charset="-122"/>
                <a:cs typeface="Arial" panose="020B0604020202020204" pitchFamily="34" charset="0"/>
              </a:rPr>
              <a:t> </a:t>
            </a:r>
            <a:r>
              <a:rPr lang="en-US" altLang="zh-CN" sz="1600" dirty="0">
                <a:solidFill>
                  <a:srgbClr val="151515"/>
                </a:solidFill>
                <a:latin typeface="Microsoft YaHei" panose="020B0503020204020204" pitchFamily="34" charset="-122"/>
                <a:ea typeface="Microsoft YaHei" panose="020B0503020204020204" pitchFamily="34" charset="-122"/>
                <a:cs typeface="Arial" panose="020B0604020202020204" pitchFamily="34" charset="0"/>
              </a:rPr>
              <a:t>Wang </a:t>
            </a:r>
            <a:r>
              <a:rPr lang="zh-CN" altLang="en-US" sz="1600" dirty="0">
                <a:solidFill>
                  <a:srgbClr val="151515"/>
                </a:solidFill>
                <a:latin typeface="Microsoft YaHei" panose="020B0503020204020204" pitchFamily="34" charset="-122"/>
                <a:ea typeface="Microsoft YaHei" panose="020B0503020204020204" pitchFamily="34" charset="-122"/>
                <a:cs typeface="Arial" panose="020B0604020202020204" pitchFamily="34" charset="0"/>
              </a:rPr>
              <a:t>王守博</a:t>
            </a:r>
            <a:endParaRPr lang="en-US" altLang="zh-CN" sz="1600" dirty="0">
              <a:solidFill>
                <a:srgbClr val="151515"/>
              </a:solidFill>
              <a:latin typeface="Microsoft YaHei" panose="020B0503020204020204" pitchFamily="34" charset="-122"/>
              <a:ea typeface="Microsoft YaHei" panose="020B0503020204020204" pitchFamily="34" charset="-122"/>
              <a:cs typeface="Arial" panose="020B0604020202020204" pitchFamily="34" charset="0"/>
            </a:endParaRPr>
          </a:p>
          <a:p>
            <a:pPr>
              <a:lnSpc>
                <a:spcPct val="130000"/>
              </a:lnSpc>
            </a:pPr>
            <a:r>
              <a:rPr lang="en-US" altLang="zh-CN" sz="1600" dirty="0">
                <a:solidFill>
                  <a:srgbClr val="151515"/>
                </a:solidFill>
                <a:latin typeface="Microsoft YaHei" panose="020B0503020204020204" pitchFamily="34" charset="-122"/>
                <a:ea typeface="Microsoft YaHei" panose="020B0503020204020204" pitchFamily="34" charset="-122"/>
                <a:cs typeface="Arial" panose="020B0604020202020204" pitchFamily="34" charset="0"/>
              </a:rPr>
              <a:t>Shao-Zhen Wang </a:t>
            </a:r>
            <a:r>
              <a:rPr lang="zh-CN" altLang="en-US" sz="1600" dirty="0">
                <a:solidFill>
                  <a:srgbClr val="151515"/>
                </a:solidFill>
                <a:latin typeface="Microsoft YaHei" panose="020B0503020204020204" pitchFamily="34" charset="-122"/>
                <a:ea typeface="Microsoft YaHei" panose="020B0503020204020204" pitchFamily="34" charset="-122"/>
                <a:cs typeface="Arial" panose="020B0604020202020204" pitchFamily="34" charset="0"/>
              </a:rPr>
              <a:t>王绍政</a:t>
            </a:r>
            <a:endParaRPr lang="en-US" altLang="zh-CN" sz="1600" dirty="0">
              <a:solidFill>
                <a:srgbClr val="151515"/>
              </a:solidFill>
              <a:latin typeface="Microsoft YaHei" panose="020B0503020204020204" pitchFamily="34" charset="-122"/>
              <a:ea typeface="Microsoft YaHei" panose="020B0503020204020204" pitchFamily="34" charset="-122"/>
              <a:cs typeface="Arial" panose="020B0604020202020204" pitchFamily="34" charset="0"/>
            </a:endParaRPr>
          </a:p>
          <a:p>
            <a:pPr>
              <a:lnSpc>
                <a:spcPct val="130000"/>
              </a:lnSpc>
            </a:pPr>
            <a:r>
              <a:rPr lang="en-US" altLang="zh-CN" sz="1600" dirty="0">
                <a:solidFill>
                  <a:srgbClr val="151515"/>
                </a:solidFill>
                <a:latin typeface="Microsoft YaHei" panose="020B0503020204020204" pitchFamily="34" charset="-122"/>
                <a:ea typeface="Microsoft YaHei" panose="020B0503020204020204" pitchFamily="34" charset="-122"/>
                <a:cs typeface="Arial" panose="020B0604020202020204" pitchFamily="34" charset="0"/>
              </a:rPr>
              <a:t>Yu-Qi Wang </a:t>
            </a:r>
            <a:r>
              <a:rPr lang="zh-CN" altLang="en-US" sz="1600" dirty="0">
                <a:solidFill>
                  <a:srgbClr val="151515"/>
                </a:solidFill>
                <a:latin typeface="Microsoft YaHei" panose="020B0503020204020204" pitchFamily="34" charset="-122"/>
                <a:ea typeface="Microsoft YaHei" panose="020B0503020204020204" pitchFamily="34" charset="-122"/>
                <a:cs typeface="Arial" panose="020B0604020202020204" pitchFamily="34" charset="0"/>
              </a:rPr>
              <a:t>王雨琦</a:t>
            </a:r>
            <a:endParaRPr lang="en-US" altLang="zh-CN" sz="1600" dirty="0">
              <a:solidFill>
                <a:srgbClr val="151515"/>
              </a:solidFill>
              <a:latin typeface="Microsoft YaHei" panose="020B0503020204020204" pitchFamily="34" charset="-122"/>
              <a:ea typeface="Microsoft YaHei" panose="020B0503020204020204" pitchFamily="34" charset="-122"/>
              <a:cs typeface="Arial" panose="020B0604020202020204" pitchFamily="34" charset="0"/>
            </a:endParaRPr>
          </a:p>
          <a:p>
            <a:pPr>
              <a:lnSpc>
                <a:spcPct val="130000"/>
              </a:lnSpc>
            </a:pPr>
            <a:r>
              <a:rPr lang="en-US" altLang="zh-CN" sz="1600" dirty="0">
                <a:solidFill>
                  <a:srgbClr val="151515"/>
                </a:solidFill>
                <a:latin typeface="Microsoft YaHei" panose="020B0503020204020204" pitchFamily="34" charset="-122"/>
                <a:ea typeface="Microsoft YaHei" panose="020B0503020204020204" pitchFamily="34" charset="-122"/>
                <a:cs typeface="Arial" panose="020B0604020202020204" pitchFamily="34" charset="0"/>
              </a:rPr>
              <a:t>Tian Xia </a:t>
            </a:r>
            <a:r>
              <a:rPr lang="zh-CN" altLang="en-US" sz="1600" dirty="0">
                <a:solidFill>
                  <a:srgbClr val="151515"/>
                </a:solidFill>
                <a:latin typeface="Microsoft YaHei" panose="020B0503020204020204" pitchFamily="34" charset="-122"/>
                <a:ea typeface="Microsoft YaHei" panose="020B0503020204020204" pitchFamily="34" charset="-122"/>
                <a:cs typeface="Arial" panose="020B0604020202020204" pitchFamily="34" charset="0"/>
              </a:rPr>
              <a:t>夏添</a:t>
            </a:r>
            <a:endParaRPr lang="en-US" altLang="zh-CN" sz="1600" dirty="0">
              <a:solidFill>
                <a:srgbClr val="151515"/>
              </a:solidFill>
              <a:latin typeface="Microsoft YaHei" panose="020B0503020204020204" pitchFamily="34" charset="-122"/>
              <a:ea typeface="Microsoft YaHei" panose="020B0503020204020204" pitchFamily="34" charset="-122"/>
              <a:cs typeface="Arial" panose="020B0604020202020204" pitchFamily="34" charset="0"/>
            </a:endParaRPr>
          </a:p>
          <a:p>
            <a:pPr>
              <a:lnSpc>
                <a:spcPct val="130000"/>
              </a:lnSpc>
            </a:pPr>
            <a:r>
              <a:rPr lang="en-US" altLang="zh-CN" sz="1600" dirty="0">
                <a:solidFill>
                  <a:srgbClr val="151515"/>
                </a:solidFill>
                <a:latin typeface="Microsoft YaHei" panose="020B0503020204020204" pitchFamily="34" charset="-122"/>
                <a:ea typeface="Microsoft YaHei" panose="020B0503020204020204" pitchFamily="34" charset="-122"/>
                <a:cs typeface="Arial" panose="020B0604020202020204" pitchFamily="34" charset="0"/>
              </a:rPr>
              <a:t>Yang </a:t>
            </a:r>
            <a:r>
              <a:rPr lang="en-US" altLang="zh-CN" sz="1600" dirty="0" err="1">
                <a:solidFill>
                  <a:srgbClr val="151515"/>
                </a:solidFill>
                <a:latin typeface="Microsoft YaHei" panose="020B0503020204020204" pitchFamily="34" charset="-122"/>
                <a:ea typeface="Microsoft YaHei" panose="020B0503020204020204" pitchFamily="34" charset="-122"/>
                <a:cs typeface="Arial" panose="020B0604020202020204" pitchFamily="34" charset="0"/>
              </a:rPr>
              <a:t>Yang</a:t>
            </a:r>
            <a:r>
              <a:rPr lang="en-US" altLang="zh-CN" sz="1600" dirty="0">
                <a:solidFill>
                  <a:srgbClr val="151515"/>
                </a:solidFill>
                <a:latin typeface="Microsoft YaHei" panose="020B0503020204020204" pitchFamily="34" charset="-122"/>
                <a:ea typeface="Microsoft YaHei" panose="020B0503020204020204" pitchFamily="34" charset="-122"/>
                <a:cs typeface="Arial" panose="020B0604020202020204" pitchFamily="34" charset="0"/>
              </a:rPr>
              <a:t> </a:t>
            </a:r>
            <a:r>
              <a:rPr lang="zh-CN" altLang="en-US" sz="1600" dirty="0">
                <a:solidFill>
                  <a:srgbClr val="151515"/>
                </a:solidFill>
                <a:latin typeface="Microsoft YaHei" panose="020B0503020204020204" pitchFamily="34" charset="-122"/>
                <a:ea typeface="Microsoft YaHei" panose="020B0503020204020204" pitchFamily="34" charset="-122"/>
                <a:cs typeface="Arial" panose="020B0604020202020204" pitchFamily="34" charset="0"/>
              </a:rPr>
              <a:t>杨洋</a:t>
            </a:r>
            <a:endParaRPr lang="en-US" altLang="zh-CN" sz="1600" dirty="0">
              <a:solidFill>
                <a:srgbClr val="151515"/>
              </a:solidFill>
              <a:latin typeface="Microsoft YaHei" panose="020B0503020204020204" pitchFamily="34" charset="-122"/>
              <a:ea typeface="Microsoft YaHei" panose="020B0503020204020204" pitchFamily="34" charset="-122"/>
              <a:cs typeface="Arial" panose="020B0604020202020204" pitchFamily="34" charset="0"/>
            </a:endParaRPr>
          </a:p>
          <a:p>
            <a:pPr>
              <a:lnSpc>
                <a:spcPct val="130000"/>
              </a:lnSpc>
            </a:pPr>
            <a:r>
              <a:rPr lang="en-US" altLang="zh-CN" sz="1600" dirty="0" err="1">
                <a:solidFill>
                  <a:srgbClr val="151515"/>
                </a:solidFill>
                <a:latin typeface="Microsoft YaHei" panose="020B0503020204020204" pitchFamily="34" charset="-122"/>
                <a:ea typeface="Microsoft YaHei" panose="020B0503020204020204" pitchFamily="34" charset="-122"/>
                <a:cs typeface="Arial" panose="020B0604020202020204" pitchFamily="34" charset="0"/>
              </a:rPr>
              <a:t>Jie</a:t>
            </a:r>
            <a:r>
              <a:rPr lang="en-US" altLang="zh-CN" sz="1600" dirty="0">
                <a:solidFill>
                  <a:srgbClr val="151515"/>
                </a:solidFill>
                <a:latin typeface="Microsoft YaHei" panose="020B0503020204020204" pitchFamily="34" charset="-122"/>
                <a:ea typeface="Microsoft YaHei" panose="020B0503020204020204" pitchFamily="34" charset="-122"/>
                <a:cs typeface="Arial" panose="020B0604020202020204" pitchFamily="34" charset="0"/>
              </a:rPr>
              <a:t>-Ling Zhang </a:t>
            </a:r>
            <a:r>
              <a:rPr lang="zh-CN" altLang="en-US" sz="1600" dirty="0">
                <a:solidFill>
                  <a:srgbClr val="151515"/>
                </a:solidFill>
                <a:latin typeface="Microsoft YaHei" panose="020B0503020204020204" pitchFamily="34" charset="-122"/>
                <a:ea typeface="Microsoft YaHei" panose="020B0503020204020204" pitchFamily="34" charset="-122"/>
                <a:cs typeface="Arial" panose="020B0604020202020204" pitchFamily="34" charset="0"/>
              </a:rPr>
              <a:t>张洁琳</a:t>
            </a:r>
            <a:endParaRPr lang="en-US" altLang="zh-CN" sz="1600" dirty="0">
              <a:solidFill>
                <a:srgbClr val="151515"/>
              </a:solidFill>
              <a:latin typeface="Microsoft YaHei" panose="020B0503020204020204" pitchFamily="34" charset="-122"/>
              <a:ea typeface="Microsoft YaHei" panose="020B0503020204020204" pitchFamily="34" charset="-122"/>
              <a:cs typeface="Arial" panose="020B0604020202020204" pitchFamily="34" charset="0"/>
            </a:endParaRPr>
          </a:p>
          <a:p>
            <a:pPr>
              <a:lnSpc>
                <a:spcPct val="130000"/>
              </a:lnSpc>
            </a:pPr>
            <a:r>
              <a:rPr lang="en-US" altLang="zh-CN" sz="1600" dirty="0">
                <a:solidFill>
                  <a:srgbClr val="151515"/>
                </a:solidFill>
                <a:latin typeface="Microsoft YaHei" panose="020B0503020204020204" pitchFamily="34" charset="-122"/>
                <a:ea typeface="Microsoft YaHei" panose="020B0503020204020204" pitchFamily="34" charset="-122"/>
                <a:cs typeface="Arial" panose="020B0604020202020204" pitchFamily="34" charset="0"/>
              </a:rPr>
              <a:t>Tao Zheng </a:t>
            </a:r>
            <a:r>
              <a:rPr lang="zh-CN" altLang="en-US" sz="1600" dirty="0">
                <a:solidFill>
                  <a:srgbClr val="151515"/>
                </a:solidFill>
                <a:latin typeface="Microsoft YaHei" panose="020B0503020204020204" pitchFamily="34" charset="-122"/>
                <a:ea typeface="Microsoft YaHei" panose="020B0503020204020204" pitchFamily="34" charset="-122"/>
                <a:cs typeface="Arial" panose="020B0604020202020204" pitchFamily="34" charset="0"/>
              </a:rPr>
              <a:t>郑涛</a:t>
            </a:r>
            <a:endParaRPr lang="en-US" altLang="zh-CN" sz="1600" dirty="0">
              <a:solidFill>
                <a:srgbClr val="151515"/>
              </a:solidFill>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24" name="Rectangle 2"/>
          <p:cNvSpPr>
            <a:spLocks noChangeArrowheads="1"/>
          </p:cNvSpPr>
          <p:nvPr/>
        </p:nvSpPr>
        <p:spPr bwMode="auto">
          <a:xfrm>
            <a:off x="180306" y="228600"/>
            <a:ext cx="8839200" cy="461665"/>
          </a:xfrm>
          <a:prstGeom prst="rect">
            <a:avLst/>
          </a:prstGeom>
          <a:noFill/>
          <a:ln w="12700">
            <a:noFill/>
            <a:miter lim="800000"/>
            <a:headEnd type="none" w="sm" len="sm"/>
            <a:tailEnd type="none" w="sm" len="sm"/>
          </a:ln>
        </p:spPr>
        <p:txBody>
          <a:bodyPr>
            <a:spAutoFit/>
          </a:bodyPr>
          <a:lstStyle/>
          <a:p>
            <a:r>
              <a:rPr lang="en-US" altLang="zh-CN" sz="2400" b="1" dirty="0">
                <a:solidFill>
                  <a:srgbClr val="0000FF"/>
                </a:solidFill>
                <a:latin typeface="+mn-lt"/>
              </a:rPr>
              <a:t>Collaboration and Support</a:t>
            </a:r>
            <a:endParaRPr lang="en-US" sz="2400" b="1" dirty="0">
              <a:solidFill>
                <a:srgbClr val="0000FF"/>
              </a:solidFill>
              <a:latin typeface="+mn-lt"/>
            </a:endParaRPr>
          </a:p>
        </p:txBody>
      </p:sp>
      <p:sp>
        <p:nvSpPr>
          <p:cNvPr id="25" name="Line 3"/>
          <p:cNvSpPr>
            <a:spLocks noChangeShapeType="1"/>
          </p:cNvSpPr>
          <p:nvPr/>
        </p:nvSpPr>
        <p:spPr bwMode="auto">
          <a:xfrm>
            <a:off x="0" y="762000"/>
            <a:ext cx="9144000" cy="0"/>
          </a:xfrm>
          <a:prstGeom prst="line">
            <a:avLst/>
          </a:prstGeom>
          <a:noFill/>
          <a:ln w="57150">
            <a:solidFill>
              <a:schemeClr val="bg1">
                <a:lumMod val="65000"/>
              </a:schemeClr>
            </a:solidFill>
            <a:round/>
            <a:headEnd type="none" w="sm" len="sm"/>
            <a:tailEnd type="none" w="sm" len="sm"/>
          </a:ln>
          <a:effectLst/>
        </p:spPr>
        <p:txBody>
          <a:bodyPr/>
          <a:lstStyle/>
          <a:p>
            <a:endParaRPr lang="en-US" dirty="0">
              <a:solidFill>
                <a:srgbClr val="000000"/>
              </a:solidFill>
              <a:latin typeface="Calibri"/>
            </a:endParaRPr>
          </a:p>
        </p:txBody>
      </p:sp>
      <p:sp>
        <p:nvSpPr>
          <p:cNvPr id="2" name="Rectangle 1">
            <a:extLst>
              <a:ext uri="{FF2B5EF4-FFF2-40B4-BE49-F238E27FC236}">
                <a16:creationId xmlns:a16="http://schemas.microsoft.com/office/drawing/2014/main" id="{594E222E-833F-4CB7-B9EA-1548372FBAE3}"/>
              </a:ext>
            </a:extLst>
          </p:cNvPr>
          <p:cNvSpPr/>
          <p:nvPr/>
        </p:nvSpPr>
        <p:spPr>
          <a:xfrm>
            <a:off x="948640" y="5132371"/>
            <a:ext cx="4080560" cy="1331647"/>
          </a:xfrm>
          <a:prstGeom prst="rect">
            <a:avLst/>
          </a:prstGeom>
        </p:spPr>
        <p:txBody>
          <a:bodyPr wrap="square">
            <a:spAutoFit/>
          </a:bodyPr>
          <a:lstStyle/>
          <a:p>
            <a:pPr>
              <a:lnSpc>
                <a:spcPct val="125000"/>
              </a:lnSpc>
            </a:pPr>
            <a:r>
              <a:rPr lang="en-US" altLang="zh-CN" sz="1800" dirty="0">
                <a:solidFill>
                  <a:srgbClr val="0000FF"/>
                </a:solidFill>
                <a:latin typeface="+mn-lt"/>
              </a:rPr>
              <a:t>We acknowledge support by:</a:t>
            </a:r>
          </a:p>
          <a:p>
            <a:pPr marL="285750" indent="-285750">
              <a:lnSpc>
                <a:spcPct val="125000"/>
              </a:lnSpc>
              <a:buFont typeface="Arial" panose="020B0604020202020204" pitchFamily="34" charset="0"/>
              <a:buChar char="•"/>
            </a:pPr>
            <a:r>
              <a:rPr lang="en-US" altLang="zh-CN" sz="1600" dirty="0">
                <a:latin typeface="+mn-lt"/>
              </a:rPr>
              <a:t>Ministry of Science and Technology</a:t>
            </a:r>
          </a:p>
          <a:p>
            <a:pPr marL="285750" indent="-285750">
              <a:lnSpc>
                <a:spcPct val="125000"/>
              </a:lnSpc>
              <a:buFont typeface="Arial" panose="020B0604020202020204" pitchFamily="34" charset="0"/>
              <a:buChar char="•"/>
            </a:pPr>
            <a:r>
              <a:rPr lang="en-US" altLang="zh-CN" sz="1600" dirty="0">
                <a:latin typeface="+mn-lt"/>
              </a:rPr>
              <a:t>National Natural Science Foundation</a:t>
            </a:r>
          </a:p>
          <a:p>
            <a:pPr marL="285750" indent="-285750">
              <a:lnSpc>
                <a:spcPct val="125000"/>
              </a:lnSpc>
              <a:buFont typeface="Arial" panose="020B0604020202020204" pitchFamily="34" charset="0"/>
              <a:buChar char="•"/>
            </a:pPr>
            <a:r>
              <a:rPr lang="en-US" altLang="zh-CN" sz="1600" dirty="0">
                <a:latin typeface="+mn-lt"/>
              </a:rPr>
              <a:t>Chinese Academy of Sciences</a:t>
            </a:r>
          </a:p>
        </p:txBody>
      </p:sp>
      <p:sp>
        <p:nvSpPr>
          <p:cNvPr id="4" name="Rectangle 3">
            <a:extLst>
              <a:ext uri="{FF2B5EF4-FFF2-40B4-BE49-F238E27FC236}">
                <a16:creationId xmlns:a16="http://schemas.microsoft.com/office/drawing/2014/main" id="{EFE76B65-E1E4-4066-9D65-1C4FB2D5F6F1}"/>
              </a:ext>
            </a:extLst>
          </p:cNvPr>
          <p:cNvSpPr/>
          <p:nvPr/>
        </p:nvSpPr>
        <p:spPr>
          <a:xfrm>
            <a:off x="6172200" y="5334000"/>
            <a:ext cx="2511508" cy="905248"/>
          </a:xfrm>
          <a:prstGeom prst="rect">
            <a:avLst/>
          </a:prstGeom>
        </p:spPr>
        <p:txBody>
          <a:bodyPr wrap="square">
            <a:spAutoFit/>
          </a:bodyPr>
          <a:lstStyle/>
          <a:p>
            <a:pPr>
              <a:lnSpc>
                <a:spcPct val="130000"/>
              </a:lnSpc>
            </a:pPr>
            <a:r>
              <a:rPr lang="zh-CN" altLang="en-US" sz="1400" dirty="0">
                <a:solidFill>
                  <a:srgbClr val="151515"/>
                </a:solidFill>
                <a:latin typeface="Microsoft YaHei" panose="020B0503020204020204" pitchFamily="34" charset="-122"/>
                <a:ea typeface="Microsoft YaHei" panose="020B0503020204020204" pitchFamily="34" charset="-122"/>
                <a:cs typeface="Arial" panose="020B0604020202020204" pitchFamily="34" charset="0"/>
              </a:rPr>
              <a:t>林鑫鹏、王守博、王绍政</a:t>
            </a:r>
            <a:endParaRPr lang="en-US" altLang="zh-CN" sz="1400" dirty="0">
              <a:solidFill>
                <a:srgbClr val="151515"/>
              </a:solidFill>
              <a:latin typeface="Microsoft YaHei" panose="020B0503020204020204" pitchFamily="34" charset="-122"/>
              <a:ea typeface="Microsoft YaHei" panose="020B0503020204020204" pitchFamily="34" charset="-122"/>
              <a:cs typeface="Arial" panose="020B0604020202020204" pitchFamily="34" charset="0"/>
            </a:endParaRPr>
          </a:p>
          <a:p>
            <a:pPr>
              <a:lnSpc>
                <a:spcPct val="130000"/>
              </a:lnSpc>
            </a:pPr>
            <a:r>
              <a:rPr lang="zh-CN" altLang="en-US" sz="1400" dirty="0">
                <a:solidFill>
                  <a:srgbClr val="151515"/>
                </a:solidFill>
                <a:latin typeface="Microsoft YaHei" panose="020B0503020204020204" pitchFamily="34" charset="-122"/>
                <a:ea typeface="Microsoft YaHei" panose="020B0503020204020204" pitchFamily="34" charset="-122"/>
                <a:cs typeface="Arial" panose="020B0604020202020204" pitchFamily="34" charset="0"/>
              </a:rPr>
              <a:t>         陶知进</a:t>
            </a:r>
            <a:endParaRPr lang="en-US" altLang="zh-CN" sz="1400" dirty="0">
              <a:solidFill>
                <a:srgbClr val="151515"/>
              </a:solidFill>
              <a:latin typeface="Microsoft YaHei" panose="020B0503020204020204" pitchFamily="34" charset="-122"/>
              <a:ea typeface="Microsoft YaHei" panose="020B0503020204020204" pitchFamily="34" charset="-122"/>
              <a:cs typeface="Arial" panose="020B0604020202020204" pitchFamily="34" charset="0"/>
            </a:endParaRPr>
          </a:p>
          <a:p>
            <a:pPr>
              <a:lnSpc>
                <a:spcPct val="130000"/>
              </a:lnSpc>
            </a:pPr>
            <a:r>
              <a:rPr lang="en-US" altLang="zh-CN" sz="1400" dirty="0">
                <a:solidFill>
                  <a:srgbClr val="151515"/>
                </a:solidFill>
                <a:latin typeface="Microsoft YaHei" panose="020B0503020204020204" pitchFamily="34" charset="-122"/>
                <a:ea typeface="Microsoft YaHei" panose="020B0503020204020204" pitchFamily="34" charset="-122"/>
                <a:cs typeface="Arial" panose="020B0604020202020204" pitchFamily="34" charset="0"/>
              </a:rPr>
              <a:t>	        </a:t>
            </a:r>
            <a:r>
              <a:rPr lang="zh-CN" altLang="en-US" sz="1400" dirty="0">
                <a:solidFill>
                  <a:srgbClr val="151515"/>
                </a:solidFill>
                <a:latin typeface="Microsoft YaHei" panose="020B0503020204020204" pitchFamily="34" charset="-122"/>
                <a:ea typeface="Microsoft YaHei" panose="020B0503020204020204" pitchFamily="34" charset="-122"/>
                <a:cs typeface="Arial" panose="020B0604020202020204" pitchFamily="34" charset="0"/>
              </a:rPr>
              <a:t>夏添</a:t>
            </a:r>
            <a:endParaRPr lang="en-US" altLang="zh-CN" sz="1400" dirty="0">
              <a:solidFill>
                <a:srgbClr val="151515"/>
              </a:solidFill>
              <a:latin typeface="Microsoft YaHei" panose="020B0503020204020204" pitchFamily="34" charset="-122"/>
              <a:ea typeface="Microsoft YaHei" panose="020B0503020204020204" pitchFamily="34" charset="-122"/>
              <a:cs typeface="Arial" panose="020B0604020202020204" pitchFamily="34" charset="0"/>
            </a:endParaRPr>
          </a:p>
        </p:txBody>
      </p:sp>
      <p:pic>
        <p:nvPicPr>
          <p:cNvPr id="7" name="Picture 6">
            <a:extLst>
              <a:ext uri="{FF2B5EF4-FFF2-40B4-BE49-F238E27FC236}">
                <a16:creationId xmlns:a16="http://schemas.microsoft.com/office/drawing/2014/main" id="{810595ED-109C-4870-A90F-35BB9AF40DD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091684" y="1524010"/>
            <a:ext cx="2838443" cy="3784590"/>
          </a:xfrm>
          <a:prstGeom prst="rect">
            <a:avLst/>
          </a:prstGeom>
        </p:spPr>
      </p:pic>
      <p:pic>
        <p:nvPicPr>
          <p:cNvPr id="10" name="图片 4">
            <a:extLst>
              <a:ext uri="{FF2B5EF4-FFF2-40B4-BE49-F238E27FC236}">
                <a16:creationId xmlns:a16="http://schemas.microsoft.com/office/drawing/2014/main" id="{3C8B25EA-A3CF-4A74-9663-8ECA0F25DAF3}"/>
              </a:ext>
            </a:extLst>
          </p:cNvPr>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bwMode="auto">
          <a:xfrm>
            <a:off x="3432092" y="1219200"/>
            <a:ext cx="2413614" cy="1595736"/>
          </a:xfrm>
          <a:prstGeom prst="rect">
            <a:avLst/>
          </a:prstGeom>
          <a:noFill/>
          <a:ln>
            <a:noFill/>
          </a:ln>
        </p:spPr>
      </p:pic>
      <p:sp>
        <p:nvSpPr>
          <p:cNvPr id="11" name="Rectangle 10">
            <a:extLst>
              <a:ext uri="{FF2B5EF4-FFF2-40B4-BE49-F238E27FC236}">
                <a16:creationId xmlns:a16="http://schemas.microsoft.com/office/drawing/2014/main" id="{428D3861-D980-4D0A-A40B-1A264F0B5DAA}"/>
              </a:ext>
            </a:extLst>
          </p:cNvPr>
          <p:cNvSpPr/>
          <p:nvPr/>
        </p:nvSpPr>
        <p:spPr>
          <a:xfrm>
            <a:off x="3355892" y="2797389"/>
            <a:ext cx="2511508" cy="345094"/>
          </a:xfrm>
          <a:prstGeom prst="rect">
            <a:avLst/>
          </a:prstGeom>
        </p:spPr>
        <p:txBody>
          <a:bodyPr wrap="square">
            <a:spAutoFit/>
          </a:bodyPr>
          <a:lstStyle/>
          <a:p>
            <a:pPr>
              <a:lnSpc>
                <a:spcPct val="130000"/>
              </a:lnSpc>
            </a:pPr>
            <a:r>
              <a:rPr lang="zh-CN" altLang="en-US" sz="1400" dirty="0">
                <a:solidFill>
                  <a:srgbClr val="151515"/>
                </a:solidFill>
                <a:latin typeface="Microsoft YaHei" panose="020B0503020204020204" pitchFamily="34" charset="-122"/>
                <a:ea typeface="Microsoft YaHei" panose="020B0503020204020204" pitchFamily="34" charset="-122"/>
                <a:cs typeface="Arial" panose="020B0604020202020204" pitchFamily="34" charset="0"/>
              </a:rPr>
              <a:t>张洁琳   罗炜涛</a:t>
            </a:r>
            <a:endParaRPr lang="en-US" altLang="zh-CN" sz="1400" dirty="0">
              <a:solidFill>
                <a:srgbClr val="151515"/>
              </a:solidFill>
              <a:latin typeface="Microsoft YaHei" panose="020B0503020204020204" pitchFamily="34" charset="-122"/>
              <a:ea typeface="Microsoft YaHei" panose="020B0503020204020204" pitchFamily="34" charset="-122"/>
              <a:cs typeface="Arial" panose="020B0604020202020204" pitchFamily="34" charset="0"/>
            </a:endParaRPr>
          </a:p>
        </p:txBody>
      </p:sp>
    </p:spTree>
    <p:extLst>
      <p:ext uri="{BB962C8B-B14F-4D97-AF65-F5344CB8AC3E}">
        <p14:creationId xmlns:p14="http://schemas.microsoft.com/office/powerpoint/2010/main" val="355629880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rebuchet MS"/>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rebuchet MS"/>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67792</TotalTime>
  <Words>2748</Words>
  <Application>Microsoft Office PowerPoint</Application>
  <PresentationFormat>On-screen Show (4:3)</PresentationFormat>
  <Paragraphs>535</Paragraphs>
  <Slides>33</Slides>
  <Notes>26</Notes>
  <HiddenSlides>0</HiddenSlides>
  <MMClips>0</MMClips>
  <ScaleCrop>false</ScaleCrop>
  <HeadingPairs>
    <vt:vector size="8" baseType="variant">
      <vt:variant>
        <vt:lpstr>Fonts Used</vt:lpstr>
      </vt:variant>
      <vt:variant>
        <vt:i4>20</vt:i4>
      </vt:variant>
      <vt:variant>
        <vt:lpstr>Theme</vt:lpstr>
      </vt:variant>
      <vt:variant>
        <vt:i4>2</vt:i4>
      </vt:variant>
      <vt:variant>
        <vt:lpstr>Embedded OLE Servers</vt:lpstr>
      </vt:variant>
      <vt:variant>
        <vt:i4>1</vt:i4>
      </vt:variant>
      <vt:variant>
        <vt:lpstr>Slide Titles</vt:lpstr>
      </vt:variant>
      <vt:variant>
        <vt:i4>33</vt:i4>
      </vt:variant>
    </vt:vector>
  </HeadingPairs>
  <TitlesOfParts>
    <vt:vector size="56" baseType="lpstr">
      <vt:lpstr>Arial Unicode MS</vt:lpstr>
      <vt:lpstr>Avenir Book</vt:lpstr>
      <vt:lpstr>Helvetica Light</vt:lpstr>
      <vt:lpstr>Helvetica Neue Medium</vt:lpstr>
      <vt:lpstr>ＭＳ Ｐゴシック</vt:lpstr>
      <vt:lpstr>PMingLiU</vt:lpstr>
      <vt:lpstr>黑体</vt:lpstr>
      <vt:lpstr>楷体</vt:lpstr>
      <vt:lpstr>宋体</vt:lpstr>
      <vt:lpstr>宋体</vt:lpstr>
      <vt:lpstr>Microsoft YaHei</vt:lpstr>
      <vt:lpstr>Microsoft YaHei</vt:lpstr>
      <vt:lpstr>Arial</vt:lpstr>
      <vt:lpstr>Calibri</vt:lpstr>
      <vt:lpstr>Cambria Math</vt:lpstr>
      <vt:lpstr>Georgia</vt:lpstr>
      <vt:lpstr>Symbol</vt:lpstr>
      <vt:lpstr>Times New Roman</vt:lpstr>
      <vt:lpstr>Trebuchet MS</vt:lpstr>
      <vt:lpstr>Wingdings</vt:lpstr>
      <vt:lpstr>Default Design</vt:lpstr>
      <vt:lpstr>1_Default Design</vt:lpstr>
      <vt:lpstr>Equation</vt:lpstr>
      <vt:lpstr>PowerPoint Presentation</vt:lpstr>
      <vt:lpstr>PowerPoint Presentation</vt:lpstr>
      <vt:lpstr>PowerPoint Presentation</vt:lpstr>
      <vt:lpstr>EDM of the Neutron</vt:lpstr>
      <vt:lpstr>Proposal: an ALL-ELECTRIC ring for proton-EDM</vt:lpstr>
      <vt:lpstr>PowerPoint Presentation</vt:lpstr>
      <vt:lpstr>Measurability of Nuclear EDM</vt:lpstr>
      <vt:lpstr>Theories from CP violation to EDM</vt:lpstr>
      <vt:lpstr>The Seattle EDM Measurement</vt:lpstr>
      <vt:lpstr>Optical Pumping</vt:lpstr>
      <vt:lpstr>AC Stark Shift (Light Shift)</vt:lpstr>
      <vt:lpstr>PowerPoint Presentation</vt:lpstr>
      <vt:lpstr>Measure EDM in an Optical Dipole Trap (ODT)</vt:lpstr>
      <vt:lpstr>PowerPoint Presentation</vt:lpstr>
      <vt:lpstr>PowerPoint Presentation</vt:lpstr>
      <vt:lpstr>PowerPoint Presentation</vt:lpstr>
      <vt:lpstr>Spin-state detection – conventional method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Gravity-Induced Transverse Vector Light Shift</vt:lpstr>
      <vt:lpstr>PowerPoint Presentation</vt:lpstr>
      <vt:lpstr>PowerPoint Presentation</vt:lpstr>
      <vt:lpstr>PowerPoint Presentation</vt:lpstr>
      <vt:lpstr>PowerPoint Presentation</vt:lpstr>
      <vt:lpstr>PowerPoint Presentation</vt:lpstr>
      <vt:lpstr>PowerPoint Presentation</vt:lpstr>
      <vt:lpstr>EDM of 225Ra enhanced and more reliably calculated</vt:lpstr>
      <vt:lpstr>PowerPoint Presentation</vt:lpstr>
    </vt:vector>
  </TitlesOfParts>
  <Company>Argonne National Laboratory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Lu</dc:creator>
  <cp:lastModifiedBy>berks</cp:lastModifiedBy>
  <cp:revision>2081</cp:revision>
  <cp:lastPrinted>2015-04-09T16:02:22Z</cp:lastPrinted>
  <dcterms:created xsi:type="dcterms:W3CDTF">2002-10-14T20:00:20Z</dcterms:created>
  <dcterms:modified xsi:type="dcterms:W3CDTF">2026-10-23T01:52:17Z</dcterms:modified>
</cp:coreProperties>
</file>