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gif" ContentType="image/gif"/>
  <Default Extension="tiff" ContentType="image/tiff"/>
  <Default Extension="wmf" ContentType="image/x-wmf"/>
  <Default Extension="mov" ContentType="video/quicktime"/>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87"/>
  </p:handoutMasterIdLst>
  <p:sldIdLst>
    <p:sldId id="319" r:id="rId3"/>
    <p:sldId id="501" r:id="rId4"/>
    <p:sldId id="506" r:id="rId5"/>
    <p:sldId id="405" r:id="rId6"/>
    <p:sldId id="468" r:id="rId7"/>
    <p:sldId id="469" r:id="rId8"/>
    <p:sldId id="470" r:id="rId9"/>
    <p:sldId id="491" r:id="rId10"/>
    <p:sldId id="465" r:id="rId11"/>
    <p:sldId id="472" r:id="rId12"/>
    <p:sldId id="609" r:id="rId13"/>
    <p:sldId id="610" r:id="rId14"/>
    <p:sldId id="611" r:id="rId15"/>
    <p:sldId id="612" r:id="rId16"/>
    <p:sldId id="613" r:id="rId17"/>
    <p:sldId id="493" r:id="rId18"/>
    <p:sldId id="494" r:id="rId19"/>
    <p:sldId id="342" r:id="rId20"/>
    <p:sldId id="369" r:id="rId21"/>
    <p:sldId id="370" r:id="rId22"/>
    <p:sldId id="441" r:id="rId23"/>
    <p:sldId id="495" r:id="rId24"/>
    <p:sldId id="496" r:id="rId25"/>
    <p:sldId id="492" r:id="rId26"/>
    <p:sldId id="404" r:id="rId27"/>
    <p:sldId id="373" r:id="rId28"/>
    <p:sldId id="374" r:id="rId29"/>
    <p:sldId id="498" r:id="rId30"/>
    <p:sldId id="499" r:id="rId31"/>
    <p:sldId id="381" r:id="rId32"/>
    <p:sldId id="382" r:id="rId33"/>
    <p:sldId id="503" r:id="rId34"/>
    <p:sldId id="684" r:id="rId35"/>
    <p:sldId id="683" r:id="rId36"/>
    <p:sldId id="504" r:id="rId37"/>
    <p:sldId id="505" r:id="rId39"/>
    <p:sldId id="519" r:id="rId40"/>
    <p:sldId id="451" r:id="rId41"/>
    <p:sldId id="475" r:id="rId42"/>
    <p:sldId id="476" r:id="rId43"/>
    <p:sldId id="477" r:id="rId44"/>
    <p:sldId id="478" r:id="rId45"/>
    <p:sldId id="479" r:id="rId46"/>
    <p:sldId id="480" r:id="rId47"/>
    <p:sldId id="481" r:id="rId48"/>
    <p:sldId id="482" r:id="rId49"/>
    <p:sldId id="446" r:id="rId50"/>
    <p:sldId id="450" r:id="rId51"/>
    <p:sldId id="488" r:id="rId52"/>
    <p:sldId id="522" r:id="rId53"/>
    <p:sldId id="576" r:id="rId54"/>
    <p:sldId id="453" r:id="rId55"/>
    <p:sldId id="452" r:id="rId56"/>
    <p:sldId id="489" r:id="rId57"/>
    <p:sldId id="524" r:id="rId58"/>
    <p:sldId id="525" r:id="rId59"/>
    <p:sldId id="455" r:id="rId60"/>
    <p:sldId id="578" r:id="rId61"/>
    <p:sldId id="579" r:id="rId62"/>
    <p:sldId id="520" r:id="rId63"/>
    <p:sldId id="483" r:id="rId64"/>
    <p:sldId id="484" r:id="rId65"/>
    <p:sldId id="508" r:id="rId66"/>
    <p:sldId id="509" r:id="rId67"/>
    <p:sldId id="497" r:id="rId68"/>
    <p:sldId id="510" r:id="rId69"/>
    <p:sldId id="511" r:id="rId70"/>
    <p:sldId id="500" r:id="rId71"/>
    <p:sldId id="512" r:id="rId72"/>
    <p:sldId id="513" r:id="rId73"/>
    <p:sldId id="580" r:id="rId74"/>
    <p:sldId id="581" r:id="rId75"/>
    <p:sldId id="521" r:id="rId76"/>
    <p:sldId id="438" r:id="rId77"/>
    <p:sldId id="439" r:id="rId78"/>
    <p:sldId id="518" r:id="rId79"/>
    <p:sldId id="440" r:id="rId80"/>
    <p:sldId id="486" r:id="rId81"/>
    <p:sldId id="516" r:id="rId82"/>
    <p:sldId id="517" r:id="rId83"/>
    <p:sldId id="351" r:id="rId84"/>
    <p:sldId id="318" r:id="rId85"/>
    <p:sldId id="371" r:id="rId8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p:restoredTop sz="79760"/>
  </p:normalViewPr>
  <p:slideViewPr>
    <p:cSldViewPr showGuides="1">
      <p:cViewPr varScale="1">
        <p:scale>
          <a:sx n="103" d="100"/>
          <a:sy n="103" d="100"/>
        </p:scale>
        <p:origin x="2648" y="176"/>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760" y="72"/>
      </p:cViewPr>
      <p:guideLst/>
    </p:cSldViewPr>
  </p:notesViewPr>
  <p:gridSpacing cx="72008" cy="72008"/>
</p:viewPr>
</file>

<file path=ppt/_rels/presentation.xml.rels><?xml version="1.0" encoding="UTF-8" standalone="yes"?>
<Relationships xmlns="http://schemas.openxmlformats.org/package/2006/relationships"><Relationship Id="rId90" Type="http://schemas.openxmlformats.org/officeDocument/2006/relationships/tableStyles" Target="tableStyles.xml"/><Relationship Id="rId9" Type="http://schemas.openxmlformats.org/officeDocument/2006/relationships/slide" Target="slides/slide7.xml"/><Relationship Id="rId89" Type="http://schemas.openxmlformats.org/officeDocument/2006/relationships/viewProps" Target="viewProps.xml"/><Relationship Id="rId88" Type="http://schemas.openxmlformats.org/officeDocument/2006/relationships/presProps" Target="presProps.xml"/><Relationship Id="rId87" Type="http://schemas.openxmlformats.org/officeDocument/2006/relationships/handoutMaster" Target="handoutMasters/handoutMaster1.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notesMaster" Target="notesMasters/notesMaster1.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2D0780-C9DC-465F-8A1B-799D61BDFFA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9FC14D-D2AA-4083-9F5A-7FA399F9A20E}"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2519CE-CC76-47B7-B3EB-3853486A735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7BD3B-B2D1-422B-8B8A-871650B79C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俘获面是一个闭合的类空二维曲面，任意两条与其正交的类光测地线会在未来某点相交。俘获面一旦形成，即使物质的分布发生变化如偏离球对称等，也会一直存在下去。而在正定的能量密度条件下，俘获面内部的所有物质随着时间推移最终都会汇集到径向坐标的原点，故时空的奇点是不可避免的。</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3507BD3B-B2D1-422B-8B8A-871650B79C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早在</a:t>
            </a:r>
            <a:r>
              <a:rPr lang="en-US" altLang="zh-CN" dirty="0"/>
              <a:t>1908</a:t>
            </a:r>
            <a:r>
              <a:rPr lang="zh-CN" altLang="en-US" dirty="0"/>
              <a:t>，发现强发射线；今天我们知道，这是超大质量黑洞的辐射激发其周围围绕黑洞告诉绕转的气体，然后气体复合之后发出的强发射线，并因为多普勒运动展宽</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今天我们知道这是喷流，喷流的团块往往以相对论性的速度运动</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清楚看到几个成分</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处于宇宙学的距离上，是当时最为遥远的天体，所以时代杂志认为这是“。。。”</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类星体：光学图像和银河系里的恒星很像，但是距离极远，光度极大，是超大质量黑洞</a:t>
            </a:r>
            <a:endParaRPr lang="en-US" altLang="zh-CN" dirty="0"/>
          </a:p>
          <a:p>
            <a:r>
              <a:rPr lang="zh-CN" altLang="en-US" dirty="0"/>
              <a:t>黑洞提供能源，驱动了类星体</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最为活跃的天体物理研究领域之一，每天都有新的发现涌现出来</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他们可以说是独立做了同样的事，相互竞争、激励、印证，一起走向成功</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离我们很近的一个极大的超大质量黑洞：</a:t>
            </a:r>
            <a:r>
              <a:rPr lang="en-US" altLang="zh-CN" dirty="0"/>
              <a:t>65</a:t>
            </a:r>
            <a:r>
              <a:rPr lang="zh-CN" altLang="en-US" dirty="0"/>
              <a:t>亿倍太阳质量</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90204" pitchFamily="34" charset="0"/>
                <a:ea typeface="宋体" pitchFamily="2" charset="-122"/>
              </a:defRPr>
            </a:lvl1pPr>
            <a:lvl2pPr marL="742950" indent="-285750">
              <a:spcBef>
                <a:spcPct val="30000"/>
              </a:spcBef>
              <a:defRPr sz="1200">
                <a:solidFill>
                  <a:schemeClr val="tx1"/>
                </a:solidFill>
                <a:latin typeface="Arial" panose="020B0604020202090204" pitchFamily="34" charset="0"/>
                <a:ea typeface="宋体" pitchFamily="2" charset="-122"/>
              </a:defRPr>
            </a:lvl2pPr>
            <a:lvl3pPr marL="1143000" indent="-228600">
              <a:spcBef>
                <a:spcPct val="30000"/>
              </a:spcBef>
              <a:defRPr sz="1200">
                <a:solidFill>
                  <a:schemeClr val="tx1"/>
                </a:solidFill>
                <a:latin typeface="Arial" panose="020B0604020202090204" pitchFamily="34" charset="0"/>
                <a:ea typeface="宋体" pitchFamily="2" charset="-122"/>
              </a:defRPr>
            </a:lvl3pPr>
            <a:lvl4pPr marL="1600200" indent="-228600">
              <a:spcBef>
                <a:spcPct val="30000"/>
              </a:spcBef>
              <a:defRPr sz="1200">
                <a:solidFill>
                  <a:schemeClr val="tx1"/>
                </a:solidFill>
                <a:latin typeface="Arial" panose="020B0604020202090204" pitchFamily="34" charset="0"/>
                <a:ea typeface="宋体" pitchFamily="2" charset="-122"/>
              </a:defRPr>
            </a:lvl4pPr>
            <a:lvl5pPr marL="2057400" indent="-228600">
              <a:spcBef>
                <a:spcPct val="30000"/>
              </a:spcBef>
              <a:defRPr sz="1200">
                <a:solidFill>
                  <a:schemeClr val="tx1"/>
                </a:solidFill>
                <a:latin typeface="Arial" panose="020B0604020202090204"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9pPr>
          </a:lstStyle>
          <a:p>
            <a:pPr>
              <a:spcBef>
                <a:spcPct val="0"/>
              </a:spcBef>
            </a:pPr>
            <a:fld id="{1571CAA4-342F-4530-B880-41FCCC8B5E71}" type="slidenum">
              <a:rPr lang="en-US" altLang="zh-CN"/>
            </a:fld>
            <a:endParaRPr lang="en-US" altLang="zh-CN"/>
          </a:p>
        </p:txBody>
      </p:sp>
      <p:sp>
        <p:nvSpPr>
          <p:cNvPr id="33795" name="Rectangle 2"/>
          <p:cNvSpPr>
            <a:spLocks noGrp="1" noRot="1" noChangeAspect="1" noChangeArrowheads="1" noTextEdit="1"/>
          </p:cNvSpPr>
          <p:nvPr>
            <p:ph type="sldImg"/>
          </p:nvPr>
        </p:nvSpPr>
        <p:spPr/>
      </p:sp>
      <p:sp>
        <p:nvSpPr>
          <p:cNvPr id="33796" name="Rectangle 3"/>
          <p:cNvSpPr>
            <a:spLocks noGrp="1" noChangeArrowheads="1"/>
          </p:cNvSpPr>
          <p:nvPr>
            <p:ph type="body" idx="1"/>
          </p:nvPr>
        </p:nvSpPr>
        <p:spPr>
          <a:xfrm>
            <a:off x="914400" y="4343400"/>
            <a:ext cx="5029200" cy="4114800"/>
          </a:xfrm>
          <a:noFill/>
        </p:spPr>
        <p:txBody>
          <a:bodyPr/>
          <a:lstStyle/>
          <a:p>
            <a:endParaRPr lang="zh-CN" altLang="zh-CN">
              <a:latin typeface="Arial" panose="020B060402020209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507BD3B-B2D1-422B-8B8A-871650B79CB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90204" pitchFamily="34" charset="0"/>
                <a:ea typeface="宋体" pitchFamily="2" charset="-122"/>
              </a:defRPr>
            </a:lvl1pPr>
            <a:lvl2pPr marL="742950" indent="-285750">
              <a:spcBef>
                <a:spcPct val="30000"/>
              </a:spcBef>
              <a:defRPr sz="1200">
                <a:solidFill>
                  <a:schemeClr val="tx1"/>
                </a:solidFill>
                <a:latin typeface="Arial" panose="020B0604020202090204" pitchFamily="34" charset="0"/>
                <a:ea typeface="宋体" pitchFamily="2" charset="-122"/>
              </a:defRPr>
            </a:lvl2pPr>
            <a:lvl3pPr marL="1143000" indent="-228600">
              <a:spcBef>
                <a:spcPct val="30000"/>
              </a:spcBef>
              <a:defRPr sz="1200">
                <a:solidFill>
                  <a:schemeClr val="tx1"/>
                </a:solidFill>
                <a:latin typeface="Arial" panose="020B0604020202090204" pitchFamily="34" charset="0"/>
                <a:ea typeface="宋体" pitchFamily="2" charset="-122"/>
              </a:defRPr>
            </a:lvl3pPr>
            <a:lvl4pPr marL="1600200" indent="-228600">
              <a:spcBef>
                <a:spcPct val="30000"/>
              </a:spcBef>
              <a:defRPr sz="1200">
                <a:solidFill>
                  <a:schemeClr val="tx1"/>
                </a:solidFill>
                <a:latin typeface="Arial" panose="020B0604020202090204" pitchFamily="34" charset="0"/>
                <a:ea typeface="宋体" pitchFamily="2" charset="-122"/>
              </a:defRPr>
            </a:lvl4pPr>
            <a:lvl5pPr marL="2057400" indent="-228600">
              <a:spcBef>
                <a:spcPct val="30000"/>
              </a:spcBef>
              <a:defRPr sz="1200">
                <a:solidFill>
                  <a:schemeClr val="tx1"/>
                </a:solidFill>
                <a:latin typeface="Arial" panose="020B0604020202090204"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Arial" panose="020B0604020202090204" pitchFamily="34" charset="0"/>
                <a:ea typeface="宋体" pitchFamily="2" charset="-122"/>
              </a:defRPr>
            </a:lvl9pPr>
          </a:lstStyle>
          <a:p>
            <a:pPr>
              <a:spcBef>
                <a:spcPct val="0"/>
              </a:spcBef>
            </a:pPr>
            <a:fld id="{D4F2AFB4-A94A-41F0-A547-1A5D11E2C01D}" type="slidenum">
              <a:rPr lang="en-US" altLang="zh-CN"/>
            </a:fld>
            <a:endParaRPr lang="en-US" altLang="zh-CN"/>
          </a:p>
        </p:txBody>
      </p:sp>
      <p:sp>
        <p:nvSpPr>
          <p:cNvPr id="64515" name="Rectangle 2"/>
          <p:cNvSpPr>
            <a:spLocks noGrp="1" noRot="1" noChangeAspect="1" noChangeArrowheads="1" noTextEdit="1"/>
          </p:cNvSpPr>
          <p:nvPr>
            <p:ph type="sldImg"/>
          </p:nvPr>
        </p:nvSpPr>
        <p:spPr/>
      </p:sp>
      <p:sp>
        <p:nvSpPr>
          <p:cNvPr id="64516" name="Rectangle 3"/>
          <p:cNvSpPr>
            <a:spLocks noGrp="1" noChangeArrowheads="1"/>
          </p:cNvSpPr>
          <p:nvPr>
            <p:ph type="body" idx="1"/>
          </p:nvPr>
        </p:nvSpPr>
        <p:spPr>
          <a:noFill/>
        </p:spPr>
        <p:txBody>
          <a:bodyPr/>
          <a:lstStyle/>
          <a:p>
            <a:r>
              <a:rPr lang="en-US" altLang="zh-CN">
                <a:latin typeface="Arial" panose="020B0604020202090204" pitchFamily="34" charset="0"/>
              </a:rPr>
              <a:t>http://hubblesite.org/newscenter/archive/1999/43/</a:t>
            </a:r>
            <a:endParaRPr lang="en-US" altLang="zh-CN">
              <a:latin typeface="Arial" panose="020B060402020209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1" i="0" u="none" strike="noStrike" kern="1200" dirty="0">
                <a:solidFill>
                  <a:schemeClr val="tx1"/>
                </a:solidFill>
                <a:effectLst/>
                <a:latin typeface="+mn-lt"/>
                <a:ea typeface="+mn-ea"/>
                <a:cs typeface="宋体" pitchFamily="2" charset="-122"/>
              </a:rPr>
              <a:t>如果引力主导，则很容易从绕转恒星的运动轨道参数确定中央天体的“暗黑”质量，且越靠近中央天体的恒星给出的约束条件越强</a:t>
            </a:r>
            <a:r>
              <a:rPr lang="zh-CN" altLang="en-US" sz="1200" b="0" i="0" u="none" strike="noStrike" kern="1200" dirty="0">
                <a:solidFill>
                  <a:schemeClr val="tx1"/>
                </a:solidFill>
                <a:effectLst/>
                <a:latin typeface="+mn-lt"/>
                <a:ea typeface="+mn-ea"/>
                <a:cs typeface="宋体" pitchFamily="2" charset="-122"/>
              </a:rPr>
              <a:t>。</a:t>
            </a:r>
            <a:endParaRPr lang="en-US" altLang="zh-CN" sz="1200" b="0" i="0" u="none" strike="noStrike" kern="1200" dirty="0">
              <a:solidFill>
                <a:schemeClr val="tx1"/>
              </a:solidFill>
              <a:effectLst/>
              <a:latin typeface="+mn-lt"/>
              <a:ea typeface="+mn-ea"/>
              <a:cs typeface="宋体" pitchFamily="2" charset="-122"/>
            </a:endParaRPr>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盘面与银心处重重雾霾，消光非常严重，也就是光的削弱非常厉害，特别是在光学波段</a:t>
            </a:r>
            <a:endParaRPr lang="en-US" altLang="zh-CN" dirty="0"/>
          </a:p>
          <a:p>
            <a:endParaRPr lang="en-US" altLang="zh-CN" dirty="0"/>
          </a:p>
          <a:p>
            <a:r>
              <a:rPr lang="zh-CN" altLang="en-US" dirty="0"/>
              <a:t>红外观测很难，而且有军事运用价值，所以美国禁运红外技术，我国的红外天文观测仍然薄弱，需要大力发展</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盖兹用</a:t>
            </a:r>
            <a:r>
              <a:rPr lang="en-US" altLang="zh-CN" dirty="0"/>
              <a:t>10</a:t>
            </a:r>
            <a:r>
              <a:rPr lang="zh-CN" altLang="en-US" dirty="0"/>
              <a:t>米</a:t>
            </a:r>
            <a:r>
              <a:rPr lang="en-US" altLang="zh-CN" dirty="0"/>
              <a:t>Keck</a:t>
            </a:r>
            <a:r>
              <a:rPr lang="zh-CN" altLang="en-US" dirty="0"/>
              <a:t>在夏威夷，根泽尔用</a:t>
            </a:r>
            <a:r>
              <a:rPr lang="en-US" altLang="zh-CN" dirty="0"/>
              <a:t>8</a:t>
            </a:r>
            <a:r>
              <a:rPr lang="zh-CN" altLang="en-US" dirty="0"/>
              <a:t>米</a:t>
            </a:r>
            <a:r>
              <a:rPr lang="en-US" altLang="zh-CN" dirty="0"/>
              <a:t>VLT</a:t>
            </a:r>
            <a:r>
              <a:rPr lang="zh-CN" altLang="en-US" dirty="0"/>
              <a:t>在智利（之前用了智利的</a:t>
            </a:r>
            <a:r>
              <a:rPr lang="zh-CN" altLang="en-US" sz="1200" b="0" i="0" u="none" strike="noStrike" kern="1200" dirty="0">
                <a:solidFill>
                  <a:schemeClr val="tx1"/>
                </a:solidFill>
                <a:effectLst/>
                <a:latin typeface="+mn-lt"/>
                <a:ea typeface="+mn-ea"/>
                <a:cs typeface="宋体" pitchFamily="2" charset="-122"/>
              </a:rPr>
              <a:t>新技术望远镜</a:t>
            </a:r>
            <a:r>
              <a:rPr lang="en-US" altLang="zh-CN" sz="1200" b="0" i="0" u="none" strike="noStrike" kern="1200" dirty="0">
                <a:solidFill>
                  <a:schemeClr val="tx1"/>
                </a:solidFill>
                <a:effectLst/>
                <a:latin typeface="+mn-lt"/>
                <a:ea typeface="+mn-ea"/>
                <a:cs typeface="宋体" pitchFamily="2" charset="-122"/>
              </a:rPr>
              <a:t>NTT</a:t>
            </a:r>
            <a:r>
              <a:rPr lang="zh-CN" altLang="en-US" dirty="0"/>
              <a:t>）</a:t>
            </a:r>
            <a:endParaRPr lang="en-US" altLang="zh-CN" dirty="0"/>
          </a:p>
          <a:p>
            <a:endParaRPr lang="en-US" altLang="zh-CN" dirty="0"/>
          </a:p>
          <a:p>
            <a:r>
              <a:rPr lang="en-US" altLang="zh-CN" dirty="0"/>
              <a:t>Theta</a:t>
            </a:r>
            <a:r>
              <a:rPr lang="zh-CN" altLang="en-US" dirty="0"/>
              <a:t>：能分别的角尺寸越小，就好比用于测量的尺子的刻度越小、越精确，所以可以看清更多细节；和观测波长与望远镜口径大小有关</a:t>
            </a:r>
            <a:endParaRPr lang="en-US" altLang="zh-CN" dirty="0"/>
          </a:p>
          <a:p>
            <a:endParaRPr lang="en-US" altLang="zh-CN" dirty="0"/>
          </a:p>
          <a:p>
            <a:r>
              <a:rPr lang="zh-CN" altLang="en-US" dirty="0"/>
              <a:t>衍射极限：即使是点源在完美光学系统里成像，也会变成光斑（爱里斑），不会是一个点，其背后的原理是测不准原理，反映了光子和物质的作用</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最好能监测完整或者大部分轨道</a:t>
            </a:r>
            <a:endParaRPr lang="en-US" altLang="zh-CN" dirty="0"/>
          </a:p>
          <a:p>
            <a:endParaRPr lang="en-US" altLang="zh-CN" dirty="0"/>
          </a:p>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a:t>长时间的监测需要耐心，需要大量经费支助、科研评价体系等的支撑也很重要</a:t>
            </a:r>
            <a:endParaRPr lang="zh-CN" altLang="en-US" dirty="0"/>
          </a:p>
          <a:p>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0" i="0" u="none" strike="noStrike" kern="1200" dirty="0">
                <a:solidFill>
                  <a:schemeClr val="tx1"/>
                </a:solidFill>
                <a:effectLst/>
                <a:latin typeface="+mn-lt"/>
                <a:ea typeface="+mn-ea"/>
                <a:cs typeface="宋体" pitchFamily="2" charset="-122"/>
              </a:rPr>
              <a:t>通常情况下星光波阵面畸变是毫秒级的，而星像移动是亚秒级的。相应的校正也必须在同等量级或更短的时标上实施。</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为了克服亚秒级的星光抖动，天文学家们首先想到的是缩短曝光时间， 通过一系列亚秒级短曝光的照片平移对准后叠加以消除大气随机扰动对成像质量的影响，星像锐利了，背景噪声降低了，最终实现衍射极限级别的高像质。</a:t>
            </a:r>
            <a:endParaRPr lang="zh-CN" altLang="en-US" sz="1200" b="0" i="0" u="none" strike="noStrike" kern="1200" dirty="0">
              <a:solidFill>
                <a:schemeClr val="tx1"/>
              </a:solidFill>
              <a:effectLst/>
              <a:latin typeface="+mn-lt"/>
              <a:ea typeface="+mn-ea"/>
              <a:cs typeface="宋体" pitchFamily="2" charset="-122"/>
            </a:endParaRPr>
          </a:p>
          <a:p>
            <a:br>
              <a:rPr lang="zh-CN" altLang="en-US" dirty="0"/>
            </a:br>
            <a:r>
              <a:rPr lang="zh-CN" altLang="en-US" sz="1200" b="0" i="0" u="none" strike="noStrike" kern="1200" dirty="0">
                <a:solidFill>
                  <a:schemeClr val="tx1"/>
                </a:solidFill>
                <a:effectLst/>
                <a:latin typeface="+mn-lt"/>
                <a:ea typeface="+mn-ea"/>
                <a:cs typeface="宋体" pitchFamily="2" charset="-122"/>
              </a:rPr>
              <a:t>根策尔团队花了</a:t>
            </a:r>
            <a:r>
              <a:rPr lang="en-US" altLang="zh-CN" sz="1200" b="0" i="0" u="none" strike="noStrike" kern="1200" dirty="0">
                <a:solidFill>
                  <a:schemeClr val="tx1"/>
                </a:solidFill>
                <a:effectLst/>
                <a:latin typeface="+mn-lt"/>
                <a:ea typeface="+mn-ea"/>
                <a:cs typeface="宋体" pitchFamily="2" charset="-122"/>
              </a:rPr>
              <a:t>4</a:t>
            </a:r>
            <a:r>
              <a:rPr lang="zh-CN" altLang="en-US" sz="1200" b="0" i="0" u="none" strike="noStrike" kern="1200" dirty="0">
                <a:solidFill>
                  <a:schemeClr val="tx1"/>
                </a:solidFill>
                <a:effectLst/>
                <a:latin typeface="+mn-lt"/>
                <a:ea typeface="+mn-ea"/>
                <a:cs typeface="宋体" pitchFamily="2" charset="-122"/>
              </a:rPr>
              <a:t>年时间用同样的办法确定了多颗恒星的位移，像质同样接近衍射极限。通过对比不同时间测量的恒星位置，以及不同位置处的恒星速度，确定了恒星速度与到银河系中心距离的关系，并依此确定银河系中心为单一大质量点源。</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0" i="0" u="none" strike="noStrike" kern="1200" dirty="0">
                <a:solidFill>
                  <a:schemeClr val="tx1"/>
                </a:solidFill>
                <a:effectLst/>
                <a:latin typeface="+mn-lt"/>
                <a:ea typeface="+mn-ea"/>
                <a:cs typeface="宋体" pitchFamily="2" charset="-122"/>
              </a:rPr>
              <a:t>斑点成像方法所要求的短曝光时间只适用于亮星，而对于比较暗的星，特别是为了获取可信的恒星径向速度测量还需要进行光谱观测，则需要极长的观测时间。自适应光学技术可以更好地解决大气扰动影响的问题：通过观测目标天体附近的亮星或激光导引星，并在望远镜光学系统中增加变形镜来修正已知导引星的波阵面因地球大气扰动而产生的畸变，使得更暗弱、更复杂天体的成像质量也可以达到衍射极限水平。</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典型的自适应光学系统主要包括三大部分：波阵面传感器、实时运算控制器和带驱动的变形镜，分别负责波阵面的探测、计算和校正。</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激光钠导星就是利用强激光去激发约</a:t>
            </a:r>
            <a:r>
              <a:rPr lang="en-US" altLang="zh-CN" sz="1200" b="0" i="0" u="none" strike="noStrike" kern="1200" dirty="0">
                <a:solidFill>
                  <a:schemeClr val="tx1"/>
                </a:solidFill>
                <a:effectLst/>
                <a:latin typeface="+mn-lt"/>
                <a:ea typeface="+mn-ea"/>
                <a:cs typeface="宋体" pitchFamily="2" charset="-122"/>
              </a:rPr>
              <a:t>90</a:t>
            </a:r>
            <a:r>
              <a:rPr lang="zh-CN" altLang="en-US" sz="1200" b="0" i="0" u="none" strike="noStrike" kern="1200" dirty="0">
                <a:solidFill>
                  <a:schemeClr val="tx1"/>
                </a:solidFill>
                <a:effectLst/>
                <a:latin typeface="+mn-lt"/>
                <a:ea typeface="+mn-ea"/>
                <a:cs typeface="宋体" pitchFamily="2" charset="-122"/>
              </a:rPr>
              <a:t>公里高空的钠原子层，迫使钠原子发光形成人造导引星，</a:t>
            </a:r>
            <a:r>
              <a:rPr lang="zh-CN" altLang="en-US" sz="1200" b="1" i="0" u="none" strike="noStrike" kern="1200" dirty="0">
                <a:solidFill>
                  <a:schemeClr val="tx1"/>
                </a:solidFill>
                <a:effectLst/>
                <a:latin typeface="+mn-lt"/>
                <a:ea typeface="+mn-ea"/>
                <a:cs typeface="宋体" pitchFamily="2" charset="-122"/>
              </a:rPr>
              <a:t>再通过这颗星的亮度快速变化来监测大气扰动</a:t>
            </a:r>
            <a:r>
              <a:rPr lang="zh-CN" altLang="en-US" sz="1200" b="0" i="0" u="none" strike="noStrike" kern="1200" dirty="0">
                <a:solidFill>
                  <a:schemeClr val="tx1"/>
                </a:solidFill>
                <a:effectLst/>
                <a:latin typeface="+mn-lt"/>
                <a:ea typeface="+mn-ea"/>
                <a:cs typeface="宋体" pitchFamily="2" charset="-122"/>
              </a:rPr>
              <a:t>。这类人造导引星的优势就在于它可以打到任意一个需要观测的方向，从而进一步扩大了自适应光学望远镜的观测范围。通过可快速驱动的变形镜进行实时校正，就可保证星像的稳定，获得更清晰的观测图像。</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0" i="0" u="none" strike="noStrike" kern="1200" dirty="0">
                <a:solidFill>
                  <a:schemeClr val="tx1"/>
                </a:solidFill>
                <a:effectLst/>
                <a:latin typeface="+mn-lt"/>
                <a:ea typeface="+mn-ea"/>
                <a:cs typeface="宋体" pitchFamily="2" charset="-122"/>
              </a:rPr>
              <a:t>作为</a:t>
            </a:r>
            <a:r>
              <a:rPr lang="en-US" altLang="zh-CN" sz="1200" b="0" i="0" u="none" strike="noStrike" kern="1200" dirty="0">
                <a:solidFill>
                  <a:schemeClr val="tx1"/>
                </a:solidFill>
                <a:effectLst/>
                <a:latin typeface="+mn-lt"/>
                <a:ea typeface="+mn-ea"/>
                <a:cs typeface="宋体" pitchFamily="2" charset="-122"/>
              </a:rPr>
              <a:t>VLT</a:t>
            </a:r>
            <a:r>
              <a:rPr lang="zh-CN" altLang="en-US" sz="1200" b="0" i="0" u="none" strike="noStrike" kern="1200" dirty="0">
                <a:solidFill>
                  <a:schemeClr val="tx1"/>
                </a:solidFill>
                <a:effectLst/>
                <a:latin typeface="+mn-lt"/>
                <a:ea typeface="+mn-ea"/>
                <a:cs typeface="宋体" pitchFamily="2" charset="-122"/>
              </a:rPr>
              <a:t>的第二波技术创新，</a:t>
            </a:r>
            <a:r>
              <a:rPr lang="en-US" altLang="zh-CN" sz="1200" b="0" i="0" u="none" strike="noStrike" kern="1200" dirty="0">
                <a:solidFill>
                  <a:schemeClr val="tx1"/>
                </a:solidFill>
                <a:effectLst/>
                <a:latin typeface="+mn-lt"/>
                <a:ea typeface="+mn-ea"/>
                <a:cs typeface="宋体" pitchFamily="2" charset="-122"/>
              </a:rPr>
              <a:t>2016</a:t>
            </a:r>
            <a:r>
              <a:rPr lang="zh-CN" altLang="en-US" sz="1200" b="0" i="0" u="none" strike="noStrike" kern="1200" dirty="0">
                <a:solidFill>
                  <a:schemeClr val="tx1"/>
                </a:solidFill>
                <a:effectLst/>
                <a:latin typeface="+mn-lt"/>
                <a:ea typeface="+mn-ea"/>
                <a:cs typeface="宋体" pitchFamily="2" charset="-122"/>
              </a:rPr>
              <a:t>年安装的</a:t>
            </a:r>
            <a:r>
              <a:rPr lang="en-US" altLang="zh-CN" sz="1200" b="0" i="0" u="none" strike="noStrike" kern="1200" dirty="0">
                <a:solidFill>
                  <a:schemeClr val="tx1"/>
                </a:solidFill>
                <a:effectLst/>
                <a:latin typeface="+mn-lt"/>
                <a:ea typeface="+mn-ea"/>
                <a:cs typeface="宋体" pitchFamily="2" charset="-122"/>
              </a:rPr>
              <a:t>GRAVITY</a:t>
            </a:r>
            <a:r>
              <a:rPr lang="zh-CN" altLang="en-US" sz="1200" b="0" i="0" u="none" strike="noStrike" kern="1200" dirty="0">
                <a:solidFill>
                  <a:schemeClr val="tx1"/>
                </a:solidFill>
                <a:effectLst/>
                <a:latin typeface="+mn-lt"/>
                <a:ea typeface="+mn-ea"/>
                <a:cs typeface="宋体" pitchFamily="2" charset="-122"/>
              </a:rPr>
              <a:t>专用光干涉仪能让</a:t>
            </a:r>
            <a:r>
              <a:rPr lang="en-US" altLang="zh-CN" sz="1200" b="0" i="0" u="none" strike="noStrike" kern="1200" dirty="0">
                <a:solidFill>
                  <a:schemeClr val="tx1"/>
                </a:solidFill>
                <a:effectLst/>
                <a:latin typeface="+mn-lt"/>
                <a:ea typeface="+mn-ea"/>
                <a:cs typeface="宋体" pitchFamily="2" charset="-122"/>
              </a:rPr>
              <a:t>4</a:t>
            </a:r>
            <a:r>
              <a:rPr lang="zh-CN" altLang="en-US" sz="1200" b="0" i="0" u="none" strike="noStrike" kern="1200" dirty="0">
                <a:solidFill>
                  <a:schemeClr val="tx1"/>
                </a:solidFill>
                <a:effectLst/>
                <a:latin typeface="+mn-lt"/>
                <a:ea typeface="+mn-ea"/>
                <a:cs typeface="宋体" pitchFamily="2" charset="-122"/>
              </a:rPr>
              <a:t>台</a:t>
            </a:r>
            <a:r>
              <a:rPr lang="en-US" altLang="zh-CN" sz="1200" b="0" i="0" u="none" strike="noStrike" kern="1200" dirty="0">
                <a:solidFill>
                  <a:schemeClr val="tx1"/>
                </a:solidFill>
                <a:effectLst/>
                <a:latin typeface="+mn-lt"/>
                <a:ea typeface="+mn-ea"/>
                <a:cs typeface="宋体" pitchFamily="2" charset="-122"/>
              </a:rPr>
              <a:t>8</a:t>
            </a:r>
            <a:r>
              <a:rPr lang="zh-CN" altLang="en-US" sz="1200" b="0" i="0" u="none" strike="noStrike" kern="1200" dirty="0">
                <a:solidFill>
                  <a:schemeClr val="tx1"/>
                </a:solidFill>
                <a:effectLst/>
                <a:latin typeface="+mn-lt"/>
                <a:ea typeface="+mn-ea"/>
                <a:cs typeface="宋体" pitchFamily="2" charset="-122"/>
              </a:rPr>
              <a:t>米望远镜干涉组成一台目前威力最强大的望远镜，集光面积相当于一台有效口径</a:t>
            </a:r>
            <a:r>
              <a:rPr lang="en-US" altLang="zh-CN" sz="1200" b="0" i="0" u="none" strike="noStrike" kern="1200" dirty="0">
                <a:solidFill>
                  <a:schemeClr val="tx1"/>
                </a:solidFill>
                <a:effectLst/>
                <a:latin typeface="+mn-lt"/>
                <a:ea typeface="+mn-ea"/>
                <a:cs typeface="宋体" pitchFamily="2" charset="-122"/>
              </a:rPr>
              <a:t>16</a:t>
            </a:r>
            <a:r>
              <a:rPr lang="zh-CN" altLang="en-US" sz="1200" b="0" i="0" u="none" strike="noStrike" kern="1200" dirty="0">
                <a:solidFill>
                  <a:schemeClr val="tx1"/>
                </a:solidFill>
                <a:effectLst/>
                <a:latin typeface="+mn-lt"/>
                <a:ea typeface="+mn-ea"/>
                <a:cs typeface="宋体" pitchFamily="2" charset="-122"/>
              </a:rPr>
              <a:t>米的光学望远镜，在某些方向的最高空间分辨率则相当于一台有效口径</a:t>
            </a:r>
            <a:r>
              <a:rPr lang="en-US" altLang="zh-CN" sz="1200" b="0" i="0" u="none" strike="noStrike" kern="1200" dirty="0">
                <a:solidFill>
                  <a:schemeClr val="tx1"/>
                </a:solidFill>
                <a:effectLst/>
                <a:latin typeface="+mn-lt"/>
                <a:ea typeface="+mn-ea"/>
                <a:cs typeface="宋体" pitchFamily="2" charset="-122"/>
              </a:rPr>
              <a:t>130</a:t>
            </a:r>
            <a:r>
              <a:rPr lang="zh-CN" altLang="en-US" sz="1200" b="0" i="0" u="none" strike="noStrike" kern="1200" dirty="0">
                <a:solidFill>
                  <a:schemeClr val="tx1"/>
                </a:solidFill>
                <a:effectLst/>
                <a:latin typeface="+mn-lt"/>
                <a:ea typeface="+mn-ea"/>
                <a:cs typeface="宋体" pitchFamily="2" charset="-122"/>
              </a:rPr>
              <a:t>米的光学望远镜。</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以光子进入一个望远镜为例：上百次的光线反射，极其复杂的光路（注意反射时发出的声响）</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sz="1200" b="0" i="0" u="none" strike="noStrike" kern="1200" dirty="0">
                <a:solidFill>
                  <a:schemeClr val="tx1"/>
                </a:solidFill>
                <a:effectLst/>
                <a:latin typeface="+mn-lt"/>
                <a:ea typeface="+mn-ea"/>
                <a:cs typeface="宋体" pitchFamily="2" charset="-122"/>
              </a:rPr>
              <a:t>（盖兹和她的团队在过去的</a:t>
            </a:r>
            <a:r>
              <a:rPr lang="en-US" altLang="zh-CN" sz="1200" b="0" i="0" u="none" strike="noStrike" kern="1200" dirty="0">
                <a:solidFill>
                  <a:schemeClr val="tx1"/>
                </a:solidFill>
                <a:effectLst/>
                <a:latin typeface="+mn-lt"/>
                <a:ea typeface="+mn-ea"/>
                <a:cs typeface="宋体" pitchFamily="2" charset="-122"/>
              </a:rPr>
              <a:t>25</a:t>
            </a:r>
            <a:r>
              <a:rPr lang="zh-CN" altLang="en-US" sz="1200" b="0" i="0" u="none" strike="noStrike" kern="1200" dirty="0">
                <a:solidFill>
                  <a:schemeClr val="tx1"/>
                </a:solidFill>
                <a:effectLst/>
                <a:latin typeface="+mn-lt"/>
                <a:ea typeface="+mn-ea"/>
                <a:cs typeface="宋体" pitchFamily="2" charset="-122"/>
              </a:rPr>
              <a:t>年里，已经研究了</a:t>
            </a:r>
            <a:r>
              <a:rPr lang="en-US" altLang="zh-CN" sz="1200" b="0" i="0" u="none" strike="noStrike" kern="1200" dirty="0">
                <a:solidFill>
                  <a:schemeClr val="tx1"/>
                </a:solidFill>
                <a:effectLst/>
                <a:latin typeface="+mn-lt"/>
                <a:ea typeface="+mn-ea"/>
                <a:cs typeface="宋体" pitchFamily="2" charset="-122"/>
              </a:rPr>
              <a:t>3000</a:t>
            </a:r>
            <a:r>
              <a:rPr lang="zh-CN" altLang="en-US" sz="1200" b="0" i="0" u="none" strike="noStrike" kern="1200" dirty="0">
                <a:solidFill>
                  <a:schemeClr val="tx1"/>
                </a:solidFill>
                <a:effectLst/>
                <a:latin typeface="+mn-lt"/>
                <a:ea typeface="+mn-ea"/>
                <a:cs typeface="宋体" pitchFamily="2" charset="-122"/>
              </a:rPr>
              <a:t>多颗围绕银河系中心黑洞运动的恒星）</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（或</a:t>
            </a:r>
            <a:r>
              <a:rPr lang="en-US" altLang="zh-CN" sz="1200" b="0" i="0" u="none" strike="noStrike" kern="1200" dirty="0">
                <a:solidFill>
                  <a:schemeClr val="tx1"/>
                </a:solidFill>
                <a:effectLst/>
                <a:latin typeface="+mn-lt"/>
                <a:ea typeface="+mn-ea"/>
                <a:cs typeface="宋体" pitchFamily="2" charset="-122"/>
              </a:rPr>
              <a:t>S-O2</a:t>
            </a:r>
            <a:r>
              <a:rPr lang="zh-CN" altLang="en-US" sz="1200" b="0" i="0" u="none" strike="noStrike" kern="1200" dirty="0">
                <a:solidFill>
                  <a:schemeClr val="tx1"/>
                </a:solidFill>
                <a:effectLst/>
                <a:latin typeface="+mn-lt"/>
                <a:ea typeface="+mn-ea"/>
                <a:cs typeface="宋体" pitchFamily="2" charset="-122"/>
              </a:rPr>
              <a:t>）是沿椭圆轨道环绕银河系中心人马座</a:t>
            </a:r>
            <a:r>
              <a:rPr lang="en-US" altLang="zh-CN" sz="1200" b="0" i="0" u="none" strike="noStrike" kern="1200" dirty="0">
                <a:solidFill>
                  <a:schemeClr val="tx1"/>
                </a:solidFill>
                <a:effectLst/>
                <a:latin typeface="+mn-lt"/>
                <a:ea typeface="+mn-ea"/>
                <a:cs typeface="宋体" pitchFamily="2" charset="-122"/>
              </a:rPr>
              <a:t>A*</a:t>
            </a:r>
            <a:r>
              <a:rPr lang="zh-CN" altLang="en-US" sz="1200" b="0" i="0" u="none" strike="noStrike" kern="1200" dirty="0">
                <a:solidFill>
                  <a:schemeClr val="tx1"/>
                </a:solidFill>
                <a:effectLst/>
                <a:latin typeface="+mn-lt"/>
                <a:ea typeface="+mn-ea"/>
                <a:cs typeface="宋体" pitchFamily="2" charset="-122"/>
              </a:rPr>
              <a:t>（</a:t>
            </a:r>
            <a:r>
              <a:rPr lang="en-US" altLang="zh-CN" sz="1200" b="0" i="0" u="none" strike="noStrike" kern="1200" dirty="0" err="1">
                <a:solidFill>
                  <a:schemeClr val="tx1"/>
                </a:solidFill>
                <a:effectLst/>
                <a:latin typeface="+mn-lt"/>
                <a:ea typeface="+mn-ea"/>
                <a:cs typeface="宋体" pitchFamily="2" charset="-122"/>
              </a:rPr>
              <a:t>Sgr</a:t>
            </a:r>
            <a:r>
              <a:rPr lang="en-US" altLang="zh-CN" sz="1200" b="0" i="0" u="none" strike="noStrike" kern="1200" dirty="0">
                <a:solidFill>
                  <a:schemeClr val="tx1"/>
                </a:solidFill>
                <a:effectLst/>
                <a:latin typeface="+mn-lt"/>
                <a:ea typeface="+mn-ea"/>
                <a:cs typeface="宋体" pitchFamily="2" charset="-122"/>
              </a:rPr>
              <a:t> A*</a:t>
            </a:r>
            <a:r>
              <a:rPr lang="zh-CN" altLang="en-US" sz="1200" b="0" i="0" u="none" strike="noStrike" kern="1200" dirty="0">
                <a:solidFill>
                  <a:schemeClr val="tx1"/>
                </a:solidFill>
                <a:effectLst/>
                <a:latin typeface="+mn-lt"/>
                <a:ea typeface="+mn-ea"/>
                <a:cs typeface="宋体" pitchFamily="2" charset="-122"/>
              </a:rPr>
              <a:t>）运动的一颗大质量恒星，其轨道周期近</a:t>
            </a:r>
            <a:r>
              <a:rPr lang="en-US" altLang="zh-CN" sz="1200" b="1" i="0" u="none" strike="noStrike" kern="1200" dirty="0">
                <a:solidFill>
                  <a:schemeClr val="tx1"/>
                </a:solidFill>
                <a:effectLst/>
                <a:latin typeface="+mn-lt"/>
                <a:ea typeface="+mn-ea"/>
                <a:cs typeface="宋体" pitchFamily="2" charset="-122"/>
              </a:rPr>
              <a:t>16</a:t>
            </a:r>
            <a:r>
              <a:rPr lang="zh-CN" altLang="en-US" sz="1200" b="1" i="0" u="none" strike="noStrike" kern="1200" dirty="0">
                <a:solidFill>
                  <a:schemeClr val="tx1"/>
                </a:solidFill>
                <a:effectLst/>
                <a:latin typeface="+mn-lt"/>
                <a:ea typeface="+mn-ea"/>
                <a:cs typeface="宋体" pitchFamily="2" charset="-122"/>
              </a:rPr>
              <a:t>年</a:t>
            </a:r>
            <a:r>
              <a:rPr lang="zh-CN" altLang="en-US" sz="1200" b="0" i="0" u="none" strike="noStrike" kern="1200" dirty="0">
                <a:solidFill>
                  <a:schemeClr val="tx1"/>
                </a:solidFill>
                <a:effectLst/>
                <a:latin typeface="+mn-lt"/>
                <a:ea typeface="+mn-ea"/>
                <a:cs typeface="宋体" pitchFamily="2" charset="-122"/>
              </a:rPr>
              <a:t>。根策尔和盖茨所做的就是通过近</a:t>
            </a:r>
            <a:r>
              <a:rPr lang="en-US" altLang="zh-CN" sz="1200" b="0" i="0" u="none" strike="noStrike" kern="1200" dirty="0">
                <a:solidFill>
                  <a:schemeClr val="tx1"/>
                </a:solidFill>
                <a:effectLst/>
                <a:latin typeface="+mn-lt"/>
                <a:ea typeface="+mn-ea"/>
                <a:cs typeface="宋体" pitchFamily="2" charset="-122"/>
              </a:rPr>
              <a:t>30</a:t>
            </a:r>
            <a:r>
              <a:rPr lang="zh-CN" altLang="en-US" sz="1200" b="0" i="0" u="none" strike="noStrike" kern="1200" dirty="0">
                <a:solidFill>
                  <a:schemeClr val="tx1"/>
                </a:solidFill>
                <a:effectLst/>
                <a:latin typeface="+mn-lt"/>
                <a:ea typeface="+mn-ea"/>
                <a:cs typeface="宋体" pitchFamily="2" charset="-122"/>
              </a:rPr>
              <a:t>年的监测，给出了</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完整轨道周期的观测数据。</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离</a:t>
            </a:r>
            <a:r>
              <a:rPr lang="en-US" altLang="zh-CN" sz="1200" b="0" i="0" u="none" strike="noStrike" kern="1200" dirty="0" err="1">
                <a:solidFill>
                  <a:schemeClr val="tx1"/>
                </a:solidFill>
                <a:effectLst/>
                <a:latin typeface="+mn-lt"/>
                <a:ea typeface="+mn-ea"/>
                <a:cs typeface="宋体" pitchFamily="2" charset="-122"/>
              </a:rPr>
              <a:t>Sgr</a:t>
            </a:r>
            <a:r>
              <a:rPr lang="en-US" altLang="zh-CN" sz="1200" b="0" i="0" u="none" strike="noStrike" kern="1200" dirty="0">
                <a:solidFill>
                  <a:schemeClr val="tx1"/>
                </a:solidFill>
                <a:effectLst/>
                <a:latin typeface="+mn-lt"/>
                <a:ea typeface="+mn-ea"/>
                <a:cs typeface="宋体" pitchFamily="2" charset="-122"/>
              </a:rPr>
              <a:t> A*</a:t>
            </a:r>
            <a:r>
              <a:rPr lang="zh-CN" altLang="en-US" sz="1200" b="0" i="0" u="none" strike="noStrike" kern="1200" dirty="0">
                <a:solidFill>
                  <a:schemeClr val="tx1"/>
                </a:solidFill>
                <a:effectLst/>
                <a:latin typeface="+mn-lt"/>
                <a:ea typeface="+mn-ea"/>
                <a:cs typeface="宋体" pitchFamily="2" charset="-122"/>
              </a:rPr>
              <a:t>最近时不足</a:t>
            </a:r>
            <a:r>
              <a:rPr lang="en-US" altLang="zh-CN" sz="1200" b="1" i="0" u="none" strike="noStrike" kern="1200" dirty="0">
                <a:solidFill>
                  <a:schemeClr val="tx1"/>
                </a:solidFill>
                <a:effectLst/>
                <a:latin typeface="+mn-lt"/>
                <a:ea typeface="+mn-ea"/>
                <a:cs typeface="宋体" pitchFamily="2" charset="-122"/>
              </a:rPr>
              <a:t>17</a:t>
            </a:r>
            <a:r>
              <a:rPr lang="zh-CN" altLang="en-US" sz="1200" b="1" i="0" u="none" strike="noStrike" kern="1200" dirty="0">
                <a:solidFill>
                  <a:schemeClr val="tx1"/>
                </a:solidFill>
                <a:effectLst/>
                <a:latin typeface="+mn-lt"/>
                <a:ea typeface="+mn-ea"/>
                <a:cs typeface="宋体" pitchFamily="2" charset="-122"/>
              </a:rPr>
              <a:t>光时</a:t>
            </a:r>
            <a:r>
              <a:rPr lang="zh-CN" altLang="en-US" sz="1200" b="0" i="0" u="none" strike="noStrike" kern="1200" dirty="0">
                <a:solidFill>
                  <a:schemeClr val="tx1"/>
                </a:solidFill>
                <a:effectLst/>
                <a:latin typeface="+mn-lt"/>
                <a:ea typeface="+mn-ea"/>
                <a:cs typeface="宋体" pitchFamily="2" charset="-122"/>
              </a:rPr>
              <a:t>（约</a:t>
            </a:r>
            <a:r>
              <a:rPr lang="en-US" altLang="zh-CN" sz="1200" b="0" i="0" u="none" strike="noStrike" kern="1200" dirty="0">
                <a:solidFill>
                  <a:schemeClr val="tx1"/>
                </a:solidFill>
                <a:effectLst/>
                <a:latin typeface="+mn-lt"/>
                <a:ea typeface="+mn-ea"/>
                <a:cs typeface="宋体" pitchFamily="2" charset="-122"/>
              </a:rPr>
              <a:t>200</a:t>
            </a:r>
            <a:r>
              <a:rPr lang="zh-CN" altLang="en-US" sz="1200" b="0" i="0" u="none" strike="noStrike" kern="1200" dirty="0">
                <a:solidFill>
                  <a:schemeClr val="tx1"/>
                </a:solidFill>
                <a:effectLst/>
                <a:latin typeface="+mn-lt"/>
                <a:ea typeface="+mn-ea"/>
                <a:cs typeface="宋体" pitchFamily="2" charset="-122"/>
              </a:rPr>
              <a:t>亿千米），能监测到这样一颗如此靠近银河系中心的恒星真算幸运了。</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两个团队的数据完美吻合：银河系中心</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轨道以内存在一个约为</a:t>
            </a:r>
            <a:r>
              <a:rPr lang="en-US" altLang="zh-CN" sz="1200" b="1" i="0" u="none" strike="noStrike" kern="1200" dirty="0">
                <a:solidFill>
                  <a:schemeClr val="tx1"/>
                </a:solidFill>
                <a:effectLst/>
                <a:latin typeface="+mn-lt"/>
                <a:ea typeface="+mn-ea"/>
                <a:cs typeface="宋体" pitchFamily="2" charset="-122"/>
              </a:rPr>
              <a:t>400</a:t>
            </a:r>
            <a:r>
              <a:rPr lang="zh-CN" altLang="en-US" sz="1200" b="1" i="0" u="none" strike="noStrike" kern="1200" dirty="0">
                <a:solidFill>
                  <a:schemeClr val="tx1"/>
                </a:solidFill>
                <a:effectLst/>
                <a:latin typeface="+mn-lt"/>
                <a:ea typeface="+mn-ea"/>
                <a:cs typeface="宋体" pitchFamily="2" charset="-122"/>
              </a:rPr>
              <a:t>万倍太阳质量的致密天体</a:t>
            </a:r>
            <a:r>
              <a:rPr lang="zh-CN" altLang="en-US" sz="1200" b="0" i="0" u="none" strike="noStrike" kern="1200" dirty="0">
                <a:solidFill>
                  <a:schemeClr val="tx1"/>
                </a:solidFill>
                <a:effectLst/>
                <a:latin typeface="+mn-lt"/>
                <a:ea typeface="+mn-ea"/>
                <a:cs typeface="宋体" pitchFamily="2" charset="-122"/>
              </a:rPr>
              <a:t>，而黑洞是目前最合理解释。</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正如根策尔在采访时说的：我们其实并不是在“看”黑洞，而是在极其精确地感知它周围绕转的恒星和气体的运动，并通过这些信息计算得出，那里必须是一个黑洞！同时还证明，广义相对论在如此强引力导致的弯曲空间下依然有效。</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盖兹和根策尔率领各自的团队不断发展相关的观测技术和方法，目的只有一个，</a:t>
            </a:r>
            <a:r>
              <a:rPr lang="zh-CN" altLang="en-US" sz="1200" b="1" i="0" u="none" strike="noStrike" kern="1200" dirty="0">
                <a:solidFill>
                  <a:schemeClr val="tx1"/>
                </a:solidFill>
                <a:effectLst/>
                <a:latin typeface="+mn-lt"/>
                <a:ea typeface="+mn-ea"/>
                <a:cs typeface="宋体" pitchFamily="2" charset="-122"/>
              </a:rPr>
              <a:t>不断提高观测精度</a:t>
            </a:r>
            <a:r>
              <a:rPr lang="zh-CN" altLang="en-US" sz="1200" b="0" i="0" u="none" strike="noStrike" kern="1200" dirty="0">
                <a:solidFill>
                  <a:schemeClr val="tx1"/>
                </a:solidFill>
                <a:effectLst/>
                <a:latin typeface="+mn-lt"/>
                <a:ea typeface="+mn-ea"/>
                <a:cs typeface="宋体" pitchFamily="2" charset="-122"/>
              </a:rPr>
              <a:t>，精确定出这些恒星的运动轨迹，从而精确确定中心天体的质量等参数。</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1200" b="0" i="0" u="none" strike="noStrike" kern="1200" dirty="0">
                <a:solidFill>
                  <a:schemeClr val="tx1"/>
                </a:solidFill>
                <a:effectLst/>
                <a:latin typeface="+mn-lt"/>
                <a:ea typeface="+mn-ea"/>
                <a:cs typeface="宋体" pitchFamily="2" charset="-122"/>
              </a:rPr>
              <a:t>一直被挑战，从未被超越</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（或</a:t>
            </a:r>
            <a:r>
              <a:rPr lang="en-US" altLang="zh-CN" sz="1200" b="0" i="0" u="none" strike="noStrike" kern="1200" dirty="0">
                <a:solidFill>
                  <a:schemeClr val="tx1"/>
                </a:solidFill>
                <a:effectLst/>
                <a:latin typeface="+mn-lt"/>
                <a:ea typeface="+mn-ea"/>
                <a:cs typeface="宋体" pitchFamily="2" charset="-122"/>
              </a:rPr>
              <a:t>S-O2</a:t>
            </a:r>
            <a:r>
              <a:rPr lang="zh-CN" altLang="en-US" sz="1200" b="0" i="0" u="none" strike="noStrike" kern="1200" dirty="0">
                <a:solidFill>
                  <a:schemeClr val="tx1"/>
                </a:solidFill>
                <a:effectLst/>
                <a:latin typeface="+mn-lt"/>
                <a:ea typeface="+mn-ea"/>
                <a:cs typeface="宋体" pitchFamily="2" charset="-122"/>
              </a:rPr>
              <a:t>）是沿椭圆轨道环绕银河系中心人马座</a:t>
            </a:r>
            <a:r>
              <a:rPr lang="en-US" altLang="zh-CN" sz="1200" b="0" i="0" u="none" strike="noStrike" kern="1200" dirty="0">
                <a:solidFill>
                  <a:schemeClr val="tx1"/>
                </a:solidFill>
                <a:effectLst/>
                <a:latin typeface="+mn-lt"/>
                <a:ea typeface="+mn-ea"/>
                <a:cs typeface="宋体" pitchFamily="2" charset="-122"/>
              </a:rPr>
              <a:t>A*</a:t>
            </a:r>
            <a:r>
              <a:rPr lang="zh-CN" altLang="en-US" sz="1200" b="0" i="0" u="none" strike="noStrike" kern="1200" dirty="0">
                <a:solidFill>
                  <a:schemeClr val="tx1"/>
                </a:solidFill>
                <a:effectLst/>
                <a:latin typeface="+mn-lt"/>
                <a:ea typeface="+mn-ea"/>
                <a:cs typeface="宋体" pitchFamily="2" charset="-122"/>
              </a:rPr>
              <a:t>（</a:t>
            </a:r>
            <a:r>
              <a:rPr lang="en-US" altLang="zh-CN" sz="1200" b="0" i="0" u="none" strike="noStrike" kern="1200" dirty="0" err="1">
                <a:solidFill>
                  <a:schemeClr val="tx1"/>
                </a:solidFill>
                <a:effectLst/>
                <a:latin typeface="+mn-lt"/>
                <a:ea typeface="+mn-ea"/>
                <a:cs typeface="宋体" pitchFamily="2" charset="-122"/>
              </a:rPr>
              <a:t>Sgr</a:t>
            </a:r>
            <a:r>
              <a:rPr lang="en-US" altLang="zh-CN" sz="1200" b="0" i="0" u="none" strike="noStrike" kern="1200" dirty="0">
                <a:solidFill>
                  <a:schemeClr val="tx1"/>
                </a:solidFill>
                <a:effectLst/>
                <a:latin typeface="+mn-lt"/>
                <a:ea typeface="+mn-ea"/>
                <a:cs typeface="宋体" pitchFamily="2" charset="-122"/>
              </a:rPr>
              <a:t> A*</a:t>
            </a:r>
            <a:r>
              <a:rPr lang="zh-CN" altLang="en-US" sz="1200" b="0" i="0" u="none" strike="noStrike" kern="1200" dirty="0">
                <a:solidFill>
                  <a:schemeClr val="tx1"/>
                </a:solidFill>
                <a:effectLst/>
                <a:latin typeface="+mn-lt"/>
                <a:ea typeface="+mn-ea"/>
                <a:cs typeface="宋体" pitchFamily="2" charset="-122"/>
              </a:rPr>
              <a:t>）运动的一颗大质量恒星，其轨道周期近</a:t>
            </a:r>
            <a:r>
              <a:rPr lang="en-US" altLang="zh-CN" sz="1200" b="1" i="0" u="none" strike="noStrike" kern="1200" dirty="0">
                <a:solidFill>
                  <a:schemeClr val="tx1"/>
                </a:solidFill>
                <a:effectLst/>
                <a:latin typeface="+mn-lt"/>
                <a:ea typeface="+mn-ea"/>
                <a:cs typeface="宋体" pitchFamily="2" charset="-122"/>
              </a:rPr>
              <a:t>16</a:t>
            </a:r>
            <a:r>
              <a:rPr lang="zh-CN" altLang="en-US" sz="1200" b="1" i="0" u="none" strike="noStrike" kern="1200" dirty="0">
                <a:solidFill>
                  <a:schemeClr val="tx1"/>
                </a:solidFill>
                <a:effectLst/>
                <a:latin typeface="+mn-lt"/>
                <a:ea typeface="+mn-ea"/>
                <a:cs typeface="宋体" pitchFamily="2" charset="-122"/>
              </a:rPr>
              <a:t>年</a:t>
            </a:r>
            <a:r>
              <a:rPr lang="zh-CN" altLang="en-US" sz="1200" b="0" i="0" u="none" strike="noStrike" kern="1200" dirty="0">
                <a:solidFill>
                  <a:schemeClr val="tx1"/>
                </a:solidFill>
                <a:effectLst/>
                <a:latin typeface="+mn-lt"/>
                <a:ea typeface="+mn-ea"/>
                <a:cs typeface="宋体" pitchFamily="2" charset="-122"/>
              </a:rPr>
              <a:t>。根策尔和盖茨所做的就是通过近</a:t>
            </a:r>
            <a:r>
              <a:rPr lang="en-US" altLang="zh-CN" sz="1200" b="0" i="0" u="none" strike="noStrike" kern="1200" dirty="0">
                <a:solidFill>
                  <a:schemeClr val="tx1"/>
                </a:solidFill>
                <a:effectLst/>
                <a:latin typeface="+mn-lt"/>
                <a:ea typeface="+mn-ea"/>
                <a:cs typeface="宋体" pitchFamily="2" charset="-122"/>
              </a:rPr>
              <a:t>30</a:t>
            </a:r>
            <a:r>
              <a:rPr lang="zh-CN" altLang="en-US" sz="1200" b="0" i="0" u="none" strike="noStrike" kern="1200" dirty="0">
                <a:solidFill>
                  <a:schemeClr val="tx1"/>
                </a:solidFill>
                <a:effectLst/>
                <a:latin typeface="+mn-lt"/>
                <a:ea typeface="+mn-ea"/>
                <a:cs typeface="宋体" pitchFamily="2" charset="-122"/>
              </a:rPr>
              <a:t>年的监测，给出了</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完整轨道周期的观测数据。</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离</a:t>
            </a:r>
            <a:r>
              <a:rPr lang="en-US" altLang="zh-CN" sz="1200" b="0" i="0" u="none" strike="noStrike" kern="1200" dirty="0" err="1">
                <a:solidFill>
                  <a:schemeClr val="tx1"/>
                </a:solidFill>
                <a:effectLst/>
                <a:latin typeface="+mn-lt"/>
                <a:ea typeface="+mn-ea"/>
                <a:cs typeface="宋体" pitchFamily="2" charset="-122"/>
              </a:rPr>
              <a:t>Sgr</a:t>
            </a:r>
            <a:r>
              <a:rPr lang="en-US" altLang="zh-CN" sz="1200" b="0" i="0" u="none" strike="noStrike" kern="1200" dirty="0">
                <a:solidFill>
                  <a:schemeClr val="tx1"/>
                </a:solidFill>
                <a:effectLst/>
                <a:latin typeface="+mn-lt"/>
                <a:ea typeface="+mn-ea"/>
                <a:cs typeface="宋体" pitchFamily="2" charset="-122"/>
              </a:rPr>
              <a:t> A*</a:t>
            </a:r>
            <a:r>
              <a:rPr lang="zh-CN" altLang="en-US" sz="1200" b="0" i="0" u="none" strike="noStrike" kern="1200" dirty="0">
                <a:solidFill>
                  <a:schemeClr val="tx1"/>
                </a:solidFill>
                <a:effectLst/>
                <a:latin typeface="+mn-lt"/>
                <a:ea typeface="+mn-ea"/>
                <a:cs typeface="宋体" pitchFamily="2" charset="-122"/>
              </a:rPr>
              <a:t>最近时不足</a:t>
            </a:r>
            <a:r>
              <a:rPr lang="en-US" altLang="zh-CN" sz="1200" b="1" i="0" u="none" strike="noStrike" kern="1200" dirty="0">
                <a:solidFill>
                  <a:schemeClr val="tx1"/>
                </a:solidFill>
                <a:effectLst/>
                <a:latin typeface="+mn-lt"/>
                <a:ea typeface="+mn-ea"/>
                <a:cs typeface="宋体" pitchFamily="2" charset="-122"/>
              </a:rPr>
              <a:t>17</a:t>
            </a:r>
            <a:r>
              <a:rPr lang="zh-CN" altLang="en-US" sz="1200" b="1" i="0" u="none" strike="noStrike" kern="1200" dirty="0">
                <a:solidFill>
                  <a:schemeClr val="tx1"/>
                </a:solidFill>
                <a:effectLst/>
                <a:latin typeface="+mn-lt"/>
                <a:ea typeface="+mn-ea"/>
                <a:cs typeface="宋体" pitchFamily="2" charset="-122"/>
              </a:rPr>
              <a:t>光时</a:t>
            </a:r>
            <a:r>
              <a:rPr lang="zh-CN" altLang="en-US" sz="1200" b="0" i="0" u="none" strike="noStrike" kern="1200" dirty="0">
                <a:solidFill>
                  <a:schemeClr val="tx1"/>
                </a:solidFill>
                <a:effectLst/>
                <a:latin typeface="+mn-lt"/>
                <a:ea typeface="+mn-ea"/>
                <a:cs typeface="宋体" pitchFamily="2" charset="-122"/>
              </a:rPr>
              <a:t>（约</a:t>
            </a:r>
            <a:r>
              <a:rPr lang="en-US" altLang="zh-CN" sz="1200" b="0" i="0" u="none" strike="noStrike" kern="1200" dirty="0">
                <a:solidFill>
                  <a:schemeClr val="tx1"/>
                </a:solidFill>
                <a:effectLst/>
                <a:latin typeface="+mn-lt"/>
                <a:ea typeface="+mn-ea"/>
                <a:cs typeface="宋体" pitchFamily="2" charset="-122"/>
              </a:rPr>
              <a:t>200</a:t>
            </a:r>
            <a:r>
              <a:rPr lang="zh-CN" altLang="en-US" sz="1200" b="0" i="0" u="none" strike="noStrike" kern="1200" dirty="0">
                <a:solidFill>
                  <a:schemeClr val="tx1"/>
                </a:solidFill>
                <a:effectLst/>
                <a:latin typeface="+mn-lt"/>
                <a:ea typeface="+mn-ea"/>
                <a:cs typeface="宋体" pitchFamily="2" charset="-122"/>
              </a:rPr>
              <a:t>亿千米），能监测到这样一颗如此靠近银河系中心的恒星真算幸运了。</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两个团队的数据完美吻合：银河系中心</a:t>
            </a:r>
            <a:r>
              <a:rPr lang="en-US" altLang="zh-CN" sz="1200" b="0" i="0" u="none" strike="noStrike" kern="1200" dirty="0">
                <a:solidFill>
                  <a:schemeClr val="tx1"/>
                </a:solidFill>
                <a:effectLst/>
                <a:latin typeface="+mn-lt"/>
                <a:ea typeface="+mn-ea"/>
                <a:cs typeface="宋体" pitchFamily="2" charset="-122"/>
              </a:rPr>
              <a:t>S2</a:t>
            </a:r>
            <a:r>
              <a:rPr lang="zh-CN" altLang="en-US" sz="1200" b="0" i="0" u="none" strike="noStrike" kern="1200" dirty="0">
                <a:solidFill>
                  <a:schemeClr val="tx1"/>
                </a:solidFill>
                <a:effectLst/>
                <a:latin typeface="+mn-lt"/>
                <a:ea typeface="+mn-ea"/>
                <a:cs typeface="宋体" pitchFamily="2" charset="-122"/>
              </a:rPr>
              <a:t>轨道以内存在一个约为</a:t>
            </a:r>
            <a:r>
              <a:rPr lang="en-US" altLang="zh-CN" sz="1200" b="1" i="0" u="none" strike="noStrike" kern="1200" dirty="0">
                <a:solidFill>
                  <a:schemeClr val="tx1"/>
                </a:solidFill>
                <a:effectLst/>
                <a:latin typeface="+mn-lt"/>
                <a:ea typeface="+mn-ea"/>
                <a:cs typeface="宋体" pitchFamily="2" charset="-122"/>
              </a:rPr>
              <a:t>400</a:t>
            </a:r>
            <a:r>
              <a:rPr lang="zh-CN" altLang="en-US" sz="1200" b="1" i="0" u="none" strike="noStrike" kern="1200" dirty="0">
                <a:solidFill>
                  <a:schemeClr val="tx1"/>
                </a:solidFill>
                <a:effectLst/>
                <a:latin typeface="+mn-lt"/>
                <a:ea typeface="+mn-ea"/>
                <a:cs typeface="宋体" pitchFamily="2" charset="-122"/>
              </a:rPr>
              <a:t>万倍太阳质量的致密天体</a:t>
            </a:r>
            <a:r>
              <a:rPr lang="zh-CN" altLang="en-US" sz="1200" b="0" i="0" u="none" strike="noStrike" kern="1200" dirty="0">
                <a:solidFill>
                  <a:schemeClr val="tx1"/>
                </a:solidFill>
                <a:effectLst/>
                <a:latin typeface="+mn-lt"/>
                <a:ea typeface="+mn-ea"/>
                <a:cs typeface="宋体" pitchFamily="2" charset="-122"/>
              </a:rPr>
              <a:t>，而黑洞是目前最合理解释。</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正如根策尔在采访时说的：我们其实并不是在“看”黑洞，而是在极其精确地感知它周围绕转的恒星和气体的运动，并通过这些信息计算得出，那里必须是一个黑洞！同时还证明，广义相对论在如此强引力导致的弯曲空间下依然有效。</a:t>
            </a:r>
            <a:endParaRPr lang="en-US" altLang="zh-CN" sz="1200" b="0" i="0" u="none" strike="noStrike" kern="1200" dirty="0">
              <a:solidFill>
                <a:schemeClr val="tx1"/>
              </a:solidFill>
              <a:effectLst/>
              <a:latin typeface="+mn-lt"/>
              <a:ea typeface="+mn-ea"/>
              <a:cs typeface="宋体" pitchFamily="2" charset="-122"/>
            </a:endParaRPr>
          </a:p>
          <a:p>
            <a:endParaRPr lang="en-US" altLang="zh-CN" sz="1200" b="0" i="0" u="none" strike="noStrike" kern="1200" dirty="0">
              <a:solidFill>
                <a:schemeClr val="tx1"/>
              </a:solidFill>
              <a:effectLst/>
              <a:latin typeface="+mn-lt"/>
              <a:ea typeface="+mn-ea"/>
              <a:cs typeface="宋体" pitchFamily="2" charset="-122"/>
            </a:endParaRPr>
          </a:p>
          <a:p>
            <a:r>
              <a:rPr lang="zh-CN" altLang="en-US" sz="1200" b="0" i="0" u="none" strike="noStrike" kern="1200" dirty="0">
                <a:solidFill>
                  <a:schemeClr val="tx1"/>
                </a:solidFill>
                <a:effectLst/>
                <a:latin typeface="+mn-lt"/>
                <a:ea typeface="+mn-ea"/>
                <a:cs typeface="宋体" pitchFamily="2" charset="-122"/>
              </a:rPr>
              <a:t>盖兹和根策尔率领各自的团队不断发展相关的观测技术和方法，目的只有一个，</a:t>
            </a:r>
            <a:r>
              <a:rPr lang="zh-CN" altLang="en-US" sz="1200" b="1" i="0" u="none" strike="noStrike" kern="1200" dirty="0">
                <a:solidFill>
                  <a:schemeClr val="tx1"/>
                </a:solidFill>
                <a:effectLst/>
                <a:latin typeface="+mn-lt"/>
                <a:ea typeface="+mn-ea"/>
                <a:cs typeface="宋体" pitchFamily="2" charset="-122"/>
              </a:rPr>
              <a:t>不断提高观测精度</a:t>
            </a:r>
            <a:r>
              <a:rPr lang="zh-CN" altLang="en-US" sz="1200" b="0" i="0" u="none" strike="noStrike" kern="1200" dirty="0">
                <a:solidFill>
                  <a:schemeClr val="tx1"/>
                </a:solidFill>
                <a:effectLst/>
                <a:latin typeface="+mn-lt"/>
                <a:ea typeface="+mn-ea"/>
                <a:cs typeface="宋体" pitchFamily="2" charset="-122"/>
              </a:rPr>
              <a:t>，精确定出这些恒星的运动轨迹，从而精确确定中心天体的质量等参数。</a:t>
            </a:r>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宋体" pitchFamily="2" charset="-122"/>
              </a:defRPr>
            </a:lvl1pPr>
            <a:lvl2pPr marL="37931725" indent="-37474525" eaLnBrk="0" hangingPunct="0">
              <a:defRPr sz="2400">
                <a:solidFill>
                  <a:schemeClr val="tx1"/>
                </a:solidFill>
                <a:latin typeface="Calibri" charset="0"/>
                <a:ea typeface="宋体" pitchFamily="2" charset="-122"/>
              </a:defRPr>
            </a:lvl2pPr>
            <a:lvl3pPr eaLnBrk="0" hangingPunct="0">
              <a:defRPr sz="2400">
                <a:solidFill>
                  <a:schemeClr val="tx1"/>
                </a:solidFill>
                <a:latin typeface="Calibri" charset="0"/>
                <a:ea typeface="宋体" pitchFamily="2" charset="-122"/>
              </a:defRPr>
            </a:lvl3pPr>
            <a:lvl4pPr eaLnBrk="0" hangingPunct="0">
              <a:defRPr sz="2400">
                <a:solidFill>
                  <a:schemeClr val="tx1"/>
                </a:solidFill>
                <a:latin typeface="Calibri" charset="0"/>
                <a:ea typeface="宋体" pitchFamily="2" charset="-122"/>
              </a:defRPr>
            </a:lvl4pPr>
            <a:lvl5pPr eaLnBrk="0" hangingPunct="0">
              <a:defRPr sz="2400">
                <a:solidFill>
                  <a:schemeClr val="tx1"/>
                </a:solidFill>
                <a:latin typeface="Calibri" charset="0"/>
                <a:ea typeface="宋体" pitchFamily="2" charset="-122"/>
              </a:defRPr>
            </a:lvl5pPr>
            <a:lvl6pPr marL="457200" eaLnBrk="0" fontAlgn="base" hangingPunct="0">
              <a:spcBef>
                <a:spcPct val="0"/>
              </a:spcBef>
              <a:spcAft>
                <a:spcPct val="0"/>
              </a:spcAft>
              <a:defRPr sz="2400">
                <a:solidFill>
                  <a:schemeClr val="tx1"/>
                </a:solidFill>
                <a:latin typeface="Calibri" charset="0"/>
                <a:ea typeface="宋体" pitchFamily="2" charset="-122"/>
              </a:defRPr>
            </a:lvl6pPr>
            <a:lvl7pPr marL="914400" eaLnBrk="0" fontAlgn="base" hangingPunct="0">
              <a:spcBef>
                <a:spcPct val="0"/>
              </a:spcBef>
              <a:spcAft>
                <a:spcPct val="0"/>
              </a:spcAft>
              <a:defRPr sz="2400">
                <a:solidFill>
                  <a:schemeClr val="tx1"/>
                </a:solidFill>
                <a:latin typeface="Calibri" charset="0"/>
                <a:ea typeface="宋体" pitchFamily="2" charset="-122"/>
              </a:defRPr>
            </a:lvl7pPr>
            <a:lvl8pPr marL="1371600" eaLnBrk="0" fontAlgn="base" hangingPunct="0">
              <a:spcBef>
                <a:spcPct val="0"/>
              </a:spcBef>
              <a:spcAft>
                <a:spcPct val="0"/>
              </a:spcAft>
              <a:defRPr sz="2400">
                <a:solidFill>
                  <a:schemeClr val="tx1"/>
                </a:solidFill>
                <a:latin typeface="Calibri" charset="0"/>
                <a:ea typeface="宋体" pitchFamily="2" charset="-122"/>
              </a:defRPr>
            </a:lvl8pPr>
            <a:lvl9pPr marL="1828800" eaLnBrk="0" fontAlgn="base" hangingPunct="0">
              <a:spcBef>
                <a:spcPct val="0"/>
              </a:spcBef>
              <a:spcAft>
                <a:spcPct val="0"/>
              </a:spcAft>
              <a:defRPr sz="2400">
                <a:solidFill>
                  <a:schemeClr val="tx1"/>
                </a:solidFill>
                <a:latin typeface="Calibri" charset="0"/>
                <a:ea typeface="宋体" pitchFamily="2" charset="-122"/>
              </a:defRPr>
            </a:lvl9pPr>
          </a:lstStyle>
          <a:p>
            <a:pPr eaLnBrk="1" hangingPunct="1"/>
            <a:fld id="{0C1BF341-04F3-9449-94E0-876BC26D12A0}" type="slidenum">
              <a:rPr lang="zh-CN" altLang="en-US" sz="1200"/>
            </a:fld>
            <a:endParaRPr lang="zh-CN"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DCFA6BAC-58E2-4BBB-9F48-6399466A3230}" type="slidenum">
              <a:rPr lang="en-US" altLang="zh-CN" smtClean="0">
                <a:latin typeface="Arial" panose="020B0604020202090204" pitchFamily="34" charset="0"/>
                <a:ea typeface="宋体" pitchFamily="2" charset="-122"/>
              </a:rPr>
            </a:fld>
            <a:endParaRPr lang="en-US" altLang="zh-CN">
              <a:latin typeface="Arial" panose="020B0604020202090204" pitchFamily="34" charset="0"/>
              <a:ea typeface="宋体" pitchFamily="2" charset="-122"/>
            </a:endParaRPr>
          </a:p>
        </p:txBody>
      </p:sp>
      <p:sp>
        <p:nvSpPr>
          <p:cNvPr id="54274" name="Rectangle 2"/>
          <p:cNvSpPr>
            <a:spLocks noGrp="1" noRot="1" noChangeAspect="1" noChangeArrowheads="1" noTextEdit="1"/>
          </p:cNvSpPr>
          <p:nvPr>
            <p:ph type="sldImg"/>
          </p:nvPr>
        </p:nvSpPr>
        <p:spPr/>
      </p:sp>
      <p:sp>
        <p:nvSpPr>
          <p:cNvPr id="54275" name="Rectangle 3"/>
          <p:cNvSpPr>
            <a:spLocks noGrp="1" noChangeArrowheads="1"/>
          </p:cNvSpPr>
          <p:nvPr>
            <p:ph type="body" idx="1"/>
          </p:nvPr>
        </p:nvSpPr>
        <p:spPr>
          <a:xfrm>
            <a:off x="914400" y="4343400"/>
            <a:ext cx="5029200" cy="4114800"/>
          </a:xfrm>
          <a:noFill/>
        </p:spPr>
        <p:txBody>
          <a:bodyPr/>
          <a:lstStyle/>
          <a:p>
            <a:endParaRPr lang="zh-CN" altLang="zh-CN">
              <a:ea typeface="宋体"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507BD3B-B2D1-422B-8B8A-871650B79CB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p:txBody>
          <a:bodyPr/>
          <a:lstStyle>
            <a:lvl1pPr>
              <a:defRPr/>
            </a:lvl1pPr>
          </a:lstStyle>
          <a:p>
            <a:pPr>
              <a:defRPr/>
            </a:pPr>
            <a:fld id="{4911D860-0CE3-48F5-823A-4AE9F7F84E2F}"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913308-F349-4B6D-A68A-DD1791B4A57B}" type="slidenum">
              <a:rPr lang="zh-CN" altLang="en-US" smtClean="0"/>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2465"/>
            <a:ext cx="9144000" cy="67330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mailto:yfyuan@ustc.edu.cn"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w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1.GIF"/><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7.xml"/><Relationship Id="rId3" Type="http://schemas.openxmlformats.org/officeDocument/2006/relationships/image" Target="../media/image38.png"/><Relationship Id="rId2" Type="http://schemas.openxmlformats.org/officeDocument/2006/relationships/oleObject" Target="../embeddings/oleObject1.bin"/><Relationship Id="rId1" Type="http://schemas.openxmlformats.org/officeDocument/2006/relationships/image" Target="../media/image37.jpeg"/></Relationships>
</file>

<file path=ppt/slides/_rels/slide27.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12.xml"/><Relationship Id="rId3" Type="http://schemas.openxmlformats.org/officeDocument/2006/relationships/image" Target="../media/image40.png"/><Relationship Id="rId2" Type="http://schemas.openxmlformats.org/officeDocument/2006/relationships/image" Target="../media/image39.wmf"/><Relationship Id="rId1"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9.png"/><Relationship Id="rId1" Type="http://schemas.openxmlformats.org/officeDocument/2006/relationships/image" Target="../media/image48.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6.png"/><Relationship Id="rId1"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60.jpe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62.png"/><Relationship Id="rId1"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3.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65.tiff"/><Relationship Id="rId1" Type="http://schemas.openxmlformats.org/officeDocument/2006/relationships/image" Target="../media/image64.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67.png"/><Relationship Id="rId1" Type="http://schemas.openxmlformats.org/officeDocument/2006/relationships/image" Target="../media/image66.tif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8.tif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69.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71.tiff"/><Relationship Id="rId1" Type="http://schemas.openxmlformats.org/officeDocument/2006/relationships/image" Target="../media/image70.pn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73.png"/><Relationship Id="rId3" Type="http://schemas.microsoft.com/office/2007/relationships/media" Target="../media/media1.mov"/><Relationship Id="rId2" Type="http://schemas.openxmlformats.org/officeDocument/2006/relationships/video" Target="../media/media1.mov"/><Relationship Id="rId1" Type="http://schemas.openxmlformats.org/officeDocument/2006/relationships/image" Target="../media/image72.tif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4.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5.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77.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8.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9.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0.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1.jpe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2.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83.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4.jpe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5.png"/><Relationship Id="rId2" Type="http://schemas.microsoft.com/office/2007/relationships/media" Target="../media/media2.mp4"/><Relationship Id="rId1" Type="http://schemas.openxmlformats.org/officeDocument/2006/relationships/video" Target="../media/media2.mp4"/></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87.tiff"/></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90.tiff"/><Relationship Id="rId2" Type="http://schemas.openxmlformats.org/officeDocument/2006/relationships/image" Target="../media/image89.tiff"/><Relationship Id="rId1" Type="http://schemas.openxmlformats.org/officeDocument/2006/relationships/image" Target="../media/image88.tiff"/></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91.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93.png"/><Relationship Id="rId1" Type="http://schemas.openxmlformats.org/officeDocument/2006/relationships/image" Target="../media/image92.GIF"/></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96.GIF"/><Relationship Id="rId2" Type="http://schemas.openxmlformats.org/officeDocument/2006/relationships/image" Target="../media/image95.tiff"/><Relationship Id="rId1" Type="http://schemas.openxmlformats.org/officeDocument/2006/relationships/image" Target="../media/image94.png"/></Relationships>
</file>

<file path=ppt/slides/_rels/slide67.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openxmlformats.org/officeDocument/2006/relationships/image" Target="../media/image98.png"/><Relationship Id="rId4" Type="http://schemas.microsoft.com/office/2007/relationships/media" Target="../media/media3.mp4"/><Relationship Id="rId3" Type="http://schemas.openxmlformats.org/officeDocument/2006/relationships/video" Target="../media/media3.mp4"/><Relationship Id="rId2" Type="http://schemas.openxmlformats.org/officeDocument/2006/relationships/image" Target="../media/image97.tiff"/><Relationship Id="rId1" Type="http://schemas.openxmlformats.org/officeDocument/2006/relationships/image" Target="../media/image90.tiff"/></Relationships>
</file>

<file path=ppt/slides/_rels/slide68.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image" Target="../media/image101.png"/><Relationship Id="rId4" Type="http://schemas.microsoft.com/office/2007/relationships/media" Target="../media/media4.mp4"/><Relationship Id="rId3" Type="http://schemas.openxmlformats.org/officeDocument/2006/relationships/video" Target="../media/media4.mp4"/><Relationship Id="rId2" Type="http://schemas.openxmlformats.org/officeDocument/2006/relationships/image" Target="../media/image100.GIF"/><Relationship Id="rId1" Type="http://schemas.openxmlformats.org/officeDocument/2006/relationships/image" Target="../media/image99.png"/></Relationships>
</file>

<file path=ppt/slides/_rels/slide69.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104.png"/><Relationship Id="rId3" Type="http://schemas.microsoft.com/office/2007/relationships/media" Target="../media/media5.mp4"/><Relationship Id="rId2" Type="http://schemas.openxmlformats.org/officeDocument/2006/relationships/video" Target="../media/media5.mp4"/><Relationship Id="rId1" Type="http://schemas.openxmlformats.org/officeDocument/2006/relationships/image" Target="../media/image103.png"/></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106.GIF"/><Relationship Id="rId1" Type="http://schemas.openxmlformats.org/officeDocument/2006/relationships/image" Target="../media/image105.pn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7.tiff"/></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9.jpe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0.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11.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12.jpe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3.png"/></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image" Target="../media/image114.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7.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8.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971600" y="1124744"/>
            <a:ext cx="6957392" cy="1521123"/>
          </a:xfrm>
        </p:spPr>
        <p:txBody>
          <a:bodyPr>
            <a:normAutofit/>
          </a:bodyPr>
          <a:lstStyle/>
          <a:p>
            <a:r>
              <a:rPr lang="zh-CN" altLang="en-US" sz="7200" b="1" dirty="0">
                <a:solidFill>
                  <a:srgbClr val="FF0000"/>
                </a:solidFill>
                <a:latin typeface="+mj-ea"/>
              </a:rPr>
              <a:t>黑洞预言与观测</a:t>
            </a:r>
            <a:r>
              <a:rPr lang="zh-CN" altLang="en-US" sz="4800" b="1" i="1" dirty="0">
                <a:solidFill>
                  <a:srgbClr val="FF0000"/>
                </a:solidFill>
                <a:latin typeface="+mj-ea"/>
              </a:rPr>
              <a:t> </a:t>
            </a:r>
            <a:endParaRPr lang="zh-CN" altLang="en-US" b="1" dirty="0">
              <a:latin typeface="+mj-ea"/>
            </a:endParaRPr>
          </a:p>
        </p:txBody>
      </p:sp>
      <p:sp>
        <p:nvSpPr>
          <p:cNvPr id="3" name="副标题 2"/>
          <p:cNvSpPr>
            <a:spLocks noGrp="1"/>
          </p:cNvSpPr>
          <p:nvPr>
            <p:ph type="subTitle" idx="1"/>
          </p:nvPr>
        </p:nvSpPr>
        <p:spPr>
          <a:xfrm>
            <a:off x="971600" y="3789040"/>
            <a:ext cx="6785992" cy="2304256"/>
          </a:xfrm>
        </p:spPr>
        <p:txBody>
          <a:bodyPr>
            <a:noAutofit/>
          </a:bodyPr>
          <a:lstStyle/>
          <a:p>
            <a:r>
              <a:rPr lang="zh-CN" altLang="en-US" sz="2800" dirty="0">
                <a:ea typeface="华文行楷" pitchFamily="2" charset="-122"/>
              </a:rPr>
              <a:t>袁业飞</a:t>
            </a:r>
            <a:endParaRPr lang="en-US" altLang="zh-CN" sz="2800" dirty="0">
              <a:ea typeface="华文行楷" pitchFamily="2" charset="-122"/>
            </a:endParaRPr>
          </a:p>
          <a:p>
            <a:endParaRPr lang="zh-CN" altLang="en-US" sz="2800" dirty="0">
              <a:ea typeface="华文行楷" pitchFamily="2" charset="-122"/>
            </a:endParaRPr>
          </a:p>
          <a:p>
            <a:r>
              <a:rPr lang="zh-CN" altLang="en-US" sz="2800" dirty="0">
                <a:ea typeface="华文行楷" pitchFamily="2" charset="-122"/>
              </a:rPr>
              <a:t>中国科技大学物理学院天文学系</a:t>
            </a:r>
            <a:endParaRPr lang="en-US" altLang="zh-CN" sz="2800" dirty="0">
              <a:ea typeface="华文行楷" pitchFamily="2" charset="-122"/>
            </a:endParaRPr>
          </a:p>
          <a:p>
            <a:r>
              <a:rPr lang="en-US" altLang="zh-CN" sz="2800" dirty="0">
                <a:ea typeface="华文行楷" pitchFamily="2" charset="-122"/>
                <a:hlinkClick r:id="rId1"/>
              </a:rPr>
              <a:t>yfyuan@ustc.edu.cn</a:t>
            </a:r>
            <a:endParaRPr lang="en-US" altLang="zh-CN" sz="2800" dirty="0">
              <a:ea typeface="华文行楷" pitchFamily="2" charset="-122"/>
            </a:endParaRPr>
          </a:p>
          <a:p>
            <a:r>
              <a:rPr lang="en-US" altLang="zh-CN" sz="2800" dirty="0">
                <a:ea typeface="华文行楷" pitchFamily="2" charset="-122"/>
              </a:rPr>
              <a:t>2026-10-20</a:t>
            </a:r>
            <a:endParaRPr lang="en-US" altLang="zh-CN" sz="2800" dirty="0">
              <a:ea typeface="华文行楷"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04664"/>
            <a:ext cx="8534082" cy="63591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7544" y="2348880"/>
            <a:ext cx="6359433" cy="4062651"/>
          </a:xfrm>
          <a:prstGeom prst="rect">
            <a:avLst/>
          </a:prstGeom>
          <a:noFill/>
        </p:spPr>
        <p:txBody>
          <a:bodyPr wrap="none" rtlCol="0">
            <a:spAutoFit/>
          </a:bodyPr>
          <a:lstStyle/>
          <a:p>
            <a:pPr lvl="0"/>
            <a:r>
              <a:rPr lang="zh-CN" altLang="en-US" sz="4000" b="1" dirty="0">
                <a:solidFill>
                  <a:srgbClr val="FF0000"/>
                </a:solidFill>
              </a:rPr>
              <a:t>一、牛顿力学与暗星</a:t>
            </a:r>
            <a:endParaRPr lang="en-US" altLang="zh-CN" sz="4000" b="1" dirty="0">
              <a:solidFill>
                <a:srgbClr val="FF0000"/>
              </a:solidFill>
            </a:endParaRPr>
          </a:p>
          <a:p>
            <a:r>
              <a:rPr lang="zh-CN" altLang="en-US" sz="4000" b="1" dirty="0">
                <a:solidFill>
                  <a:srgbClr val="FF0000"/>
                </a:solidFill>
              </a:rPr>
              <a:t>二、广义相对论与黑洞</a:t>
            </a:r>
            <a:endParaRPr lang="en-US" altLang="zh-CN" sz="4000" b="1" dirty="0">
              <a:solidFill>
                <a:srgbClr val="FF0000"/>
              </a:solidFill>
            </a:endParaRPr>
          </a:p>
          <a:p>
            <a:r>
              <a:rPr lang="zh-CN" altLang="en-US" sz="4000" b="1" dirty="0">
                <a:solidFill>
                  <a:srgbClr val="00B050"/>
                </a:solidFill>
              </a:rPr>
              <a:t>三、引力塌缩与时空奇点</a:t>
            </a:r>
            <a:endParaRPr lang="en-US" altLang="zh-CN" sz="4000" b="1" dirty="0">
              <a:solidFill>
                <a:srgbClr val="00B050"/>
              </a:solidFill>
            </a:endParaRPr>
          </a:p>
          <a:p>
            <a:r>
              <a:rPr lang="zh-CN" altLang="en-US" sz="4000" b="1" dirty="0">
                <a:solidFill>
                  <a:srgbClr val="FF0000"/>
                </a:solidFill>
              </a:rPr>
              <a:t>四、类星体与超大质量黑洞</a:t>
            </a:r>
            <a:endParaRPr lang="en-US" altLang="zh-CN" sz="4000" b="1" dirty="0">
              <a:solidFill>
                <a:srgbClr val="FF0000"/>
              </a:solidFill>
            </a:endParaRPr>
          </a:p>
          <a:p>
            <a:r>
              <a:rPr lang="zh-CN" altLang="en-US" sz="4000" b="1" dirty="0">
                <a:solidFill>
                  <a:srgbClr val="00B050"/>
                </a:solidFill>
              </a:rPr>
              <a:t>五、银心大质量黑洞探测</a:t>
            </a:r>
            <a:endParaRPr lang="en-US" altLang="zh-CN" sz="4000" b="1" dirty="0">
              <a:solidFill>
                <a:srgbClr val="00B050"/>
              </a:solidFill>
            </a:endParaRPr>
          </a:p>
          <a:p>
            <a:r>
              <a:rPr lang="zh-CN" altLang="en-US" sz="4000" b="1" dirty="0">
                <a:solidFill>
                  <a:srgbClr val="FF0000"/>
                </a:solidFill>
              </a:rPr>
              <a:t>六、恒星级黑洞探测</a:t>
            </a:r>
            <a:endParaRPr lang="zh-CN" altLang="en-US" sz="4000" dirty="0">
              <a:solidFill>
                <a:prstClr val="black"/>
              </a:solidFill>
            </a:endParaRPr>
          </a:p>
          <a:p>
            <a:endParaRPr kumimoji="1" lang="zh-CN" altLang="en-US" dirty="0"/>
          </a:p>
        </p:txBody>
      </p:sp>
      <p:sp>
        <p:nvSpPr>
          <p:cNvPr id="3" name="文本框 2"/>
          <p:cNvSpPr txBox="1"/>
          <p:nvPr/>
        </p:nvSpPr>
        <p:spPr>
          <a:xfrm>
            <a:off x="683568" y="692696"/>
            <a:ext cx="3262432" cy="1015663"/>
          </a:xfrm>
          <a:prstGeom prst="rect">
            <a:avLst/>
          </a:prstGeom>
          <a:noFill/>
        </p:spPr>
        <p:txBody>
          <a:bodyPr wrap="none" rtlCol="0">
            <a:spAutoFit/>
          </a:bodyPr>
          <a:lstStyle/>
          <a:p>
            <a:r>
              <a:rPr kumimoji="1" lang="zh-CN" altLang="en-US" sz="6000" dirty="0">
                <a:solidFill>
                  <a:srgbClr val="0070C0"/>
                </a:solidFill>
              </a:rPr>
              <a:t>报告提纲</a:t>
            </a:r>
            <a:endParaRPr kumimoji="1" lang="zh-CN" altLang="en-US" sz="6000"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467544" y="2708920"/>
            <a:ext cx="7578080" cy="224358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6000" b="1" dirty="0">
                <a:solidFill>
                  <a:srgbClr val="FF0000"/>
                </a:solidFill>
              </a:rPr>
              <a:t>一、牛顿力学与暗星</a:t>
            </a:r>
            <a:endParaRPr lang="zh-CN" altLang="en-US" sz="6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46443" y="332656"/>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地球的吸引力：万有引力</a:t>
            </a:r>
            <a:endParaRPr lang="zh-CN" altLang="en-US" b="1" dirty="0">
              <a:solidFill>
                <a:srgbClr val="FF0000"/>
              </a:solidFill>
            </a:endParaRPr>
          </a:p>
        </p:txBody>
      </p:sp>
      <p:pic>
        <p:nvPicPr>
          <p:cNvPr id="3" name="图片 2" descr="屏幕快照 2019-05-09 下午6.12.44.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67544" y="1387717"/>
            <a:ext cx="7488832" cy="5353651"/>
          </a:xfrm>
          <a:prstGeom prst="rect">
            <a:avLst/>
          </a:prstGeom>
        </p:spPr>
      </p:pic>
      <p:sp>
        <p:nvSpPr>
          <p:cNvPr id="2" name="文本框 1"/>
          <p:cNvSpPr txBox="1"/>
          <p:nvPr/>
        </p:nvSpPr>
        <p:spPr>
          <a:xfrm>
            <a:off x="1475656" y="5805264"/>
            <a:ext cx="2839239" cy="461665"/>
          </a:xfrm>
          <a:prstGeom prst="rect">
            <a:avLst/>
          </a:prstGeom>
          <a:noFill/>
        </p:spPr>
        <p:txBody>
          <a:bodyPr wrap="none" rtlCol="0">
            <a:spAutoFit/>
          </a:bodyPr>
          <a:lstStyle/>
          <a:p>
            <a:r>
              <a:rPr kumimoji="1" lang="zh-CN" altLang="en-US" sz="2400" b="1" dirty="0">
                <a:solidFill>
                  <a:srgbClr val="0000FF"/>
                </a:solidFill>
              </a:rPr>
              <a:t>轨道速度：</a:t>
            </a:r>
            <a:r>
              <a:rPr kumimoji="1" lang="en-US" altLang="zh-CN" sz="2400" b="1" dirty="0">
                <a:solidFill>
                  <a:srgbClr val="0000FF"/>
                </a:solidFill>
              </a:rPr>
              <a:t>7.9 km/s</a:t>
            </a:r>
            <a:endParaRPr kumimoji="1" lang="zh-CN" altLang="en-US" sz="2400" b="1" dirty="0">
              <a:solidFill>
                <a:srgbClr val="0000FF"/>
              </a:solidFill>
            </a:endParaRPr>
          </a:p>
        </p:txBody>
      </p:sp>
      <mc:AlternateContent xmlns:mc="http://schemas.openxmlformats.org/markup-compatibility/2006">
        <mc:Choice xmlns:a14="http://schemas.microsoft.com/office/drawing/2010/main" Requires="a14">
          <p:sp>
            <p:nvSpPr>
              <p:cNvPr id="6" name="文本框 5"/>
              <p:cNvSpPr txBox="1"/>
              <p:nvPr/>
            </p:nvSpPr>
            <p:spPr>
              <a:xfrm>
                <a:off x="179512" y="801197"/>
                <a:ext cx="4920963" cy="843885"/>
              </a:xfrm>
              <a:prstGeom prst="rect">
                <a:avLst/>
              </a:prstGeom>
              <a:noFill/>
            </p:spPr>
            <p:txBody>
              <a:bodyPr wrap="none" rtlCol="0">
                <a:spAutoFit/>
              </a:bodyPr>
              <a:lstStyle/>
              <a:p>
                <a:r>
                  <a:rPr kumimoji="1" lang="zh-CN" altLang="en-US" sz="2400" b="1" dirty="0">
                    <a:solidFill>
                      <a:srgbClr val="0000FF"/>
                    </a:solidFill>
                  </a:rPr>
                  <a:t>逃逸速度</a:t>
                </a:r>
                <a:r>
                  <a:rPr kumimoji="1" lang="en-US" altLang="zh-CN" sz="2400" b="1" dirty="0">
                    <a:solidFill>
                      <a:srgbClr val="0000FF"/>
                    </a:solidFill>
                  </a:rPr>
                  <a:t>: </a:t>
                </a:r>
                <a14:m>
                  <m:oMath xmlns:m="http://schemas.openxmlformats.org/officeDocument/2006/math">
                    <m:sSub>
                      <m:sSubPr>
                        <m:ctrlPr>
                          <a:rPr kumimoji="1" lang="en-US" altLang="zh-CN" sz="2400" b="1" i="1" dirty="0" smtClean="0">
                            <a:solidFill>
                              <a:srgbClr val="0000FF"/>
                            </a:solidFill>
                            <a:latin typeface="Cambria Math" panose="02040503050406030204" pitchFamily="18" charset="0"/>
                          </a:rPr>
                        </m:ctrlPr>
                      </m:sSubPr>
                      <m:e>
                        <m:r>
                          <a:rPr kumimoji="1" lang="en-US" altLang="zh-CN" sz="2400" b="1" i="1" dirty="0" smtClean="0">
                            <a:solidFill>
                              <a:srgbClr val="0000FF"/>
                            </a:solidFill>
                            <a:latin typeface="Cambria Math" panose="02040503050406030204" pitchFamily="18" charset="0"/>
                          </a:rPr>
                          <m:t>𝒗</m:t>
                        </m:r>
                      </m:e>
                      <m:sub>
                        <m:r>
                          <a:rPr kumimoji="1" lang="en-US" altLang="zh-CN" sz="2400" b="1" i="1" dirty="0" smtClean="0">
                            <a:solidFill>
                              <a:srgbClr val="0000FF"/>
                            </a:solidFill>
                            <a:latin typeface="Cambria Math" panose="02040503050406030204" pitchFamily="18" charset="0"/>
                          </a:rPr>
                          <m:t>𝒆𝒔𝒄</m:t>
                        </m:r>
                      </m:sub>
                    </m:sSub>
                    <m:r>
                      <a:rPr kumimoji="1" lang="en-US" altLang="zh-CN" sz="2400" b="1" i="1" dirty="0" smtClean="0">
                        <a:solidFill>
                          <a:srgbClr val="0000FF"/>
                        </a:solidFill>
                        <a:latin typeface="Cambria Math" panose="02040503050406030204" pitchFamily="18" charset="0"/>
                      </a:rPr>
                      <m:t>=</m:t>
                    </m:r>
                    <m:rad>
                      <m:radPr>
                        <m:degHide m:val="on"/>
                        <m:ctrlPr>
                          <a:rPr kumimoji="1" lang="en-US" altLang="zh-CN" sz="2400" b="1" i="1" dirty="0" smtClean="0">
                            <a:solidFill>
                              <a:srgbClr val="0000FF"/>
                            </a:solidFill>
                            <a:latin typeface="Cambria Math" panose="02040503050406030204" pitchFamily="18" charset="0"/>
                          </a:rPr>
                        </m:ctrlPr>
                      </m:radPr>
                      <m:deg/>
                      <m:e>
                        <m:f>
                          <m:fPr>
                            <m:ctrlPr>
                              <a:rPr kumimoji="1" lang="en-US" altLang="zh-CN" sz="2400" b="1" i="1" dirty="0" smtClean="0">
                                <a:solidFill>
                                  <a:srgbClr val="0000FF"/>
                                </a:solidFill>
                                <a:latin typeface="Cambria Math" panose="02040503050406030204" pitchFamily="18" charset="0"/>
                              </a:rPr>
                            </m:ctrlPr>
                          </m:fPr>
                          <m:num>
                            <m:r>
                              <a:rPr kumimoji="1" lang="en-US" altLang="zh-CN" sz="2400" b="1" i="1" dirty="0" smtClean="0">
                                <a:solidFill>
                                  <a:srgbClr val="0000FF"/>
                                </a:solidFill>
                                <a:latin typeface="Cambria Math" panose="02040503050406030204" pitchFamily="18" charset="0"/>
                              </a:rPr>
                              <m:t>𝟐</m:t>
                            </m:r>
                            <m:r>
                              <a:rPr kumimoji="1" lang="en-US" altLang="zh-CN" sz="2400" b="1" i="1" dirty="0" smtClean="0">
                                <a:solidFill>
                                  <a:srgbClr val="0000FF"/>
                                </a:solidFill>
                                <a:latin typeface="Cambria Math" panose="02040503050406030204" pitchFamily="18" charset="0"/>
                              </a:rPr>
                              <m:t>𝑮</m:t>
                            </m:r>
                            <m:sSup>
                              <m:sSupPr>
                                <m:ctrlPr>
                                  <a:rPr kumimoji="1" lang="en-US" altLang="zh-CN" sz="2400" b="1" i="1" dirty="0" smtClean="0">
                                    <a:solidFill>
                                      <a:srgbClr val="0000FF"/>
                                    </a:solidFill>
                                    <a:latin typeface="Cambria Math" panose="02040503050406030204" pitchFamily="18" charset="0"/>
                                  </a:rPr>
                                </m:ctrlPr>
                              </m:sSupPr>
                              <m:e>
                                <m:r>
                                  <a:rPr kumimoji="1" lang="en-US" altLang="zh-CN" sz="2400" b="1" i="1" dirty="0" smtClean="0">
                                    <a:solidFill>
                                      <a:srgbClr val="0000FF"/>
                                    </a:solidFill>
                                    <a:latin typeface="Cambria Math" panose="02040503050406030204" pitchFamily="18" charset="0"/>
                                  </a:rPr>
                                  <m:t>𝑴</m:t>
                                </m:r>
                              </m:e>
                              <m:sup>
                                <m:r>
                                  <a:rPr kumimoji="1" lang="zh-CN" altLang="en-US" sz="2400" b="1" i="1" dirty="0" smtClean="0">
                                    <a:solidFill>
                                      <a:srgbClr val="0000FF"/>
                                    </a:solidFill>
                                    <a:latin typeface="Cambria Math" panose="02040503050406030204" pitchFamily="18" charset="0"/>
                                  </a:rPr>
                                  <m:t>∗</m:t>
                                </m:r>
                              </m:sup>
                            </m:sSup>
                          </m:num>
                          <m:den>
                            <m:sSup>
                              <m:sSupPr>
                                <m:ctrlPr>
                                  <a:rPr kumimoji="1" lang="en-US" altLang="zh-CN" sz="2400" b="1" i="1" dirty="0" smtClean="0">
                                    <a:solidFill>
                                      <a:srgbClr val="0000FF"/>
                                    </a:solidFill>
                                    <a:latin typeface="Cambria Math" panose="02040503050406030204" pitchFamily="18" charset="0"/>
                                  </a:rPr>
                                </m:ctrlPr>
                              </m:sSupPr>
                              <m:e>
                                <m:r>
                                  <a:rPr kumimoji="1" lang="en-US" altLang="zh-CN" sz="2400" b="1" i="1" dirty="0" smtClean="0">
                                    <a:solidFill>
                                      <a:srgbClr val="0000FF"/>
                                    </a:solidFill>
                                    <a:latin typeface="Cambria Math" panose="02040503050406030204" pitchFamily="18" charset="0"/>
                                  </a:rPr>
                                  <m:t>𝑹</m:t>
                                </m:r>
                              </m:e>
                              <m:sup>
                                <m:r>
                                  <a:rPr kumimoji="1" lang="zh-CN" altLang="en-US" sz="2400" b="1" i="1" dirty="0" smtClean="0">
                                    <a:solidFill>
                                      <a:srgbClr val="0000FF"/>
                                    </a:solidFill>
                                    <a:latin typeface="Cambria Math" panose="02040503050406030204" pitchFamily="18" charset="0"/>
                                  </a:rPr>
                                  <m:t>∗</m:t>
                                </m:r>
                              </m:sup>
                            </m:sSup>
                          </m:den>
                        </m:f>
                      </m:e>
                    </m:rad>
                    <m:r>
                      <a:rPr kumimoji="1" lang="en-US" altLang="zh-CN" sz="2400" b="1" i="1" dirty="0" smtClean="0">
                        <a:solidFill>
                          <a:srgbClr val="0000FF"/>
                        </a:solidFill>
                        <a:latin typeface="Cambria Math" panose="02040503050406030204" pitchFamily="18" charset="0"/>
                      </a:rPr>
                      <m:t>=</m:t>
                    </m:r>
                  </m:oMath>
                </a14:m>
                <a:r>
                  <a:rPr kumimoji="1" lang="en-US" altLang="zh-CN" sz="2400" b="1" dirty="0">
                    <a:solidFill>
                      <a:srgbClr val="0000FF"/>
                    </a:solidFill>
                  </a:rPr>
                  <a:t>11.2 km/s</a:t>
                </a:r>
                <a:endParaRPr kumimoji="1" lang="zh-CN" altLang="en-US" sz="2400" b="1" dirty="0">
                  <a:solidFill>
                    <a:srgbClr val="0000FF"/>
                  </a:solidFill>
                </a:endParaRPr>
              </a:p>
            </p:txBody>
          </p:sp>
        </mc:Choice>
        <mc:Fallback>
          <p:sp>
            <p:nvSpPr>
              <p:cNvPr id="6" name="文本框 5"/>
              <p:cNvSpPr txBox="1">
                <a:spLocks noRot="1" noChangeAspect="1" noMove="1" noResize="1" noEditPoints="1" noAdjustHandles="1" noChangeArrowheads="1" noChangeShapeType="1" noTextEdit="1"/>
              </p:cNvSpPr>
              <p:nvPr/>
            </p:nvSpPr>
            <p:spPr>
              <a:xfrm>
                <a:off x="179512" y="801197"/>
                <a:ext cx="4920963" cy="843885"/>
              </a:xfrm>
              <a:prstGeom prst="rect">
                <a:avLst/>
              </a:prstGeom>
              <a:blipFill rotWithShape="1">
                <a:blip r:embed="rId2"/>
                <a:stretch>
                  <a:fillRect l="-9" t="-55" r="-1958" b="51"/>
                </a:stretch>
              </a:blipFill>
            </p:spPr>
            <p:txBody>
              <a:bodyPr/>
              <a:lstStyle/>
              <a:p>
                <a:r>
                  <a:rPr lang="zh-CN" alt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07504" y="228600"/>
            <a:ext cx="8352928" cy="147220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en-US" altLang="zh-CN" b="1" dirty="0">
              <a:solidFill>
                <a:srgbClr val="FF0000"/>
              </a:solidFill>
            </a:endParaRPr>
          </a:p>
          <a:p>
            <a:pPr algn="ctr"/>
            <a:r>
              <a:rPr lang="zh-CN" altLang="en-US" b="1" dirty="0">
                <a:solidFill>
                  <a:srgbClr val="FF0000"/>
                </a:solidFill>
              </a:rPr>
              <a:t>同样质量的天体，半径越小，逃逸速度越大</a:t>
            </a:r>
            <a:endParaRPr lang="zh-CN" altLang="en-US" b="1" dirty="0">
              <a:solidFill>
                <a:srgbClr val="FF0000"/>
              </a:solidFill>
            </a:endParaRPr>
          </a:p>
        </p:txBody>
      </p:sp>
      <p:pic>
        <p:nvPicPr>
          <p:cNvPr id="5" name="图片 4" descr="屏幕快照 2019-05-09 下午6.15.21.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844824"/>
            <a:ext cx="8460432" cy="4126679"/>
          </a:xfrm>
          <a:prstGeom prst="rect">
            <a:avLst/>
          </a:prstGeom>
        </p:spPr>
      </p:pic>
      <p:sp>
        <p:nvSpPr>
          <p:cNvPr id="2" name="文本框 1"/>
          <p:cNvSpPr txBox="1"/>
          <p:nvPr/>
        </p:nvSpPr>
        <p:spPr>
          <a:xfrm>
            <a:off x="6920230" y="4979035"/>
            <a:ext cx="875561" cy="369332"/>
          </a:xfrm>
          <a:prstGeom prst="rect">
            <a:avLst/>
          </a:prstGeom>
          <a:noFill/>
        </p:spPr>
        <p:txBody>
          <a:bodyPr wrap="none" rtlCol="0">
            <a:spAutoFit/>
          </a:bodyPr>
          <a:lstStyle/>
          <a:p>
            <a:r>
              <a:rPr lang="en-US" altLang="zh-CN" dirty="0"/>
              <a:t>0.89cm</a:t>
            </a:r>
            <a:endParaRPr lang="en-US" altLang="zh-CN" dirty="0"/>
          </a:p>
        </p:txBody>
      </p:sp>
      <mc:AlternateContent xmlns:mc="http://schemas.openxmlformats.org/markup-compatibility/2006">
        <mc:Choice xmlns:a14="http://schemas.microsoft.com/office/drawing/2010/main" Requires="a14">
          <p:sp>
            <p:nvSpPr>
              <p:cNvPr id="6" name="文本框 5"/>
              <p:cNvSpPr txBox="1"/>
              <p:nvPr/>
            </p:nvSpPr>
            <p:spPr>
              <a:xfrm>
                <a:off x="0" y="5971503"/>
                <a:ext cx="3899016" cy="843885"/>
              </a:xfrm>
              <a:prstGeom prst="rect">
                <a:avLst/>
              </a:prstGeom>
              <a:noFill/>
            </p:spPr>
            <p:txBody>
              <a:bodyPr wrap="none" rtlCol="0">
                <a:spAutoFit/>
              </a:bodyPr>
              <a:lstStyle/>
              <a:p>
                <a:r>
                  <a:rPr kumimoji="1" lang="zh-CN" altLang="en-US" sz="2400" b="1" dirty="0">
                    <a:solidFill>
                      <a:srgbClr val="0000FF"/>
                    </a:solidFill>
                  </a:rPr>
                  <a:t>逃逸速度</a:t>
                </a:r>
                <a:r>
                  <a:rPr kumimoji="1" lang="en-US" altLang="zh-CN" sz="2400" b="1" dirty="0">
                    <a:solidFill>
                      <a:srgbClr val="0000FF"/>
                    </a:solidFill>
                  </a:rPr>
                  <a:t>: </a:t>
                </a:r>
                <a14:m>
                  <m:oMath xmlns:m="http://schemas.openxmlformats.org/officeDocument/2006/math">
                    <m:sSub>
                      <m:sSubPr>
                        <m:ctrlPr>
                          <a:rPr kumimoji="1" lang="en-US" altLang="zh-CN" sz="2400" b="1" i="1" dirty="0" smtClean="0">
                            <a:solidFill>
                              <a:srgbClr val="0000FF"/>
                            </a:solidFill>
                            <a:latin typeface="Cambria Math" panose="02040503050406030204" pitchFamily="18" charset="0"/>
                          </a:rPr>
                        </m:ctrlPr>
                      </m:sSubPr>
                      <m:e>
                        <m:r>
                          <a:rPr kumimoji="1" lang="en-US" altLang="zh-CN" sz="2400" b="1" i="1" dirty="0" smtClean="0">
                            <a:solidFill>
                              <a:srgbClr val="0000FF"/>
                            </a:solidFill>
                            <a:latin typeface="Cambria Math" panose="02040503050406030204" pitchFamily="18" charset="0"/>
                          </a:rPr>
                          <m:t>𝒗</m:t>
                        </m:r>
                      </m:e>
                      <m:sub>
                        <m:r>
                          <a:rPr kumimoji="1" lang="en-US" altLang="zh-CN" sz="2400" b="1" i="1" dirty="0" smtClean="0">
                            <a:solidFill>
                              <a:srgbClr val="0000FF"/>
                            </a:solidFill>
                            <a:latin typeface="Cambria Math" panose="02040503050406030204" pitchFamily="18" charset="0"/>
                          </a:rPr>
                          <m:t>𝒆𝒔𝒄</m:t>
                        </m:r>
                      </m:sub>
                    </m:sSub>
                    <m:r>
                      <a:rPr kumimoji="1" lang="en-US" altLang="zh-CN" sz="2400" b="1" i="1" dirty="0" smtClean="0">
                        <a:solidFill>
                          <a:srgbClr val="0000FF"/>
                        </a:solidFill>
                        <a:latin typeface="Cambria Math" panose="02040503050406030204" pitchFamily="18" charset="0"/>
                      </a:rPr>
                      <m:t>=</m:t>
                    </m:r>
                    <m:rad>
                      <m:radPr>
                        <m:degHide m:val="on"/>
                        <m:ctrlPr>
                          <a:rPr kumimoji="1" lang="en-US" altLang="zh-CN" sz="2400" b="1" i="1" dirty="0" smtClean="0">
                            <a:solidFill>
                              <a:srgbClr val="0000FF"/>
                            </a:solidFill>
                            <a:latin typeface="Cambria Math" panose="02040503050406030204" pitchFamily="18" charset="0"/>
                          </a:rPr>
                        </m:ctrlPr>
                      </m:radPr>
                      <m:deg/>
                      <m:e>
                        <m:f>
                          <m:fPr>
                            <m:ctrlPr>
                              <a:rPr kumimoji="1" lang="en-US" altLang="zh-CN" sz="2400" b="1" i="1" dirty="0" smtClean="0">
                                <a:solidFill>
                                  <a:srgbClr val="0000FF"/>
                                </a:solidFill>
                                <a:latin typeface="Cambria Math" panose="02040503050406030204" pitchFamily="18" charset="0"/>
                              </a:rPr>
                            </m:ctrlPr>
                          </m:fPr>
                          <m:num>
                            <m:r>
                              <a:rPr kumimoji="1" lang="en-US" altLang="zh-CN" sz="2400" b="1" i="1" dirty="0" smtClean="0">
                                <a:solidFill>
                                  <a:srgbClr val="0000FF"/>
                                </a:solidFill>
                                <a:latin typeface="Cambria Math" panose="02040503050406030204" pitchFamily="18" charset="0"/>
                              </a:rPr>
                              <m:t>𝟐</m:t>
                            </m:r>
                            <m:r>
                              <a:rPr kumimoji="1" lang="en-US" altLang="zh-CN" sz="2400" b="1" i="1" dirty="0" smtClean="0">
                                <a:solidFill>
                                  <a:srgbClr val="0000FF"/>
                                </a:solidFill>
                                <a:latin typeface="Cambria Math" panose="02040503050406030204" pitchFamily="18" charset="0"/>
                              </a:rPr>
                              <m:t>𝑮</m:t>
                            </m:r>
                            <m:sSup>
                              <m:sSupPr>
                                <m:ctrlPr>
                                  <a:rPr kumimoji="1" lang="en-US" altLang="zh-CN" sz="2400" b="1" i="1" dirty="0" smtClean="0">
                                    <a:solidFill>
                                      <a:srgbClr val="0000FF"/>
                                    </a:solidFill>
                                    <a:latin typeface="Cambria Math" panose="02040503050406030204" pitchFamily="18" charset="0"/>
                                  </a:rPr>
                                </m:ctrlPr>
                              </m:sSupPr>
                              <m:e>
                                <m:r>
                                  <a:rPr kumimoji="1" lang="en-US" altLang="zh-CN" sz="2400" b="1" i="1" dirty="0" smtClean="0">
                                    <a:solidFill>
                                      <a:srgbClr val="0000FF"/>
                                    </a:solidFill>
                                    <a:latin typeface="Cambria Math" panose="02040503050406030204" pitchFamily="18" charset="0"/>
                                  </a:rPr>
                                  <m:t>𝑴</m:t>
                                </m:r>
                              </m:e>
                              <m:sup>
                                <m:r>
                                  <a:rPr kumimoji="1" lang="zh-CN" altLang="en-US" sz="2400" b="1" i="1" dirty="0" smtClean="0">
                                    <a:solidFill>
                                      <a:srgbClr val="0000FF"/>
                                    </a:solidFill>
                                    <a:latin typeface="Cambria Math" panose="02040503050406030204" pitchFamily="18" charset="0"/>
                                  </a:rPr>
                                  <m:t>∗</m:t>
                                </m:r>
                              </m:sup>
                            </m:sSup>
                          </m:num>
                          <m:den>
                            <m:sSup>
                              <m:sSupPr>
                                <m:ctrlPr>
                                  <a:rPr kumimoji="1" lang="en-US" altLang="zh-CN" sz="2400" b="1" i="1" dirty="0" smtClean="0">
                                    <a:solidFill>
                                      <a:srgbClr val="0000FF"/>
                                    </a:solidFill>
                                    <a:latin typeface="Cambria Math" panose="02040503050406030204" pitchFamily="18" charset="0"/>
                                  </a:rPr>
                                </m:ctrlPr>
                              </m:sSupPr>
                              <m:e>
                                <m:r>
                                  <a:rPr kumimoji="1" lang="en-US" altLang="zh-CN" sz="2400" b="1" i="1" dirty="0" smtClean="0">
                                    <a:solidFill>
                                      <a:srgbClr val="0000FF"/>
                                    </a:solidFill>
                                    <a:latin typeface="Cambria Math" panose="02040503050406030204" pitchFamily="18" charset="0"/>
                                  </a:rPr>
                                  <m:t>𝑹</m:t>
                                </m:r>
                              </m:e>
                              <m:sup>
                                <m:r>
                                  <a:rPr kumimoji="1" lang="zh-CN" altLang="en-US" sz="2400" b="1" i="1" dirty="0" smtClean="0">
                                    <a:solidFill>
                                      <a:srgbClr val="0000FF"/>
                                    </a:solidFill>
                                    <a:latin typeface="Cambria Math" panose="02040503050406030204" pitchFamily="18" charset="0"/>
                                  </a:rPr>
                                  <m:t>∗</m:t>
                                </m:r>
                              </m:sup>
                            </m:sSup>
                          </m:den>
                        </m:f>
                      </m:e>
                    </m:rad>
                    <m:r>
                      <a:rPr kumimoji="1" lang="en-US" altLang="zh-CN" sz="2400" b="1" i="1" dirty="0" smtClean="0">
                        <a:solidFill>
                          <a:srgbClr val="0000FF"/>
                        </a:solidFill>
                        <a:latin typeface="Cambria Math" panose="02040503050406030204" pitchFamily="18" charset="0"/>
                      </a:rPr>
                      <m:t>=</m:t>
                    </m:r>
                    <m:r>
                      <a:rPr kumimoji="1" lang="en-US" altLang="zh-CN" sz="2400" b="1" i="1" dirty="0" smtClean="0">
                        <a:solidFill>
                          <a:srgbClr val="0000FF"/>
                        </a:solidFill>
                        <a:latin typeface="Cambria Math" panose="02040503050406030204" pitchFamily="18" charset="0"/>
                      </a:rPr>
                      <m:t>𝒄</m:t>
                    </m:r>
                  </m:oMath>
                </a14:m>
                <a:endParaRPr kumimoji="1" lang="zh-CN" altLang="en-US" sz="2400" b="1" dirty="0">
                  <a:solidFill>
                    <a:srgbClr val="0000FF"/>
                  </a:solidFill>
                </a:endParaRPr>
              </a:p>
            </p:txBody>
          </p:sp>
        </mc:Choice>
        <mc:Fallback>
          <p:sp>
            <p:nvSpPr>
              <p:cNvPr id="6" name="文本框 5"/>
              <p:cNvSpPr txBox="1">
                <a:spLocks noRot="1" noChangeAspect="1" noMove="1" noResize="1" noEditPoints="1" noAdjustHandles="1" noChangeArrowheads="1" noChangeShapeType="1" noTextEdit="1"/>
              </p:cNvSpPr>
              <p:nvPr/>
            </p:nvSpPr>
            <p:spPr>
              <a:xfrm>
                <a:off x="0" y="5971503"/>
                <a:ext cx="3899016" cy="843885"/>
              </a:xfrm>
              <a:prstGeom prst="rect">
                <a:avLst/>
              </a:prstGeom>
              <a:blipFill rotWithShape="1">
                <a:blip r:embed="rId2"/>
                <a:stretch>
                  <a:fillRect t="-71" r="3" b="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5652120" y="5971503"/>
                <a:ext cx="2043445" cy="797013"/>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kumimoji="1" lang="en-US" altLang="zh-CN" sz="2400" b="1" i="1" smtClean="0">
                              <a:solidFill>
                                <a:srgbClr val="0000FF"/>
                              </a:solidFill>
                              <a:latin typeface="Cambria Math" panose="02040503050406030204" pitchFamily="18" charset="0"/>
                            </a:rPr>
                          </m:ctrlPr>
                        </m:sSubPr>
                        <m:e>
                          <m:r>
                            <a:rPr kumimoji="1" lang="en-US" altLang="zh-CN" sz="2400" b="1" i="1" smtClean="0">
                              <a:solidFill>
                                <a:srgbClr val="0000FF"/>
                              </a:solidFill>
                              <a:latin typeface="Cambria Math" panose="02040503050406030204" pitchFamily="18" charset="0"/>
                            </a:rPr>
                            <m:t>𝑹</m:t>
                          </m:r>
                        </m:e>
                        <m:sub>
                          <m:r>
                            <a:rPr kumimoji="1" lang="en-US" altLang="zh-CN" sz="2400" b="1" i="1" smtClean="0">
                              <a:solidFill>
                                <a:srgbClr val="0000FF"/>
                              </a:solidFill>
                              <a:latin typeface="Cambria Math" panose="02040503050406030204" pitchFamily="18" charset="0"/>
                            </a:rPr>
                            <m:t>𝒔𝒄𝒉</m:t>
                          </m:r>
                        </m:sub>
                      </m:sSub>
                      <m:r>
                        <a:rPr kumimoji="1" lang="en-US" altLang="zh-CN" sz="2400" b="1" i="1" smtClean="0">
                          <a:solidFill>
                            <a:srgbClr val="0000FF"/>
                          </a:solidFill>
                          <a:latin typeface="Cambria Math" panose="02040503050406030204" pitchFamily="18" charset="0"/>
                        </a:rPr>
                        <m:t>=</m:t>
                      </m:r>
                      <m:f>
                        <m:fPr>
                          <m:ctrlPr>
                            <a:rPr kumimoji="1" lang="en-US" altLang="zh-CN" sz="2400" b="1" i="1" smtClean="0">
                              <a:solidFill>
                                <a:srgbClr val="0000FF"/>
                              </a:solidFill>
                              <a:latin typeface="Cambria Math" panose="02040503050406030204" pitchFamily="18" charset="0"/>
                            </a:rPr>
                          </m:ctrlPr>
                        </m:fPr>
                        <m:num>
                          <m:r>
                            <a:rPr kumimoji="1" lang="en-US" altLang="zh-CN" sz="2400" b="1" i="1" smtClean="0">
                              <a:solidFill>
                                <a:srgbClr val="0000FF"/>
                              </a:solidFill>
                              <a:latin typeface="Cambria Math" panose="02040503050406030204" pitchFamily="18" charset="0"/>
                            </a:rPr>
                            <m:t>𝟐</m:t>
                          </m:r>
                          <m:r>
                            <a:rPr kumimoji="1" lang="en-US" altLang="zh-CN" sz="2400" b="1" i="1" smtClean="0">
                              <a:solidFill>
                                <a:srgbClr val="0000FF"/>
                              </a:solidFill>
                              <a:latin typeface="Cambria Math" panose="02040503050406030204" pitchFamily="18" charset="0"/>
                            </a:rPr>
                            <m:t>𝑮</m:t>
                          </m:r>
                          <m:sSup>
                            <m:sSupPr>
                              <m:ctrlPr>
                                <a:rPr kumimoji="1" lang="en-US" altLang="zh-CN" sz="2400" b="1" i="1" smtClean="0">
                                  <a:solidFill>
                                    <a:srgbClr val="0000FF"/>
                                  </a:solidFill>
                                  <a:latin typeface="Cambria Math" panose="02040503050406030204" pitchFamily="18" charset="0"/>
                                </a:rPr>
                              </m:ctrlPr>
                            </m:sSupPr>
                            <m:e>
                              <m:r>
                                <a:rPr kumimoji="1" lang="en-US" altLang="zh-CN" sz="2400" b="1" i="1" smtClean="0">
                                  <a:solidFill>
                                    <a:srgbClr val="0000FF"/>
                                  </a:solidFill>
                                  <a:latin typeface="Cambria Math" panose="02040503050406030204" pitchFamily="18" charset="0"/>
                                </a:rPr>
                                <m:t>𝑴</m:t>
                              </m:r>
                            </m:e>
                            <m:sup>
                              <m:r>
                                <a:rPr kumimoji="1" lang="zh-CN" altLang="en-US" sz="2400" b="1" i="1" smtClean="0">
                                  <a:solidFill>
                                    <a:srgbClr val="0000FF"/>
                                  </a:solidFill>
                                  <a:latin typeface="Cambria Math" panose="02040503050406030204" pitchFamily="18" charset="0"/>
                                </a:rPr>
                                <m:t>∗</m:t>
                              </m:r>
                            </m:sup>
                          </m:sSup>
                        </m:num>
                        <m:den>
                          <m:sSup>
                            <m:sSupPr>
                              <m:ctrlPr>
                                <a:rPr kumimoji="1" lang="en-US" altLang="zh-CN" sz="2400" b="1" i="1" smtClean="0">
                                  <a:solidFill>
                                    <a:srgbClr val="0000FF"/>
                                  </a:solidFill>
                                  <a:latin typeface="Cambria Math" panose="02040503050406030204" pitchFamily="18" charset="0"/>
                                </a:rPr>
                              </m:ctrlPr>
                            </m:sSupPr>
                            <m:e>
                              <m:r>
                                <a:rPr kumimoji="1" lang="en-US" altLang="zh-CN" sz="2400" b="1" i="1" smtClean="0">
                                  <a:solidFill>
                                    <a:srgbClr val="0000FF"/>
                                  </a:solidFill>
                                  <a:latin typeface="Cambria Math" panose="02040503050406030204" pitchFamily="18" charset="0"/>
                                </a:rPr>
                                <m:t>𝒄</m:t>
                              </m:r>
                            </m:e>
                            <m:sup>
                              <m:r>
                                <a:rPr kumimoji="1" lang="en-US" altLang="zh-CN" sz="2400" b="1" i="1" smtClean="0">
                                  <a:solidFill>
                                    <a:srgbClr val="0000FF"/>
                                  </a:solidFill>
                                  <a:latin typeface="Cambria Math" panose="02040503050406030204" pitchFamily="18" charset="0"/>
                                </a:rPr>
                                <m:t>𝟐</m:t>
                              </m:r>
                            </m:sup>
                          </m:sSup>
                        </m:den>
                      </m:f>
                    </m:oMath>
                  </m:oMathPara>
                </a14:m>
                <a:endParaRPr kumimoji="1" lang="zh-CN" altLang="en-US" sz="2400" b="1" dirty="0">
                  <a:solidFill>
                    <a:srgbClr val="0000FF"/>
                  </a:solidFill>
                </a:endParaRPr>
              </a:p>
            </p:txBody>
          </p:sp>
        </mc:Choice>
        <mc:Fallback>
          <p:sp>
            <p:nvSpPr>
              <p:cNvPr id="7" name="文本框 6"/>
              <p:cNvSpPr txBox="1">
                <a:spLocks noRot="1" noChangeAspect="1" noMove="1" noResize="1" noEditPoints="1" noAdjustHandles="1" noChangeArrowheads="1" noChangeShapeType="1" noTextEdit="1"/>
              </p:cNvSpPr>
              <p:nvPr/>
            </p:nvSpPr>
            <p:spPr>
              <a:xfrm>
                <a:off x="5652120" y="5971503"/>
                <a:ext cx="2043445" cy="797013"/>
              </a:xfrm>
              <a:prstGeom prst="rect">
                <a:avLst/>
              </a:prstGeom>
              <a:blipFill rotWithShape="1">
                <a:blip r:embed="rId3"/>
                <a:stretch>
                  <a:fillRect l="-30" t="-75" b="6"/>
                </a:stretch>
              </a:blipFill>
            </p:spPr>
            <p:txBody>
              <a:bodyPr/>
              <a:lstStyle/>
              <a:p>
                <a:r>
                  <a:rPr lang="zh-CN" altLang="en-US">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51520" y="228600"/>
            <a:ext cx="8136904" cy="60811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暗星：光也无法逃逸</a:t>
            </a:r>
            <a:endParaRPr lang="en-US" altLang="zh-CN" b="1" dirty="0">
              <a:solidFill>
                <a:srgbClr val="FF0000"/>
              </a:solidFill>
            </a:endParaRPr>
          </a:p>
        </p:txBody>
      </p:sp>
      <p:pic>
        <p:nvPicPr>
          <p:cNvPr id="7" name="图片 6" descr="20190413215726_8a8b94ac4ae2ae55f1888ea9af157e40_5.jpe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55576" y="1052736"/>
            <a:ext cx="3384376" cy="4139352"/>
          </a:xfrm>
          <a:prstGeom prst="rect">
            <a:avLst/>
          </a:prstGeom>
        </p:spPr>
      </p:pic>
      <p:pic>
        <p:nvPicPr>
          <p:cNvPr id="8" name="图片 7" descr="u=3831614577,3602850136&amp;fm=26&amp;gp=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1052736"/>
            <a:ext cx="3456384" cy="4140748"/>
          </a:xfrm>
          <a:prstGeom prst="rect">
            <a:avLst/>
          </a:prstGeom>
        </p:spPr>
      </p:pic>
      <p:sp>
        <p:nvSpPr>
          <p:cNvPr id="9" name="文本框 8"/>
          <p:cNvSpPr txBox="1"/>
          <p:nvPr/>
        </p:nvSpPr>
        <p:spPr>
          <a:xfrm>
            <a:off x="395536" y="5517232"/>
            <a:ext cx="3353051" cy="461665"/>
          </a:xfrm>
          <a:prstGeom prst="rect">
            <a:avLst/>
          </a:prstGeom>
          <a:noFill/>
        </p:spPr>
        <p:txBody>
          <a:bodyPr wrap="none" rtlCol="0">
            <a:spAutoFit/>
          </a:bodyPr>
          <a:lstStyle/>
          <a:p>
            <a:r>
              <a:rPr kumimoji="1" lang="zh-CN" altLang="en-US" sz="2400" b="1" dirty="0">
                <a:solidFill>
                  <a:srgbClr val="0000FF"/>
                </a:solidFill>
              </a:rPr>
              <a:t>约翰</a:t>
            </a:r>
            <a:r>
              <a:rPr kumimoji="1" lang="en-US" altLang="zh-CN" sz="2400" b="1" dirty="0">
                <a:solidFill>
                  <a:srgbClr val="0000FF"/>
                </a:solidFill>
              </a:rPr>
              <a:t>.</a:t>
            </a:r>
            <a:r>
              <a:rPr kumimoji="1" lang="zh-CN" altLang="en-US" sz="2400" b="1" dirty="0">
                <a:solidFill>
                  <a:srgbClr val="0000FF"/>
                </a:solidFill>
              </a:rPr>
              <a:t>米歇尔（</a:t>
            </a:r>
            <a:r>
              <a:rPr kumimoji="1" lang="en-US" altLang="zh-CN" sz="2400" b="1" dirty="0">
                <a:solidFill>
                  <a:srgbClr val="0000FF"/>
                </a:solidFill>
              </a:rPr>
              <a:t>1783</a:t>
            </a:r>
            <a:r>
              <a:rPr kumimoji="1" lang="zh-CN" altLang="en-US" sz="2400" b="1" dirty="0">
                <a:solidFill>
                  <a:srgbClr val="0000FF"/>
                </a:solidFill>
              </a:rPr>
              <a:t>年）</a:t>
            </a:r>
            <a:endParaRPr kumimoji="1" lang="zh-CN" altLang="en-US" sz="2400" b="1" dirty="0">
              <a:solidFill>
                <a:srgbClr val="0000FF"/>
              </a:solidFill>
            </a:endParaRPr>
          </a:p>
        </p:txBody>
      </p:sp>
      <p:sp>
        <p:nvSpPr>
          <p:cNvPr id="10" name="文本框 9"/>
          <p:cNvSpPr txBox="1"/>
          <p:nvPr/>
        </p:nvSpPr>
        <p:spPr>
          <a:xfrm>
            <a:off x="4024394" y="5517232"/>
            <a:ext cx="4724070" cy="461665"/>
          </a:xfrm>
          <a:prstGeom prst="rect">
            <a:avLst/>
          </a:prstGeom>
          <a:noFill/>
        </p:spPr>
        <p:txBody>
          <a:bodyPr wrap="none" rtlCol="0">
            <a:spAutoFit/>
          </a:bodyPr>
          <a:lstStyle/>
          <a:p>
            <a:r>
              <a:rPr kumimoji="1" lang="zh-CN" altLang="en-US" sz="2400" b="1" dirty="0">
                <a:solidFill>
                  <a:srgbClr val="0000FF"/>
                </a:solidFill>
              </a:rPr>
              <a:t>皮埃尔</a:t>
            </a:r>
            <a:r>
              <a:rPr kumimoji="1" lang="en-US" altLang="zh-CN" sz="2400" b="1" dirty="0">
                <a:solidFill>
                  <a:srgbClr val="0000FF"/>
                </a:solidFill>
              </a:rPr>
              <a:t>.</a:t>
            </a:r>
            <a:r>
              <a:rPr kumimoji="1" lang="zh-CN" altLang="en-US" sz="2400" b="1" dirty="0">
                <a:solidFill>
                  <a:srgbClr val="0000FF"/>
                </a:solidFill>
              </a:rPr>
              <a:t>西蒙</a:t>
            </a:r>
            <a:r>
              <a:rPr kumimoji="1" lang="en-US" altLang="zh-CN" sz="2400" b="1" dirty="0">
                <a:solidFill>
                  <a:srgbClr val="0000FF"/>
                </a:solidFill>
              </a:rPr>
              <a:t>.</a:t>
            </a:r>
            <a:r>
              <a:rPr kumimoji="1" lang="zh-CN" altLang="en-US" sz="2400" b="1" dirty="0">
                <a:solidFill>
                  <a:srgbClr val="0000FF"/>
                </a:solidFill>
              </a:rPr>
              <a:t>拉普拉斯（</a:t>
            </a:r>
            <a:r>
              <a:rPr kumimoji="1" lang="en-US" altLang="zh-CN" sz="2400" b="1" dirty="0">
                <a:solidFill>
                  <a:srgbClr val="0000FF"/>
                </a:solidFill>
              </a:rPr>
              <a:t>1795</a:t>
            </a:r>
            <a:r>
              <a:rPr kumimoji="1" lang="zh-CN" altLang="en-US" sz="2400" b="1" dirty="0">
                <a:solidFill>
                  <a:srgbClr val="0000FF"/>
                </a:solidFill>
              </a:rPr>
              <a:t>年）</a:t>
            </a:r>
            <a:endParaRPr kumimoji="1" lang="zh-CN" altLang="en-US" sz="2400" b="1" dirty="0">
              <a:solidFill>
                <a:srgbClr val="0000FF"/>
              </a:solidFill>
            </a:endParaRPr>
          </a:p>
        </p:txBody>
      </p:sp>
      <p:pic>
        <p:nvPicPr>
          <p:cNvPr id="11" name="图片 10" descr="屏幕快照 2019-05-12 上午12.28.2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6165304"/>
            <a:ext cx="2781300" cy="571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467544" y="2708920"/>
            <a:ext cx="7992888" cy="223224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6000" b="1" dirty="0">
                <a:solidFill>
                  <a:srgbClr val="FF0000"/>
                </a:solidFill>
              </a:rPr>
              <a:t>二、广义相对论与黑洞</a:t>
            </a:r>
            <a:endParaRPr lang="zh-CN" altLang="en-US" sz="6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1219200" y="381000"/>
            <a:ext cx="6705600" cy="838200"/>
          </a:xfrm>
          <a:prstGeom prst="rect">
            <a:avLst/>
          </a:prstGeom>
          <a:noFill/>
          <a:ln>
            <a:noFill/>
          </a:ln>
        </p:spPr>
        <p:txBody>
          <a:bodyPr/>
          <a:lstStyle/>
          <a:p>
            <a:pPr marL="342900" indent="-342900" algn="ctr" eaLnBrk="1" hangingPunct="1">
              <a:lnSpc>
                <a:spcPct val="90000"/>
              </a:lnSpc>
              <a:spcBef>
                <a:spcPct val="20000"/>
              </a:spcBef>
            </a:pPr>
            <a:r>
              <a:rPr lang="zh-CN" altLang="en-US" sz="4400">
                <a:solidFill>
                  <a:srgbClr val="FF0000"/>
                </a:solidFill>
              </a:rPr>
              <a:t>水星近日点的进动</a:t>
            </a:r>
            <a:endParaRPr lang="zh-CN" altLang="en-US" sz="4400">
              <a:solidFill>
                <a:srgbClr val="FF0000"/>
              </a:solidFill>
            </a:endParaRPr>
          </a:p>
        </p:txBody>
      </p:sp>
      <p:pic>
        <p:nvPicPr>
          <p:cNvPr id="16387" name="Picture 5" descr="水星近日点进动"/>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52600" y="1447800"/>
            <a:ext cx="5562600" cy="49672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5"/>
          <p:cNvSpPr>
            <a:spLocks noChangeArrowheads="1"/>
          </p:cNvSpPr>
          <p:nvPr/>
        </p:nvSpPr>
        <p:spPr bwMode="auto">
          <a:xfrm>
            <a:off x="1219200" y="381000"/>
            <a:ext cx="6705600" cy="838200"/>
          </a:xfrm>
          <a:prstGeom prst="rect">
            <a:avLst/>
          </a:prstGeom>
          <a:noFill/>
          <a:ln>
            <a:noFill/>
          </a:ln>
        </p:spPr>
        <p:txBody>
          <a:bodyPr/>
          <a:lstStyle/>
          <a:p>
            <a:pPr marL="342900" indent="-342900" algn="ctr" eaLnBrk="1" hangingPunct="1">
              <a:lnSpc>
                <a:spcPct val="90000"/>
              </a:lnSpc>
              <a:spcBef>
                <a:spcPct val="20000"/>
              </a:spcBef>
            </a:pPr>
            <a:r>
              <a:rPr lang="zh-CN" altLang="en-US" sz="4400" dirty="0">
                <a:solidFill>
                  <a:srgbClr val="FF0000"/>
                </a:solidFill>
              </a:rPr>
              <a:t>爱因斯坦广义相对论</a:t>
            </a:r>
            <a:endParaRPr lang="zh-CN" altLang="en-US" sz="4400" dirty="0">
              <a:solidFill>
                <a:srgbClr val="FF0000"/>
              </a:solidFill>
            </a:endParaRPr>
          </a:p>
        </p:txBody>
      </p:sp>
      <p:pic>
        <p:nvPicPr>
          <p:cNvPr id="2" name="图片 1" descr="屏幕快照 2016-03-08 上午8.24.12.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7426" y="1196752"/>
            <a:ext cx="6484894" cy="4680520"/>
          </a:xfrm>
          <a:prstGeom prst="rect">
            <a:avLst/>
          </a:prstGeom>
        </p:spPr>
      </p:pic>
      <p:sp>
        <p:nvSpPr>
          <p:cNvPr id="4" name="文本框 3"/>
          <p:cNvSpPr txBox="1"/>
          <p:nvPr/>
        </p:nvSpPr>
        <p:spPr>
          <a:xfrm>
            <a:off x="1691680" y="5877272"/>
            <a:ext cx="5519811" cy="830997"/>
          </a:xfrm>
          <a:prstGeom prst="rect">
            <a:avLst/>
          </a:prstGeom>
          <a:noFill/>
        </p:spPr>
        <p:txBody>
          <a:bodyPr wrap="none" rtlCol="0">
            <a:spAutoFit/>
          </a:bodyPr>
          <a:lstStyle/>
          <a:p>
            <a:r>
              <a:rPr kumimoji="1" lang="zh-CN" altLang="en-US" sz="2400" b="1" dirty="0">
                <a:solidFill>
                  <a:srgbClr val="0000FF"/>
                </a:solidFill>
              </a:rPr>
              <a:t>物质（太阳）告诉时空如何弯曲；</a:t>
            </a:r>
            <a:endParaRPr kumimoji="1" lang="en-US" altLang="zh-CN" sz="2400" b="1" dirty="0">
              <a:solidFill>
                <a:srgbClr val="0000FF"/>
              </a:solidFill>
            </a:endParaRPr>
          </a:p>
          <a:p>
            <a:r>
              <a:rPr kumimoji="1" lang="zh-CN" altLang="en-US" sz="2400" b="1" dirty="0">
                <a:solidFill>
                  <a:srgbClr val="0000FF"/>
                </a:solidFill>
              </a:rPr>
              <a:t>弯曲时空告诉物质（地球）如何运动。</a:t>
            </a:r>
            <a:endParaRPr kumimoji="1" lang="zh-CN" altLang="en-US" sz="2400" b="1" dirty="0">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734" y="1268760"/>
            <a:ext cx="8532440" cy="4479531"/>
          </a:xfrm>
          <a:prstGeom prst="rect">
            <a:avLst/>
          </a:prstGeom>
        </p:spPr>
      </p:pic>
      <p:sp>
        <p:nvSpPr>
          <p:cNvPr id="4" name="Rectangle 5"/>
          <p:cNvSpPr>
            <a:spLocks noChangeArrowheads="1"/>
          </p:cNvSpPr>
          <p:nvPr/>
        </p:nvSpPr>
        <p:spPr bwMode="auto">
          <a:xfrm>
            <a:off x="1219200" y="381000"/>
            <a:ext cx="6705600" cy="838200"/>
          </a:xfrm>
          <a:prstGeom prst="rect">
            <a:avLst/>
          </a:prstGeom>
          <a:noFill/>
          <a:ln>
            <a:noFill/>
          </a:ln>
        </p:spPr>
        <p:txBody>
          <a:bodyPr/>
          <a:lstStyle/>
          <a:p>
            <a:pPr marL="342900" indent="-342900" algn="ctr" eaLnBrk="1" hangingPunct="1">
              <a:lnSpc>
                <a:spcPct val="90000"/>
              </a:lnSpc>
              <a:spcBef>
                <a:spcPct val="20000"/>
              </a:spcBef>
            </a:pPr>
            <a:r>
              <a:rPr lang="zh-CN" altLang="en-US" sz="4400" dirty="0">
                <a:solidFill>
                  <a:srgbClr val="FF0000"/>
                </a:solidFill>
              </a:rPr>
              <a:t>引力几何化</a:t>
            </a:r>
            <a:endParaRPr lang="zh-CN" altLang="en-US" sz="4400" dirty="0">
              <a:solidFill>
                <a:srgbClr val="FF0000"/>
              </a:solidFill>
            </a:endParaRPr>
          </a:p>
        </p:txBody>
      </p:sp>
      <p:sp>
        <p:nvSpPr>
          <p:cNvPr id="5" name="文本框 4"/>
          <p:cNvSpPr txBox="1"/>
          <p:nvPr/>
        </p:nvSpPr>
        <p:spPr>
          <a:xfrm>
            <a:off x="110683" y="6093296"/>
            <a:ext cx="8452492" cy="523220"/>
          </a:xfrm>
          <a:prstGeom prst="rect">
            <a:avLst/>
          </a:prstGeom>
          <a:noFill/>
        </p:spPr>
        <p:txBody>
          <a:bodyPr wrap="square" rtlCol="0">
            <a:spAutoFit/>
          </a:bodyPr>
          <a:lstStyle/>
          <a:p>
            <a:r>
              <a:rPr kumimoji="1" lang="zh-CN" altLang="en-US" sz="2800" dirty="0">
                <a:solidFill>
                  <a:srgbClr val="0070C0"/>
                </a:solidFill>
              </a:rPr>
              <a:t>无引力！所谓的引力效应其实是时空弯曲带来的效应！</a:t>
            </a:r>
            <a:endParaRPr kumimoji="1" lang="zh-CN" altLang="en-US" sz="2800"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0811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广义相对论：</a:t>
            </a:r>
            <a:r>
              <a:rPr lang="en-US" altLang="zh-CN" b="1" dirty="0">
                <a:solidFill>
                  <a:srgbClr val="FF0000"/>
                </a:solidFill>
              </a:rPr>
              <a:t>4-</a:t>
            </a:r>
            <a:r>
              <a:rPr lang="zh-CN" altLang="en-US" b="1" dirty="0">
                <a:solidFill>
                  <a:srgbClr val="FF0000"/>
                </a:solidFill>
              </a:rPr>
              <a:t>维弯曲时空</a:t>
            </a:r>
            <a:endParaRPr lang="en-US" altLang="zh-CN" b="1" dirty="0">
              <a:solidFill>
                <a:srgbClr val="FF0000"/>
              </a:solidFill>
            </a:endParaRPr>
          </a:p>
        </p:txBody>
      </p:sp>
      <p:sp>
        <p:nvSpPr>
          <p:cNvPr id="3" name="文本框 2"/>
          <p:cNvSpPr txBox="1"/>
          <p:nvPr/>
        </p:nvSpPr>
        <p:spPr>
          <a:xfrm>
            <a:off x="611560" y="1196752"/>
            <a:ext cx="4716356" cy="954107"/>
          </a:xfrm>
          <a:prstGeom prst="rect">
            <a:avLst/>
          </a:prstGeom>
          <a:noFill/>
        </p:spPr>
        <p:txBody>
          <a:bodyPr wrap="none" rtlCol="0">
            <a:spAutoFit/>
          </a:bodyPr>
          <a:lstStyle/>
          <a:p>
            <a:pPr marL="285750" indent="-285750">
              <a:buFont typeface="Arial" panose="020B0604020202090204" pitchFamily="34" charset="0"/>
              <a:buChar char="•"/>
            </a:pPr>
            <a:r>
              <a:rPr kumimoji="1" lang="zh-CN" altLang="en-US" sz="2800" dirty="0"/>
              <a:t>狭义相对论：</a:t>
            </a:r>
            <a:r>
              <a:rPr kumimoji="1" lang="en-US" altLang="zh-CN" sz="2800" dirty="0"/>
              <a:t>4-</a:t>
            </a:r>
            <a:r>
              <a:rPr kumimoji="1" lang="zh-CN" altLang="en-US" sz="2800" dirty="0"/>
              <a:t>维平直时空</a:t>
            </a:r>
            <a:endParaRPr kumimoji="1" lang="en-US" altLang="zh-CN" sz="2800" dirty="0"/>
          </a:p>
          <a:p>
            <a:pPr marL="285750" indent="-285750">
              <a:buFont typeface="Arial" panose="020B0604020202090204" pitchFamily="34" charset="0"/>
              <a:buChar char="•"/>
            </a:pPr>
            <a:r>
              <a:rPr kumimoji="1" lang="zh-CN" altLang="en-US" sz="2800" dirty="0"/>
              <a:t>广义相对论：</a:t>
            </a:r>
            <a:r>
              <a:rPr kumimoji="1" lang="en-US" altLang="zh-CN" sz="2800" dirty="0"/>
              <a:t>4-</a:t>
            </a:r>
            <a:r>
              <a:rPr kumimoji="1" lang="zh-CN" altLang="en-US" sz="2800" dirty="0"/>
              <a:t>维弯曲时空</a:t>
            </a:r>
            <a:endParaRPr kumimoji="1" lang="zh-CN" altLang="en-US" dirty="0"/>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87242" y="2276872"/>
            <a:ext cx="7801182" cy="1043757"/>
          </a:xfrm>
          <a:prstGeom prst="rect">
            <a:avLst/>
          </a:prstGeom>
        </p:spPr>
      </p:pic>
      <p:sp>
        <p:nvSpPr>
          <p:cNvPr id="7" name="文本框 6"/>
          <p:cNvSpPr txBox="1"/>
          <p:nvPr/>
        </p:nvSpPr>
        <p:spPr>
          <a:xfrm>
            <a:off x="611560" y="3627021"/>
            <a:ext cx="8097217" cy="2246769"/>
          </a:xfrm>
          <a:prstGeom prst="rect">
            <a:avLst/>
          </a:prstGeom>
          <a:noFill/>
        </p:spPr>
        <p:txBody>
          <a:bodyPr wrap="none" rtlCol="0">
            <a:spAutoFit/>
          </a:bodyPr>
          <a:lstStyle/>
          <a:p>
            <a:pPr marL="285750" indent="-285750">
              <a:buFont typeface="Arial" panose="020B0604020202090204" pitchFamily="34" charset="0"/>
              <a:buChar char="•"/>
            </a:pPr>
            <a:r>
              <a:rPr kumimoji="1" lang="zh-CN" altLang="en-US" sz="2800" dirty="0"/>
              <a:t>物质告诉时空如何弯曲：</a:t>
            </a:r>
            <a:r>
              <a:rPr kumimoji="1" lang="en-US" altLang="zh-CN" sz="2800" dirty="0"/>
              <a:t>Einstein</a:t>
            </a:r>
            <a:r>
              <a:rPr kumimoji="1" lang="zh-CN" altLang="en-US" sz="2800" dirty="0"/>
              <a:t>场方程（</a:t>
            </a:r>
            <a:r>
              <a:rPr kumimoji="1" lang="en-US" altLang="zh-CN" sz="2800" dirty="0"/>
              <a:t>1915</a:t>
            </a:r>
            <a:r>
              <a:rPr kumimoji="1" lang="zh-CN" altLang="en-US" sz="2800" dirty="0"/>
              <a:t>）</a:t>
            </a:r>
            <a:endParaRPr kumimoji="1" lang="en-US" altLang="zh-CN" sz="2800" dirty="0"/>
          </a:p>
          <a:p>
            <a:pPr marL="285750" indent="-285750">
              <a:buFont typeface="Arial" panose="020B0604020202090204" pitchFamily="34" charset="0"/>
              <a:buChar char="•"/>
            </a:pPr>
            <a:endParaRPr kumimoji="1" lang="en-US" altLang="zh-CN" sz="2800" dirty="0"/>
          </a:p>
          <a:p>
            <a:pPr marL="285750" indent="-285750">
              <a:buFont typeface="Arial" panose="020B0604020202090204" pitchFamily="34" charset="0"/>
              <a:buChar char="•"/>
            </a:pPr>
            <a:endParaRPr kumimoji="1" lang="en-US" altLang="zh-CN" sz="2800" dirty="0"/>
          </a:p>
          <a:p>
            <a:pPr marL="285750" indent="-285750">
              <a:buFont typeface="Arial" panose="020B0604020202090204" pitchFamily="34" charset="0"/>
              <a:buChar char="•"/>
            </a:pPr>
            <a:endParaRPr kumimoji="1" lang="en-US" altLang="zh-CN" sz="2800" dirty="0"/>
          </a:p>
          <a:p>
            <a:pPr marL="285750" indent="-285750">
              <a:buFont typeface="Arial" panose="020B0604020202090204" pitchFamily="34" charset="0"/>
              <a:buChar char="•"/>
            </a:pPr>
            <a:r>
              <a:rPr kumimoji="1" lang="zh-CN" altLang="en-US" sz="2800" dirty="0"/>
              <a:t>时空告诉物质如何运动：测地线方程</a:t>
            </a:r>
            <a:endParaRPr kumimoji="1" lang="en-US" altLang="zh-CN" sz="2800" dirty="0"/>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4292737"/>
            <a:ext cx="6094225" cy="936104"/>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4338" y="5840585"/>
            <a:ext cx="4559870" cy="9351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3"/>
          <p:cNvSpPr>
            <a:spLocks noChangeArrowheads="1"/>
          </p:cNvSpPr>
          <p:nvPr/>
        </p:nvSpPr>
        <p:spPr bwMode="auto">
          <a:xfrm>
            <a:off x="1219200" y="381000"/>
            <a:ext cx="6705600" cy="838200"/>
          </a:xfrm>
          <a:prstGeom prst="rect">
            <a:avLst/>
          </a:prstGeom>
          <a:noFill/>
          <a:ln w="9525">
            <a:noFill/>
            <a:miter lim="800000"/>
          </a:ln>
        </p:spPr>
        <p:txBody>
          <a:bodyPr/>
          <a:lstStyle/>
          <a:p>
            <a:pPr marL="342900" indent="-342900" algn="ctr">
              <a:lnSpc>
                <a:spcPct val="90000"/>
              </a:lnSpc>
              <a:spcBef>
                <a:spcPct val="20000"/>
              </a:spcBef>
            </a:pPr>
            <a:r>
              <a:rPr lang="zh-CN" altLang="en-US" sz="4400">
                <a:solidFill>
                  <a:srgbClr val="FF0000"/>
                </a:solidFill>
              </a:rPr>
              <a:t>光线在引力场中频率移动（引力红移）</a:t>
            </a:r>
            <a:endParaRPr lang="zh-CN" altLang="en-US" sz="4400">
              <a:solidFill>
                <a:srgbClr val="FF0000"/>
              </a:solidFill>
            </a:endParaRPr>
          </a:p>
        </p:txBody>
      </p:sp>
      <p:pic>
        <p:nvPicPr>
          <p:cNvPr id="38914" name="Picture 7" descr="four5"/>
          <p:cNvPicPr>
            <a:picLocks noChangeAspect="1" noChangeArrowheads="1"/>
          </p:cNvPicPr>
          <p:nvPr/>
        </p:nvPicPr>
        <p:blipFill>
          <a:blip r:embed="rId1"/>
          <a:srcRect/>
          <a:stretch>
            <a:fillRect/>
          </a:stretch>
        </p:blipFill>
        <p:spPr bwMode="auto">
          <a:xfrm>
            <a:off x="107504" y="2133600"/>
            <a:ext cx="5029200" cy="4251325"/>
          </a:xfrm>
          <a:prstGeom prst="rect">
            <a:avLst/>
          </a:prstGeom>
          <a:noFill/>
          <a:ln w="9525">
            <a:noFill/>
            <a:miter lim="800000"/>
            <a:headEnd/>
            <a:tailEnd/>
          </a:ln>
        </p:spPr>
      </p:pic>
      <p:sp>
        <p:nvSpPr>
          <p:cNvPr id="38915" name="Text Box 8"/>
          <p:cNvSpPr txBox="1">
            <a:spLocks noChangeArrowheads="1"/>
          </p:cNvSpPr>
          <p:nvPr/>
        </p:nvSpPr>
        <p:spPr bwMode="auto">
          <a:xfrm>
            <a:off x="5076056" y="3645024"/>
            <a:ext cx="3581400" cy="2800766"/>
          </a:xfrm>
          <a:prstGeom prst="rect">
            <a:avLst/>
          </a:prstGeom>
          <a:noFill/>
          <a:ln w="9525">
            <a:noFill/>
            <a:miter lim="800000"/>
          </a:ln>
        </p:spPr>
        <p:txBody>
          <a:bodyPr>
            <a:spAutoFit/>
          </a:bodyPr>
          <a:lstStyle/>
          <a:p>
            <a:pPr>
              <a:spcBef>
                <a:spcPct val="50000"/>
              </a:spcBef>
              <a:buFontTx/>
              <a:buChar char="•"/>
            </a:pPr>
            <a:r>
              <a:rPr lang="zh-CN" altLang="en-US" sz="3200" dirty="0">
                <a:solidFill>
                  <a:srgbClr val="0000FF"/>
                </a:solidFill>
              </a:rPr>
              <a:t>穆斯堡尔效应 （</a:t>
            </a:r>
            <a:r>
              <a:rPr lang="en-US" altLang="zh-CN" sz="3200" dirty="0">
                <a:solidFill>
                  <a:srgbClr val="0000FF"/>
                </a:solidFill>
              </a:rPr>
              <a:t>1959</a:t>
            </a:r>
            <a:r>
              <a:rPr lang="zh-CN" altLang="en-US" sz="3200" dirty="0">
                <a:solidFill>
                  <a:srgbClr val="0000FF"/>
                </a:solidFill>
              </a:rPr>
              <a:t>）</a:t>
            </a:r>
            <a:endParaRPr lang="zh-CN" altLang="en-US" sz="3200" dirty="0">
              <a:solidFill>
                <a:srgbClr val="0000FF"/>
              </a:solidFill>
            </a:endParaRPr>
          </a:p>
          <a:p>
            <a:pPr>
              <a:spcBef>
                <a:spcPct val="50000"/>
              </a:spcBef>
              <a:buFontTx/>
              <a:buChar char="•"/>
            </a:pPr>
            <a:r>
              <a:rPr lang="zh-CN" altLang="en-US" sz="3200" dirty="0">
                <a:solidFill>
                  <a:srgbClr val="0000FF"/>
                </a:solidFill>
              </a:rPr>
              <a:t>哈佛大学的</a:t>
            </a:r>
            <a:r>
              <a:rPr lang="en-US" altLang="zh-CN" sz="3200" dirty="0">
                <a:solidFill>
                  <a:srgbClr val="0000FF"/>
                </a:solidFill>
              </a:rPr>
              <a:t>Robert Pound</a:t>
            </a:r>
            <a:r>
              <a:rPr lang="zh-CN" altLang="en-US" sz="3200" dirty="0">
                <a:solidFill>
                  <a:srgbClr val="0000FF"/>
                </a:solidFill>
              </a:rPr>
              <a:t>和</a:t>
            </a:r>
            <a:r>
              <a:rPr lang="en-US" altLang="zh-CN" sz="3200" dirty="0">
                <a:solidFill>
                  <a:srgbClr val="0000FF"/>
                </a:solidFill>
              </a:rPr>
              <a:t>Glen </a:t>
            </a:r>
            <a:r>
              <a:rPr lang="en-US" altLang="zh-CN" sz="3200" dirty="0" err="1">
                <a:solidFill>
                  <a:srgbClr val="0000FF"/>
                </a:solidFill>
              </a:rPr>
              <a:t>Rebka</a:t>
            </a:r>
            <a:br>
              <a:rPr lang="en-US" altLang="zh-CN" sz="3200" dirty="0">
                <a:solidFill>
                  <a:srgbClr val="0000FF"/>
                </a:solidFill>
              </a:rPr>
            </a:br>
            <a:r>
              <a:rPr lang="zh-CN" altLang="en-US" sz="3200" dirty="0">
                <a:solidFill>
                  <a:srgbClr val="0000FF"/>
                </a:solidFill>
              </a:rPr>
              <a:t>（</a:t>
            </a:r>
            <a:r>
              <a:rPr lang="en-US" altLang="zh-CN" sz="3200" dirty="0">
                <a:solidFill>
                  <a:srgbClr val="0000FF"/>
                </a:solidFill>
              </a:rPr>
              <a:t>1960</a:t>
            </a:r>
            <a:r>
              <a:rPr lang="zh-CN" altLang="en-US" sz="3200" dirty="0">
                <a:solidFill>
                  <a:srgbClr val="0000FF"/>
                </a:solidFill>
              </a:rPr>
              <a:t>）</a:t>
            </a:r>
            <a:endParaRPr lang="zh-CN" altLang="en-US" sz="3200" dirty="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4" descr="光线偏折"/>
          <p:cNvPicPr>
            <a:picLocks noChangeAspect="1" noChangeArrowheads="1"/>
          </p:cNvPicPr>
          <p:nvPr/>
        </p:nvPicPr>
        <p:blipFill>
          <a:blip r:embed="rId1"/>
          <a:srcRect/>
          <a:stretch>
            <a:fillRect/>
          </a:stretch>
        </p:blipFill>
        <p:spPr bwMode="auto">
          <a:xfrm>
            <a:off x="1447800" y="1600200"/>
            <a:ext cx="6477000" cy="4637088"/>
          </a:xfrm>
          <a:prstGeom prst="rect">
            <a:avLst/>
          </a:prstGeom>
          <a:noFill/>
          <a:ln w="9525">
            <a:noFill/>
            <a:miter lim="800000"/>
            <a:headEnd/>
            <a:tailEnd/>
          </a:ln>
        </p:spPr>
      </p:pic>
      <p:sp>
        <p:nvSpPr>
          <p:cNvPr id="39938" name="Rectangle 5"/>
          <p:cNvSpPr>
            <a:spLocks noChangeArrowheads="1"/>
          </p:cNvSpPr>
          <p:nvPr/>
        </p:nvSpPr>
        <p:spPr bwMode="auto">
          <a:xfrm>
            <a:off x="1219200" y="381000"/>
            <a:ext cx="6705600" cy="838200"/>
          </a:xfrm>
          <a:prstGeom prst="rect">
            <a:avLst/>
          </a:prstGeom>
          <a:noFill/>
          <a:ln w="9525">
            <a:noFill/>
            <a:miter lim="800000"/>
          </a:ln>
        </p:spPr>
        <p:txBody>
          <a:bodyPr/>
          <a:lstStyle/>
          <a:p>
            <a:pPr marL="342900" indent="-342900" algn="ctr">
              <a:lnSpc>
                <a:spcPct val="90000"/>
              </a:lnSpc>
              <a:spcBef>
                <a:spcPct val="20000"/>
              </a:spcBef>
            </a:pPr>
            <a:r>
              <a:rPr lang="zh-CN" altLang="en-US" sz="4400">
                <a:solidFill>
                  <a:srgbClr val="FF0000"/>
                </a:solidFill>
              </a:rPr>
              <a:t>光线在引力场中的偏折</a:t>
            </a:r>
            <a:endParaRPr lang="zh-CN" altLang="en-US" sz="4400">
              <a:solidFill>
                <a:srgbClr val="FF0000"/>
              </a:solidFill>
            </a:endParaRPr>
          </a:p>
        </p:txBody>
      </p:sp>
      <p:sp>
        <p:nvSpPr>
          <p:cNvPr id="572425" name="AutoShape 9"/>
          <p:cNvSpPr>
            <a:spLocks noChangeArrowheads="1"/>
          </p:cNvSpPr>
          <p:nvPr/>
        </p:nvSpPr>
        <p:spPr bwMode="auto">
          <a:xfrm>
            <a:off x="5791200" y="1600200"/>
            <a:ext cx="352425" cy="304800"/>
          </a:xfrm>
          <a:prstGeom prst="star5">
            <a:avLst/>
          </a:prstGeom>
          <a:solidFill>
            <a:schemeClr val="accent1"/>
          </a:solidFill>
          <a:ln w="9525">
            <a:solidFill>
              <a:schemeClr val="tx1"/>
            </a:solidFill>
            <a:miter lim="800000"/>
          </a:ln>
          <a:effectLst/>
        </p:spPr>
        <p:txBody>
          <a:bodyPr wrap="none" anchor="ctr"/>
          <a:lstStyle/>
          <a:p>
            <a:pPr>
              <a:defRPr/>
            </a:pPr>
            <a:endParaRPr lang="zh-CN" altLang="en-US">
              <a:ea typeface="宋体" pitchFamily="2" charset="-122"/>
            </a:endParaRPr>
          </a:p>
        </p:txBody>
      </p:sp>
      <p:sp>
        <p:nvSpPr>
          <p:cNvPr id="39940" name="Line 10"/>
          <p:cNvSpPr>
            <a:spLocks noChangeShapeType="1"/>
          </p:cNvSpPr>
          <p:nvPr/>
        </p:nvSpPr>
        <p:spPr bwMode="auto">
          <a:xfrm>
            <a:off x="6019800" y="1981200"/>
            <a:ext cx="1066800" cy="3200400"/>
          </a:xfrm>
          <a:prstGeom prst="line">
            <a:avLst/>
          </a:prstGeom>
          <a:noFill/>
          <a:ln w="9525">
            <a:solidFill>
              <a:srgbClr val="FF0000"/>
            </a:solidFill>
            <a:round/>
            <a:tailEnd type="triangle" w="med" len="med"/>
          </a:ln>
        </p:spPr>
        <p:txBody>
          <a:bodyPr/>
          <a:lstStyle/>
          <a:p>
            <a:endParaRPr lang="zh-CN" altLang="en-US"/>
          </a:p>
        </p:txBody>
      </p:sp>
      <p:sp>
        <p:nvSpPr>
          <p:cNvPr id="39941" name="Line 11"/>
          <p:cNvSpPr>
            <a:spLocks noChangeShapeType="1"/>
          </p:cNvSpPr>
          <p:nvPr/>
        </p:nvSpPr>
        <p:spPr bwMode="auto">
          <a:xfrm>
            <a:off x="2895600" y="3505200"/>
            <a:ext cx="4114800" cy="1828800"/>
          </a:xfrm>
          <a:prstGeom prst="line">
            <a:avLst/>
          </a:prstGeom>
          <a:noFill/>
          <a:ln w="9525">
            <a:solidFill>
              <a:srgbClr val="FF0000"/>
            </a:solidFill>
            <a:round/>
            <a:tailEnd type="triangle" w="med" len="med"/>
          </a:ln>
        </p:spPr>
        <p:txBody>
          <a:bodyPr/>
          <a:lstStyle/>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p:cNvPicPr>
            <a:picLocks noChangeAspect="1" noChangeArrowheads="1"/>
          </p:cNvPicPr>
          <p:nvPr/>
        </p:nvPicPr>
        <p:blipFill>
          <a:blip r:embed="rId1"/>
          <a:srcRect/>
          <a:stretch>
            <a:fillRect/>
          </a:stretch>
        </p:blipFill>
        <p:spPr bwMode="auto">
          <a:xfrm>
            <a:off x="228600" y="381000"/>
            <a:ext cx="4752975" cy="6153150"/>
          </a:xfrm>
          <a:prstGeom prst="rect">
            <a:avLst/>
          </a:prstGeom>
          <a:noFill/>
          <a:ln w="9525">
            <a:noFill/>
            <a:miter lim="800000"/>
            <a:headEnd/>
            <a:tailEnd/>
          </a:ln>
        </p:spPr>
      </p:pic>
      <p:sp>
        <p:nvSpPr>
          <p:cNvPr id="41986" name="Text Box 3"/>
          <p:cNvSpPr txBox="1">
            <a:spLocks noChangeArrowheads="1"/>
          </p:cNvSpPr>
          <p:nvPr/>
        </p:nvSpPr>
        <p:spPr bwMode="auto">
          <a:xfrm>
            <a:off x="5029200" y="533400"/>
            <a:ext cx="3886200" cy="6709528"/>
          </a:xfrm>
          <a:prstGeom prst="rect">
            <a:avLst/>
          </a:prstGeom>
          <a:noFill/>
          <a:ln w="9525">
            <a:noFill/>
            <a:miter lim="800000"/>
          </a:ln>
        </p:spPr>
        <p:txBody>
          <a:bodyPr>
            <a:spAutoFit/>
          </a:bodyPr>
          <a:lstStyle/>
          <a:p>
            <a:pPr>
              <a:spcBef>
                <a:spcPct val="50000"/>
              </a:spcBef>
            </a:pPr>
            <a:r>
              <a:rPr lang="zh-CN" altLang="en-US" sz="2800" dirty="0">
                <a:solidFill>
                  <a:srgbClr val="FF0000"/>
                </a:solidFill>
              </a:rPr>
              <a:t>利用日全食检验</a:t>
            </a:r>
            <a:r>
              <a:rPr lang="en-US" altLang="zh-CN" sz="2800" dirty="0">
                <a:solidFill>
                  <a:srgbClr val="FF0000"/>
                </a:solidFill>
              </a:rPr>
              <a:t>GR</a:t>
            </a:r>
            <a:r>
              <a:rPr lang="zh-CN" altLang="en-US" sz="2800" dirty="0">
                <a:solidFill>
                  <a:srgbClr val="FF0000"/>
                </a:solidFill>
              </a:rPr>
              <a:t>：</a:t>
            </a:r>
            <a:endParaRPr lang="zh-CN" altLang="en-US" sz="2800" dirty="0">
              <a:solidFill>
                <a:srgbClr val="FF0000"/>
              </a:solidFill>
            </a:endParaRPr>
          </a:p>
          <a:p>
            <a:pPr>
              <a:spcBef>
                <a:spcPct val="50000"/>
              </a:spcBef>
            </a:pPr>
            <a:r>
              <a:rPr lang="en-US" altLang="zh-CN" sz="2400" dirty="0">
                <a:solidFill>
                  <a:srgbClr val="0000FF"/>
                </a:solidFill>
              </a:rPr>
              <a:t>1919</a:t>
            </a:r>
            <a:r>
              <a:rPr lang="zh-CN" altLang="en-US" sz="2400" dirty="0">
                <a:solidFill>
                  <a:srgbClr val="0000FF"/>
                </a:solidFill>
              </a:rPr>
              <a:t>：</a:t>
            </a:r>
            <a:r>
              <a:rPr lang="en-US" altLang="zh-CN" sz="2400" dirty="0">
                <a:solidFill>
                  <a:srgbClr val="0000FF"/>
                </a:solidFill>
              </a:rPr>
              <a:t>Sir </a:t>
            </a:r>
            <a:r>
              <a:rPr lang="en-US" altLang="zh-CN" sz="2400" dirty="0" err="1">
                <a:solidFill>
                  <a:srgbClr val="0000FF"/>
                </a:solidFill>
              </a:rPr>
              <a:t>A.Eddington</a:t>
            </a:r>
            <a:endParaRPr lang="en-US" altLang="zh-CN" sz="2400" dirty="0">
              <a:solidFill>
                <a:srgbClr val="0000FF"/>
              </a:solidFill>
            </a:endParaRPr>
          </a:p>
          <a:p>
            <a:pPr>
              <a:spcBef>
                <a:spcPct val="50000"/>
              </a:spcBef>
            </a:pPr>
            <a:r>
              <a:rPr lang="zh-CN" altLang="en-US" sz="2400" dirty="0">
                <a:solidFill>
                  <a:srgbClr val="0000FF"/>
                </a:solidFill>
              </a:rPr>
              <a:t>西非：</a:t>
            </a:r>
            <a:r>
              <a:rPr lang="en-US" altLang="zh-CN" sz="2400" dirty="0">
                <a:solidFill>
                  <a:srgbClr val="0000FF"/>
                </a:solidFill>
              </a:rPr>
              <a:t>Principe</a:t>
            </a:r>
            <a:endParaRPr lang="en-US" altLang="zh-CN" sz="2400" dirty="0">
              <a:solidFill>
                <a:srgbClr val="0000FF"/>
              </a:solidFill>
            </a:endParaRPr>
          </a:p>
          <a:p>
            <a:pPr>
              <a:spcBef>
                <a:spcPct val="50000"/>
              </a:spcBef>
            </a:pPr>
            <a:r>
              <a:rPr lang="zh-CN" altLang="en-US" sz="2400" dirty="0">
                <a:solidFill>
                  <a:srgbClr val="0000FF"/>
                </a:solidFill>
              </a:rPr>
              <a:t>南非：巴西</a:t>
            </a:r>
            <a:endParaRPr lang="zh-CN" altLang="en-US" sz="2400" dirty="0">
              <a:solidFill>
                <a:srgbClr val="0000FF"/>
              </a:solidFill>
            </a:endParaRPr>
          </a:p>
          <a:p>
            <a:pPr>
              <a:spcBef>
                <a:spcPct val="50000"/>
              </a:spcBef>
            </a:pPr>
            <a:r>
              <a:rPr lang="zh-CN" altLang="en-US" sz="2400" dirty="0">
                <a:solidFill>
                  <a:srgbClr val="0000FF"/>
                </a:solidFill>
              </a:rPr>
              <a:t>理论值：</a:t>
            </a:r>
            <a:r>
              <a:rPr lang="en-US" altLang="zh-CN" sz="2400" dirty="0">
                <a:solidFill>
                  <a:srgbClr val="0000FF"/>
                </a:solidFill>
              </a:rPr>
              <a:t>1.75</a:t>
            </a:r>
            <a:r>
              <a:rPr lang="zh-CN" altLang="en-US" sz="2400" dirty="0">
                <a:solidFill>
                  <a:srgbClr val="0000FF"/>
                </a:solidFill>
              </a:rPr>
              <a:t>角秒</a:t>
            </a:r>
            <a:endParaRPr lang="zh-CN" altLang="en-US" sz="2400" dirty="0">
              <a:solidFill>
                <a:srgbClr val="0000FF"/>
              </a:solidFill>
            </a:endParaRPr>
          </a:p>
          <a:p>
            <a:pPr>
              <a:spcBef>
                <a:spcPct val="50000"/>
              </a:spcBef>
            </a:pPr>
            <a:r>
              <a:rPr lang="zh-CN" altLang="en-US" sz="2400" dirty="0">
                <a:solidFill>
                  <a:srgbClr val="0000FF"/>
                </a:solidFill>
              </a:rPr>
              <a:t>观测值：</a:t>
            </a:r>
            <a:r>
              <a:rPr lang="en-US" altLang="zh-CN" sz="2400" dirty="0">
                <a:solidFill>
                  <a:srgbClr val="0000FF"/>
                </a:solidFill>
              </a:rPr>
              <a:t>1.98+/-0.12</a:t>
            </a:r>
            <a:endParaRPr lang="en-US" altLang="zh-CN" sz="2400" dirty="0">
              <a:solidFill>
                <a:srgbClr val="0000FF"/>
              </a:solidFill>
            </a:endParaRPr>
          </a:p>
          <a:p>
            <a:pPr>
              <a:spcBef>
                <a:spcPct val="50000"/>
              </a:spcBef>
            </a:pPr>
            <a:r>
              <a:rPr lang="en-US" altLang="zh-CN" sz="2400" dirty="0">
                <a:solidFill>
                  <a:srgbClr val="0000FF"/>
                </a:solidFill>
              </a:rPr>
              <a:t>1922</a:t>
            </a:r>
            <a:r>
              <a:rPr lang="zh-CN" altLang="en-US" sz="2400" dirty="0">
                <a:solidFill>
                  <a:srgbClr val="0000FF"/>
                </a:solidFill>
              </a:rPr>
              <a:t>：</a:t>
            </a:r>
            <a:r>
              <a:rPr lang="en-US" altLang="zh-CN" sz="2400" dirty="0">
                <a:solidFill>
                  <a:srgbClr val="0000FF"/>
                </a:solidFill>
              </a:rPr>
              <a:t>W. Campbell</a:t>
            </a:r>
            <a:endParaRPr lang="en-US" altLang="zh-CN" sz="2400" dirty="0">
              <a:solidFill>
                <a:srgbClr val="0000FF"/>
              </a:solidFill>
            </a:endParaRPr>
          </a:p>
          <a:p>
            <a:pPr>
              <a:spcBef>
                <a:spcPct val="50000"/>
              </a:spcBef>
            </a:pPr>
            <a:r>
              <a:rPr lang="zh-CN" altLang="en-US" sz="2400" dirty="0">
                <a:solidFill>
                  <a:srgbClr val="0000FF"/>
                </a:solidFill>
              </a:rPr>
              <a:t>观测值：</a:t>
            </a:r>
            <a:r>
              <a:rPr lang="en-US" altLang="zh-CN" sz="2400" dirty="0">
                <a:solidFill>
                  <a:srgbClr val="0000FF"/>
                </a:solidFill>
              </a:rPr>
              <a:t>1.72+/-0.11</a:t>
            </a:r>
            <a:endParaRPr lang="en-US" altLang="zh-CN" sz="2400" dirty="0">
              <a:solidFill>
                <a:srgbClr val="0000FF"/>
              </a:solidFill>
            </a:endParaRPr>
          </a:p>
          <a:p>
            <a:pPr>
              <a:spcBef>
                <a:spcPct val="50000"/>
              </a:spcBef>
            </a:pPr>
            <a:r>
              <a:rPr lang="zh-CN" altLang="en-US" sz="2800" dirty="0">
                <a:solidFill>
                  <a:srgbClr val="FF0000"/>
                </a:solidFill>
              </a:rPr>
              <a:t>利用依巴谷卫星和</a:t>
            </a:r>
            <a:r>
              <a:rPr lang="en-US" altLang="zh-CN" sz="2800" dirty="0">
                <a:solidFill>
                  <a:srgbClr val="FF0000"/>
                </a:solidFill>
              </a:rPr>
              <a:t>VLBI</a:t>
            </a:r>
            <a:r>
              <a:rPr lang="zh-CN" altLang="en-US" sz="2800" dirty="0">
                <a:solidFill>
                  <a:srgbClr val="FF0000"/>
                </a:solidFill>
              </a:rPr>
              <a:t>：</a:t>
            </a:r>
            <a:endParaRPr lang="zh-CN" altLang="en-US" sz="2800" dirty="0">
              <a:solidFill>
                <a:srgbClr val="FF0000"/>
              </a:solidFill>
            </a:endParaRPr>
          </a:p>
          <a:p>
            <a:pPr>
              <a:spcBef>
                <a:spcPct val="50000"/>
              </a:spcBef>
            </a:pPr>
            <a:r>
              <a:rPr lang="zh-CN" altLang="en-US" sz="2400" dirty="0">
                <a:solidFill>
                  <a:srgbClr val="0000FF"/>
                </a:solidFill>
              </a:rPr>
              <a:t>依巴谷：</a:t>
            </a:r>
            <a:r>
              <a:rPr lang="en-US" altLang="zh-CN" sz="2400" dirty="0">
                <a:solidFill>
                  <a:srgbClr val="0000FF"/>
                </a:solidFill>
              </a:rPr>
              <a:t>~0.3%</a:t>
            </a:r>
            <a:endParaRPr lang="en-US" altLang="zh-CN" sz="2400" dirty="0">
              <a:solidFill>
                <a:srgbClr val="0000FF"/>
              </a:solidFill>
            </a:endParaRPr>
          </a:p>
          <a:p>
            <a:pPr>
              <a:spcBef>
                <a:spcPct val="50000"/>
              </a:spcBef>
            </a:pPr>
            <a:r>
              <a:rPr lang="en-US" altLang="zh-CN" sz="2400" dirty="0">
                <a:solidFill>
                  <a:srgbClr val="0000FF"/>
                </a:solidFill>
              </a:rPr>
              <a:t>VLBI</a:t>
            </a:r>
            <a:r>
              <a:rPr lang="zh-CN" altLang="en-US" sz="2400" dirty="0">
                <a:solidFill>
                  <a:srgbClr val="0000FF"/>
                </a:solidFill>
              </a:rPr>
              <a:t>：</a:t>
            </a:r>
            <a:r>
              <a:rPr lang="en-US" altLang="zh-CN" sz="2400" dirty="0">
                <a:solidFill>
                  <a:srgbClr val="0000FF"/>
                </a:solidFill>
              </a:rPr>
              <a:t>~0.02%</a:t>
            </a:r>
            <a:endParaRPr lang="en-US" altLang="zh-CN" sz="2400" dirty="0">
              <a:solidFill>
                <a:srgbClr val="0000FF"/>
              </a:solidFill>
            </a:endParaRPr>
          </a:p>
          <a:p>
            <a:pPr>
              <a:spcBef>
                <a:spcPct val="50000"/>
              </a:spcBef>
            </a:pPr>
            <a:endParaRPr lang="en-US" altLang="zh-CN"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2944" y="1340768"/>
            <a:ext cx="8439496" cy="2514128"/>
          </a:xfrm>
          <a:prstGeom prst="rect">
            <a:avLst/>
          </a:prstGeom>
        </p:spPr>
      </p:pic>
      <p:sp>
        <p:nvSpPr>
          <p:cNvPr id="6" name="Rectangle 5"/>
          <p:cNvSpPr>
            <a:spLocks noChangeArrowheads="1"/>
          </p:cNvSpPr>
          <p:nvPr/>
        </p:nvSpPr>
        <p:spPr bwMode="auto">
          <a:xfrm>
            <a:off x="112128" y="404664"/>
            <a:ext cx="8060272" cy="792088"/>
          </a:xfrm>
          <a:prstGeom prst="rect">
            <a:avLst/>
          </a:prstGeom>
          <a:noFill/>
          <a:ln>
            <a:noFill/>
          </a:ln>
        </p:spPr>
        <p:txBody>
          <a:bodyPr/>
          <a:lstStyle/>
          <a:p>
            <a:pPr marL="342900" indent="-342900" algn="ctr" eaLnBrk="1" hangingPunct="1">
              <a:lnSpc>
                <a:spcPct val="90000"/>
              </a:lnSpc>
              <a:spcBef>
                <a:spcPct val="20000"/>
              </a:spcBef>
            </a:pPr>
            <a:r>
              <a:rPr lang="zh-CN" altLang="en-US" sz="4400" dirty="0">
                <a:solidFill>
                  <a:srgbClr val="FF0000"/>
                </a:solidFill>
              </a:rPr>
              <a:t>爱因斯坦引力场方程（</a:t>
            </a:r>
            <a:r>
              <a:rPr lang="en-US" altLang="zh-CN" sz="4400" dirty="0">
                <a:solidFill>
                  <a:srgbClr val="FF0000"/>
                </a:solidFill>
              </a:rPr>
              <a:t>1915</a:t>
            </a:r>
            <a:r>
              <a:rPr lang="zh-CN" altLang="en-US" sz="4400" dirty="0">
                <a:solidFill>
                  <a:srgbClr val="FF0000"/>
                </a:solidFill>
              </a:rPr>
              <a:t>）</a:t>
            </a:r>
            <a:endParaRPr lang="zh-CN" altLang="en-US" sz="4400" dirty="0">
              <a:solidFill>
                <a:srgbClr val="FF0000"/>
              </a:solidFill>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753330"/>
            <a:ext cx="8044840" cy="10726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112128" y="404664"/>
            <a:ext cx="8060272" cy="792088"/>
          </a:xfrm>
          <a:prstGeom prst="rect">
            <a:avLst/>
          </a:prstGeom>
          <a:noFill/>
          <a:ln>
            <a:noFill/>
          </a:ln>
        </p:spPr>
        <p:txBody>
          <a:bodyPr/>
          <a:lstStyle/>
          <a:p>
            <a:pPr marL="342900" indent="-342900" algn="ctr" eaLnBrk="1" hangingPunct="1">
              <a:lnSpc>
                <a:spcPct val="90000"/>
              </a:lnSpc>
              <a:spcBef>
                <a:spcPct val="20000"/>
              </a:spcBef>
            </a:pPr>
            <a:r>
              <a:rPr lang="zh-CN" altLang="en-US" sz="4400" dirty="0">
                <a:solidFill>
                  <a:srgbClr val="FF0000"/>
                </a:solidFill>
              </a:rPr>
              <a:t>史瓦西解（</a:t>
            </a:r>
            <a:r>
              <a:rPr lang="en-US" altLang="zh-CN" sz="4400" dirty="0">
                <a:solidFill>
                  <a:srgbClr val="FF0000"/>
                </a:solidFill>
              </a:rPr>
              <a:t>1916</a:t>
            </a:r>
            <a:r>
              <a:rPr lang="zh-CN" altLang="en-US" sz="4400" dirty="0">
                <a:solidFill>
                  <a:srgbClr val="FF0000"/>
                </a:solidFill>
              </a:rPr>
              <a:t>）</a:t>
            </a:r>
            <a:endParaRPr lang="zh-CN" altLang="en-US" sz="4400" dirty="0">
              <a:solidFill>
                <a:srgbClr val="FF0000"/>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4136" y="1203608"/>
            <a:ext cx="7076256" cy="3386926"/>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5301208"/>
            <a:ext cx="8514124" cy="72848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Rot="1" noChangeArrowheads="1"/>
          </p:cNvSpPr>
          <p:nvPr>
            <p:ph type="body" idx="1"/>
          </p:nvPr>
        </p:nvSpPr>
        <p:spPr>
          <a:xfrm>
            <a:off x="685800" y="609600"/>
            <a:ext cx="914400" cy="4572000"/>
          </a:xfrm>
        </p:spPr>
        <p:txBody>
          <a:bodyPr>
            <a:normAutofit lnSpcReduction="10000"/>
          </a:bodyPr>
          <a:lstStyle/>
          <a:p>
            <a:pPr>
              <a:lnSpc>
                <a:spcPct val="90000"/>
              </a:lnSpc>
              <a:buFont typeface="Wingdings" panose="05000000000000000000" pitchFamily="2" charset="2"/>
              <a:buNone/>
            </a:pPr>
            <a:r>
              <a:rPr lang="en-US" altLang="zh-CN" sz="2800" dirty="0"/>
              <a:t>	</a:t>
            </a:r>
            <a:r>
              <a:rPr lang="zh-CN" altLang="en-US" sz="3600" dirty="0">
                <a:solidFill>
                  <a:schemeClr val="bg1"/>
                </a:solidFill>
                <a:ea typeface="黑体" panose="02010609060101010101" pitchFamily="49" charset="-122"/>
              </a:rPr>
              <a:t>粒子在视界附近的运动</a:t>
            </a:r>
            <a:endParaRPr lang="zh-CN" altLang="en-US" sz="3600" dirty="0">
              <a:solidFill>
                <a:schemeClr val="bg1"/>
              </a:solidFill>
              <a:ea typeface="黑体" panose="02010609060101010101" pitchFamily="49" charset="-122"/>
            </a:endParaRPr>
          </a:p>
        </p:txBody>
      </p:sp>
      <p:pic>
        <p:nvPicPr>
          <p:cNvPr id="28675" name="Picture 4" descr="黑洞--粒子运动"/>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7312" y="908720"/>
            <a:ext cx="4841037" cy="487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945190"/>
            <a:ext cx="7342436" cy="879626"/>
          </a:xfrm>
          <a:prstGeom prst="rect">
            <a:avLst/>
          </a:prstGeom>
        </p:spPr>
      </p:pic>
      <p:sp>
        <p:nvSpPr>
          <p:cNvPr id="6"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史瓦西黑洞</a:t>
            </a:r>
            <a:endParaRPr lang="zh-CN" altLang="en-US" b="1" dirty="0">
              <a:solidFill>
                <a:srgbClr val="FF0000"/>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inspirehep.net/record/919712/files/Kruskal.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10559" y="1187823"/>
            <a:ext cx="4193715" cy="3646203"/>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325" y="5157192"/>
            <a:ext cx="6365269" cy="1577623"/>
          </a:xfrm>
          <a:prstGeom prst="rect">
            <a:avLst/>
          </a:prstGeom>
        </p:spPr>
      </p:pic>
      <p:sp>
        <p:nvSpPr>
          <p:cNvPr id="6" name="文本框 5"/>
          <p:cNvSpPr txBox="1"/>
          <p:nvPr/>
        </p:nvSpPr>
        <p:spPr>
          <a:xfrm>
            <a:off x="3707904" y="910461"/>
            <a:ext cx="409086" cy="646331"/>
          </a:xfrm>
          <a:prstGeom prst="rect">
            <a:avLst/>
          </a:prstGeom>
          <a:noFill/>
        </p:spPr>
        <p:txBody>
          <a:bodyPr wrap="none" rtlCol="0">
            <a:spAutoFit/>
          </a:bodyPr>
          <a:lstStyle/>
          <a:p>
            <a:r>
              <a:rPr kumimoji="1" lang="en-US" altLang="zh-CN" sz="3600" dirty="0">
                <a:solidFill>
                  <a:srgbClr val="FF0000"/>
                </a:solidFill>
              </a:rPr>
              <a:t>T</a:t>
            </a:r>
            <a:endParaRPr kumimoji="1" lang="zh-CN" altLang="en-US" sz="3600" dirty="0">
              <a:solidFill>
                <a:srgbClr val="FF0000"/>
              </a:solidFill>
            </a:endParaRPr>
          </a:p>
        </p:txBody>
      </p:sp>
      <p:sp>
        <p:nvSpPr>
          <p:cNvPr id="8" name="文本框 7"/>
          <p:cNvSpPr txBox="1"/>
          <p:nvPr/>
        </p:nvSpPr>
        <p:spPr>
          <a:xfrm>
            <a:off x="5715020" y="3070701"/>
            <a:ext cx="423514" cy="646331"/>
          </a:xfrm>
          <a:prstGeom prst="rect">
            <a:avLst/>
          </a:prstGeom>
          <a:noFill/>
        </p:spPr>
        <p:txBody>
          <a:bodyPr wrap="none" rtlCol="0">
            <a:spAutoFit/>
          </a:bodyPr>
          <a:lstStyle/>
          <a:p>
            <a:r>
              <a:rPr kumimoji="1" lang="en-US" altLang="zh-CN" sz="3600" dirty="0">
                <a:solidFill>
                  <a:srgbClr val="FF0000"/>
                </a:solidFill>
              </a:rPr>
              <a:t>X</a:t>
            </a:r>
            <a:endParaRPr kumimoji="1" lang="zh-CN" altLang="en-US" sz="3600" dirty="0">
              <a:solidFill>
                <a:srgbClr val="FF0000"/>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6777" y="1085573"/>
            <a:ext cx="1180693" cy="2097839"/>
          </a:xfrm>
          <a:prstGeom prst="rect">
            <a:avLst/>
          </a:prstGeom>
        </p:spPr>
      </p:pic>
      <p:sp>
        <p:nvSpPr>
          <p:cNvPr id="11"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克鲁斯卡图</a:t>
            </a:r>
            <a:endParaRPr lang="zh-CN" altLang="en-US"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4" name="Picture 6" descr="http://inspirehep.net/record/866604/files/SchwKruskal.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024" y="1124744"/>
            <a:ext cx="8504615" cy="567305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彭罗斯图</a:t>
            </a:r>
            <a:endParaRPr lang="zh-CN" altLang="en-US"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orizon1.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3528" y="875767"/>
            <a:ext cx="2592288" cy="5580010"/>
          </a:xfrm>
          <a:prstGeom prst="rect">
            <a:avLst/>
          </a:prstGeom>
        </p:spPr>
      </p:pic>
      <p:pic>
        <p:nvPicPr>
          <p:cNvPr id="4" name="Picture 3" descr="geom"/>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62959" y="2348880"/>
            <a:ext cx="5469481" cy="4104456"/>
          </a:xfrm>
          <a:prstGeom prst="rect">
            <a:avLst/>
          </a:prstGeom>
          <a:noFill/>
          <a:ln>
            <a:noFill/>
          </a:ln>
        </p:spPr>
      </p:pic>
      <p:sp>
        <p:nvSpPr>
          <p:cNvPr id="5"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黑洞最本质的特征：存在视界</a:t>
            </a:r>
            <a:endParaRPr lang="zh-CN" altLang="en-US" b="1" dirty="0">
              <a:solidFill>
                <a:srgbClr val="FF0000"/>
              </a:solidFill>
            </a:endParaRPr>
          </a:p>
        </p:txBody>
      </p:sp>
      <p:pic>
        <p:nvPicPr>
          <p:cNvPr id="3" name="图片 2" descr="屏幕快照 2019-05-12 上午1.01.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908720"/>
            <a:ext cx="2501900" cy="7493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altLang="zh-CN" b="1" dirty="0">
                <a:solidFill>
                  <a:srgbClr val="FF0000"/>
                </a:solidFill>
              </a:rPr>
              <a:t>Kerr</a:t>
            </a:r>
            <a:r>
              <a:rPr lang="zh-CN" altLang="en-US" b="1" dirty="0">
                <a:solidFill>
                  <a:srgbClr val="FF0000"/>
                </a:solidFill>
              </a:rPr>
              <a:t>解</a:t>
            </a:r>
            <a:endParaRPr lang="zh-CN" altLang="en-US" b="1" dirty="0">
              <a:solidFill>
                <a:srgbClr val="FF0000"/>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177" y="1389573"/>
            <a:ext cx="8581585" cy="1232930"/>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47" y="709453"/>
            <a:ext cx="8541447" cy="464841"/>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3645024"/>
            <a:ext cx="6957774" cy="18459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67544" y="740702"/>
            <a:ext cx="7715141" cy="6000666"/>
          </a:xfrm>
          <a:prstGeom prst="rect">
            <a:avLst/>
          </a:prstGeom>
        </p:spPr>
      </p:pic>
      <p:sp>
        <p:nvSpPr>
          <p:cNvPr id="4"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altLang="zh-CN" b="1" dirty="0">
                <a:solidFill>
                  <a:srgbClr val="FF0000"/>
                </a:solidFill>
              </a:rPr>
              <a:t>Kerr</a:t>
            </a:r>
            <a:r>
              <a:rPr lang="zh-CN" altLang="en-US" b="1" dirty="0">
                <a:solidFill>
                  <a:srgbClr val="FF0000"/>
                </a:solidFill>
              </a:rPr>
              <a:t>黑洞</a:t>
            </a:r>
            <a:endParaRPr lang="zh-CN" altLang="en-US" b="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0" y="2708920"/>
            <a:ext cx="8676456" cy="223224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6000" b="1" dirty="0">
                <a:solidFill>
                  <a:srgbClr val="FF0000"/>
                </a:solidFill>
              </a:rPr>
              <a:t>三、引力塌缩与时空奇点</a:t>
            </a:r>
            <a:endParaRPr lang="zh-CN" alt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8313" y="866775"/>
            <a:ext cx="7920037" cy="5073650"/>
            <a:chOff x="468313" y="866775"/>
            <a:chExt cx="7920037" cy="5073650"/>
          </a:xfrm>
        </p:grpSpPr>
        <p:sp>
          <p:nvSpPr>
            <p:cNvPr id="5" name="Text Box 2"/>
            <p:cNvSpPr txBox="1">
              <a:spLocks noChangeArrowheads="1"/>
            </p:cNvSpPr>
            <p:nvPr/>
          </p:nvSpPr>
          <p:spPr bwMode="auto">
            <a:xfrm>
              <a:off x="1620838" y="866775"/>
              <a:ext cx="611981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4400" b="1" dirty="0">
                  <a:solidFill>
                    <a:srgbClr val="F3EBCF"/>
                  </a:solidFill>
                  <a:latin typeface="Verdana" panose="020B0604030504040204" pitchFamily="34" charset="0"/>
                  <a:ea typeface="宋体" pitchFamily="2" charset="-122"/>
                </a:rPr>
                <a:t> </a:t>
              </a:r>
              <a:r>
                <a:rPr lang="zh-CN" altLang="en-US" sz="4400" b="1" dirty="0">
                  <a:latin typeface="Verdana" panose="020B0604030504040204" pitchFamily="34" charset="0"/>
                  <a:ea typeface="宋体" pitchFamily="2" charset="-122"/>
                </a:rPr>
                <a:t>恒星的流体静力学平衡</a:t>
              </a:r>
              <a:endParaRPr lang="zh-CN" altLang="en-US" sz="4400" b="1" dirty="0">
                <a:latin typeface="Verdana" panose="020B0604030504040204" pitchFamily="34" charset="0"/>
                <a:ea typeface="宋体" pitchFamily="2" charset="-122"/>
              </a:endParaRPr>
            </a:p>
          </p:txBody>
        </p:sp>
        <p:sp>
          <p:nvSpPr>
            <p:cNvPr id="6" name="Text Box 6"/>
            <p:cNvSpPr txBox="1">
              <a:spLocks noChangeArrowheads="1"/>
            </p:cNvSpPr>
            <p:nvPr/>
          </p:nvSpPr>
          <p:spPr bwMode="auto">
            <a:xfrm>
              <a:off x="468313" y="1989138"/>
              <a:ext cx="7920037"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zh-CN" altLang="en-US" sz="4000" b="1" dirty="0">
                  <a:latin typeface="宋体" pitchFamily="2" charset="-122"/>
                  <a:ea typeface="宋体" pitchFamily="2" charset="-122"/>
                </a:rPr>
                <a:t>引力与气体压强、辐射压强平衡</a:t>
              </a:r>
              <a:endParaRPr lang="zh-CN" altLang="en-US" sz="4000" b="1" dirty="0">
                <a:latin typeface="宋体" pitchFamily="2" charset="-122"/>
                <a:ea typeface="宋体" pitchFamily="2" charset="-122"/>
              </a:endParaRPr>
            </a:p>
            <a:p>
              <a:pPr>
                <a:spcBef>
                  <a:spcPct val="50000"/>
                </a:spcBef>
                <a:buFontTx/>
                <a:buChar char="•"/>
              </a:pPr>
              <a:r>
                <a:rPr lang="zh-CN" altLang="en-US" sz="4000" b="1" dirty="0">
                  <a:latin typeface="宋体" pitchFamily="2" charset="-122"/>
                  <a:ea typeface="宋体" pitchFamily="2" charset="-122"/>
                </a:rPr>
                <a:t>温度越高，压强越大</a:t>
              </a:r>
              <a:endParaRPr lang="zh-CN" altLang="en-US" sz="4000" b="1" dirty="0">
                <a:latin typeface="宋体" pitchFamily="2" charset="-122"/>
                <a:ea typeface="宋体" pitchFamily="2" charset="-122"/>
              </a:endParaRPr>
            </a:p>
            <a:p>
              <a:pPr>
                <a:spcBef>
                  <a:spcPct val="50000"/>
                </a:spcBef>
                <a:buFontTx/>
                <a:buChar char="•"/>
              </a:pPr>
              <a:r>
                <a:rPr lang="zh-CN" altLang="en-US" sz="4000" b="1" dirty="0">
                  <a:latin typeface="宋体" pitchFamily="2" charset="-122"/>
                  <a:ea typeface="宋体" pitchFamily="2" charset="-122"/>
                </a:rPr>
                <a:t>高温来自恒星内部的核反应</a:t>
              </a:r>
              <a:endParaRPr lang="zh-CN" altLang="en-US" sz="4000" b="1" dirty="0">
                <a:latin typeface="宋体" pitchFamily="2" charset="-122"/>
                <a:ea typeface="宋体" pitchFamily="2" charset="-122"/>
              </a:endParaRPr>
            </a:p>
          </p:txBody>
        </p:sp>
        <p:sp>
          <p:nvSpPr>
            <p:cNvPr id="7" name="Text Box 16"/>
            <p:cNvSpPr txBox="1">
              <a:spLocks noChangeArrowheads="1"/>
            </p:cNvSpPr>
            <p:nvPr/>
          </p:nvSpPr>
          <p:spPr bwMode="auto">
            <a:xfrm>
              <a:off x="539552" y="5229225"/>
              <a:ext cx="7777163" cy="711200"/>
            </a:xfrm>
            <a:prstGeom prst="rect">
              <a:avLst/>
            </a:prstGeom>
            <a:noFill/>
            <a:ln w="9525">
              <a:solidFill>
                <a:srgbClr val="FF00FF"/>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4000" b="1" dirty="0">
                  <a:solidFill>
                    <a:srgbClr val="FF00FF"/>
                  </a:solidFill>
                  <a:latin typeface="宋体" pitchFamily="2" charset="-122"/>
                  <a:ea typeface="宋体" pitchFamily="2" charset="-122"/>
                </a:rPr>
                <a:t>如果核反应停止？冷星的结构？</a:t>
              </a:r>
              <a:endParaRPr lang="zh-CN" altLang="en-US" sz="4000" b="1" dirty="0">
                <a:solidFill>
                  <a:srgbClr val="FF00FF"/>
                </a:solidFill>
                <a:latin typeface="宋体" pitchFamily="2" charset="-122"/>
                <a:ea typeface="宋体" pitchFamily="2" charset="-122"/>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siriusb_cxo_bi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9717" y="211138"/>
            <a:ext cx="4800600" cy="3797300"/>
          </a:xfrm>
          <a:prstGeom prst="rect">
            <a:avLst/>
          </a:prstGeom>
          <a:noFill/>
          <a:extLst>
            <a:ext uri="{909E8E84-426E-40DD-AFC4-6F175D3DCCD1}">
              <a14:hiddenFill xmlns:a14="http://schemas.microsoft.com/office/drawing/2010/main">
                <a:solidFill>
                  <a:srgbClr val="FFFFFF"/>
                </a:solidFill>
              </a14:hiddenFill>
            </a:ext>
          </a:extLst>
        </p:spPr>
      </p:pic>
      <p:sp>
        <p:nvSpPr>
          <p:cNvPr id="41987" name="Text Box 3"/>
          <p:cNvSpPr txBox="1">
            <a:spLocks noChangeArrowheads="1"/>
          </p:cNvSpPr>
          <p:nvPr/>
        </p:nvSpPr>
        <p:spPr bwMode="auto">
          <a:xfrm>
            <a:off x="1828800" y="2362200"/>
            <a:ext cx="1014413" cy="51911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a:solidFill>
                  <a:srgbClr val="FFFF00"/>
                </a:solidFill>
                <a:ea typeface="宋体" pitchFamily="2" charset="-122"/>
              </a:rPr>
              <a:t>Sirius</a:t>
            </a:r>
            <a:endParaRPr lang="en-US" altLang="zh-CN" sz="2800">
              <a:solidFill>
                <a:srgbClr val="FFFF00"/>
              </a:solidFill>
              <a:ea typeface="宋体" pitchFamily="2" charset="-122"/>
            </a:endParaRPr>
          </a:p>
        </p:txBody>
      </p:sp>
      <p:sp>
        <p:nvSpPr>
          <p:cNvPr id="41988" name="Text Box 4"/>
          <p:cNvSpPr txBox="1">
            <a:spLocks noChangeArrowheads="1"/>
          </p:cNvSpPr>
          <p:nvPr/>
        </p:nvSpPr>
        <p:spPr bwMode="auto">
          <a:xfrm>
            <a:off x="228600" y="1219200"/>
            <a:ext cx="3375025" cy="51911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a:solidFill>
                  <a:srgbClr val="66FFFF"/>
                </a:solidFill>
                <a:ea typeface="宋体" pitchFamily="2" charset="-122"/>
              </a:rPr>
              <a:t>Sirius B (white dwarf)</a:t>
            </a:r>
            <a:endParaRPr lang="en-US" altLang="zh-CN" sz="2800">
              <a:solidFill>
                <a:srgbClr val="66FFFF"/>
              </a:solidFill>
              <a:ea typeface="宋体" pitchFamily="2" charset="-122"/>
            </a:endParaRPr>
          </a:p>
        </p:txBody>
      </p:sp>
      <p:graphicFrame>
        <p:nvGraphicFramePr>
          <p:cNvPr id="41990" name="Object 6"/>
          <p:cNvGraphicFramePr>
            <a:graphicFrameLocks noChangeAspect="1"/>
          </p:cNvGraphicFramePr>
          <p:nvPr/>
        </p:nvGraphicFramePr>
        <p:xfrm>
          <a:off x="3431426" y="404664"/>
          <a:ext cx="5113338" cy="5857875"/>
        </p:xfrm>
        <a:graphic>
          <a:graphicData uri="http://schemas.openxmlformats.org/presentationml/2006/ole">
            <mc:AlternateContent xmlns:mc="http://schemas.openxmlformats.org/markup-compatibility/2006">
              <mc:Choice xmlns:v="urn:schemas-microsoft-com:vml" Requires="v">
                <p:oleObj spid="_x0000_s2133" name="Photo Editor Photo" r:id="rId2" imgW="4648200" imgH="5324475" progId="MSPhotoEd.3">
                  <p:embed/>
                </p:oleObj>
              </mc:Choice>
              <mc:Fallback>
                <p:oleObj name="Photo Editor Photo" r:id="rId2" imgW="4648200" imgH="5324475" progId="MSPhotoEd.3">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426" y="404664"/>
                        <a:ext cx="5113338" cy="585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1" name="Text Box 7"/>
          <p:cNvSpPr txBox="1">
            <a:spLocks noChangeArrowheads="1"/>
          </p:cNvSpPr>
          <p:nvPr/>
        </p:nvSpPr>
        <p:spPr bwMode="auto">
          <a:xfrm>
            <a:off x="-24561" y="4421187"/>
            <a:ext cx="3455987"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2400" dirty="0">
                <a:ea typeface="宋体" pitchFamily="2" charset="-122"/>
              </a:rPr>
              <a:t>观测（天狼星</a:t>
            </a:r>
            <a:r>
              <a:rPr lang="en-US" altLang="zh-CN" sz="2400" dirty="0">
                <a:ea typeface="宋体" pitchFamily="2" charset="-122"/>
              </a:rPr>
              <a:t>B</a:t>
            </a:r>
            <a:r>
              <a:rPr lang="zh-CN" altLang="en-US" sz="2400" dirty="0">
                <a:ea typeface="宋体" pitchFamily="2" charset="-122"/>
              </a:rPr>
              <a:t>）：</a:t>
            </a:r>
            <a:endParaRPr lang="zh-CN" altLang="en-US" sz="2400" dirty="0">
              <a:ea typeface="宋体" pitchFamily="2" charset="-122"/>
            </a:endParaRPr>
          </a:p>
          <a:p>
            <a:pPr lvl="1"/>
            <a:r>
              <a:rPr lang="en-US" altLang="zh-CN" sz="2400" dirty="0">
                <a:ea typeface="宋体" pitchFamily="2" charset="-122"/>
              </a:rPr>
              <a:t>M</a:t>
            </a:r>
            <a:r>
              <a:rPr lang="zh-CN" altLang="en-US" sz="2400" dirty="0">
                <a:ea typeface="宋体" pitchFamily="2" charset="-122"/>
              </a:rPr>
              <a:t>～</a:t>
            </a:r>
            <a:r>
              <a:rPr lang="en-US" altLang="zh-CN" sz="2400" dirty="0">
                <a:ea typeface="宋体" pitchFamily="2" charset="-122"/>
              </a:rPr>
              <a:t>0.75-0.95 M</a:t>
            </a:r>
            <a:r>
              <a:rPr lang="en-US" altLang="zh-CN" sz="2400" baseline="-25000" dirty="0">
                <a:ea typeface="宋体" pitchFamily="2" charset="-122"/>
              </a:rPr>
              <a:t>SUN</a:t>
            </a:r>
            <a:r>
              <a:rPr lang="en-US" altLang="zh-CN" sz="2400" dirty="0">
                <a:ea typeface="宋体" pitchFamily="2" charset="-122"/>
              </a:rPr>
              <a:t> , L~1/360 L</a:t>
            </a:r>
            <a:r>
              <a:rPr lang="en-US" altLang="zh-CN" sz="2400" baseline="-25000" dirty="0">
                <a:ea typeface="宋体" pitchFamily="2" charset="-122"/>
              </a:rPr>
              <a:t>SUN</a:t>
            </a:r>
            <a:endParaRPr lang="en-US" altLang="zh-CN" sz="2400" baseline="-25000" dirty="0">
              <a:ea typeface="宋体" pitchFamily="2" charset="-122"/>
            </a:endParaRPr>
          </a:p>
          <a:p>
            <a:pPr lvl="1"/>
            <a:r>
              <a:rPr lang="en-US" altLang="zh-CN" sz="2400" dirty="0">
                <a:ea typeface="宋体" pitchFamily="2" charset="-122"/>
              </a:rPr>
              <a:t>T</a:t>
            </a:r>
            <a:r>
              <a:rPr lang="zh-CN" altLang="en-US" sz="2400" dirty="0">
                <a:ea typeface="宋体" pitchFamily="2" charset="-122"/>
              </a:rPr>
              <a:t>～</a:t>
            </a:r>
            <a:r>
              <a:rPr lang="en-US" altLang="zh-CN" sz="2400" dirty="0">
                <a:ea typeface="宋体" pitchFamily="2" charset="-122"/>
              </a:rPr>
              <a:t>8000K </a:t>
            </a:r>
            <a:r>
              <a:rPr lang="zh-CN" altLang="en-US" sz="2400" dirty="0">
                <a:ea typeface="宋体" pitchFamily="2" charset="-122"/>
              </a:rPr>
              <a:t> </a:t>
            </a:r>
            <a:r>
              <a:rPr lang="en-US" altLang="zh-CN" sz="2400" dirty="0">
                <a:ea typeface="宋体" pitchFamily="2" charset="-122"/>
              </a:rPr>
              <a:t>(W.S. Adams, 1914) </a:t>
            </a:r>
            <a:r>
              <a:rPr lang="en-US" altLang="zh-CN" sz="2400" dirty="0">
                <a:ea typeface="宋体" pitchFamily="2" charset="-122"/>
                <a:sym typeface="Wingdings" panose="05000000000000000000" pitchFamily="2" charset="2"/>
              </a:rPr>
              <a:t>R=1.8x10</a:t>
            </a:r>
            <a:r>
              <a:rPr lang="en-US" altLang="zh-CN" sz="2400" baseline="30000" dirty="0">
                <a:ea typeface="宋体" pitchFamily="2" charset="-122"/>
                <a:sym typeface="Wingdings" panose="05000000000000000000" pitchFamily="2" charset="2"/>
              </a:rPr>
              <a:t>4</a:t>
            </a:r>
            <a:r>
              <a:rPr lang="en-US" altLang="zh-CN" sz="2400" dirty="0">
                <a:ea typeface="宋体" pitchFamily="2" charset="-122"/>
                <a:sym typeface="Wingdings" panose="05000000000000000000" pitchFamily="2" charset="2"/>
              </a:rPr>
              <a:t>km</a:t>
            </a:r>
            <a:endParaRPr lang="en-US" altLang="zh-CN" sz="2400" b="1" dirty="0">
              <a:latin typeface="宋体" pitchFamily="2" charset="-122"/>
              <a:ea typeface="宋体" pitchFamily="2" charset="-122"/>
            </a:endParaRPr>
          </a:p>
        </p:txBody>
      </p:sp>
      <p:sp>
        <p:nvSpPr>
          <p:cNvPr id="41994" name="Line 10"/>
          <p:cNvSpPr>
            <a:spLocks noChangeShapeType="1"/>
          </p:cNvSpPr>
          <p:nvPr/>
        </p:nvSpPr>
        <p:spPr bwMode="auto">
          <a:xfrm>
            <a:off x="6781800" y="4800600"/>
            <a:ext cx="1447800" cy="76200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00" name="Line 16"/>
          <p:cNvSpPr>
            <a:spLocks noChangeShapeType="1"/>
          </p:cNvSpPr>
          <p:nvPr/>
        </p:nvSpPr>
        <p:spPr bwMode="auto">
          <a:xfrm>
            <a:off x="3059113" y="1989138"/>
            <a:ext cx="4176712" cy="3168650"/>
          </a:xfrm>
          <a:prstGeom prst="line">
            <a:avLst/>
          </a:prstGeom>
          <a:noFill/>
          <a:ln w="9525">
            <a:solidFill>
              <a:srgbClr val="FF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zh-CN" altLang="en-US"/>
              <a:t>白矮星理论</a:t>
            </a:r>
            <a:endParaRPr lang="zh-CN" altLang="en-US"/>
          </a:p>
        </p:txBody>
      </p:sp>
      <p:sp>
        <p:nvSpPr>
          <p:cNvPr id="75779" name="Rectangle 3"/>
          <p:cNvSpPr>
            <a:spLocks noGrp="1" noChangeArrowheads="1"/>
          </p:cNvSpPr>
          <p:nvPr>
            <p:ph type="body" sz="half" idx="1"/>
          </p:nvPr>
        </p:nvSpPr>
        <p:spPr>
          <a:xfrm>
            <a:off x="267282" y="1417638"/>
            <a:ext cx="7993062" cy="2447925"/>
          </a:xfrm>
        </p:spPr>
        <p:txBody>
          <a:bodyPr/>
          <a:lstStyle/>
          <a:p>
            <a:r>
              <a:rPr lang="en-US" altLang="zh-CN" sz="2400" dirty="0"/>
              <a:t>Fermi-Dirac </a:t>
            </a:r>
            <a:r>
              <a:rPr lang="zh-CN" altLang="en-US" sz="2400" dirty="0"/>
              <a:t>统计（</a:t>
            </a:r>
            <a:r>
              <a:rPr lang="en-US" altLang="zh-CN" sz="2400" dirty="0"/>
              <a:t>Fermi</a:t>
            </a:r>
            <a:r>
              <a:rPr lang="zh-CN" altLang="en-US" sz="2400" dirty="0"/>
              <a:t>，</a:t>
            </a:r>
            <a:r>
              <a:rPr lang="en-US" altLang="zh-CN" sz="2400" dirty="0"/>
              <a:t>1926</a:t>
            </a:r>
            <a:r>
              <a:rPr lang="zh-CN" altLang="en-US" sz="2400" dirty="0"/>
              <a:t>年</a:t>
            </a:r>
            <a:r>
              <a:rPr lang="en-US" altLang="zh-CN" sz="2400" dirty="0"/>
              <a:t>8</a:t>
            </a:r>
            <a:r>
              <a:rPr lang="zh-CN" altLang="en-US" sz="2400" dirty="0"/>
              <a:t>月）</a:t>
            </a:r>
            <a:endParaRPr lang="zh-CN" altLang="en-US" sz="2400" dirty="0"/>
          </a:p>
          <a:p>
            <a:r>
              <a:rPr lang="zh-CN" altLang="en-US" sz="2400" dirty="0"/>
              <a:t>白矮星中电子简并压与引力平衡（</a:t>
            </a:r>
            <a:r>
              <a:rPr lang="en-US" altLang="zh-CN" sz="2400" dirty="0" err="1"/>
              <a:t>R.H.Fowler</a:t>
            </a:r>
            <a:r>
              <a:rPr lang="en-US" altLang="zh-CN" sz="2400" dirty="0"/>
              <a:t>, 1926</a:t>
            </a:r>
            <a:r>
              <a:rPr lang="zh-CN" altLang="en-US" sz="2400" dirty="0"/>
              <a:t>年</a:t>
            </a:r>
            <a:r>
              <a:rPr lang="en-US" altLang="zh-CN" sz="2400" dirty="0"/>
              <a:t>12</a:t>
            </a:r>
            <a:r>
              <a:rPr lang="zh-CN" altLang="en-US" sz="2400" dirty="0"/>
              <a:t>月）</a:t>
            </a:r>
            <a:endParaRPr lang="zh-CN" altLang="en-US" sz="2400" dirty="0"/>
          </a:p>
          <a:p>
            <a:r>
              <a:rPr lang="en-US" altLang="zh-CN" sz="2400" dirty="0"/>
              <a:t>Chandrasekhar</a:t>
            </a:r>
            <a:r>
              <a:rPr lang="zh-CN" altLang="en-US" sz="2400" dirty="0"/>
              <a:t>极限（</a:t>
            </a:r>
            <a:r>
              <a:rPr lang="en-US" altLang="zh-CN" sz="2400" dirty="0"/>
              <a:t>1930</a:t>
            </a:r>
            <a:r>
              <a:rPr lang="zh-CN" altLang="en-US" sz="2400" dirty="0"/>
              <a:t>）</a:t>
            </a:r>
            <a:endParaRPr lang="zh-CN" altLang="en-US" sz="2400" dirty="0"/>
          </a:p>
          <a:p>
            <a:pPr lvl="1">
              <a:buFontTx/>
              <a:buNone/>
            </a:pPr>
            <a:r>
              <a:rPr lang="zh-CN" altLang="en-US" sz="2400" dirty="0"/>
              <a:t>理想</a:t>
            </a:r>
            <a:r>
              <a:rPr lang="en-US" altLang="zh-CN" sz="2400" dirty="0"/>
              <a:t>Fermi</a:t>
            </a:r>
            <a:r>
              <a:rPr lang="zh-CN" altLang="en-US" sz="2400" dirty="0"/>
              <a:t>气体的状态方程</a:t>
            </a:r>
            <a:endParaRPr lang="zh-CN" altLang="en-US" sz="2400" dirty="0"/>
          </a:p>
        </p:txBody>
      </p:sp>
      <p:graphicFrame>
        <p:nvGraphicFramePr>
          <p:cNvPr id="75784" name="Object 8"/>
          <p:cNvGraphicFramePr>
            <a:graphicFrameLocks noGrp="1" noChangeAspect="1"/>
          </p:cNvGraphicFramePr>
          <p:nvPr>
            <p:ph sz="half" idx="2"/>
          </p:nvPr>
        </p:nvGraphicFramePr>
        <p:xfrm>
          <a:off x="457200" y="3502025"/>
          <a:ext cx="4608513" cy="727075"/>
        </p:xfrm>
        <a:graphic>
          <a:graphicData uri="http://schemas.openxmlformats.org/presentationml/2006/ole">
            <mc:AlternateContent xmlns:mc="http://schemas.openxmlformats.org/markup-compatibility/2006">
              <mc:Choice xmlns:v="urn:schemas-microsoft-com:vml" Requires="v">
                <p:oleObj spid="_x0000_s3157" name="公式" r:id="rId1" imgW="34747200" imgH="5486400" progId="Equation.3">
                  <p:embed/>
                </p:oleObj>
              </mc:Choice>
              <mc:Fallback>
                <p:oleObj name="公式" r:id="rId1" imgW="34747200" imgH="5486400" progId="Equation.3">
                  <p:embed/>
                  <p:pic>
                    <p:nvPicPr>
                      <p:cNvPr id="0" name="Object 8"/>
                      <p:cNvPicPr>
                        <a:picLocks noChangeAspect="1" noChangeArrowheads="1"/>
                      </p:cNvPicPr>
                      <p:nvPr/>
                    </p:nvPicPr>
                    <p:blipFill>
                      <a:blip r:embed="rId2"/>
                      <a:srcRect/>
                      <a:stretch>
                        <a:fillRect/>
                      </a:stretch>
                    </p:blipFill>
                    <p:spPr bwMode="auto">
                      <a:xfrm>
                        <a:off x="457200" y="3502025"/>
                        <a:ext cx="4608513" cy="727075"/>
                      </a:xfrm>
                      <a:prstGeom prst="rect">
                        <a:avLst/>
                      </a:prstGeom>
                      <a:solidFill>
                        <a:schemeClr val="bg1"/>
                      </a:solidFill>
                      <a:ln>
                        <a:solidFill>
                          <a:srgbClr val="C00000"/>
                        </a:solidFill>
                      </a:ln>
                      <a:effectLst/>
                    </p:spPr>
                  </p:pic>
                </p:oleObj>
              </mc:Fallback>
            </mc:AlternateContent>
          </a:graphicData>
        </a:graphic>
      </p:graphicFrame>
      <p:sp>
        <p:nvSpPr>
          <p:cNvPr id="75786" name="Text Box 10"/>
          <p:cNvSpPr txBox="1">
            <a:spLocks noChangeArrowheads="1"/>
          </p:cNvSpPr>
          <p:nvPr/>
        </p:nvSpPr>
        <p:spPr bwMode="auto">
          <a:xfrm>
            <a:off x="683568" y="4437112"/>
            <a:ext cx="449999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400" dirty="0">
                <a:ea typeface="宋体" pitchFamily="2" charset="-122"/>
              </a:rPr>
              <a:t>非相对论性电子气体</a:t>
            </a:r>
            <a:r>
              <a:rPr lang="en-US" altLang="zh-CN" sz="2400" dirty="0">
                <a:ea typeface="宋体" pitchFamily="2" charset="-122"/>
              </a:rPr>
              <a:t>: </a:t>
            </a:r>
            <a:endParaRPr lang="en-US" altLang="zh-CN" sz="2400" dirty="0">
              <a:ea typeface="宋体" pitchFamily="2" charset="-122"/>
            </a:endParaRPr>
          </a:p>
          <a:p>
            <a:pPr>
              <a:spcBef>
                <a:spcPct val="50000"/>
              </a:spcBef>
            </a:pPr>
            <a:r>
              <a:rPr lang="en-US" altLang="zh-CN" sz="2400" dirty="0">
                <a:ea typeface="宋体" pitchFamily="2" charset="-122"/>
              </a:rPr>
              <a:t> </a:t>
            </a:r>
            <a:r>
              <a:rPr lang="el-GR" altLang="zh-CN" sz="2400" dirty="0">
                <a:cs typeface="Times New Roman" panose="02020603050405020304" pitchFamily="18" charset="0"/>
              </a:rPr>
              <a:t>γ</a:t>
            </a:r>
            <a:r>
              <a:rPr lang="en-US" altLang="zh-CN" sz="2400" dirty="0">
                <a:ea typeface="宋体" pitchFamily="2" charset="-122"/>
                <a:cs typeface="Times New Roman" panose="02020603050405020304" pitchFamily="18" charset="0"/>
              </a:rPr>
              <a:t>=5/3</a:t>
            </a:r>
            <a:endParaRPr lang="en-US" altLang="zh-CN" sz="2400" dirty="0">
              <a:ea typeface="宋体" pitchFamily="2" charset="-122"/>
              <a:cs typeface="Times New Roman" panose="02020603050405020304" pitchFamily="18" charset="0"/>
            </a:endParaRPr>
          </a:p>
          <a:p>
            <a:pPr>
              <a:spcBef>
                <a:spcPct val="50000"/>
              </a:spcBef>
            </a:pPr>
            <a:r>
              <a:rPr lang="zh-CN" altLang="en-US" sz="2400" dirty="0">
                <a:ea typeface="宋体" pitchFamily="2" charset="-122"/>
                <a:cs typeface="Times New Roman" panose="02020603050405020304" pitchFamily="18" charset="0"/>
              </a:rPr>
              <a:t>相对论性电子气体</a:t>
            </a:r>
            <a:r>
              <a:rPr lang="en-US" altLang="zh-CN" sz="2400" dirty="0">
                <a:ea typeface="宋体" pitchFamily="2" charset="-122"/>
                <a:cs typeface="Times New Roman" panose="02020603050405020304" pitchFamily="18" charset="0"/>
              </a:rPr>
              <a:t>:     </a:t>
            </a:r>
            <a:endParaRPr lang="en-US" altLang="zh-CN" sz="2400" dirty="0">
              <a:ea typeface="宋体" pitchFamily="2" charset="-122"/>
              <a:cs typeface="Times New Roman" panose="02020603050405020304" pitchFamily="18" charset="0"/>
            </a:endParaRPr>
          </a:p>
          <a:p>
            <a:pPr>
              <a:spcBef>
                <a:spcPct val="50000"/>
              </a:spcBef>
            </a:pPr>
            <a:r>
              <a:rPr lang="en-US" altLang="zh-CN" sz="2400" dirty="0">
                <a:ea typeface="宋体" pitchFamily="2" charset="-122"/>
                <a:cs typeface="Times New Roman" panose="02020603050405020304" pitchFamily="18" charset="0"/>
              </a:rPr>
              <a:t> </a:t>
            </a:r>
            <a:r>
              <a:rPr lang="el-GR" altLang="zh-CN" sz="2400" dirty="0">
                <a:cs typeface="Times New Roman" panose="02020603050405020304" pitchFamily="18" charset="0"/>
              </a:rPr>
              <a:t>γ</a:t>
            </a:r>
            <a:r>
              <a:rPr lang="en-US" altLang="zh-CN" sz="2400" dirty="0">
                <a:ea typeface="宋体" pitchFamily="2" charset="-122"/>
              </a:rPr>
              <a:t>=4/3 </a:t>
            </a:r>
            <a:r>
              <a:rPr lang="en-US" altLang="zh-CN" sz="2400" dirty="0">
                <a:ea typeface="宋体" pitchFamily="2" charset="-122"/>
                <a:sym typeface="Wingdings" panose="05000000000000000000" pitchFamily="2" charset="2"/>
              </a:rPr>
              <a:t>Chandrasekhar </a:t>
            </a:r>
            <a:r>
              <a:rPr lang="zh-CN" altLang="en-US" sz="2400" dirty="0">
                <a:ea typeface="宋体" pitchFamily="2" charset="-122"/>
                <a:sym typeface="Wingdings" panose="05000000000000000000" pitchFamily="2" charset="2"/>
              </a:rPr>
              <a:t>极限</a:t>
            </a:r>
            <a:endParaRPr lang="zh-CN" altLang="el-GR" sz="2400" dirty="0">
              <a:ea typeface="宋体" pitchFamily="2" charset="-122"/>
            </a:endParaRPr>
          </a:p>
        </p:txBody>
      </p:sp>
      <p:pic>
        <p:nvPicPr>
          <p:cNvPr id="7578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085" y="3083094"/>
            <a:ext cx="2800350" cy="3352800"/>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5616" y="20598"/>
            <a:ext cx="5773762" cy="6676299"/>
          </a:xfrm>
          <a:prstGeom prst="rect">
            <a:avLst/>
          </a:prstGeom>
        </p:spPr>
      </p:pic>
      <p:sp>
        <p:nvSpPr>
          <p:cNvPr id="4" name="文本框 3"/>
          <p:cNvSpPr txBox="1"/>
          <p:nvPr/>
        </p:nvSpPr>
        <p:spPr>
          <a:xfrm>
            <a:off x="5364088" y="6236418"/>
            <a:ext cx="2751202" cy="461665"/>
          </a:xfrm>
          <a:prstGeom prst="rect">
            <a:avLst/>
          </a:prstGeom>
          <a:noFill/>
        </p:spPr>
        <p:txBody>
          <a:bodyPr wrap="none" rtlCol="0">
            <a:spAutoFit/>
          </a:bodyPr>
          <a:lstStyle/>
          <a:p>
            <a:r>
              <a:rPr kumimoji="1" lang="en-US" altLang="zh-CN" sz="2400" dirty="0">
                <a:solidFill>
                  <a:srgbClr val="FF0000"/>
                </a:solidFill>
              </a:rPr>
              <a:t>Chandrasekhar</a:t>
            </a:r>
            <a:r>
              <a:rPr kumimoji="1" lang="zh-CN" altLang="en-US" sz="2400" dirty="0">
                <a:solidFill>
                  <a:srgbClr val="FF0000"/>
                </a:solidFill>
              </a:rPr>
              <a:t> </a:t>
            </a:r>
            <a:r>
              <a:rPr kumimoji="1" lang="en-US" altLang="zh-CN" sz="2400" dirty="0">
                <a:solidFill>
                  <a:srgbClr val="FF0000"/>
                </a:solidFill>
              </a:rPr>
              <a:t>1931</a:t>
            </a:r>
            <a:endParaRPr kumimoji="1" lang="zh-CN" altLang="en-US" sz="2400" dirty="0">
              <a:solidFill>
                <a:srgbClr val="FF0000"/>
              </a:solidFill>
            </a:endParaRPr>
          </a:p>
        </p:txBody>
      </p:sp>
      <mc:AlternateContent xmlns:mc="http://schemas.openxmlformats.org/markup-compatibility/2006">
        <mc:Choice xmlns:a14="http://schemas.microsoft.com/office/drawing/2010/main" Requires="a14">
          <p:sp>
            <p:nvSpPr>
              <p:cNvPr id="5" name="文本框 4"/>
              <p:cNvSpPr txBox="1"/>
              <p:nvPr/>
            </p:nvSpPr>
            <p:spPr>
              <a:xfrm>
                <a:off x="5004048" y="1070953"/>
                <a:ext cx="925959" cy="2873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𝑃</m:t>
                      </m:r>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𝜌</m:t>
                          </m:r>
                        </m:e>
                        <m:sup>
                          <m:r>
                            <a:rPr kumimoji="1" lang="en-US" altLang="zh-CN" b="0" i="1" smtClean="0">
                              <a:latin typeface="Cambria Math" panose="02040503050406030204" pitchFamily="18" charset="0"/>
                            </a:rPr>
                            <m:t>4</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3</m:t>
                          </m:r>
                        </m:sup>
                      </m:sSup>
                    </m:oMath>
                  </m:oMathPara>
                </a14:m>
                <a:endParaRPr kumimoji="1" lang="zh-CN" altLang="en-US" dirty="0"/>
              </a:p>
            </p:txBody>
          </p:sp>
        </mc:Choice>
        <mc:Fallback>
          <p:sp>
            <p:nvSpPr>
              <p:cNvPr id="5" name="文本框 4"/>
              <p:cNvSpPr txBox="1">
                <a:spLocks noRot="1" noChangeAspect="1" noMove="1" noResize="1" noEditPoints="1" noAdjustHandles="1" noChangeArrowheads="1" noChangeShapeType="1" noTextEdit="1"/>
              </p:cNvSpPr>
              <p:nvPr/>
            </p:nvSpPr>
            <p:spPr>
              <a:xfrm>
                <a:off x="5004048" y="1070953"/>
                <a:ext cx="925959" cy="287323"/>
              </a:xfrm>
              <a:prstGeom prst="rect">
                <a:avLst/>
              </a:prstGeom>
              <a:blipFill rotWithShape="1">
                <a:blip r:embed="rId2"/>
                <a:stretch>
                  <a:fillRect l="-27" t="-119" r="-851" b="-1170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2987824" y="2060848"/>
                <a:ext cx="925959" cy="2873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𝑃</m:t>
                      </m:r>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𝜌</m:t>
                          </m:r>
                        </m:e>
                        <m:sup>
                          <m:r>
                            <a:rPr kumimoji="1" lang="en-US" altLang="zh-CN" b="0" i="1" smtClean="0">
                              <a:latin typeface="Cambria Math" panose="02040503050406030204" pitchFamily="18" charset="0"/>
                            </a:rPr>
                            <m:t>5</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3</m:t>
                          </m:r>
                        </m:sup>
                      </m:sSup>
                    </m:oMath>
                  </m:oMathPara>
                </a14:m>
                <a:endParaRPr kumimoji="1" lang="zh-CN" altLang="en-US" dirty="0"/>
              </a:p>
            </p:txBody>
          </p:sp>
        </mc:Choice>
        <mc:Fallback>
          <p:sp>
            <p:nvSpPr>
              <p:cNvPr id="6" name="文本框 5"/>
              <p:cNvSpPr txBox="1">
                <a:spLocks noRot="1" noChangeAspect="1" noMove="1" noResize="1" noEditPoints="1" noAdjustHandles="1" noChangeArrowheads="1" noChangeShapeType="1" noTextEdit="1"/>
              </p:cNvSpPr>
              <p:nvPr/>
            </p:nvSpPr>
            <p:spPr>
              <a:xfrm>
                <a:off x="2987824" y="2060848"/>
                <a:ext cx="925959" cy="287323"/>
              </a:xfrm>
              <a:prstGeom prst="rect">
                <a:avLst/>
              </a:prstGeom>
              <a:blipFill rotWithShape="1">
                <a:blip r:embed="rId3"/>
                <a:stretch>
                  <a:fillRect l="-16" t="-95" r="-861" b="-1173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5148064" y="5373216"/>
                <a:ext cx="925959" cy="2873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𝑃</m:t>
                      </m:r>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𝜌</m:t>
                          </m:r>
                        </m:e>
                        <m:sup>
                          <m:r>
                            <a:rPr kumimoji="1" lang="en-US" altLang="zh-CN" b="0" i="1" smtClean="0">
                              <a:latin typeface="Cambria Math" panose="02040503050406030204" pitchFamily="18" charset="0"/>
                            </a:rPr>
                            <m:t>4</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3</m:t>
                          </m:r>
                        </m:sup>
                      </m:sSup>
                    </m:oMath>
                  </m:oMathPara>
                </a14:m>
                <a:endParaRPr kumimoji="1" lang="zh-CN" altLang="en-US" dirty="0"/>
              </a:p>
            </p:txBody>
          </p:sp>
        </mc:Choice>
        <mc:Fallback>
          <p:sp>
            <p:nvSpPr>
              <p:cNvPr id="7" name="文本框 6"/>
              <p:cNvSpPr txBox="1">
                <a:spLocks noRot="1" noChangeAspect="1" noMove="1" noResize="1" noEditPoints="1" noAdjustHandles="1" noChangeArrowheads="1" noChangeShapeType="1" noTextEdit="1"/>
              </p:cNvSpPr>
              <p:nvPr/>
            </p:nvSpPr>
            <p:spPr>
              <a:xfrm>
                <a:off x="5148064" y="5373216"/>
                <a:ext cx="925959" cy="287323"/>
              </a:xfrm>
              <a:prstGeom prst="rect">
                <a:avLst/>
              </a:prstGeom>
              <a:blipFill rotWithShape="1">
                <a:blip r:embed="rId2"/>
                <a:stretch>
                  <a:fillRect l="-13" t="-167" r="-865" b="-1166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文本框 7"/>
              <p:cNvSpPr txBox="1"/>
              <p:nvPr/>
            </p:nvSpPr>
            <p:spPr>
              <a:xfrm>
                <a:off x="3017560" y="4235210"/>
                <a:ext cx="925959" cy="2873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𝑃</m:t>
                      </m:r>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𝜌</m:t>
                          </m:r>
                        </m:e>
                        <m:sup>
                          <m:r>
                            <a:rPr kumimoji="1" lang="en-US" altLang="zh-CN" b="0" i="1" smtClean="0">
                              <a:latin typeface="Cambria Math" panose="02040503050406030204" pitchFamily="18" charset="0"/>
                            </a:rPr>
                            <m:t>5</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3</m:t>
                          </m:r>
                        </m:sup>
                      </m:sSup>
                    </m:oMath>
                  </m:oMathPara>
                </a14:m>
                <a:endParaRPr kumimoji="1" lang="zh-CN" altLang="en-US" dirty="0"/>
              </a:p>
            </p:txBody>
          </p:sp>
        </mc:Choice>
        <mc:Fallback>
          <p:sp>
            <p:nvSpPr>
              <p:cNvPr id="8" name="文本框 7"/>
              <p:cNvSpPr txBox="1">
                <a:spLocks noRot="1" noChangeAspect="1" noMove="1" noResize="1" noEditPoints="1" noAdjustHandles="1" noChangeArrowheads="1" noChangeShapeType="1" noTextEdit="1"/>
              </p:cNvSpPr>
              <p:nvPr/>
            </p:nvSpPr>
            <p:spPr>
              <a:xfrm>
                <a:off x="3017560" y="4235210"/>
                <a:ext cx="925959" cy="287323"/>
              </a:xfrm>
              <a:prstGeom prst="rect">
                <a:avLst/>
              </a:prstGeom>
              <a:blipFill rotWithShape="1">
                <a:blip r:embed="rId3"/>
                <a:stretch>
                  <a:fillRect l="-4" t="-137" r="-873" b="-11691"/>
                </a:stretch>
              </a:blipFill>
            </p:spPr>
            <p:txBody>
              <a:bodyPr/>
              <a:lstStyle/>
              <a:p>
                <a:r>
                  <a:rPr lang="zh-CN" altLang="en-US">
                    <a:noFill/>
                  </a:rPr>
                  <a:t> </a:t>
                </a:r>
              </a:p>
            </p:txBody>
          </p:sp>
        </mc:Fallback>
      </mc:AlternateContent>
      <p:sp>
        <p:nvSpPr>
          <p:cNvPr id="9"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钱德拉塞卡极限</a:t>
            </a:r>
            <a:endParaRPr lang="zh-CN" altLang="en-US" b="1"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3266" y="0"/>
            <a:ext cx="5427842" cy="6858000"/>
          </a:xfrm>
          <a:prstGeom prst="rect">
            <a:avLst/>
          </a:prstGeom>
        </p:spPr>
      </p:pic>
      <p:sp>
        <p:nvSpPr>
          <p:cNvPr id="11" name="文本框 10"/>
          <p:cNvSpPr txBox="1"/>
          <p:nvPr/>
        </p:nvSpPr>
        <p:spPr>
          <a:xfrm>
            <a:off x="4211960" y="6237312"/>
            <a:ext cx="4824536" cy="800219"/>
          </a:xfrm>
          <a:prstGeom prst="rect">
            <a:avLst/>
          </a:prstGeom>
          <a:noFill/>
        </p:spPr>
        <p:txBody>
          <a:bodyPr wrap="square" rtlCol="0">
            <a:spAutoFit/>
          </a:bodyPr>
          <a:lstStyle/>
          <a:p>
            <a:r>
              <a:rPr kumimoji="1" lang="en-US" altLang="zh-CN" sz="2800" dirty="0">
                <a:solidFill>
                  <a:srgbClr val="FF0000"/>
                </a:solidFill>
              </a:rPr>
              <a:t>Oppenheimer &amp; </a:t>
            </a:r>
            <a:r>
              <a:rPr kumimoji="1" lang="en-US" altLang="zh-CN" sz="2800" dirty="0" err="1">
                <a:solidFill>
                  <a:srgbClr val="FF0000"/>
                </a:solidFill>
              </a:rPr>
              <a:t>Volkoff</a:t>
            </a:r>
            <a:r>
              <a:rPr kumimoji="1" lang="zh-CN" altLang="en-US" sz="2800" dirty="0">
                <a:solidFill>
                  <a:srgbClr val="FF0000"/>
                </a:solidFill>
              </a:rPr>
              <a:t> </a:t>
            </a:r>
            <a:r>
              <a:rPr kumimoji="1" lang="en-US" altLang="zh-CN" sz="2800" dirty="0">
                <a:solidFill>
                  <a:srgbClr val="FF0000"/>
                </a:solidFill>
              </a:rPr>
              <a:t>1939</a:t>
            </a:r>
            <a:endParaRPr kumimoji="1" lang="zh-CN" altLang="en-US" sz="2800" dirty="0">
              <a:solidFill>
                <a:srgbClr val="FF0000"/>
              </a:solidFill>
            </a:endParaRPr>
          </a:p>
          <a:p>
            <a:endParaRPr kumimoji="1" lang="zh-CN" altLang="en-US" dirty="0"/>
          </a:p>
        </p:txBody>
      </p:sp>
      <p:sp>
        <p:nvSpPr>
          <p:cNvPr id="1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奥本海默极限</a:t>
            </a:r>
            <a:endParaRPr lang="zh-CN" altLang="en-US"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28650" y="365127"/>
            <a:ext cx="4087366" cy="975642"/>
          </a:xfrm>
        </p:spPr>
        <p:txBody>
          <a:bodyPr>
            <a:normAutofit/>
          </a:bodyPr>
          <a:lstStyle/>
          <a:p>
            <a:r>
              <a:rPr lang="zh-CN" altLang="en-US" dirty="0"/>
              <a:t>中子星发现（</a:t>
            </a:r>
            <a:r>
              <a:rPr lang="en-US" altLang="zh-CN" sz="3600" dirty="0"/>
              <a:t> 1967 </a:t>
            </a:r>
            <a:r>
              <a:rPr lang="zh-CN" altLang="en-US" dirty="0"/>
              <a:t>）</a:t>
            </a:r>
            <a:endParaRPr lang="zh-CN" altLang="en-US" dirty="0"/>
          </a:p>
        </p:txBody>
      </p:sp>
      <p:sp>
        <p:nvSpPr>
          <p:cNvPr id="80899" name="Rectangle 3"/>
          <p:cNvSpPr>
            <a:spLocks noGrp="1" noChangeArrowheads="1"/>
          </p:cNvSpPr>
          <p:nvPr>
            <p:ph type="body" idx="1"/>
          </p:nvPr>
        </p:nvSpPr>
        <p:spPr>
          <a:xfrm>
            <a:off x="467544" y="1772816"/>
            <a:ext cx="8351837" cy="5013325"/>
          </a:xfrm>
        </p:spPr>
        <p:txBody>
          <a:bodyPr/>
          <a:lstStyle/>
          <a:p>
            <a:pPr>
              <a:lnSpc>
                <a:spcPct val="90000"/>
              </a:lnSpc>
            </a:pPr>
            <a:r>
              <a:rPr lang="en-US" altLang="zh-CN" sz="2800" dirty="0"/>
              <a:t>1932:Chadwick</a:t>
            </a:r>
            <a:r>
              <a:rPr lang="zh-CN" altLang="en-US" sz="2800" dirty="0"/>
              <a:t>发现中子</a:t>
            </a:r>
            <a:endParaRPr lang="zh-CN" altLang="en-US" sz="2800" dirty="0"/>
          </a:p>
          <a:p>
            <a:pPr>
              <a:lnSpc>
                <a:spcPct val="90000"/>
              </a:lnSpc>
            </a:pPr>
            <a:r>
              <a:rPr lang="en-US" altLang="zh-CN" sz="2800" dirty="0"/>
              <a:t>1932:Landau</a:t>
            </a:r>
            <a:r>
              <a:rPr lang="zh-CN" altLang="en-US" sz="2800" dirty="0"/>
              <a:t>提出中子星的概念</a:t>
            </a:r>
            <a:endParaRPr lang="zh-CN" altLang="en-US" sz="2800" dirty="0"/>
          </a:p>
          <a:p>
            <a:pPr>
              <a:lnSpc>
                <a:spcPct val="90000"/>
              </a:lnSpc>
            </a:pPr>
            <a:r>
              <a:rPr lang="en-US" altLang="zh-CN" sz="2800" dirty="0"/>
              <a:t>1934:Baade &amp; Zwicky</a:t>
            </a:r>
            <a:r>
              <a:rPr lang="zh-CN" altLang="en-US" sz="2800" dirty="0"/>
              <a:t>提出中子星诞生于</a:t>
            </a:r>
            <a:endParaRPr lang="zh-CN" altLang="en-US" sz="2800" dirty="0"/>
          </a:p>
          <a:p>
            <a:pPr lvl="1">
              <a:lnSpc>
                <a:spcPct val="90000"/>
              </a:lnSpc>
              <a:buFontTx/>
              <a:buNone/>
            </a:pPr>
            <a:r>
              <a:rPr lang="zh-CN" altLang="en-US" sz="2800" dirty="0"/>
              <a:t>超新星爆发</a:t>
            </a:r>
            <a:endParaRPr lang="zh-CN" altLang="en-US" sz="2800" dirty="0"/>
          </a:p>
          <a:p>
            <a:pPr>
              <a:lnSpc>
                <a:spcPct val="90000"/>
              </a:lnSpc>
            </a:pPr>
            <a:r>
              <a:rPr lang="en-US" altLang="zh-CN" sz="2800" dirty="0"/>
              <a:t>1939:Oppenheimer</a:t>
            </a:r>
            <a:r>
              <a:rPr lang="zh-CN" altLang="en-US" sz="2800" dirty="0"/>
              <a:t>首次计算了中子星的结构 </a:t>
            </a:r>
            <a:endParaRPr lang="zh-CN" altLang="en-US" sz="2800" dirty="0"/>
          </a:p>
          <a:p>
            <a:pPr lvl="1">
              <a:lnSpc>
                <a:spcPct val="90000"/>
              </a:lnSpc>
              <a:buFontTx/>
              <a:buNone/>
            </a:pPr>
            <a:r>
              <a:rPr lang="en-US" altLang="zh-CN" sz="2800" dirty="0"/>
              <a:t>(</a:t>
            </a:r>
            <a:r>
              <a:rPr lang="zh-CN" altLang="en-US" sz="2800" dirty="0"/>
              <a:t>基于</a:t>
            </a:r>
            <a:r>
              <a:rPr lang="en-US" altLang="zh-CN" sz="2800" dirty="0" err="1"/>
              <a:t>Tolman</a:t>
            </a:r>
            <a:r>
              <a:rPr lang="en-US" altLang="zh-CN" sz="2800" dirty="0"/>
              <a:t>-Oppenheimer-</a:t>
            </a:r>
            <a:r>
              <a:rPr lang="en-US" altLang="zh-CN" sz="2800" dirty="0" err="1"/>
              <a:t>Volkoff</a:t>
            </a:r>
            <a:r>
              <a:rPr lang="zh-CN" altLang="en-US" sz="2800" dirty="0"/>
              <a:t>方程</a:t>
            </a:r>
            <a:r>
              <a:rPr lang="en-US" altLang="zh-CN" sz="2800" dirty="0"/>
              <a:t>)</a:t>
            </a:r>
            <a:endParaRPr lang="en-US" altLang="zh-CN" sz="2800" dirty="0"/>
          </a:p>
          <a:p>
            <a:pPr>
              <a:lnSpc>
                <a:spcPct val="90000"/>
              </a:lnSpc>
            </a:pPr>
            <a:r>
              <a:rPr lang="en-US" altLang="zh-CN" sz="2800" dirty="0"/>
              <a:t>1962:Giacconi</a:t>
            </a:r>
            <a:r>
              <a:rPr lang="zh-CN" altLang="en-US" sz="2800" dirty="0"/>
              <a:t>发射火箭，</a:t>
            </a:r>
            <a:r>
              <a:rPr lang="en-US" altLang="zh-CN" sz="2800" dirty="0"/>
              <a:t>X-Ray</a:t>
            </a:r>
            <a:r>
              <a:rPr lang="zh-CN" altLang="en-US" sz="2800" dirty="0"/>
              <a:t>探测器</a:t>
            </a:r>
            <a:endParaRPr lang="zh-CN" altLang="en-US" sz="2800" dirty="0"/>
          </a:p>
          <a:p>
            <a:pPr>
              <a:lnSpc>
                <a:spcPct val="90000"/>
              </a:lnSpc>
            </a:pPr>
            <a:r>
              <a:rPr lang="en-US" altLang="zh-CN" sz="2800" dirty="0"/>
              <a:t>1964: </a:t>
            </a:r>
            <a:r>
              <a:rPr lang="zh-CN" altLang="en-US" sz="2800" dirty="0"/>
              <a:t>发现</a:t>
            </a:r>
            <a:r>
              <a:rPr lang="en-US" altLang="zh-CN" sz="2800" dirty="0"/>
              <a:t>Crab</a:t>
            </a:r>
            <a:r>
              <a:rPr lang="zh-CN" altLang="en-US" sz="2800" dirty="0"/>
              <a:t>星云为 </a:t>
            </a:r>
            <a:r>
              <a:rPr lang="en-US" altLang="zh-CN" sz="2800" dirty="0"/>
              <a:t>X-Ray</a:t>
            </a:r>
            <a:r>
              <a:rPr lang="zh-CN" altLang="en-US" sz="2800" dirty="0"/>
              <a:t>源</a:t>
            </a:r>
            <a:endParaRPr lang="zh-CN" altLang="en-US" sz="2800" dirty="0"/>
          </a:p>
          <a:p>
            <a:pPr>
              <a:lnSpc>
                <a:spcPct val="90000"/>
              </a:lnSpc>
            </a:pPr>
            <a:r>
              <a:rPr lang="en-US" altLang="zh-CN" sz="2800" dirty="0">
                <a:solidFill>
                  <a:srgbClr val="FF0000"/>
                </a:solidFill>
              </a:rPr>
              <a:t>1967:Hewish &amp; Bell</a:t>
            </a:r>
            <a:r>
              <a:rPr lang="zh-CN" altLang="en-US" sz="2800" dirty="0">
                <a:solidFill>
                  <a:srgbClr val="FF0000"/>
                </a:solidFill>
              </a:rPr>
              <a:t>发现第一个脉冲星</a:t>
            </a:r>
            <a:endParaRPr lang="zh-CN" altLang="en-US" sz="2800" dirty="0">
              <a:solidFill>
                <a:srgbClr val="FF0000"/>
              </a:solidFill>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ulsa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512" y="1143000"/>
            <a:ext cx="5359400" cy="5286375"/>
          </a:xfrm>
          <a:prstGeom prst="rect">
            <a:avLst/>
          </a:prstGeom>
          <a:noFill/>
          <a:extLst>
            <a:ext uri="{909E8E84-426E-40DD-AFC4-6F175D3DCCD1}">
              <a14:hiddenFill xmlns:a14="http://schemas.microsoft.com/office/drawing/2010/main">
                <a:solidFill>
                  <a:srgbClr val="FFFFFF"/>
                </a:solidFill>
              </a14:hiddenFill>
            </a:ext>
          </a:extLst>
        </p:spPr>
      </p:pic>
      <p:pic>
        <p:nvPicPr>
          <p:cNvPr id="87045" name="Picture 5" descr="burnel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8600"/>
            <a:ext cx="2060575" cy="3048000"/>
          </a:xfrm>
          <a:prstGeom prst="rect">
            <a:avLst/>
          </a:prstGeom>
          <a:noFill/>
          <a:extLst>
            <a:ext uri="{909E8E84-426E-40DD-AFC4-6F175D3DCCD1}">
              <a14:hiddenFill xmlns:a14="http://schemas.microsoft.com/office/drawing/2010/main">
                <a:solidFill>
                  <a:srgbClr val="FFFFFF"/>
                </a:solidFill>
              </a14:hiddenFill>
            </a:ext>
          </a:extLst>
        </p:spPr>
      </p:pic>
      <p:pic>
        <p:nvPicPr>
          <p:cNvPr id="87046" name="Picture 6" descr="图片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635509"/>
            <a:ext cx="3419475"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2130941" y="261229"/>
            <a:ext cx="2922270" cy="583565"/>
          </a:xfrm>
          <a:prstGeom prst="rect">
            <a:avLst/>
          </a:prstGeom>
          <a:noFill/>
        </p:spPr>
        <p:txBody>
          <a:bodyPr wrap="none" rtlCol="0">
            <a:spAutoFit/>
          </a:bodyPr>
          <a:lstStyle/>
          <a:p>
            <a:r>
              <a:rPr kumimoji="1" lang="en-US" altLang="zh-CN" sz="3200" dirty="0">
                <a:solidFill>
                  <a:srgbClr val="FF0000"/>
                </a:solidFill>
              </a:rPr>
              <a:t>Nobel</a:t>
            </a:r>
            <a:r>
              <a:rPr kumimoji="1" lang="zh-CN" altLang="en-US" sz="3200" dirty="0">
                <a:solidFill>
                  <a:srgbClr val="FF0000"/>
                </a:solidFill>
              </a:rPr>
              <a:t> </a:t>
            </a:r>
            <a:r>
              <a:rPr kumimoji="1" lang="en-US" altLang="zh-CN" sz="3200" dirty="0">
                <a:solidFill>
                  <a:srgbClr val="FF0000"/>
                </a:solidFill>
              </a:rPr>
              <a:t>=</a:t>
            </a:r>
            <a:r>
              <a:rPr kumimoji="1" lang="zh-CN" altLang="en-US" sz="3200" dirty="0">
                <a:solidFill>
                  <a:srgbClr val="FF0000"/>
                </a:solidFill>
              </a:rPr>
              <a:t> </a:t>
            </a:r>
            <a:r>
              <a:rPr kumimoji="1" lang="en-US" altLang="zh-CN" sz="3200" dirty="0">
                <a:solidFill>
                  <a:srgbClr val="FF0000"/>
                </a:solidFill>
              </a:rPr>
              <a:t>No</a:t>
            </a:r>
            <a:r>
              <a:rPr kumimoji="1" lang="zh-CN" altLang="en-US" sz="3200" dirty="0">
                <a:solidFill>
                  <a:srgbClr val="FF0000"/>
                </a:solidFill>
              </a:rPr>
              <a:t> </a:t>
            </a:r>
            <a:r>
              <a:rPr kumimoji="1" lang="en-US" altLang="zh-CN" sz="3200" dirty="0">
                <a:solidFill>
                  <a:srgbClr val="FF0000"/>
                </a:solidFill>
              </a:rPr>
              <a:t>Bell?</a:t>
            </a:r>
            <a:endParaRPr kumimoji="1" lang="zh-CN" altLang="en-US" sz="3200" dirty="0">
              <a:solidFill>
                <a:srgbClr val="FF0000"/>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奥本海默</a:t>
            </a:r>
            <a:r>
              <a:rPr lang="zh-CN" altLang="en-US" b="1" dirty="0">
                <a:solidFill>
                  <a:srgbClr val="FF0000"/>
                </a:solidFill>
              </a:rPr>
              <a:t>极限</a:t>
            </a:r>
            <a:endParaRPr lang="zh-CN" altLang="en-US" b="1" dirty="0">
              <a:solidFill>
                <a:srgbClr val="FF0000"/>
              </a:solidFill>
            </a:endParaRPr>
          </a:p>
        </p:txBody>
      </p:sp>
      <p:pic>
        <p:nvPicPr>
          <p:cNvPr id="3" name="图片 2" descr="截屏2023-11-14 18.01.10"/>
          <p:cNvPicPr>
            <a:picLocks noChangeAspect="1"/>
          </p:cNvPicPr>
          <p:nvPr/>
        </p:nvPicPr>
        <p:blipFill>
          <a:blip r:embed="rId1"/>
          <a:stretch>
            <a:fillRect/>
          </a:stretch>
        </p:blipFill>
        <p:spPr>
          <a:xfrm>
            <a:off x="971550" y="2636520"/>
            <a:ext cx="6250940" cy="4185920"/>
          </a:xfrm>
          <a:prstGeom prst="rect">
            <a:avLst/>
          </a:prstGeom>
        </p:spPr>
      </p:pic>
      <p:pic>
        <p:nvPicPr>
          <p:cNvPr id="5" name="图片 4" descr="截屏2023-11-14 18.00.08"/>
          <p:cNvPicPr>
            <a:picLocks noChangeAspect="1"/>
          </p:cNvPicPr>
          <p:nvPr/>
        </p:nvPicPr>
        <p:blipFill>
          <a:blip r:embed="rId2"/>
          <a:stretch>
            <a:fillRect/>
          </a:stretch>
        </p:blipFill>
        <p:spPr>
          <a:xfrm>
            <a:off x="0" y="836295"/>
            <a:ext cx="8536940" cy="17335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球对称引力塌缩</a:t>
            </a:r>
            <a:endParaRPr lang="zh-CN" altLang="en-US" b="1" dirty="0">
              <a:solidFill>
                <a:srgbClr val="FF0000"/>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512" y="908720"/>
            <a:ext cx="8244408" cy="1680515"/>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466" y="3256136"/>
            <a:ext cx="5778500" cy="1397000"/>
          </a:xfrm>
          <a:prstGeom prst="rect">
            <a:avLst/>
          </a:prstGeom>
        </p:spPr>
      </p:pic>
      <p:sp>
        <p:nvSpPr>
          <p:cNvPr id="7" name="文本框 6"/>
          <p:cNvSpPr txBox="1"/>
          <p:nvPr/>
        </p:nvSpPr>
        <p:spPr>
          <a:xfrm>
            <a:off x="611560" y="2708920"/>
            <a:ext cx="1475084" cy="400110"/>
          </a:xfrm>
          <a:prstGeom prst="rect">
            <a:avLst/>
          </a:prstGeom>
          <a:noFill/>
        </p:spPr>
        <p:txBody>
          <a:bodyPr wrap="none" rtlCol="0">
            <a:spAutoFit/>
          </a:bodyPr>
          <a:lstStyle/>
          <a:p>
            <a:r>
              <a:rPr kumimoji="1" lang="zh-CN" altLang="en-US" sz="2000" b="1" dirty="0">
                <a:solidFill>
                  <a:srgbClr val="0070C0"/>
                </a:solidFill>
              </a:rPr>
              <a:t>共动坐标：</a:t>
            </a:r>
            <a:endParaRPr kumimoji="1" lang="zh-CN" altLang="en-US" sz="2000" b="1" dirty="0">
              <a:solidFill>
                <a:srgbClr val="0070C0"/>
              </a:solidFill>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748" y="5013176"/>
            <a:ext cx="7899400" cy="12827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29856f4926a2e6df1e786fc611507020b16022f"/>
          <p:cNvPicPr>
            <a:picLocks noChangeAspect="1"/>
          </p:cNvPicPr>
          <p:nvPr/>
        </p:nvPicPr>
        <p:blipFill>
          <a:blip r:embed="rId1"/>
          <a:stretch>
            <a:fillRect/>
          </a:stretch>
        </p:blipFill>
        <p:spPr>
          <a:xfrm>
            <a:off x="35560" y="836295"/>
            <a:ext cx="8527415" cy="533019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彭罗斯奇点定理</a:t>
            </a:r>
            <a:endParaRPr lang="zh-CN" altLang="en-US" b="1" dirty="0">
              <a:solidFill>
                <a:srgbClr val="FF0000"/>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9552" y="692696"/>
            <a:ext cx="4121274" cy="5570083"/>
          </a:xfrm>
          <a:prstGeom prst="rect">
            <a:avLst/>
          </a:prstGeom>
        </p:spPr>
      </p:pic>
      <p:sp>
        <p:nvSpPr>
          <p:cNvPr id="5" name="文本框 4"/>
          <p:cNvSpPr txBox="1"/>
          <p:nvPr/>
        </p:nvSpPr>
        <p:spPr>
          <a:xfrm>
            <a:off x="3995936" y="6457890"/>
            <a:ext cx="4459491" cy="400110"/>
          </a:xfrm>
          <a:prstGeom prst="rect">
            <a:avLst/>
          </a:prstGeom>
          <a:noFill/>
        </p:spPr>
        <p:txBody>
          <a:bodyPr wrap="none" rtlCol="0">
            <a:spAutoFit/>
          </a:bodyPr>
          <a:lstStyle/>
          <a:p>
            <a:r>
              <a:rPr kumimoji="1" lang="en-US" altLang="zh-CN" sz="2000" dirty="0">
                <a:solidFill>
                  <a:srgbClr val="0070C0"/>
                </a:solidFill>
              </a:rPr>
              <a:t>Penrose,</a:t>
            </a:r>
            <a:r>
              <a:rPr kumimoji="1" lang="zh-CN" altLang="en-US" sz="2000" dirty="0">
                <a:solidFill>
                  <a:srgbClr val="0070C0"/>
                </a:solidFill>
              </a:rPr>
              <a:t> </a:t>
            </a:r>
            <a:r>
              <a:rPr kumimoji="1" lang="en-US" altLang="zh-CN" sz="2000" dirty="0">
                <a:solidFill>
                  <a:srgbClr val="0070C0"/>
                </a:solidFill>
              </a:rPr>
              <a:t>R.</a:t>
            </a:r>
            <a:r>
              <a:rPr kumimoji="1" lang="zh-CN" altLang="en-US" sz="2000" dirty="0">
                <a:solidFill>
                  <a:srgbClr val="0070C0"/>
                </a:solidFill>
              </a:rPr>
              <a:t> </a:t>
            </a:r>
            <a:r>
              <a:rPr kumimoji="1" lang="en-US" altLang="zh-CN" sz="2000" dirty="0">
                <a:solidFill>
                  <a:srgbClr val="0070C0"/>
                </a:solidFill>
              </a:rPr>
              <a:t>1965,</a:t>
            </a:r>
            <a:r>
              <a:rPr kumimoji="1" lang="zh-CN" altLang="en-US" sz="2000" dirty="0">
                <a:solidFill>
                  <a:srgbClr val="0070C0"/>
                </a:solidFill>
              </a:rPr>
              <a:t> </a:t>
            </a:r>
            <a:r>
              <a:rPr kumimoji="1" lang="en-US" altLang="zh-CN" sz="2000" dirty="0">
                <a:solidFill>
                  <a:srgbClr val="0070C0"/>
                </a:solidFill>
              </a:rPr>
              <a:t>Phys.</a:t>
            </a:r>
            <a:r>
              <a:rPr kumimoji="1" lang="zh-CN" altLang="en-US" sz="2000" dirty="0">
                <a:solidFill>
                  <a:srgbClr val="0070C0"/>
                </a:solidFill>
              </a:rPr>
              <a:t> </a:t>
            </a:r>
            <a:r>
              <a:rPr kumimoji="1" lang="en-US" altLang="zh-CN" sz="2000" dirty="0">
                <a:solidFill>
                  <a:srgbClr val="0070C0"/>
                </a:solidFill>
              </a:rPr>
              <a:t>Rev.</a:t>
            </a:r>
            <a:r>
              <a:rPr kumimoji="1" lang="zh-CN" altLang="en-US" sz="2000" dirty="0">
                <a:solidFill>
                  <a:srgbClr val="0070C0"/>
                </a:solidFill>
              </a:rPr>
              <a:t> </a:t>
            </a:r>
            <a:r>
              <a:rPr kumimoji="1" lang="en-US" altLang="zh-CN" sz="2000" dirty="0">
                <a:solidFill>
                  <a:srgbClr val="0070C0"/>
                </a:solidFill>
              </a:rPr>
              <a:t>Letts.,</a:t>
            </a:r>
            <a:r>
              <a:rPr kumimoji="1" lang="zh-CN" altLang="en-US" sz="2000" dirty="0">
                <a:solidFill>
                  <a:srgbClr val="0070C0"/>
                </a:solidFill>
              </a:rPr>
              <a:t> </a:t>
            </a:r>
            <a:r>
              <a:rPr kumimoji="1" lang="en-US" altLang="zh-CN" sz="2000" dirty="0">
                <a:solidFill>
                  <a:srgbClr val="0070C0"/>
                </a:solidFill>
              </a:rPr>
              <a:t>14,</a:t>
            </a:r>
            <a:r>
              <a:rPr kumimoji="1" lang="zh-CN" altLang="en-US" sz="2000" dirty="0">
                <a:solidFill>
                  <a:srgbClr val="0070C0"/>
                </a:solidFill>
              </a:rPr>
              <a:t> </a:t>
            </a:r>
            <a:r>
              <a:rPr kumimoji="1" lang="en-US" altLang="zh-CN" sz="2000" dirty="0">
                <a:solidFill>
                  <a:srgbClr val="0070C0"/>
                </a:solidFill>
              </a:rPr>
              <a:t>57</a:t>
            </a:r>
            <a:endParaRPr kumimoji="1" lang="zh-CN" altLang="en-US" sz="2000" dirty="0">
              <a:solidFill>
                <a:srgbClr val="0070C0"/>
              </a:solidFill>
            </a:endParaRPr>
          </a:p>
        </p:txBody>
      </p:sp>
      <p:sp>
        <p:nvSpPr>
          <p:cNvPr id="3" name="文本框 2"/>
          <p:cNvSpPr txBox="1"/>
          <p:nvPr/>
        </p:nvSpPr>
        <p:spPr>
          <a:xfrm>
            <a:off x="4660826" y="1772815"/>
            <a:ext cx="3982536" cy="3785652"/>
          </a:xfrm>
          <a:prstGeom prst="rect">
            <a:avLst/>
          </a:prstGeom>
          <a:noFill/>
        </p:spPr>
        <p:txBody>
          <a:bodyPr wrap="square" rtlCol="0">
            <a:spAutoFit/>
          </a:bodyPr>
          <a:lstStyle/>
          <a:p>
            <a:r>
              <a:rPr kumimoji="1" lang="zh-CN" altLang="en-US" sz="2400" dirty="0">
                <a:solidFill>
                  <a:srgbClr val="0070C0"/>
                </a:solidFill>
              </a:rPr>
              <a:t>俘获面：</a:t>
            </a:r>
            <a:endParaRPr kumimoji="1" lang="en-US" altLang="zh-CN" sz="2400" dirty="0">
              <a:solidFill>
                <a:srgbClr val="0070C0"/>
              </a:solidFill>
            </a:endParaRPr>
          </a:p>
          <a:p>
            <a:endParaRPr kumimoji="1" lang="en-US" altLang="zh-CN" sz="2400" dirty="0">
              <a:solidFill>
                <a:srgbClr val="0070C0"/>
              </a:solidFill>
            </a:endParaRPr>
          </a:p>
          <a:p>
            <a:pPr marL="457200" indent="-457200">
              <a:buFont typeface="Arial" panose="020B0604020202090204" pitchFamily="34" charset="0"/>
              <a:buChar char="•"/>
            </a:pPr>
            <a:r>
              <a:rPr lang="zh-CN" altLang="zh-CN" sz="2400" dirty="0">
                <a:solidFill>
                  <a:srgbClr val="0070C0"/>
                </a:solidFill>
              </a:rPr>
              <a:t>闭合的类空二维曲面</a:t>
            </a:r>
            <a:endParaRPr lang="en-US" altLang="zh-CN" sz="2400" dirty="0">
              <a:solidFill>
                <a:srgbClr val="0070C0"/>
              </a:solidFill>
            </a:endParaRPr>
          </a:p>
          <a:p>
            <a:pPr marL="457200" indent="-457200">
              <a:buFont typeface="Arial" panose="020B0604020202090204" pitchFamily="34" charset="0"/>
              <a:buChar char="•"/>
            </a:pPr>
            <a:r>
              <a:rPr kumimoji="1" lang="zh-CN" altLang="en-US" sz="2400" dirty="0">
                <a:solidFill>
                  <a:srgbClr val="0070C0"/>
                </a:solidFill>
              </a:rPr>
              <a:t>法向（类光）测地线未来相交</a:t>
            </a:r>
            <a:endParaRPr kumimoji="1" lang="en-US" altLang="zh-CN" sz="2400" dirty="0">
              <a:solidFill>
                <a:srgbClr val="0070C0"/>
              </a:solidFill>
            </a:endParaRPr>
          </a:p>
          <a:p>
            <a:pPr marL="457200" indent="-457200">
              <a:buFont typeface="Arial" panose="020B0604020202090204" pitchFamily="34" charset="0"/>
              <a:buChar char="•"/>
            </a:pPr>
            <a:r>
              <a:rPr kumimoji="1" lang="zh-CN" altLang="en-US" sz="2400" dirty="0">
                <a:solidFill>
                  <a:srgbClr val="0070C0"/>
                </a:solidFill>
              </a:rPr>
              <a:t>俘获面一旦形成，物质分布可以偏离球对称分布</a:t>
            </a:r>
            <a:endParaRPr kumimoji="1" lang="en-US" altLang="zh-CN" sz="2400" dirty="0">
              <a:solidFill>
                <a:srgbClr val="0070C0"/>
              </a:solidFill>
            </a:endParaRPr>
          </a:p>
          <a:p>
            <a:pPr marL="457200" indent="-457200">
              <a:buFont typeface="Arial" panose="020B0604020202090204" pitchFamily="34" charset="0"/>
              <a:buChar char="•"/>
            </a:pPr>
            <a:r>
              <a:rPr kumimoji="1" lang="zh-CN" altLang="en-US" sz="2400" dirty="0">
                <a:solidFill>
                  <a:srgbClr val="0070C0"/>
                </a:solidFill>
              </a:rPr>
              <a:t>能量正定，俘获面收缩为一点</a:t>
            </a:r>
            <a:endParaRPr kumimoji="1" lang="en-US" altLang="zh-CN" sz="3200" dirty="0">
              <a:solidFill>
                <a:srgbClr val="0070C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74032"/>
            <a:ext cx="8460432" cy="2635516"/>
          </a:xfrm>
          <a:prstGeom prst="rect">
            <a:avLst/>
          </a:prstGeom>
        </p:spPr>
      </p:pic>
      <p:sp>
        <p:nvSpPr>
          <p:cNvPr id="4"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彭罗斯俘获面（</a:t>
            </a:r>
            <a:r>
              <a:rPr lang="en-US" altLang="zh-CN" b="1" dirty="0">
                <a:solidFill>
                  <a:srgbClr val="FF0000"/>
                </a:solidFill>
              </a:rPr>
              <a:t>trapped</a:t>
            </a:r>
            <a:r>
              <a:rPr lang="zh-CN" altLang="en-US" b="1" dirty="0">
                <a:solidFill>
                  <a:srgbClr val="FF0000"/>
                </a:solidFill>
              </a:rPr>
              <a:t> </a:t>
            </a:r>
            <a:r>
              <a:rPr lang="en-US" altLang="zh-CN" b="1" dirty="0">
                <a:solidFill>
                  <a:srgbClr val="FF0000"/>
                </a:solidFill>
              </a:rPr>
              <a:t>surface</a:t>
            </a:r>
            <a:r>
              <a:rPr lang="zh-CN" altLang="en-US" b="1" dirty="0">
                <a:solidFill>
                  <a:srgbClr val="FF0000"/>
                </a:solidFill>
              </a:rPr>
              <a:t>）</a:t>
            </a:r>
            <a:endParaRPr lang="zh-CN" altLang="en-US" b="1" dirty="0">
              <a:solidFill>
                <a:srgbClr val="FF0000"/>
              </a:solidFill>
            </a:endParaRPr>
          </a:p>
        </p:txBody>
      </p:sp>
      <p:sp>
        <p:nvSpPr>
          <p:cNvPr id="5" name="文本框 4"/>
          <p:cNvSpPr txBox="1"/>
          <p:nvPr/>
        </p:nvSpPr>
        <p:spPr>
          <a:xfrm>
            <a:off x="847575" y="3640738"/>
            <a:ext cx="7548861" cy="369332"/>
          </a:xfrm>
          <a:prstGeom prst="rect">
            <a:avLst/>
          </a:prstGeom>
          <a:noFill/>
        </p:spPr>
        <p:txBody>
          <a:bodyPr wrap="none" rtlCol="0">
            <a:spAutoFit/>
          </a:bodyPr>
          <a:lstStyle/>
          <a:p>
            <a:r>
              <a:rPr lang="en-GB" altLang="zh-CN" dirty="0">
                <a:solidFill>
                  <a:srgbClr val="0070C0"/>
                </a:solidFill>
              </a:rPr>
              <a:t>José M M </a:t>
            </a:r>
            <a:r>
              <a:rPr lang="en-GB" altLang="zh-CN" dirty="0" err="1">
                <a:solidFill>
                  <a:srgbClr val="0070C0"/>
                </a:solidFill>
              </a:rPr>
              <a:t>Senovilla</a:t>
            </a:r>
            <a:r>
              <a:rPr lang="en-GB" altLang="zh-CN" dirty="0">
                <a:solidFill>
                  <a:srgbClr val="0070C0"/>
                </a:solidFill>
              </a:rPr>
              <a:t> and David Garfinkle 2015 </a:t>
            </a:r>
            <a:r>
              <a:rPr lang="en-GB" altLang="zh-CN" i="1" dirty="0">
                <a:solidFill>
                  <a:srgbClr val="0070C0"/>
                </a:solidFill>
              </a:rPr>
              <a:t>Class. Quantum </a:t>
            </a:r>
            <a:r>
              <a:rPr lang="en-GB" altLang="zh-CN" i="1" dirty="0" err="1">
                <a:solidFill>
                  <a:srgbClr val="0070C0"/>
                </a:solidFill>
              </a:rPr>
              <a:t>Grav</a:t>
            </a:r>
            <a:r>
              <a:rPr lang="en-GB" altLang="zh-CN" i="1" dirty="0">
                <a:solidFill>
                  <a:srgbClr val="0070C0"/>
                </a:solidFill>
              </a:rPr>
              <a:t>. </a:t>
            </a:r>
            <a:r>
              <a:rPr lang="en-GB" altLang="zh-CN" b="1" dirty="0">
                <a:solidFill>
                  <a:srgbClr val="0070C0"/>
                </a:solidFill>
              </a:rPr>
              <a:t>32 </a:t>
            </a:r>
            <a:r>
              <a:rPr lang="en-GB" altLang="zh-CN" dirty="0">
                <a:solidFill>
                  <a:srgbClr val="0070C0"/>
                </a:solidFill>
              </a:rPr>
              <a:t>124008 </a:t>
            </a:r>
            <a:endParaRPr lang="en-GB" altLang="zh-CN" sz="2000" dirty="0">
              <a:solidFill>
                <a:srgbClr val="0070C0"/>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372" y="4535512"/>
            <a:ext cx="6299200" cy="1701800"/>
          </a:xfrm>
          <a:prstGeom prst="rect">
            <a:avLst/>
          </a:prstGeom>
        </p:spPr>
      </p:pic>
      <p:sp>
        <p:nvSpPr>
          <p:cNvPr id="7" name="文本框 6"/>
          <p:cNvSpPr txBox="1"/>
          <p:nvPr/>
        </p:nvSpPr>
        <p:spPr>
          <a:xfrm>
            <a:off x="3995936" y="6457890"/>
            <a:ext cx="4459491" cy="400110"/>
          </a:xfrm>
          <a:prstGeom prst="rect">
            <a:avLst/>
          </a:prstGeom>
          <a:noFill/>
        </p:spPr>
        <p:txBody>
          <a:bodyPr wrap="none" rtlCol="0">
            <a:spAutoFit/>
          </a:bodyPr>
          <a:lstStyle/>
          <a:p>
            <a:r>
              <a:rPr kumimoji="1" lang="en-US" altLang="zh-CN" sz="2000" dirty="0">
                <a:solidFill>
                  <a:srgbClr val="0070C0"/>
                </a:solidFill>
              </a:rPr>
              <a:t>Penrose,</a:t>
            </a:r>
            <a:r>
              <a:rPr kumimoji="1" lang="zh-CN" altLang="en-US" sz="2000" dirty="0">
                <a:solidFill>
                  <a:srgbClr val="0070C0"/>
                </a:solidFill>
              </a:rPr>
              <a:t> </a:t>
            </a:r>
            <a:r>
              <a:rPr kumimoji="1" lang="en-US" altLang="zh-CN" sz="2000" dirty="0">
                <a:solidFill>
                  <a:srgbClr val="0070C0"/>
                </a:solidFill>
              </a:rPr>
              <a:t>R.</a:t>
            </a:r>
            <a:r>
              <a:rPr kumimoji="1" lang="zh-CN" altLang="en-US" sz="2000" dirty="0">
                <a:solidFill>
                  <a:srgbClr val="0070C0"/>
                </a:solidFill>
              </a:rPr>
              <a:t> </a:t>
            </a:r>
            <a:r>
              <a:rPr kumimoji="1" lang="en-US" altLang="zh-CN" sz="2000" dirty="0">
                <a:solidFill>
                  <a:srgbClr val="0070C0"/>
                </a:solidFill>
              </a:rPr>
              <a:t>1965,</a:t>
            </a:r>
            <a:r>
              <a:rPr kumimoji="1" lang="zh-CN" altLang="en-US" sz="2000" dirty="0">
                <a:solidFill>
                  <a:srgbClr val="0070C0"/>
                </a:solidFill>
              </a:rPr>
              <a:t> </a:t>
            </a:r>
            <a:r>
              <a:rPr kumimoji="1" lang="en-US" altLang="zh-CN" sz="2000" dirty="0">
                <a:solidFill>
                  <a:srgbClr val="0070C0"/>
                </a:solidFill>
              </a:rPr>
              <a:t>Phys.</a:t>
            </a:r>
            <a:r>
              <a:rPr kumimoji="1" lang="zh-CN" altLang="en-US" sz="2000" dirty="0">
                <a:solidFill>
                  <a:srgbClr val="0070C0"/>
                </a:solidFill>
              </a:rPr>
              <a:t> </a:t>
            </a:r>
            <a:r>
              <a:rPr kumimoji="1" lang="en-US" altLang="zh-CN" sz="2000" dirty="0">
                <a:solidFill>
                  <a:srgbClr val="0070C0"/>
                </a:solidFill>
              </a:rPr>
              <a:t>Rev.</a:t>
            </a:r>
            <a:r>
              <a:rPr kumimoji="1" lang="zh-CN" altLang="en-US" sz="2000" dirty="0">
                <a:solidFill>
                  <a:srgbClr val="0070C0"/>
                </a:solidFill>
              </a:rPr>
              <a:t> </a:t>
            </a:r>
            <a:r>
              <a:rPr kumimoji="1" lang="en-US" altLang="zh-CN" sz="2000" dirty="0">
                <a:solidFill>
                  <a:srgbClr val="0070C0"/>
                </a:solidFill>
              </a:rPr>
              <a:t>Letts.,</a:t>
            </a:r>
            <a:r>
              <a:rPr kumimoji="1" lang="zh-CN" altLang="en-US" sz="2000" dirty="0">
                <a:solidFill>
                  <a:srgbClr val="0070C0"/>
                </a:solidFill>
              </a:rPr>
              <a:t> </a:t>
            </a:r>
            <a:r>
              <a:rPr kumimoji="1" lang="en-US" altLang="zh-CN" sz="2000" dirty="0">
                <a:solidFill>
                  <a:srgbClr val="0070C0"/>
                </a:solidFill>
              </a:rPr>
              <a:t>14,</a:t>
            </a:r>
            <a:r>
              <a:rPr kumimoji="1" lang="zh-CN" altLang="en-US" sz="2000" dirty="0">
                <a:solidFill>
                  <a:srgbClr val="0070C0"/>
                </a:solidFill>
              </a:rPr>
              <a:t> </a:t>
            </a:r>
            <a:r>
              <a:rPr kumimoji="1" lang="en-US" altLang="zh-CN" sz="2000" dirty="0">
                <a:solidFill>
                  <a:srgbClr val="0070C0"/>
                </a:solidFill>
              </a:rPr>
              <a:t>57</a:t>
            </a:r>
            <a:endParaRPr kumimoji="1" lang="zh-CN" altLang="en-US" sz="2000" dirty="0">
              <a:solidFill>
                <a:srgbClr val="0070C0"/>
              </a:solidFill>
            </a:endParaRPr>
          </a:p>
        </p:txBody>
      </p:sp>
      <p:sp>
        <p:nvSpPr>
          <p:cNvPr id="8" name="文本框 7"/>
          <p:cNvSpPr txBox="1"/>
          <p:nvPr/>
        </p:nvSpPr>
        <p:spPr>
          <a:xfrm>
            <a:off x="6078616" y="5631068"/>
            <a:ext cx="2646878" cy="461665"/>
          </a:xfrm>
          <a:prstGeom prst="rect">
            <a:avLst/>
          </a:prstGeom>
          <a:noFill/>
        </p:spPr>
        <p:txBody>
          <a:bodyPr wrap="none" rtlCol="0">
            <a:spAutoFit/>
          </a:bodyPr>
          <a:lstStyle/>
          <a:p>
            <a:r>
              <a:rPr kumimoji="1" lang="zh-CN" altLang="en-US" sz="2400" dirty="0">
                <a:solidFill>
                  <a:srgbClr val="FF0000"/>
                </a:solidFill>
              </a:rPr>
              <a:t>能量正定性要求！</a:t>
            </a:r>
            <a:endParaRPr kumimoji="1" lang="zh-CN" altLang="en-US" sz="2400"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0" y="2708920"/>
            <a:ext cx="8676456" cy="223224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5400" b="1" dirty="0">
                <a:solidFill>
                  <a:srgbClr val="FF0000"/>
                </a:solidFill>
              </a:rPr>
              <a:t>四、类星体与超大质量黑洞</a:t>
            </a:r>
            <a:endParaRPr lang="zh-CN" altLang="en-US" sz="5400" dirty="0"/>
          </a:p>
        </p:txBody>
      </p:sp>
      <p:sp>
        <p:nvSpPr>
          <p:cNvPr id="2" name="文本框 1"/>
          <p:cNvSpPr txBox="1"/>
          <p:nvPr/>
        </p:nvSpPr>
        <p:spPr>
          <a:xfrm>
            <a:off x="2123728" y="4365104"/>
            <a:ext cx="4852610" cy="523220"/>
          </a:xfrm>
          <a:prstGeom prst="rect">
            <a:avLst/>
          </a:prstGeom>
          <a:noFill/>
        </p:spPr>
        <p:txBody>
          <a:bodyPr wrap="none" rtlCol="0">
            <a:spAutoFit/>
          </a:bodyPr>
          <a:lstStyle/>
          <a:p>
            <a:r>
              <a:rPr kumimoji="1" lang="zh-CN" altLang="en-US" sz="2800" dirty="0"/>
              <a:t>部分内容取自薛永泉教授报告</a:t>
            </a:r>
            <a:endParaRPr kumimoji="1" lang="zh-CN" altLang="en-US"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6963638" cy="415498"/>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1908</a:t>
            </a:r>
            <a:r>
              <a:rPr kumimoji="1" lang="zh-CN" altLang="en-US" sz="2100" dirty="0">
                <a:solidFill>
                  <a:srgbClr val="FF0000"/>
                </a:solidFill>
                <a:latin typeface="微软雅黑" charset="-122"/>
                <a:ea typeface="微软雅黑" charset="-122"/>
                <a:cs typeface="微软雅黑" charset="-122"/>
              </a:rPr>
              <a:t>：</a:t>
            </a:r>
            <a:r>
              <a:rPr kumimoji="1" lang="en-US" altLang="zh-CN" sz="2100" dirty="0">
                <a:solidFill>
                  <a:srgbClr val="FF0000"/>
                </a:solidFill>
                <a:latin typeface="微软雅黑" charset="-122"/>
                <a:ea typeface="微软雅黑" charset="-122"/>
                <a:cs typeface="微软雅黑" charset="-122"/>
              </a:rPr>
              <a:t>Edward</a:t>
            </a:r>
            <a:r>
              <a:rPr kumimoji="1" lang="zh-CN" altLang="en-US" sz="2100" dirty="0">
                <a:solidFill>
                  <a:srgbClr val="FF0000"/>
                </a:solidFill>
                <a:latin typeface="微软雅黑" charset="-122"/>
                <a:ea typeface="微软雅黑" charset="-122"/>
                <a:cs typeface="微软雅黑" charset="-122"/>
              </a:rPr>
              <a:t> </a:t>
            </a:r>
            <a:r>
              <a:rPr kumimoji="1" lang="en-US" altLang="zh-CN" sz="2100" dirty="0" err="1">
                <a:solidFill>
                  <a:srgbClr val="FF0000"/>
                </a:solidFill>
                <a:latin typeface="微软雅黑" charset="-122"/>
                <a:ea typeface="微软雅黑" charset="-122"/>
                <a:cs typeface="微软雅黑" charset="-122"/>
              </a:rPr>
              <a:t>Fath</a:t>
            </a:r>
            <a:r>
              <a:rPr kumimoji="1" lang="zh-CN" altLang="en-US" sz="2100" dirty="0">
                <a:solidFill>
                  <a:srgbClr val="FF0000"/>
                </a:solidFill>
                <a:latin typeface="微软雅黑" charset="-122"/>
                <a:ea typeface="微软雅黑" charset="-122"/>
                <a:cs typeface="微软雅黑" charset="-122"/>
              </a:rPr>
              <a:t>注意到</a:t>
            </a:r>
            <a:r>
              <a:rPr kumimoji="1" lang="en-US" altLang="zh-CN" sz="2100" dirty="0">
                <a:solidFill>
                  <a:srgbClr val="FF0000"/>
                </a:solidFill>
                <a:latin typeface="微软雅黑" charset="-122"/>
                <a:ea typeface="微软雅黑" charset="-122"/>
                <a:cs typeface="微软雅黑" charset="-122"/>
              </a:rPr>
              <a:t>NGC</a:t>
            </a:r>
            <a:r>
              <a:rPr kumimoji="1" lang="zh-CN" altLang="en-US" sz="2100" dirty="0">
                <a:solidFill>
                  <a:srgbClr val="FF0000"/>
                </a:solidFill>
                <a:latin typeface="微软雅黑" charset="-122"/>
                <a:ea typeface="微软雅黑" charset="-122"/>
                <a:cs typeface="微软雅黑" charset="-122"/>
              </a:rPr>
              <a:t> </a:t>
            </a:r>
            <a:r>
              <a:rPr kumimoji="1" lang="en-US" altLang="zh-CN" sz="2100" dirty="0">
                <a:solidFill>
                  <a:srgbClr val="FF0000"/>
                </a:solidFill>
                <a:latin typeface="微软雅黑" charset="-122"/>
                <a:ea typeface="微软雅黑" charset="-122"/>
                <a:cs typeface="微软雅黑" charset="-122"/>
              </a:rPr>
              <a:t>1068</a:t>
            </a:r>
            <a:r>
              <a:rPr kumimoji="1" lang="zh-CN" altLang="en-US" sz="2100" dirty="0">
                <a:solidFill>
                  <a:srgbClr val="FF0000"/>
                </a:solidFill>
                <a:latin typeface="微软雅黑" charset="-122"/>
                <a:ea typeface="微软雅黑" charset="-122"/>
                <a:cs typeface="微软雅黑" charset="-122"/>
              </a:rPr>
              <a:t>核区有强发射线</a:t>
            </a:r>
            <a:endParaRPr kumimoji="1" lang="en-US" altLang="zh-CN" sz="2100"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6094555" y="3212976"/>
            <a:ext cx="2835145" cy="3375173"/>
          </a:xfrm>
          <a:prstGeom prst="rect">
            <a:avLst/>
          </a:prstGeom>
        </p:spPr>
      </p:pic>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049" y="3212977"/>
            <a:ext cx="2673751" cy="337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3"/>
          <a:stretch>
            <a:fillRect/>
          </a:stretch>
        </p:blipFill>
        <p:spPr>
          <a:xfrm>
            <a:off x="2794442" y="3212976"/>
            <a:ext cx="3277471" cy="3375173"/>
          </a:xfrm>
          <a:prstGeom prst="rect">
            <a:avLst/>
          </a:prstGeom>
        </p:spPr>
      </p:pic>
      <p:sp>
        <p:nvSpPr>
          <p:cNvPr id="6" name="矩形 5"/>
          <p:cNvSpPr/>
          <p:nvPr/>
        </p:nvSpPr>
        <p:spPr>
          <a:xfrm>
            <a:off x="4085713" y="4509120"/>
            <a:ext cx="360040" cy="319434"/>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8" name="直线连接符 7"/>
          <p:cNvCxnSpPr/>
          <p:nvPr/>
        </p:nvCxnSpPr>
        <p:spPr>
          <a:xfrm flipV="1">
            <a:off x="4445753" y="3212976"/>
            <a:ext cx="1648802" cy="1296144"/>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线连接符 8"/>
          <p:cNvCxnSpPr/>
          <p:nvPr/>
        </p:nvCxnSpPr>
        <p:spPr>
          <a:xfrm>
            <a:off x="4433177" y="4828554"/>
            <a:ext cx="1661378" cy="1759595"/>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4"/>
          <a:srcRect l="15631" r="15806" b="8897"/>
          <a:stretch>
            <a:fillRect/>
          </a:stretch>
        </p:blipFill>
        <p:spPr>
          <a:xfrm flipH="1">
            <a:off x="6116060" y="3717032"/>
            <a:ext cx="1336260" cy="1089754"/>
          </a:xfrm>
          <a:prstGeom prst="rect">
            <a:avLst/>
          </a:prstGeom>
          <a:ln>
            <a:noFill/>
          </a:ln>
          <a:effectLst>
            <a:softEdge rad="112500"/>
          </a:effectLst>
        </p:spPr>
      </p:pic>
      <p:sp>
        <p:nvSpPr>
          <p:cNvPr id="12" name="文本框 11"/>
          <p:cNvSpPr txBox="1"/>
          <p:nvPr/>
        </p:nvSpPr>
        <p:spPr>
          <a:xfrm>
            <a:off x="3748703" y="3234462"/>
            <a:ext cx="1183337" cy="338554"/>
          </a:xfrm>
          <a:prstGeom prst="rect">
            <a:avLst/>
          </a:prstGeom>
          <a:noFill/>
        </p:spPr>
        <p:txBody>
          <a:bodyPr wrap="none" rtlCol="0">
            <a:spAutoFit/>
          </a:bodyPr>
          <a:lstStyle/>
          <a:p>
            <a:r>
              <a:rPr kumimoji="1" lang="en-US" altLang="zh-CN" sz="1600" dirty="0">
                <a:solidFill>
                  <a:schemeClr val="bg1"/>
                </a:solidFill>
                <a:latin typeface="微软雅黑" charset="-122"/>
                <a:ea typeface="微软雅黑" charset="-122"/>
                <a:cs typeface="微软雅黑" charset="-122"/>
              </a:rPr>
              <a:t>NGC</a:t>
            </a:r>
            <a:r>
              <a:rPr kumimoji="1" lang="zh-CN" altLang="en-US" sz="1600" dirty="0">
                <a:solidFill>
                  <a:schemeClr val="bg1"/>
                </a:solidFill>
                <a:latin typeface="微软雅黑" charset="-122"/>
                <a:ea typeface="微软雅黑" charset="-122"/>
                <a:cs typeface="微软雅黑" charset="-122"/>
              </a:rPr>
              <a:t> </a:t>
            </a:r>
            <a:r>
              <a:rPr kumimoji="1" lang="en-US" altLang="zh-CN" sz="1600" dirty="0">
                <a:solidFill>
                  <a:schemeClr val="bg1"/>
                </a:solidFill>
                <a:latin typeface="微软雅黑" charset="-122"/>
                <a:ea typeface="微软雅黑" charset="-122"/>
                <a:cs typeface="微软雅黑" charset="-122"/>
              </a:rPr>
              <a:t>1068</a:t>
            </a:r>
            <a:endParaRPr kumimoji="1" lang="zh-CN" altLang="en-US" sz="1600" dirty="0">
              <a:solidFill>
                <a:schemeClr val="bg1"/>
              </a:solidFill>
              <a:latin typeface="微软雅黑" charset="-122"/>
              <a:ea typeface="微软雅黑" charset="-122"/>
              <a:cs typeface="微软雅黑" charset="-122"/>
            </a:endParaRPr>
          </a:p>
        </p:txBody>
      </p:sp>
      <p:sp>
        <p:nvSpPr>
          <p:cNvPr id="13" name="文本框 12"/>
          <p:cNvSpPr txBox="1"/>
          <p:nvPr/>
        </p:nvSpPr>
        <p:spPr>
          <a:xfrm>
            <a:off x="6199936" y="3234462"/>
            <a:ext cx="1005403"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强发射线</a:t>
            </a:r>
            <a:endParaRPr kumimoji="1" lang="zh-CN" altLang="en-US" sz="1600" dirty="0">
              <a:solidFill>
                <a:schemeClr val="bg1"/>
              </a:solidFill>
              <a:latin typeface="微软雅黑" charset="-122"/>
              <a:ea typeface="微软雅黑" charset="-122"/>
              <a:cs typeface="微软雅黑" charset="-122"/>
            </a:endParaRPr>
          </a:p>
        </p:txBody>
      </p:sp>
      <p:sp>
        <p:nvSpPr>
          <p:cNvPr id="14" name="文本框 13"/>
          <p:cNvSpPr txBox="1"/>
          <p:nvPr/>
        </p:nvSpPr>
        <p:spPr>
          <a:xfrm>
            <a:off x="2051720" y="3234462"/>
            <a:ext cx="602857" cy="338554"/>
          </a:xfrm>
          <a:prstGeom prst="rect">
            <a:avLst/>
          </a:prstGeom>
          <a:noFill/>
        </p:spPr>
        <p:txBody>
          <a:bodyPr wrap="none" rtlCol="0">
            <a:spAutoFit/>
          </a:bodyPr>
          <a:lstStyle/>
          <a:p>
            <a:r>
              <a:rPr kumimoji="1" lang="en-US" altLang="zh-CN" sz="1600">
                <a:solidFill>
                  <a:schemeClr val="bg1"/>
                </a:solidFill>
                <a:latin typeface="微软雅黑" charset="-122"/>
                <a:ea typeface="微软雅黑" charset="-122"/>
                <a:cs typeface="微软雅黑" charset="-122"/>
              </a:rPr>
              <a:t>Fath</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530220" cy="738664"/>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1918</a:t>
            </a:r>
            <a:r>
              <a:rPr kumimoji="1" lang="zh-CN" altLang="en-US" sz="2100" dirty="0">
                <a:solidFill>
                  <a:srgbClr val="FF0000"/>
                </a:solidFill>
                <a:latin typeface="微软雅黑" charset="-122"/>
                <a:ea typeface="微软雅黑" charset="-122"/>
                <a:cs typeface="微软雅黑" charset="-122"/>
              </a:rPr>
              <a:t>：</a:t>
            </a:r>
            <a:r>
              <a:rPr kumimoji="1" lang="en-US" altLang="zh-CN" sz="2100" dirty="0" err="1">
                <a:solidFill>
                  <a:srgbClr val="FF0000"/>
                </a:solidFill>
                <a:latin typeface="微软雅黑" charset="-122"/>
                <a:ea typeface="微软雅黑" charset="-122"/>
                <a:cs typeface="微软雅黑" charset="-122"/>
              </a:rPr>
              <a:t>Herber</a:t>
            </a:r>
            <a:r>
              <a:rPr kumimoji="1" lang="zh-CN" altLang="en-US" sz="2100" dirty="0">
                <a:solidFill>
                  <a:srgbClr val="FF0000"/>
                </a:solidFill>
                <a:latin typeface="微软雅黑" charset="-122"/>
                <a:ea typeface="微软雅黑" charset="-122"/>
                <a:cs typeface="微软雅黑" charset="-122"/>
              </a:rPr>
              <a:t> </a:t>
            </a:r>
            <a:r>
              <a:rPr kumimoji="1" lang="en-US" altLang="zh-CN" sz="2100" dirty="0">
                <a:solidFill>
                  <a:srgbClr val="FF0000"/>
                </a:solidFill>
                <a:latin typeface="微软雅黑" charset="-122"/>
                <a:ea typeface="微软雅黑" charset="-122"/>
                <a:cs typeface="微软雅黑" charset="-122"/>
              </a:rPr>
              <a:t>Curtis</a:t>
            </a:r>
            <a:r>
              <a:rPr kumimoji="1" lang="zh-CN" altLang="en-US" sz="2100" dirty="0">
                <a:solidFill>
                  <a:srgbClr val="FF0000"/>
                </a:solidFill>
                <a:latin typeface="微软雅黑" charset="-122"/>
                <a:ea typeface="微软雅黑" charset="-122"/>
                <a:cs typeface="微软雅黑" charset="-122"/>
              </a:rPr>
              <a:t>注意到“一条奇怪的直线”连接至</a:t>
            </a:r>
            <a:r>
              <a:rPr kumimoji="1" lang="en-US" altLang="zh-CN" sz="2100" dirty="0">
                <a:solidFill>
                  <a:srgbClr val="FF0000"/>
                </a:solidFill>
                <a:latin typeface="微软雅黑" charset="-122"/>
                <a:ea typeface="微软雅黑" charset="-122"/>
                <a:cs typeface="微软雅黑" charset="-122"/>
              </a:rPr>
              <a:t>M87</a:t>
            </a:r>
            <a:r>
              <a:rPr kumimoji="1" lang="zh-CN" altLang="en-US" sz="2100" dirty="0">
                <a:solidFill>
                  <a:srgbClr val="FF0000"/>
                </a:solidFill>
                <a:latin typeface="微软雅黑" charset="-122"/>
                <a:ea typeface="微软雅黑" charset="-122"/>
                <a:cs typeface="微软雅黑" charset="-122"/>
              </a:rPr>
              <a:t>的核心</a:t>
            </a:r>
            <a:endParaRPr kumimoji="1" lang="en-US" altLang="zh-CN" sz="2100" dirty="0">
              <a:solidFill>
                <a:srgbClr val="FF0000"/>
              </a:solidFill>
              <a:latin typeface="微软雅黑" charset="-122"/>
              <a:ea typeface="微软雅黑" charset="-122"/>
              <a:cs typeface="微软雅黑" charset="-122"/>
            </a:endParaRPr>
          </a:p>
        </p:txBody>
      </p:sp>
      <p:pic>
        <p:nvPicPr>
          <p:cNvPr id="5" name="Picture 6"/>
          <p:cNvPicPr/>
          <p:nvPr/>
        </p:nvPicPr>
        <p:blipFill>
          <a:blip r:embed="rId1">
            <a:extLst>
              <a:ext uri="{28A0092B-C50C-407E-A947-70E740481C1C}">
                <a14:useLocalDpi xmlns:a14="http://schemas.microsoft.com/office/drawing/2010/main" val="0"/>
              </a:ext>
            </a:extLst>
          </a:blip>
          <a:srcRect/>
          <a:stretch>
            <a:fillRect/>
          </a:stretch>
        </p:blipFill>
        <p:spPr bwMode="auto">
          <a:xfrm>
            <a:off x="1582688" y="3337942"/>
            <a:ext cx="19177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356992"/>
            <a:ext cx="3182938" cy="322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5921181" y="4005064"/>
            <a:ext cx="595035" cy="338554"/>
          </a:xfrm>
          <a:prstGeom prst="rect">
            <a:avLst/>
          </a:prstGeom>
          <a:noFill/>
        </p:spPr>
        <p:txBody>
          <a:bodyPr wrap="none" rtlCol="0">
            <a:spAutoFit/>
          </a:bodyPr>
          <a:lstStyle/>
          <a:p>
            <a:r>
              <a:rPr kumimoji="1" lang="zh-CN" altLang="en-US" sz="1600">
                <a:solidFill>
                  <a:schemeClr val="bg1"/>
                </a:solidFill>
                <a:latin typeface="微软雅黑" charset="-122"/>
                <a:ea typeface="微软雅黑" charset="-122"/>
                <a:cs typeface="微软雅黑" charset="-122"/>
              </a:rPr>
              <a:t>喷流</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530220" cy="1061829"/>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1939</a:t>
            </a:r>
            <a:r>
              <a:rPr kumimoji="1" lang="zh-CN" altLang="en-US" sz="2100" dirty="0">
                <a:solidFill>
                  <a:srgbClr val="FF0000"/>
                </a:solidFill>
                <a:latin typeface="微软雅黑" charset="-122"/>
                <a:ea typeface="微软雅黑" charset="-122"/>
                <a:cs typeface="微软雅黑" charset="-122"/>
              </a:rPr>
              <a:t>：</a:t>
            </a:r>
            <a:r>
              <a:rPr kumimoji="1" lang="en-US" altLang="zh-CN" sz="2100" dirty="0">
                <a:solidFill>
                  <a:srgbClr val="FF0000"/>
                </a:solidFill>
                <a:latin typeface="微软雅黑" charset="-122"/>
                <a:ea typeface="微软雅黑" charset="-122"/>
                <a:cs typeface="微软雅黑" charset="-122"/>
              </a:rPr>
              <a:t>Grote</a:t>
            </a:r>
            <a:r>
              <a:rPr kumimoji="1" lang="zh-CN" altLang="en-US" sz="2100" dirty="0">
                <a:solidFill>
                  <a:srgbClr val="FF0000"/>
                </a:solidFill>
                <a:latin typeface="微软雅黑" charset="-122"/>
                <a:ea typeface="微软雅黑" charset="-122"/>
                <a:cs typeface="微软雅黑" charset="-122"/>
              </a:rPr>
              <a:t> </a:t>
            </a:r>
            <a:r>
              <a:rPr kumimoji="1" lang="en-US" altLang="zh-CN" sz="2100" dirty="0" err="1">
                <a:solidFill>
                  <a:srgbClr val="FF0000"/>
                </a:solidFill>
                <a:latin typeface="微软雅黑" charset="-122"/>
                <a:ea typeface="微软雅黑" charset="-122"/>
                <a:cs typeface="微软雅黑" charset="-122"/>
              </a:rPr>
              <a:t>Reber</a:t>
            </a:r>
            <a:r>
              <a:rPr kumimoji="1" lang="zh-CN" altLang="en-US" sz="2100" dirty="0">
                <a:solidFill>
                  <a:srgbClr val="FF0000"/>
                </a:solidFill>
                <a:latin typeface="微软雅黑" charset="-122"/>
                <a:ea typeface="微软雅黑" charset="-122"/>
                <a:cs typeface="微软雅黑" charset="-122"/>
              </a:rPr>
              <a:t>发现射电源天鹅座</a:t>
            </a:r>
            <a:r>
              <a:rPr kumimoji="1" lang="en-US" altLang="zh-CN" sz="2100" dirty="0">
                <a:solidFill>
                  <a:srgbClr val="FF0000"/>
                </a:solidFill>
                <a:latin typeface="微软雅黑" charset="-122"/>
                <a:ea typeface="微软雅黑" charset="-122"/>
                <a:cs typeface="微软雅黑" charset="-122"/>
              </a:rPr>
              <a:t>A</a:t>
            </a:r>
            <a:endParaRPr kumimoji="1" lang="en-US" altLang="zh-CN" sz="2100" dirty="0">
              <a:solidFill>
                <a:srgbClr val="FF0000"/>
              </a:solidFill>
              <a:latin typeface="微软雅黑" charset="-122"/>
              <a:ea typeface="微软雅黑" charset="-122"/>
              <a:cs typeface="微软雅黑" charset="-122"/>
            </a:endParaRPr>
          </a:p>
        </p:txBody>
      </p:sp>
      <p:pic>
        <p:nvPicPr>
          <p:cNvPr id="3"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043608" y="3356992"/>
            <a:ext cx="6615159" cy="307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3832949" y="5106670"/>
            <a:ext cx="595035"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黑洞</a:t>
            </a:r>
            <a:endParaRPr kumimoji="1" lang="zh-CN" altLang="en-US" sz="1600" dirty="0">
              <a:solidFill>
                <a:schemeClr val="bg1"/>
              </a:solidFill>
              <a:latin typeface="微软雅黑" charset="-122"/>
              <a:ea typeface="微软雅黑" charset="-122"/>
              <a:cs typeface="微软雅黑" charset="-122"/>
            </a:endParaRPr>
          </a:p>
        </p:txBody>
      </p:sp>
      <p:sp>
        <p:nvSpPr>
          <p:cNvPr id="5" name="文本框 4"/>
          <p:cNvSpPr txBox="1"/>
          <p:nvPr/>
        </p:nvSpPr>
        <p:spPr>
          <a:xfrm>
            <a:off x="4716016" y="4818638"/>
            <a:ext cx="595035"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喷流</a:t>
            </a:r>
            <a:endParaRPr kumimoji="1" lang="zh-CN" altLang="en-US" sz="1600" dirty="0">
              <a:solidFill>
                <a:schemeClr val="bg1"/>
              </a:solidFill>
              <a:latin typeface="微软雅黑" charset="-122"/>
              <a:ea typeface="微软雅黑" charset="-122"/>
              <a:cs typeface="微软雅黑" charset="-122"/>
            </a:endParaRPr>
          </a:p>
        </p:txBody>
      </p:sp>
      <p:sp>
        <p:nvSpPr>
          <p:cNvPr id="6" name="文本框 5"/>
          <p:cNvSpPr txBox="1"/>
          <p:nvPr/>
        </p:nvSpPr>
        <p:spPr>
          <a:xfrm>
            <a:off x="6516216" y="4818638"/>
            <a:ext cx="800219" cy="338554"/>
          </a:xfrm>
          <a:prstGeom prst="rect">
            <a:avLst/>
          </a:prstGeom>
          <a:noFill/>
        </p:spPr>
        <p:txBody>
          <a:bodyPr wrap="none" rtlCol="0">
            <a:spAutoFit/>
          </a:bodyPr>
          <a:lstStyle/>
          <a:p>
            <a:r>
              <a:rPr kumimoji="1" lang="zh-CN" altLang="en-US" sz="1600">
                <a:solidFill>
                  <a:schemeClr val="bg1"/>
                </a:solidFill>
                <a:latin typeface="微软雅黑" charset="-122"/>
                <a:ea typeface="微软雅黑" charset="-122"/>
                <a:cs typeface="微软雅黑" charset="-122"/>
              </a:rPr>
              <a:t>射电瓣</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530220" cy="1384995"/>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1963</a:t>
            </a:r>
            <a:r>
              <a:rPr kumimoji="1" lang="zh-CN" altLang="en-US" sz="2100" dirty="0">
                <a:solidFill>
                  <a:srgbClr val="FF0000"/>
                </a:solidFill>
                <a:latin typeface="微软雅黑" charset="-122"/>
                <a:ea typeface="微软雅黑" charset="-122"/>
                <a:cs typeface="微软雅黑" charset="-122"/>
              </a:rPr>
              <a:t>：</a:t>
            </a:r>
            <a:r>
              <a:rPr kumimoji="1" lang="en-US" altLang="zh-CN" sz="2100" dirty="0">
                <a:solidFill>
                  <a:srgbClr val="FF0000"/>
                </a:solidFill>
                <a:latin typeface="微软雅黑" charset="-122"/>
                <a:ea typeface="微软雅黑" charset="-122"/>
                <a:cs typeface="微软雅黑" charset="-122"/>
              </a:rPr>
              <a:t>Maarten</a:t>
            </a:r>
            <a:r>
              <a:rPr kumimoji="1" lang="zh-CN" altLang="en-US" sz="2100" dirty="0">
                <a:solidFill>
                  <a:srgbClr val="FF0000"/>
                </a:solidFill>
                <a:latin typeface="微软雅黑" charset="-122"/>
                <a:ea typeface="微软雅黑" charset="-122"/>
                <a:cs typeface="微软雅黑" charset="-122"/>
              </a:rPr>
              <a:t> </a:t>
            </a:r>
            <a:r>
              <a:rPr kumimoji="1" lang="en-US" altLang="zh-CN" sz="2100" dirty="0">
                <a:solidFill>
                  <a:srgbClr val="FF0000"/>
                </a:solidFill>
                <a:latin typeface="微软雅黑" charset="-122"/>
                <a:ea typeface="微软雅黑" charset="-122"/>
                <a:cs typeface="微软雅黑" charset="-122"/>
              </a:rPr>
              <a:t>Schmidt</a:t>
            </a:r>
            <a:r>
              <a:rPr kumimoji="1" lang="zh-CN" altLang="en-US" sz="2100" dirty="0">
                <a:solidFill>
                  <a:srgbClr val="FF0000"/>
                </a:solidFill>
                <a:latin typeface="微软雅黑" charset="-122"/>
                <a:ea typeface="微软雅黑" charset="-122"/>
                <a:cs typeface="微软雅黑" charset="-122"/>
              </a:rPr>
              <a:t>发现</a:t>
            </a:r>
            <a:r>
              <a:rPr kumimoji="1" lang="en-US" altLang="zh-CN" sz="2100" dirty="0">
                <a:solidFill>
                  <a:srgbClr val="FF0000"/>
                </a:solidFill>
                <a:latin typeface="微软雅黑" charset="-122"/>
                <a:ea typeface="微软雅黑" charset="-122"/>
                <a:cs typeface="微软雅黑" charset="-122"/>
              </a:rPr>
              <a:t>3C</a:t>
            </a:r>
            <a:r>
              <a:rPr kumimoji="1" lang="zh-CN" altLang="en-US" sz="2100" dirty="0">
                <a:solidFill>
                  <a:srgbClr val="FF0000"/>
                </a:solidFill>
                <a:latin typeface="微软雅黑" charset="-122"/>
                <a:ea typeface="微软雅黑" charset="-122"/>
                <a:cs typeface="微软雅黑" charset="-122"/>
              </a:rPr>
              <a:t> </a:t>
            </a:r>
            <a:r>
              <a:rPr kumimoji="1" lang="en-US" altLang="zh-CN" sz="2100" dirty="0">
                <a:solidFill>
                  <a:srgbClr val="FF0000"/>
                </a:solidFill>
                <a:latin typeface="微软雅黑" charset="-122"/>
                <a:ea typeface="微软雅黑" charset="-122"/>
                <a:cs typeface="微软雅黑" charset="-122"/>
              </a:rPr>
              <a:t>273</a:t>
            </a:r>
            <a:r>
              <a:rPr kumimoji="1" lang="zh-CN" altLang="en-US" sz="2100" dirty="0">
                <a:solidFill>
                  <a:srgbClr val="FF0000"/>
                </a:solidFill>
                <a:latin typeface="微软雅黑" charset="-122"/>
                <a:ea typeface="微软雅黑" charset="-122"/>
                <a:cs typeface="微软雅黑" charset="-122"/>
              </a:rPr>
              <a:t>具有红移</a:t>
            </a:r>
            <a:r>
              <a:rPr kumimoji="1" lang="en-US" altLang="zh-CN" sz="2100" dirty="0">
                <a:solidFill>
                  <a:srgbClr val="FF0000"/>
                </a:solidFill>
                <a:latin typeface="微软雅黑" charset="-122"/>
                <a:ea typeface="微软雅黑" charset="-122"/>
                <a:cs typeface="微软雅黑" charset="-122"/>
              </a:rPr>
              <a:t>0.158</a:t>
            </a:r>
            <a:endParaRPr kumimoji="1" lang="en-US" altLang="zh-CN" sz="2100" dirty="0">
              <a:solidFill>
                <a:srgbClr val="FF0000"/>
              </a:solidFill>
              <a:latin typeface="微软雅黑" charset="-122"/>
              <a:ea typeface="微软雅黑" charset="-122"/>
              <a:cs typeface="微软雅黑" charset="-122"/>
            </a:endParaRPr>
          </a:p>
        </p:txBody>
      </p:sp>
      <p:pic>
        <p:nvPicPr>
          <p:cNvPr id="4"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475841" y="3284984"/>
            <a:ext cx="255254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2"/>
          <a:stretch>
            <a:fillRect/>
          </a:stretch>
        </p:blipFill>
        <p:spPr>
          <a:xfrm>
            <a:off x="581987" y="3284984"/>
            <a:ext cx="4821846" cy="3352800"/>
          </a:xfrm>
          <a:prstGeom prst="rect">
            <a:avLst/>
          </a:prstGeom>
        </p:spPr>
      </p:pic>
      <p:sp>
        <p:nvSpPr>
          <p:cNvPr id="6" name="文本框 5"/>
          <p:cNvSpPr txBox="1"/>
          <p:nvPr/>
        </p:nvSpPr>
        <p:spPr>
          <a:xfrm>
            <a:off x="5736449" y="2946430"/>
            <a:ext cx="2031325" cy="338554"/>
          </a:xfrm>
          <a:prstGeom prst="rect">
            <a:avLst/>
          </a:prstGeom>
          <a:noFill/>
        </p:spPr>
        <p:txBody>
          <a:bodyPr wrap="none" rtlCol="0">
            <a:spAutoFit/>
          </a:bodyPr>
          <a:lstStyle/>
          <a:p>
            <a:r>
              <a:rPr kumimoji="1" lang="zh-CN" altLang="en-US" sz="1600" dirty="0">
                <a:solidFill>
                  <a:srgbClr val="C00000"/>
                </a:solidFill>
                <a:latin typeface="微软雅黑" charset="-122"/>
                <a:ea typeface="微软雅黑" charset="-122"/>
                <a:cs typeface="微软雅黑" charset="-122"/>
              </a:rPr>
              <a:t>“探索宇宙的边缘”</a:t>
            </a:r>
            <a:endParaRPr kumimoji="1" lang="zh-CN" altLang="en-US" sz="1600" dirty="0">
              <a:solidFill>
                <a:srgbClr val="C00000"/>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530220" cy="1708160"/>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1963</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Maarten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Schmidt</a:t>
            </a:r>
            <a:r>
              <a:rPr kumimoji="1" lang="zh-CN" altLang="en-US" sz="2100" dirty="0">
                <a:solidFill>
                  <a:schemeClr val="tx1">
                    <a:lumMod val="50000"/>
                    <a:lumOff val="50000"/>
                  </a:schemeClr>
                </a:solidFill>
                <a:latin typeface="微软雅黑" charset="-122"/>
                <a:ea typeface="微软雅黑" charset="-122"/>
                <a:cs typeface="微软雅黑" charset="-122"/>
              </a:rPr>
              <a:t>发现</a:t>
            </a:r>
            <a:r>
              <a:rPr kumimoji="1" lang="en-US" altLang="zh-CN" sz="2100" dirty="0">
                <a:solidFill>
                  <a:schemeClr val="tx1">
                    <a:lumMod val="50000"/>
                    <a:lumOff val="50000"/>
                  </a:schemeClr>
                </a:solidFill>
                <a:latin typeface="微软雅黑" charset="-122"/>
                <a:ea typeface="微软雅黑" charset="-122"/>
                <a:cs typeface="微软雅黑" charset="-122"/>
              </a:rPr>
              <a:t>3C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273</a:t>
            </a:r>
            <a:r>
              <a:rPr kumimoji="1" lang="zh-CN" altLang="en-US" sz="2100" dirty="0">
                <a:solidFill>
                  <a:schemeClr val="tx1">
                    <a:lumMod val="50000"/>
                    <a:lumOff val="50000"/>
                  </a:schemeClr>
                </a:solidFill>
                <a:latin typeface="微软雅黑" charset="-122"/>
                <a:ea typeface="微软雅黑" charset="-122"/>
                <a:cs typeface="微软雅黑" charset="-122"/>
              </a:rPr>
              <a:t>具有红移</a:t>
            </a:r>
            <a:r>
              <a:rPr kumimoji="1" lang="en-US" altLang="zh-CN" sz="2100" dirty="0">
                <a:solidFill>
                  <a:schemeClr val="tx1">
                    <a:lumMod val="50000"/>
                    <a:lumOff val="50000"/>
                  </a:schemeClr>
                </a:solidFill>
                <a:latin typeface="微软雅黑" charset="-122"/>
                <a:ea typeface="微软雅黑" charset="-122"/>
                <a:cs typeface="微软雅黑" charset="-122"/>
              </a:rPr>
              <a:t>0.158</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1964</a:t>
            </a:r>
            <a:r>
              <a:rPr kumimoji="1" lang="zh-CN" altLang="en-US" sz="2100" dirty="0">
                <a:solidFill>
                  <a:srgbClr val="FF0000"/>
                </a:solidFill>
                <a:latin typeface="微软雅黑" charset="-122"/>
                <a:ea typeface="微软雅黑" charset="-122"/>
                <a:cs typeface="微软雅黑" charset="-122"/>
              </a:rPr>
              <a:t>：</a:t>
            </a:r>
            <a:r>
              <a:rPr kumimoji="1" lang="en-US" altLang="zh-CN" sz="2100" dirty="0" err="1">
                <a:solidFill>
                  <a:srgbClr val="FF0000"/>
                </a:solidFill>
                <a:latin typeface="微软雅黑" charset="-122"/>
                <a:ea typeface="微软雅黑" charset="-122"/>
                <a:cs typeface="微软雅黑" charset="-122"/>
              </a:rPr>
              <a:t>Salpeter</a:t>
            </a:r>
            <a:r>
              <a:rPr kumimoji="1" lang="zh-CN" altLang="en-US" sz="2100" dirty="0">
                <a:solidFill>
                  <a:srgbClr val="FF0000"/>
                </a:solidFill>
                <a:latin typeface="微软雅黑" charset="-122"/>
                <a:ea typeface="微软雅黑" charset="-122"/>
                <a:cs typeface="微软雅黑" charset="-122"/>
              </a:rPr>
              <a:t>、</a:t>
            </a:r>
            <a:r>
              <a:rPr kumimoji="1" lang="en-US" altLang="zh-CN" sz="2100" dirty="0" err="1">
                <a:solidFill>
                  <a:srgbClr val="FF0000"/>
                </a:solidFill>
                <a:latin typeface="微软雅黑" charset="-122"/>
                <a:ea typeface="微软雅黑" charset="-122"/>
                <a:cs typeface="微软雅黑" charset="-122"/>
              </a:rPr>
              <a:t>Zeldovich</a:t>
            </a:r>
            <a:r>
              <a:rPr kumimoji="1" lang="zh-CN" altLang="en-US" sz="2100" dirty="0">
                <a:solidFill>
                  <a:srgbClr val="FF0000"/>
                </a:solidFill>
                <a:latin typeface="微软雅黑" charset="-122"/>
                <a:ea typeface="微软雅黑" charset="-122"/>
                <a:cs typeface="微软雅黑" charset="-122"/>
              </a:rPr>
              <a:t>和</a:t>
            </a:r>
            <a:r>
              <a:rPr kumimoji="1" lang="en-US" altLang="zh-CN" sz="2100" dirty="0" err="1">
                <a:solidFill>
                  <a:srgbClr val="FF0000"/>
                </a:solidFill>
                <a:latin typeface="微软雅黑" charset="-122"/>
                <a:ea typeface="微软雅黑" charset="-122"/>
                <a:cs typeface="微软雅黑" charset="-122"/>
              </a:rPr>
              <a:t>Novikov</a:t>
            </a:r>
            <a:r>
              <a:rPr kumimoji="1" lang="zh-CN" altLang="en-US" sz="2100" dirty="0">
                <a:solidFill>
                  <a:srgbClr val="FF0000"/>
                </a:solidFill>
                <a:latin typeface="微软雅黑" charset="-122"/>
                <a:ea typeface="微软雅黑" charset="-122"/>
                <a:cs typeface="微软雅黑" charset="-122"/>
              </a:rPr>
              <a:t>猜想黑洞驱动类星体</a:t>
            </a:r>
            <a:endParaRPr kumimoji="1" lang="en-US" altLang="zh-CN" sz="2100"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4355976" y="3212976"/>
            <a:ext cx="3429000" cy="3429000"/>
          </a:xfrm>
          <a:prstGeom prst="rect">
            <a:avLst/>
          </a:prstGeom>
        </p:spPr>
      </p:pic>
      <p:pic>
        <p:nvPicPr>
          <p:cNvPr id="4" name="图片 3"/>
          <p:cNvPicPr>
            <a:picLocks noChangeAspect="1"/>
          </p:cNvPicPr>
          <p:nvPr/>
        </p:nvPicPr>
        <p:blipFill>
          <a:blip r:embed="rId2"/>
          <a:stretch>
            <a:fillRect/>
          </a:stretch>
        </p:blipFill>
        <p:spPr>
          <a:xfrm>
            <a:off x="903827" y="3212975"/>
            <a:ext cx="3380141" cy="3434659"/>
          </a:xfrm>
          <a:prstGeom prst="rect">
            <a:avLst/>
          </a:prstGeom>
        </p:spPr>
      </p:pic>
      <p:sp>
        <p:nvSpPr>
          <p:cNvPr id="5" name="文本框 4"/>
          <p:cNvSpPr txBox="1"/>
          <p:nvPr/>
        </p:nvSpPr>
        <p:spPr>
          <a:xfrm>
            <a:off x="1691680" y="3234462"/>
            <a:ext cx="1826141"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类星体</a:t>
            </a:r>
            <a:r>
              <a:rPr kumimoji="1" lang="zh-CN" altLang="en-US" sz="1600">
                <a:solidFill>
                  <a:schemeClr val="bg1"/>
                </a:solidFill>
                <a:latin typeface="微软雅黑" charset="-122"/>
                <a:ea typeface="微软雅黑" charset="-122"/>
                <a:cs typeface="微软雅黑" charset="-122"/>
              </a:rPr>
              <a:t>的光学图像</a:t>
            </a:r>
            <a:endParaRPr kumimoji="1" lang="zh-CN" altLang="en-US" sz="1600" dirty="0">
              <a:solidFill>
                <a:schemeClr val="bg1"/>
              </a:solidFill>
              <a:latin typeface="微软雅黑" charset="-122"/>
              <a:ea typeface="微软雅黑" charset="-122"/>
              <a:cs typeface="微软雅黑" charset="-122"/>
            </a:endParaRPr>
          </a:p>
        </p:txBody>
      </p:sp>
      <p:sp>
        <p:nvSpPr>
          <p:cNvPr id="6" name="文本框 5"/>
          <p:cNvSpPr txBox="1"/>
          <p:nvPr/>
        </p:nvSpPr>
        <p:spPr>
          <a:xfrm>
            <a:off x="5255299" y="3241858"/>
            <a:ext cx="1620957" cy="338554"/>
          </a:xfrm>
          <a:prstGeom prst="rect">
            <a:avLst/>
          </a:prstGeom>
          <a:noFill/>
        </p:spPr>
        <p:txBody>
          <a:bodyPr wrap="none" rtlCol="0">
            <a:spAutoFit/>
          </a:bodyPr>
          <a:lstStyle/>
          <a:p>
            <a:r>
              <a:rPr kumimoji="1" lang="zh-CN" altLang="en-US" sz="1600">
                <a:solidFill>
                  <a:schemeClr val="bg1"/>
                </a:solidFill>
                <a:latin typeface="微软雅黑" charset="-122"/>
                <a:ea typeface="微软雅黑" charset="-122"/>
                <a:cs typeface="微软雅黑" charset="-122"/>
              </a:rPr>
              <a:t>黑洞驱动类星体</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530220" cy="2031325"/>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1963</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Maarten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Schmidt</a:t>
            </a:r>
            <a:r>
              <a:rPr kumimoji="1" lang="zh-CN" altLang="en-US" sz="2100" dirty="0">
                <a:solidFill>
                  <a:schemeClr val="tx1">
                    <a:lumMod val="50000"/>
                    <a:lumOff val="50000"/>
                  </a:schemeClr>
                </a:solidFill>
                <a:latin typeface="微软雅黑" charset="-122"/>
                <a:ea typeface="微软雅黑" charset="-122"/>
                <a:cs typeface="微软雅黑" charset="-122"/>
              </a:rPr>
              <a:t>发现</a:t>
            </a:r>
            <a:r>
              <a:rPr kumimoji="1" lang="en-US" altLang="zh-CN" sz="2100" dirty="0">
                <a:solidFill>
                  <a:schemeClr val="tx1">
                    <a:lumMod val="50000"/>
                    <a:lumOff val="50000"/>
                  </a:schemeClr>
                </a:solidFill>
                <a:latin typeface="微软雅黑" charset="-122"/>
                <a:ea typeface="微软雅黑" charset="-122"/>
                <a:cs typeface="微软雅黑" charset="-122"/>
              </a:rPr>
              <a:t>3C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273</a:t>
            </a:r>
            <a:r>
              <a:rPr kumimoji="1" lang="zh-CN" altLang="en-US" sz="2100" dirty="0">
                <a:solidFill>
                  <a:schemeClr val="tx1">
                    <a:lumMod val="50000"/>
                    <a:lumOff val="50000"/>
                  </a:schemeClr>
                </a:solidFill>
                <a:latin typeface="微软雅黑" charset="-122"/>
                <a:ea typeface="微软雅黑" charset="-122"/>
                <a:cs typeface="微软雅黑" charset="-122"/>
              </a:rPr>
              <a:t>具有红移</a:t>
            </a:r>
            <a:r>
              <a:rPr kumimoji="1" lang="en-US" altLang="zh-CN" sz="2100" dirty="0">
                <a:solidFill>
                  <a:schemeClr val="tx1">
                    <a:lumMod val="50000"/>
                    <a:lumOff val="50000"/>
                  </a:schemeClr>
                </a:solidFill>
                <a:latin typeface="微软雅黑" charset="-122"/>
                <a:ea typeface="微软雅黑" charset="-122"/>
                <a:cs typeface="微软雅黑" charset="-122"/>
              </a:rPr>
              <a:t>0.158</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1964</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Salpeter</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Zeldovich</a:t>
            </a:r>
            <a:r>
              <a:rPr kumimoji="1" lang="zh-CN" altLang="en-US" sz="2100" dirty="0">
                <a:solidFill>
                  <a:schemeClr val="tx1">
                    <a:lumMod val="50000"/>
                    <a:lumOff val="50000"/>
                  </a:schemeClr>
                </a:solidFill>
                <a:latin typeface="微软雅黑" charset="-122"/>
                <a:ea typeface="微软雅黑" charset="-122"/>
                <a:cs typeface="微软雅黑" charset="-122"/>
              </a:rPr>
              <a:t>和</a:t>
            </a:r>
            <a:r>
              <a:rPr kumimoji="1" lang="en-US" altLang="zh-CN" sz="2100" dirty="0" err="1">
                <a:solidFill>
                  <a:schemeClr val="tx1">
                    <a:lumMod val="50000"/>
                    <a:lumOff val="50000"/>
                  </a:schemeClr>
                </a:solidFill>
                <a:latin typeface="微软雅黑" charset="-122"/>
                <a:ea typeface="微软雅黑" charset="-122"/>
                <a:cs typeface="微软雅黑" charset="-122"/>
              </a:rPr>
              <a:t>Novikov</a:t>
            </a:r>
            <a:r>
              <a:rPr kumimoji="1" lang="zh-CN" altLang="en-US" sz="2100" dirty="0">
                <a:solidFill>
                  <a:schemeClr val="tx1">
                    <a:lumMod val="50000"/>
                    <a:lumOff val="50000"/>
                  </a:schemeClr>
                </a:solidFill>
                <a:latin typeface="微软雅黑" charset="-122"/>
                <a:ea typeface="微软雅黑" charset="-122"/>
                <a:cs typeface="微软雅黑" charset="-122"/>
              </a:rPr>
              <a:t>猜想黑洞驱动类星体</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1967</a:t>
            </a:r>
            <a:r>
              <a:rPr kumimoji="1" lang="zh-CN" altLang="en-US" sz="2100" dirty="0">
                <a:solidFill>
                  <a:srgbClr val="FF0000"/>
                </a:solidFill>
                <a:latin typeface="微软雅黑" charset="-122"/>
                <a:ea typeface="微软雅黑" charset="-122"/>
                <a:cs typeface="微软雅黑" charset="-122"/>
              </a:rPr>
              <a:t>：</a:t>
            </a:r>
            <a:r>
              <a:rPr kumimoji="1" lang="en-US" altLang="zh-CN" sz="2100" dirty="0">
                <a:solidFill>
                  <a:srgbClr val="FF0000"/>
                </a:solidFill>
                <a:latin typeface="微软雅黑" charset="-122"/>
                <a:ea typeface="微软雅黑" charset="-122"/>
                <a:cs typeface="微软雅黑" charset="-122"/>
              </a:rPr>
              <a:t>John</a:t>
            </a:r>
            <a:r>
              <a:rPr kumimoji="1" lang="zh-CN" altLang="en-US" sz="2100" dirty="0">
                <a:solidFill>
                  <a:srgbClr val="FF0000"/>
                </a:solidFill>
                <a:latin typeface="微软雅黑" charset="-122"/>
                <a:ea typeface="微软雅黑" charset="-122"/>
                <a:cs typeface="微软雅黑" charset="-122"/>
              </a:rPr>
              <a:t> </a:t>
            </a:r>
            <a:r>
              <a:rPr kumimoji="1" lang="en-US" altLang="zh-CN" sz="2100" dirty="0">
                <a:solidFill>
                  <a:srgbClr val="FF0000"/>
                </a:solidFill>
                <a:latin typeface="微软雅黑" charset="-122"/>
                <a:ea typeface="微软雅黑" charset="-122"/>
                <a:cs typeface="微软雅黑" charset="-122"/>
              </a:rPr>
              <a:t>Wheeler</a:t>
            </a:r>
            <a:r>
              <a:rPr kumimoji="1" lang="zh-CN" altLang="en-US" sz="2100" dirty="0">
                <a:solidFill>
                  <a:srgbClr val="FF0000"/>
                </a:solidFill>
                <a:latin typeface="微软雅黑" charset="-122"/>
                <a:ea typeface="微软雅黑" charset="-122"/>
                <a:cs typeface="微软雅黑" charset="-122"/>
              </a:rPr>
              <a:t>推广了“黑洞”叫法的使用</a:t>
            </a:r>
            <a:endParaRPr kumimoji="1" lang="en-US" altLang="zh-CN" sz="2100"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1691680" y="3645024"/>
            <a:ext cx="2320028" cy="2272680"/>
          </a:xfrm>
          <a:prstGeom prst="rect">
            <a:avLst/>
          </a:prstGeom>
        </p:spPr>
      </p:pic>
      <p:sp>
        <p:nvSpPr>
          <p:cNvPr id="4" name="椭圆 3"/>
          <p:cNvSpPr/>
          <p:nvPr/>
        </p:nvSpPr>
        <p:spPr>
          <a:xfrm>
            <a:off x="2627784" y="2780928"/>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p:nvSpPr>
        <p:spPr>
          <a:xfrm>
            <a:off x="3419872" y="2996952"/>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4211960" y="3573016"/>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椭圆 6"/>
          <p:cNvSpPr/>
          <p:nvPr/>
        </p:nvSpPr>
        <p:spPr>
          <a:xfrm>
            <a:off x="4499992" y="4437112"/>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p:nvSpPr>
        <p:spPr>
          <a:xfrm>
            <a:off x="4262636" y="5157192"/>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p:nvSpPr>
        <p:spPr>
          <a:xfrm>
            <a:off x="3635896" y="6021288"/>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p:nvSpPr>
        <p:spPr>
          <a:xfrm>
            <a:off x="2670696" y="6287988"/>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p:cNvSpPr/>
          <p:nvPr/>
        </p:nvSpPr>
        <p:spPr>
          <a:xfrm>
            <a:off x="1819796" y="6097488"/>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p:cNvSpPr/>
          <p:nvPr/>
        </p:nvSpPr>
        <p:spPr>
          <a:xfrm>
            <a:off x="1059380" y="5485656"/>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p:cNvSpPr/>
          <p:nvPr/>
        </p:nvSpPr>
        <p:spPr>
          <a:xfrm>
            <a:off x="665680" y="4634756"/>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p:cNvSpPr/>
          <p:nvPr/>
        </p:nvSpPr>
        <p:spPr>
          <a:xfrm>
            <a:off x="943482" y="3832594"/>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p:nvSpPr>
        <p:spPr>
          <a:xfrm>
            <a:off x="1667997" y="3058716"/>
            <a:ext cx="432048" cy="43204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爆炸形 2 15"/>
          <p:cNvSpPr/>
          <p:nvPr/>
        </p:nvSpPr>
        <p:spPr>
          <a:xfrm>
            <a:off x="5405168" y="3573016"/>
            <a:ext cx="2824084" cy="2232248"/>
          </a:xfrm>
          <a:prstGeom prst="irregularSeal2">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p:cNvSpPr txBox="1"/>
          <p:nvPr/>
        </p:nvSpPr>
        <p:spPr>
          <a:xfrm rot="20016469">
            <a:off x="5787314" y="4518582"/>
            <a:ext cx="1999265" cy="584775"/>
          </a:xfrm>
          <a:prstGeom prst="rect">
            <a:avLst/>
          </a:prstGeom>
          <a:noFill/>
        </p:spPr>
        <p:txBody>
          <a:bodyPr wrap="none" rtlCol="0">
            <a:spAutoFit/>
          </a:bodyPr>
          <a:lstStyle/>
          <a:p>
            <a:r>
              <a:rPr kumimoji="1" lang="en-US" altLang="zh-CN" sz="3200" dirty="0">
                <a:latin typeface="Bernard MT Condensed" panose="02050806060905020404" charset="0"/>
                <a:ea typeface="Bernard MT Condensed" panose="02050806060905020404" charset="0"/>
                <a:cs typeface="Bernard MT Condensed" panose="02050806060905020404" charset="0"/>
              </a:rPr>
              <a:t>Black Hole!</a:t>
            </a:r>
            <a:endParaRPr kumimoji="1" lang="zh-CN" altLang="en-US" sz="3200" dirty="0">
              <a:latin typeface="Bernard MT Condensed" panose="02050806060905020404" charset="0"/>
              <a:ea typeface="Bernard MT Condensed" panose="02050806060905020404" charset="0"/>
              <a:cs typeface="Bernard MT Condensed" panose="020508060609050204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26"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par>
                                <p:cTn id="28" presetID="37" presetClass="entr" presetSubtype="0" fill="hold" grpId="1"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900" decel="100000" fill="hold"/>
                                        <p:tgtEl>
                                          <p:spTgt spid="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1" presetClass="entr" presetSubtype="1"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heel(1)">
                                      <p:cBhvr>
                                        <p:cTn id="40" dur="2000"/>
                                        <p:tgtEl>
                                          <p:spTgt spid="7"/>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360"/>
                                          </p:val>
                                        </p:tav>
                                        <p:tav tm="100000">
                                          <p:val>
                                            <p:fltVal val="0"/>
                                          </p:val>
                                        </p:tav>
                                      </p:tavLst>
                                    </p:anim>
                                    <p:animEffect transition="in" filter="fade">
                                      <p:cBhvr>
                                        <p:cTn id="46" dur="500"/>
                                        <p:tgtEl>
                                          <p:spTgt spid="8"/>
                                        </p:tgtEl>
                                      </p:cBhvr>
                                    </p:animEffect>
                                  </p:childTnLst>
                                </p:cTn>
                              </p:par>
                              <p:par>
                                <p:cTn id="47" presetID="2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childTnLst>
                                </p:cTn>
                              </p:par>
                              <p:par>
                                <p:cTn id="51" presetID="5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Scale>
                                      <p:cBhvr>
                                        <p:cTn id="5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0"/>
                                        </p:tgtEl>
                                        <p:attrNameLst>
                                          <p:attrName>ppt_x</p:attrName>
                                          <p:attrName>ppt_y</p:attrName>
                                        </p:attrNameLst>
                                      </p:cBhvr>
                                    </p:animMotion>
                                    <p:animEffect transition="in" filter="fade">
                                      <p:cBhvr>
                                        <p:cTn id="55" dur="1000"/>
                                        <p:tgtEl>
                                          <p:spTgt spid="10"/>
                                        </p:tgtEl>
                                      </p:cBhvr>
                                    </p:animEffect>
                                  </p:childTnLst>
                                </p:cTn>
                              </p:par>
                              <p:par>
                                <p:cTn id="56" presetID="25"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61" dur="1000" fill="hold"/>
                                        <p:tgtEl>
                                          <p:spTgt spid="11"/>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1"/>
                                        </p:tgtEl>
                                      </p:cBhvr>
                                    </p:animEffect>
                                  </p:childTnLst>
                                </p:cTn>
                              </p:par>
                              <p:par>
                                <p:cTn id="66" presetID="2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childTnLst>
                                </p:cTn>
                              </p:par>
                              <p:par>
                                <p:cTn id="70" presetID="17" presetClass="entr" presetSubtype="1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strVal val="#ppt_h"/>
                                          </p:val>
                                        </p:tav>
                                        <p:tav tm="100000">
                                          <p:val>
                                            <p:strVal val="#ppt_h"/>
                                          </p:val>
                                        </p:tav>
                                      </p:tavLst>
                                    </p:anim>
                                  </p:childTnLst>
                                </p:cTn>
                              </p:par>
                              <p:par>
                                <p:cTn id="74" presetID="15"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1000" fill="hold"/>
                                        <p:tgtEl>
                                          <p:spTgt spid="14"/>
                                        </p:tgtEl>
                                        <p:attrNameLst>
                                          <p:attrName>ppt_w</p:attrName>
                                        </p:attrNameLst>
                                      </p:cBhvr>
                                      <p:tavLst>
                                        <p:tav tm="0">
                                          <p:val>
                                            <p:fltVal val="0"/>
                                          </p:val>
                                        </p:tav>
                                        <p:tav tm="100000">
                                          <p:val>
                                            <p:strVal val="#ppt_w"/>
                                          </p:val>
                                        </p:tav>
                                      </p:tavLst>
                                    </p:anim>
                                    <p:anim calcmode="lin" valueType="num">
                                      <p:cBhvr>
                                        <p:cTn id="77" dur="1000" fill="hold"/>
                                        <p:tgtEl>
                                          <p:spTgt spid="14"/>
                                        </p:tgtEl>
                                        <p:attrNameLst>
                                          <p:attrName>ppt_h</p:attrName>
                                        </p:attrNameLst>
                                      </p:cBhvr>
                                      <p:tavLst>
                                        <p:tav tm="0">
                                          <p:val>
                                            <p:fltVal val="0"/>
                                          </p:val>
                                        </p:tav>
                                        <p:tav tm="100000">
                                          <p:val>
                                            <p:strVal val="#ppt_h"/>
                                          </p:val>
                                        </p:tav>
                                      </p:tavLst>
                                    </p:anim>
                                    <p:anim calcmode="lin" valueType="num">
                                      <p:cBhvr>
                                        <p:cTn id="78"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9" dur="1000" fill="hold"/>
                                        <p:tgtEl>
                                          <p:spTgt spid="14"/>
                                        </p:tgtEl>
                                        <p:attrNameLst>
                                          <p:attrName>ppt_y</p:attrName>
                                        </p:attrNameLst>
                                      </p:cBhvr>
                                      <p:tavLst>
                                        <p:tav tm="0" fmla="#ppt_y+(sin(-2*pi*(1-$))*-#ppt_x+cos(-2*pi*(1-$))*(1-#ppt_y))*(1-$)">
                                          <p:val>
                                            <p:fltVal val="0"/>
                                          </p:val>
                                        </p:tav>
                                        <p:tav tm="100000">
                                          <p:val>
                                            <p:fltVal val="1"/>
                                          </p:val>
                                        </p:tav>
                                      </p:tavLst>
                                    </p:anim>
                                  </p:childTnLst>
                                </p:cTn>
                              </p:par>
                              <p:par>
                                <p:cTn id="80" presetID="12" presetClass="entr" presetSubtype="4"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500"/>
                                        <p:tgtEl>
                                          <p:spTgt spid="15"/>
                                        </p:tgtEl>
                                        <p:attrNameLst>
                                          <p:attrName>ppt_y</p:attrName>
                                        </p:attrNameLst>
                                      </p:cBhvr>
                                      <p:tavLst>
                                        <p:tav tm="0">
                                          <p:val>
                                            <p:strVal val="#ppt_y+#ppt_h*1.125000"/>
                                          </p:val>
                                        </p:tav>
                                        <p:tav tm="100000">
                                          <p:val>
                                            <p:strVal val="#ppt_y"/>
                                          </p:val>
                                        </p:tav>
                                      </p:tavLst>
                                    </p:anim>
                                    <p:animEffect transition="in" filter="wipe(up)">
                                      <p:cBhvr>
                                        <p:cTn id="83" dur="500"/>
                                        <p:tgtEl>
                                          <p:spTgt spid="15"/>
                                        </p:tgtEl>
                                      </p:cBhvr>
                                    </p:animEffect>
                                  </p:childTnLst>
                                </p:cTn>
                              </p:par>
                              <p:par>
                                <p:cTn id="84" presetID="26" presetClass="entr" presetSubtype="0"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down)">
                                      <p:cBhvr>
                                        <p:cTn id="86" dur="580">
                                          <p:stCondLst>
                                            <p:cond delay="0"/>
                                          </p:stCondLst>
                                        </p:cTn>
                                        <p:tgtEl>
                                          <p:spTgt spid="16"/>
                                        </p:tgtEl>
                                      </p:cBhvr>
                                    </p:animEffect>
                                    <p:anim calcmode="lin" valueType="num">
                                      <p:cBhvr>
                                        <p:cTn id="87"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92" dur="26">
                                          <p:stCondLst>
                                            <p:cond delay="650"/>
                                          </p:stCondLst>
                                        </p:cTn>
                                        <p:tgtEl>
                                          <p:spTgt spid="16"/>
                                        </p:tgtEl>
                                      </p:cBhvr>
                                      <p:to x="100000" y="60000"/>
                                    </p:animScale>
                                    <p:animScale>
                                      <p:cBhvr>
                                        <p:cTn id="93" dur="166" decel="50000">
                                          <p:stCondLst>
                                            <p:cond delay="676"/>
                                          </p:stCondLst>
                                        </p:cTn>
                                        <p:tgtEl>
                                          <p:spTgt spid="16"/>
                                        </p:tgtEl>
                                      </p:cBhvr>
                                      <p:to x="100000" y="100000"/>
                                    </p:animScale>
                                    <p:animScale>
                                      <p:cBhvr>
                                        <p:cTn id="94" dur="26">
                                          <p:stCondLst>
                                            <p:cond delay="1312"/>
                                          </p:stCondLst>
                                        </p:cTn>
                                        <p:tgtEl>
                                          <p:spTgt spid="16"/>
                                        </p:tgtEl>
                                      </p:cBhvr>
                                      <p:to x="100000" y="80000"/>
                                    </p:animScale>
                                    <p:animScale>
                                      <p:cBhvr>
                                        <p:cTn id="95" dur="166" decel="50000">
                                          <p:stCondLst>
                                            <p:cond delay="1338"/>
                                          </p:stCondLst>
                                        </p:cTn>
                                        <p:tgtEl>
                                          <p:spTgt spid="16"/>
                                        </p:tgtEl>
                                      </p:cBhvr>
                                      <p:to x="100000" y="100000"/>
                                    </p:animScale>
                                    <p:animScale>
                                      <p:cBhvr>
                                        <p:cTn id="96" dur="26">
                                          <p:stCondLst>
                                            <p:cond delay="1642"/>
                                          </p:stCondLst>
                                        </p:cTn>
                                        <p:tgtEl>
                                          <p:spTgt spid="16"/>
                                        </p:tgtEl>
                                      </p:cBhvr>
                                      <p:to x="100000" y="90000"/>
                                    </p:animScale>
                                    <p:animScale>
                                      <p:cBhvr>
                                        <p:cTn id="97" dur="166" decel="50000">
                                          <p:stCondLst>
                                            <p:cond delay="1668"/>
                                          </p:stCondLst>
                                        </p:cTn>
                                        <p:tgtEl>
                                          <p:spTgt spid="16"/>
                                        </p:tgtEl>
                                      </p:cBhvr>
                                      <p:to x="100000" y="100000"/>
                                    </p:animScale>
                                    <p:animScale>
                                      <p:cBhvr>
                                        <p:cTn id="98" dur="26">
                                          <p:stCondLst>
                                            <p:cond delay="1808"/>
                                          </p:stCondLst>
                                        </p:cTn>
                                        <p:tgtEl>
                                          <p:spTgt spid="16"/>
                                        </p:tgtEl>
                                      </p:cBhvr>
                                      <p:to x="100000" y="95000"/>
                                    </p:animScale>
                                    <p:animScale>
                                      <p:cBhvr>
                                        <p:cTn id="99" dur="166" decel="50000">
                                          <p:stCondLst>
                                            <p:cond delay="1834"/>
                                          </p:stCondLst>
                                        </p:cTn>
                                        <p:tgtEl>
                                          <p:spTgt spid="16"/>
                                        </p:tgtEl>
                                      </p:cBhvr>
                                      <p:to x="100000" y="100000"/>
                                    </p:animScale>
                                  </p:childTnLst>
                                </p:cTn>
                              </p:par>
                              <p:par>
                                <p:cTn id="100" presetID="26" presetClass="entr" presetSubtype="0" fill="hold" grpId="0" nodeType="withEffect">
                                  <p:stCondLst>
                                    <p:cond delay="0"/>
                                  </p:stCondLst>
                                  <p:childTnLst>
                                    <p:set>
                                      <p:cBhvr>
                                        <p:cTn id="101" dur="1" fill="hold">
                                          <p:stCondLst>
                                            <p:cond delay="0"/>
                                          </p:stCondLst>
                                        </p:cTn>
                                        <p:tgtEl>
                                          <p:spTgt spid="17"/>
                                        </p:tgtEl>
                                        <p:attrNameLst>
                                          <p:attrName>style.visibility</p:attrName>
                                        </p:attrNameLst>
                                      </p:cBhvr>
                                      <p:to>
                                        <p:strVal val="visible"/>
                                      </p:to>
                                    </p:set>
                                    <p:animEffect transition="in" filter="wipe(down)">
                                      <p:cBhvr>
                                        <p:cTn id="102" dur="580">
                                          <p:stCondLst>
                                            <p:cond delay="0"/>
                                          </p:stCondLst>
                                        </p:cTn>
                                        <p:tgtEl>
                                          <p:spTgt spid="17"/>
                                        </p:tgtEl>
                                      </p:cBhvr>
                                    </p:animEffect>
                                    <p:anim calcmode="lin" valueType="num">
                                      <p:cBhvr>
                                        <p:cTn id="103"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08" dur="26">
                                          <p:stCondLst>
                                            <p:cond delay="650"/>
                                          </p:stCondLst>
                                        </p:cTn>
                                        <p:tgtEl>
                                          <p:spTgt spid="17"/>
                                        </p:tgtEl>
                                      </p:cBhvr>
                                      <p:to x="100000" y="60000"/>
                                    </p:animScale>
                                    <p:animScale>
                                      <p:cBhvr>
                                        <p:cTn id="109" dur="166" decel="50000">
                                          <p:stCondLst>
                                            <p:cond delay="676"/>
                                          </p:stCondLst>
                                        </p:cTn>
                                        <p:tgtEl>
                                          <p:spTgt spid="17"/>
                                        </p:tgtEl>
                                      </p:cBhvr>
                                      <p:to x="100000" y="100000"/>
                                    </p:animScale>
                                    <p:animScale>
                                      <p:cBhvr>
                                        <p:cTn id="110" dur="26">
                                          <p:stCondLst>
                                            <p:cond delay="1312"/>
                                          </p:stCondLst>
                                        </p:cTn>
                                        <p:tgtEl>
                                          <p:spTgt spid="17"/>
                                        </p:tgtEl>
                                      </p:cBhvr>
                                      <p:to x="100000" y="80000"/>
                                    </p:animScale>
                                    <p:animScale>
                                      <p:cBhvr>
                                        <p:cTn id="111" dur="166" decel="50000">
                                          <p:stCondLst>
                                            <p:cond delay="1338"/>
                                          </p:stCondLst>
                                        </p:cTn>
                                        <p:tgtEl>
                                          <p:spTgt spid="17"/>
                                        </p:tgtEl>
                                      </p:cBhvr>
                                      <p:to x="100000" y="100000"/>
                                    </p:animScale>
                                    <p:animScale>
                                      <p:cBhvr>
                                        <p:cTn id="112" dur="26">
                                          <p:stCondLst>
                                            <p:cond delay="1642"/>
                                          </p:stCondLst>
                                        </p:cTn>
                                        <p:tgtEl>
                                          <p:spTgt spid="17"/>
                                        </p:tgtEl>
                                      </p:cBhvr>
                                      <p:to x="100000" y="90000"/>
                                    </p:animScale>
                                    <p:animScale>
                                      <p:cBhvr>
                                        <p:cTn id="113" dur="166" decel="50000">
                                          <p:stCondLst>
                                            <p:cond delay="1668"/>
                                          </p:stCondLst>
                                        </p:cTn>
                                        <p:tgtEl>
                                          <p:spTgt spid="17"/>
                                        </p:tgtEl>
                                      </p:cBhvr>
                                      <p:to x="100000" y="100000"/>
                                    </p:animScale>
                                    <p:animScale>
                                      <p:cBhvr>
                                        <p:cTn id="114" dur="26">
                                          <p:stCondLst>
                                            <p:cond delay="1808"/>
                                          </p:stCondLst>
                                        </p:cTn>
                                        <p:tgtEl>
                                          <p:spTgt spid="17"/>
                                        </p:tgtEl>
                                      </p:cBhvr>
                                      <p:to x="100000" y="95000"/>
                                    </p:animScale>
                                    <p:animScale>
                                      <p:cBhvr>
                                        <p:cTn id="115"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632491" cy="2354491"/>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1963</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Maarten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Schmidt</a:t>
            </a:r>
            <a:r>
              <a:rPr kumimoji="1" lang="zh-CN" altLang="en-US" sz="2100" dirty="0">
                <a:solidFill>
                  <a:schemeClr val="tx1">
                    <a:lumMod val="50000"/>
                    <a:lumOff val="50000"/>
                  </a:schemeClr>
                </a:solidFill>
                <a:latin typeface="微软雅黑" charset="-122"/>
                <a:ea typeface="微软雅黑" charset="-122"/>
                <a:cs typeface="微软雅黑" charset="-122"/>
              </a:rPr>
              <a:t>发现</a:t>
            </a:r>
            <a:r>
              <a:rPr kumimoji="1" lang="en-US" altLang="zh-CN" sz="2100" dirty="0">
                <a:solidFill>
                  <a:schemeClr val="tx1">
                    <a:lumMod val="50000"/>
                    <a:lumOff val="50000"/>
                  </a:schemeClr>
                </a:solidFill>
                <a:latin typeface="微软雅黑" charset="-122"/>
                <a:ea typeface="微软雅黑" charset="-122"/>
                <a:cs typeface="微软雅黑" charset="-122"/>
              </a:rPr>
              <a:t>3C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273</a:t>
            </a:r>
            <a:r>
              <a:rPr kumimoji="1" lang="zh-CN" altLang="en-US" sz="2100" dirty="0">
                <a:solidFill>
                  <a:schemeClr val="tx1">
                    <a:lumMod val="50000"/>
                    <a:lumOff val="50000"/>
                  </a:schemeClr>
                </a:solidFill>
                <a:latin typeface="微软雅黑" charset="-122"/>
                <a:ea typeface="微软雅黑" charset="-122"/>
                <a:cs typeface="微软雅黑" charset="-122"/>
              </a:rPr>
              <a:t>具有红移</a:t>
            </a:r>
            <a:r>
              <a:rPr kumimoji="1" lang="en-US" altLang="zh-CN" sz="2100" dirty="0">
                <a:solidFill>
                  <a:schemeClr val="tx1">
                    <a:lumMod val="50000"/>
                    <a:lumOff val="50000"/>
                  </a:schemeClr>
                </a:solidFill>
                <a:latin typeface="微软雅黑" charset="-122"/>
                <a:ea typeface="微软雅黑" charset="-122"/>
                <a:cs typeface="微软雅黑" charset="-122"/>
              </a:rPr>
              <a:t>0.158</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1964</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Salpeter</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Zeldovich</a:t>
            </a:r>
            <a:r>
              <a:rPr kumimoji="1" lang="zh-CN" altLang="en-US" sz="2100" dirty="0">
                <a:solidFill>
                  <a:schemeClr val="tx1">
                    <a:lumMod val="50000"/>
                    <a:lumOff val="50000"/>
                  </a:schemeClr>
                </a:solidFill>
                <a:latin typeface="微软雅黑" charset="-122"/>
                <a:ea typeface="微软雅黑" charset="-122"/>
                <a:cs typeface="微软雅黑" charset="-122"/>
              </a:rPr>
              <a:t>和</a:t>
            </a:r>
            <a:r>
              <a:rPr kumimoji="1" lang="en-US" altLang="zh-CN" sz="2100" dirty="0" err="1">
                <a:solidFill>
                  <a:schemeClr val="tx1">
                    <a:lumMod val="50000"/>
                    <a:lumOff val="50000"/>
                  </a:schemeClr>
                </a:solidFill>
                <a:latin typeface="微软雅黑" charset="-122"/>
                <a:ea typeface="微软雅黑" charset="-122"/>
                <a:cs typeface="微软雅黑" charset="-122"/>
              </a:rPr>
              <a:t>Novikov</a:t>
            </a:r>
            <a:r>
              <a:rPr kumimoji="1" lang="zh-CN" altLang="en-US" sz="2100" dirty="0">
                <a:solidFill>
                  <a:schemeClr val="tx1">
                    <a:lumMod val="50000"/>
                    <a:lumOff val="50000"/>
                  </a:schemeClr>
                </a:solidFill>
                <a:latin typeface="微软雅黑" charset="-122"/>
                <a:ea typeface="微软雅黑" charset="-122"/>
                <a:cs typeface="微软雅黑" charset="-122"/>
              </a:rPr>
              <a:t>猜想黑洞驱动类星体</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1967</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John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Wheeler</a:t>
            </a:r>
            <a:r>
              <a:rPr kumimoji="1" lang="zh-CN" altLang="en-US" sz="2100" dirty="0">
                <a:solidFill>
                  <a:schemeClr val="tx1">
                    <a:lumMod val="50000"/>
                    <a:lumOff val="50000"/>
                  </a:schemeClr>
                </a:solidFill>
                <a:latin typeface="微软雅黑" charset="-122"/>
                <a:ea typeface="微软雅黑" charset="-122"/>
                <a:cs typeface="微软雅黑" charset="-122"/>
              </a:rPr>
              <a:t>推广了“黑洞”叫法的使用</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zh-CN" altLang="en-US" sz="2100" dirty="0">
                <a:solidFill>
                  <a:srgbClr val="FF0000"/>
                </a:solidFill>
                <a:latin typeface="微软雅黑" charset="-122"/>
                <a:ea typeface="微软雅黑" charset="-122"/>
                <a:cs typeface="微软雅黑" charset="-122"/>
              </a:rPr>
              <a:t>从此：活动星系核（即，星系中心活跃的超大质量黑洞）被广泛研究 </a:t>
            </a:r>
            <a:endParaRPr kumimoji="1" lang="en-US" altLang="zh-CN" sz="2100"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337549" y="3356992"/>
            <a:ext cx="8172400" cy="325286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632491" cy="2677656"/>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1963</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Maarten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Schmidt</a:t>
            </a:r>
            <a:r>
              <a:rPr kumimoji="1" lang="zh-CN" altLang="en-US" sz="2100" dirty="0">
                <a:solidFill>
                  <a:schemeClr val="tx1">
                    <a:lumMod val="50000"/>
                    <a:lumOff val="50000"/>
                  </a:schemeClr>
                </a:solidFill>
                <a:latin typeface="微软雅黑" charset="-122"/>
                <a:ea typeface="微软雅黑" charset="-122"/>
                <a:cs typeface="微软雅黑" charset="-122"/>
              </a:rPr>
              <a:t>发现</a:t>
            </a:r>
            <a:r>
              <a:rPr kumimoji="1" lang="en-US" altLang="zh-CN" sz="2100" dirty="0">
                <a:solidFill>
                  <a:schemeClr val="tx1">
                    <a:lumMod val="50000"/>
                    <a:lumOff val="50000"/>
                  </a:schemeClr>
                </a:solidFill>
                <a:latin typeface="微软雅黑" charset="-122"/>
                <a:ea typeface="微软雅黑" charset="-122"/>
                <a:cs typeface="微软雅黑" charset="-122"/>
              </a:rPr>
              <a:t>3C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273</a:t>
            </a:r>
            <a:r>
              <a:rPr kumimoji="1" lang="zh-CN" altLang="en-US" sz="2100" dirty="0">
                <a:solidFill>
                  <a:schemeClr val="tx1">
                    <a:lumMod val="50000"/>
                    <a:lumOff val="50000"/>
                  </a:schemeClr>
                </a:solidFill>
                <a:latin typeface="微软雅黑" charset="-122"/>
                <a:ea typeface="微软雅黑" charset="-122"/>
                <a:cs typeface="微软雅黑" charset="-122"/>
              </a:rPr>
              <a:t>具有红移</a:t>
            </a:r>
            <a:r>
              <a:rPr kumimoji="1" lang="en-US" altLang="zh-CN" sz="2100" dirty="0">
                <a:solidFill>
                  <a:schemeClr val="tx1">
                    <a:lumMod val="50000"/>
                    <a:lumOff val="50000"/>
                  </a:schemeClr>
                </a:solidFill>
                <a:latin typeface="微软雅黑" charset="-122"/>
                <a:ea typeface="微软雅黑" charset="-122"/>
                <a:cs typeface="微软雅黑" charset="-122"/>
              </a:rPr>
              <a:t>0.158</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1964</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Salpeter</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Zeldovich</a:t>
            </a:r>
            <a:r>
              <a:rPr kumimoji="1" lang="zh-CN" altLang="en-US" sz="2100" dirty="0">
                <a:solidFill>
                  <a:schemeClr val="tx1">
                    <a:lumMod val="50000"/>
                    <a:lumOff val="50000"/>
                  </a:schemeClr>
                </a:solidFill>
                <a:latin typeface="微软雅黑" charset="-122"/>
                <a:ea typeface="微软雅黑" charset="-122"/>
                <a:cs typeface="微软雅黑" charset="-122"/>
              </a:rPr>
              <a:t>和</a:t>
            </a:r>
            <a:r>
              <a:rPr kumimoji="1" lang="en-US" altLang="zh-CN" sz="2100" dirty="0" err="1">
                <a:solidFill>
                  <a:schemeClr val="tx1">
                    <a:lumMod val="50000"/>
                    <a:lumOff val="50000"/>
                  </a:schemeClr>
                </a:solidFill>
                <a:latin typeface="微软雅黑" charset="-122"/>
                <a:ea typeface="微软雅黑" charset="-122"/>
                <a:cs typeface="微软雅黑" charset="-122"/>
              </a:rPr>
              <a:t>Novikov</a:t>
            </a:r>
            <a:r>
              <a:rPr kumimoji="1" lang="zh-CN" altLang="en-US" sz="2100" dirty="0">
                <a:solidFill>
                  <a:schemeClr val="tx1">
                    <a:lumMod val="50000"/>
                    <a:lumOff val="50000"/>
                  </a:schemeClr>
                </a:solidFill>
                <a:latin typeface="微软雅黑" charset="-122"/>
                <a:ea typeface="微软雅黑" charset="-122"/>
                <a:cs typeface="微软雅黑" charset="-122"/>
              </a:rPr>
              <a:t>猜想黑洞驱动类星体</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1967</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John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Wheeler</a:t>
            </a:r>
            <a:r>
              <a:rPr kumimoji="1" lang="zh-CN" altLang="en-US" sz="2100" dirty="0">
                <a:solidFill>
                  <a:schemeClr val="tx1">
                    <a:lumMod val="50000"/>
                    <a:lumOff val="50000"/>
                  </a:schemeClr>
                </a:solidFill>
                <a:latin typeface="微软雅黑" charset="-122"/>
                <a:ea typeface="微软雅黑" charset="-122"/>
                <a:cs typeface="微软雅黑" charset="-122"/>
              </a:rPr>
              <a:t>推广了“黑洞”叫法的使用</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zh-CN" altLang="en-US" sz="2100" dirty="0">
                <a:solidFill>
                  <a:schemeClr val="tx1">
                    <a:lumMod val="50000"/>
                    <a:lumOff val="50000"/>
                  </a:schemeClr>
                </a:solidFill>
                <a:latin typeface="微软雅黑" charset="-122"/>
                <a:ea typeface="微软雅黑" charset="-122"/>
                <a:cs typeface="微软雅黑" charset="-122"/>
              </a:rPr>
              <a:t>从此：活动星系核（即，星系中心活跃的超大质量黑洞）被广泛研究 </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1990s</a:t>
            </a:r>
            <a:r>
              <a:rPr kumimoji="1" lang="zh-CN" altLang="en-US" sz="2100" dirty="0">
                <a:solidFill>
                  <a:srgbClr val="FF0000"/>
                </a:solidFill>
                <a:latin typeface="微软雅黑" charset="-122"/>
                <a:ea typeface="微软雅黑" charset="-122"/>
                <a:cs typeface="微软雅黑" charset="-122"/>
              </a:rPr>
              <a:t>至今：根泽尔和盖兹观测银心超大质量黑洞</a:t>
            </a:r>
            <a:endParaRPr kumimoji="1" lang="en-US" altLang="zh-CN" sz="2100"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971600" y="3416128"/>
            <a:ext cx="4176464" cy="2838013"/>
          </a:xfrm>
          <a:prstGeom prst="rect">
            <a:avLst/>
          </a:prstGeom>
        </p:spPr>
      </p:pic>
      <p:pic>
        <p:nvPicPr>
          <p:cNvPr id="5" name="图片 4"/>
          <p:cNvPicPr>
            <a:picLocks noChangeAspect="1"/>
          </p:cNvPicPr>
          <p:nvPr/>
        </p:nvPicPr>
        <p:blipFill>
          <a:blip r:embed="rId2"/>
          <a:stretch>
            <a:fillRect/>
          </a:stretch>
        </p:blipFill>
        <p:spPr>
          <a:xfrm>
            <a:off x="5436096" y="3660694"/>
            <a:ext cx="2348880" cy="2348880"/>
          </a:xfrm>
          <a:prstGeom prst="rect">
            <a:avLst/>
          </a:prstGeom>
        </p:spPr>
      </p:pic>
      <p:sp>
        <p:nvSpPr>
          <p:cNvPr id="6" name="文本框 5"/>
          <p:cNvSpPr txBox="1"/>
          <p:nvPr/>
        </p:nvSpPr>
        <p:spPr>
          <a:xfrm>
            <a:off x="611560" y="6325870"/>
            <a:ext cx="8044190" cy="415498"/>
          </a:xfrm>
          <a:prstGeom prst="rect">
            <a:avLst/>
          </a:prstGeom>
          <a:noFill/>
        </p:spPr>
        <p:txBody>
          <a:bodyPr wrap="none" rtlCol="0">
            <a:spAutoFit/>
          </a:bodyPr>
          <a:lstStyle/>
          <a:p>
            <a:r>
              <a:rPr kumimoji="1" lang="zh-CN" altLang="en-US" sz="2100" dirty="0">
                <a:solidFill>
                  <a:srgbClr val="0432FF"/>
                </a:solidFill>
                <a:latin typeface="微软雅黑" charset="-122"/>
                <a:ea typeface="微软雅黑" charset="-122"/>
                <a:cs typeface="微软雅黑" charset="-122"/>
              </a:rPr>
              <a:t>他们都不是一个人在战斗：耐心 </a:t>
            </a:r>
            <a:r>
              <a:rPr kumimoji="1" lang="en-US" altLang="zh-CN" sz="2100" dirty="0">
                <a:solidFill>
                  <a:srgbClr val="0432FF"/>
                </a:solidFill>
                <a:latin typeface="微软雅黑" charset="-122"/>
                <a:ea typeface="微软雅黑" charset="-122"/>
                <a:cs typeface="微软雅黑" charset="-122"/>
              </a:rPr>
              <a:t>+</a:t>
            </a:r>
            <a:r>
              <a:rPr kumimoji="1" lang="zh-CN" altLang="en-US" sz="2100" dirty="0">
                <a:solidFill>
                  <a:srgbClr val="0432FF"/>
                </a:solidFill>
                <a:latin typeface="微软雅黑" charset="-122"/>
                <a:ea typeface="微软雅黑" charset="-122"/>
                <a:cs typeface="微软雅黑" charset="-122"/>
              </a:rPr>
              <a:t> 运气 </a:t>
            </a:r>
            <a:r>
              <a:rPr kumimoji="1" lang="en-US" altLang="zh-CN" sz="2100" dirty="0">
                <a:solidFill>
                  <a:srgbClr val="0432FF"/>
                </a:solidFill>
                <a:latin typeface="微软雅黑" charset="-122"/>
                <a:ea typeface="微软雅黑" charset="-122"/>
                <a:cs typeface="微软雅黑" charset="-122"/>
              </a:rPr>
              <a:t>+</a:t>
            </a:r>
            <a:r>
              <a:rPr kumimoji="1" lang="zh-CN" altLang="en-US" sz="2100" dirty="0">
                <a:solidFill>
                  <a:srgbClr val="0432FF"/>
                </a:solidFill>
                <a:latin typeface="微软雅黑" charset="-122"/>
                <a:ea typeface="微软雅黑" charset="-122"/>
                <a:cs typeface="微软雅黑" charset="-122"/>
              </a:rPr>
              <a:t> 坚持不懈的团队努力！</a:t>
            </a:r>
            <a:endParaRPr kumimoji="1" lang="en-US" altLang="zh-CN" sz="2100" dirty="0">
              <a:solidFill>
                <a:srgbClr val="0432FF"/>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9" presetClass="entr" presetSubtype="1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000" fill="hold"/>
                                        <p:tgtEl>
                                          <p:spTgt spid="6"/>
                                        </p:tgtEl>
                                        <p:attrNameLst>
                                          <p:attrName>ppt_w</p:attrName>
                                        </p:attrNameLst>
                                      </p:cBhvr>
                                      <p:tavLst>
                                        <p:tav tm="0" fmla="#ppt_w*sin(2.5*pi*$)">
                                          <p:val>
                                            <p:fltVal val="0"/>
                                          </p:val>
                                        </p:tav>
                                        <p:tav tm="100000">
                                          <p:val>
                                            <p:fltVal val="1"/>
                                          </p:val>
                                        </p:tav>
                                      </p:tavLst>
                                    </p:anim>
                                    <p:anim calcmode="lin" valueType="num">
                                      <p:cBhvr>
                                        <p:cTn id="12"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4" y="116632"/>
            <a:ext cx="8632491" cy="3000821"/>
          </a:xfrm>
          <a:prstGeom prst="rect">
            <a:avLst/>
          </a:prstGeom>
          <a:noFill/>
        </p:spPr>
        <p:txBody>
          <a:bodyPr wrap="none" rtlCol="0">
            <a:spAutoFit/>
          </a:bodyPr>
          <a:lstStyle/>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1908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Edward</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Fath</a:t>
            </a:r>
            <a:r>
              <a:rPr kumimoji="1" lang="zh-CN" altLang="en-US" sz="2100" dirty="0">
                <a:solidFill>
                  <a:schemeClr val="tx1">
                    <a:lumMod val="50000"/>
                    <a:lumOff val="50000"/>
                  </a:schemeClr>
                </a:solidFill>
                <a:latin typeface="微软雅黑" charset="-122"/>
                <a:ea typeface="微软雅黑" charset="-122"/>
                <a:cs typeface="微软雅黑" charset="-122"/>
              </a:rPr>
              <a:t>注意到</a:t>
            </a:r>
            <a:r>
              <a:rPr kumimoji="1" lang="en-US" altLang="zh-CN" sz="2100" dirty="0">
                <a:solidFill>
                  <a:schemeClr val="tx1">
                    <a:lumMod val="50000"/>
                    <a:lumOff val="50000"/>
                  </a:schemeClr>
                </a:solidFill>
                <a:latin typeface="微软雅黑" charset="-122"/>
                <a:ea typeface="微软雅黑" charset="-122"/>
                <a:cs typeface="微软雅黑" charset="-122"/>
              </a:rPr>
              <a:t>NGC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1068</a:t>
            </a:r>
            <a:r>
              <a:rPr kumimoji="1" lang="zh-CN" altLang="en-US" sz="2100" dirty="0">
                <a:solidFill>
                  <a:schemeClr val="tx1">
                    <a:lumMod val="50000"/>
                    <a:lumOff val="50000"/>
                  </a:schemeClr>
                </a:solidFill>
                <a:latin typeface="微软雅黑" charset="-122"/>
                <a:ea typeface="微软雅黑" charset="-122"/>
                <a:cs typeface="微软雅黑" charset="-122"/>
              </a:rPr>
              <a:t>核区有强发射线</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1918</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Herber</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Curtis</a:t>
            </a:r>
            <a:r>
              <a:rPr kumimoji="1" lang="zh-CN" altLang="en-US" sz="2100" dirty="0">
                <a:solidFill>
                  <a:schemeClr val="tx1">
                    <a:lumMod val="50000"/>
                    <a:lumOff val="50000"/>
                  </a:schemeClr>
                </a:solidFill>
                <a:latin typeface="微软雅黑" charset="-122"/>
                <a:ea typeface="微软雅黑" charset="-122"/>
                <a:cs typeface="微软雅黑" charset="-122"/>
              </a:rPr>
              <a:t>注意到“一条奇怪的直线”连接至</a:t>
            </a:r>
            <a:r>
              <a:rPr kumimoji="1" lang="en-US" altLang="zh-CN" sz="2100" dirty="0">
                <a:solidFill>
                  <a:schemeClr val="tx1">
                    <a:lumMod val="50000"/>
                    <a:lumOff val="50000"/>
                  </a:schemeClr>
                </a:solidFill>
                <a:latin typeface="微软雅黑" charset="-122"/>
                <a:ea typeface="微软雅黑" charset="-122"/>
                <a:cs typeface="微软雅黑" charset="-122"/>
              </a:rPr>
              <a:t>M87</a:t>
            </a:r>
            <a:r>
              <a:rPr kumimoji="1" lang="zh-CN" altLang="en-US" sz="2100" dirty="0">
                <a:solidFill>
                  <a:schemeClr val="tx1">
                    <a:lumMod val="50000"/>
                    <a:lumOff val="50000"/>
                  </a:schemeClr>
                </a:solidFill>
                <a:latin typeface="微软雅黑" charset="-122"/>
                <a:ea typeface="微软雅黑" charset="-122"/>
                <a:cs typeface="微软雅黑" charset="-122"/>
              </a:rPr>
              <a:t>的核心</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1939</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Grote</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err="1">
                <a:solidFill>
                  <a:schemeClr val="tx1">
                    <a:lumMod val="50000"/>
                    <a:lumOff val="50000"/>
                  </a:schemeClr>
                </a:solidFill>
                <a:latin typeface="微软雅黑" charset="-122"/>
                <a:ea typeface="微软雅黑" charset="-122"/>
                <a:cs typeface="微软雅黑" charset="-122"/>
              </a:rPr>
              <a:t>Reber</a:t>
            </a:r>
            <a:r>
              <a:rPr kumimoji="1" lang="zh-CN" altLang="en-US" sz="2100" dirty="0">
                <a:solidFill>
                  <a:schemeClr val="tx1">
                    <a:lumMod val="50000"/>
                    <a:lumOff val="50000"/>
                  </a:schemeClr>
                </a:solidFill>
                <a:latin typeface="微软雅黑" charset="-122"/>
                <a:ea typeface="微软雅黑" charset="-122"/>
                <a:cs typeface="微软雅黑" charset="-122"/>
              </a:rPr>
              <a:t>发现射电源天鹅座</a:t>
            </a:r>
            <a:r>
              <a:rPr kumimoji="1" lang="en-US" altLang="zh-CN" sz="2100" dirty="0">
                <a:solidFill>
                  <a:schemeClr val="tx1">
                    <a:lumMod val="50000"/>
                    <a:lumOff val="50000"/>
                  </a:schemeClr>
                </a:solidFill>
                <a:latin typeface="微软雅黑" charset="-122"/>
                <a:ea typeface="微软雅黑" charset="-122"/>
                <a:cs typeface="微软雅黑" charset="-122"/>
              </a:rPr>
              <a:t>A</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1963</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Maarten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Schmidt</a:t>
            </a:r>
            <a:r>
              <a:rPr kumimoji="1" lang="zh-CN" altLang="en-US" sz="2100" dirty="0">
                <a:solidFill>
                  <a:schemeClr val="tx1">
                    <a:lumMod val="50000"/>
                    <a:lumOff val="50000"/>
                  </a:schemeClr>
                </a:solidFill>
                <a:latin typeface="微软雅黑" charset="-122"/>
                <a:ea typeface="微软雅黑" charset="-122"/>
                <a:cs typeface="微软雅黑" charset="-122"/>
              </a:rPr>
              <a:t>发现</a:t>
            </a:r>
            <a:r>
              <a:rPr kumimoji="1" lang="en-US" altLang="zh-CN" sz="2100" dirty="0">
                <a:solidFill>
                  <a:schemeClr val="tx1">
                    <a:lumMod val="50000"/>
                    <a:lumOff val="50000"/>
                  </a:schemeClr>
                </a:solidFill>
                <a:latin typeface="微软雅黑" charset="-122"/>
                <a:ea typeface="微软雅黑" charset="-122"/>
                <a:cs typeface="微软雅黑" charset="-122"/>
              </a:rPr>
              <a:t>3C</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273</a:t>
            </a:r>
            <a:r>
              <a:rPr kumimoji="1" lang="zh-CN" altLang="en-US" sz="2100" dirty="0">
                <a:solidFill>
                  <a:schemeClr val="tx1">
                    <a:lumMod val="50000"/>
                    <a:lumOff val="50000"/>
                  </a:schemeClr>
                </a:solidFill>
                <a:latin typeface="微软雅黑" charset="-122"/>
                <a:ea typeface="微软雅黑" charset="-122"/>
                <a:cs typeface="微软雅黑" charset="-122"/>
              </a:rPr>
              <a:t>具有红移</a:t>
            </a:r>
            <a:r>
              <a:rPr kumimoji="1" lang="en-US" altLang="zh-CN" sz="2100" dirty="0">
                <a:solidFill>
                  <a:schemeClr val="tx1">
                    <a:lumMod val="50000"/>
                    <a:lumOff val="50000"/>
                  </a:schemeClr>
                </a:solidFill>
                <a:latin typeface="微软雅黑" charset="-122"/>
                <a:ea typeface="微软雅黑" charset="-122"/>
                <a:cs typeface="微软雅黑" charset="-122"/>
              </a:rPr>
              <a:t>0.158</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1964</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Salpeter</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err="1">
                <a:solidFill>
                  <a:schemeClr val="tx1">
                    <a:lumMod val="50000"/>
                    <a:lumOff val="50000"/>
                  </a:schemeClr>
                </a:solidFill>
                <a:latin typeface="微软雅黑" charset="-122"/>
                <a:ea typeface="微软雅黑" charset="-122"/>
                <a:cs typeface="微软雅黑" charset="-122"/>
              </a:rPr>
              <a:t>Zeldovich</a:t>
            </a:r>
            <a:r>
              <a:rPr kumimoji="1" lang="zh-CN" altLang="en-US" sz="2100" dirty="0">
                <a:solidFill>
                  <a:schemeClr val="tx1">
                    <a:lumMod val="50000"/>
                    <a:lumOff val="50000"/>
                  </a:schemeClr>
                </a:solidFill>
                <a:latin typeface="微软雅黑" charset="-122"/>
                <a:ea typeface="微软雅黑" charset="-122"/>
                <a:cs typeface="微软雅黑" charset="-122"/>
              </a:rPr>
              <a:t>和</a:t>
            </a:r>
            <a:r>
              <a:rPr kumimoji="1" lang="en-US" altLang="zh-CN" sz="2100" dirty="0" err="1">
                <a:solidFill>
                  <a:schemeClr val="tx1">
                    <a:lumMod val="50000"/>
                    <a:lumOff val="50000"/>
                  </a:schemeClr>
                </a:solidFill>
                <a:latin typeface="微软雅黑" charset="-122"/>
                <a:ea typeface="微软雅黑" charset="-122"/>
                <a:cs typeface="微软雅黑" charset="-122"/>
              </a:rPr>
              <a:t>Novikov</a:t>
            </a:r>
            <a:r>
              <a:rPr kumimoji="1" lang="zh-CN" altLang="en-US" sz="2100" dirty="0">
                <a:solidFill>
                  <a:schemeClr val="tx1">
                    <a:lumMod val="50000"/>
                    <a:lumOff val="50000"/>
                  </a:schemeClr>
                </a:solidFill>
                <a:latin typeface="微软雅黑" charset="-122"/>
                <a:ea typeface="微软雅黑" charset="-122"/>
                <a:cs typeface="微软雅黑" charset="-122"/>
              </a:rPr>
              <a:t>猜想黑洞驱动类星体</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1967</a:t>
            </a:r>
            <a:r>
              <a:rPr kumimoji="1" lang="zh-CN" altLang="en-US" sz="2100" dirty="0">
                <a:solidFill>
                  <a:schemeClr val="tx1">
                    <a:lumMod val="50000"/>
                    <a:lumOff val="50000"/>
                  </a:schemeClr>
                </a:solidFill>
                <a:latin typeface="微软雅黑" charset="-122"/>
                <a:ea typeface="微软雅黑" charset="-122"/>
                <a:cs typeface="微软雅黑" charset="-122"/>
              </a:rPr>
              <a:t>：</a:t>
            </a:r>
            <a:r>
              <a:rPr kumimoji="1" lang="en-US" altLang="zh-CN" sz="2100" dirty="0">
                <a:solidFill>
                  <a:schemeClr val="tx1">
                    <a:lumMod val="50000"/>
                    <a:lumOff val="50000"/>
                  </a:schemeClr>
                </a:solidFill>
                <a:latin typeface="微软雅黑" charset="-122"/>
                <a:ea typeface="微软雅黑" charset="-122"/>
                <a:cs typeface="微软雅黑" charset="-122"/>
              </a:rPr>
              <a:t>John</a:t>
            </a:r>
            <a:r>
              <a:rPr kumimoji="1" lang="zh-CN" altLang="en-US" sz="2100" dirty="0">
                <a:solidFill>
                  <a:schemeClr val="tx1">
                    <a:lumMod val="50000"/>
                    <a:lumOff val="50000"/>
                  </a:schemeClr>
                </a:solidFill>
                <a:latin typeface="微软雅黑" charset="-122"/>
                <a:ea typeface="微软雅黑" charset="-122"/>
                <a:cs typeface="微软雅黑" charset="-122"/>
              </a:rPr>
              <a:t> </a:t>
            </a:r>
            <a:r>
              <a:rPr kumimoji="1" lang="en-US" altLang="zh-CN" sz="2100" dirty="0">
                <a:solidFill>
                  <a:schemeClr val="tx1">
                    <a:lumMod val="50000"/>
                    <a:lumOff val="50000"/>
                  </a:schemeClr>
                </a:solidFill>
                <a:latin typeface="微软雅黑" charset="-122"/>
                <a:ea typeface="微软雅黑" charset="-122"/>
                <a:cs typeface="微软雅黑" charset="-122"/>
              </a:rPr>
              <a:t>Wheeler</a:t>
            </a:r>
            <a:r>
              <a:rPr kumimoji="1" lang="zh-CN" altLang="en-US" sz="2100" dirty="0">
                <a:solidFill>
                  <a:schemeClr val="tx1">
                    <a:lumMod val="50000"/>
                    <a:lumOff val="50000"/>
                  </a:schemeClr>
                </a:solidFill>
                <a:latin typeface="微软雅黑" charset="-122"/>
                <a:ea typeface="微软雅黑" charset="-122"/>
                <a:cs typeface="微软雅黑" charset="-122"/>
              </a:rPr>
              <a:t>推广了“黑洞”叫法的使用</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zh-CN" altLang="en-US" sz="2100" dirty="0">
                <a:solidFill>
                  <a:schemeClr val="tx1">
                    <a:lumMod val="50000"/>
                    <a:lumOff val="50000"/>
                  </a:schemeClr>
                </a:solidFill>
                <a:latin typeface="微软雅黑" charset="-122"/>
                <a:ea typeface="微软雅黑" charset="-122"/>
                <a:cs typeface="微软雅黑" charset="-122"/>
              </a:rPr>
              <a:t>从此：活动星系核（即，星系中心活跃的超大质量黑洞）被广泛研究 </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chemeClr val="tx1">
                    <a:lumMod val="50000"/>
                    <a:lumOff val="50000"/>
                  </a:schemeClr>
                </a:solidFill>
                <a:latin typeface="微软雅黑" charset="-122"/>
                <a:ea typeface="微软雅黑" charset="-122"/>
                <a:cs typeface="微软雅黑" charset="-122"/>
              </a:rPr>
              <a:t>1990s</a:t>
            </a:r>
            <a:r>
              <a:rPr kumimoji="1" lang="zh-CN" altLang="en-US" sz="2100" dirty="0">
                <a:solidFill>
                  <a:schemeClr val="tx1">
                    <a:lumMod val="50000"/>
                    <a:lumOff val="50000"/>
                  </a:schemeClr>
                </a:solidFill>
                <a:latin typeface="微软雅黑" charset="-122"/>
                <a:ea typeface="微软雅黑" charset="-122"/>
                <a:cs typeface="微软雅黑" charset="-122"/>
              </a:rPr>
              <a:t>至今：根泽尔和盖兹观测银心超大质量黑洞</a:t>
            </a:r>
            <a:endParaRPr kumimoji="1" lang="en-US" altLang="zh-CN" sz="2100" dirty="0">
              <a:solidFill>
                <a:schemeClr val="tx1">
                  <a:lumMod val="50000"/>
                  <a:lumOff val="50000"/>
                </a:schemeClr>
              </a:solidFill>
              <a:latin typeface="微软雅黑" charset="-122"/>
              <a:ea typeface="微软雅黑" charset="-122"/>
              <a:cs typeface="微软雅黑" charset="-122"/>
            </a:endParaRPr>
          </a:p>
          <a:p>
            <a:pPr marL="285750" indent="-285750">
              <a:buFont typeface="Wingdings" panose="05000000000000000000" pitchFamily="2" charset="2"/>
              <a:buChar char="l"/>
            </a:pPr>
            <a:r>
              <a:rPr kumimoji="1" lang="en-US" altLang="zh-CN" sz="2100" dirty="0">
                <a:solidFill>
                  <a:srgbClr val="FF0000"/>
                </a:solidFill>
                <a:latin typeface="微软雅黑" charset="-122"/>
                <a:ea typeface="微软雅黑" charset="-122"/>
                <a:cs typeface="微软雅黑" charset="-122"/>
              </a:rPr>
              <a:t>2019</a:t>
            </a:r>
            <a:r>
              <a:rPr kumimoji="1" lang="zh-CN" altLang="en-US" sz="2100" dirty="0">
                <a:solidFill>
                  <a:srgbClr val="FF0000"/>
                </a:solidFill>
                <a:latin typeface="微软雅黑" charset="-122"/>
                <a:ea typeface="微软雅黑" charset="-122"/>
                <a:cs typeface="微软雅黑" charset="-122"/>
              </a:rPr>
              <a:t>：首张黑洞照片（</a:t>
            </a:r>
            <a:r>
              <a:rPr kumimoji="1" lang="en-US" altLang="zh-CN" sz="2100" dirty="0">
                <a:solidFill>
                  <a:srgbClr val="FF0000"/>
                </a:solidFill>
                <a:latin typeface="微软雅黑" charset="-122"/>
                <a:ea typeface="微软雅黑" charset="-122"/>
                <a:cs typeface="微软雅黑" charset="-122"/>
              </a:rPr>
              <a:t>M87</a:t>
            </a:r>
            <a:r>
              <a:rPr kumimoji="1" lang="zh-CN" altLang="en-US" sz="2100" dirty="0">
                <a:solidFill>
                  <a:srgbClr val="FF0000"/>
                </a:solidFill>
                <a:latin typeface="微软雅黑" charset="-122"/>
                <a:ea typeface="微软雅黑" charset="-122"/>
                <a:cs typeface="微软雅黑" charset="-122"/>
              </a:rPr>
              <a:t>）</a:t>
            </a:r>
            <a:endParaRPr kumimoji="1" lang="en-US" altLang="zh-CN" sz="2100" dirty="0">
              <a:solidFill>
                <a:srgbClr val="FF0000"/>
              </a:solidFill>
              <a:latin typeface="微软雅黑" charset="-122"/>
              <a:ea typeface="微软雅黑" charset="-122"/>
              <a:cs typeface="微软雅黑" charset="-122"/>
            </a:endParaRPr>
          </a:p>
        </p:txBody>
      </p:sp>
      <p:pic>
        <p:nvPicPr>
          <p:cNvPr id="4" name="图片 3"/>
          <p:cNvPicPr>
            <a:picLocks noChangeAspect="1"/>
          </p:cNvPicPr>
          <p:nvPr/>
        </p:nvPicPr>
        <p:blipFill>
          <a:blip r:embed="rId1"/>
          <a:stretch>
            <a:fillRect/>
          </a:stretch>
        </p:blipFill>
        <p:spPr>
          <a:xfrm>
            <a:off x="899592" y="3189461"/>
            <a:ext cx="2445575" cy="3551907"/>
          </a:xfrm>
          <a:prstGeom prst="rect">
            <a:avLst/>
          </a:prstGeom>
        </p:spPr>
      </p:pic>
      <p:pic>
        <p:nvPicPr>
          <p:cNvPr id="7" name="bh_image_movie.mov">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491880" y="3256136"/>
            <a:ext cx="4738007" cy="34852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5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381000" y="-76200"/>
            <a:ext cx="8534400" cy="1143000"/>
          </a:xfrm>
        </p:spPr>
        <p:txBody>
          <a:bodyPr/>
          <a:lstStyle/>
          <a:p>
            <a:r>
              <a:rPr lang="zh-CN" altLang="en-US" b="1" dirty="0">
                <a:solidFill>
                  <a:srgbClr val="FF0000"/>
                </a:solidFill>
              </a:rPr>
              <a:t>给黑洞拍照</a:t>
            </a:r>
            <a:endParaRPr lang="en-US" altLang="zh-CN" b="1" dirty="0">
              <a:solidFill>
                <a:srgbClr val="FF0000"/>
              </a:solidFill>
            </a:endParaRPr>
          </a:p>
        </p:txBody>
      </p:sp>
      <p:pic>
        <p:nvPicPr>
          <p:cNvPr id="32771" name="Picture 4" descr="astron1"/>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1619672" y="1124744"/>
            <a:ext cx="5616575" cy="5445125"/>
          </a:xfrm>
          <a:noFill/>
        </p:spPr>
      </p:pic>
      <p:sp>
        <p:nvSpPr>
          <p:cNvPr id="32772" name="Text Box 5"/>
          <p:cNvSpPr txBox="1">
            <a:spLocks noChangeArrowheads="1"/>
          </p:cNvSpPr>
          <p:nvPr/>
        </p:nvSpPr>
        <p:spPr bwMode="auto">
          <a:xfrm rot="5400000">
            <a:off x="6065044" y="4541044"/>
            <a:ext cx="1828800" cy="366712"/>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a:spcBef>
                <a:spcPct val="0"/>
              </a:spcBef>
              <a:buFontTx/>
              <a:buNone/>
            </a:pPr>
            <a:r>
              <a:rPr lang="en-US" altLang="zh-CN" sz="1800" b="1"/>
              <a:t>Sidney Harris</a:t>
            </a:r>
            <a:endParaRPr lang="en-US" altLang="zh-CN" sz="1800" b="1"/>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科幻大片《星际穿越》中的黑洞。拍摄过程中，《星际穿越》创作人员向世界著名物理学家基普-索恩取经。在视效小组的齐心努力下，《星际穿越》成为科幻片史上对黑洞的呈现最具有科学准确性的影片。《星际穿越》由克里斯托弗-诺兰执导，派拉蒙影业公司发行"/>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504" y="836712"/>
            <a:ext cx="8200015" cy="5373216"/>
          </a:xfrm>
          <a:prstGeom prst="rect">
            <a:avLst/>
          </a:prstGeom>
          <a:noFill/>
          <a:ln>
            <a:noFill/>
          </a:ln>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黑洞的阴影</a:t>
            </a:r>
            <a:endParaRPr lang="zh-CN" altLang="en-US" b="1" dirty="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光子圆轨道半径和光球半径</a:t>
            </a:r>
            <a:endParaRPr lang="zh-CN" altLang="en-US" b="1" dirty="0">
              <a:solidFill>
                <a:srgbClr val="FF0000"/>
              </a:solidFill>
            </a:endParaRPr>
          </a:p>
        </p:txBody>
      </p:sp>
      <p:pic>
        <p:nvPicPr>
          <p:cNvPr id="3" name="图片 2" descr="photon_sphere.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648" y="1196751"/>
            <a:ext cx="8500791" cy="497167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11" descr="DKp0998_80d_col39"/>
          <p:cNvPicPr>
            <a:picLocks noGrp="1" noChangeAspect="1" noChangeArrowheads="1"/>
          </p:cNvPicPr>
          <p:nvPr>
            <p:ph sz="half" idx="2"/>
          </p:nvPr>
        </p:nvPicPr>
        <p:blipFill>
          <a:blip r:embed="rId1">
            <a:extLst>
              <a:ext uri="{28A0092B-C50C-407E-A947-70E740481C1C}">
                <a14:useLocalDpi xmlns:a14="http://schemas.microsoft.com/office/drawing/2010/main" val="0"/>
              </a:ext>
            </a:extLst>
          </a:blip>
          <a:srcRect l="11292" t="18707" r="3667" b="20834"/>
          <a:stretch>
            <a:fillRect/>
          </a:stretch>
        </p:blipFill>
        <p:spPr>
          <a:xfrm>
            <a:off x="107504" y="926258"/>
            <a:ext cx="8280920" cy="5887118"/>
          </a:xfrm>
          <a:noFill/>
        </p:spPr>
      </p:pic>
      <p:sp>
        <p:nvSpPr>
          <p:cNvPr id="13" name="Text Box 6"/>
          <p:cNvSpPr txBox="1">
            <a:spLocks noChangeArrowheads="1"/>
          </p:cNvSpPr>
          <p:nvPr/>
        </p:nvSpPr>
        <p:spPr bwMode="auto">
          <a:xfrm>
            <a:off x="3347864" y="4437112"/>
            <a:ext cx="1765776" cy="646331"/>
          </a:xfrm>
          <a:prstGeom prst="rect">
            <a:avLst/>
          </a:prstGeom>
          <a:solidFill>
            <a:srgbClr val="FF9900"/>
          </a:solidFill>
          <a:ln>
            <a:noFill/>
          </a:ln>
        </p:spPr>
        <p:txBody>
          <a:bodyPr wrap="square">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0"/>
              </a:spcBef>
              <a:buFontTx/>
              <a:buNone/>
            </a:pPr>
            <a:r>
              <a:rPr kumimoji="1" lang="ja-JP" altLang="en-US" sz="3600" dirty="0">
                <a:latin typeface="Times New Roman" panose="02020603050405020304" pitchFamily="18" charset="0"/>
                <a:ea typeface="MS PGothic" panose="020B0600070205080204" pitchFamily="34" charset="-128"/>
              </a:rPr>
              <a:t>～５</a:t>
            </a:r>
            <a:r>
              <a:rPr kumimoji="1" lang="en-US" altLang="ja-JP" sz="3600" dirty="0" err="1">
                <a:latin typeface="Times New Roman" panose="02020603050405020304" pitchFamily="18" charset="0"/>
                <a:ea typeface="MS PGothic" panose="020B0600070205080204" pitchFamily="34" charset="-128"/>
              </a:rPr>
              <a:t>R</a:t>
            </a:r>
            <a:r>
              <a:rPr kumimoji="1" lang="en-US" altLang="zh-CN" sz="3600" dirty="0" err="1">
                <a:latin typeface="Times New Roman" panose="02020603050405020304" pitchFamily="18" charset="0"/>
                <a:ea typeface="MS PGothic" panose="020B0600070205080204" pitchFamily="34" charset="-128"/>
              </a:rPr>
              <a:t>g</a:t>
            </a:r>
            <a:endParaRPr kumimoji="1" lang="en-US" altLang="ja-JP" sz="3600" dirty="0">
              <a:latin typeface="Times New Roman" panose="02020603050405020304" pitchFamily="18" charset="0"/>
              <a:ea typeface="MS PGothic" panose="020B0600070205080204" pitchFamily="34" charset="-128"/>
            </a:endParaRPr>
          </a:p>
        </p:txBody>
      </p:sp>
      <p:sp>
        <p:nvSpPr>
          <p:cNvPr id="14"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黑洞的阴影大小</a:t>
            </a:r>
            <a:endParaRPr lang="zh-CN" altLang="en-US" b="1" dirty="0">
              <a:solidFill>
                <a:srgbClr val="FF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945733"/>
            <a:ext cx="8553642" cy="5723627"/>
          </a:xfrm>
          <a:prstGeom prst="rect">
            <a:avLst/>
          </a:prstGeom>
        </p:spPr>
      </p:pic>
      <p:sp>
        <p:nvSpPr>
          <p:cNvPr id="3" name="文本框 2"/>
          <p:cNvSpPr txBox="1"/>
          <p:nvPr/>
        </p:nvSpPr>
        <p:spPr>
          <a:xfrm>
            <a:off x="0" y="274003"/>
            <a:ext cx="8460432" cy="646331"/>
          </a:xfrm>
          <a:prstGeom prst="rect">
            <a:avLst/>
          </a:prstGeom>
          <a:noFill/>
        </p:spPr>
        <p:txBody>
          <a:bodyPr wrap="square" rtlCol="0">
            <a:spAutoFit/>
          </a:bodyPr>
          <a:lstStyle/>
          <a:p>
            <a:pPr algn="ctr"/>
            <a:r>
              <a:rPr kumimoji="1" lang="zh-CN" altLang="en-US" sz="3600" b="1" dirty="0">
                <a:solidFill>
                  <a:srgbClr val="FF0000"/>
                </a:solidFill>
              </a:rPr>
              <a:t>黑洞在天上的张角</a:t>
            </a:r>
            <a:endParaRPr kumimoji="1" lang="zh-CN" altLang="en-US" sz="3200" b="1" dirty="0">
              <a:solidFill>
                <a:srgbClr val="00009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The_Event_Horizon_Telescope_and_Global_mm-VLBI_Array_on_the_Earth.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637" y="1268760"/>
            <a:ext cx="8503803" cy="4464496"/>
          </a:xfrm>
          <a:prstGeom prst="rect">
            <a:avLst/>
          </a:prstGeom>
        </p:spPr>
      </p:pic>
      <p:sp>
        <p:nvSpPr>
          <p:cNvPr id="3" name="文本框 2"/>
          <p:cNvSpPr txBox="1"/>
          <p:nvPr/>
        </p:nvSpPr>
        <p:spPr>
          <a:xfrm>
            <a:off x="0" y="274003"/>
            <a:ext cx="8460432" cy="646331"/>
          </a:xfrm>
          <a:prstGeom prst="rect">
            <a:avLst/>
          </a:prstGeom>
          <a:noFill/>
        </p:spPr>
        <p:txBody>
          <a:bodyPr wrap="square" rtlCol="0">
            <a:spAutoFit/>
          </a:bodyPr>
          <a:lstStyle/>
          <a:p>
            <a:pPr algn="ctr"/>
            <a:r>
              <a:rPr kumimoji="1" lang="zh-CN" altLang="en-US" sz="3600" b="1" dirty="0">
                <a:solidFill>
                  <a:srgbClr val="FF0000"/>
                </a:solidFill>
              </a:rPr>
              <a:t>黑洞视界望远镜</a:t>
            </a:r>
            <a:endParaRPr kumimoji="1" lang="zh-CN" altLang="en-US" sz="3200" b="1" dirty="0">
              <a:solidFill>
                <a:srgbClr val="000090"/>
              </a:solidFill>
            </a:endParaRPr>
          </a:p>
        </p:txBody>
      </p:sp>
      <p:sp>
        <p:nvSpPr>
          <p:cNvPr id="4" name="文本框 3"/>
          <p:cNvSpPr txBox="1"/>
          <p:nvPr/>
        </p:nvSpPr>
        <p:spPr>
          <a:xfrm>
            <a:off x="0" y="6021288"/>
            <a:ext cx="8460432" cy="461665"/>
          </a:xfrm>
          <a:prstGeom prst="rect">
            <a:avLst/>
          </a:prstGeom>
          <a:noFill/>
        </p:spPr>
        <p:txBody>
          <a:bodyPr wrap="square" rtlCol="0">
            <a:spAutoFit/>
          </a:bodyPr>
          <a:lstStyle/>
          <a:p>
            <a:pPr algn="ctr"/>
            <a:r>
              <a:rPr kumimoji="1" lang="zh-CN" altLang="en-US" sz="2400" b="1" dirty="0">
                <a:solidFill>
                  <a:srgbClr val="000090"/>
                </a:solidFill>
              </a:rPr>
              <a:t>人类首次拍摄到的超大质量黑洞照片4月</a:t>
            </a:r>
            <a:r>
              <a:rPr kumimoji="1" lang="en-US" altLang="zh-CN" sz="2400" b="1" dirty="0">
                <a:solidFill>
                  <a:srgbClr val="000090"/>
                </a:solidFill>
              </a:rPr>
              <a:t>10</a:t>
            </a:r>
            <a:r>
              <a:rPr kumimoji="1" lang="zh-CN" altLang="en-US" sz="2400" b="1" dirty="0">
                <a:solidFill>
                  <a:srgbClr val="000090"/>
                </a:solidFill>
              </a:rPr>
              <a:t>日正式公布！！！</a:t>
            </a:r>
            <a:endParaRPr kumimoji="1" lang="zh-CN" altLang="en-US" sz="2400" b="1" dirty="0">
              <a:solidFill>
                <a:srgbClr val="00009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EHT2017.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v-M87.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414264"/>
            <a:ext cx="8523435" cy="4823048"/>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altLang="zh-CN" b="1" dirty="0">
                <a:solidFill>
                  <a:srgbClr val="FF0000"/>
                </a:solidFill>
              </a:rPr>
              <a:t>UV</a:t>
            </a:r>
            <a:r>
              <a:rPr lang="zh-CN" altLang="en-US" b="1" dirty="0">
                <a:solidFill>
                  <a:srgbClr val="FF0000"/>
                </a:solidFill>
              </a:rPr>
              <a:t>覆盖</a:t>
            </a:r>
            <a:endParaRPr lang="zh-CN" altLang="en-US" b="1" dirty="0">
              <a:solidFill>
                <a:srgbClr val="FF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zh-CN" altLang="en-US" dirty="0">
                <a:solidFill>
                  <a:srgbClr val="FF0000"/>
                </a:solidFill>
              </a:rPr>
              <a:t>超大质量黑洞</a:t>
            </a:r>
            <a:r>
              <a:rPr lang="en-US" altLang="zh-CN" dirty="0">
                <a:solidFill>
                  <a:srgbClr val="FF0000"/>
                </a:solidFill>
              </a:rPr>
              <a:t>: M87</a:t>
            </a:r>
            <a:endParaRPr lang="en-US" altLang="zh-CN" dirty="0">
              <a:solidFill>
                <a:srgbClr val="FF0000"/>
              </a:solidFill>
            </a:endParaRPr>
          </a:p>
        </p:txBody>
      </p:sp>
      <p:pic>
        <p:nvPicPr>
          <p:cNvPr id="54276" name="Picture 4" descr="m87_disk"/>
          <p:cNvPicPr>
            <a:picLocks noGrp="1" noChangeAspect="1" noChangeArrowheads="1"/>
          </p:cNvPicPr>
          <p:nvPr>
            <p:ph sz="half" idx="2"/>
          </p:nvPr>
        </p:nvPicPr>
        <p:blipFill>
          <a:blip r:embed="rId1">
            <a:extLst>
              <a:ext uri="{28A0092B-C50C-407E-A947-70E740481C1C}">
                <a14:useLocalDpi xmlns:a14="http://schemas.microsoft.com/office/drawing/2010/main" val="0"/>
              </a:ext>
            </a:extLst>
          </a:blip>
          <a:srcRect/>
          <a:stretch>
            <a:fillRect/>
          </a:stretch>
        </p:blipFill>
        <p:spPr>
          <a:xfrm>
            <a:off x="827584" y="1210480"/>
            <a:ext cx="6988416" cy="5278750"/>
          </a:xfrm>
          <a:noFill/>
        </p:spPr>
      </p:pic>
      <p:sp>
        <p:nvSpPr>
          <p:cNvPr id="54277" name="Text Box 5"/>
          <p:cNvSpPr txBox="1">
            <a:spLocks noChangeArrowheads="1"/>
          </p:cNvSpPr>
          <p:nvPr/>
        </p:nvSpPr>
        <p:spPr bwMode="auto">
          <a:xfrm>
            <a:off x="3581400" y="6521450"/>
            <a:ext cx="5105400" cy="336550"/>
          </a:xfrm>
          <a:prstGeom prst="rect">
            <a:avLst/>
          </a:prstGeom>
          <a:noFill/>
          <a:ln>
            <a:noFill/>
          </a:ln>
        </p:spPr>
        <p:txBody>
          <a:bodyPr>
            <a:spAutoFit/>
          </a:bodyPr>
          <a:lstStyle>
            <a:lvl1pPr>
              <a:spcBef>
                <a:spcPct val="20000"/>
              </a:spcBef>
              <a:buChar char="•"/>
              <a:defRPr sz="3200">
                <a:solidFill>
                  <a:schemeClr val="tx1"/>
                </a:solidFill>
                <a:latin typeface="Arial" panose="020B0604020202090204" pitchFamily="34" charset="0"/>
                <a:ea typeface="宋体" pitchFamily="2" charset="-122"/>
              </a:defRPr>
            </a:lvl1pPr>
            <a:lvl2pPr marL="742950" indent="-285750">
              <a:spcBef>
                <a:spcPct val="20000"/>
              </a:spcBef>
              <a:buChar char="–"/>
              <a:defRPr sz="2800">
                <a:solidFill>
                  <a:schemeClr val="tx1"/>
                </a:solidFill>
                <a:latin typeface="Arial" panose="020B0604020202090204" pitchFamily="34" charset="0"/>
                <a:ea typeface="宋体" pitchFamily="2" charset="-122"/>
              </a:defRPr>
            </a:lvl2pPr>
            <a:lvl3pPr marL="1143000" indent="-228600">
              <a:spcBef>
                <a:spcPct val="20000"/>
              </a:spcBef>
              <a:buChar char="•"/>
              <a:defRPr sz="2400">
                <a:solidFill>
                  <a:schemeClr val="tx1"/>
                </a:solidFill>
                <a:latin typeface="Arial" panose="020B0604020202090204" pitchFamily="34" charset="0"/>
                <a:ea typeface="宋体" pitchFamily="2" charset="-122"/>
              </a:defRPr>
            </a:lvl3pPr>
            <a:lvl4pPr marL="1600200" indent="-228600">
              <a:spcBef>
                <a:spcPct val="20000"/>
              </a:spcBef>
              <a:buChar char="–"/>
              <a:defRPr sz="2000">
                <a:solidFill>
                  <a:schemeClr val="tx1"/>
                </a:solidFill>
                <a:latin typeface="Arial" panose="020B0604020202090204" pitchFamily="34" charset="0"/>
                <a:ea typeface="宋体" pitchFamily="2" charset="-122"/>
              </a:defRPr>
            </a:lvl4pPr>
            <a:lvl5pPr marL="2057400" indent="-228600">
              <a:spcBef>
                <a:spcPct val="20000"/>
              </a:spcBef>
              <a:buChar char="»"/>
              <a:defRPr sz="2000">
                <a:solidFill>
                  <a:schemeClr val="tx1"/>
                </a:solidFill>
                <a:latin typeface="Arial" panose="020B0604020202090204"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90204" pitchFamily="34" charset="0"/>
                <a:ea typeface="宋体" pitchFamily="2" charset="-122"/>
              </a:defRPr>
            </a:lvl9pPr>
          </a:lstStyle>
          <a:p>
            <a:pPr eaLnBrk="1" hangingPunct="1">
              <a:spcBef>
                <a:spcPct val="50000"/>
              </a:spcBef>
              <a:buFontTx/>
              <a:buNone/>
            </a:pPr>
            <a:r>
              <a:rPr lang="en-US" altLang="zh-CN" sz="1600" dirty="0">
                <a:latin typeface="Tahoma" panose="020B0804030504040204" pitchFamily="34" charset="0"/>
              </a:rPr>
              <a:t>Credit: </a:t>
            </a:r>
            <a:r>
              <a:rPr lang="en-US" altLang="zh-CN" sz="1600" dirty="0" err="1">
                <a:latin typeface="Tahoma" panose="020B0804030504040204" pitchFamily="34" charset="0"/>
              </a:rPr>
              <a:t>STScI</a:t>
            </a:r>
            <a:r>
              <a:rPr lang="en-US" altLang="zh-CN" sz="1600" dirty="0">
                <a:latin typeface="Tahoma" panose="020B0804030504040204" pitchFamily="34" charset="0"/>
              </a:rPr>
              <a:t> WFPC2.</a:t>
            </a:r>
            <a:endParaRPr lang="en-US" altLang="zh-CN" sz="1600" dirty="0">
              <a:latin typeface="Tahoma" panose="020B0804030504040204" pitchFamily="34" charset="0"/>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r>
              <a:rPr lang="en-US" altLang="zh-CN">
                <a:solidFill>
                  <a:schemeClr val="bg1"/>
                </a:solidFill>
              </a:rPr>
              <a:t>M87</a:t>
            </a:r>
            <a:endParaRPr lang="en-US" altLang="zh-CN"/>
          </a:p>
        </p:txBody>
      </p:sp>
      <p:pic>
        <p:nvPicPr>
          <p:cNvPr id="63491" name="Picture 3" descr="m87-core"/>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72653" y="0"/>
            <a:ext cx="8459787" cy="6907213"/>
          </a:xfrm>
          <a:noFill/>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M87-image.jpe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496" y="1168399"/>
            <a:ext cx="8528496" cy="4736575"/>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人类拍摄的第一张黑洞照片！</a:t>
            </a:r>
            <a:endParaRPr lang="zh-CN" altLang="en-US" b="1" dirty="0">
              <a:solidFill>
                <a:srgbClr val="FF0000"/>
              </a:solidFill>
            </a:endParaRPr>
          </a:p>
        </p:txBody>
      </p:sp>
      <p:sp>
        <p:nvSpPr>
          <p:cNvPr id="4" name="文本框 3"/>
          <p:cNvSpPr txBox="1"/>
          <p:nvPr/>
        </p:nvSpPr>
        <p:spPr>
          <a:xfrm>
            <a:off x="179512" y="5877272"/>
            <a:ext cx="8046919" cy="954107"/>
          </a:xfrm>
          <a:prstGeom prst="rect">
            <a:avLst/>
          </a:prstGeom>
          <a:noFill/>
        </p:spPr>
        <p:txBody>
          <a:bodyPr wrap="none" rtlCol="0">
            <a:spAutoFit/>
          </a:bodyPr>
          <a:lstStyle/>
          <a:p>
            <a:r>
              <a:rPr kumimoji="1" lang="en-US" altLang="zh-CN" sz="2800" b="1" dirty="0">
                <a:solidFill>
                  <a:srgbClr val="0000FF"/>
                </a:solidFill>
              </a:rPr>
              <a:t>5500</a:t>
            </a:r>
            <a:r>
              <a:rPr kumimoji="1" lang="zh-CN" altLang="en-US" sz="2800" b="1" dirty="0">
                <a:solidFill>
                  <a:srgbClr val="0000FF"/>
                </a:solidFill>
              </a:rPr>
              <a:t>万光年之外，近邻星系</a:t>
            </a:r>
            <a:r>
              <a:rPr kumimoji="1" lang="en-US" altLang="zh-CN" sz="2800" b="1" dirty="0">
                <a:solidFill>
                  <a:srgbClr val="0000FF"/>
                </a:solidFill>
              </a:rPr>
              <a:t>M87</a:t>
            </a:r>
            <a:r>
              <a:rPr kumimoji="1" lang="zh-CN" altLang="en-US" sz="2800" b="1" dirty="0">
                <a:solidFill>
                  <a:srgbClr val="0000FF"/>
                </a:solidFill>
              </a:rPr>
              <a:t>中心超大质量黑洞</a:t>
            </a:r>
            <a:endParaRPr kumimoji="1" lang="en-US" altLang="zh-CN" sz="2800" b="1" dirty="0">
              <a:solidFill>
                <a:srgbClr val="0000FF"/>
              </a:solidFill>
            </a:endParaRPr>
          </a:p>
          <a:p>
            <a:r>
              <a:rPr kumimoji="1" lang="zh-CN" altLang="en-US" sz="2800" b="1" dirty="0">
                <a:solidFill>
                  <a:srgbClr val="0000FF"/>
                </a:solidFill>
              </a:rPr>
              <a:t>黑洞质量：</a:t>
            </a:r>
            <a:r>
              <a:rPr kumimoji="1" lang="en-US" altLang="zh-CN" sz="2800" b="1" dirty="0">
                <a:solidFill>
                  <a:srgbClr val="0000FF"/>
                </a:solidFill>
              </a:rPr>
              <a:t>65</a:t>
            </a:r>
            <a:r>
              <a:rPr kumimoji="1" lang="zh-CN" altLang="en-US" sz="2800" b="1" dirty="0">
                <a:solidFill>
                  <a:srgbClr val="0000FF"/>
                </a:solidFill>
              </a:rPr>
              <a:t>亿倍太阳质量</a:t>
            </a:r>
            <a:endParaRPr kumimoji="1" lang="zh-CN" altLang="en-US" sz="2800" b="1" dirty="0">
              <a:solidFill>
                <a:srgbClr val="0000FF"/>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87_acc.mp4">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331640" y="836712"/>
            <a:ext cx="5706371" cy="5607717"/>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chemeClr val="accent5"/>
                </a:solidFill>
              </a:rPr>
              <a:t>黑洞吸积计算机模拟</a:t>
            </a:r>
            <a:endParaRPr lang="zh-CN" altLang="en-US" b="1" dirty="0">
              <a:solidFill>
                <a:schemeClr val="accent5"/>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92696"/>
            <a:ext cx="8396599" cy="5533072"/>
          </a:xfrm>
          <a:prstGeom prst="rect">
            <a:avLst/>
          </a:prstGeom>
        </p:spPr>
      </p:pic>
      <p:sp>
        <p:nvSpPr>
          <p:cNvPr id="4" name="文本框 3"/>
          <p:cNvSpPr txBox="1"/>
          <p:nvPr/>
        </p:nvSpPr>
        <p:spPr>
          <a:xfrm>
            <a:off x="2771800" y="6453336"/>
            <a:ext cx="3145413" cy="369332"/>
          </a:xfrm>
          <a:prstGeom prst="rect">
            <a:avLst/>
          </a:prstGeom>
          <a:noFill/>
        </p:spPr>
        <p:txBody>
          <a:bodyPr wrap="none" rtlCol="0">
            <a:spAutoFit/>
          </a:bodyPr>
          <a:lstStyle/>
          <a:p>
            <a:r>
              <a:rPr kumimoji="1" lang="zh-CN" altLang="en-US" dirty="0"/>
              <a:t>取自：</a:t>
            </a:r>
            <a:r>
              <a:rPr kumimoji="1" lang="en-US" altLang="zh-CN" dirty="0"/>
              <a:t>EHT</a:t>
            </a:r>
            <a:r>
              <a:rPr kumimoji="1" lang="zh-CN" altLang="en-US" dirty="0"/>
              <a:t> 合作组第一篇文章</a:t>
            </a:r>
            <a:endParaRPr kumimoji="1" lang="zh-CN" altLang="en-US" dirty="0"/>
          </a:p>
        </p:txBody>
      </p:sp>
      <p:sp>
        <p:nvSpPr>
          <p:cNvPr id="5" name="Rectangle 2"/>
          <p:cNvSpPr txBox="1">
            <a:spLocks noChangeArrowheads="1"/>
          </p:cNvSpPr>
          <p:nvPr/>
        </p:nvSpPr>
        <p:spPr>
          <a:xfrm>
            <a:off x="251520" y="116632"/>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chemeClr val="accent5"/>
                </a:solidFill>
              </a:rPr>
              <a:t>黑洞吸积计算机模拟</a:t>
            </a:r>
            <a:endParaRPr lang="zh-CN" altLang="en-US" b="1" dirty="0">
              <a:solidFill>
                <a:schemeClr val="accent5"/>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0" y="2708920"/>
            <a:ext cx="8676456" cy="223224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5400" b="1" dirty="0">
                <a:solidFill>
                  <a:srgbClr val="FF0000"/>
                </a:solidFill>
              </a:rPr>
              <a:t>五、银心大质量黑洞探测</a:t>
            </a:r>
            <a:endParaRPr lang="zh-CN" altLang="en-US" sz="5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7695" y="908720"/>
            <a:ext cx="8252772" cy="4678204"/>
          </a:xfrm>
          <a:prstGeom prst="rect">
            <a:avLst/>
          </a:prstGeom>
          <a:noFill/>
        </p:spPr>
        <p:txBody>
          <a:bodyPr wrap="none" rtlCol="0">
            <a:spAutoFit/>
          </a:bodyPr>
          <a:lstStyle/>
          <a:p>
            <a:pPr algn="ctr"/>
            <a:r>
              <a:rPr kumimoji="1" lang="zh-CN" altLang="en-US" sz="5400" b="1" dirty="0">
                <a:solidFill>
                  <a:srgbClr val="FF0000"/>
                </a:solidFill>
                <a:latin typeface="微软雅黑" charset="-122"/>
                <a:ea typeface="微软雅黑" charset="-122"/>
                <a:cs typeface="微软雅黑" charset="-122"/>
              </a:rPr>
              <a:t>想法很“简单”，</a:t>
            </a:r>
            <a:endParaRPr kumimoji="1" lang="en-US" altLang="zh-CN" sz="5400" b="1" dirty="0">
              <a:solidFill>
                <a:srgbClr val="FF0000"/>
              </a:solidFill>
              <a:latin typeface="微软雅黑" charset="-122"/>
              <a:ea typeface="微软雅黑" charset="-122"/>
              <a:cs typeface="微软雅黑" charset="-122"/>
            </a:endParaRPr>
          </a:p>
          <a:p>
            <a:pPr marL="342900" indent="-342900">
              <a:buFont typeface="Wingdings" panose="05000000000000000000" pitchFamily="2" charset="2"/>
              <a:buChar char="l"/>
            </a:pPr>
            <a:endParaRPr kumimoji="1" lang="en-US" altLang="zh-CN" sz="2000" dirty="0"/>
          </a:p>
          <a:p>
            <a:pPr marL="342900" indent="-342900">
              <a:lnSpc>
                <a:spcPct val="150000"/>
              </a:lnSpc>
              <a:buFont typeface="Wingdings" panose="05000000000000000000" pitchFamily="2" charset="2"/>
              <a:buChar char="l"/>
            </a:pPr>
            <a:r>
              <a:rPr kumimoji="1" lang="zh-CN" altLang="en-US" sz="2400" dirty="0">
                <a:latin typeface="微软雅黑" charset="-122"/>
                <a:ea typeface="微软雅黑" charset="-122"/>
                <a:cs typeface="微软雅黑" charset="-122"/>
              </a:rPr>
              <a:t>利用银心人马座</a:t>
            </a:r>
            <a:r>
              <a:rPr kumimoji="1" lang="en-US" altLang="zh-CN" sz="2400" dirty="0">
                <a:latin typeface="微软雅黑" charset="-122"/>
                <a:ea typeface="微软雅黑" charset="-122"/>
                <a:cs typeface="微软雅黑" charset="-122"/>
              </a:rPr>
              <a:t>A</a:t>
            </a:r>
            <a:r>
              <a:rPr kumimoji="1" lang="zh-CN" altLang="en-US" sz="2400" dirty="0">
                <a:latin typeface="微软雅黑" charset="-122"/>
                <a:ea typeface="微软雅黑" charset="-122"/>
                <a:cs typeface="微软雅黑" charset="-122"/>
              </a:rPr>
              <a:t>*附近的恒星（越中心越好）示踪引力场</a:t>
            </a:r>
            <a:endParaRPr kumimoji="1" lang="en-US" altLang="zh-CN" sz="2400" dirty="0">
              <a:latin typeface="微软雅黑" charset="-122"/>
              <a:ea typeface="微软雅黑" charset="-122"/>
              <a:cs typeface="微软雅黑" charset="-122"/>
            </a:endParaRPr>
          </a:p>
          <a:p>
            <a:pPr marL="342900" indent="-342900">
              <a:lnSpc>
                <a:spcPct val="150000"/>
              </a:lnSpc>
              <a:buFont typeface="Wingdings" panose="05000000000000000000" pitchFamily="2" charset="2"/>
              <a:buChar char="l"/>
            </a:pPr>
            <a:r>
              <a:rPr kumimoji="1" lang="zh-CN" altLang="en-US" sz="2400" dirty="0">
                <a:latin typeface="微软雅黑" charset="-122"/>
                <a:ea typeface="微软雅黑" charset="-122"/>
                <a:cs typeface="微软雅黑" charset="-122"/>
                <a:sym typeface="Wingdings" panose="05000000000000000000"/>
              </a:rPr>
              <a:t>恒星做开普勒运动（</a:t>
            </a:r>
            <a:r>
              <a:rPr kumimoji="1" lang="en-US" altLang="zh-CN" sz="2400" dirty="0">
                <a:latin typeface="微软雅黑" charset="-122"/>
                <a:ea typeface="微软雅黑" charset="-122"/>
                <a:cs typeface="微软雅黑" charset="-122"/>
                <a:sym typeface="Wingdings" panose="05000000000000000000"/>
              </a:rPr>
              <a:t>v~1/r</a:t>
            </a:r>
            <a:r>
              <a:rPr kumimoji="1" lang="en-US" altLang="zh-CN" sz="2400" baseline="30000" dirty="0">
                <a:latin typeface="微软雅黑" charset="-122"/>
                <a:ea typeface="微软雅黑" charset="-122"/>
                <a:cs typeface="微软雅黑" charset="-122"/>
                <a:sym typeface="Wingdings" panose="05000000000000000000"/>
              </a:rPr>
              <a:t>0.5</a:t>
            </a:r>
            <a:r>
              <a:rPr kumimoji="1" lang="zh-CN" altLang="en-US" sz="2400" dirty="0">
                <a:latin typeface="微软雅黑" charset="-122"/>
                <a:ea typeface="微软雅黑" charset="-122"/>
                <a:cs typeface="微软雅黑" charset="-122"/>
                <a:sym typeface="Wingdings" panose="05000000000000000000"/>
              </a:rPr>
              <a:t>） </a:t>
            </a:r>
            <a:r>
              <a:rPr kumimoji="1" lang="zh-CN" altLang="en-US" sz="2400" dirty="0">
                <a:latin typeface="微软雅黑" charset="-122"/>
                <a:ea typeface="微软雅黑" charset="-122"/>
                <a:cs typeface="微软雅黑" charset="-122"/>
              </a:rPr>
              <a:t>银心存在超大质量黑洞</a:t>
            </a:r>
            <a:endParaRPr kumimoji="1" lang="zh-CN" altLang="en-US" sz="2400" dirty="0">
              <a:latin typeface="微软雅黑" charset="-122"/>
              <a:ea typeface="微软雅黑" charset="-122"/>
              <a:cs typeface="微软雅黑" charset="-122"/>
            </a:endParaRPr>
          </a:p>
          <a:p>
            <a:pPr algn="ctr"/>
            <a:endParaRPr kumimoji="1" lang="en-US" altLang="zh-CN" sz="5400" b="1" dirty="0">
              <a:solidFill>
                <a:srgbClr val="FF0000"/>
              </a:solidFill>
              <a:latin typeface="微软雅黑" charset="-122"/>
              <a:ea typeface="微软雅黑" charset="-122"/>
              <a:cs typeface="微软雅黑" charset="-122"/>
            </a:endParaRPr>
          </a:p>
          <a:p>
            <a:r>
              <a:rPr kumimoji="1" lang="zh-CN" altLang="en-US" sz="5400" b="1" dirty="0">
                <a:solidFill>
                  <a:srgbClr val="0432FF"/>
                </a:solidFill>
                <a:latin typeface="微软雅黑" charset="-122"/>
                <a:ea typeface="微软雅黑" charset="-122"/>
                <a:cs typeface="微软雅黑" charset="-122"/>
              </a:rPr>
              <a:t>       征程很艰难！</a:t>
            </a:r>
            <a:endParaRPr kumimoji="1" lang="en-US" altLang="zh-CN" sz="5400" b="1" dirty="0">
              <a:solidFill>
                <a:srgbClr val="0432FF"/>
              </a:solidFill>
              <a:latin typeface="微软雅黑" charset="-122"/>
              <a:ea typeface="微软雅黑" charset="-122"/>
              <a:cs typeface="微软雅黑" charset="-122"/>
            </a:endParaRPr>
          </a:p>
          <a:p>
            <a:pPr marL="342900" indent="-342900">
              <a:buFont typeface="Wingdings" panose="05000000000000000000" pitchFamily="2" charset="2"/>
              <a:buChar char="l"/>
            </a:pPr>
            <a:endParaRPr kumimoji="1" lang="en-US" altLang="zh-CN" sz="2000" b="1" dirty="0">
              <a:solidFill>
                <a:srgbClr val="FF0000"/>
              </a:solidFill>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400" dirty="0">
                <a:latin typeface="微软雅黑" charset="-122"/>
                <a:ea typeface="微软雅黑" charset="-122"/>
                <a:cs typeface="微软雅黑" charset="-122"/>
              </a:rPr>
              <a:t>至少存在六大挑战（技术层面上）</a:t>
            </a:r>
            <a:endParaRPr kumimoji="1" lang="zh-CN" altLang="en-US" sz="2400" dirty="0">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 calcmode="lin" valueType="num">
                                      <p:cBhvr additive="base">
                                        <p:cTn id="1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2">
                                            <p:txEl>
                                              <p:pRg st="7" end="7"/>
                                            </p:txEl>
                                          </p:spTgt>
                                        </p:tgtEl>
                                        <p:attrNameLst>
                                          <p:attrName>style.visibility</p:attrName>
                                        </p:attrNameLst>
                                      </p:cBhvr>
                                      <p:to>
                                        <p:strVal val="visible"/>
                                      </p:to>
                                    </p:set>
                                    <p:anim calcmode="lin" valueType="num">
                                      <p:cBhvr additive="base">
                                        <p:cTn id="2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1</a:t>
            </a:r>
            <a:r>
              <a:rPr kumimoji="1" lang="zh-CN" altLang="en-US" sz="2800" b="1" dirty="0">
                <a:solidFill>
                  <a:srgbClr val="FF0000"/>
                </a:solidFill>
                <a:latin typeface="微软雅黑" charset="-122"/>
                <a:ea typeface="微软雅黑" charset="-122"/>
                <a:cs typeface="微软雅黑" charset="-122"/>
              </a:rPr>
              <a:t>：银河系盘面与银心星际尘埃的严重消光</a:t>
            </a:r>
            <a:endParaRPr kumimoji="1" lang="zh-CN" altLang="en-US" sz="2800" b="1" dirty="0">
              <a:solidFill>
                <a:srgbClr val="FF0000"/>
              </a:solidFill>
              <a:latin typeface="微软雅黑" charset="-122"/>
              <a:ea typeface="微软雅黑" charset="-122"/>
              <a:cs typeface="微软雅黑" charset="-122"/>
            </a:endParaRPr>
          </a:p>
        </p:txBody>
      </p:sp>
      <p:pic>
        <p:nvPicPr>
          <p:cNvPr id="3" name="图片 2"/>
          <p:cNvPicPr>
            <a:picLocks noChangeAspect="1"/>
          </p:cNvPicPr>
          <p:nvPr/>
        </p:nvPicPr>
        <p:blipFill>
          <a:blip r:embed="rId1"/>
          <a:stretch>
            <a:fillRect/>
          </a:stretch>
        </p:blipFill>
        <p:spPr>
          <a:xfrm>
            <a:off x="233773" y="2132856"/>
            <a:ext cx="8172400" cy="4593246"/>
          </a:xfrm>
          <a:prstGeom prst="rect">
            <a:avLst/>
          </a:prstGeom>
        </p:spPr>
      </p:pic>
      <p:sp>
        <p:nvSpPr>
          <p:cNvPr id="4" name="文本框 3"/>
          <p:cNvSpPr txBox="1"/>
          <p:nvPr/>
        </p:nvSpPr>
        <p:spPr>
          <a:xfrm>
            <a:off x="179512" y="901169"/>
            <a:ext cx="8388578" cy="1015663"/>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地球距离银心约</a:t>
            </a:r>
            <a:r>
              <a:rPr kumimoji="1" lang="en-US" altLang="zh-CN" sz="2000" dirty="0">
                <a:latin typeface="微软雅黑" charset="-122"/>
                <a:ea typeface="微软雅黑" charset="-122"/>
                <a:cs typeface="微软雅黑" charset="-122"/>
              </a:rPr>
              <a:t>25000</a:t>
            </a:r>
            <a:r>
              <a:rPr kumimoji="1" lang="zh-CN" altLang="en-US" sz="2000" dirty="0">
                <a:latin typeface="微软雅黑" charset="-122"/>
                <a:ea typeface="微软雅黑" charset="-122"/>
                <a:cs typeface="微软雅黑" charset="-122"/>
              </a:rPr>
              <a:t>光年</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银心处约每十亿个光学波段光子可以“逃脱”至地球</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rPr>
              <a:t>     </a:t>
            </a:r>
            <a:r>
              <a:rPr kumimoji="1" lang="zh-CN" altLang="en-US" sz="2000" dirty="0">
                <a:solidFill>
                  <a:srgbClr val="0432FF"/>
                </a:solidFill>
                <a:latin typeface="微软雅黑" charset="-122"/>
                <a:ea typeface="微软雅黑" charset="-122"/>
                <a:cs typeface="微软雅黑" charset="-122"/>
                <a:sym typeface="Wingdings" panose="05000000000000000000"/>
              </a:rPr>
              <a:t> </a:t>
            </a:r>
            <a:r>
              <a:rPr kumimoji="1" lang="zh-CN" altLang="en-US" sz="2000" dirty="0">
                <a:solidFill>
                  <a:srgbClr val="0432FF"/>
                </a:solidFill>
                <a:latin typeface="微软雅黑" charset="-122"/>
                <a:ea typeface="微软雅黑" charset="-122"/>
                <a:cs typeface="微软雅黑" charset="-122"/>
              </a:rPr>
              <a:t>利用近红外</a:t>
            </a:r>
            <a:r>
              <a:rPr kumimoji="1" lang="en-US" altLang="zh-CN" sz="2000" dirty="0">
                <a:solidFill>
                  <a:srgbClr val="0432FF"/>
                </a:solidFill>
                <a:latin typeface="微软雅黑" charset="-122"/>
                <a:ea typeface="微软雅黑" charset="-122"/>
                <a:cs typeface="微软雅黑" charset="-122"/>
              </a:rPr>
              <a:t>2.2</a:t>
            </a:r>
            <a:r>
              <a:rPr kumimoji="1" lang="zh-CN" altLang="en-US" sz="2000" dirty="0">
                <a:solidFill>
                  <a:srgbClr val="0432FF"/>
                </a:solidFill>
                <a:latin typeface="微软雅黑" charset="-122"/>
                <a:ea typeface="微软雅黑" charset="-122"/>
                <a:cs typeface="微软雅黑" charset="-122"/>
              </a:rPr>
              <a:t>微米观测：红外波段光子“逃脱”几率升至约</a:t>
            </a:r>
            <a:r>
              <a:rPr kumimoji="1" lang="en-US" altLang="zh-CN" sz="2000" dirty="0">
                <a:solidFill>
                  <a:srgbClr val="0432FF"/>
                </a:solidFill>
                <a:latin typeface="微软雅黑" charset="-122"/>
                <a:ea typeface="微软雅黑" charset="-122"/>
                <a:cs typeface="微软雅黑" charset="-122"/>
              </a:rPr>
              <a:t>10%</a:t>
            </a:r>
            <a:endParaRPr kumimoji="1" lang="zh-CN" altLang="en-US" sz="2000" dirty="0">
              <a:solidFill>
                <a:srgbClr val="0432FF"/>
              </a:solidFill>
              <a:latin typeface="微软雅黑" charset="-122"/>
              <a:ea typeface="微软雅黑" charset="-122"/>
              <a:cs typeface="微软雅黑" charset="-122"/>
            </a:endParaRPr>
          </a:p>
        </p:txBody>
      </p:sp>
      <p:sp>
        <p:nvSpPr>
          <p:cNvPr id="5" name="文本框 4"/>
          <p:cNvSpPr txBox="1"/>
          <p:nvPr/>
        </p:nvSpPr>
        <p:spPr>
          <a:xfrm>
            <a:off x="3358138" y="6237312"/>
            <a:ext cx="2031325"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通往银心</a:t>
            </a:r>
            <a:r>
              <a:rPr kumimoji="1" lang="zh-CN" altLang="en-US" sz="1600">
                <a:solidFill>
                  <a:schemeClr val="bg1"/>
                </a:solidFill>
                <a:latin typeface="微软雅黑" charset="-122"/>
                <a:ea typeface="微软雅黑" charset="-122"/>
                <a:cs typeface="微软雅黑" charset="-122"/>
              </a:rPr>
              <a:t>，险阻重重</a:t>
            </a:r>
            <a:endParaRPr kumimoji="1" lang="zh-CN" altLang="en-US" sz="1600" dirty="0">
              <a:solidFill>
                <a:schemeClr val="bg1"/>
              </a:solidFill>
              <a:latin typeface="微软雅黑" charset="-122"/>
              <a:ea typeface="微软雅黑" charset="-122"/>
              <a:cs typeface="微软雅黑" charset="-122"/>
            </a:endParaRPr>
          </a:p>
        </p:txBody>
      </p:sp>
      <p:sp>
        <p:nvSpPr>
          <p:cNvPr id="6" name="文本框 5"/>
          <p:cNvSpPr txBox="1"/>
          <p:nvPr/>
        </p:nvSpPr>
        <p:spPr>
          <a:xfrm>
            <a:off x="5600700" y="8481060"/>
            <a:ext cx="184731" cy="369332"/>
          </a:xfrm>
          <a:prstGeom prst="rect">
            <a:avLst/>
          </a:prstGeom>
          <a:noFill/>
        </p:spPr>
        <p:txBody>
          <a:bodyPr wrap="none" rtlCol="0">
            <a:spAutoFit/>
          </a:bodyPr>
          <a:lstStyle/>
          <a:p>
            <a:endParaRPr kumimoji="1"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2</a:t>
            </a:r>
            <a:r>
              <a:rPr kumimoji="1" lang="zh-CN" altLang="en-US" sz="2800" b="1" dirty="0">
                <a:solidFill>
                  <a:srgbClr val="FF0000"/>
                </a:solidFill>
                <a:latin typeface="微软雅黑" charset="-122"/>
                <a:ea typeface="微软雅黑" charset="-122"/>
                <a:cs typeface="微软雅黑" charset="-122"/>
              </a:rPr>
              <a:t>：监测银心单个恒星轨道运动需要极高分辨率</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7541360" cy="707886"/>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地球距离银心约</a:t>
            </a:r>
            <a:r>
              <a:rPr kumimoji="1" lang="en-US" altLang="zh-CN" sz="2000" dirty="0">
                <a:latin typeface="微软雅黑" charset="-122"/>
                <a:ea typeface="微软雅黑" charset="-122"/>
                <a:cs typeface="微软雅黑" charset="-122"/>
              </a:rPr>
              <a:t>25000</a:t>
            </a:r>
            <a:r>
              <a:rPr kumimoji="1" lang="zh-CN" altLang="en-US" sz="2000" dirty="0">
                <a:latin typeface="微软雅黑" charset="-122"/>
                <a:ea typeface="微软雅黑" charset="-122"/>
                <a:cs typeface="微软雅黑" charset="-122"/>
              </a:rPr>
              <a:t>光年，恒星轨道张角极小</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 </a:t>
            </a:r>
            <a:r>
              <a:rPr kumimoji="1" lang="zh-CN" altLang="en-US" sz="2000" dirty="0">
                <a:solidFill>
                  <a:srgbClr val="0432FF"/>
                </a:solidFill>
                <a:latin typeface="微软雅黑" charset="-122"/>
                <a:ea typeface="微软雅黑" charset="-122"/>
                <a:cs typeface="微软雅黑" charset="-122"/>
              </a:rPr>
              <a:t>利用位于世界上最好台址的最大望远镜（例如</a:t>
            </a:r>
            <a:r>
              <a:rPr kumimoji="1" lang="en-US" altLang="zh-CN" sz="2000" dirty="0">
                <a:solidFill>
                  <a:srgbClr val="0432FF"/>
                </a:solidFill>
                <a:latin typeface="微软雅黑" charset="-122"/>
                <a:ea typeface="微软雅黑" charset="-122"/>
                <a:cs typeface="微软雅黑" charset="-122"/>
              </a:rPr>
              <a:t>Keck</a:t>
            </a:r>
            <a:r>
              <a:rPr kumimoji="1" lang="zh-CN" altLang="en-US" sz="2000" dirty="0">
                <a:solidFill>
                  <a:srgbClr val="0432FF"/>
                </a:solidFill>
                <a:latin typeface="微软雅黑" charset="-122"/>
                <a:ea typeface="微软雅黑" charset="-122"/>
                <a:cs typeface="微软雅黑" charset="-122"/>
              </a:rPr>
              <a:t>和</a:t>
            </a:r>
            <a:r>
              <a:rPr kumimoji="1" lang="en-US" altLang="zh-CN" sz="2000" dirty="0">
                <a:solidFill>
                  <a:srgbClr val="0432FF"/>
                </a:solidFill>
                <a:latin typeface="微软雅黑" charset="-122"/>
                <a:ea typeface="微软雅黑" charset="-122"/>
                <a:cs typeface="微软雅黑" charset="-122"/>
              </a:rPr>
              <a:t>VLT</a:t>
            </a:r>
            <a:r>
              <a:rPr kumimoji="1" lang="zh-CN" altLang="en-US" sz="2000" dirty="0">
                <a:solidFill>
                  <a:srgbClr val="0432FF"/>
                </a:solidFill>
                <a:latin typeface="微软雅黑" charset="-122"/>
                <a:ea typeface="微软雅黑" charset="-122"/>
                <a:cs typeface="微软雅黑" charset="-122"/>
              </a:rPr>
              <a:t>）</a:t>
            </a:r>
            <a:endParaRPr kumimoji="1" lang="zh-CN" altLang="en-US" sz="2000" dirty="0">
              <a:solidFill>
                <a:srgbClr val="0432FF"/>
              </a:solidFill>
              <a:latin typeface="微软雅黑" charset="-122"/>
              <a:ea typeface="微软雅黑" charset="-122"/>
              <a:cs typeface="微软雅黑" charset="-122"/>
            </a:endParaRPr>
          </a:p>
        </p:txBody>
      </p:sp>
      <p:pic>
        <p:nvPicPr>
          <p:cNvPr id="6" name="图片 5"/>
          <p:cNvPicPr>
            <a:picLocks noChangeAspect="1"/>
          </p:cNvPicPr>
          <p:nvPr/>
        </p:nvPicPr>
        <p:blipFill>
          <a:blip r:embed="rId1"/>
          <a:stretch>
            <a:fillRect/>
          </a:stretch>
        </p:blipFill>
        <p:spPr>
          <a:xfrm>
            <a:off x="-22361" y="1844824"/>
            <a:ext cx="4613076" cy="3075384"/>
          </a:xfrm>
          <a:prstGeom prst="rect">
            <a:avLst/>
          </a:prstGeom>
        </p:spPr>
      </p:pic>
      <p:pic>
        <p:nvPicPr>
          <p:cNvPr id="7" name="图片 6"/>
          <p:cNvPicPr>
            <a:picLocks noChangeAspect="1"/>
          </p:cNvPicPr>
          <p:nvPr/>
        </p:nvPicPr>
        <p:blipFill>
          <a:blip r:embed="rId2"/>
          <a:stretch>
            <a:fillRect/>
          </a:stretch>
        </p:blipFill>
        <p:spPr>
          <a:xfrm>
            <a:off x="4598647" y="1844824"/>
            <a:ext cx="4474983" cy="3080047"/>
          </a:xfrm>
          <a:prstGeom prst="rect">
            <a:avLst/>
          </a:prstGeom>
        </p:spPr>
      </p:pic>
      <p:pic>
        <p:nvPicPr>
          <p:cNvPr id="14" name="图片 13"/>
          <p:cNvPicPr>
            <a:picLocks noChangeAspect="1"/>
          </p:cNvPicPr>
          <p:nvPr/>
        </p:nvPicPr>
        <p:blipFill>
          <a:blip r:embed="rId3"/>
          <a:stretch>
            <a:fillRect/>
          </a:stretch>
        </p:blipFill>
        <p:spPr>
          <a:xfrm>
            <a:off x="2738276" y="5105387"/>
            <a:ext cx="2423832" cy="645339"/>
          </a:xfrm>
          <a:prstGeom prst="rect">
            <a:avLst/>
          </a:prstGeom>
        </p:spPr>
      </p:pic>
      <p:sp>
        <p:nvSpPr>
          <p:cNvPr id="15" name="文本框 14"/>
          <p:cNvSpPr txBox="1"/>
          <p:nvPr/>
        </p:nvSpPr>
        <p:spPr>
          <a:xfrm>
            <a:off x="2221994" y="6003230"/>
            <a:ext cx="3456395" cy="584775"/>
          </a:xfrm>
          <a:prstGeom prst="rect">
            <a:avLst/>
          </a:prstGeom>
          <a:noFill/>
        </p:spPr>
        <p:txBody>
          <a:bodyPr wrap="none" rtlCol="0">
            <a:spAutoFit/>
          </a:bodyPr>
          <a:lstStyle/>
          <a:p>
            <a:r>
              <a:rPr kumimoji="1" lang="zh-CN" altLang="en-US" sz="1600" dirty="0">
                <a:solidFill>
                  <a:srgbClr val="C00000"/>
                </a:solidFill>
                <a:latin typeface="微软雅黑" charset="-122"/>
                <a:ea typeface="微软雅黑" charset="-122"/>
                <a:cs typeface="微软雅黑" charset="-122"/>
              </a:rPr>
              <a:t>衍射极限约</a:t>
            </a:r>
            <a:r>
              <a:rPr kumimoji="1" lang="en-US" altLang="zh-CN" sz="1600" dirty="0">
                <a:solidFill>
                  <a:srgbClr val="C00000"/>
                </a:solidFill>
                <a:latin typeface="微软雅黑" charset="-122"/>
                <a:ea typeface="微软雅黑" charset="-122"/>
                <a:cs typeface="微软雅黑" charset="-122"/>
              </a:rPr>
              <a:t>0.05”@10</a:t>
            </a:r>
            <a:r>
              <a:rPr kumimoji="1" lang="zh-CN" altLang="en-US" sz="1600" dirty="0">
                <a:solidFill>
                  <a:srgbClr val="C00000"/>
                </a:solidFill>
                <a:latin typeface="微软雅黑" charset="-122"/>
                <a:ea typeface="微软雅黑" charset="-122"/>
                <a:cs typeface="微软雅黑" charset="-122"/>
              </a:rPr>
              <a:t>米 </a:t>
            </a:r>
            <a:r>
              <a:rPr kumimoji="1" lang="en-US" altLang="zh-CN" sz="1600" dirty="0">
                <a:solidFill>
                  <a:srgbClr val="C00000"/>
                </a:solidFill>
                <a:latin typeface="微软雅黑" charset="-122"/>
                <a:ea typeface="微软雅黑" charset="-122"/>
                <a:cs typeface="微软雅黑" charset="-122"/>
              </a:rPr>
              <a:t>@2.2</a:t>
            </a:r>
            <a:r>
              <a:rPr kumimoji="1" lang="zh-CN" altLang="en-US" sz="1600" dirty="0">
                <a:solidFill>
                  <a:srgbClr val="C00000"/>
                </a:solidFill>
                <a:latin typeface="微软雅黑" charset="-122"/>
                <a:ea typeface="微软雅黑" charset="-122"/>
                <a:cs typeface="微软雅黑" charset="-122"/>
              </a:rPr>
              <a:t>微米</a:t>
            </a:r>
            <a:endParaRPr kumimoji="1" lang="en-US" altLang="zh-CN" sz="1600" dirty="0">
              <a:solidFill>
                <a:srgbClr val="C00000"/>
              </a:solidFill>
              <a:latin typeface="微软雅黑" charset="-122"/>
              <a:ea typeface="微软雅黑" charset="-122"/>
              <a:cs typeface="微软雅黑" charset="-122"/>
            </a:endParaRPr>
          </a:p>
          <a:p>
            <a:r>
              <a:rPr kumimoji="1" lang="zh-CN" altLang="en-US" sz="1600" dirty="0">
                <a:solidFill>
                  <a:srgbClr val="C00000"/>
                </a:solidFill>
                <a:latin typeface="微软雅黑" charset="-122"/>
                <a:ea typeface="微软雅黑" charset="-122"/>
                <a:cs typeface="微软雅黑" charset="-122"/>
                <a:sym typeface="Wingdings" panose="05000000000000000000"/>
              </a:rPr>
              <a:t> 约</a:t>
            </a:r>
            <a:r>
              <a:rPr kumimoji="1" lang="en-US" altLang="zh-CN" sz="1600" dirty="0">
                <a:solidFill>
                  <a:srgbClr val="C00000"/>
                </a:solidFill>
                <a:latin typeface="微软雅黑" charset="-122"/>
                <a:ea typeface="微软雅黑" charset="-122"/>
                <a:cs typeface="微软雅黑" charset="-122"/>
                <a:sym typeface="Wingdings" panose="05000000000000000000"/>
              </a:rPr>
              <a:t>2.5</a:t>
            </a:r>
            <a:r>
              <a:rPr kumimoji="1" lang="zh-CN" altLang="en-US" sz="1600" dirty="0">
                <a:solidFill>
                  <a:srgbClr val="C00000"/>
                </a:solidFill>
                <a:latin typeface="微软雅黑" charset="-122"/>
                <a:ea typeface="微软雅黑" charset="-122"/>
                <a:cs typeface="微软雅黑" charset="-122"/>
                <a:sym typeface="Wingdings" panose="05000000000000000000"/>
              </a:rPr>
              <a:t>光天</a:t>
            </a:r>
            <a:r>
              <a:rPr kumimoji="1" lang="en-US" altLang="zh-CN" sz="1600" dirty="0">
                <a:solidFill>
                  <a:srgbClr val="C00000"/>
                </a:solidFill>
                <a:latin typeface="微软雅黑" charset="-122"/>
                <a:ea typeface="微软雅黑" charset="-122"/>
                <a:cs typeface="微软雅黑" charset="-122"/>
                <a:sym typeface="Wingdings" panose="05000000000000000000"/>
              </a:rPr>
              <a:t>@</a:t>
            </a:r>
            <a:r>
              <a:rPr kumimoji="1" lang="zh-CN" altLang="en-US" sz="1600" dirty="0">
                <a:solidFill>
                  <a:srgbClr val="C00000"/>
                </a:solidFill>
                <a:latin typeface="微软雅黑" charset="-122"/>
                <a:ea typeface="微软雅黑" charset="-122"/>
                <a:cs typeface="微软雅黑" charset="-122"/>
                <a:sym typeface="Wingdings" panose="05000000000000000000"/>
              </a:rPr>
              <a:t>银心</a:t>
            </a:r>
            <a:endParaRPr kumimoji="1" lang="zh-CN" altLang="en-US" sz="1600" dirty="0">
              <a:solidFill>
                <a:srgbClr val="C00000"/>
              </a:solidFill>
              <a:latin typeface="微软雅黑" charset="-122"/>
              <a:ea typeface="微软雅黑" charset="-122"/>
              <a:cs typeface="微软雅黑" charset="-122"/>
            </a:endParaRPr>
          </a:p>
        </p:txBody>
      </p:sp>
      <p:sp>
        <p:nvSpPr>
          <p:cNvPr id="16" name="文本框 15"/>
          <p:cNvSpPr txBox="1"/>
          <p:nvPr/>
        </p:nvSpPr>
        <p:spPr>
          <a:xfrm>
            <a:off x="1692508" y="1844824"/>
            <a:ext cx="5440335" cy="338554"/>
          </a:xfrm>
          <a:prstGeom prst="rect">
            <a:avLst/>
          </a:prstGeom>
          <a:noFill/>
        </p:spPr>
        <p:txBody>
          <a:bodyPr wrap="none" rtlCol="0">
            <a:spAutoFit/>
          </a:bodyPr>
          <a:lstStyle/>
          <a:p>
            <a:r>
              <a:rPr kumimoji="1" lang="en-US" altLang="zh-CN" sz="1600" dirty="0">
                <a:solidFill>
                  <a:schemeClr val="bg1"/>
                </a:solidFill>
                <a:latin typeface="微软雅黑" charset="-122"/>
                <a:ea typeface="微软雅黑" charset="-122"/>
                <a:cs typeface="微软雅黑" charset="-122"/>
              </a:rPr>
              <a:t>Keck</a:t>
            </a:r>
            <a:r>
              <a:rPr kumimoji="1" lang="zh-CN" altLang="en-US" sz="1600" dirty="0">
                <a:solidFill>
                  <a:schemeClr val="bg1"/>
                </a:solidFill>
                <a:latin typeface="微软雅黑" charset="-122"/>
                <a:ea typeface="微软雅黑" charset="-122"/>
                <a:cs typeface="微软雅黑" charset="-122"/>
              </a:rPr>
              <a:t>                                                                         </a:t>
            </a:r>
            <a:r>
              <a:rPr kumimoji="1" lang="en-US" altLang="zh-CN" sz="1600" dirty="0">
                <a:solidFill>
                  <a:schemeClr val="bg1"/>
                </a:solidFill>
                <a:latin typeface="微软雅黑" charset="-122"/>
                <a:ea typeface="微软雅黑" charset="-122"/>
                <a:cs typeface="微软雅黑" charset="-122"/>
              </a:rPr>
              <a:t>VLT</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3</a:t>
            </a:r>
            <a:r>
              <a:rPr kumimoji="1" lang="zh-CN" altLang="en-US" sz="2800" b="1" dirty="0">
                <a:solidFill>
                  <a:srgbClr val="FF0000"/>
                </a:solidFill>
                <a:latin typeface="微软雅黑" charset="-122"/>
                <a:ea typeface="微软雅黑" charset="-122"/>
                <a:cs typeface="微软雅黑" charset="-122"/>
              </a:rPr>
              <a:t>：银心恒星轨道运动周期长</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6934462" cy="1015663"/>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太阳系绕转银心一圈需要约两亿多年</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银心处恒星绕转银心一圈仍需数十年；需要极高精度</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rPr>
              <a:t>     </a:t>
            </a:r>
            <a:r>
              <a:rPr kumimoji="1" lang="zh-CN" altLang="en-US" sz="2000" dirty="0">
                <a:solidFill>
                  <a:srgbClr val="0432FF"/>
                </a:solidFill>
                <a:latin typeface="微软雅黑" charset="-122"/>
                <a:ea typeface="微软雅黑" charset="-122"/>
                <a:cs typeface="微软雅黑" charset="-122"/>
                <a:sym typeface="Wingdings" panose="05000000000000000000"/>
              </a:rPr>
              <a:t> </a:t>
            </a:r>
            <a:r>
              <a:rPr kumimoji="1" lang="zh-CN" altLang="en-US" sz="2000" dirty="0">
                <a:solidFill>
                  <a:srgbClr val="0432FF"/>
                </a:solidFill>
                <a:latin typeface="微软雅黑" charset="-122"/>
                <a:ea typeface="微软雅黑" charset="-122"/>
                <a:cs typeface="微软雅黑" charset="-122"/>
              </a:rPr>
              <a:t>空间观测不现实，在地面进行十几、二十几年的监测</a:t>
            </a:r>
            <a:endParaRPr kumimoji="1" lang="zh-CN" altLang="en-US" sz="2000" dirty="0">
              <a:solidFill>
                <a:srgbClr val="0432FF"/>
              </a:solidFill>
              <a:latin typeface="微软雅黑" charset="-122"/>
              <a:ea typeface="微软雅黑" charset="-122"/>
              <a:cs typeface="微软雅黑" charset="-122"/>
            </a:endParaRPr>
          </a:p>
        </p:txBody>
      </p:sp>
      <p:pic>
        <p:nvPicPr>
          <p:cNvPr id="8" name="Picture 5"/>
          <p:cNvPicPr>
            <a:picLocks noChangeAspect="1" noChangeArrowheads="1"/>
          </p:cNvPicPr>
          <p:nvPr/>
        </p:nvPicPr>
        <p:blipFill>
          <a:blip r:embed="rId1"/>
          <a:srcRect/>
          <a:stretch>
            <a:fillRect/>
          </a:stretch>
        </p:blipFill>
        <p:spPr bwMode="auto">
          <a:xfrm>
            <a:off x="1403648" y="1936545"/>
            <a:ext cx="5566310" cy="44974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4</a:t>
            </a:r>
            <a:r>
              <a:rPr kumimoji="1" lang="zh-CN" altLang="en-US" sz="2800" b="1" dirty="0">
                <a:solidFill>
                  <a:srgbClr val="FF0000"/>
                </a:solidFill>
                <a:latin typeface="微软雅黑" charset="-122"/>
                <a:ea typeface="微软雅黑" charset="-122"/>
                <a:cs typeface="微软雅黑" charset="-122"/>
              </a:rPr>
              <a:t>：地面观测受到地球大气湍动的严重影响</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8481809" cy="1015663"/>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星光抖动，长时曝光星像模糊，望远镜实际分辨率显著下降，精度下降</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 </a:t>
            </a:r>
            <a:r>
              <a:rPr kumimoji="1" lang="zh-CN" altLang="en-US" sz="2000" dirty="0">
                <a:solidFill>
                  <a:srgbClr val="0432FF"/>
                </a:solidFill>
                <a:latin typeface="微软雅黑" charset="-122"/>
                <a:ea typeface="微软雅黑" charset="-122"/>
                <a:cs typeface="微软雅黑" charset="-122"/>
              </a:rPr>
              <a:t>斑点成像法，系列亚秒级短曝光星像平移对准叠加（适合极亮星）</a:t>
            </a:r>
            <a:endParaRPr kumimoji="1" lang="en-US" altLang="zh-CN" sz="2000" dirty="0">
              <a:solidFill>
                <a:srgbClr val="0432FF"/>
              </a:solidFill>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rPr>
              <a:t>     </a:t>
            </a:r>
            <a:r>
              <a:rPr kumimoji="1" lang="zh-CN" altLang="en-US" sz="2000" dirty="0">
                <a:solidFill>
                  <a:srgbClr val="0432FF"/>
                </a:solidFill>
                <a:latin typeface="微软雅黑" charset="-122"/>
                <a:ea typeface="微软雅黑" charset="-122"/>
                <a:cs typeface="微软雅黑" charset="-122"/>
                <a:sym typeface="Wingdings" panose="05000000000000000000"/>
              </a:rPr>
              <a:t> 星像锐利，背景噪音降低，灵敏度提高，达到衍射极限的高像质</a:t>
            </a:r>
            <a:endParaRPr kumimoji="1" lang="zh-CN" altLang="en-US" sz="2000" dirty="0">
              <a:solidFill>
                <a:srgbClr val="0432FF"/>
              </a:solidFill>
              <a:latin typeface="微软雅黑" charset="-122"/>
              <a:ea typeface="微软雅黑" charset="-122"/>
              <a:cs typeface="微软雅黑" charset="-122"/>
            </a:endParaRPr>
          </a:p>
        </p:txBody>
      </p:sp>
      <p:pic>
        <p:nvPicPr>
          <p:cNvPr id="5" name="Picture 1" descr="Twinkle.gif"/>
          <p:cNvPicPr>
            <a:picLocks noChangeAspect="1"/>
          </p:cNvPicPr>
          <p:nvPr/>
        </p:nvPicPr>
        <p:blipFill>
          <a:blip r:embed="rId1"/>
          <a:stretch>
            <a:fillRect/>
          </a:stretch>
        </p:blipFill>
        <p:spPr>
          <a:xfrm>
            <a:off x="129809" y="2780928"/>
            <a:ext cx="3729994" cy="3168154"/>
          </a:xfrm>
          <a:prstGeom prst="rect">
            <a:avLst/>
          </a:prstGeom>
        </p:spPr>
      </p:pic>
      <p:pic>
        <p:nvPicPr>
          <p:cNvPr id="6" name="图片 5"/>
          <p:cNvPicPr>
            <a:picLocks noChangeAspect="1"/>
          </p:cNvPicPr>
          <p:nvPr/>
        </p:nvPicPr>
        <p:blipFill>
          <a:blip r:embed="rId2"/>
          <a:stretch>
            <a:fillRect/>
          </a:stretch>
        </p:blipFill>
        <p:spPr>
          <a:xfrm>
            <a:off x="3923928" y="2115822"/>
            <a:ext cx="4613983" cy="4625546"/>
          </a:xfrm>
          <a:prstGeom prst="rect">
            <a:avLst/>
          </a:prstGeom>
        </p:spPr>
      </p:pic>
      <p:sp>
        <p:nvSpPr>
          <p:cNvPr id="7" name="文本框 6"/>
          <p:cNvSpPr txBox="1"/>
          <p:nvPr/>
        </p:nvSpPr>
        <p:spPr>
          <a:xfrm>
            <a:off x="4114011" y="2082334"/>
            <a:ext cx="1826141" cy="338554"/>
          </a:xfrm>
          <a:prstGeom prst="rect">
            <a:avLst/>
          </a:prstGeom>
          <a:noFill/>
        </p:spPr>
        <p:txBody>
          <a:bodyPr wrap="none" rtlCol="0">
            <a:spAutoFit/>
          </a:bodyPr>
          <a:lstStyle/>
          <a:p>
            <a:r>
              <a:rPr kumimoji="1" lang="zh-CN" altLang="en-US" sz="1600" dirty="0">
                <a:solidFill>
                  <a:srgbClr val="C00000"/>
                </a:solidFill>
                <a:latin typeface="微软雅黑" charset="-122"/>
                <a:ea typeface="微软雅黑" charset="-122"/>
                <a:cs typeface="微软雅黑" charset="-122"/>
              </a:rPr>
              <a:t>单次亚秒级短曝光</a:t>
            </a:r>
            <a:endParaRPr kumimoji="1" lang="zh-CN" altLang="en-US" sz="1600" dirty="0">
              <a:solidFill>
                <a:srgbClr val="C00000"/>
              </a:solidFill>
              <a:latin typeface="微软雅黑" charset="-122"/>
              <a:ea typeface="微软雅黑" charset="-122"/>
              <a:cs typeface="微软雅黑" charset="-122"/>
            </a:endParaRPr>
          </a:p>
        </p:txBody>
      </p:sp>
      <p:sp>
        <p:nvSpPr>
          <p:cNvPr id="8" name="文本框 7"/>
          <p:cNvSpPr txBox="1"/>
          <p:nvPr/>
        </p:nvSpPr>
        <p:spPr>
          <a:xfrm>
            <a:off x="6367938" y="2132856"/>
            <a:ext cx="2236510" cy="338554"/>
          </a:xfrm>
          <a:prstGeom prst="rect">
            <a:avLst/>
          </a:prstGeom>
          <a:noFill/>
        </p:spPr>
        <p:txBody>
          <a:bodyPr wrap="none" rtlCol="0">
            <a:spAutoFit/>
          </a:bodyPr>
          <a:lstStyle/>
          <a:p>
            <a:r>
              <a:rPr kumimoji="1" lang="zh-CN" altLang="en-US" sz="1600" dirty="0">
                <a:solidFill>
                  <a:srgbClr val="C00000"/>
                </a:solidFill>
                <a:latin typeface="微软雅黑" charset="-122"/>
                <a:ea typeface="微软雅黑" charset="-122"/>
                <a:cs typeface="微软雅黑" charset="-122"/>
              </a:rPr>
              <a:t>系列星像</a:t>
            </a:r>
            <a:r>
              <a:rPr kumimoji="1" lang="zh-CN" altLang="en-US" sz="1600">
                <a:solidFill>
                  <a:srgbClr val="C00000"/>
                </a:solidFill>
                <a:latin typeface="微软雅黑" charset="-122"/>
                <a:ea typeface="微软雅黑" charset="-122"/>
                <a:cs typeface="微软雅黑" charset="-122"/>
              </a:rPr>
              <a:t>平移对准叠加</a:t>
            </a:r>
            <a:endParaRPr kumimoji="1" lang="zh-CN" altLang="en-US" sz="1600" dirty="0">
              <a:solidFill>
                <a:srgbClr val="C00000"/>
              </a:solidFill>
              <a:latin typeface="微软雅黑" charset="-122"/>
              <a:ea typeface="微软雅黑" charset="-122"/>
              <a:cs typeface="微软雅黑" charset="-122"/>
            </a:endParaRPr>
          </a:p>
        </p:txBody>
      </p:sp>
      <p:sp>
        <p:nvSpPr>
          <p:cNvPr id="9" name="文本框 8"/>
          <p:cNvSpPr txBox="1"/>
          <p:nvPr/>
        </p:nvSpPr>
        <p:spPr>
          <a:xfrm>
            <a:off x="7527037" y="6381328"/>
            <a:ext cx="1005403" cy="338554"/>
          </a:xfrm>
          <a:prstGeom prst="rect">
            <a:avLst/>
          </a:prstGeom>
          <a:noFill/>
        </p:spPr>
        <p:txBody>
          <a:bodyPr wrap="none" rtlCol="0">
            <a:spAutoFit/>
          </a:bodyPr>
          <a:lstStyle/>
          <a:p>
            <a:r>
              <a:rPr kumimoji="1" lang="zh-CN" altLang="en-US" sz="1600">
                <a:solidFill>
                  <a:srgbClr val="C00000"/>
                </a:solidFill>
                <a:latin typeface="微软雅黑" charset="-122"/>
                <a:ea typeface="微软雅黑" charset="-122"/>
                <a:cs typeface="微软雅黑" charset="-122"/>
              </a:rPr>
              <a:t>区域放大</a:t>
            </a:r>
            <a:endParaRPr kumimoji="1" lang="zh-CN" altLang="en-US" sz="1600" dirty="0">
              <a:solidFill>
                <a:srgbClr val="C00000"/>
              </a:solidFill>
              <a:latin typeface="微软雅黑" charset="-122"/>
              <a:ea typeface="微软雅黑" charset="-122"/>
              <a:cs typeface="微软雅黑" charset="-122"/>
            </a:endParaRPr>
          </a:p>
        </p:txBody>
      </p:sp>
      <p:sp>
        <p:nvSpPr>
          <p:cNvPr id="10" name="文本框 9"/>
          <p:cNvSpPr txBox="1"/>
          <p:nvPr/>
        </p:nvSpPr>
        <p:spPr>
          <a:xfrm>
            <a:off x="4380364" y="6165304"/>
            <a:ext cx="1415772" cy="584775"/>
          </a:xfrm>
          <a:prstGeom prst="rect">
            <a:avLst/>
          </a:prstGeom>
          <a:noFill/>
        </p:spPr>
        <p:txBody>
          <a:bodyPr wrap="none" rtlCol="0">
            <a:spAutoFit/>
          </a:bodyPr>
          <a:lstStyle/>
          <a:p>
            <a:pPr algn="ctr"/>
            <a:r>
              <a:rPr kumimoji="1" lang="zh-CN" altLang="en-US" sz="1600" dirty="0">
                <a:solidFill>
                  <a:srgbClr val="C00000"/>
                </a:solidFill>
                <a:latin typeface="微软雅黑" charset="-122"/>
                <a:ea typeface="微软雅黑" charset="-122"/>
                <a:cs typeface="微软雅黑" charset="-122"/>
              </a:rPr>
              <a:t>银心</a:t>
            </a:r>
            <a:r>
              <a:rPr kumimoji="1" lang="en-US" altLang="zh-CN" sz="1600" dirty="0">
                <a:solidFill>
                  <a:srgbClr val="C00000"/>
                </a:solidFill>
                <a:latin typeface="微软雅黑" charset="-122"/>
                <a:ea typeface="微软雅黑" charset="-122"/>
                <a:cs typeface="微软雅黑" charset="-122"/>
              </a:rPr>
              <a:t>1”x1”</a:t>
            </a:r>
            <a:endParaRPr kumimoji="1" lang="en-US" altLang="zh-CN" sz="1600" dirty="0">
              <a:solidFill>
                <a:srgbClr val="C00000"/>
              </a:solidFill>
              <a:latin typeface="微软雅黑" charset="-122"/>
              <a:ea typeface="微软雅黑" charset="-122"/>
              <a:cs typeface="微软雅黑" charset="-122"/>
            </a:endParaRPr>
          </a:p>
          <a:p>
            <a:pPr algn="ctr"/>
            <a:r>
              <a:rPr kumimoji="1" lang="zh-CN" altLang="en-US" sz="1600" dirty="0">
                <a:solidFill>
                  <a:srgbClr val="C00000"/>
                </a:solidFill>
                <a:latin typeface="微软雅黑" charset="-122"/>
                <a:ea typeface="微软雅黑" charset="-122"/>
                <a:cs typeface="微软雅黑" charset="-122"/>
              </a:rPr>
              <a:t>衍射极限图像</a:t>
            </a:r>
            <a:endParaRPr kumimoji="1" lang="zh-CN" altLang="en-US" sz="1600" dirty="0">
              <a:solidFill>
                <a:srgbClr val="C00000"/>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5</a:t>
            </a:r>
            <a:r>
              <a:rPr kumimoji="1" lang="zh-CN" altLang="en-US" sz="2800" b="1" dirty="0">
                <a:solidFill>
                  <a:srgbClr val="FF0000"/>
                </a:solidFill>
                <a:latin typeface="微软雅黑" charset="-122"/>
                <a:ea typeface="微软雅黑" charset="-122"/>
                <a:cs typeface="微软雅黑" charset="-122"/>
              </a:rPr>
              <a:t>：斑点成像法只适于亮星，需要更多更近的星</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7968848" cy="1323439"/>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暗星图像及径向速度光谱观测需要极长时间，斑点成像法不适用</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需要更好消除大气湍动的干扰</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rPr>
              <a:t>     </a:t>
            </a:r>
            <a:r>
              <a:rPr kumimoji="1" lang="zh-CN" altLang="en-US" sz="2000" dirty="0">
                <a:solidFill>
                  <a:srgbClr val="0432FF"/>
                </a:solidFill>
                <a:latin typeface="微软雅黑" charset="-122"/>
                <a:ea typeface="微软雅黑" charset="-122"/>
                <a:cs typeface="微软雅黑" charset="-122"/>
                <a:sym typeface="Wingdings" panose="05000000000000000000"/>
              </a:rPr>
              <a:t> 发展自适应光学和激光导星技术</a:t>
            </a:r>
            <a:endParaRPr kumimoji="1" lang="en-US" altLang="zh-CN" sz="2000" dirty="0">
              <a:solidFill>
                <a:srgbClr val="0432FF"/>
              </a:solidFill>
              <a:latin typeface="微软雅黑" charset="-122"/>
              <a:ea typeface="微软雅黑" charset="-122"/>
              <a:cs typeface="微软雅黑" charset="-122"/>
              <a:sym typeface="Wingdings" panose="05000000000000000000"/>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 获得更暗恒星的达到衍射极限水平的图像</a:t>
            </a:r>
            <a:endParaRPr kumimoji="1" lang="zh-CN" altLang="en-US" sz="2000" dirty="0">
              <a:solidFill>
                <a:srgbClr val="0432FF"/>
              </a:solidFill>
              <a:latin typeface="微软雅黑" charset="-122"/>
              <a:ea typeface="微软雅黑" charset="-122"/>
              <a:cs typeface="微软雅黑" charset="-122"/>
            </a:endParaRPr>
          </a:p>
        </p:txBody>
      </p:sp>
      <p:pic>
        <p:nvPicPr>
          <p:cNvPr id="5" name="图片 4"/>
          <p:cNvPicPr>
            <a:picLocks noChangeAspect="1"/>
          </p:cNvPicPr>
          <p:nvPr/>
        </p:nvPicPr>
        <p:blipFill>
          <a:blip r:embed="rId1"/>
          <a:stretch>
            <a:fillRect/>
          </a:stretch>
        </p:blipFill>
        <p:spPr>
          <a:xfrm>
            <a:off x="176389" y="2852936"/>
            <a:ext cx="4755651" cy="3456384"/>
          </a:xfrm>
          <a:prstGeom prst="rect">
            <a:avLst/>
          </a:prstGeom>
        </p:spPr>
      </p:pic>
      <p:pic>
        <p:nvPicPr>
          <p:cNvPr id="6" name="图片 5"/>
          <p:cNvPicPr>
            <a:picLocks noChangeAspect="1"/>
          </p:cNvPicPr>
          <p:nvPr/>
        </p:nvPicPr>
        <p:blipFill>
          <a:blip r:embed="rId2"/>
          <a:stretch>
            <a:fillRect/>
          </a:stretch>
        </p:blipFill>
        <p:spPr>
          <a:xfrm>
            <a:off x="5475870" y="2224608"/>
            <a:ext cx="2664296" cy="1700709"/>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3956558"/>
            <a:ext cx="3025770" cy="2856818"/>
          </a:xfrm>
          <a:prstGeom prst="rect">
            <a:avLst/>
          </a:prstGeom>
        </p:spPr>
      </p:pic>
      <p:sp>
        <p:nvSpPr>
          <p:cNvPr id="9" name="文本框 8"/>
          <p:cNvSpPr txBox="1"/>
          <p:nvPr/>
        </p:nvSpPr>
        <p:spPr>
          <a:xfrm>
            <a:off x="5730706" y="2204864"/>
            <a:ext cx="2441694" cy="338554"/>
          </a:xfrm>
          <a:prstGeom prst="rect">
            <a:avLst/>
          </a:prstGeom>
          <a:noFill/>
        </p:spPr>
        <p:txBody>
          <a:bodyPr wrap="none" rtlCol="0">
            <a:spAutoFit/>
          </a:bodyPr>
          <a:lstStyle/>
          <a:p>
            <a:r>
              <a:rPr kumimoji="1" lang="zh-CN" altLang="en-US" sz="1600" dirty="0">
                <a:solidFill>
                  <a:schemeClr val="bg1"/>
                </a:solidFill>
                <a:latin typeface="微软雅黑" charset="-122"/>
                <a:ea typeface="微软雅黑" charset="-122"/>
                <a:cs typeface="微软雅黑" charset="-122"/>
              </a:rPr>
              <a:t>激光导星</a:t>
            </a:r>
            <a:r>
              <a:rPr kumimoji="1" lang="zh-CN" altLang="en-US" sz="1600">
                <a:solidFill>
                  <a:schemeClr val="bg1"/>
                </a:solidFill>
                <a:latin typeface="微软雅黑" charset="-122"/>
                <a:ea typeface="微软雅黑" charset="-122"/>
                <a:cs typeface="微软雅黑" charset="-122"/>
              </a:rPr>
              <a:t>：“指哪打哪”</a:t>
            </a:r>
            <a:endParaRPr kumimoji="1" lang="zh-CN" altLang="en-US" sz="1600" dirty="0">
              <a:solidFill>
                <a:schemeClr val="bg1"/>
              </a:solidFill>
              <a:latin typeface="微软雅黑" charset="-122"/>
              <a:ea typeface="微软雅黑" charset="-122"/>
              <a:cs typeface="微软雅黑" charset="-122"/>
            </a:endParaRPr>
          </a:p>
        </p:txBody>
      </p:sp>
      <p:sp>
        <p:nvSpPr>
          <p:cNvPr id="10" name="文本框 9"/>
          <p:cNvSpPr txBox="1"/>
          <p:nvPr/>
        </p:nvSpPr>
        <p:spPr>
          <a:xfrm>
            <a:off x="5364088" y="4149080"/>
            <a:ext cx="2852063" cy="338554"/>
          </a:xfrm>
          <a:prstGeom prst="rect">
            <a:avLst/>
          </a:prstGeom>
          <a:noFill/>
        </p:spPr>
        <p:txBody>
          <a:bodyPr wrap="none" rtlCol="0">
            <a:spAutoFit/>
          </a:bodyPr>
          <a:lstStyle/>
          <a:p>
            <a:r>
              <a:rPr kumimoji="1" lang="zh-CN" altLang="en-US" sz="1600">
                <a:solidFill>
                  <a:schemeClr val="bg1"/>
                </a:solidFill>
                <a:latin typeface="微软雅黑" charset="-122"/>
                <a:ea typeface="微软雅黑" charset="-122"/>
                <a:cs typeface="微软雅黑" charset="-122"/>
              </a:rPr>
              <a:t>有、无</a:t>
            </a:r>
            <a:r>
              <a:rPr kumimoji="1" lang="zh-CN" altLang="en-US" sz="1600" dirty="0">
                <a:solidFill>
                  <a:schemeClr val="bg1"/>
                </a:solidFill>
                <a:latin typeface="微软雅黑" charset="-122"/>
                <a:ea typeface="微软雅黑" charset="-122"/>
                <a:cs typeface="微软雅黑" charset="-122"/>
              </a:rPr>
              <a:t>自适应光学的图像对比</a:t>
            </a:r>
            <a:endParaRPr kumimoji="1" lang="zh-CN" altLang="en-US" sz="1600" dirty="0">
              <a:solidFill>
                <a:schemeClr val="bg1"/>
              </a:solidFill>
              <a:latin typeface="微软雅黑" charset="-122"/>
              <a:ea typeface="微软雅黑" charset="-122"/>
              <a:cs typeface="微软雅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 calcmode="lin" valueType="num">
                                      <p:cBhvr additive="base">
                                        <p:cTn id="1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挑战</a:t>
            </a:r>
            <a:r>
              <a:rPr kumimoji="1" lang="en-US" altLang="zh-CN" sz="2800" b="1" dirty="0">
                <a:solidFill>
                  <a:srgbClr val="FF0000"/>
                </a:solidFill>
                <a:latin typeface="微软雅黑" charset="-122"/>
                <a:ea typeface="微软雅黑" charset="-122"/>
                <a:cs typeface="微软雅黑" charset="-122"/>
              </a:rPr>
              <a:t>6</a:t>
            </a:r>
            <a:r>
              <a:rPr kumimoji="1" lang="zh-CN" altLang="en-US" sz="2800" b="1" dirty="0">
                <a:solidFill>
                  <a:srgbClr val="FF0000"/>
                </a:solidFill>
                <a:latin typeface="微软雅黑" charset="-122"/>
                <a:ea typeface="微软雅黑" charset="-122"/>
                <a:cs typeface="微软雅黑" charset="-122"/>
              </a:rPr>
              <a:t>：离银心“最近”的恒星最难分辨</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8225329" cy="707886"/>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更大口径的望远镜在技术和造价上遇到困难，如何进一步提高分辨率</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 </a:t>
            </a:r>
            <a:r>
              <a:rPr kumimoji="1" lang="zh-CN" altLang="en-US" sz="2000" dirty="0">
                <a:solidFill>
                  <a:srgbClr val="0432FF"/>
                </a:solidFill>
                <a:latin typeface="微软雅黑" charset="-122"/>
                <a:ea typeface="微软雅黑" charset="-122"/>
                <a:cs typeface="微软雅黑" charset="-122"/>
              </a:rPr>
              <a:t>发展近红外干涉技术（</a:t>
            </a:r>
            <a:r>
              <a:rPr kumimoji="1" lang="en-US" altLang="zh-CN" sz="2000" dirty="0">
                <a:solidFill>
                  <a:srgbClr val="0432FF"/>
                </a:solidFill>
                <a:latin typeface="微软雅黑" charset="-122"/>
                <a:ea typeface="微软雅黑" charset="-122"/>
                <a:cs typeface="微软雅黑" charset="-122"/>
              </a:rPr>
              <a:t>Keck:</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10m</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x</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2</a:t>
            </a:r>
            <a:r>
              <a:rPr kumimoji="1" lang="zh-CN" altLang="en-US" sz="2000" dirty="0">
                <a:solidFill>
                  <a:srgbClr val="0432FF"/>
                </a:solidFill>
                <a:latin typeface="微软雅黑" charset="-122"/>
                <a:ea typeface="微软雅黑" charset="-122"/>
                <a:cs typeface="微软雅黑" charset="-122"/>
              </a:rPr>
              <a:t>；</a:t>
            </a:r>
            <a:r>
              <a:rPr kumimoji="1" lang="en-US" altLang="zh-CN" sz="2000" dirty="0">
                <a:solidFill>
                  <a:srgbClr val="0432FF"/>
                </a:solidFill>
                <a:latin typeface="微软雅黑" charset="-122"/>
                <a:ea typeface="微软雅黑" charset="-122"/>
                <a:cs typeface="微软雅黑" charset="-122"/>
              </a:rPr>
              <a:t>VLT:</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8m</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x</a:t>
            </a:r>
            <a:r>
              <a:rPr kumimoji="1" lang="zh-CN" altLang="en-US" sz="2000" dirty="0">
                <a:solidFill>
                  <a:srgbClr val="0432FF"/>
                </a:solidFill>
                <a:latin typeface="微软雅黑" charset="-122"/>
                <a:ea typeface="微软雅黑" charset="-122"/>
                <a:cs typeface="微软雅黑" charset="-122"/>
              </a:rPr>
              <a:t> </a:t>
            </a:r>
            <a:r>
              <a:rPr kumimoji="1" lang="en-US" altLang="zh-CN" sz="2000" dirty="0">
                <a:solidFill>
                  <a:srgbClr val="0432FF"/>
                </a:solidFill>
                <a:latin typeface="微软雅黑" charset="-122"/>
                <a:ea typeface="微软雅黑" charset="-122"/>
                <a:cs typeface="微软雅黑" charset="-122"/>
              </a:rPr>
              <a:t>4</a:t>
            </a:r>
            <a:r>
              <a:rPr kumimoji="1" lang="zh-CN" altLang="en-US" sz="2000" dirty="0">
                <a:solidFill>
                  <a:srgbClr val="0432FF"/>
                </a:solidFill>
                <a:latin typeface="微软雅黑" charset="-122"/>
                <a:ea typeface="微软雅黑" charset="-122"/>
                <a:cs typeface="微软雅黑" charset="-122"/>
              </a:rPr>
              <a:t>）</a:t>
            </a:r>
            <a:endParaRPr kumimoji="1" lang="zh-CN" altLang="en-US" sz="2000" dirty="0">
              <a:solidFill>
                <a:srgbClr val="0432FF"/>
              </a:solidFill>
              <a:latin typeface="微软雅黑" charset="-122"/>
              <a:ea typeface="微软雅黑" charset="-122"/>
              <a:cs typeface="微软雅黑" charset="-122"/>
            </a:endParaRPr>
          </a:p>
        </p:txBody>
      </p:sp>
      <p:pic>
        <p:nvPicPr>
          <p:cNvPr id="5" name="图片 4"/>
          <p:cNvPicPr>
            <a:picLocks noChangeAspect="1"/>
          </p:cNvPicPr>
          <p:nvPr/>
        </p:nvPicPr>
        <p:blipFill>
          <a:blip r:embed="rId1"/>
          <a:stretch>
            <a:fillRect/>
          </a:stretch>
        </p:blipFill>
        <p:spPr>
          <a:xfrm>
            <a:off x="1068048" y="1919565"/>
            <a:ext cx="2423832" cy="645339"/>
          </a:xfrm>
          <a:prstGeom prst="rect">
            <a:avLst/>
          </a:prstGeom>
        </p:spPr>
      </p:pic>
      <p:pic>
        <p:nvPicPr>
          <p:cNvPr id="6" name="图片 5"/>
          <p:cNvPicPr>
            <a:picLocks noChangeAspect="1"/>
          </p:cNvPicPr>
          <p:nvPr/>
        </p:nvPicPr>
        <p:blipFill rotWithShape="1">
          <a:blip r:embed="rId2"/>
          <a:srcRect l="9157" r="12628"/>
          <a:stretch>
            <a:fillRect/>
          </a:stretch>
        </p:blipFill>
        <p:spPr>
          <a:xfrm>
            <a:off x="95182" y="3212976"/>
            <a:ext cx="3396698" cy="2605679"/>
          </a:xfrm>
          <a:prstGeom prst="rect">
            <a:avLst/>
          </a:prstGeom>
        </p:spPr>
      </p:pic>
      <p:sp>
        <p:nvSpPr>
          <p:cNvPr id="7" name="文本框 6"/>
          <p:cNvSpPr txBox="1"/>
          <p:nvPr/>
        </p:nvSpPr>
        <p:spPr>
          <a:xfrm>
            <a:off x="3786313" y="1980129"/>
            <a:ext cx="3449983" cy="584775"/>
          </a:xfrm>
          <a:prstGeom prst="rect">
            <a:avLst/>
          </a:prstGeom>
          <a:noFill/>
        </p:spPr>
        <p:txBody>
          <a:bodyPr wrap="none" rtlCol="0">
            <a:spAutoFit/>
          </a:bodyPr>
          <a:lstStyle/>
          <a:p>
            <a:r>
              <a:rPr kumimoji="1" lang="zh-CN" altLang="en-US" sz="1600" dirty="0">
                <a:solidFill>
                  <a:srgbClr val="C00000"/>
                </a:solidFill>
                <a:latin typeface="微软雅黑" charset="-122"/>
                <a:ea typeface="微软雅黑" charset="-122"/>
                <a:cs typeface="微软雅黑" charset="-122"/>
                <a:sym typeface="Wingdings" panose="05000000000000000000"/>
              </a:rPr>
              <a:t>口径</a:t>
            </a:r>
            <a:r>
              <a:rPr kumimoji="1" lang="en-US" altLang="zh-CN" sz="1600" dirty="0">
                <a:solidFill>
                  <a:srgbClr val="C00000"/>
                </a:solidFill>
                <a:latin typeface="微软雅黑" charset="-122"/>
                <a:ea typeface="微软雅黑" charset="-122"/>
                <a:cs typeface="微软雅黑" charset="-122"/>
                <a:sym typeface="Wingdings" panose="05000000000000000000"/>
              </a:rPr>
              <a:t>8</a:t>
            </a:r>
            <a:r>
              <a:rPr kumimoji="1" lang="zh-CN" altLang="en-US" sz="1600" dirty="0">
                <a:solidFill>
                  <a:srgbClr val="C00000"/>
                </a:solidFill>
                <a:latin typeface="微软雅黑" charset="-122"/>
                <a:ea typeface="微软雅黑" charset="-122"/>
                <a:cs typeface="微软雅黑" charset="-122"/>
                <a:sym typeface="Wingdings" panose="05000000000000000000"/>
              </a:rPr>
              <a:t>米 </a:t>
            </a:r>
            <a:r>
              <a:rPr kumimoji="1" lang="en-US" altLang="zh-CN" sz="1600" dirty="0">
                <a:solidFill>
                  <a:srgbClr val="C00000"/>
                </a:solidFill>
                <a:latin typeface="微软雅黑" charset="-122"/>
                <a:ea typeface="微软雅黑" charset="-122"/>
                <a:cs typeface="微软雅黑" charset="-122"/>
                <a:sym typeface="Wingdings" panose="05000000000000000000"/>
              </a:rPr>
              <a:t></a:t>
            </a:r>
            <a:r>
              <a:rPr kumimoji="1" lang="zh-CN" altLang="en-US" sz="1600" dirty="0">
                <a:solidFill>
                  <a:srgbClr val="C00000"/>
                </a:solidFill>
                <a:latin typeface="微软雅黑" charset="-122"/>
                <a:ea typeface="微软雅黑" charset="-122"/>
                <a:cs typeface="微软雅黑" charset="-122"/>
                <a:sym typeface="Wingdings" panose="05000000000000000000"/>
              </a:rPr>
              <a:t> </a:t>
            </a:r>
            <a:r>
              <a:rPr kumimoji="1" lang="en-US" altLang="zh-CN" sz="1600" dirty="0">
                <a:solidFill>
                  <a:srgbClr val="C00000"/>
                </a:solidFill>
                <a:latin typeface="微软雅黑" charset="-122"/>
                <a:ea typeface="微软雅黑" charset="-122"/>
                <a:cs typeface="微软雅黑" charset="-122"/>
                <a:sym typeface="Wingdings" panose="05000000000000000000"/>
              </a:rPr>
              <a:t>130</a:t>
            </a:r>
            <a:r>
              <a:rPr kumimoji="1" lang="zh-CN" altLang="en-US" sz="1600" dirty="0">
                <a:solidFill>
                  <a:srgbClr val="C00000"/>
                </a:solidFill>
                <a:latin typeface="微软雅黑" charset="-122"/>
                <a:ea typeface="微软雅黑" charset="-122"/>
                <a:cs typeface="微软雅黑" charset="-122"/>
                <a:sym typeface="Wingdings" panose="05000000000000000000"/>
              </a:rPr>
              <a:t>米基线（有效口径）</a:t>
            </a:r>
            <a:endParaRPr kumimoji="1" lang="en-US" altLang="zh-CN" sz="1600" dirty="0">
              <a:solidFill>
                <a:srgbClr val="C00000"/>
              </a:solidFill>
              <a:latin typeface="微软雅黑" charset="-122"/>
              <a:ea typeface="微软雅黑" charset="-122"/>
              <a:cs typeface="微软雅黑" charset="-122"/>
              <a:sym typeface="Wingdings" panose="05000000000000000000"/>
            </a:endParaRPr>
          </a:p>
          <a:p>
            <a:r>
              <a:rPr kumimoji="1" lang="zh-CN" altLang="en-US" sz="1600" dirty="0">
                <a:solidFill>
                  <a:srgbClr val="C00000"/>
                </a:solidFill>
                <a:latin typeface="微软雅黑" charset="-122"/>
                <a:ea typeface="微软雅黑" charset="-122"/>
                <a:cs typeface="微软雅黑" charset="-122"/>
                <a:sym typeface="Wingdings" panose="05000000000000000000"/>
              </a:rPr>
              <a:t>集光面积  </a:t>
            </a:r>
            <a:r>
              <a:rPr kumimoji="1" lang="en-US" altLang="zh-CN" sz="1600" dirty="0">
                <a:solidFill>
                  <a:srgbClr val="C00000"/>
                </a:solidFill>
                <a:latin typeface="微软雅黑" charset="-122"/>
                <a:ea typeface="微软雅黑" charset="-122"/>
                <a:cs typeface="微软雅黑" charset="-122"/>
                <a:sym typeface="Wingdings" panose="05000000000000000000"/>
              </a:rPr>
              <a:t>16</a:t>
            </a:r>
            <a:r>
              <a:rPr kumimoji="1" lang="zh-CN" altLang="en-US" sz="1600" dirty="0">
                <a:solidFill>
                  <a:srgbClr val="C00000"/>
                </a:solidFill>
                <a:latin typeface="微软雅黑" charset="-122"/>
                <a:ea typeface="微软雅黑" charset="-122"/>
                <a:cs typeface="微软雅黑" charset="-122"/>
                <a:sym typeface="Wingdings" panose="05000000000000000000"/>
              </a:rPr>
              <a:t>米口径的望远镜</a:t>
            </a:r>
            <a:endParaRPr kumimoji="1" lang="zh-CN" altLang="en-US" sz="1600" dirty="0">
              <a:solidFill>
                <a:srgbClr val="C00000"/>
              </a:solidFill>
              <a:latin typeface="微软雅黑" charset="-122"/>
              <a:ea typeface="微软雅黑" charset="-122"/>
              <a:cs typeface="微软雅黑" charset="-122"/>
            </a:endParaRPr>
          </a:p>
        </p:txBody>
      </p:sp>
      <p:sp>
        <p:nvSpPr>
          <p:cNvPr id="10" name="文本框 9"/>
          <p:cNvSpPr txBox="1"/>
          <p:nvPr/>
        </p:nvSpPr>
        <p:spPr>
          <a:xfrm>
            <a:off x="1115749" y="5480101"/>
            <a:ext cx="1355564" cy="338554"/>
          </a:xfrm>
          <a:prstGeom prst="rect">
            <a:avLst/>
          </a:prstGeom>
          <a:noFill/>
        </p:spPr>
        <p:txBody>
          <a:bodyPr wrap="none" rtlCol="0">
            <a:spAutoFit/>
          </a:bodyPr>
          <a:lstStyle/>
          <a:p>
            <a:r>
              <a:rPr kumimoji="1" lang="en-US" altLang="zh-CN" sz="1600" dirty="0">
                <a:solidFill>
                  <a:schemeClr val="bg1"/>
                </a:solidFill>
                <a:latin typeface="微软雅黑" charset="-122"/>
                <a:ea typeface="微软雅黑" charset="-122"/>
                <a:cs typeface="微软雅黑" charset="-122"/>
              </a:rPr>
              <a:t>VLT</a:t>
            </a:r>
            <a:r>
              <a:rPr kumimoji="1" lang="zh-CN" altLang="en-US" sz="1600" dirty="0">
                <a:solidFill>
                  <a:schemeClr val="bg1"/>
                </a:solidFill>
                <a:latin typeface="微软雅黑" charset="-122"/>
                <a:ea typeface="微软雅黑" charset="-122"/>
                <a:cs typeface="微软雅黑" charset="-122"/>
              </a:rPr>
              <a:t>干涉观测</a:t>
            </a:r>
            <a:endParaRPr kumimoji="1" lang="zh-CN" altLang="en-US" sz="1600" dirty="0">
              <a:solidFill>
                <a:schemeClr val="bg1"/>
              </a:solidFill>
              <a:latin typeface="微软雅黑" charset="-122"/>
              <a:ea typeface="微软雅黑" charset="-122"/>
              <a:cs typeface="微软雅黑" charset="-122"/>
            </a:endParaRPr>
          </a:p>
        </p:txBody>
      </p:sp>
      <p:pic>
        <p:nvPicPr>
          <p:cNvPr id="11" name="VLT-GRAVITY.mp4">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3659874" y="3140968"/>
            <a:ext cx="4849687" cy="27279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2048"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11"/>
                </p:tgtEl>
              </p:cMediaNode>
            </p:video>
            <p:seq concurrent="1" nextAc="seek">
              <p:cTn id="30" restart="whenNotActive" fill="hold" evtFilter="cancelBubble" nodeType="interactiveSeq">
                <p:stCondLst>
                  <p:cond evt="onClick" delay="0">
                    <p:tgtEl>
                      <p:spTgt spid="11"/>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11"/>
                                        </p:tgtEl>
                                      </p:cBhvr>
                                    </p:cmd>
                                  </p:childTnLst>
                                </p:cTn>
                              </p:par>
                            </p:childTnLst>
                          </p:cTn>
                        </p:par>
                      </p:childTnLst>
                    </p:cTn>
                  </p:par>
                </p:childTnLst>
              </p:cTn>
              <p:nextCondLst>
                <p:cond evt="onClick" delay="0">
                  <p:tgtEl>
                    <p:spTgt spid="11"/>
                  </p:tgtEl>
                </p:cond>
              </p:nextCondLst>
            </p:seq>
          </p:childTnLst>
        </p:cTn>
      </p:par>
    </p:tnLst>
    <p:bldLst>
      <p:bldP spid="7" grpId="0"/>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千辛万苦 </a:t>
            </a:r>
            <a:r>
              <a:rPr kumimoji="1" lang="zh-CN" altLang="en-US" sz="2800" b="1" dirty="0">
                <a:solidFill>
                  <a:srgbClr val="FF0000"/>
                </a:solidFill>
                <a:latin typeface="微软雅黑" charset="-122"/>
                <a:ea typeface="微软雅黑" charset="-122"/>
                <a:cs typeface="微软雅黑" charset="-122"/>
                <a:sym typeface="Wingdings" panose="05000000000000000000"/>
              </a:rPr>
              <a:t> 硕果累累</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8477001" cy="1015663"/>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接近</a:t>
            </a:r>
            <a:r>
              <a:rPr kumimoji="1" lang="en-US" altLang="zh-CN" sz="2000" dirty="0">
                <a:latin typeface="微软雅黑" charset="-122"/>
                <a:ea typeface="微软雅黑" charset="-122"/>
                <a:cs typeface="微软雅黑" charset="-122"/>
              </a:rPr>
              <a:t>30</a:t>
            </a:r>
            <a:r>
              <a:rPr kumimoji="1" lang="zh-CN" altLang="en-US" sz="2000" dirty="0">
                <a:latin typeface="微软雅黑" charset="-122"/>
                <a:ea typeface="微软雅黑" charset="-122"/>
                <a:cs typeface="微软雅黑" charset="-122"/>
              </a:rPr>
              <a:t>年的持续观测，观测精度不断提高，精确监视恒星运动</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银心为单一大质量点源，恒星绕银心做完美开普勒运动</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a:t>
            </a:r>
            <a:r>
              <a:rPr kumimoji="1" lang="en-US" altLang="zh-CN" sz="2000" dirty="0">
                <a:solidFill>
                  <a:srgbClr val="0432FF"/>
                </a:solidFill>
                <a:latin typeface="微软雅黑" charset="-122"/>
                <a:ea typeface="微软雅黑" charset="-122"/>
                <a:cs typeface="微软雅黑" charset="-122"/>
                <a:sym typeface="Wingdings" panose="05000000000000000000"/>
              </a:rPr>
              <a:t></a:t>
            </a:r>
            <a:r>
              <a:rPr kumimoji="1" lang="zh-CN" altLang="en-US" sz="2000" dirty="0">
                <a:solidFill>
                  <a:srgbClr val="0432FF"/>
                </a:solidFill>
                <a:latin typeface="微软雅黑" charset="-122"/>
                <a:ea typeface="微软雅黑" charset="-122"/>
                <a:cs typeface="微软雅黑" charset="-122"/>
                <a:sym typeface="Wingdings" panose="05000000000000000000"/>
              </a:rPr>
              <a:t> 超大质量黑洞存在的最强观测证据：银心为</a:t>
            </a:r>
            <a:r>
              <a:rPr kumimoji="1" lang="en-US" altLang="zh-CN" sz="2000" dirty="0">
                <a:solidFill>
                  <a:srgbClr val="0432FF"/>
                </a:solidFill>
                <a:latin typeface="微软雅黑" charset="-122"/>
                <a:ea typeface="微软雅黑" charset="-122"/>
                <a:cs typeface="微软雅黑" charset="-122"/>
                <a:sym typeface="Wingdings" panose="05000000000000000000"/>
              </a:rPr>
              <a:t>4</a:t>
            </a:r>
            <a:r>
              <a:rPr kumimoji="1" lang="zh-CN" altLang="en-US" sz="2000" dirty="0">
                <a:solidFill>
                  <a:srgbClr val="0432FF"/>
                </a:solidFill>
                <a:latin typeface="微软雅黑" charset="-122"/>
                <a:ea typeface="微软雅黑" charset="-122"/>
                <a:cs typeface="微软雅黑" charset="-122"/>
                <a:sym typeface="Wingdings" panose="05000000000000000000"/>
              </a:rPr>
              <a:t>百万倍太阳质量的黑洞</a:t>
            </a:r>
            <a:endParaRPr kumimoji="1" lang="en-US" altLang="zh-CN" sz="2000" dirty="0">
              <a:solidFill>
                <a:srgbClr val="0432FF"/>
              </a:solidFill>
              <a:latin typeface="微软雅黑" charset="-122"/>
              <a:ea typeface="微软雅黑" charset="-122"/>
              <a:cs typeface="微软雅黑" charset="-122"/>
              <a:sym typeface="Wingdings" panose="05000000000000000000"/>
            </a:endParaRPr>
          </a:p>
        </p:txBody>
      </p:sp>
      <p:pic>
        <p:nvPicPr>
          <p:cNvPr id="6" name="图片 5"/>
          <p:cNvPicPr>
            <a:picLocks noChangeAspect="1"/>
          </p:cNvPicPr>
          <p:nvPr/>
        </p:nvPicPr>
        <p:blipFill>
          <a:blip r:embed="rId1"/>
          <a:stretch>
            <a:fillRect/>
          </a:stretch>
        </p:blipFill>
        <p:spPr>
          <a:xfrm>
            <a:off x="395536" y="2276872"/>
            <a:ext cx="4436621" cy="4428250"/>
          </a:xfrm>
          <a:prstGeom prst="rect">
            <a:avLst/>
          </a:prstGeom>
        </p:spPr>
      </p:pic>
      <p:sp>
        <p:nvSpPr>
          <p:cNvPr id="11" name="文本框 10"/>
          <p:cNvSpPr txBox="1"/>
          <p:nvPr/>
        </p:nvSpPr>
        <p:spPr>
          <a:xfrm>
            <a:off x="5074661" y="6012577"/>
            <a:ext cx="3379451" cy="584775"/>
          </a:xfrm>
          <a:prstGeom prst="rect">
            <a:avLst/>
          </a:prstGeom>
          <a:noFill/>
        </p:spPr>
        <p:txBody>
          <a:bodyPr wrap="none" rtlCol="0">
            <a:spAutoFit/>
          </a:bodyPr>
          <a:lstStyle/>
          <a:p>
            <a:r>
              <a:rPr kumimoji="1" lang="en-US" altLang="zh-CN" sz="1600" dirty="0">
                <a:solidFill>
                  <a:srgbClr val="C00000"/>
                </a:solidFill>
                <a:latin typeface="Microsoft YaHei Light" charset="-122"/>
                <a:ea typeface="Microsoft YaHei Light" charset="-122"/>
                <a:cs typeface="Microsoft YaHei Light" charset="-122"/>
              </a:rPr>
              <a:t>4</a:t>
            </a:r>
            <a:r>
              <a:rPr kumimoji="1" lang="zh-CN" altLang="en-US" sz="1600" dirty="0">
                <a:solidFill>
                  <a:srgbClr val="C00000"/>
                </a:solidFill>
                <a:latin typeface="Microsoft YaHei Light" charset="-122"/>
                <a:ea typeface="Microsoft YaHei Light" charset="-122"/>
                <a:cs typeface="Microsoft YaHei Light" charset="-122"/>
              </a:rPr>
              <a:t>百万倍太阳质量在一个太阳系里！</a:t>
            </a:r>
            <a:endParaRPr kumimoji="1" lang="en-US" altLang="zh-CN" sz="1600" dirty="0">
              <a:solidFill>
                <a:srgbClr val="C00000"/>
              </a:solidFill>
              <a:latin typeface="Microsoft YaHei Light" charset="-122"/>
              <a:ea typeface="Microsoft YaHei Light" charset="-122"/>
              <a:cs typeface="Microsoft YaHei Light" charset="-122"/>
            </a:endParaRPr>
          </a:p>
          <a:p>
            <a:r>
              <a:rPr kumimoji="1" lang="en-US" altLang="zh-CN" sz="1600" dirty="0">
                <a:solidFill>
                  <a:srgbClr val="C00000"/>
                </a:solidFill>
                <a:latin typeface="Microsoft YaHei Light" charset="-122"/>
                <a:ea typeface="Microsoft YaHei Light" charset="-122"/>
                <a:cs typeface="Microsoft YaHei Light" charset="-122"/>
                <a:sym typeface="Wingdings" panose="05000000000000000000"/>
              </a:rPr>
              <a:t></a:t>
            </a:r>
            <a:r>
              <a:rPr kumimoji="1" lang="zh-CN" altLang="en-US" sz="1600" dirty="0">
                <a:solidFill>
                  <a:srgbClr val="C00000"/>
                </a:solidFill>
                <a:latin typeface="Microsoft YaHei Light" charset="-122"/>
                <a:ea typeface="Microsoft YaHei Light" charset="-122"/>
                <a:cs typeface="Microsoft YaHei Light" charset="-122"/>
                <a:sym typeface="Wingdings" panose="05000000000000000000"/>
              </a:rPr>
              <a:t> 超大质量黑洞</a:t>
            </a:r>
            <a:endParaRPr kumimoji="1" lang="zh-CN" altLang="en-US" sz="1600" dirty="0">
              <a:solidFill>
                <a:srgbClr val="C00000"/>
              </a:solidFill>
              <a:latin typeface="Microsoft YaHei Light" charset="-122"/>
              <a:ea typeface="Microsoft YaHei Light" charset="-122"/>
              <a:cs typeface="Microsoft YaHei Light" charset="-122"/>
            </a:endParaRPr>
          </a:p>
        </p:txBody>
      </p:sp>
      <p:pic>
        <p:nvPicPr>
          <p:cNvPr id="14" name="Picture 2" descr="orbits3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46010" y="2387677"/>
            <a:ext cx="4542014" cy="3633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C_animation_2020.mp4">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4841264" y="2371965"/>
            <a:ext cx="3629465" cy="3629465"/>
          </a:xfrm>
          <a:prstGeom prst="rect">
            <a:avLst/>
          </a:prstGeom>
        </p:spPr>
      </p:pic>
      <p:pic>
        <p:nvPicPr>
          <p:cNvPr id="13" name="图片 12"/>
          <p:cNvPicPr>
            <a:picLocks noChangeAspect="1"/>
          </p:cNvPicPr>
          <p:nvPr/>
        </p:nvPicPr>
        <p:blipFill>
          <a:blip r:embed="rId6"/>
          <a:stretch>
            <a:fillRect/>
          </a:stretch>
        </p:blipFill>
        <p:spPr>
          <a:xfrm>
            <a:off x="4788023" y="2348880"/>
            <a:ext cx="3744417" cy="367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xit" presetSubtype="4" fill="hold" nodeType="withEffect">
                                  <p:stCondLst>
                                    <p:cond delay="0"/>
                                  </p:stCondLst>
                                  <p:childTnLst>
                                    <p:anim calcmode="lin" valueType="num">
                                      <p:cBhvr additive="base">
                                        <p:cTn id="18" dur="500"/>
                                        <p:tgtEl>
                                          <p:spTgt spid="13"/>
                                        </p:tgtEl>
                                        <p:attrNameLst>
                                          <p:attrName>ppt_x</p:attrName>
                                        </p:attrNameLst>
                                      </p:cBhvr>
                                      <p:tavLst>
                                        <p:tav tm="0">
                                          <p:val>
                                            <p:strVal val="ppt_x"/>
                                          </p:val>
                                        </p:tav>
                                        <p:tav tm="100000">
                                          <p:val>
                                            <p:strVal val="ppt_x"/>
                                          </p:val>
                                        </p:tav>
                                      </p:tavLst>
                                    </p:anim>
                                    <p:anim calcmode="lin" valueType="num">
                                      <p:cBhvr additive="base">
                                        <p:cTn id="19" dur="500"/>
                                        <p:tgtEl>
                                          <p:spTgt spid="13"/>
                                        </p:tgtEl>
                                        <p:attrNameLst>
                                          <p:attrName>ppt_y</p:attrName>
                                        </p:attrNameLst>
                                      </p:cBhvr>
                                      <p:tavLst>
                                        <p:tav tm="0">
                                          <p:val>
                                            <p:strVal val="ppt_y"/>
                                          </p:val>
                                        </p:tav>
                                        <p:tav tm="100000">
                                          <p:val>
                                            <p:strVal val="1+ppt_h/2"/>
                                          </p:val>
                                        </p:tav>
                                      </p:tavLst>
                                    </p:anim>
                                    <p:set>
                                      <p:cBhvr>
                                        <p:cTn id="20" dur="1" fill="hold">
                                          <p:stCondLst>
                                            <p:cond delay="499"/>
                                          </p:stCondLst>
                                        </p:cTn>
                                        <p:tgtEl>
                                          <p:spTgt spid="13"/>
                                        </p:tgtEl>
                                        <p:attrNameLst>
                                          <p:attrName>style.visibility</p:attrName>
                                        </p:attrNameLst>
                                      </p:cBhvr>
                                      <p:to>
                                        <p:strVal val="hidden"/>
                                      </p:to>
                                    </p:set>
                                  </p:childTnLst>
                                </p:cTn>
                              </p:par>
                              <p:par>
                                <p:cTn id="21" presetID="2" presetClass="entr" presetSubtype="4" fill="hold" nodeType="withEffect">
                                  <p:stCondLst>
                                    <p:cond delay="3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 presetClass="mediacall" presetSubtype="0" fill="hold" nodeType="afterEffect">
                                  <p:stCondLst>
                                    <p:cond delay="0"/>
                                  </p:stCondLst>
                                  <p:childTnLst>
                                    <p:cmd type="call" cmd="playFrom(0.0)">
                                      <p:cBhvr>
                                        <p:cTn id="27" dur="296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15"/>
                </p:tgtEl>
              </p:cMediaNode>
            </p:video>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15"/>
                                        </p:tgtEl>
                                      </p:cBhvr>
                                    </p:cmd>
                                  </p:childTnLst>
                                </p:cTn>
                              </p:par>
                            </p:childTnLst>
                          </p:cTn>
                        </p:par>
                      </p:childTnLst>
                    </p:cTn>
                  </p:par>
                </p:childTnLst>
              </p:cTn>
              <p:nextCondLst>
                <p:cond evt="onClick" delay="0">
                  <p:tgtEl>
                    <p:spTgt spid="15"/>
                  </p:tgtEl>
                </p:cond>
              </p:nextCondLst>
            </p:seq>
          </p:childTnLst>
        </p:cTn>
      </p:par>
    </p:tnLst>
    <p:bldLst>
      <p:bldP spid="1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rPr>
              <a:t>千辛万苦 </a:t>
            </a:r>
            <a:r>
              <a:rPr kumimoji="1" lang="zh-CN" altLang="en-US" sz="2800" b="1" dirty="0">
                <a:solidFill>
                  <a:srgbClr val="FF0000"/>
                </a:solidFill>
                <a:latin typeface="微软雅黑" charset="-122"/>
                <a:ea typeface="微软雅黑" charset="-122"/>
                <a:cs typeface="微软雅黑" charset="-122"/>
                <a:sym typeface="Wingdings" panose="05000000000000000000"/>
              </a:rPr>
              <a:t> 硕果累累</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8477001" cy="1323439"/>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接近</a:t>
            </a:r>
            <a:r>
              <a:rPr kumimoji="1" lang="en-US" altLang="zh-CN" sz="2000" dirty="0">
                <a:latin typeface="微软雅黑" charset="-122"/>
                <a:ea typeface="微软雅黑" charset="-122"/>
                <a:cs typeface="微软雅黑" charset="-122"/>
              </a:rPr>
              <a:t>30</a:t>
            </a:r>
            <a:r>
              <a:rPr kumimoji="1" lang="zh-CN" altLang="en-US" sz="2000" dirty="0">
                <a:latin typeface="微软雅黑" charset="-122"/>
                <a:ea typeface="微软雅黑" charset="-122"/>
                <a:cs typeface="微软雅黑" charset="-122"/>
              </a:rPr>
              <a:t>年的持续观测，观测精度不断提高，精确监视恒星运动</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银心为单一大质量点源，恒星绕银心做完美开普勒运动</a:t>
            </a:r>
            <a:endParaRPr kumimoji="1" lang="en-US" altLang="zh-CN" sz="2000" dirty="0">
              <a:latin typeface="微软雅黑" charset="-122"/>
              <a:ea typeface="微软雅黑" charset="-122"/>
              <a:cs typeface="微软雅黑" charset="-122"/>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a:t>
            </a:r>
            <a:r>
              <a:rPr kumimoji="1" lang="en-US" altLang="zh-CN" sz="2000" dirty="0">
                <a:solidFill>
                  <a:srgbClr val="0432FF"/>
                </a:solidFill>
                <a:latin typeface="微软雅黑" charset="-122"/>
                <a:ea typeface="微软雅黑" charset="-122"/>
                <a:cs typeface="微软雅黑" charset="-122"/>
                <a:sym typeface="Wingdings" panose="05000000000000000000"/>
              </a:rPr>
              <a:t></a:t>
            </a:r>
            <a:r>
              <a:rPr kumimoji="1" lang="zh-CN" altLang="en-US" sz="2000" dirty="0">
                <a:solidFill>
                  <a:srgbClr val="0432FF"/>
                </a:solidFill>
                <a:latin typeface="微软雅黑" charset="-122"/>
                <a:ea typeface="微软雅黑" charset="-122"/>
                <a:cs typeface="微软雅黑" charset="-122"/>
                <a:sym typeface="Wingdings" panose="05000000000000000000"/>
              </a:rPr>
              <a:t> 超大质量黑洞存在的最强观测证据：银心为</a:t>
            </a:r>
            <a:r>
              <a:rPr kumimoji="1" lang="en-US" altLang="zh-CN" sz="2000" dirty="0">
                <a:solidFill>
                  <a:srgbClr val="0432FF"/>
                </a:solidFill>
                <a:latin typeface="微软雅黑" charset="-122"/>
                <a:ea typeface="微软雅黑" charset="-122"/>
                <a:cs typeface="微软雅黑" charset="-122"/>
                <a:sym typeface="Wingdings" panose="05000000000000000000"/>
              </a:rPr>
              <a:t>4</a:t>
            </a:r>
            <a:r>
              <a:rPr kumimoji="1" lang="zh-CN" altLang="en-US" sz="2000" dirty="0">
                <a:solidFill>
                  <a:srgbClr val="0432FF"/>
                </a:solidFill>
                <a:latin typeface="微软雅黑" charset="-122"/>
                <a:ea typeface="微软雅黑" charset="-122"/>
                <a:cs typeface="微软雅黑" charset="-122"/>
                <a:sym typeface="Wingdings" panose="05000000000000000000"/>
              </a:rPr>
              <a:t>百万倍太阳质量的黑洞</a:t>
            </a:r>
            <a:endParaRPr kumimoji="1" lang="en-US" altLang="zh-CN" sz="2000" dirty="0">
              <a:solidFill>
                <a:srgbClr val="0432FF"/>
              </a:solidFill>
              <a:latin typeface="微软雅黑" charset="-122"/>
              <a:ea typeface="微软雅黑" charset="-122"/>
              <a:cs typeface="微软雅黑" charset="-122"/>
              <a:sym typeface="Wingdings" panose="05000000000000000000"/>
            </a:endParaRPr>
          </a:p>
          <a:p>
            <a:r>
              <a:rPr kumimoji="1" lang="zh-CN" altLang="en-US" sz="2000" dirty="0">
                <a:solidFill>
                  <a:srgbClr val="0432FF"/>
                </a:solidFill>
                <a:latin typeface="微软雅黑" charset="-122"/>
                <a:ea typeface="微软雅黑" charset="-122"/>
                <a:cs typeface="微软雅黑" charset="-122"/>
                <a:sym typeface="Wingdings" panose="05000000000000000000"/>
              </a:rPr>
              <a:t>      周期约</a:t>
            </a:r>
            <a:r>
              <a:rPr kumimoji="1" lang="en-US" altLang="zh-CN" sz="2000" dirty="0">
                <a:solidFill>
                  <a:srgbClr val="0432FF"/>
                </a:solidFill>
                <a:latin typeface="微软雅黑" charset="-122"/>
                <a:ea typeface="微软雅黑" charset="-122"/>
                <a:cs typeface="微软雅黑" charset="-122"/>
                <a:sym typeface="Wingdings" panose="05000000000000000000"/>
              </a:rPr>
              <a:t>16</a:t>
            </a:r>
            <a:r>
              <a:rPr kumimoji="1" lang="zh-CN" altLang="en-US" sz="2000" dirty="0">
                <a:solidFill>
                  <a:srgbClr val="0432FF"/>
                </a:solidFill>
                <a:latin typeface="微软雅黑" charset="-122"/>
                <a:ea typeface="微软雅黑" charset="-122"/>
                <a:cs typeface="微软雅黑" charset="-122"/>
                <a:sym typeface="Wingdings" panose="05000000000000000000"/>
              </a:rPr>
              <a:t>年的恒星</a:t>
            </a:r>
            <a:r>
              <a:rPr kumimoji="1" lang="en-US" altLang="zh-CN" sz="2000" dirty="0">
                <a:solidFill>
                  <a:srgbClr val="0432FF"/>
                </a:solidFill>
                <a:latin typeface="微软雅黑" charset="-122"/>
                <a:ea typeface="微软雅黑" charset="-122"/>
                <a:cs typeface="微软雅黑" charset="-122"/>
                <a:sym typeface="Wingdings" panose="05000000000000000000"/>
              </a:rPr>
              <a:t>S2</a:t>
            </a:r>
            <a:r>
              <a:rPr kumimoji="1" lang="zh-CN" altLang="en-US" sz="2000" dirty="0">
                <a:solidFill>
                  <a:srgbClr val="0432FF"/>
                </a:solidFill>
                <a:latin typeface="微软雅黑" charset="-122"/>
                <a:ea typeface="微软雅黑" charset="-122"/>
                <a:cs typeface="微软雅黑" charset="-122"/>
                <a:sym typeface="Wingdings" panose="05000000000000000000"/>
              </a:rPr>
              <a:t>会跳舞：史瓦西进动，完美验证广义相对论</a:t>
            </a:r>
            <a:endParaRPr kumimoji="1" lang="zh-CN" altLang="en-US" sz="2000" dirty="0">
              <a:solidFill>
                <a:srgbClr val="0432FF"/>
              </a:solidFill>
              <a:latin typeface="微软雅黑" charset="-122"/>
              <a:ea typeface="微软雅黑" charset="-122"/>
              <a:cs typeface="微软雅黑" charset="-122"/>
            </a:endParaRPr>
          </a:p>
        </p:txBody>
      </p:sp>
      <p:pic>
        <p:nvPicPr>
          <p:cNvPr id="7" name="图片 6"/>
          <p:cNvPicPr>
            <a:picLocks noChangeAspect="1"/>
          </p:cNvPicPr>
          <p:nvPr/>
        </p:nvPicPr>
        <p:blipFill rotWithShape="1">
          <a:blip r:embed="rId1"/>
          <a:srcRect l="20940" r="22925"/>
          <a:stretch>
            <a:fillRect/>
          </a:stretch>
        </p:blipFill>
        <p:spPr>
          <a:xfrm>
            <a:off x="179512" y="2801543"/>
            <a:ext cx="3365252" cy="2448272"/>
          </a:xfrm>
          <a:prstGeom prst="rect">
            <a:avLst/>
          </a:prstGeom>
        </p:spPr>
      </p:pic>
      <p:sp>
        <p:nvSpPr>
          <p:cNvPr id="8" name="文本框 7"/>
          <p:cNvSpPr txBox="1"/>
          <p:nvPr/>
        </p:nvSpPr>
        <p:spPr>
          <a:xfrm>
            <a:off x="819862" y="5826750"/>
            <a:ext cx="2383986" cy="338554"/>
          </a:xfrm>
          <a:prstGeom prst="rect">
            <a:avLst/>
          </a:prstGeom>
          <a:noFill/>
        </p:spPr>
        <p:txBody>
          <a:bodyPr wrap="none" rtlCol="0">
            <a:spAutoFit/>
          </a:bodyPr>
          <a:lstStyle/>
          <a:p>
            <a:pPr algn="ctr"/>
            <a:r>
              <a:rPr kumimoji="1" lang="zh-CN" altLang="en-US" sz="1600" dirty="0">
                <a:solidFill>
                  <a:srgbClr val="C00000"/>
                </a:solidFill>
                <a:latin typeface="Microsoft YaHei Light" charset="-122"/>
                <a:ea typeface="Microsoft YaHei Light" charset="-122"/>
                <a:cs typeface="Microsoft YaHei Light" charset="-122"/>
              </a:rPr>
              <a:t>“跳舞就要跳出花样年华”</a:t>
            </a:r>
            <a:endParaRPr kumimoji="1" lang="zh-CN" altLang="en-US" sz="1600" dirty="0">
              <a:solidFill>
                <a:srgbClr val="C00000"/>
              </a:solidFill>
              <a:latin typeface="Microsoft YaHei Light" charset="-122"/>
              <a:ea typeface="Microsoft YaHei Light" charset="-122"/>
              <a:cs typeface="Microsoft YaHei Light" charset="-122"/>
            </a:endParaRPr>
          </a:p>
        </p:txBody>
      </p:sp>
      <p:pic>
        <p:nvPicPr>
          <p:cNvPr id="3" name="S2-SgrA.mp4">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707904" y="2700408"/>
            <a:ext cx="4712072" cy="26505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 presetClass="mediacall" presetSubtype="0" fill="hold" nodeType="afterEffect">
                                  <p:stCondLst>
                                    <p:cond delay="0"/>
                                  </p:stCondLst>
                                  <p:childTnLst>
                                    <p:cmd type="call" cmd="playFrom(0.0)">
                                      <p:cBhvr>
                                        <p:cTn id="19" dur="30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3"/>
                </p:tgtEl>
              </p:cMediaNode>
            </p:vide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3"/>
                                        </p:tgtEl>
                                      </p:cBhvr>
                                    </p:cmd>
                                  </p:childTnLst>
                                </p:cTn>
                              </p:par>
                            </p:childTnLst>
                          </p:cTn>
                        </p:par>
                      </p:childTnLst>
                    </p:cTn>
                  </p:par>
                </p:childTnLst>
              </p:cTn>
              <p:nextCondLst>
                <p:cond evt="onClick" delay="0">
                  <p:tgtEl>
                    <p:spTgt spid="3"/>
                  </p:tgtEl>
                </p:cond>
              </p:nextCondLst>
            </p:seq>
          </p:childTnLst>
        </p:cTn>
      </p:par>
    </p:tnLst>
    <p:bldLst>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7505" y="169476"/>
            <a:ext cx="8424936" cy="523220"/>
          </a:xfrm>
          <a:prstGeom prst="rect">
            <a:avLst/>
          </a:prstGeom>
          <a:noFill/>
        </p:spPr>
        <p:txBody>
          <a:bodyPr wrap="square" rtlCol="0">
            <a:spAutoFit/>
          </a:bodyPr>
          <a:lstStyle/>
          <a:p>
            <a:pPr algn="ctr"/>
            <a:r>
              <a:rPr kumimoji="1" lang="zh-CN" altLang="en-US" sz="2800" b="1" dirty="0">
                <a:solidFill>
                  <a:srgbClr val="FF0000"/>
                </a:solidFill>
                <a:latin typeface="微软雅黑" charset="-122"/>
                <a:ea typeface="微软雅黑" charset="-122"/>
                <a:cs typeface="微软雅黑" charset="-122"/>
                <a:sym typeface="Wingdings" panose="05000000000000000000"/>
              </a:rPr>
              <a:t>将来：更大的望远镜  更高的精度</a:t>
            </a:r>
            <a:endParaRPr kumimoji="1" lang="zh-CN" altLang="en-US" sz="2800" b="1" dirty="0">
              <a:solidFill>
                <a:srgbClr val="FF0000"/>
              </a:solidFill>
              <a:latin typeface="微软雅黑" charset="-122"/>
              <a:ea typeface="微软雅黑" charset="-122"/>
              <a:cs typeface="微软雅黑" charset="-122"/>
            </a:endParaRPr>
          </a:p>
        </p:txBody>
      </p:sp>
      <p:sp>
        <p:nvSpPr>
          <p:cNvPr id="4" name="文本框 3"/>
          <p:cNvSpPr txBox="1"/>
          <p:nvPr/>
        </p:nvSpPr>
        <p:spPr>
          <a:xfrm>
            <a:off x="179512" y="901169"/>
            <a:ext cx="4891083" cy="707886"/>
          </a:xfrm>
          <a:prstGeom prst="rect">
            <a:avLst/>
          </a:prstGeom>
          <a:noFill/>
        </p:spPr>
        <p:txBody>
          <a:bodyPr wrap="none" rtlCol="0">
            <a:spAutoFit/>
          </a:bodyPr>
          <a:lstStyle/>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更高的精度：更多、更暗、更近的恒星</a:t>
            </a:r>
            <a:endParaRPr kumimoji="1" lang="en-US" altLang="zh-CN" sz="2000" dirty="0">
              <a:latin typeface="微软雅黑" charset="-122"/>
              <a:ea typeface="微软雅黑" charset="-122"/>
              <a:cs typeface="微软雅黑" charset="-122"/>
            </a:endParaRPr>
          </a:p>
          <a:p>
            <a:pPr marL="342900" indent="-342900">
              <a:buFont typeface="Wingdings" panose="05000000000000000000" pitchFamily="2" charset="2"/>
              <a:buChar char="l"/>
            </a:pPr>
            <a:r>
              <a:rPr kumimoji="1" lang="zh-CN" altLang="en-US" sz="2000" dirty="0">
                <a:latin typeface="微软雅黑" charset="-122"/>
                <a:ea typeface="微软雅黑" charset="-122"/>
                <a:cs typeface="微软雅黑" charset="-122"/>
              </a:rPr>
              <a:t>广义相对论会不会“崩溃”？</a:t>
            </a:r>
            <a:endParaRPr kumimoji="1" lang="zh-CN" altLang="en-US" sz="2000" dirty="0">
              <a:latin typeface="微软雅黑" charset="-122"/>
              <a:ea typeface="微软雅黑" charset="-122"/>
              <a:cs typeface="微软雅黑" charset="-122"/>
            </a:endParaRPr>
          </a:p>
        </p:txBody>
      </p:sp>
      <p:pic>
        <p:nvPicPr>
          <p:cNvPr id="12" name="Picture 1"/>
          <p:cNvPicPr>
            <a:picLocks noChangeAspect="1"/>
          </p:cNvPicPr>
          <p:nvPr/>
        </p:nvPicPr>
        <p:blipFill rotWithShape="1">
          <a:blip r:embed="rId1">
            <a:extLst>
              <a:ext uri="{28A0092B-C50C-407E-A947-70E740481C1C}">
                <a14:useLocalDpi xmlns:a14="http://schemas.microsoft.com/office/drawing/2010/main" val="0"/>
              </a:ext>
            </a:extLst>
          </a:blip>
          <a:srcRect l="7745" r="18243"/>
          <a:stretch>
            <a:fillRect/>
          </a:stretch>
        </p:blipFill>
        <p:spPr bwMode="auto">
          <a:xfrm>
            <a:off x="5436096" y="902247"/>
            <a:ext cx="1944217" cy="147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80" y="2211288"/>
            <a:ext cx="9144000" cy="3810000"/>
          </a:xfrm>
          <a:prstGeom prst="rect">
            <a:avLst/>
          </a:prstGeom>
        </p:spPr>
      </p:pic>
      <p:sp>
        <p:nvSpPr>
          <p:cNvPr id="13" name="文本框 12"/>
          <p:cNvSpPr txBox="1"/>
          <p:nvPr/>
        </p:nvSpPr>
        <p:spPr>
          <a:xfrm>
            <a:off x="824285" y="6093296"/>
            <a:ext cx="2307555" cy="338554"/>
          </a:xfrm>
          <a:prstGeom prst="rect">
            <a:avLst/>
          </a:prstGeom>
          <a:noFill/>
        </p:spPr>
        <p:txBody>
          <a:bodyPr wrap="none" rtlCol="0">
            <a:spAutoFit/>
          </a:bodyPr>
          <a:lstStyle/>
          <a:p>
            <a:pPr algn="ctr"/>
            <a:r>
              <a:rPr kumimoji="1" lang="en-US" altLang="zh-CN" sz="1600" dirty="0">
                <a:solidFill>
                  <a:srgbClr val="C00000"/>
                </a:solidFill>
                <a:latin typeface="Microsoft YaHei Light" charset="-122"/>
                <a:ea typeface="Microsoft YaHei Light" charset="-122"/>
                <a:cs typeface="Microsoft YaHei Light" charset="-122"/>
              </a:rPr>
              <a:t>Keck</a:t>
            </a:r>
            <a:r>
              <a:rPr kumimoji="1" lang="zh-CN" altLang="en-US" sz="1600" dirty="0">
                <a:solidFill>
                  <a:srgbClr val="C00000"/>
                </a:solidFill>
                <a:latin typeface="Microsoft YaHei Light" charset="-122"/>
                <a:ea typeface="Microsoft YaHei Light" charset="-122"/>
                <a:cs typeface="Microsoft YaHei Light" charset="-122"/>
              </a:rPr>
              <a:t> </a:t>
            </a:r>
            <a:r>
              <a:rPr kumimoji="1" lang="en-US" altLang="zh-CN" sz="1600" dirty="0">
                <a:solidFill>
                  <a:srgbClr val="C00000"/>
                </a:solidFill>
                <a:latin typeface="Microsoft YaHei Light" charset="-122"/>
                <a:ea typeface="Microsoft YaHei Light" charset="-122"/>
                <a:cs typeface="Microsoft YaHei Light" charset="-122"/>
              </a:rPr>
              <a:t>+</a:t>
            </a:r>
            <a:r>
              <a:rPr kumimoji="1" lang="zh-CN" altLang="en-US" sz="1600" dirty="0">
                <a:solidFill>
                  <a:srgbClr val="C00000"/>
                </a:solidFill>
                <a:latin typeface="Microsoft YaHei Light" charset="-122"/>
                <a:ea typeface="Microsoft YaHei Light" charset="-122"/>
                <a:cs typeface="Microsoft YaHei Light" charset="-122"/>
              </a:rPr>
              <a:t> 当前自适应光学</a:t>
            </a:r>
            <a:endParaRPr kumimoji="1" lang="zh-CN" altLang="en-US" sz="1600" dirty="0">
              <a:solidFill>
                <a:srgbClr val="C00000"/>
              </a:solidFill>
              <a:latin typeface="Microsoft YaHei Light" charset="-122"/>
              <a:ea typeface="Microsoft YaHei Light" charset="-122"/>
              <a:cs typeface="Microsoft YaHei Light" charset="-122"/>
            </a:endParaRPr>
          </a:p>
        </p:txBody>
      </p:sp>
      <p:sp>
        <p:nvSpPr>
          <p:cNvPr id="14" name="文本框 13"/>
          <p:cNvSpPr txBox="1"/>
          <p:nvPr/>
        </p:nvSpPr>
        <p:spPr>
          <a:xfrm>
            <a:off x="3571429" y="6093296"/>
            <a:ext cx="2512739" cy="338554"/>
          </a:xfrm>
          <a:prstGeom prst="rect">
            <a:avLst/>
          </a:prstGeom>
          <a:noFill/>
        </p:spPr>
        <p:txBody>
          <a:bodyPr wrap="none" rtlCol="0">
            <a:spAutoFit/>
          </a:bodyPr>
          <a:lstStyle/>
          <a:p>
            <a:pPr algn="ctr"/>
            <a:r>
              <a:rPr kumimoji="1" lang="en-US" altLang="zh-CN" sz="1600" dirty="0">
                <a:solidFill>
                  <a:srgbClr val="C00000"/>
                </a:solidFill>
                <a:latin typeface="Microsoft YaHei Light" charset="-122"/>
                <a:ea typeface="Microsoft YaHei Light" charset="-122"/>
                <a:cs typeface="Microsoft YaHei Light" charset="-122"/>
              </a:rPr>
              <a:t>Keck</a:t>
            </a:r>
            <a:r>
              <a:rPr kumimoji="1" lang="zh-CN" altLang="en-US" sz="1600" dirty="0">
                <a:solidFill>
                  <a:srgbClr val="C00000"/>
                </a:solidFill>
                <a:latin typeface="Microsoft YaHei Light" charset="-122"/>
                <a:ea typeface="Microsoft YaHei Light" charset="-122"/>
                <a:cs typeface="Microsoft YaHei Light" charset="-122"/>
              </a:rPr>
              <a:t> </a:t>
            </a:r>
            <a:r>
              <a:rPr kumimoji="1" lang="en-US" altLang="zh-CN" sz="1600" dirty="0">
                <a:solidFill>
                  <a:srgbClr val="C00000"/>
                </a:solidFill>
                <a:latin typeface="Microsoft YaHei Light" charset="-122"/>
                <a:ea typeface="Microsoft YaHei Light" charset="-122"/>
                <a:cs typeface="Microsoft YaHei Light" charset="-122"/>
              </a:rPr>
              <a:t>+</a:t>
            </a:r>
            <a:r>
              <a:rPr kumimoji="1" lang="zh-CN" altLang="en-US" sz="1600" dirty="0">
                <a:solidFill>
                  <a:srgbClr val="C00000"/>
                </a:solidFill>
                <a:latin typeface="Microsoft YaHei Light" charset="-122"/>
                <a:ea typeface="Microsoft YaHei Light" charset="-122"/>
                <a:cs typeface="Microsoft YaHei Light" charset="-122"/>
              </a:rPr>
              <a:t> 下一代自适应光学</a:t>
            </a:r>
            <a:endParaRPr kumimoji="1" lang="zh-CN" altLang="en-US" sz="1600" dirty="0">
              <a:solidFill>
                <a:srgbClr val="C00000"/>
              </a:solidFill>
              <a:latin typeface="Microsoft YaHei Light" charset="-122"/>
              <a:ea typeface="Microsoft YaHei Light" charset="-122"/>
              <a:cs typeface="Microsoft YaHei Light" charset="-122"/>
            </a:endParaRPr>
          </a:p>
        </p:txBody>
      </p:sp>
      <p:sp>
        <p:nvSpPr>
          <p:cNvPr id="15" name="文本框 14"/>
          <p:cNvSpPr txBox="1"/>
          <p:nvPr/>
        </p:nvSpPr>
        <p:spPr>
          <a:xfrm>
            <a:off x="6489767" y="6093296"/>
            <a:ext cx="2114681" cy="338554"/>
          </a:xfrm>
          <a:prstGeom prst="rect">
            <a:avLst/>
          </a:prstGeom>
          <a:noFill/>
        </p:spPr>
        <p:txBody>
          <a:bodyPr wrap="none" rtlCol="0">
            <a:spAutoFit/>
          </a:bodyPr>
          <a:lstStyle/>
          <a:p>
            <a:pPr algn="ctr"/>
            <a:r>
              <a:rPr kumimoji="1" lang="en-US" altLang="zh-CN" sz="1600" dirty="0">
                <a:solidFill>
                  <a:srgbClr val="C00000"/>
                </a:solidFill>
                <a:latin typeface="Microsoft YaHei Light" charset="-122"/>
                <a:ea typeface="Microsoft YaHei Light" charset="-122"/>
                <a:cs typeface="Microsoft YaHei Light" charset="-122"/>
              </a:rPr>
              <a:t>30</a:t>
            </a:r>
            <a:r>
              <a:rPr kumimoji="1" lang="zh-CN" altLang="en-US" sz="1600" dirty="0">
                <a:solidFill>
                  <a:srgbClr val="C00000"/>
                </a:solidFill>
                <a:latin typeface="Microsoft YaHei Light" charset="-122"/>
                <a:ea typeface="Microsoft YaHei Light" charset="-122"/>
                <a:cs typeface="Microsoft YaHei Light" charset="-122"/>
              </a:rPr>
              <a:t>米镜 </a:t>
            </a:r>
            <a:r>
              <a:rPr kumimoji="1" lang="en-US" altLang="zh-CN" sz="1600" dirty="0">
                <a:solidFill>
                  <a:srgbClr val="C00000"/>
                </a:solidFill>
                <a:latin typeface="Microsoft YaHei Light" charset="-122"/>
                <a:ea typeface="Microsoft YaHei Light" charset="-122"/>
                <a:cs typeface="Microsoft YaHei Light" charset="-122"/>
              </a:rPr>
              <a:t>+</a:t>
            </a:r>
            <a:r>
              <a:rPr kumimoji="1" lang="zh-CN" altLang="en-US" sz="1600" dirty="0">
                <a:solidFill>
                  <a:srgbClr val="C00000"/>
                </a:solidFill>
                <a:latin typeface="Microsoft YaHei Light" charset="-122"/>
                <a:ea typeface="Microsoft YaHei Light" charset="-122"/>
                <a:cs typeface="Microsoft YaHei Light" charset="-122"/>
              </a:rPr>
              <a:t> 自适应光学</a:t>
            </a:r>
            <a:endParaRPr kumimoji="1" lang="zh-CN" altLang="en-US" sz="1600" dirty="0">
              <a:solidFill>
                <a:srgbClr val="C00000"/>
              </a:solidFill>
              <a:latin typeface="Microsoft YaHei Light" charset="-122"/>
              <a:ea typeface="Microsoft YaHei Light" charset="-122"/>
              <a:cs typeface="Microsoft YaHei Light" charset="-122"/>
            </a:endParaRPr>
          </a:p>
        </p:txBody>
      </p:sp>
      <p:sp>
        <p:nvSpPr>
          <p:cNvPr id="16" name="文本框 15"/>
          <p:cNvSpPr txBox="1"/>
          <p:nvPr/>
        </p:nvSpPr>
        <p:spPr>
          <a:xfrm>
            <a:off x="7371417" y="1439778"/>
            <a:ext cx="1233031" cy="338554"/>
          </a:xfrm>
          <a:prstGeom prst="rect">
            <a:avLst/>
          </a:prstGeom>
          <a:noFill/>
        </p:spPr>
        <p:txBody>
          <a:bodyPr wrap="none" rtlCol="0">
            <a:spAutoFit/>
          </a:bodyPr>
          <a:lstStyle/>
          <a:p>
            <a:pPr algn="ctr"/>
            <a:r>
              <a:rPr kumimoji="1" lang="en-US" altLang="zh-CN" sz="1600" dirty="0">
                <a:solidFill>
                  <a:srgbClr val="C00000"/>
                </a:solidFill>
                <a:latin typeface="Microsoft YaHei Light" charset="-122"/>
                <a:ea typeface="Microsoft YaHei Light" charset="-122"/>
                <a:cs typeface="Microsoft YaHei Light" charset="-122"/>
              </a:rPr>
              <a:t>30</a:t>
            </a:r>
            <a:r>
              <a:rPr kumimoji="1" lang="zh-CN" altLang="en-US" sz="1600" dirty="0">
                <a:solidFill>
                  <a:srgbClr val="C00000"/>
                </a:solidFill>
                <a:latin typeface="Microsoft YaHei Light" charset="-122"/>
                <a:ea typeface="Microsoft YaHei Light" charset="-122"/>
                <a:cs typeface="Microsoft YaHei Light" charset="-122"/>
              </a:rPr>
              <a:t>米望远镜</a:t>
            </a:r>
            <a:endParaRPr kumimoji="1" lang="zh-CN" altLang="en-US" sz="1600" dirty="0">
              <a:solidFill>
                <a:srgbClr val="C00000"/>
              </a:solidFill>
              <a:latin typeface="Microsoft YaHei Light" charset="-122"/>
              <a:ea typeface="Microsoft YaHei Light" charset="-122"/>
              <a:cs typeface="Microsoft YaHei Light"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251520" y="228599"/>
            <a:ext cx="8136904" cy="93979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银河系中心超大质量黑洞照片！</a:t>
            </a:r>
            <a:endParaRPr lang="en-US" altLang="zh-CN" b="1" dirty="0">
              <a:solidFill>
                <a:srgbClr val="FF0000"/>
              </a:solidFill>
            </a:endParaRPr>
          </a:p>
          <a:p>
            <a:pPr algn="ctr"/>
            <a:r>
              <a:rPr lang="en-US" altLang="zh-CN" dirty="0">
                <a:solidFill>
                  <a:srgbClr val="00B0F0"/>
                </a:solidFill>
              </a:rPr>
              <a:t>2022-05-12</a:t>
            </a:r>
            <a:endParaRPr lang="zh-CN" altLang="en-US" dirty="0">
              <a:solidFill>
                <a:srgbClr val="00B0F0"/>
              </a:solidFill>
            </a:endParaRPr>
          </a:p>
        </p:txBody>
      </p:sp>
      <p:sp>
        <p:nvSpPr>
          <p:cNvPr id="4" name="文本框 3"/>
          <p:cNvSpPr txBox="1"/>
          <p:nvPr/>
        </p:nvSpPr>
        <p:spPr>
          <a:xfrm>
            <a:off x="179512" y="5877272"/>
            <a:ext cx="8136904" cy="954107"/>
          </a:xfrm>
          <a:prstGeom prst="rect">
            <a:avLst/>
          </a:prstGeom>
          <a:noFill/>
        </p:spPr>
        <p:txBody>
          <a:bodyPr wrap="square" rtlCol="0">
            <a:spAutoFit/>
          </a:bodyPr>
          <a:lstStyle/>
          <a:p>
            <a:r>
              <a:rPr kumimoji="1" lang="zh-CN" altLang="en-US" sz="2800" b="1" dirty="0">
                <a:solidFill>
                  <a:srgbClr val="0000FF"/>
                </a:solidFill>
              </a:rPr>
              <a:t>距离地球</a:t>
            </a:r>
            <a:r>
              <a:rPr kumimoji="1" lang="en-US" altLang="zh-CN" sz="2800" b="1" dirty="0">
                <a:solidFill>
                  <a:srgbClr val="0000FF"/>
                </a:solidFill>
              </a:rPr>
              <a:t>2.7</a:t>
            </a:r>
            <a:r>
              <a:rPr kumimoji="1" lang="zh-CN" altLang="en-US" sz="2800" b="1" dirty="0">
                <a:solidFill>
                  <a:srgbClr val="0000FF"/>
                </a:solidFill>
              </a:rPr>
              <a:t>万光年，银河系中心超大质量黑洞</a:t>
            </a:r>
            <a:endParaRPr kumimoji="1" lang="en-US" altLang="zh-CN" sz="2800" b="1" dirty="0">
              <a:solidFill>
                <a:srgbClr val="0000FF"/>
              </a:solidFill>
            </a:endParaRPr>
          </a:p>
          <a:p>
            <a:r>
              <a:rPr kumimoji="1" lang="zh-CN" altLang="en-US" sz="2800" b="1" dirty="0">
                <a:solidFill>
                  <a:srgbClr val="0000FF"/>
                </a:solidFill>
              </a:rPr>
              <a:t>黑洞质量：</a:t>
            </a:r>
            <a:r>
              <a:rPr kumimoji="1" lang="en-US" altLang="zh-CN" sz="2800" b="1" dirty="0">
                <a:solidFill>
                  <a:srgbClr val="0000FF"/>
                </a:solidFill>
              </a:rPr>
              <a:t>400</a:t>
            </a:r>
            <a:r>
              <a:rPr kumimoji="1" lang="zh-CN" altLang="en-US" sz="2800" b="1" dirty="0">
                <a:solidFill>
                  <a:srgbClr val="0000FF"/>
                </a:solidFill>
              </a:rPr>
              <a:t>万倍太阳质量</a:t>
            </a:r>
            <a:endParaRPr kumimoji="1" lang="zh-CN" altLang="en-US" sz="2800" b="1" dirty="0">
              <a:solidFill>
                <a:srgbClr val="0000FF"/>
              </a:solidFill>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7504" y="1158652"/>
            <a:ext cx="8347662" cy="4693652"/>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59632" y="908720"/>
            <a:ext cx="5832648" cy="5832648"/>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altLang="zh-CN" b="1" dirty="0">
                <a:solidFill>
                  <a:srgbClr val="FF0000"/>
                </a:solidFill>
              </a:rPr>
              <a:t>EHT</a:t>
            </a:r>
            <a:r>
              <a:rPr lang="zh-CN" altLang="en-US" b="1" dirty="0">
                <a:solidFill>
                  <a:srgbClr val="FF0000"/>
                </a:solidFill>
              </a:rPr>
              <a:t>工作组研讨会</a:t>
            </a:r>
            <a:endParaRPr lang="zh-CN" altLang="en-US" b="1" dirty="0">
              <a:solidFill>
                <a:srgbClr val="FF00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0" y="2708920"/>
            <a:ext cx="8676456" cy="223224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5400" b="1" dirty="0">
                <a:solidFill>
                  <a:srgbClr val="FF0000"/>
                </a:solidFill>
              </a:rPr>
              <a:t>六、恒星级黑洞探测</a:t>
            </a:r>
            <a:endParaRPr lang="zh-CN" altLang="en-US" sz="5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3325540231,1583546195&amp;fm=200&amp;gp=0.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94272" y="1104008"/>
            <a:ext cx="5753992" cy="5753992"/>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太阳：一颗普通的恒星</a:t>
            </a:r>
            <a:endParaRPr lang="zh-CN" altLang="en-US" b="1" dirty="0">
              <a:solidFill>
                <a:srgbClr val="FF0000"/>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552030852,2083417363&amp;fm=26&amp;gp=0.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7624" y="1052736"/>
            <a:ext cx="5788291" cy="5672267"/>
          </a:xfrm>
          <a:prstGeom prst="rect">
            <a:avLst/>
          </a:prstGeom>
        </p:spPr>
      </p:pic>
      <p:sp>
        <p:nvSpPr>
          <p:cNvPr id="3" name="Rectangle 2"/>
          <p:cNvSpPr txBox="1">
            <a:spLocks noChangeArrowheads="1"/>
          </p:cNvSpPr>
          <p:nvPr/>
        </p:nvSpPr>
        <p:spPr>
          <a:xfrm>
            <a:off x="251520" y="228600"/>
            <a:ext cx="8136904" cy="68012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b="1" dirty="0">
                <a:solidFill>
                  <a:srgbClr val="FF0000"/>
                </a:solidFill>
              </a:rPr>
              <a:t>超新星爆发</a:t>
            </a:r>
            <a:endParaRPr lang="zh-CN" altLang="en-US" b="1" dirty="0">
              <a:solidFill>
                <a:srgbClr val="FF00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rrowheads="1"/>
          </p:cNvSpPr>
          <p:nvPr>
            <p:ph type="title"/>
          </p:nvPr>
        </p:nvSpPr>
        <p:spPr>
          <a:xfrm>
            <a:off x="457200" y="152400"/>
            <a:ext cx="8229600" cy="1143000"/>
          </a:xfrm>
        </p:spPr>
        <p:txBody>
          <a:bodyPr/>
          <a:lstStyle/>
          <a:p>
            <a:r>
              <a:rPr lang="en-US" altLang="zh-CN" sz="3600" b="1">
                <a:solidFill>
                  <a:srgbClr val="FF0000"/>
                </a:solidFill>
              </a:rPr>
              <a:t>X</a:t>
            </a:r>
            <a:r>
              <a:rPr lang="zh-CN" altLang="en-US" sz="3600" b="1">
                <a:solidFill>
                  <a:srgbClr val="FF0000"/>
                </a:solidFill>
              </a:rPr>
              <a:t>射线双星</a:t>
            </a:r>
            <a:endParaRPr lang="zh-CN" altLang="en-US" sz="4800" b="1">
              <a:solidFill>
                <a:srgbClr val="FF0000"/>
              </a:solidFill>
            </a:endParaRPr>
          </a:p>
        </p:txBody>
      </p:sp>
      <p:sp>
        <p:nvSpPr>
          <p:cNvPr id="53250" name="Text Box 4"/>
          <p:cNvSpPr txBox="1">
            <a:spLocks noChangeArrowheads="1"/>
          </p:cNvSpPr>
          <p:nvPr/>
        </p:nvSpPr>
        <p:spPr bwMode="auto">
          <a:xfrm>
            <a:off x="179512" y="5787261"/>
            <a:ext cx="8208912" cy="954107"/>
          </a:xfrm>
          <a:prstGeom prst="rect">
            <a:avLst/>
          </a:prstGeom>
          <a:noFill/>
          <a:ln w="9525">
            <a:noFill/>
            <a:miter lim="800000"/>
          </a:ln>
        </p:spPr>
        <p:txBody>
          <a:bodyPr wrap="square">
            <a:spAutoFit/>
          </a:bodyPr>
          <a:lstStyle/>
          <a:p>
            <a:pPr eaLnBrk="0" hangingPunct="0"/>
            <a:r>
              <a:rPr lang="zh-CN" altLang="en-US" sz="2800" b="1" dirty="0">
                <a:solidFill>
                  <a:srgbClr val="0000FF"/>
                </a:solidFill>
              </a:rPr>
              <a:t>气体落入黑洞过程中释放引力势能，加热气体，辐射大量</a:t>
            </a:r>
            <a:r>
              <a:rPr lang="en-US" altLang="zh-CN" sz="2800" b="1" dirty="0">
                <a:solidFill>
                  <a:srgbClr val="0000FF"/>
                </a:solidFill>
              </a:rPr>
              <a:t>X</a:t>
            </a:r>
            <a:r>
              <a:rPr lang="zh-CN" altLang="en-US" sz="2800" b="1" dirty="0">
                <a:solidFill>
                  <a:srgbClr val="0000FF"/>
                </a:solidFill>
              </a:rPr>
              <a:t>射线。 </a:t>
            </a:r>
            <a:endParaRPr lang="zh-CN" altLang="en-US" sz="2800" b="1" dirty="0">
              <a:solidFill>
                <a:srgbClr val="0000FF"/>
              </a:solidFill>
            </a:endParaRPr>
          </a:p>
        </p:txBody>
      </p:sp>
      <p:pic>
        <p:nvPicPr>
          <p:cNvPr id="2" name="图片 1" descr="300px-Accretion_disk.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31640" y="1112912"/>
            <a:ext cx="5865440" cy="4692352"/>
          </a:xfrm>
          <a:prstGeom prst="rect">
            <a:avLst/>
          </a:prstGeom>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685800" y="0"/>
            <a:ext cx="7772400" cy="1143000"/>
          </a:xfrm>
        </p:spPr>
        <p:txBody>
          <a:bodyPr/>
          <a:lstStyle/>
          <a:p>
            <a:r>
              <a:rPr lang="zh-CN" altLang="en-US">
                <a:solidFill>
                  <a:srgbClr val="FF0000"/>
                </a:solidFill>
              </a:rPr>
              <a:t>可能的黑洞</a:t>
            </a:r>
            <a:r>
              <a:rPr lang="en-US" altLang="zh-CN">
                <a:solidFill>
                  <a:srgbClr val="FF0000"/>
                </a:solidFill>
              </a:rPr>
              <a:t>----</a:t>
            </a:r>
            <a:r>
              <a:rPr lang="zh-CN" altLang="en-US">
                <a:solidFill>
                  <a:srgbClr val="FF0000"/>
                </a:solidFill>
              </a:rPr>
              <a:t>天鹅座</a:t>
            </a:r>
            <a:r>
              <a:rPr lang="en-US" altLang="zh-CN">
                <a:solidFill>
                  <a:srgbClr val="FF0000"/>
                </a:solidFill>
              </a:rPr>
              <a:t>X-1</a:t>
            </a:r>
            <a:endParaRPr lang="en-US" altLang="zh-CN">
              <a:solidFill>
                <a:srgbClr val="FF0000"/>
              </a:solidFill>
            </a:endParaRPr>
          </a:p>
        </p:txBody>
      </p:sp>
      <p:sp>
        <p:nvSpPr>
          <p:cNvPr id="40963" name="Rectangle 3"/>
          <p:cNvSpPr>
            <a:spLocks noGrp="1" noRot="1" noChangeArrowheads="1"/>
          </p:cNvSpPr>
          <p:nvPr>
            <p:ph type="body" idx="1"/>
          </p:nvPr>
        </p:nvSpPr>
        <p:spPr/>
        <p:txBody>
          <a:bodyPr/>
          <a:lstStyle/>
          <a:p>
            <a:endParaRPr lang="zh-CN" altLang="zh-CN"/>
          </a:p>
        </p:txBody>
      </p:sp>
      <p:pic>
        <p:nvPicPr>
          <p:cNvPr id="40964" name="Picture 4" descr="可能的黑洞－天鹅座Ｘ－１"/>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512" y="1196752"/>
            <a:ext cx="8092380" cy="5499972"/>
          </a:xfrm>
          <a:prstGeom prst="rect">
            <a:avLst/>
          </a:prstGeom>
          <a:noFill/>
          <a:ln>
            <a:noFill/>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屏幕快照 2016-03-08 上午8.35.57.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512011"/>
            <a:ext cx="8532440" cy="5345989"/>
          </a:xfrm>
          <a:prstGeom prst="rect">
            <a:avLst/>
          </a:prstGeom>
        </p:spPr>
      </p:pic>
      <p:sp>
        <p:nvSpPr>
          <p:cNvPr id="4" name="文本框 3"/>
          <p:cNvSpPr txBox="1"/>
          <p:nvPr/>
        </p:nvSpPr>
        <p:spPr>
          <a:xfrm>
            <a:off x="0" y="15693"/>
            <a:ext cx="8460432" cy="1138773"/>
          </a:xfrm>
          <a:prstGeom prst="rect">
            <a:avLst/>
          </a:prstGeom>
          <a:noFill/>
        </p:spPr>
        <p:txBody>
          <a:bodyPr wrap="square" rtlCol="0">
            <a:spAutoFit/>
          </a:bodyPr>
          <a:lstStyle/>
          <a:p>
            <a:pPr algn="ctr"/>
            <a:r>
              <a:rPr kumimoji="1" lang="zh-CN" altLang="en-US" sz="3600" b="1" dirty="0">
                <a:ln w="10541" cmpd="sng">
                  <a:solidFill>
                    <a:schemeClr val="accent1">
                      <a:shade val="88000"/>
                      <a:satMod val="110000"/>
                    </a:schemeClr>
                  </a:solidFill>
                  <a:prstDash val="solid"/>
                </a:ln>
                <a:solidFill>
                  <a:srgbClr val="FF0000"/>
                </a:solidFill>
              </a:rPr>
              <a:t>引力波</a:t>
            </a:r>
            <a:r>
              <a:rPr kumimoji="1" lang="zh-CN" altLang="en-US" sz="3600" b="1" dirty="0">
                <a:solidFill>
                  <a:srgbClr val="000090"/>
                </a:solidFill>
              </a:rPr>
              <a:t>（时空扰动）：</a:t>
            </a:r>
            <a:endParaRPr kumimoji="1" lang="en-US" altLang="zh-CN" sz="3600" b="1" dirty="0">
              <a:solidFill>
                <a:srgbClr val="000090"/>
              </a:solidFill>
            </a:endParaRPr>
          </a:p>
          <a:p>
            <a:pPr algn="ctr"/>
            <a:r>
              <a:rPr kumimoji="1" lang="zh-CN" altLang="en-US" sz="3200" b="1" dirty="0">
                <a:solidFill>
                  <a:srgbClr val="000090"/>
                </a:solidFill>
              </a:rPr>
              <a:t>重物加速产生引力波</a:t>
            </a:r>
            <a:r>
              <a:rPr kumimoji="1" lang="zh-CN" altLang="zh-CN" sz="3200" b="1" dirty="0">
                <a:solidFill>
                  <a:srgbClr val="000090"/>
                </a:solidFill>
              </a:rPr>
              <a:t>，</a:t>
            </a:r>
            <a:r>
              <a:rPr kumimoji="1" lang="zh-CN" altLang="en-US" sz="3200" b="1" dirty="0">
                <a:solidFill>
                  <a:srgbClr val="000090"/>
                </a:solidFill>
              </a:rPr>
              <a:t>在真空中以光速传播</a:t>
            </a:r>
            <a:endParaRPr kumimoji="1" lang="zh-CN" altLang="en-US" sz="3200" b="1" dirty="0">
              <a:solidFill>
                <a:srgbClr val="00009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idx="4294967295"/>
          </p:nvPr>
        </p:nvSpPr>
        <p:spPr>
          <a:xfrm>
            <a:off x="739775" y="309563"/>
            <a:ext cx="7872413" cy="655637"/>
          </a:xfrm>
        </p:spPr>
        <p:txBody>
          <a:bodyPr/>
          <a:lstStyle/>
          <a:p>
            <a:r>
              <a:rPr lang="zh-CN" altLang="en-US" sz="4000" dirty="0">
                <a:solidFill>
                  <a:srgbClr val="FF0000"/>
                </a:solidFill>
              </a:rPr>
              <a:t>激光干涉引力波天文台（</a:t>
            </a:r>
            <a:r>
              <a:rPr lang="en-US" altLang="zh-CN" sz="4000" dirty="0">
                <a:solidFill>
                  <a:srgbClr val="FF0000"/>
                </a:solidFill>
              </a:rPr>
              <a:t>LIGO</a:t>
            </a:r>
            <a:r>
              <a:rPr lang="zh-CN" altLang="en-US" sz="4000" dirty="0">
                <a:solidFill>
                  <a:srgbClr val="FF0000"/>
                </a:solidFill>
              </a:rPr>
              <a:t>）</a:t>
            </a:r>
            <a:endParaRPr lang="zh-CN" altLang="en-US" sz="4000" dirty="0">
              <a:solidFill>
                <a:srgbClr val="FF0000"/>
              </a:solidFill>
            </a:endParaRPr>
          </a:p>
        </p:txBody>
      </p:sp>
      <p:pic>
        <p:nvPicPr>
          <p:cNvPr id="97283" name="Picture 3" descr="t19911_f2_bg"/>
          <p:cNvPicPr>
            <a:picLocks noGrp="1" noChangeAspect="1" noChangeArrowheads="1"/>
          </p:cNvPicPr>
          <p:nvPr>
            <p:ph sz="quarter" idx="4294967295"/>
          </p:nvPr>
        </p:nvPicPr>
        <p:blipFill>
          <a:blip r:embed="rId1"/>
          <a:srcRect t="19124"/>
          <a:stretch>
            <a:fillRect/>
          </a:stretch>
        </p:blipFill>
        <p:spPr>
          <a:xfrm>
            <a:off x="179388" y="1412875"/>
            <a:ext cx="4752975" cy="5054600"/>
          </a:xfrm>
        </p:spPr>
      </p:pic>
      <p:pic>
        <p:nvPicPr>
          <p:cNvPr id="97284" name="Picture 4" descr="aerial"/>
          <p:cNvPicPr>
            <a:picLocks noChangeAspect="1" noChangeArrowheads="1"/>
          </p:cNvPicPr>
          <p:nvPr/>
        </p:nvPicPr>
        <p:blipFill>
          <a:blip r:embed="rId2"/>
          <a:srcRect/>
          <a:stretch>
            <a:fillRect/>
          </a:stretch>
        </p:blipFill>
        <p:spPr bwMode="auto">
          <a:xfrm>
            <a:off x="5076825" y="1700213"/>
            <a:ext cx="2895600" cy="2222500"/>
          </a:xfrm>
          <a:prstGeom prst="rect">
            <a:avLst/>
          </a:prstGeom>
          <a:noFill/>
          <a:ln w="9525">
            <a:noFill/>
            <a:miter lim="800000"/>
            <a:headEnd/>
            <a:tailEnd/>
          </a:ln>
        </p:spPr>
      </p:pic>
      <p:pic>
        <p:nvPicPr>
          <p:cNvPr id="97285" name="Picture 5" descr="aerial-livingston pic 1b1"/>
          <p:cNvPicPr>
            <a:picLocks noGrp="1" noChangeAspect="1" noChangeArrowheads="1"/>
          </p:cNvPicPr>
          <p:nvPr>
            <p:ph sz="quarter" idx="4294967295"/>
          </p:nvPr>
        </p:nvPicPr>
        <p:blipFill>
          <a:blip r:embed="rId3"/>
          <a:srcRect/>
          <a:stretch>
            <a:fillRect/>
          </a:stretch>
        </p:blipFill>
        <p:spPr>
          <a:xfrm>
            <a:off x="5148263" y="4076700"/>
            <a:ext cx="2881312" cy="2325688"/>
          </a:xfrm>
          <a:ln w="25400">
            <a:solidFill>
              <a:schemeClr val="tx1"/>
            </a:solid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图片 5" descr="屏幕快照 2016-03-08 上午9.10.54.png"/>
          <p:cNvPicPr>
            <a:picLocks noChangeAspect="1"/>
          </p:cNvPicPr>
          <p:nvPr/>
        </p:nvPicPr>
        <p:blipFill>
          <a:blip r:embed="rId1"/>
          <a:srcRect/>
          <a:stretch>
            <a:fillRect/>
          </a:stretch>
        </p:blipFill>
        <p:spPr bwMode="auto">
          <a:xfrm>
            <a:off x="0" y="-7938"/>
            <a:ext cx="9144000" cy="6802438"/>
          </a:xfrm>
          <a:prstGeom prst="rect">
            <a:avLst/>
          </a:prstGeom>
          <a:noFill/>
          <a:ln w="9525">
            <a:noFill/>
            <a:miter lim="800000"/>
            <a:headEnd/>
            <a:tailEnd/>
          </a:ln>
        </p:spPr>
      </p:pic>
      <p:sp>
        <p:nvSpPr>
          <p:cNvPr id="7" name="矩形 6"/>
          <p:cNvSpPr>
            <a:spLocks noChangeArrowheads="1"/>
          </p:cNvSpPr>
          <p:nvPr/>
        </p:nvSpPr>
        <p:spPr bwMode="auto">
          <a:xfrm>
            <a:off x="539750" y="549275"/>
            <a:ext cx="8280400" cy="3784600"/>
          </a:xfrm>
          <a:prstGeom prst="rect">
            <a:avLst/>
          </a:prstGeom>
          <a:noFill/>
          <a:ln w="9525">
            <a:noFill/>
            <a:miter lim="800000"/>
          </a:ln>
        </p:spPr>
        <p:txBody>
          <a:bodyPr>
            <a:spAutoFit/>
          </a:bodyPr>
          <a:lstStyle/>
          <a:p>
            <a:pPr algn="ctr"/>
            <a:r>
              <a:rPr lang="en-US" altLang="zh-CN" sz="4000" b="1" dirty="0">
                <a:solidFill>
                  <a:schemeClr val="bg1"/>
                </a:solidFill>
                <a:latin typeface="Calibri" charset="0"/>
              </a:rPr>
              <a:t>GW150914</a:t>
            </a:r>
            <a:endParaRPr lang="de-DE" altLang="zh-CN" sz="4000" b="1" dirty="0">
              <a:solidFill>
                <a:schemeClr val="bg1"/>
              </a:solidFill>
              <a:latin typeface="Calibri" charset="0"/>
            </a:endParaRPr>
          </a:p>
          <a:p>
            <a:r>
              <a:rPr lang="de-DE" altLang="zh-CN" sz="4000" b="1" dirty="0">
                <a:solidFill>
                  <a:schemeClr val="bg1"/>
                </a:solidFill>
                <a:latin typeface="Calibri" charset="0"/>
              </a:rPr>
              <a:t>13</a:t>
            </a:r>
            <a:r>
              <a:rPr lang="zh-CN" altLang="de-DE" sz="4000" b="1" dirty="0">
                <a:solidFill>
                  <a:schemeClr val="bg1"/>
                </a:solidFill>
                <a:latin typeface="Calibri" charset="0"/>
              </a:rPr>
              <a:t>亿年前</a:t>
            </a:r>
            <a:r>
              <a:rPr lang="zh-TW" altLang="en-US" sz="4000" b="1" dirty="0">
                <a:solidFill>
                  <a:schemeClr val="bg1"/>
                </a:solidFill>
                <a:latin typeface="Calibri" charset="0"/>
                <a:ea typeface="PMingLiU" panose="02020500000000000000" pitchFamily="18" charset="-120"/>
              </a:rPr>
              <a:t>距离我们</a:t>
            </a:r>
            <a:r>
              <a:rPr lang="en-US" altLang="zh-TW" sz="4000" b="1" dirty="0">
                <a:solidFill>
                  <a:schemeClr val="bg1"/>
                </a:solidFill>
                <a:latin typeface="Calibri" charset="0"/>
                <a:ea typeface="PMingLiU" panose="02020500000000000000" pitchFamily="18" charset="-120"/>
              </a:rPr>
              <a:t>1.23 × 10</a:t>
            </a:r>
            <a:r>
              <a:rPr lang="en-US" altLang="zh-TW" sz="4000" b="1" baseline="30000" dirty="0">
                <a:solidFill>
                  <a:schemeClr val="bg1"/>
                </a:solidFill>
                <a:latin typeface="Calibri" charset="0"/>
                <a:ea typeface="PMingLiU" panose="02020500000000000000" pitchFamily="18" charset="-120"/>
              </a:rPr>
              <a:t>14</a:t>
            </a:r>
            <a:r>
              <a:rPr lang="en-US" altLang="zh-TW" sz="4000" b="1" dirty="0">
                <a:solidFill>
                  <a:schemeClr val="bg1"/>
                </a:solidFill>
                <a:latin typeface="Calibri" charset="0"/>
                <a:ea typeface="PMingLiU" panose="02020500000000000000" pitchFamily="18" charset="-120"/>
              </a:rPr>
              <a:t> </a:t>
            </a:r>
            <a:r>
              <a:rPr lang="zh-TW" altLang="en-US" sz="4000" b="1" dirty="0">
                <a:solidFill>
                  <a:schemeClr val="bg1"/>
                </a:solidFill>
                <a:latin typeface="Calibri" charset="0"/>
                <a:ea typeface="PMingLiU" panose="02020500000000000000" pitchFamily="18" charset="-120"/>
              </a:rPr>
              <a:t>公里两个黑洞合二为一</a:t>
            </a:r>
            <a:endParaRPr lang="zh-TW" altLang="en-US" sz="4000" b="1" dirty="0">
              <a:solidFill>
                <a:schemeClr val="bg1"/>
              </a:solidFill>
              <a:latin typeface="Calibri" charset="0"/>
              <a:ea typeface="PMingLiU" panose="02020500000000000000" pitchFamily="18" charset="-120"/>
            </a:endParaRPr>
          </a:p>
          <a:p>
            <a:r>
              <a:rPr lang="zh-TW" altLang="en-US" sz="4000" b="1" dirty="0">
                <a:solidFill>
                  <a:schemeClr val="bg1"/>
                </a:solidFill>
                <a:latin typeface="Calibri" charset="0"/>
                <a:ea typeface="PMingLiU" panose="02020500000000000000" pitchFamily="18" charset="-120"/>
              </a:rPr>
              <a:t>质量</a:t>
            </a:r>
            <a:r>
              <a:rPr lang="en-US" altLang="zh-TW" sz="4000" b="1" dirty="0">
                <a:solidFill>
                  <a:schemeClr val="bg1"/>
                </a:solidFill>
                <a:latin typeface="Calibri" charset="0"/>
                <a:ea typeface="PMingLiU" panose="02020500000000000000" pitchFamily="18" charset="-120"/>
              </a:rPr>
              <a:t>:36 + 29 = 62 + 3 (</a:t>
            </a:r>
            <a:r>
              <a:rPr lang="zh-TW" altLang="en-US" sz="4000" b="1" dirty="0">
                <a:solidFill>
                  <a:schemeClr val="bg1"/>
                </a:solidFill>
                <a:latin typeface="Calibri" charset="0"/>
                <a:ea typeface="PMingLiU" panose="02020500000000000000" pitchFamily="18" charset="-120"/>
              </a:rPr>
              <a:t>太阳质量</a:t>
            </a:r>
            <a:r>
              <a:rPr lang="en-US" altLang="zh-TW" sz="4000" b="1" dirty="0">
                <a:solidFill>
                  <a:schemeClr val="bg1"/>
                </a:solidFill>
                <a:latin typeface="Calibri" charset="0"/>
                <a:ea typeface="PMingLiU" panose="02020500000000000000" pitchFamily="18" charset="-120"/>
              </a:rPr>
              <a:t>)</a:t>
            </a:r>
            <a:endParaRPr lang="en-US" altLang="zh-TW" sz="4000" b="1" dirty="0">
              <a:solidFill>
                <a:schemeClr val="bg1"/>
              </a:solidFill>
              <a:latin typeface="Calibri" charset="0"/>
              <a:ea typeface="PMingLiU" panose="02020500000000000000" pitchFamily="18" charset="-120"/>
            </a:endParaRPr>
          </a:p>
          <a:p>
            <a:r>
              <a:rPr lang="en-US" altLang="zh-TW" sz="4000" b="1" dirty="0">
                <a:solidFill>
                  <a:schemeClr val="bg1"/>
                </a:solidFill>
                <a:latin typeface="Calibri" charset="0"/>
                <a:ea typeface="PMingLiU" panose="02020500000000000000" pitchFamily="18" charset="-120"/>
              </a:rPr>
              <a:t>2015</a:t>
            </a:r>
            <a:r>
              <a:rPr lang="zh-TW" altLang="en-US" sz="4000" b="1" dirty="0">
                <a:solidFill>
                  <a:schemeClr val="bg1"/>
                </a:solidFill>
                <a:latin typeface="Calibri" charset="0"/>
                <a:ea typeface="PMingLiU" panose="02020500000000000000" pitchFamily="18" charset="-120"/>
              </a:rPr>
              <a:t>年</a:t>
            </a:r>
            <a:r>
              <a:rPr lang="en-US" altLang="zh-TW" sz="4000" b="1" dirty="0">
                <a:solidFill>
                  <a:schemeClr val="bg1"/>
                </a:solidFill>
                <a:latin typeface="Calibri" charset="0"/>
                <a:ea typeface="PMingLiU" panose="02020500000000000000" pitchFamily="18" charset="-120"/>
              </a:rPr>
              <a:t>9</a:t>
            </a:r>
            <a:r>
              <a:rPr lang="zh-TW" altLang="en-US" sz="4000" b="1" dirty="0">
                <a:solidFill>
                  <a:schemeClr val="bg1"/>
                </a:solidFill>
                <a:latin typeface="Calibri" charset="0"/>
                <a:ea typeface="PMingLiU" panose="02020500000000000000" pitchFamily="18" charset="-120"/>
              </a:rPr>
              <a:t>月</a:t>
            </a:r>
            <a:r>
              <a:rPr lang="en-US" altLang="zh-TW" sz="4000" b="1" dirty="0">
                <a:solidFill>
                  <a:schemeClr val="bg1"/>
                </a:solidFill>
                <a:latin typeface="Calibri" charset="0"/>
                <a:ea typeface="PMingLiU" panose="02020500000000000000" pitchFamily="18" charset="-120"/>
              </a:rPr>
              <a:t>14</a:t>
            </a:r>
            <a:r>
              <a:rPr lang="zh-TW" altLang="en-US" sz="4000" b="1" dirty="0">
                <a:solidFill>
                  <a:schemeClr val="bg1"/>
                </a:solidFill>
                <a:latin typeface="Calibri" charset="0"/>
                <a:ea typeface="PMingLiU" panose="02020500000000000000" pitchFamily="18" charset="-120"/>
              </a:rPr>
              <a:t>日抵达地球 </a:t>
            </a:r>
            <a:endParaRPr lang="en-US" altLang="zh-TW" sz="4000" b="1" dirty="0">
              <a:solidFill>
                <a:schemeClr val="bg1"/>
              </a:solidFill>
              <a:latin typeface="Calibri" charset="0"/>
              <a:ea typeface="PMingLiU" panose="02020500000000000000" pitchFamily="18" charset="-120"/>
            </a:endParaRPr>
          </a:p>
          <a:p>
            <a:r>
              <a:rPr lang="zh-TW" altLang="en-US" sz="4000" b="1" dirty="0">
                <a:solidFill>
                  <a:schemeClr val="bg1"/>
                </a:solidFill>
                <a:latin typeface="Calibri" charset="0"/>
                <a:ea typeface="PMingLiU" panose="02020500000000000000" pitchFamily="18" charset="-120"/>
              </a:rPr>
              <a:t>时空应变</a:t>
            </a:r>
            <a:r>
              <a:rPr lang="en-US" altLang="zh-TW" sz="4000" b="1" dirty="0">
                <a:solidFill>
                  <a:schemeClr val="bg1"/>
                </a:solidFill>
                <a:latin typeface="Calibri" charset="0"/>
                <a:ea typeface="PMingLiU" panose="02020500000000000000" pitchFamily="18" charset="-120"/>
              </a:rPr>
              <a:t>: 10</a:t>
            </a:r>
            <a:r>
              <a:rPr lang="en-US" altLang="zh-TW" sz="4000" b="1" baseline="30000" dirty="0">
                <a:solidFill>
                  <a:schemeClr val="bg1"/>
                </a:solidFill>
                <a:latin typeface="Calibri" charset="0"/>
                <a:ea typeface="PMingLiU" panose="02020500000000000000" pitchFamily="18" charset="-120"/>
              </a:rPr>
              <a:t>-21</a:t>
            </a:r>
            <a:endParaRPr lang="zh-CN" altLang="en-US" sz="4000" b="1" dirty="0">
              <a:solidFill>
                <a:schemeClr val="bg1"/>
              </a:solidFill>
              <a:latin typeface="Calibri"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a08b87d6277f9e2f8160ae7f1430e924b899f374.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5616" y="1124744"/>
            <a:ext cx="6350000" cy="3530600"/>
          </a:xfrm>
          <a:prstGeom prst="rect">
            <a:avLst/>
          </a:prstGeom>
        </p:spPr>
      </p:pic>
      <p:sp>
        <p:nvSpPr>
          <p:cNvPr id="5" name="矩形 4"/>
          <p:cNvSpPr/>
          <p:nvPr/>
        </p:nvSpPr>
        <p:spPr>
          <a:xfrm>
            <a:off x="323528" y="5733256"/>
            <a:ext cx="8028384" cy="523220"/>
          </a:xfrm>
          <a:prstGeom prst="rect">
            <a:avLst/>
          </a:prstGeom>
        </p:spPr>
        <p:txBody>
          <a:bodyPr wrap="square">
            <a:spAutoFit/>
          </a:bodyPr>
          <a:lstStyle/>
          <a:p>
            <a:r>
              <a:rPr lang="zh-CN" alt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“在</a:t>
            </a:r>
            <a:r>
              <a:rPr lang="en-US" altLang="zh-CN"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LIGO</a:t>
            </a:r>
            <a:r>
              <a:rPr lang="zh-CN" alt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探测器和引力波观测方面的决定性贡献”</a:t>
            </a:r>
            <a:endParaRPr lang="zh-CN" alt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文本框 5"/>
          <p:cNvSpPr txBox="1"/>
          <p:nvPr/>
        </p:nvSpPr>
        <p:spPr>
          <a:xfrm>
            <a:off x="323528" y="4725144"/>
            <a:ext cx="8188585" cy="523220"/>
          </a:xfrm>
          <a:prstGeom prst="rect">
            <a:avLst/>
          </a:prstGeom>
          <a:noFill/>
        </p:spPr>
        <p:txBody>
          <a:bodyPr wrap="square" rtlCol="0">
            <a:spAutoFit/>
          </a:bodyPr>
          <a:lstStyle/>
          <a:p>
            <a:r>
              <a:rPr kumimoji="1" lang="zh-CN" altLang="en-US" sz="2800" dirty="0"/>
              <a:t>     </a:t>
            </a:r>
            <a:r>
              <a:rPr kumimoji="1" lang="zh-CN" altLang="de-DE" sz="2800" dirty="0"/>
              <a:t>雷纳</a:t>
            </a:r>
            <a:r>
              <a:rPr kumimoji="1" lang="de-DE" altLang="zh-CN" sz="2800" dirty="0"/>
              <a:t>·</a:t>
            </a:r>
            <a:r>
              <a:rPr kumimoji="1" lang="zh-CN" altLang="de-DE" sz="2800" dirty="0"/>
              <a:t>韦斯、</a:t>
            </a:r>
            <a:r>
              <a:rPr kumimoji="1" lang="zh-CN" altLang="en-US" sz="2800" dirty="0"/>
              <a:t>  </a:t>
            </a:r>
            <a:r>
              <a:rPr kumimoji="1" lang="zh-CN" altLang="de-DE" sz="2800" dirty="0"/>
              <a:t>基普</a:t>
            </a:r>
            <a:r>
              <a:rPr kumimoji="1" lang="de-DE" altLang="zh-CN" sz="2800" dirty="0"/>
              <a:t>·</a:t>
            </a:r>
            <a:r>
              <a:rPr kumimoji="1" lang="zh-CN" altLang="de-DE" sz="2800" dirty="0"/>
              <a:t>索恩</a:t>
            </a:r>
            <a:r>
              <a:rPr kumimoji="1" lang="zh-CN" altLang="en-US" sz="2800" dirty="0"/>
              <a:t>、 </a:t>
            </a:r>
            <a:r>
              <a:rPr kumimoji="1" lang="zh-CN" altLang="de-DE" sz="2800" dirty="0"/>
              <a:t>巴里</a:t>
            </a:r>
            <a:r>
              <a:rPr kumimoji="1" lang="de-DE" altLang="zh-CN" sz="2800" dirty="0"/>
              <a:t>·</a:t>
            </a:r>
            <a:r>
              <a:rPr kumimoji="1" lang="zh-CN" altLang="de-DE" sz="2800" dirty="0"/>
              <a:t>巴里什</a:t>
            </a:r>
            <a:endParaRPr kumimoji="1" lang="zh-CN" altLang="en-US" sz="2800" dirty="0"/>
          </a:p>
        </p:txBody>
      </p:sp>
      <p:sp>
        <p:nvSpPr>
          <p:cNvPr id="7" name="矩形 6"/>
          <p:cNvSpPr/>
          <p:nvPr/>
        </p:nvSpPr>
        <p:spPr>
          <a:xfrm>
            <a:off x="1734860" y="332656"/>
            <a:ext cx="5328301" cy="707886"/>
          </a:xfrm>
          <a:prstGeom prst="rect">
            <a:avLst/>
          </a:prstGeom>
        </p:spPr>
        <p:txBody>
          <a:bodyPr wrap="none">
            <a:spAutoFit/>
          </a:bodyPr>
          <a:lstStyle/>
          <a:p>
            <a:pPr lvl="0" algn="ctr"/>
            <a:r>
              <a:rPr lang="en-US" altLang="zh-CN" sz="4000" b="1" dirty="0">
                <a:solidFill>
                  <a:srgbClr val="0000FF"/>
                </a:solidFill>
              </a:rPr>
              <a:t>2017</a:t>
            </a:r>
            <a:r>
              <a:rPr lang="zh-CN" altLang="en-US" sz="4000" b="1" dirty="0">
                <a:solidFill>
                  <a:srgbClr val="0000FF"/>
                </a:solidFill>
              </a:rPr>
              <a:t>年诺贝尔物理学奖</a:t>
            </a:r>
            <a:endParaRPr lang="de-DE" altLang="zh-CN" sz="4000" b="1" dirty="0">
              <a:solidFill>
                <a:srgbClr val="0000FF"/>
              </a:solidFill>
            </a:endParaRPr>
          </a:p>
        </p:txBody>
      </p:sp>
      <p:sp>
        <p:nvSpPr>
          <p:cNvPr id="9" name="文本框 8"/>
          <p:cNvSpPr txBox="1"/>
          <p:nvPr/>
        </p:nvSpPr>
        <p:spPr>
          <a:xfrm>
            <a:off x="467544" y="5229200"/>
            <a:ext cx="8269587" cy="523220"/>
          </a:xfrm>
          <a:prstGeom prst="rect">
            <a:avLst/>
          </a:prstGeom>
          <a:noFill/>
        </p:spPr>
        <p:txBody>
          <a:bodyPr wrap="none" rtlCol="0">
            <a:spAutoFit/>
          </a:bodyPr>
          <a:lstStyle/>
          <a:p>
            <a:r>
              <a:rPr kumimoji="1" lang="zh-CN" altLang="en-US" sz="2800" dirty="0"/>
              <a:t>（</a:t>
            </a:r>
            <a:r>
              <a:rPr kumimoji="1" lang="de-DE" altLang="zh-CN" sz="2800" dirty="0"/>
              <a:t>Rainer </a:t>
            </a:r>
            <a:r>
              <a:rPr kumimoji="1" lang="de-DE" altLang="zh-CN" sz="2800" dirty="0" err="1"/>
              <a:t>Weiss</a:t>
            </a:r>
            <a:r>
              <a:rPr kumimoji="1" lang="zh-CN" altLang="en-US" sz="2800" dirty="0"/>
              <a:t>）（</a:t>
            </a:r>
            <a:r>
              <a:rPr kumimoji="1" lang="de-DE" altLang="zh-CN" sz="2800" dirty="0" err="1"/>
              <a:t>Kip</a:t>
            </a:r>
            <a:r>
              <a:rPr kumimoji="1" lang="de-DE" altLang="zh-CN" sz="2800" dirty="0"/>
              <a:t> S</a:t>
            </a:r>
            <a:r>
              <a:rPr kumimoji="1" lang="zh-CN" altLang="en-US" sz="2800" dirty="0"/>
              <a:t>.</a:t>
            </a:r>
            <a:r>
              <a:rPr kumimoji="1" lang="de-DE" altLang="zh-CN" sz="2800" dirty="0" err="1"/>
              <a:t>Thorne</a:t>
            </a:r>
            <a:r>
              <a:rPr kumimoji="1" lang="zh-CN" altLang="en-US" sz="2800" dirty="0"/>
              <a:t>）（</a:t>
            </a:r>
            <a:r>
              <a:rPr kumimoji="1" lang="de-DE" altLang="zh-CN" sz="2800" dirty="0"/>
              <a:t>Barry C</a:t>
            </a:r>
            <a:r>
              <a:rPr kumimoji="1" lang="en-US" altLang="zh-CN" sz="2800" dirty="0"/>
              <a:t>.</a:t>
            </a:r>
            <a:r>
              <a:rPr kumimoji="1" lang="de-DE" altLang="zh-CN" sz="2800" dirty="0"/>
              <a:t> </a:t>
            </a:r>
            <a:r>
              <a:rPr kumimoji="1" lang="de-DE" altLang="zh-CN" sz="2800" dirty="0" err="1"/>
              <a:t>Barish</a:t>
            </a:r>
            <a:r>
              <a:rPr kumimoji="1" lang="zh-CN" altLang="en-US" sz="2800" dirty="0"/>
              <a:t>）</a:t>
            </a:r>
            <a:endParaRPr kumimoji="1" lang="zh-CN" altLang="en-US" sz="28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347665" y="2420938"/>
            <a:ext cx="5184775" cy="1570037"/>
          </a:xfrm>
          <a:prstGeom prst="rect">
            <a:avLst/>
          </a:prstGeom>
          <a:noFill/>
          <a:ln w="9525">
            <a:noFill/>
            <a:miter lim="800000"/>
          </a:ln>
        </p:spPr>
        <p:txBody>
          <a:bodyPr>
            <a:spAutoFit/>
          </a:bodyPr>
          <a:lstStyle/>
          <a:p>
            <a:r>
              <a:rPr lang="zh-CN" altLang="en-US" sz="9600" dirty="0"/>
              <a:t>谢谢！</a:t>
            </a:r>
            <a:endParaRPr lang="zh-CN" altLang="en-US" sz="96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static.cnbetacdn.com/article/2014/1114/0f2aa21eee4e99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1520" y="476672"/>
            <a:ext cx="7997825" cy="6019800"/>
          </a:xfrm>
          <a:prstGeom prst="rect">
            <a:avLst/>
          </a:prstGeom>
          <a:noFill/>
          <a:ln>
            <a:noFill/>
          </a:ln>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5232</Words>
  <Application>WPS 演示</Application>
  <PresentationFormat>全屏显示(4:3)</PresentationFormat>
  <Paragraphs>454</Paragraphs>
  <Slides>83</Slides>
  <Notes>25</Notes>
  <HiddenSlides>0</HiddenSlides>
  <MMClips>4</MMClips>
  <ScaleCrop>false</ScaleCrop>
  <HeadingPairs>
    <vt:vector size="8" baseType="variant">
      <vt:variant>
        <vt:lpstr>已用的字体</vt:lpstr>
      </vt:variant>
      <vt:variant>
        <vt:i4>36</vt:i4>
      </vt:variant>
      <vt:variant>
        <vt:lpstr>主题</vt:lpstr>
      </vt:variant>
      <vt:variant>
        <vt:i4>1</vt:i4>
      </vt:variant>
      <vt:variant>
        <vt:lpstr>嵌入 OLE 服务器</vt:lpstr>
      </vt:variant>
      <vt:variant>
        <vt:i4>2</vt:i4>
      </vt:variant>
      <vt:variant>
        <vt:lpstr>幻灯片标题</vt:lpstr>
      </vt:variant>
      <vt:variant>
        <vt:i4>83</vt:i4>
      </vt:variant>
    </vt:vector>
  </HeadingPairs>
  <TitlesOfParts>
    <vt:vector size="122" baseType="lpstr">
      <vt:lpstr>Arial</vt:lpstr>
      <vt:lpstr>宋体</vt:lpstr>
      <vt:lpstr>Wingdings</vt:lpstr>
      <vt:lpstr>华文行楷</vt:lpstr>
      <vt:lpstr>行楷-简</vt:lpstr>
      <vt:lpstr>Cambria Math</vt:lpstr>
      <vt:lpstr>Kingsoft Math</vt:lpstr>
      <vt:lpstr>DejaVu Math TeX Gyre</vt:lpstr>
      <vt:lpstr>汉仪书宋二KW</vt:lpstr>
      <vt:lpstr>Calibri</vt:lpstr>
      <vt:lpstr>Helvetica Neue</vt:lpstr>
      <vt:lpstr>微软雅黑</vt:lpstr>
      <vt:lpstr>方正雅意黑 GB18030L2</vt:lpstr>
      <vt:lpstr>宋体</vt:lpstr>
      <vt:lpstr>Arial Unicode MS</vt:lpstr>
      <vt:lpstr>Calibri Light</vt:lpstr>
      <vt:lpstr>黑体</vt:lpstr>
      <vt:lpstr>汉仪中黑KW</vt:lpstr>
      <vt:lpstr>Verdana</vt:lpstr>
      <vt:lpstr>Times New Roman</vt:lpstr>
      <vt:lpstr>Bernard MT Condensed</vt:lpstr>
      <vt:lpstr>MS PGothic</vt:lpstr>
      <vt:lpstr>冬青黑体简体中文</vt:lpstr>
      <vt:lpstr>Tahoma</vt:lpstr>
      <vt:lpstr>Wingdings</vt:lpstr>
      <vt:lpstr>Microsoft YaHei Light</vt:lpstr>
      <vt:lpstr>PMingLiU</vt:lpstr>
      <vt:lpstr>苹方-简</vt:lpstr>
      <vt:lpstr>宋体-繁</vt:lpstr>
      <vt:lpstr>MS PGothic</vt:lpstr>
      <vt:lpstr>Microsoft YaHei Light</vt:lpstr>
      <vt:lpstr>PMingLiU</vt:lpstr>
      <vt:lpstr>Wingdings</vt:lpstr>
      <vt:lpstr>华文行楷</vt:lpstr>
      <vt:lpstr>微软雅黑</vt:lpstr>
      <vt:lpstr>黑体</vt:lpstr>
      <vt:lpstr>Office 主题</vt:lpstr>
      <vt:lpstr>MSPhotoEd.3</vt:lpstr>
      <vt:lpstr>Equation.3</vt:lpstr>
      <vt:lpstr>黑洞预言与观测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白矮星理论</vt:lpstr>
      <vt:lpstr>PowerPoint 演示文稿</vt:lpstr>
      <vt:lpstr>PowerPoint 演示文稿</vt:lpstr>
      <vt:lpstr>中子星发现（ 1967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给黑洞拍照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超大质量黑洞: M87</vt:lpstr>
      <vt:lpstr>M87</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X射线双星</vt:lpstr>
      <vt:lpstr>可能的黑洞----天鹅座X-1</vt:lpstr>
      <vt:lpstr>PowerPoint 演示文稿</vt:lpstr>
      <vt:lpstr>激光干涉引力波天文台（LIGO）</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yfyuan</cp:lastModifiedBy>
  <cp:revision>295</cp:revision>
  <dcterms:created xsi:type="dcterms:W3CDTF">2026-10-19T00:09:26Z</dcterms:created>
  <dcterms:modified xsi:type="dcterms:W3CDTF">2026-10-19T00:09:26Z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2052-12.1.28496.28496</vt:lpwstr>
  </property>
  <property fmtid="{D5CDD505-2E9C-101B-9397-08002B2CF9AE}" pid="3" name="ICV">
    <vt:lpwstr>DE44B420B1F15A35A4FE50638BD18E5E</vt:lpwstr>
  </property>
</Properties>
</file>