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gif" ContentType="image/gif"/>
  <Default Extension="emf" ContentType="image/x-e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3"/>
  </p:notesMasterIdLst>
  <p:handoutMasterIdLst>
    <p:handoutMasterId r:id="rId116"/>
  </p:handoutMasterIdLst>
  <p:sldIdLst>
    <p:sldId id="319" r:id="rId3"/>
    <p:sldId id="320" r:id="rId4"/>
    <p:sldId id="493" r:id="rId5"/>
    <p:sldId id="598" r:id="rId6"/>
    <p:sldId id="261" r:id="rId7"/>
    <p:sldId id="262" r:id="rId8"/>
    <p:sldId id="263" r:id="rId9"/>
    <p:sldId id="264" r:id="rId10"/>
    <p:sldId id="494" r:id="rId11"/>
    <p:sldId id="346" r:id="rId12"/>
    <p:sldId id="347" r:id="rId13"/>
    <p:sldId id="348" r:id="rId14"/>
    <p:sldId id="329" r:id="rId15"/>
    <p:sldId id="599" r:id="rId16"/>
    <p:sldId id="490" r:id="rId17"/>
    <p:sldId id="330" r:id="rId18"/>
    <p:sldId id="501" r:id="rId19"/>
    <p:sldId id="331" r:id="rId20"/>
    <p:sldId id="600" r:id="rId21"/>
    <p:sldId id="332" r:id="rId22"/>
    <p:sldId id="333" r:id="rId23"/>
    <p:sldId id="349" r:id="rId24"/>
    <p:sldId id="601" r:id="rId25"/>
    <p:sldId id="335" r:id="rId26"/>
    <p:sldId id="707" r:id="rId27"/>
    <p:sldId id="708" r:id="rId28"/>
    <p:sldId id="336" r:id="rId29"/>
    <p:sldId id="337" r:id="rId30"/>
    <p:sldId id="338" r:id="rId31"/>
    <p:sldId id="339" r:id="rId32"/>
    <p:sldId id="340" r:id="rId33"/>
    <p:sldId id="341" r:id="rId34"/>
    <p:sldId id="505" r:id="rId35"/>
    <p:sldId id="350" r:id="rId36"/>
    <p:sldId id="351" r:id="rId37"/>
    <p:sldId id="352" r:id="rId38"/>
    <p:sldId id="353" r:id="rId39"/>
    <p:sldId id="342" r:id="rId40"/>
    <p:sldId id="343" r:id="rId41"/>
    <p:sldId id="344" r:id="rId42"/>
    <p:sldId id="372" r:id="rId43"/>
    <p:sldId id="345" r:id="rId44"/>
    <p:sldId id="495" r:id="rId45"/>
    <p:sldId id="498" r:id="rId46"/>
    <p:sldId id="356" r:id="rId47"/>
    <p:sldId id="499" r:id="rId48"/>
    <p:sldId id="360" r:id="rId49"/>
    <p:sldId id="369" r:id="rId50"/>
    <p:sldId id="362" r:id="rId51"/>
    <p:sldId id="426" r:id="rId52"/>
    <p:sldId id="427" r:id="rId53"/>
    <p:sldId id="502" r:id="rId54"/>
    <p:sldId id="503" r:id="rId55"/>
    <p:sldId id="504" r:id="rId56"/>
    <p:sldId id="434" r:id="rId57"/>
    <p:sldId id="436" r:id="rId58"/>
    <p:sldId id="442" r:id="rId59"/>
    <p:sldId id="443" r:id="rId60"/>
    <p:sldId id="444" r:id="rId61"/>
    <p:sldId id="272" r:id="rId62"/>
    <p:sldId id="273" r:id="rId63"/>
    <p:sldId id="274" r:id="rId64"/>
    <p:sldId id="500" r:id="rId65"/>
    <p:sldId id="275" r:id="rId66"/>
    <p:sldId id="276" r:id="rId67"/>
    <p:sldId id="451" r:id="rId68"/>
    <p:sldId id="404" r:id="rId69"/>
    <p:sldId id="373" r:id="rId70"/>
    <p:sldId id="374" r:id="rId71"/>
    <p:sldId id="376" r:id="rId72"/>
    <p:sldId id="381" r:id="rId74"/>
    <p:sldId id="382" r:id="rId75"/>
    <p:sldId id="429" r:id="rId76"/>
    <p:sldId id="384" r:id="rId77"/>
    <p:sldId id="385" r:id="rId78"/>
    <p:sldId id="386" r:id="rId79"/>
    <p:sldId id="387" r:id="rId80"/>
    <p:sldId id="388" r:id="rId81"/>
    <p:sldId id="389" r:id="rId82"/>
    <p:sldId id="391" r:id="rId83"/>
    <p:sldId id="392" r:id="rId84"/>
    <p:sldId id="393" r:id="rId85"/>
    <p:sldId id="394" r:id="rId86"/>
    <p:sldId id="395" r:id="rId87"/>
    <p:sldId id="396" r:id="rId88"/>
    <p:sldId id="400" r:id="rId89"/>
    <p:sldId id="401" r:id="rId90"/>
    <p:sldId id="428" r:id="rId91"/>
    <p:sldId id="430" r:id="rId92"/>
    <p:sldId id="431" r:id="rId93"/>
    <p:sldId id="432" r:id="rId94"/>
    <p:sldId id="433" r:id="rId95"/>
    <p:sldId id="277" r:id="rId96"/>
    <p:sldId id="278" r:id="rId97"/>
    <p:sldId id="279" r:id="rId98"/>
    <p:sldId id="280" r:id="rId99"/>
    <p:sldId id="281" r:id="rId100"/>
    <p:sldId id="282" r:id="rId101"/>
    <p:sldId id="283" r:id="rId102"/>
    <p:sldId id="284" r:id="rId103"/>
    <p:sldId id="285" r:id="rId104"/>
    <p:sldId id="286" r:id="rId105"/>
    <p:sldId id="287" r:id="rId106"/>
    <p:sldId id="357" r:id="rId107"/>
    <p:sldId id="414" r:id="rId108"/>
    <p:sldId id="415" r:id="rId109"/>
    <p:sldId id="416" r:id="rId110"/>
    <p:sldId id="288" r:id="rId111"/>
    <p:sldId id="706" r:id="rId112"/>
    <p:sldId id="289" r:id="rId113"/>
    <p:sldId id="317" r:id="rId114"/>
    <p:sldId id="318" r:id="rId1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4"/>
    <p:restoredTop sz="94607"/>
  </p:normalViewPr>
  <p:slideViewPr>
    <p:cSldViewPr showGuides="1">
      <p:cViewPr varScale="1">
        <p:scale>
          <a:sx n="124" d="100"/>
          <a:sy n="124" d="100"/>
        </p:scale>
        <p:origin x="174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276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7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6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notesMaster" Target="notesMasters/notesMaster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9" Type="http://schemas.openxmlformats.org/officeDocument/2006/relationships/tableStyles" Target="tableStyles.xml"/><Relationship Id="rId118" Type="http://schemas.openxmlformats.org/officeDocument/2006/relationships/viewProps" Target="viewProps.xml"/><Relationship Id="rId117" Type="http://schemas.openxmlformats.org/officeDocument/2006/relationships/presProps" Target="presProps.xml"/><Relationship Id="rId116" Type="http://schemas.openxmlformats.org/officeDocument/2006/relationships/handoutMaster" Target="handoutMasters/handoutMaster1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9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image" Target="../media/image8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2D0780-C9DC-465F-8A1B-799D61BDFF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FC14D-D2AA-4083-9F5A-7FA399F9A20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519CE-CC76-47B7-B3EB-3853486A73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7BD3B-B2D1-422B-8B8A-871650B79CB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CC88421B-5D2A-4E3B-9BB9-9857CBDE29D6}" type="slidenum">
              <a:rPr lang="zh-CN" altLang="en-US"/>
            </a:fld>
            <a:endParaRPr lang="en-US" altLang="zh-CN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</a:pPr>
            <a:fld id="{5EB9DE53-A630-4FD8-96B9-E5CF9CE5DFB7}" type="slidenum">
              <a:rPr lang="en-US" altLang="zh-CN"/>
            </a:fld>
            <a:endParaRPr lang="en-US" altLang="zh-CN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zh-CN" altLang="zh-CN">
              <a:latin typeface="Arial" panose="020B060402020209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09600"/>
            <a:ext cx="854075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1625" y="1905000"/>
            <a:ext cx="4194175" cy="41941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194175" cy="20208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078288"/>
            <a:ext cx="4194175" cy="20208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AD499-9EB4-4513-82BC-B37E94A3DAE1}" type="datetimeFigureOut">
              <a:rPr lang="zh-CN" altLang="en-US"/>
            </a:fld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82A90-4B90-4E62-B875-FEEB4D4009AF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标题和两项内容在文本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09600"/>
            <a:ext cx="854075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301625" y="1905000"/>
            <a:ext cx="4194175" cy="20208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194175" cy="20208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3"/>
          </p:nvPr>
        </p:nvSpPr>
        <p:spPr>
          <a:xfrm>
            <a:off x="301625" y="4078288"/>
            <a:ext cx="8540750" cy="20208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0F55A-409C-404F-BDDD-376B54D7D7B6}" type="datetimeFigureOut">
              <a:rPr lang="zh-CN" altLang="en-US"/>
            </a:fld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2FA54-EF31-4666-9AE9-E61AB2875BBD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1D860-0CE3-48F5-823A-4AE9F7F84E2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65"/>
            <a:ext cx="9144000" cy="67330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9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1" Type="http://schemas.openxmlformats.org/officeDocument/2006/relationships/hyperlink" Target="&#22270;&#29255;/SKA-animation2.wmv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1" Type="http://schemas.openxmlformats.org/officeDocument/2006/relationships/hyperlink" Target="http://upload.wikimedia.org/wikipedia/commons/e/e0/Diagram_of_the_GLAST_instrument.jpg" TargetMode="Externa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hyperlink" Target="https://www.nature.com/" TargetMode="External"/><Relationship Id="rId3" Type="http://schemas.openxmlformats.org/officeDocument/2006/relationships/hyperlink" Target="https://www.nature.com/articles/s41586-021-03498-z#auth-F__A_-Aharonian" TargetMode="External"/><Relationship Id="rId2" Type="http://schemas.openxmlformats.org/officeDocument/2006/relationships/hyperlink" Target="https://www.nature.com/articles/s41586-021-03498-z#auth-Zhen-Cao" TargetMode="External"/><Relationship Id="rId1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2.xml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GIF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3.wmf"/><Relationship Id="rId3" Type="http://schemas.openxmlformats.org/officeDocument/2006/relationships/oleObject" Target="../embeddings/oleObject1.bin"/><Relationship Id="rId2" Type="http://schemas.openxmlformats.org/officeDocument/2006/relationships/image" Target="../media/image52.GIF"/><Relationship Id="rId1" Type="http://schemas.openxmlformats.org/officeDocument/2006/relationships/image" Target="../media/image51.GI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8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1.w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2.w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w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6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7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9.png"/><Relationship Id="rId1" Type="http://schemas.openxmlformats.org/officeDocument/2006/relationships/image" Target="../media/image68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0.w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1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2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3.jpeg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image" Target="../media/image74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8.jpeg"/><Relationship Id="rId1" Type="http://schemas.openxmlformats.org/officeDocument/2006/relationships/image" Target="../media/image77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0.jpeg"/></Relationships>
</file>

<file path=ppt/slides/_rels/slide6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2.wmf"/><Relationship Id="rId2" Type="http://schemas.openxmlformats.org/officeDocument/2006/relationships/oleObject" Target="../embeddings/oleObject2.bin"/><Relationship Id="rId1" Type="http://schemas.openxmlformats.org/officeDocument/2006/relationships/image" Target="../media/image81.png"/></Relationships>
</file>

<file path=ppt/slides/_rels/slide6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4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83.emf"/><Relationship Id="rId1" Type="http://schemas.openxmlformats.org/officeDocument/2006/relationships/oleObject" Target="../embeddings/oleObject3.bin"/></Relationships>
</file>

<file path=ppt/slides/_rels/slide6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7.jpeg"/><Relationship Id="rId3" Type="http://schemas.openxmlformats.org/officeDocument/2006/relationships/image" Target="../media/image86.jpeg"/><Relationship Id="rId2" Type="http://schemas.openxmlformats.org/officeDocument/2006/relationships/image" Target="../media/image85.wmf"/><Relationship Id="rId1" Type="http://schemas.openxmlformats.org/officeDocument/2006/relationships/oleObject" Target="../embeddings/oleObject5.bin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8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9.wmf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0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2.png"/><Relationship Id="rId2" Type="http://schemas.openxmlformats.org/officeDocument/2006/relationships/oleObject" Target="../embeddings/oleObject6.bin"/><Relationship Id="rId1" Type="http://schemas.openxmlformats.org/officeDocument/2006/relationships/image" Target="../media/image91.jpeg"/></Relationships>
</file>

<file path=ppt/slides/_rels/slide69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6.vml"/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94.png"/><Relationship Id="rId2" Type="http://schemas.openxmlformats.org/officeDocument/2006/relationships/image" Target="../media/image93.wmf"/><Relationship Id="rId1" Type="http://schemas.openxmlformats.org/officeDocument/2006/relationships/oleObject" Target="../embeddings/oleObject7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5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98.png"/><Relationship Id="rId2" Type="http://schemas.openxmlformats.org/officeDocument/2006/relationships/image" Target="../media/image97.jpeg"/><Relationship Id="rId1" Type="http://schemas.openxmlformats.org/officeDocument/2006/relationships/image" Target="../media/image96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00.jpeg"/><Relationship Id="rId1" Type="http://schemas.openxmlformats.org/officeDocument/2006/relationships/image" Target="../media/image99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1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2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3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4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6.jpeg"/><Relationship Id="rId1" Type="http://schemas.openxmlformats.org/officeDocument/2006/relationships/image" Target="../media/image105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7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8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9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0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1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2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3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4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5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6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7.jpe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8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9.wmf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0.wmf"/></Relationships>
</file>

<file path=ppt/slides/_rels/slide9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2.png"/><Relationship Id="rId3" Type="http://schemas.openxmlformats.org/officeDocument/2006/relationships/hyperlink" Target="http://www.astro.ucla.edu/~jlu/gc/pictures/orbitsMovie.shtml" TargetMode="External"/><Relationship Id="rId2" Type="http://schemas.openxmlformats.org/officeDocument/2006/relationships/hyperlink" Target="../../../../../../Program%20Files/TurningPoint/2003/Questions.html" TargetMode="External"/><Relationship Id="rId1" Type="http://schemas.openxmlformats.org/officeDocument/2006/relationships/image" Target="../media/image121.jpe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3.GIF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4.w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6.wmf"/><Relationship Id="rId1" Type="http://schemas.openxmlformats.org/officeDocument/2006/relationships/image" Target="../media/image125.wmf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7.jpe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8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9.jpe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0.png"/></Relationships>
</file>

<file path=ppt/slides/_rels/slide10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32.jpeg"/><Relationship Id="rId1" Type="http://schemas.openxmlformats.org/officeDocument/2006/relationships/image" Target="../media/image131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3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4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5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6.wmf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image" Target="../media/image137.pn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8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7200" b="1" dirty="0">
                <a:solidFill>
                  <a:srgbClr val="FF0000"/>
                </a:solidFill>
              </a:rPr>
              <a:t>灿烂星空</a:t>
            </a:r>
            <a:br>
              <a:rPr lang="en-US" altLang="zh-CN" sz="7200" b="1" dirty="0">
                <a:solidFill>
                  <a:srgbClr val="FF0000"/>
                </a:solidFill>
              </a:rPr>
            </a:br>
            <a:r>
              <a:rPr lang="en-US" altLang="zh-CN" sz="7200" dirty="0">
                <a:solidFill>
                  <a:srgbClr val="FF0000"/>
                </a:solidFill>
              </a:rPr>
              <a:t>--</a:t>
            </a:r>
            <a:r>
              <a:rPr lang="zh-CN" altLang="en-US" sz="4800" i="1" dirty="0">
                <a:solidFill>
                  <a:srgbClr val="FF0000"/>
                </a:solidFill>
              </a:rPr>
              <a:t>现代天文学简介 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4221510"/>
            <a:ext cx="6858000" cy="1655762"/>
          </a:xfrm>
        </p:spPr>
        <p:txBody>
          <a:bodyPr>
            <a:normAutofit/>
          </a:bodyPr>
          <a:lstStyle/>
          <a:p>
            <a:r>
              <a:rPr lang="zh-CN" altLang="en-US" sz="2800" dirty="0">
                <a:ea typeface="华文行楷" pitchFamily="2" charset="-122"/>
              </a:rPr>
              <a:t>袁业飞</a:t>
            </a:r>
            <a:endParaRPr lang="zh-CN" altLang="en-US" sz="2800" dirty="0">
              <a:ea typeface="华文行楷" pitchFamily="2" charset="-122"/>
            </a:endParaRPr>
          </a:p>
          <a:p>
            <a:r>
              <a:rPr lang="zh-CN" altLang="en-US" sz="2800" dirty="0">
                <a:ea typeface="华文行楷" pitchFamily="2" charset="-122"/>
              </a:rPr>
              <a:t>物理学院天文学系</a:t>
            </a:r>
            <a:endParaRPr lang="zh-CN" altLang="en-US" sz="2800" dirty="0">
              <a:ea typeface="华文行楷" pitchFamily="2" charset="-122"/>
            </a:endParaRPr>
          </a:p>
          <a:p>
            <a:r>
              <a:rPr lang="en-US" altLang="zh-CN" sz="2800" dirty="0">
                <a:ea typeface="华文行楷" pitchFamily="2" charset="-122"/>
              </a:rPr>
              <a:t>2026.10.</a:t>
            </a:r>
            <a:r>
              <a:rPr lang="x-none" altLang="en-US" sz="2800" dirty="0">
                <a:ea typeface="华文行楷" pitchFamily="2" charset="-122"/>
              </a:rPr>
              <a:t>1</a:t>
            </a:r>
            <a:r>
              <a:rPr lang="en-US" altLang="x-none" sz="2800" dirty="0">
                <a:ea typeface="华文行楷" pitchFamily="2" charset="-122"/>
              </a:rPr>
              <a:t>3</a:t>
            </a:r>
            <a:endParaRPr lang="en-US" altLang="x-none" sz="2800" dirty="0">
              <a:ea typeface="华文行楷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23528" y="365126"/>
            <a:ext cx="7886700" cy="1325563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主要内容</a:t>
            </a:r>
            <a:endParaRPr lang="zh-CN" altLang="en-US" sz="4000" b="1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11560" y="2204864"/>
            <a:ext cx="7618040" cy="3921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9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dirty="0">
                <a:solidFill>
                  <a:srgbClr val="000099"/>
                </a:solidFill>
                <a:ea typeface="华文楷体" panose="02010600040101010101" pitchFamily="2" charset="-122"/>
              </a:rPr>
              <a:t>什么是天文学？</a:t>
            </a:r>
            <a:endParaRPr lang="zh-CN" altLang="en-US" sz="3700" dirty="0">
              <a:solidFill>
                <a:srgbClr val="C00000"/>
              </a:solidFill>
              <a:ea typeface="华文楷体" panose="02010600040101010101" pitchFamily="2" charset="-122"/>
            </a:endParaRPr>
          </a:p>
          <a:p>
            <a:pPr marL="342900" lvl="1" indent="0" defTabSz="91440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700" dirty="0">
                <a:solidFill>
                  <a:srgbClr val="C00000"/>
                </a:solidFill>
                <a:ea typeface="华文楷体" panose="02010600040101010101" pitchFamily="2" charset="-122"/>
              </a:rPr>
              <a:t>研究宇宙各层次结构、形成和演化</a:t>
            </a:r>
            <a:endParaRPr lang="zh-CN" altLang="en-US" sz="3700" dirty="0">
              <a:solidFill>
                <a:srgbClr val="C00000"/>
              </a:solidFill>
              <a:ea typeface="华文楷体" panose="02010600040101010101" pitchFamily="2" charset="-122"/>
            </a:endParaRPr>
          </a:p>
          <a:p>
            <a:r>
              <a:rPr lang="zh-CN" altLang="en-US" sz="4000" dirty="0">
                <a:solidFill>
                  <a:srgbClr val="000099"/>
                </a:solidFill>
                <a:ea typeface="华文楷体" panose="02010600040101010101" pitchFamily="2" charset="-122"/>
              </a:rPr>
              <a:t>研究（观测）手段？</a:t>
            </a:r>
            <a:endParaRPr lang="en-US" altLang="zh-CN" sz="4000" dirty="0">
              <a:solidFill>
                <a:srgbClr val="000099"/>
              </a:solidFill>
              <a:ea typeface="华文楷体" panose="02010600040101010101" pitchFamily="2" charset="-122"/>
            </a:endParaRPr>
          </a:p>
          <a:p>
            <a:pPr marL="342900" lvl="1" indent="0">
              <a:buNone/>
            </a:pPr>
            <a:r>
              <a:rPr lang="zh-CN" altLang="en-US" sz="3700" dirty="0">
                <a:solidFill>
                  <a:srgbClr val="C00000"/>
                </a:solidFill>
                <a:ea typeface="华文楷体" panose="02010600040101010101" pitchFamily="2" charset="-122"/>
              </a:rPr>
              <a:t>天文望远镜介绍</a:t>
            </a:r>
            <a:endParaRPr lang="en-US" altLang="zh-CN" sz="3700" dirty="0">
              <a:solidFill>
                <a:srgbClr val="C00000"/>
              </a:solidFill>
              <a:ea typeface="华文楷体" panose="02010600040101010101" pitchFamily="2" charset="-122"/>
            </a:endParaRPr>
          </a:p>
          <a:p>
            <a:r>
              <a:rPr lang="zh-CN" altLang="en-US" sz="4000" dirty="0">
                <a:solidFill>
                  <a:srgbClr val="000099"/>
                </a:solidFill>
                <a:ea typeface="华文楷体" panose="02010600040101010101" pitchFamily="2" charset="-122"/>
              </a:rPr>
              <a:t>现代天文学研究内容（对象）？</a:t>
            </a:r>
            <a:endParaRPr lang="en-US" altLang="zh-CN" sz="4000" dirty="0">
              <a:solidFill>
                <a:srgbClr val="000099"/>
              </a:solidFill>
              <a:ea typeface="华文楷体" panose="02010600040101010101" pitchFamily="2" charset="-122"/>
            </a:endParaRPr>
          </a:p>
          <a:p>
            <a:pPr marL="342900" lvl="1" indent="0">
              <a:buNone/>
            </a:pPr>
            <a:r>
              <a:rPr lang="zh-CN" altLang="en-US" sz="3700" dirty="0">
                <a:solidFill>
                  <a:srgbClr val="C00000"/>
                </a:solidFill>
                <a:ea typeface="华文楷体" panose="02010600040101010101" pitchFamily="2" charset="-122"/>
              </a:rPr>
              <a:t>从行星到宇宙</a:t>
            </a:r>
            <a:endParaRPr lang="en-US" altLang="zh-CN" sz="3700" dirty="0">
              <a:solidFill>
                <a:srgbClr val="C00000"/>
              </a:solidFill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7624" y="2924944"/>
            <a:ext cx="5262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400" dirty="0">
                <a:solidFill>
                  <a:srgbClr val="0070C0"/>
                </a:solidFill>
              </a:rPr>
              <a:t>一、什么是天文学？</a:t>
            </a:r>
            <a:endParaRPr kumimoji="1" lang="zh-CN" altLang="en-US" sz="4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90500" y="746760"/>
          <a:ext cx="8178165" cy="5850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1830"/>
                <a:gridCol w="2144395"/>
                <a:gridCol w="1741805"/>
                <a:gridCol w="3620135"/>
              </a:tblGrid>
              <a:tr h="2438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年份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获奖者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国籍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获奖原因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2002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雷蒙德·戴维斯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美国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“在天体物理学领域做出的先驱性贡献，尤其是探测宇宙中微子”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小柴昌俊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日本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里卡尔多·贾科尼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美国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“在天体物理学领域做出的先驱性xin贡献，这些研究导致了宇宙X射线源的发现”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205"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2006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约翰·马瑟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美国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“发现宇宙微波背景辐射的黑体形式和各向异性”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乔治·斯穆特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美国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2011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索尔·珀尔马特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美国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“透过观测遥距超新星而发现宇宙加速膨胀”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布莱恩·施密特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美国、澳大利亚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</a:tr>
              <a:tr h="24384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亚当·里斯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美国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2015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梶田隆章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日本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“发现了中微子震荡，并因此证明了中微子具有质量”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阿瑟·麦克唐纳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加拿大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2017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莱纳·魏斯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美国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“对激光干涉引力波天文台探测器及引力波探测的决定性贡献”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巴里·巴里什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美国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</a:tr>
              <a:tr h="24384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基普·索恩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美国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2019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吉姆·皮布尔斯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加拿大、美国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“在物理宇宙学的理论发现”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20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米歇尔·马约尔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瑞士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“发现了一颗围绕太阳型恒星运行的外行星”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迪迪埃·奎洛兹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瑞士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2020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罗杰·彭罗斯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英国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“发现黑洞的形成是广义相对论的确凿预测”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赖因哈德·根策尔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德国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“发现位于银河系中心的超大质量致密天体”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安德烈娅·盖兹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美国</a:t>
                      </a:r>
                      <a:endParaRPr lang="en-US" altLang="en-US" sz="1200" b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0" name="文本框 99"/>
          <p:cNvSpPr txBox="1"/>
          <p:nvPr/>
        </p:nvSpPr>
        <p:spPr>
          <a:xfrm>
            <a:off x="216535" y="196850"/>
            <a:ext cx="82416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indent="304800" algn="ctr"/>
            <a:r>
              <a:rPr lang="en-US" sz="2800" b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宋体" pitchFamily="2" charset="-122"/>
              </a:rPr>
              <a:t>2000</a:t>
            </a:r>
            <a:r>
              <a:rPr lang="zh-CN" sz="2800" b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ea typeface="宋体" pitchFamily="2" charset="-122"/>
              </a:rPr>
              <a:t>年以来诺贝尔物理奖中天文学类奖项</a:t>
            </a:r>
            <a:endParaRPr lang="zh-CN" altLang="en-US" sz="2800" b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0648" y="404812"/>
            <a:ext cx="7901830" cy="88900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 eaLnBrk="1" hangingPunct="1"/>
            <a:r>
              <a:rPr lang="zh-CN" altLang="en-US" sz="3200" dirty="0">
                <a:ea typeface="黑体" panose="02010600030101010101" pitchFamily="2" charset="-122"/>
              </a:rPr>
              <a:t>天文学：研究宇宙各个层次结构、形成和演化</a:t>
            </a:r>
            <a:endParaRPr lang="zh-CN" altLang="en-US" sz="3200" dirty="0">
              <a:ea typeface="黑体" panose="02010600030101010101" pitchFamily="2" charset="-122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6550"/>
            <a:ext cx="8389045" cy="742950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>
                <a:latin typeface="隶书" pitchFamily="49" charset="-122"/>
                <a:ea typeface="隶书" pitchFamily="49" charset="-122"/>
              </a:rPr>
              <a:t>认识宇宙中各个层次的结构形成和演化的规律</a:t>
            </a:r>
            <a:r>
              <a:rPr lang="zh-CN" altLang="en-US" sz="2800" dirty="0">
                <a:latin typeface="隶书" pitchFamily="49" charset="-122"/>
                <a:ea typeface="隶书" pitchFamily="49" charset="-122"/>
                <a:sym typeface="Wingdings" panose="05000000000000000000" pitchFamily="2" charset="2"/>
              </a:rPr>
              <a:t>起源</a:t>
            </a:r>
            <a:endParaRPr lang="zh-CN" altLang="en-US" sz="2800" dirty="0">
              <a:latin typeface="隶书" pitchFamily="49" charset="-122"/>
              <a:ea typeface="隶书" pitchFamily="49" charset="-122"/>
            </a:endParaRPr>
          </a:p>
        </p:txBody>
      </p:sp>
      <p:pic>
        <p:nvPicPr>
          <p:cNvPr id="9229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588224" y="2133600"/>
            <a:ext cx="1741488" cy="10112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923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4221163"/>
            <a:ext cx="1846262" cy="839787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grpSp>
        <p:nvGrpSpPr>
          <p:cNvPr id="2" name="组合 1"/>
          <p:cNvGrpSpPr/>
          <p:nvPr/>
        </p:nvGrpSpPr>
        <p:grpSpPr>
          <a:xfrm>
            <a:off x="460648" y="2565400"/>
            <a:ext cx="7351712" cy="4005263"/>
            <a:chOff x="827088" y="2565400"/>
            <a:chExt cx="7351712" cy="4005263"/>
          </a:xfrm>
        </p:grpSpPr>
        <p:sp>
          <p:nvSpPr>
            <p:cNvPr id="9220" name="Rectangle 4"/>
            <p:cNvSpPr>
              <a:spLocks noChangeArrowheads="1"/>
            </p:cNvSpPr>
            <p:nvPr/>
          </p:nvSpPr>
          <p:spPr bwMode="auto">
            <a:xfrm>
              <a:off x="3779838" y="2565400"/>
              <a:ext cx="2736850" cy="5746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400" dirty="0">
                  <a:ea typeface="隶书" pitchFamily="49" charset="-122"/>
                </a:rPr>
                <a:t>宇宙</a:t>
              </a:r>
              <a:endParaRPr lang="zh-CN" altLang="en-US" sz="2400" dirty="0">
                <a:ea typeface="隶书" pitchFamily="49" charset="-122"/>
              </a:endParaRPr>
            </a:p>
          </p:txBody>
        </p:sp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3779838" y="3357563"/>
              <a:ext cx="2736850" cy="6477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400">
                  <a:ea typeface="隶书" pitchFamily="49" charset="-122"/>
                </a:rPr>
                <a:t>宇宙大尺度结构形成</a:t>
              </a:r>
              <a:endParaRPr lang="zh-CN" altLang="en-US" sz="2400">
                <a:ea typeface="隶书" pitchFamily="49" charset="-122"/>
              </a:endParaRPr>
            </a:p>
            <a:p>
              <a:pPr algn="ctr"/>
              <a:r>
                <a:rPr lang="zh-CN" altLang="en-US" sz="2400">
                  <a:ea typeface="隶书" pitchFamily="49" charset="-122"/>
                </a:rPr>
                <a:t>和演化</a:t>
              </a:r>
              <a:endParaRPr lang="zh-CN" altLang="en-US" sz="2400">
                <a:ea typeface="隶书" pitchFamily="49" charset="-122"/>
              </a:endParaRPr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3779838" y="4221163"/>
              <a:ext cx="2735262" cy="5762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400">
                  <a:ea typeface="隶书" pitchFamily="49" charset="-122"/>
                </a:rPr>
                <a:t>星系形成和演化</a:t>
              </a:r>
              <a:endParaRPr lang="zh-CN" altLang="en-US" sz="2400">
                <a:ea typeface="隶书" pitchFamily="49" charset="-122"/>
              </a:endParaRPr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3779838" y="5013325"/>
              <a:ext cx="2592387" cy="649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400">
                  <a:ea typeface="隶书" pitchFamily="49" charset="-122"/>
                </a:rPr>
                <a:t>恒星形成和演化</a:t>
              </a:r>
              <a:endParaRPr lang="zh-CN" altLang="en-US" sz="2400">
                <a:ea typeface="隶书" pitchFamily="49" charset="-122"/>
              </a:endParaRPr>
            </a:p>
          </p:txBody>
        </p:sp>
        <p:sp>
          <p:nvSpPr>
            <p:cNvPr id="9224" name="Rectangle 9"/>
            <p:cNvSpPr>
              <a:spLocks noChangeArrowheads="1"/>
            </p:cNvSpPr>
            <p:nvPr/>
          </p:nvSpPr>
          <p:spPr bwMode="auto">
            <a:xfrm>
              <a:off x="3779838" y="5876925"/>
              <a:ext cx="2592387" cy="6937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400">
                  <a:ea typeface="华文行楷" pitchFamily="2" charset="-122"/>
                </a:rPr>
                <a:t>行星的形成和演化</a:t>
              </a:r>
              <a:endParaRPr lang="zh-CN" altLang="en-US" sz="2400">
                <a:ea typeface="华文行楷" pitchFamily="2" charset="-122"/>
              </a:endParaRPr>
            </a:p>
          </p:txBody>
        </p:sp>
        <p:sp>
          <p:nvSpPr>
            <p:cNvPr id="9225" name="Rectangle 10"/>
            <p:cNvSpPr>
              <a:spLocks noChangeArrowheads="1"/>
            </p:cNvSpPr>
            <p:nvPr/>
          </p:nvSpPr>
          <p:spPr bwMode="auto">
            <a:xfrm>
              <a:off x="827088" y="5876925"/>
              <a:ext cx="1800225" cy="57785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400">
                  <a:ea typeface="隶书" pitchFamily="49" charset="-122"/>
                </a:rPr>
                <a:t>生命起源</a:t>
              </a:r>
              <a:endParaRPr lang="zh-CN" altLang="en-US" sz="2400">
                <a:ea typeface="隶书" pitchFamily="49" charset="-122"/>
              </a:endParaRPr>
            </a:p>
          </p:txBody>
        </p:sp>
        <p:sp>
          <p:nvSpPr>
            <p:cNvPr id="9226" name="AutoShape 11"/>
            <p:cNvSpPr>
              <a:spLocks noChangeArrowheads="1"/>
            </p:cNvSpPr>
            <p:nvPr/>
          </p:nvSpPr>
          <p:spPr bwMode="auto">
            <a:xfrm>
              <a:off x="2916238" y="6021388"/>
              <a:ext cx="504825" cy="144462"/>
            </a:xfrm>
            <a:prstGeom prst="leftArrow">
              <a:avLst>
                <a:gd name="adj1" fmla="val 50000"/>
                <a:gd name="adj2" fmla="val 8736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227" name="Text Box 12"/>
            <p:cNvSpPr txBox="1">
              <a:spLocks noChangeArrowheads="1"/>
            </p:cNvSpPr>
            <p:nvPr/>
          </p:nvSpPr>
          <p:spPr bwMode="auto">
            <a:xfrm>
              <a:off x="827584" y="3140968"/>
              <a:ext cx="2015629" cy="181588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dirty="0"/>
                <a:t>极端条件下的物理</a:t>
              </a:r>
              <a:r>
                <a:rPr lang="en-US" altLang="zh-CN" sz="2800" dirty="0"/>
                <a:t>: </a:t>
              </a:r>
              <a:r>
                <a:rPr lang="zh-CN" altLang="en-US" sz="2800" dirty="0"/>
                <a:t>能量范围</a:t>
              </a:r>
              <a:r>
                <a:rPr lang="en-US" altLang="zh-CN" sz="2800" dirty="0"/>
                <a:t>, </a:t>
              </a:r>
              <a:r>
                <a:rPr lang="zh-CN" altLang="en-US" sz="2800" dirty="0"/>
                <a:t>物理尺度</a:t>
              </a:r>
              <a:r>
                <a:rPr lang="en-US" altLang="zh-CN" sz="2800" dirty="0"/>
                <a:t>,…</a:t>
              </a:r>
              <a:endParaRPr lang="en-US" altLang="zh-CN" sz="2800" dirty="0"/>
            </a:p>
          </p:txBody>
        </p:sp>
        <p:sp>
          <p:nvSpPr>
            <p:cNvPr id="9228" name="AutoShape 13"/>
            <p:cNvSpPr>
              <a:spLocks noChangeArrowheads="1"/>
            </p:cNvSpPr>
            <p:nvPr/>
          </p:nvSpPr>
          <p:spPr bwMode="auto">
            <a:xfrm>
              <a:off x="2987675" y="3933825"/>
              <a:ext cx="503238" cy="358775"/>
            </a:xfrm>
            <a:prstGeom prst="leftRightArrow">
              <a:avLst>
                <a:gd name="adj1" fmla="val 50000"/>
                <a:gd name="adj2" fmla="val 2805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9231" name="Picture 1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92950" y="3141663"/>
              <a:ext cx="1085850" cy="1079500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</p:spPr>
        </p:pic>
        <p:pic>
          <p:nvPicPr>
            <p:cNvPr id="9232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64388" y="5084763"/>
              <a:ext cx="1012825" cy="814387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</p:spPr>
        </p:pic>
      </p:grpSp>
      <p:pic>
        <p:nvPicPr>
          <p:cNvPr id="9233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5876925"/>
            <a:ext cx="1474788" cy="9810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22300"/>
            <a:ext cx="6053138" cy="649288"/>
          </a:xfrm>
        </p:spPr>
        <p:txBody>
          <a:bodyPr/>
          <a:lstStyle/>
          <a:p>
            <a:pPr eaLnBrk="1" hangingPunct="1"/>
            <a:r>
              <a:rPr lang="zh-CN" altLang="en-US" sz="3600">
                <a:ea typeface="隶书" pitchFamily="49" charset="-122"/>
              </a:rPr>
              <a:t>观测发现和理论分析结合</a:t>
            </a:r>
            <a:endParaRPr lang="zh-CN" altLang="en-US" sz="3600">
              <a:ea typeface="隶书" pitchFamily="49" charset="-122"/>
            </a:endParaRP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3851275" y="1341438"/>
            <a:ext cx="2160588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sz="2400">
                <a:ea typeface="隶书" pitchFamily="49" charset="-122"/>
              </a:rPr>
              <a:t>天文观测发现</a:t>
            </a:r>
            <a:endParaRPr lang="zh-CN" altLang="en-US" sz="2400">
              <a:ea typeface="隶书" pitchFamily="49" charset="-122"/>
            </a:endParaRPr>
          </a:p>
        </p:txBody>
      </p:sp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1187450" y="2636838"/>
            <a:ext cx="1512888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sz="2400">
                <a:ea typeface="隶书" pitchFamily="49" charset="-122"/>
              </a:rPr>
              <a:t>物理规律</a:t>
            </a:r>
            <a:endParaRPr lang="zh-CN" altLang="en-US" sz="2400">
              <a:ea typeface="隶书" pitchFamily="49" charset="-122"/>
            </a:endParaRP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3492500" y="3716338"/>
            <a:ext cx="2735263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sz="2400">
                <a:ea typeface="隶书" pitchFamily="49" charset="-122"/>
              </a:rPr>
              <a:t>形成与演化基本规律</a:t>
            </a:r>
            <a:endParaRPr lang="zh-CN" altLang="en-US" sz="2400">
              <a:ea typeface="隶书" pitchFamily="49" charset="-122"/>
            </a:endParaRPr>
          </a:p>
        </p:txBody>
      </p:sp>
      <p:sp>
        <p:nvSpPr>
          <p:cNvPr id="10246" name="AutoShape 8"/>
          <p:cNvSpPr>
            <a:spLocks noChangeArrowheads="1"/>
          </p:cNvSpPr>
          <p:nvPr/>
        </p:nvSpPr>
        <p:spPr bwMode="auto">
          <a:xfrm>
            <a:off x="4572000" y="2349500"/>
            <a:ext cx="215900" cy="1152525"/>
          </a:xfrm>
          <a:prstGeom prst="upDownArrow">
            <a:avLst>
              <a:gd name="adj1" fmla="val 50000"/>
              <a:gd name="adj2" fmla="val 10676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10247" name="Rectangle 11"/>
          <p:cNvSpPr>
            <a:spLocks noChangeArrowheads="1"/>
          </p:cNvSpPr>
          <p:nvPr/>
        </p:nvSpPr>
        <p:spPr bwMode="auto">
          <a:xfrm>
            <a:off x="1187450" y="1412875"/>
            <a:ext cx="1441450" cy="6461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sz="2400">
                <a:ea typeface="隶书" pitchFamily="49" charset="-122"/>
              </a:rPr>
              <a:t>实测技术</a:t>
            </a:r>
            <a:endParaRPr lang="zh-CN" altLang="en-US" sz="2400">
              <a:ea typeface="隶书" pitchFamily="49" charset="-122"/>
            </a:endParaRPr>
          </a:p>
        </p:txBody>
      </p:sp>
      <p:sp>
        <p:nvSpPr>
          <p:cNvPr id="10248" name="Text Box 13"/>
          <p:cNvSpPr txBox="1">
            <a:spLocks noChangeArrowheads="1"/>
          </p:cNvSpPr>
          <p:nvPr/>
        </p:nvSpPr>
        <p:spPr bwMode="auto">
          <a:xfrm>
            <a:off x="539552" y="4724400"/>
            <a:ext cx="8280400" cy="1843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zh-CN" altLang="en-US" sz="2800" dirty="0">
                <a:ea typeface="隶书" pitchFamily="49" charset="-122"/>
              </a:rPr>
              <a:t>观测发现为基础，以物理规律为工具，给出结构形成和演化基本规律，并进一步通过观测验证和发现新的物理规律。</a:t>
            </a:r>
            <a:endParaRPr lang="zh-CN" altLang="en-US" sz="2800" dirty="0">
              <a:ea typeface="隶书" pitchFamily="49" charset="-122"/>
            </a:endParaRPr>
          </a:p>
          <a:p>
            <a:pPr>
              <a:spcBef>
                <a:spcPct val="10000"/>
              </a:spcBef>
            </a:pPr>
            <a:r>
              <a:rPr lang="zh-CN" altLang="en-US" sz="2800" dirty="0">
                <a:ea typeface="隶书" pitchFamily="49" charset="-122"/>
              </a:rPr>
              <a:t>基本假设：物理规律普适性</a:t>
            </a:r>
            <a:endParaRPr lang="zh-CN" altLang="en-US" sz="2800" dirty="0">
              <a:ea typeface="隶书" pitchFamily="49" charset="-122"/>
            </a:endParaRPr>
          </a:p>
        </p:txBody>
      </p:sp>
      <p:sp>
        <p:nvSpPr>
          <p:cNvPr id="10249" name="AutoShape 14"/>
          <p:cNvSpPr>
            <a:spLocks noChangeArrowheads="1"/>
          </p:cNvSpPr>
          <p:nvPr/>
        </p:nvSpPr>
        <p:spPr bwMode="auto">
          <a:xfrm>
            <a:off x="2843213" y="1628775"/>
            <a:ext cx="792162" cy="215900"/>
          </a:xfrm>
          <a:prstGeom prst="leftRightArrow">
            <a:avLst>
              <a:gd name="adj1" fmla="val 50000"/>
              <a:gd name="adj2" fmla="val 7338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50" name="AutoShape 18"/>
          <p:cNvSpPr>
            <a:spLocks noChangeArrowheads="1"/>
          </p:cNvSpPr>
          <p:nvPr/>
        </p:nvSpPr>
        <p:spPr bwMode="auto">
          <a:xfrm>
            <a:off x="2916238" y="2781300"/>
            <a:ext cx="1296987" cy="215900"/>
          </a:xfrm>
          <a:prstGeom prst="leftRightArrow">
            <a:avLst>
              <a:gd name="adj1" fmla="val 50000"/>
              <a:gd name="adj2" fmla="val 1201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827584" y="620713"/>
            <a:ext cx="5861050" cy="863600"/>
          </a:xfrm>
        </p:spPr>
        <p:txBody>
          <a:bodyPr/>
          <a:lstStyle/>
          <a:p>
            <a:pPr eaLnBrk="1" hangingPunct="1"/>
            <a:r>
              <a:rPr lang="zh-CN" altLang="en-US" sz="4000" dirty="0">
                <a:ea typeface="黑体" panose="02010600030101010101" pitchFamily="2" charset="-122"/>
              </a:rPr>
              <a:t>极富挑战的有趣的科学</a:t>
            </a:r>
            <a:endParaRPr lang="zh-CN" altLang="en-US" sz="4000" dirty="0">
              <a:ea typeface="黑体" panose="02010600030101010101" pitchFamily="2" charset="-122"/>
            </a:endParaRPr>
          </a:p>
        </p:txBody>
      </p:sp>
      <p:sp>
        <p:nvSpPr>
          <p:cNvPr id="11267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827584" y="1772815"/>
            <a:ext cx="7402016" cy="4751809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>
                <a:ea typeface="华文行楷" pitchFamily="2" charset="-122"/>
              </a:rPr>
              <a:t>理论上挑战</a:t>
            </a:r>
            <a:r>
              <a:rPr lang="en-US" altLang="zh-CN" sz="2800" dirty="0">
                <a:ea typeface="华文行楷" pitchFamily="2" charset="-122"/>
              </a:rPr>
              <a:t>: </a:t>
            </a:r>
            <a:r>
              <a:rPr lang="zh-CN" altLang="en-US" sz="2800" dirty="0">
                <a:ea typeface="华文行楷" pitchFamily="2" charset="-122"/>
              </a:rPr>
              <a:t>极端的条件，大大超出地面能够实现的极限 </a:t>
            </a:r>
            <a:endParaRPr lang="zh-CN" altLang="en-US" sz="2800" dirty="0">
              <a:ea typeface="华文行楷" pitchFamily="2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    加速器</a:t>
            </a:r>
            <a:r>
              <a:rPr lang="en-US" altLang="zh-CN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30TeV,     </a:t>
            </a:r>
            <a:r>
              <a:rPr lang="zh-CN" altLang="en-US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宇宙线 </a:t>
            </a:r>
            <a:r>
              <a:rPr lang="en-US" altLang="zh-CN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10</a:t>
            </a:r>
            <a:r>
              <a:rPr lang="en-US" altLang="zh-CN" sz="2800" baseline="300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12</a:t>
            </a:r>
            <a:r>
              <a:rPr lang="en-US" altLang="zh-CN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 </a:t>
            </a:r>
            <a:r>
              <a:rPr lang="en-US" altLang="zh-CN" sz="2800" dirty="0" err="1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TeV</a:t>
            </a:r>
            <a:endParaRPr lang="en-US" altLang="zh-CN" sz="2800" dirty="0">
              <a:solidFill>
                <a:srgbClr val="000099"/>
              </a:solidFill>
              <a:latin typeface="Comic Sans MS" panose="030F0902030302020204" pitchFamily="66" charset="0"/>
              <a:ea typeface="华文行楷" pitchFamily="2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    </a:t>
            </a:r>
            <a:r>
              <a:rPr lang="zh-CN" altLang="en-US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地面强磁场 </a:t>
            </a:r>
            <a:r>
              <a:rPr lang="en-US" altLang="zh-CN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40T,  </a:t>
            </a:r>
            <a:r>
              <a:rPr lang="zh-CN" altLang="en-US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一些中子星</a:t>
            </a:r>
            <a:r>
              <a:rPr lang="en-US" altLang="zh-CN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10</a:t>
            </a:r>
            <a:r>
              <a:rPr lang="en-US" altLang="zh-CN" sz="2800" baseline="300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11</a:t>
            </a:r>
            <a:r>
              <a:rPr lang="en-US" altLang="zh-CN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T</a:t>
            </a:r>
            <a:endParaRPr lang="en-US" altLang="zh-CN" sz="2800" dirty="0">
              <a:solidFill>
                <a:srgbClr val="000099"/>
              </a:solidFill>
              <a:latin typeface="Comic Sans MS" panose="030F0902030302020204" pitchFamily="66" charset="0"/>
              <a:ea typeface="华文行楷" pitchFamily="2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    </a:t>
            </a:r>
            <a:r>
              <a:rPr lang="zh-CN" altLang="en-US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原子核</a:t>
            </a:r>
            <a:r>
              <a:rPr lang="en-US" altLang="zh-CN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(293)</a:t>
            </a:r>
            <a:r>
              <a:rPr lang="zh-CN" altLang="en-US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，    中子星</a:t>
            </a:r>
            <a:r>
              <a:rPr lang="en-US" altLang="zh-CN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(1M</a:t>
            </a:r>
            <a:r>
              <a:rPr lang="en-US" altLang="zh-CN" sz="2800" baseline="-250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  <a:sym typeface="Wingdings" panose="05000000000000000000" pitchFamily="2" charset="2"/>
              </a:rPr>
              <a:t></a:t>
            </a:r>
            <a:r>
              <a:rPr lang="en-US" altLang="zh-CN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) X10</a:t>
            </a:r>
            <a:r>
              <a:rPr lang="en-US" altLang="zh-CN" sz="2800" baseline="300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54</a:t>
            </a:r>
            <a:endParaRPr lang="en-US" altLang="zh-CN" sz="2800" baseline="30000" dirty="0">
              <a:solidFill>
                <a:srgbClr val="000099"/>
              </a:solidFill>
              <a:latin typeface="Comic Sans MS" panose="030F0902030302020204" pitchFamily="66" charset="0"/>
              <a:ea typeface="华文行楷" pitchFamily="2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    </a:t>
            </a:r>
            <a:r>
              <a:rPr lang="zh-CN" altLang="en-US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极强和极弱引力场</a:t>
            </a:r>
            <a:endParaRPr lang="zh-CN" altLang="en-US" sz="2800" dirty="0">
              <a:solidFill>
                <a:srgbClr val="000099"/>
              </a:solidFill>
              <a:latin typeface="Comic Sans MS" panose="030F0902030302020204" pitchFamily="66" charset="0"/>
              <a:ea typeface="华文行楷" pitchFamily="2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rgbClr val="000099"/>
                </a:solidFill>
                <a:latin typeface="Comic Sans MS" panose="030F0902030302020204" pitchFamily="66" charset="0"/>
                <a:ea typeface="华文行楷" pitchFamily="2" charset="-122"/>
              </a:rPr>
              <a:t>    密度范围</a:t>
            </a:r>
            <a:endParaRPr lang="zh-CN" altLang="en-US" sz="2800" dirty="0">
              <a:solidFill>
                <a:srgbClr val="000099"/>
              </a:solidFill>
              <a:latin typeface="Comic Sans MS" panose="030F0902030302020204" pitchFamily="66" charset="0"/>
              <a:ea typeface="华文行楷" pitchFamily="2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hlink"/>
                </a:solidFill>
                <a:latin typeface="Comic Sans MS" panose="030F0902030302020204" pitchFamily="66" charset="0"/>
                <a:ea typeface="华文行楷" pitchFamily="2" charset="-122"/>
              </a:rPr>
              <a:t>    暗物质</a:t>
            </a:r>
            <a:r>
              <a:rPr lang="en-US" altLang="zh-CN" sz="2800" dirty="0">
                <a:solidFill>
                  <a:schemeClr val="hlink"/>
                </a:solidFill>
                <a:latin typeface="Comic Sans MS" panose="030F0902030302020204" pitchFamily="66" charset="0"/>
                <a:ea typeface="华文行楷" pitchFamily="2" charset="-122"/>
              </a:rPr>
              <a:t>—</a:t>
            </a:r>
            <a:r>
              <a:rPr lang="zh-CN" altLang="en-US" sz="2800" dirty="0">
                <a:solidFill>
                  <a:schemeClr val="hlink"/>
                </a:solidFill>
                <a:latin typeface="Comic Sans MS" panose="030F0902030302020204" pitchFamily="66" charset="0"/>
                <a:ea typeface="华文行楷" pitchFamily="2" charset="-122"/>
              </a:rPr>
              <a:t>暗能量</a:t>
            </a:r>
            <a:endParaRPr lang="zh-CN" altLang="en-US" sz="2800" dirty="0">
              <a:solidFill>
                <a:schemeClr val="hlink"/>
              </a:solidFill>
              <a:latin typeface="Comic Sans MS" panose="030F0902030302020204" pitchFamily="66" charset="0"/>
              <a:ea typeface="华文行楷" pitchFamily="2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>
                <a:ea typeface="华文行楷" pitchFamily="2" charset="-122"/>
              </a:rPr>
              <a:t>物理规律适用性检验</a:t>
            </a:r>
            <a:r>
              <a:rPr lang="zh-CN" altLang="en-US" sz="2800" dirty="0">
                <a:solidFill>
                  <a:srgbClr val="FF00FF"/>
                </a:solidFill>
                <a:latin typeface="隶书" pitchFamily="49" charset="-122"/>
                <a:ea typeface="隶书" pitchFamily="49" charset="-122"/>
                <a:sym typeface="Wingdings" panose="05000000000000000000" pitchFamily="2" charset="2"/>
              </a:rPr>
              <a:t>新物理</a:t>
            </a:r>
            <a:endParaRPr lang="zh-CN" altLang="en-US" sz="2800" dirty="0">
              <a:solidFill>
                <a:srgbClr val="000099"/>
              </a:solidFill>
              <a:latin typeface="Comic Sans MS" panose="030F0902030302020204" pitchFamily="66" charset="0"/>
              <a:ea typeface="华文行楷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3"/>
          <p:cNvSpPr>
            <a:spLocks noGrp="1" noChangeArrowheads="1"/>
          </p:cNvSpPr>
          <p:nvPr>
            <p:ph type="body" idx="4294967295"/>
          </p:nvPr>
        </p:nvSpPr>
        <p:spPr>
          <a:xfrm>
            <a:off x="395237" y="548680"/>
            <a:ext cx="7777163" cy="5472112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>
                <a:ea typeface="隶书" pitchFamily="49" charset="-122"/>
              </a:rPr>
              <a:t>观测技术方面挑战</a:t>
            </a:r>
            <a:r>
              <a:rPr lang="en-US" altLang="zh-CN" sz="2800" dirty="0">
                <a:ea typeface="隶书" pitchFamily="49" charset="-122"/>
              </a:rPr>
              <a:t>:</a:t>
            </a:r>
            <a:endParaRPr lang="en-US" altLang="zh-CN" sz="2800" dirty="0">
              <a:ea typeface="隶书" pitchFamily="49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800" dirty="0"/>
              <a:t>     </a:t>
            </a:r>
            <a:r>
              <a:rPr lang="zh-CN" altLang="en-US" sz="2800" dirty="0">
                <a:solidFill>
                  <a:srgbClr val="000099"/>
                </a:solidFill>
                <a:latin typeface="隶书" pitchFamily="49" charset="-122"/>
                <a:ea typeface="隶书" pitchFamily="49" charset="-122"/>
              </a:rPr>
              <a:t>暗弱信号</a:t>
            </a:r>
            <a:r>
              <a:rPr lang="zh-CN" altLang="en-US" sz="2800" dirty="0">
                <a:latin typeface="隶书" pitchFamily="49" charset="-122"/>
                <a:ea typeface="隶书" pitchFamily="49" charset="-122"/>
              </a:rPr>
              <a:t>，</a:t>
            </a:r>
            <a:endParaRPr lang="zh-CN" altLang="en-US" sz="2800" dirty="0">
              <a:latin typeface="隶书" pitchFamily="49" charset="-122"/>
              <a:ea typeface="隶书" pitchFamily="49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>
                <a:latin typeface="隶书" pitchFamily="49" charset="-122"/>
                <a:ea typeface="隶书" pitchFamily="49" charset="-122"/>
              </a:rPr>
              <a:t>       </a:t>
            </a:r>
            <a:r>
              <a:rPr lang="zh-CN" altLang="en-US" sz="2800" dirty="0">
                <a:solidFill>
                  <a:srgbClr val="FF00FF"/>
                </a:solidFill>
                <a:latin typeface="隶书" pitchFamily="49" charset="-122"/>
                <a:ea typeface="隶书" pitchFamily="49" charset="-122"/>
              </a:rPr>
              <a:t>高红移星系</a:t>
            </a:r>
            <a:endParaRPr lang="zh-CN" altLang="en-US" sz="2800" dirty="0">
              <a:solidFill>
                <a:srgbClr val="FF00FF"/>
              </a:solidFill>
              <a:latin typeface="隶书" pitchFamily="49" charset="-122"/>
              <a:ea typeface="隶书" pitchFamily="49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>
                <a:latin typeface="隶书" pitchFamily="49" charset="-122"/>
                <a:ea typeface="隶书" pitchFamily="49" charset="-122"/>
              </a:rPr>
              <a:t>   </a:t>
            </a:r>
            <a:r>
              <a:rPr lang="zh-CN" altLang="en-US" sz="2800" dirty="0">
                <a:solidFill>
                  <a:srgbClr val="000099"/>
                </a:solidFill>
                <a:latin typeface="隶书" pitchFamily="49" charset="-122"/>
                <a:ea typeface="隶书" pitchFamily="49" charset="-122"/>
              </a:rPr>
              <a:t>高空间分辨率</a:t>
            </a:r>
            <a:r>
              <a:rPr lang="zh-CN" altLang="en-US" sz="2800" dirty="0">
                <a:latin typeface="隶书" pitchFamily="49" charset="-122"/>
                <a:ea typeface="隶书" pitchFamily="49" charset="-122"/>
              </a:rPr>
              <a:t> </a:t>
            </a:r>
            <a:endParaRPr lang="zh-CN" altLang="en-US" sz="2800" dirty="0">
              <a:latin typeface="隶书" pitchFamily="49" charset="-122"/>
              <a:ea typeface="隶书" pitchFamily="49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>
                <a:latin typeface="隶书" pitchFamily="49" charset="-122"/>
                <a:ea typeface="隶书" pitchFamily="49" charset="-122"/>
              </a:rPr>
              <a:t>       </a:t>
            </a:r>
            <a:r>
              <a:rPr lang="zh-CN" altLang="en-US" sz="2800" dirty="0">
                <a:solidFill>
                  <a:srgbClr val="FF00FF"/>
                </a:solidFill>
                <a:latin typeface="隶书" pitchFamily="49" charset="-122"/>
                <a:ea typeface="隶书" pitchFamily="49" charset="-122"/>
              </a:rPr>
              <a:t>毫</a:t>
            </a:r>
            <a:r>
              <a:rPr lang="en-US" altLang="zh-CN" sz="2400" dirty="0">
                <a:solidFill>
                  <a:srgbClr val="FF00FF"/>
                </a:solidFill>
                <a:latin typeface="隶书" pitchFamily="49" charset="-122"/>
                <a:ea typeface="隶书" pitchFamily="49" charset="-122"/>
              </a:rPr>
              <a:t>(5mm/1000km)</a:t>
            </a:r>
            <a:r>
              <a:rPr lang="zh-CN" altLang="en-US" sz="2800" dirty="0">
                <a:solidFill>
                  <a:srgbClr val="FF00FF"/>
                </a:solidFill>
                <a:latin typeface="隶书" pitchFamily="49" charset="-122"/>
                <a:ea typeface="隶书" pitchFamily="49" charset="-122"/>
              </a:rPr>
              <a:t>、微角秒（黑洞和行星）</a:t>
            </a:r>
            <a:endParaRPr lang="zh-CN" altLang="en-US" sz="2800" dirty="0">
              <a:solidFill>
                <a:srgbClr val="FF00FF"/>
              </a:solidFill>
              <a:latin typeface="隶书" pitchFamily="49" charset="-122"/>
              <a:ea typeface="隶书" pitchFamily="49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>
                <a:latin typeface="隶书" pitchFamily="49" charset="-122"/>
                <a:ea typeface="隶书" pitchFamily="49" charset="-122"/>
              </a:rPr>
              <a:t>   </a:t>
            </a:r>
            <a:r>
              <a:rPr lang="zh-CN" altLang="en-US" sz="2800" dirty="0">
                <a:solidFill>
                  <a:srgbClr val="000099"/>
                </a:solidFill>
                <a:latin typeface="隶书" pitchFamily="49" charset="-122"/>
                <a:ea typeface="隶书" pitchFamily="49" charset="-122"/>
              </a:rPr>
              <a:t>高对比度</a:t>
            </a:r>
            <a:r>
              <a:rPr lang="zh-CN" altLang="en-US" sz="2800" dirty="0">
                <a:latin typeface="隶书" pitchFamily="49" charset="-122"/>
                <a:ea typeface="隶书" pitchFamily="49" charset="-122"/>
              </a:rPr>
              <a:t> </a:t>
            </a:r>
            <a:endParaRPr lang="zh-CN" altLang="en-US" sz="2800" dirty="0">
              <a:latin typeface="隶书" pitchFamily="49" charset="-122"/>
              <a:ea typeface="隶书" pitchFamily="49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>
                <a:latin typeface="隶书" pitchFamily="49" charset="-122"/>
                <a:ea typeface="隶书" pitchFamily="49" charset="-122"/>
              </a:rPr>
              <a:t>       </a:t>
            </a:r>
            <a:r>
              <a:rPr lang="zh-CN" altLang="en-US" sz="2800" dirty="0">
                <a:solidFill>
                  <a:srgbClr val="FF00FF"/>
                </a:solidFill>
                <a:latin typeface="隶书" pitchFamily="49" charset="-122"/>
                <a:ea typeface="隶书" pitchFamily="49" charset="-122"/>
              </a:rPr>
              <a:t>百万倍；行星与恒星</a:t>
            </a:r>
            <a:endParaRPr lang="zh-CN" altLang="en-US" sz="2800" dirty="0">
              <a:solidFill>
                <a:srgbClr val="FF00FF"/>
              </a:solidFill>
              <a:latin typeface="隶书" pitchFamily="49" charset="-122"/>
              <a:ea typeface="隶书" pitchFamily="49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/>
              <a:t>     </a:t>
            </a:r>
            <a:r>
              <a:rPr lang="zh-CN" altLang="en-US" sz="2800" dirty="0">
                <a:solidFill>
                  <a:srgbClr val="000099"/>
                </a:solidFill>
                <a:ea typeface="隶书" pitchFamily="49" charset="-122"/>
              </a:rPr>
              <a:t>高精度测量</a:t>
            </a:r>
            <a:r>
              <a:rPr lang="zh-CN" altLang="en-US" sz="2800" dirty="0"/>
              <a:t>   </a:t>
            </a:r>
            <a:endParaRPr lang="zh-CN" altLang="en-US" sz="2800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/>
              <a:t>             </a:t>
            </a:r>
            <a:r>
              <a:rPr lang="zh-CN" altLang="en-US" sz="2800" dirty="0">
                <a:solidFill>
                  <a:srgbClr val="FF00FF"/>
                </a:solidFill>
                <a:ea typeface="隶书" pitchFamily="49" charset="-122"/>
              </a:rPr>
              <a:t>引力波测量</a:t>
            </a:r>
            <a:endParaRPr lang="zh-CN" altLang="en-US" sz="2800" dirty="0">
              <a:solidFill>
                <a:srgbClr val="FF00FF"/>
              </a:solidFill>
              <a:ea typeface="隶书" pitchFamily="49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800" dirty="0">
                <a:ea typeface="隶书" pitchFamily="49" charset="-122"/>
              </a:rPr>
              <a:t>大口径的望远镜、其他新技术发展在这些方面都取得重要进展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7624" y="2924944"/>
            <a:ext cx="69557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400" dirty="0">
                <a:solidFill>
                  <a:srgbClr val="0070C0"/>
                </a:solidFill>
              </a:rPr>
              <a:t>二、观测宇宙：天文望远镜</a:t>
            </a:r>
            <a:endParaRPr kumimoji="1" lang="zh-CN" altLang="en-US" sz="4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301625" y="1905000"/>
            <a:ext cx="8540750" cy="419417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9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latin typeface="Arial" panose="020B0604020202090204" pitchFamily="34" charset="0"/>
                <a:ea typeface="宋体" pitchFamily="2" charset="-122"/>
              </a:rPr>
              <a:t>陨石和月球上取回的物质</a:t>
            </a:r>
            <a:endParaRPr lang="zh-CN" altLang="en-US" sz="3200" dirty="0">
              <a:latin typeface="Arial" panose="020B0604020202090204" pitchFamily="34" charset="0"/>
              <a:ea typeface="宋体" pitchFamily="2" charset="-122"/>
            </a:endParaRPr>
          </a:p>
          <a:p>
            <a:r>
              <a:rPr lang="zh-CN" altLang="en-US" sz="3200" dirty="0">
                <a:latin typeface="Arial" panose="020B0604020202090204" pitchFamily="34" charset="0"/>
                <a:ea typeface="宋体" pitchFamily="2" charset="-122"/>
              </a:rPr>
              <a:t>宇宙线粒子</a:t>
            </a:r>
            <a:endParaRPr lang="zh-CN" altLang="en-US" sz="3200" dirty="0">
              <a:latin typeface="Arial" panose="020B0604020202090204" pitchFamily="34" charset="0"/>
              <a:ea typeface="宋体" pitchFamily="2" charset="-122"/>
            </a:endParaRPr>
          </a:p>
          <a:p>
            <a:r>
              <a:rPr lang="zh-CN" altLang="en-US" sz="3200" dirty="0">
                <a:solidFill>
                  <a:srgbClr val="FF0000"/>
                </a:solidFill>
                <a:latin typeface="Arial" panose="020B0604020202090204" pitchFamily="34" charset="0"/>
                <a:ea typeface="宋体" pitchFamily="2" charset="-122"/>
              </a:rPr>
              <a:t>电磁波辐射（宇宙信息的主要来源）</a:t>
            </a:r>
            <a:endParaRPr lang="zh-CN" altLang="en-US" sz="3200" dirty="0">
              <a:solidFill>
                <a:srgbClr val="FF0000"/>
              </a:solidFill>
              <a:latin typeface="Arial" panose="020B0604020202090204" pitchFamily="34" charset="0"/>
              <a:ea typeface="宋体" pitchFamily="2" charset="-122"/>
            </a:endParaRPr>
          </a:p>
          <a:p>
            <a:r>
              <a:rPr lang="zh-CN" altLang="en-US" sz="3200" dirty="0">
                <a:latin typeface="Arial" panose="020B0604020202090204" pitchFamily="34" charset="0"/>
                <a:ea typeface="宋体" pitchFamily="2" charset="-122"/>
              </a:rPr>
              <a:t>中微子</a:t>
            </a:r>
            <a:endParaRPr lang="zh-CN" altLang="en-US" sz="3200" dirty="0">
              <a:latin typeface="Arial" panose="020B0604020202090204" pitchFamily="34" charset="0"/>
              <a:ea typeface="宋体" pitchFamily="2" charset="-122"/>
            </a:endParaRPr>
          </a:p>
          <a:p>
            <a:r>
              <a:rPr lang="zh-CN" altLang="en-US" sz="3200" dirty="0">
                <a:latin typeface="Arial" panose="020B0604020202090204" pitchFamily="34" charset="0"/>
                <a:ea typeface="宋体" pitchFamily="2" charset="-122"/>
              </a:rPr>
              <a:t>引力波</a:t>
            </a:r>
            <a:endParaRPr lang="zh-CN" altLang="en-US" sz="3200" dirty="0">
              <a:latin typeface="Arial" panose="020B0604020202090204" pitchFamily="34" charset="0"/>
              <a:ea typeface="宋体" pitchFamily="2" charset="-122"/>
            </a:endParaRPr>
          </a:p>
        </p:txBody>
      </p:sp>
      <p:sp>
        <p:nvSpPr>
          <p:cNvPr id="5" name="Rectangle 5"/>
          <p:cNvSpPr txBox="1">
            <a:spLocks noRot="1" noChangeArrowheads="1"/>
          </p:cNvSpPr>
          <p:nvPr/>
        </p:nvSpPr>
        <p:spPr>
          <a:xfrm>
            <a:off x="1115616" y="457200"/>
            <a:ext cx="5904656" cy="81156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90204" pitchFamily="34" charset="0"/>
                <a:ea typeface="宋体" pitchFamily="2" charset="-122"/>
              </a:rPr>
              <a:t>来自宇宙的信息</a:t>
            </a:r>
            <a:endParaRPr lang="zh-CN" altLang="en-US" sz="4400" i="1" dirty="0">
              <a:latin typeface="Arial" panose="020B0604020202090204" pitchFamily="34" charset="0"/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望远镜（加利略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3" y="1196752"/>
            <a:ext cx="8312545" cy="4770537"/>
          </a:xfrm>
          <a:prstGeom prst="rect">
            <a:avLst/>
          </a:prstGeom>
          <a:noFill/>
          <a:ln>
            <a:noFill/>
          </a:ln>
        </p:spPr>
      </p:pic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2358752" y="404664"/>
            <a:ext cx="3581400" cy="588963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dirty="0"/>
              <a:t>光学望远镜</a:t>
            </a:r>
            <a:endParaRPr lang="zh-CN" altLang="en-US" sz="3200" dirty="0"/>
          </a:p>
        </p:txBody>
      </p:sp>
      <p:pic>
        <p:nvPicPr>
          <p:cNvPr id="3" name="图片 2" descr="7CD2B05C-A272-4526-BA2F-99C7A102F983-280-0000002FBABE8967_tmp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869160"/>
            <a:ext cx="2435762" cy="182682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2358752" y="404664"/>
            <a:ext cx="3581400" cy="588963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/>
              <a:t>Keck</a:t>
            </a:r>
            <a:r>
              <a:rPr lang="zh-CN" altLang="en-US" sz="3200" dirty="0"/>
              <a:t>双胞胎望远镜</a:t>
            </a:r>
            <a:endParaRPr lang="zh-CN" altLang="en-US" sz="3200" dirty="0"/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323528" y="1173365"/>
            <a:ext cx="8001000" cy="16144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/>
              <a:t>Mauna Kea</a:t>
            </a:r>
            <a:r>
              <a:rPr lang="zh-CN" altLang="en-US" sz="2400" dirty="0"/>
              <a:t>，世界最大的光学和红外望远镜，主镜口径</a:t>
            </a:r>
            <a:r>
              <a:rPr lang="en-US" altLang="zh-CN" sz="2400" dirty="0"/>
              <a:t>10m</a:t>
            </a:r>
            <a:r>
              <a:rPr lang="zh-CN" altLang="en-US" sz="2400" dirty="0"/>
              <a:t>，由</a:t>
            </a:r>
            <a:r>
              <a:rPr lang="en-US" altLang="zh-CN" sz="2400" dirty="0"/>
              <a:t>36</a:t>
            </a:r>
            <a:r>
              <a:rPr lang="zh-CN" altLang="en-US" sz="2400" dirty="0"/>
              <a:t>块六边形的子镜组成。白天圆顶内温度接近零度。主动光学（每秒</a:t>
            </a:r>
            <a:r>
              <a:rPr lang="en-US" altLang="zh-CN" sz="2400" dirty="0"/>
              <a:t>2</a:t>
            </a:r>
            <a:r>
              <a:rPr lang="zh-CN" altLang="en-US" sz="2400" dirty="0"/>
              <a:t>次，</a:t>
            </a:r>
            <a:r>
              <a:rPr lang="en-US" altLang="zh-CN" sz="2400" dirty="0"/>
              <a:t>4nm</a:t>
            </a:r>
            <a:r>
              <a:rPr lang="zh-CN" altLang="en-US" sz="2400" dirty="0"/>
              <a:t>）和自适应光学系统（</a:t>
            </a:r>
            <a:r>
              <a:rPr lang="en-US" altLang="zh-CN" sz="2400" dirty="0"/>
              <a:t>15cm</a:t>
            </a:r>
            <a:r>
              <a:rPr lang="zh-CN" altLang="en-US" sz="2400" dirty="0"/>
              <a:t>变形镜，每秒</a:t>
            </a:r>
            <a:r>
              <a:rPr lang="en-US" altLang="zh-CN" sz="2400" dirty="0"/>
              <a:t>670</a:t>
            </a:r>
            <a:r>
              <a:rPr lang="zh-CN" altLang="en-US" sz="2400" dirty="0"/>
              <a:t>次）</a:t>
            </a:r>
            <a:r>
              <a:rPr lang="zh-CN" altLang="en-US" sz="2800" dirty="0"/>
              <a:t>。</a:t>
            </a:r>
            <a:endParaRPr lang="zh-CN" altLang="en-US" sz="2800" dirty="0"/>
          </a:p>
        </p:txBody>
      </p:sp>
      <p:pic>
        <p:nvPicPr>
          <p:cNvPr id="4" name="图片 3" descr="IMG_6404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9509" y="3212976"/>
            <a:ext cx="4176467" cy="3132350"/>
          </a:xfrm>
          <a:prstGeom prst="rect">
            <a:avLst/>
          </a:prstGeom>
        </p:spPr>
      </p:pic>
      <p:pic>
        <p:nvPicPr>
          <p:cNvPr id="5" name="图片 4" descr="IMG_642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212976"/>
            <a:ext cx="4187958" cy="31409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1619672" y="404664"/>
            <a:ext cx="4953000" cy="588963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/>
              <a:t>Hubble</a:t>
            </a:r>
            <a:r>
              <a:rPr lang="zh-CN" altLang="en-US" sz="3200" dirty="0"/>
              <a:t>空间望远镜（</a:t>
            </a:r>
            <a:r>
              <a:rPr lang="en-US" altLang="zh-CN" sz="3200" dirty="0"/>
              <a:t>HST</a:t>
            </a:r>
            <a:r>
              <a:rPr lang="zh-CN" altLang="en-US" sz="3200" dirty="0"/>
              <a:t>）</a:t>
            </a:r>
            <a:endParaRPr lang="zh-CN" altLang="en-US" sz="3200" dirty="0"/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685800" y="1357313"/>
            <a:ext cx="8001000" cy="11604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/>
              <a:t>1990</a:t>
            </a:r>
            <a:r>
              <a:rPr lang="zh-CN" altLang="en-US" sz="2800"/>
              <a:t>年</a:t>
            </a:r>
            <a:r>
              <a:rPr lang="en-US" altLang="zh-CN" sz="2800"/>
              <a:t>4</a:t>
            </a:r>
            <a:r>
              <a:rPr lang="zh-CN" altLang="en-US" sz="2800"/>
              <a:t>月发射，远紫外到红外，主镜：</a:t>
            </a:r>
            <a:r>
              <a:rPr lang="en-US" altLang="zh-CN" sz="2800"/>
              <a:t>2.4m</a:t>
            </a:r>
            <a:endParaRPr lang="en-US" altLang="zh-CN" sz="2800"/>
          </a:p>
          <a:p>
            <a:pPr>
              <a:spcBef>
                <a:spcPct val="50000"/>
              </a:spcBef>
            </a:pPr>
            <a:r>
              <a:rPr lang="zh-CN" altLang="en-US" sz="2800"/>
              <a:t>角分辨率：</a:t>
            </a:r>
            <a:r>
              <a:rPr lang="en-US" altLang="zh-CN" sz="2800"/>
              <a:t>~1/20 </a:t>
            </a:r>
            <a:r>
              <a:rPr lang="zh-CN" altLang="en-US" sz="2800"/>
              <a:t>角秒</a:t>
            </a:r>
            <a:endParaRPr lang="zh-CN" altLang="en-US" sz="2800"/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524000" y="2819400"/>
            <a:ext cx="6096000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1619885" y="320040"/>
            <a:ext cx="6186170" cy="58356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/>
              <a:t>Jame Webb</a:t>
            </a:r>
            <a:r>
              <a:rPr lang="zh-CN" altLang="en-US" sz="3200" dirty="0"/>
              <a:t>空间望远镜（</a:t>
            </a:r>
            <a:r>
              <a:rPr lang="en-US" altLang="zh-CN" sz="3200" dirty="0"/>
              <a:t>JWST</a:t>
            </a:r>
            <a:r>
              <a:rPr lang="zh-CN" altLang="en-US" sz="3200" dirty="0"/>
              <a:t>）</a:t>
            </a:r>
            <a:endParaRPr lang="zh-CN" altLang="en-US" sz="3200" dirty="0"/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219710" y="971550"/>
            <a:ext cx="846709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/>
              <a:t>2021</a:t>
            </a:r>
            <a:r>
              <a:rPr lang="zh-CN" altLang="en-US" sz="2800"/>
              <a:t>年</a:t>
            </a:r>
            <a:r>
              <a:rPr lang="en-US" altLang="zh-CN" sz="2800"/>
              <a:t>12</a:t>
            </a:r>
            <a:r>
              <a:rPr lang="zh-CN" altLang="en-US" sz="2800"/>
              <a:t>月</a:t>
            </a:r>
            <a:r>
              <a:rPr lang="en-US" altLang="zh-CN" sz="2800"/>
              <a:t>25</a:t>
            </a:r>
            <a:r>
              <a:rPr lang="zh-CN" altLang="en-US" sz="2800"/>
              <a:t>日发射，光学、红外，主镜：</a:t>
            </a:r>
            <a:r>
              <a:rPr lang="en-US" altLang="zh-CN" sz="2800"/>
              <a:t>6.5m</a:t>
            </a:r>
            <a:endParaRPr lang="zh-CN" altLang="en-US" sz="2800"/>
          </a:p>
        </p:txBody>
      </p:sp>
      <p:pic>
        <p:nvPicPr>
          <p:cNvPr id="33" name="图片 3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" y="1562100"/>
            <a:ext cx="3495675" cy="5240655"/>
          </a:xfrm>
          <a:prstGeom prst="rect">
            <a:avLst/>
          </a:prstGeom>
        </p:spPr>
      </p:pic>
      <p:pic>
        <p:nvPicPr>
          <p:cNvPr id="2" name="图片 1" descr="截屏2022-10-18 15.48.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850" y="1493520"/>
            <a:ext cx="4015740" cy="535813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96752"/>
            <a:ext cx="7848872" cy="5381610"/>
          </a:xfrm>
          <a:prstGeom prst="rect">
            <a:avLst/>
          </a:prstGeom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619672" y="404664"/>
            <a:ext cx="4953000" cy="5847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/>
              <a:t>VLTI-Gravity</a:t>
            </a:r>
            <a:r>
              <a:rPr lang="zh-CN" altLang="en-US" sz="3200" dirty="0"/>
              <a:t>：红外干涉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2339752" y="332656"/>
            <a:ext cx="3581400" cy="588963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/>
              <a:t>30m</a:t>
            </a:r>
            <a:r>
              <a:rPr lang="zh-CN" altLang="en-US" sz="3200" dirty="0"/>
              <a:t>望远镜（</a:t>
            </a:r>
            <a:r>
              <a:rPr lang="en-US" altLang="zh-CN" sz="3200" dirty="0"/>
              <a:t>TMT</a:t>
            </a:r>
            <a:r>
              <a:rPr lang="zh-CN" altLang="en-US" sz="3200" dirty="0"/>
              <a:t>）</a:t>
            </a:r>
            <a:endParaRPr lang="zh-CN" altLang="en-US" sz="3200" dirty="0"/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685800" y="1143000"/>
            <a:ext cx="80010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/>
              <a:t>Mauna Kea</a:t>
            </a:r>
            <a:r>
              <a:rPr lang="zh-CN" altLang="en-US" sz="2400"/>
              <a:t>， </a:t>
            </a:r>
            <a:r>
              <a:rPr lang="en-US" altLang="zh-CN" sz="2400"/>
              <a:t>Caltech</a:t>
            </a:r>
            <a:endParaRPr lang="en-US" altLang="zh-CN" sz="2800"/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11560" y="1700808"/>
            <a:ext cx="7358063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31640" y="116632"/>
            <a:ext cx="6408712" cy="5847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/>
              <a:t>The Extremely Large Telescope</a:t>
            </a:r>
            <a:r>
              <a:rPr lang="zh-CN" altLang="en-US" sz="3200" dirty="0"/>
              <a:t>（</a:t>
            </a:r>
            <a:r>
              <a:rPr lang="en-US" altLang="zh-CN" sz="3200" dirty="0"/>
              <a:t>ELT</a:t>
            </a:r>
            <a:r>
              <a:rPr lang="zh-CN" altLang="en-US" sz="3200" dirty="0"/>
              <a:t>）</a:t>
            </a:r>
            <a:endParaRPr lang="zh-CN" altLang="en-US" sz="32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8128000" cy="45593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a4.att.hudong.com/85/13/01200000023788136448133396436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85" y="1124744"/>
            <a:ext cx="4212468" cy="2808312"/>
          </a:xfrm>
          <a:prstGeom prst="rect">
            <a:avLst/>
          </a:prstGeom>
          <a:noFill/>
        </p:spPr>
      </p:pic>
      <p:pic>
        <p:nvPicPr>
          <p:cNvPr id="5124" name="Picture 4" descr="http://c.hiphotos.baidu.com/baike/c0%3Dbaike80%2C5%2C5%2C80%2C26/sign=b3a6279d912bd40756cadbaf1ae0f534/0d338744ebf81a4ceb8d557cd12a6059242da6c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17032"/>
            <a:ext cx="4924425" cy="2971801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263334" y="260648"/>
            <a:ext cx="748883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000" dirty="0"/>
              <a:t>郭守敬望远镜（</a:t>
            </a:r>
            <a:r>
              <a:rPr lang="en-US" altLang="zh-CN" sz="4000" dirty="0"/>
              <a:t>LAMOST</a:t>
            </a:r>
            <a:r>
              <a:rPr lang="zh-CN" altLang="en-US" sz="4000" dirty="0"/>
              <a:t>）</a:t>
            </a:r>
            <a:endParaRPr lang="zh-CN" altLang="en-US" sz="4000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11560" y="4653136"/>
            <a:ext cx="2664296" cy="646331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dirty="0"/>
              <a:t>光谱之王！</a:t>
            </a:r>
            <a:endParaRPr lang="en-US" altLang="zh-CN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251269" y="261283"/>
            <a:ext cx="748883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 dirty="0"/>
              <a:t>科大</a:t>
            </a:r>
            <a:r>
              <a:rPr lang="en-US" altLang="zh-CN" sz="3200" dirty="0"/>
              <a:t>-</a:t>
            </a:r>
            <a:r>
              <a:rPr lang="zh-CN" altLang="en-US" sz="3200" dirty="0"/>
              <a:t>紫台宽视场巡天望远镜（</a:t>
            </a:r>
            <a:r>
              <a:rPr lang="en-US" altLang="zh-CN" sz="3200" dirty="0"/>
              <a:t>WFST</a:t>
            </a:r>
            <a:r>
              <a:rPr lang="zh-CN" altLang="en-US" sz="3200" dirty="0"/>
              <a:t>）</a:t>
            </a:r>
            <a:endParaRPr lang="zh-CN" altLang="en-US" sz="3200" dirty="0"/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252095" y="5230495"/>
            <a:ext cx="7626350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zh-CN" altLang="en-US" sz="2400">
                <a:sym typeface="+mn-ea"/>
              </a:rPr>
              <a:t>墨子望远镜。</a:t>
            </a:r>
            <a:r>
              <a:rPr lang="zh-CN" altLang="en-US" sz="2400" dirty="0"/>
              <a:t>口径：</a:t>
            </a:r>
            <a:r>
              <a:rPr lang="en-US" altLang="zh-CN" sz="2400" dirty="0"/>
              <a:t>2.4</a:t>
            </a:r>
            <a:r>
              <a:rPr lang="zh-CN" altLang="en-US" sz="2400" dirty="0"/>
              <a:t>米。北半球最大的光学巡天望远镜，202</a:t>
            </a:r>
            <a:r>
              <a:rPr lang="en-US" altLang="zh-CN" sz="2400" dirty="0"/>
              <a:t>3</a:t>
            </a:r>
            <a:r>
              <a:rPr lang="zh-CN" altLang="en-US" sz="2400" dirty="0"/>
              <a:t>年</a:t>
            </a:r>
            <a:r>
              <a:rPr lang="zh-CN" altLang="en-US" sz="2400" dirty="0"/>
              <a:t>夏天建成。</a:t>
            </a:r>
            <a:endParaRPr lang="zh-CN" altLang="en-US" sz="2400" dirty="0"/>
          </a:p>
        </p:txBody>
      </p:sp>
      <p:pic>
        <p:nvPicPr>
          <p:cNvPr id="3" name="图片 2" descr="截屏2023-11-07 16.12.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7265" y="1560195"/>
            <a:ext cx="3240405" cy="3250565"/>
          </a:xfrm>
          <a:prstGeom prst="rect">
            <a:avLst/>
          </a:prstGeom>
        </p:spPr>
      </p:pic>
      <p:pic>
        <p:nvPicPr>
          <p:cNvPr id="5" name="图片 4" descr="截屏2023-11-07 16.20.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" y="1560195"/>
            <a:ext cx="4311650" cy="32124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430655" y="995680"/>
            <a:ext cx="5574665" cy="55746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251269" y="261283"/>
            <a:ext cx="748883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 dirty="0"/>
              <a:t>绿岸望远镜（</a:t>
            </a:r>
            <a:r>
              <a:rPr lang="en-US" altLang="zh-CN" sz="3200" dirty="0"/>
              <a:t>GBT</a:t>
            </a:r>
            <a:r>
              <a:rPr lang="zh-CN" altLang="en-US" sz="3200" dirty="0"/>
              <a:t>）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71600" y="1083513"/>
            <a:ext cx="680001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323528" y="188640"/>
            <a:ext cx="8064896" cy="52322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/>
              <a:t>大的固定式的射电望远镜：</a:t>
            </a:r>
            <a:r>
              <a:rPr lang="en-US" altLang="zh-CN" sz="2800" dirty="0"/>
              <a:t>305m Arecibo </a:t>
            </a:r>
            <a:r>
              <a:rPr lang="zh-CN" altLang="en-US" sz="2800" dirty="0"/>
              <a:t>望远镜</a:t>
            </a:r>
            <a:endParaRPr lang="zh-CN" altLang="en-US" sz="2800" dirty="0"/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1115616" y="6279703"/>
            <a:ext cx="749498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/>
              <a:t>球面镜，第二的镜子：</a:t>
            </a:r>
            <a:r>
              <a:rPr lang="en-US" altLang="zh-CN" sz="2400" dirty="0"/>
              <a:t>25m</a:t>
            </a:r>
            <a:r>
              <a:rPr lang="zh-CN" altLang="en-US" sz="2400" dirty="0"/>
              <a:t>！，源移动就移动接收机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fast-telescope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67544" y="863292"/>
            <a:ext cx="4248472" cy="350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5724128" y="1001844"/>
            <a:ext cx="2667000" cy="57515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400" dirty="0"/>
              <a:t>球面反射面被照明部分实时拟合成一个瞬时抛物面</a:t>
            </a:r>
            <a:endParaRPr lang="zh-CN" altLang="en-US" sz="24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400" dirty="0"/>
              <a:t>反射面由约</a:t>
            </a:r>
            <a:r>
              <a:rPr lang="en-US" altLang="zh-CN" sz="2400" dirty="0"/>
              <a:t>1800</a:t>
            </a:r>
            <a:r>
              <a:rPr lang="zh-CN" altLang="en-US" sz="2400" dirty="0"/>
              <a:t>个</a:t>
            </a:r>
            <a:r>
              <a:rPr lang="en-US" altLang="zh-CN" sz="2400" dirty="0"/>
              <a:t>15</a:t>
            </a:r>
            <a:r>
              <a:rPr lang="zh-CN" altLang="en-US" sz="2400" dirty="0"/>
              <a:t>米的六边形球面单元拼合而成。</a:t>
            </a:r>
            <a:endParaRPr lang="zh-CN" altLang="en-US" sz="24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400" dirty="0"/>
              <a:t>改正了球差，简化了馈源，克服了球反射面线焦造成的窄带效应。</a:t>
            </a:r>
            <a:endParaRPr lang="zh-CN" altLang="en-US" sz="24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400" dirty="0"/>
              <a:t>利用贵州南部独特的天然喀斯特洼坑可大大降低望远镜工程造价</a:t>
            </a:r>
            <a:endParaRPr lang="zh-CN" altLang="en-US" sz="2400" dirty="0"/>
          </a:p>
        </p:txBody>
      </p:sp>
      <p:pic>
        <p:nvPicPr>
          <p:cNvPr id="2" name="图片 1" descr="AC771BF0-63D4-4232-9A52-E9EDAFD8B4D7-1774-00000365945A322C_tm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98" y="3918319"/>
            <a:ext cx="4280618" cy="2820172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23528" y="260648"/>
            <a:ext cx="8064896" cy="52322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dirty="0"/>
              <a:t>大的固定式的射电望远镜（天眼望远镜）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" name="图片 29" descr="VLA Background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62890" y="1955165"/>
            <a:ext cx="8122285" cy="4568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23528" y="260648"/>
            <a:ext cx="8064896" cy="52197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800" dirty="0"/>
              <a:t>美国</a:t>
            </a:r>
            <a:r>
              <a:rPr lang="en-US" altLang="zh-CN" sz="2800" dirty="0"/>
              <a:t>Jansky</a:t>
            </a:r>
            <a:r>
              <a:rPr lang="zh-CN" altLang="en-US" sz="2800" dirty="0"/>
              <a:t>甚大天线阵（</a:t>
            </a:r>
            <a:r>
              <a:rPr lang="en-US" altLang="zh-CN" sz="2800" dirty="0"/>
              <a:t>J-VLA</a:t>
            </a:r>
            <a:r>
              <a:rPr lang="zh-CN" altLang="en-US" sz="2800" dirty="0"/>
              <a:t>）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179512" y="980728"/>
            <a:ext cx="5184576" cy="5847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</a:rPr>
              <a:t>SKA(</a:t>
            </a:r>
            <a:r>
              <a:rPr lang="zh-CN" altLang="en-US" sz="3200" dirty="0">
                <a:solidFill>
                  <a:schemeClr val="bg1"/>
                </a:solidFill>
              </a:rPr>
              <a:t>平方公里阵射电望远镜</a:t>
            </a:r>
            <a:r>
              <a:rPr lang="en-US" altLang="zh-CN" sz="3200" dirty="0">
                <a:solidFill>
                  <a:schemeClr val="bg1"/>
                </a:solidFill>
              </a:rPr>
              <a:t>)</a:t>
            </a:r>
            <a:endParaRPr lang="en-US" altLang="zh-CN" sz="3200" dirty="0">
              <a:solidFill>
                <a:schemeClr val="bg1"/>
              </a:solidFill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5436096" y="742242"/>
            <a:ext cx="2895600" cy="48310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南非</a:t>
            </a:r>
            <a:r>
              <a:rPr lang="en-US" altLang="zh-CN" sz="2800" dirty="0"/>
              <a:t>&amp;</a:t>
            </a:r>
            <a:r>
              <a:rPr lang="zh-CN" altLang="en-US" sz="2800" dirty="0"/>
              <a:t>澳大利亚</a:t>
            </a:r>
            <a:endParaRPr lang="zh-CN" altLang="en-US" sz="28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有效面积：</a:t>
            </a:r>
            <a:r>
              <a:rPr lang="en-US" altLang="zh-CN" sz="2800" dirty="0"/>
              <a:t>1km</a:t>
            </a:r>
            <a:r>
              <a:rPr lang="en-US" altLang="zh-CN" sz="2800" baseline="30000" dirty="0"/>
              <a:t>2</a:t>
            </a:r>
            <a:r>
              <a:rPr lang="zh-CN" altLang="en-US" sz="2800" dirty="0"/>
              <a:t>（</a:t>
            </a:r>
            <a:r>
              <a:rPr lang="en-US" altLang="zh-CN" sz="2800" dirty="0"/>
              <a:t>130</a:t>
            </a:r>
            <a:r>
              <a:rPr lang="zh-CN" altLang="en-US" sz="2800" dirty="0"/>
              <a:t>，</a:t>
            </a:r>
            <a:r>
              <a:rPr lang="en-US" altLang="zh-CN" sz="2800" dirty="0"/>
              <a:t>1000m</a:t>
            </a:r>
            <a:r>
              <a:rPr lang="zh-CN" altLang="en-US" sz="2800" dirty="0"/>
              <a:t>）单天线：</a:t>
            </a:r>
            <a:r>
              <a:rPr lang="en-US" altLang="zh-CN" sz="2800" dirty="0"/>
              <a:t>15m</a:t>
            </a:r>
            <a:endParaRPr lang="en-US" altLang="zh-CN" sz="28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CN" sz="2800" dirty="0"/>
              <a:t>Inner Core</a:t>
            </a:r>
            <a:endParaRPr lang="en-US" altLang="zh-CN" sz="28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CN" sz="2800" dirty="0"/>
              <a:t>Outer stations (3000km)</a:t>
            </a:r>
            <a:endParaRPr lang="en-US" altLang="zh-CN" sz="28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中性氢、氦（</a:t>
            </a:r>
            <a:r>
              <a:rPr lang="en-US" altLang="zh-CN" sz="2800" dirty="0"/>
              <a:t>dark age</a:t>
            </a:r>
            <a:r>
              <a:rPr lang="zh-CN" altLang="en-US" sz="2800" dirty="0"/>
              <a:t>）</a:t>
            </a:r>
            <a:endParaRPr lang="zh-CN" altLang="en-US" sz="2800" dirty="0"/>
          </a:p>
        </p:txBody>
      </p:sp>
      <p:pic>
        <p:nvPicPr>
          <p:cNvPr id="62468" name="Picture 4" descr="ska-spiral">
            <a:hlinkClick r:id="rId1" action="ppaction://hlinkfile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6" y="2492896"/>
            <a:ext cx="5104144" cy="3829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SKAO-FirstLigh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95" y="980440"/>
            <a:ext cx="6410325" cy="5692140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23528" y="260648"/>
            <a:ext cx="8064896" cy="52197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 dirty="0"/>
              <a:t>SKA-L</a:t>
            </a:r>
            <a:r>
              <a:rPr lang="zh-CN" altLang="en-US" sz="2800" dirty="0"/>
              <a:t>望远镜发布首张宇宙图像</a:t>
            </a:r>
            <a:r>
              <a:rPr lang="x-none" altLang="zh-CN" sz="2800" dirty="0"/>
              <a:t>(2025.3.18)</a:t>
            </a:r>
            <a:endParaRPr lang="x-none" altLang="zh-CN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SKAO-UST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95" y="83185"/>
            <a:ext cx="6654165" cy="669099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1403648" y="476672"/>
            <a:ext cx="5486400" cy="579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/>
              <a:t>X</a:t>
            </a:r>
            <a:r>
              <a:rPr lang="zh-CN" altLang="en-US" sz="3200" dirty="0"/>
              <a:t>射线</a:t>
            </a:r>
            <a:r>
              <a:rPr lang="en-US" altLang="zh-CN" sz="3200" dirty="0"/>
              <a:t>-Chandra X</a:t>
            </a:r>
            <a:r>
              <a:rPr lang="zh-CN" altLang="en-US" sz="3200" dirty="0"/>
              <a:t>射线天文台</a:t>
            </a:r>
            <a:endParaRPr lang="zh-CN" altLang="en-US" sz="3200" dirty="0"/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620192" y="4725144"/>
            <a:ext cx="7711008" cy="267765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掠射式成像原理，工作波段 </a:t>
            </a:r>
            <a:r>
              <a:rPr lang="en-US" altLang="zh-CN" sz="2800" dirty="0"/>
              <a:t>: 0.1 - 10 </a:t>
            </a:r>
            <a:r>
              <a:rPr lang="en-US" altLang="zh-CN" sz="2800" dirty="0" err="1"/>
              <a:t>keV</a:t>
            </a:r>
            <a:r>
              <a:rPr lang="en-US" altLang="zh-CN" sz="2800" dirty="0"/>
              <a:t> </a:t>
            </a:r>
            <a:r>
              <a:rPr lang="zh-CN" altLang="en-US" sz="2800" dirty="0"/>
              <a:t>，空间分辨率：</a:t>
            </a:r>
            <a:r>
              <a:rPr lang="en-US" altLang="zh-CN" sz="2800" dirty="0"/>
              <a:t>0.5</a:t>
            </a:r>
            <a:r>
              <a:rPr lang="zh-CN" altLang="en-US" sz="2800" dirty="0"/>
              <a:t>角秒</a:t>
            </a:r>
            <a:endParaRPr lang="zh-CN" altLang="en-US" sz="28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超新星遗迹、银河系中心黑洞、哈勃常数的测定、碰撞超团：暗物质存在的证据</a:t>
            </a:r>
            <a:endParaRPr lang="zh-CN" altLang="en-US" sz="2800" dirty="0"/>
          </a:p>
          <a:p>
            <a:pPr>
              <a:spcBef>
                <a:spcPct val="50000"/>
              </a:spcBef>
              <a:buFontTx/>
              <a:buChar char="•"/>
            </a:pPr>
            <a:endParaRPr lang="zh-CN" altLang="en-US" sz="2800" dirty="0"/>
          </a:p>
        </p:txBody>
      </p:sp>
      <p:pic>
        <p:nvPicPr>
          <p:cNvPr id="66564" name="Picture 4" descr="spacecraft_labeled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5576" y="1512498"/>
            <a:ext cx="4897438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5" descr="chand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8787" y="1626798"/>
            <a:ext cx="2463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古剑奇谭主题测试版发布！【hu895183198原创】 - hu895183198 - 皓月当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77" y="728693"/>
            <a:ext cx="6667500" cy="2808735"/>
          </a:xfrm>
          <a:prstGeom prst="rect">
            <a:avLst/>
          </a:prstGeom>
          <a:noFill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547664" y="149256"/>
            <a:ext cx="5486400" cy="579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/>
              <a:t>硬</a:t>
            </a:r>
            <a:r>
              <a:rPr lang="en-US" altLang="zh-CN" sz="3200" dirty="0"/>
              <a:t>X</a:t>
            </a:r>
            <a:r>
              <a:rPr lang="zh-CN" altLang="en-US" sz="3200" dirty="0"/>
              <a:t>射线调制望远镜（</a:t>
            </a:r>
            <a:r>
              <a:rPr lang="en-US" altLang="zh-CN" sz="3200" dirty="0"/>
              <a:t>HXMT</a:t>
            </a:r>
            <a:r>
              <a:rPr lang="zh-CN" altLang="en-US" sz="3200" dirty="0"/>
              <a:t>）</a:t>
            </a:r>
            <a:endParaRPr lang="zh-CN" altLang="en-US" sz="3200" dirty="0"/>
          </a:p>
        </p:txBody>
      </p:sp>
      <p:pic>
        <p:nvPicPr>
          <p:cNvPr id="13316" name="Picture 4" descr="2011年值得期待的大事记 - Alex Keaver - 凹凸学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924944"/>
            <a:ext cx="43815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108139" y="9064"/>
            <a:ext cx="8162528" cy="134734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dirty="0"/>
              <a:t>Fermi Gamma-ray Space Telescope </a:t>
            </a:r>
            <a:endParaRPr lang="en-US" altLang="zh-CN" sz="3200" dirty="0"/>
          </a:p>
          <a:p>
            <a:pPr algn="ctr">
              <a:spcBef>
                <a:spcPct val="50000"/>
              </a:spcBef>
            </a:pPr>
            <a:r>
              <a:rPr lang="zh-CN" altLang="en-US" sz="3200" dirty="0"/>
              <a:t>（</a:t>
            </a:r>
            <a:r>
              <a:rPr lang="en-US" altLang="zh-CN" sz="3200" dirty="0"/>
              <a:t>Ferm</a:t>
            </a:r>
            <a:r>
              <a:rPr lang="en-US" altLang="zh-CN" sz="3200" b="1" dirty="0"/>
              <a:t>i-GLA</a:t>
            </a:r>
            <a:r>
              <a:rPr lang="en-US" altLang="zh-CN" sz="3200" dirty="0"/>
              <a:t>ST</a:t>
            </a:r>
            <a:r>
              <a:rPr lang="zh-CN" altLang="en-US" sz="3200" dirty="0"/>
              <a:t>）</a:t>
            </a:r>
            <a:endParaRPr lang="zh-CN" altLang="en-US" sz="3200" dirty="0"/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467544" y="4005064"/>
            <a:ext cx="7924800" cy="2655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zh-CN" sz="2800" dirty="0"/>
              <a:t>2008.6.11</a:t>
            </a:r>
            <a:r>
              <a:rPr lang="zh-CN" altLang="en-US" sz="2800" dirty="0"/>
              <a:t>发射，工作波长：</a:t>
            </a:r>
            <a:r>
              <a:rPr lang="en-US" altLang="zh-CN" sz="2800" dirty="0"/>
              <a:t>20MeV--300GeV</a:t>
            </a:r>
            <a:endParaRPr lang="en-US" altLang="zh-CN" sz="28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主要仪器：</a:t>
            </a:r>
            <a:r>
              <a:rPr lang="en-US" altLang="zh-CN" sz="2800" dirty="0"/>
              <a:t>the Large Area Telescope (</a:t>
            </a:r>
            <a:r>
              <a:rPr lang="en-US" altLang="zh-CN" sz="2800" dirty="0">
                <a:solidFill>
                  <a:schemeClr val="hlink"/>
                </a:solidFill>
              </a:rPr>
              <a:t>LAT</a:t>
            </a:r>
            <a:r>
              <a:rPr lang="en-US" altLang="zh-CN" sz="2800" dirty="0"/>
              <a:t>) and the Gamma-ray Burst Monitor (</a:t>
            </a:r>
            <a:r>
              <a:rPr lang="en-US" altLang="zh-CN" sz="2800" dirty="0">
                <a:solidFill>
                  <a:schemeClr val="hlink"/>
                </a:solidFill>
              </a:rPr>
              <a:t>GBM</a:t>
            </a:r>
            <a:r>
              <a:rPr lang="en-US" altLang="zh-CN" sz="2800" dirty="0"/>
              <a:t>)</a:t>
            </a:r>
            <a:endParaRPr lang="en-US" altLang="zh-CN" sz="28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CN" sz="2800" dirty="0" err="1"/>
              <a:t>Blazars</a:t>
            </a:r>
            <a:r>
              <a:rPr lang="zh-CN" altLang="en-US" sz="2800" dirty="0"/>
              <a:t>、活动星系、伽玛射线脉冲星、</a:t>
            </a:r>
            <a:r>
              <a:rPr lang="en-US" altLang="zh-CN" sz="2800" dirty="0"/>
              <a:t>GRBs</a:t>
            </a:r>
            <a:r>
              <a:rPr lang="zh-CN" altLang="en-US" sz="2800" dirty="0"/>
              <a:t>、宇宙线、超新星遗迹、早期宇宙、暗物质</a:t>
            </a:r>
            <a:endParaRPr lang="zh-CN" altLang="en-US" sz="2800" dirty="0"/>
          </a:p>
        </p:txBody>
      </p:sp>
      <p:pic>
        <p:nvPicPr>
          <p:cNvPr id="68613" name="Picture 5" descr="File:Diagram of the GLAST instrument.jpg">
            <a:hlinkClick r:id="rId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56158"/>
            <a:ext cx="76200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1810861" y="344602"/>
            <a:ext cx="4953000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 err="1"/>
              <a:t>TeV</a:t>
            </a:r>
            <a:r>
              <a:rPr lang="zh-CN" altLang="en-US" sz="3200" dirty="0"/>
              <a:t>（</a:t>
            </a:r>
            <a:r>
              <a:rPr lang="en-US" altLang="zh-CN" sz="3200" dirty="0"/>
              <a:t>Cherenkov</a:t>
            </a:r>
            <a:r>
              <a:rPr lang="zh-CN" altLang="en-US" sz="3200" dirty="0"/>
              <a:t>）望远镜</a:t>
            </a:r>
            <a:endParaRPr lang="zh-CN" altLang="en-US" sz="3200" dirty="0"/>
          </a:p>
        </p:txBody>
      </p:sp>
      <p:pic>
        <p:nvPicPr>
          <p:cNvPr id="69635" name="Picture 3" descr="HESS_Air_Show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4893" y="1642901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/>
          <p:nvPr/>
        </p:nvGrpSpPr>
        <p:grpSpPr>
          <a:xfrm>
            <a:off x="35441" y="1628800"/>
            <a:ext cx="8359824" cy="5324535"/>
            <a:chOff x="820688" y="908720"/>
            <a:chExt cx="8359824" cy="5324535"/>
          </a:xfrm>
        </p:grpSpPr>
        <p:sp>
          <p:nvSpPr>
            <p:cNvPr id="69636" name="Text Box 4"/>
            <p:cNvSpPr txBox="1">
              <a:spLocks noChangeArrowheads="1"/>
            </p:cNvSpPr>
            <p:nvPr/>
          </p:nvSpPr>
          <p:spPr bwMode="auto">
            <a:xfrm>
              <a:off x="6444208" y="908720"/>
              <a:ext cx="2736304" cy="532453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dirty="0">
                  <a:solidFill>
                    <a:schemeClr val="hlink"/>
                  </a:solidFill>
                </a:rPr>
                <a:t>基本原理：</a:t>
              </a:r>
              <a:endParaRPr lang="zh-CN" altLang="en-US" sz="2800" dirty="0">
                <a:solidFill>
                  <a:schemeClr val="hlink"/>
                </a:solidFill>
              </a:endParaRPr>
            </a:p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zh-CN" altLang="en-US" sz="2400" dirty="0"/>
                <a:t>高能伽玛光子产生大气簇射</a:t>
              </a:r>
              <a:endParaRPr lang="zh-CN" altLang="en-US" sz="2400" dirty="0"/>
            </a:p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zh-CN" altLang="en-US" sz="2400" dirty="0"/>
                <a:t>簇射粒子运动速度接近光速</a:t>
              </a:r>
              <a:endParaRPr lang="zh-CN" altLang="en-US" sz="2400" dirty="0"/>
            </a:p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zh-CN" altLang="en-US" sz="2400" dirty="0"/>
                <a:t>产生</a:t>
              </a:r>
              <a:r>
                <a:rPr lang="en-US" altLang="zh-CN" sz="2400" dirty="0"/>
                <a:t>Cherenkov</a:t>
              </a:r>
              <a:r>
                <a:rPr lang="zh-CN" altLang="en-US" sz="2400" dirty="0"/>
                <a:t>光：暗蓝光</a:t>
              </a:r>
              <a:endParaRPr lang="zh-CN" altLang="en-US" sz="2400" dirty="0"/>
            </a:p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zh-CN" altLang="en-US" sz="2400" dirty="0"/>
                <a:t> </a:t>
              </a:r>
              <a:r>
                <a:rPr lang="en-US" altLang="zh-CN" sz="2400" dirty="0"/>
                <a:t>Cherenkov </a:t>
              </a:r>
              <a:r>
                <a:rPr lang="zh-CN" altLang="en-US" sz="2400" dirty="0"/>
                <a:t>光池直径：</a:t>
              </a:r>
              <a:r>
                <a:rPr lang="en-US" altLang="zh-CN" sz="2400" dirty="0"/>
                <a:t>250m</a:t>
              </a:r>
              <a:r>
                <a:rPr lang="zh-CN" altLang="en-US" sz="2400" dirty="0"/>
                <a:t>，对</a:t>
              </a:r>
              <a:r>
                <a:rPr lang="en-US" altLang="zh-CN" sz="2400" dirty="0"/>
                <a:t>10</a:t>
              </a:r>
              <a:r>
                <a:rPr lang="en-US" altLang="zh-CN" sz="2400" baseline="30000" dirty="0"/>
                <a:t>12</a:t>
              </a:r>
              <a:r>
                <a:rPr lang="en-US" altLang="zh-CN" sz="2400" dirty="0"/>
                <a:t>eV</a:t>
              </a:r>
              <a:r>
                <a:rPr lang="zh-CN" altLang="en-US" sz="2400" dirty="0"/>
                <a:t>光子：</a:t>
              </a:r>
              <a:r>
                <a:rPr lang="en-US" altLang="zh-CN" sz="2400" dirty="0"/>
                <a:t>~100/m</a:t>
              </a:r>
              <a:r>
                <a:rPr lang="en-US" altLang="zh-CN" sz="2400" baseline="30000" dirty="0"/>
                <a:t>2</a:t>
              </a:r>
              <a:r>
                <a:rPr lang="en-US" altLang="zh-CN" sz="2400" dirty="0"/>
                <a:t>,</a:t>
              </a:r>
              <a:r>
                <a:rPr lang="zh-CN" altLang="en-US" sz="2400" dirty="0"/>
                <a:t>时间：纳秒</a:t>
              </a:r>
              <a:endParaRPr lang="zh-CN" altLang="en-US" sz="2400" dirty="0"/>
            </a:p>
          </p:txBody>
        </p:sp>
        <p:pic>
          <p:nvPicPr>
            <p:cNvPr id="69637" name="Picture 5" descr="detection2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35896" y="914400"/>
              <a:ext cx="2743200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38" name="Picture 6" descr="detection4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0688" y="3810000"/>
              <a:ext cx="2743200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39" name="Picture 7" descr="detection5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01008" y="3810000"/>
              <a:ext cx="2743200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ess-mirror-plane_300x271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7944" y="2890222"/>
            <a:ext cx="4364360" cy="3943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9" name="Picture 3" descr="new_telescope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863" y="2889392"/>
            <a:ext cx="3499743" cy="3942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0" name="Picture 4" descr="hess-telescop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0" y="1124744"/>
            <a:ext cx="57150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323528" y="332656"/>
            <a:ext cx="8023634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dirty="0" err="1"/>
              <a:t>Hihg</a:t>
            </a:r>
            <a:r>
              <a:rPr lang="en-US" altLang="zh-CN" sz="3200" dirty="0"/>
              <a:t> Energy Stereoscopic System (HESS)</a:t>
            </a:r>
            <a:endParaRPr lang="en-US" altLang="zh-CN" sz="3200" dirty="0"/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5838714" y="1693257"/>
            <a:ext cx="2508448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zh-CN" sz="2400" dirty="0"/>
              <a:t>100 GeV-100 </a:t>
            </a:r>
            <a:r>
              <a:rPr lang="en-US" altLang="zh-CN" sz="2400" dirty="0" err="1"/>
              <a:t>TeV</a:t>
            </a:r>
            <a:endParaRPr lang="en-US" altLang="zh-CN" sz="24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400" dirty="0"/>
              <a:t>位置：纳米比亚 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833" y="44624"/>
            <a:ext cx="8500607" cy="666936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17" y="2060848"/>
            <a:ext cx="8391423" cy="300588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51520" y="692696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b="1" dirty="0">
                <a:solidFill>
                  <a:srgbClr val="222222"/>
                </a:solidFill>
                <a:latin typeface="Harding"/>
              </a:rPr>
              <a:t>Ultrahigh-energy photons up to 1.4 </a:t>
            </a:r>
            <a:r>
              <a:rPr lang="en-GB" altLang="zh-CN" b="1" dirty="0" err="1">
                <a:solidFill>
                  <a:srgbClr val="222222"/>
                </a:solidFill>
                <a:latin typeface="Harding"/>
              </a:rPr>
              <a:t>petaelectronvolts</a:t>
            </a:r>
            <a:r>
              <a:rPr lang="en-GB" altLang="zh-CN" b="1" dirty="0">
                <a:solidFill>
                  <a:srgbClr val="222222"/>
                </a:solidFill>
                <a:latin typeface="Harding"/>
              </a:rPr>
              <a:t> from 12 </a:t>
            </a:r>
            <a:r>
              <a:rPr lang="el-GR" altLang="zh-CN" b="1" dirty="0">
                <a:solidFill>
                  <a:srgbClr val="222222"/>
                </a:solidFill>
                <a:latin typeface="Harding"/>
              </a:rPr>
              <a:t>γ-</a:t>
            </a:r>
            <a:r>
              <a:rPr lang="en-GB" altLang="zh-CN" b="1" dirty="0">
                <a:solidFill>
                  <a:srgbClr val="222222"/>
                </a:solidFill>
                <a:latin typeface="Harding"/>
              </a:rPr>
              <a:t>ray Galactic sources</a:t>
            </a:r>
            <a:endParaRPr lang="en-GB" altLang="zh-CN" b="1" i="0" u="none" strike="noStrike" dirty="0">
              <a:solidFill>
                <a:srgbClr val="222222"/>
              </a:solidFill>
              <a:effectLst/>
              <a:latin typeface="Harding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9175" y="5212715"/>
            <a:ext cx="7305675" cy="112839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zh-CN" u="sng" dirty="0">
                <a:solidFill>
                  <a:srgbClr val="006699"/>
                </a:solidFill>
                <a:hlinkClick r:id="rId2"/>
              </a:rPr>
              <a:t>Z</a:t>
            </a:r>
            <a:r>
              <a:rPr lang="en-GB" altLang="zh-CN" u="sng" dirty="0">
                <a:solidFill>
                  <a:srgbClr val="006699"/>
                </a:solidFill>
                <a:hlinkClick r:id="rId2"/>
              </a:rPr>
              <a:t>hen Cao</a:t>
            </a:r>
            <a:r>
              <a:rPr lang="en-GB" altLang="zh-CN" dirty="0"/>
              <a:t>, </a:t>
            </a:r>
            <a:r>
              <a:rPr lang="en-GB" altLang="zh-CN" u="sng" dirty="0">
                <a:solidFill>
                  <a:srgbClr val="006699"/>
                </a:solidFill>
                <a:hlinkClick r:id="rId3"/>
              </a:rPr>
              <a:t>F. A. Aharonian</a:t>
            </a:r>
            <a:r>
              <a:rPr lang="en-GB" altLang="zh-CN" dirty="0"/>
              <a:t>, </a:t>
            </a:r>
            <a:r>
              <a:rPr lang="x-none" altLang="en-GB" dirty="0"/>
              <a:t>...</a:t>
            </a:r>
            <a:r>
              <a:rPr lang="en-GB" altLang="zh-CN" dirty="0"/>
              <a:t> </a:t>
            </a:r>
            <a:r>
              <a:rPr lang="en-GB" altLang="zh-CN" i="1" u="sng" dirty="0">
                <a:solidFill>
                  <a:srgbClr val="006699"/>
                </a:solidFill>
                <a:latin typeface="-apple-system"/>
                <a:hlinkClick r:id="rId4"/>
              </a:rPr>
              <a:t>Nature</a:t>
            </a:r>
            <a:r>
              <a:rPr lang="en-GB" altLang="zh-CN" dirty="0">
                <a:solidFill>
                  <a:srgbClr val="222222"/>
                </a:solidFill>
                <a:latin typeface="-apple-system"/>
              </a:rPr>
              <a:t> </a:t>
            </a:r>
            <a:r>
              <a:rPr lang="en-GB" altLang="zh-CN" b="1" dirty="0">
                <a:solidFill>
                  <a:srgbClr val="222222"/>
                </a:solidFill>
                <a:latin typeface="-apple-system"/>
              </a:rPr>
              <a:t>volume 594</a:t>
            </a:r>
            <a:r>
              <a:rPr lang="en-GB" altLang="zh-CN" dirty="0">
                <a:solidFill>
                  <a:srgbClr val="222222"/>
                </a:solidFill>
                <a:latin typeface="-apple-system"/>
              </a:rPr>
              <a:t>, pages 33–36 (2021)</a:t>
            </a:r>
            <a:endParaRPr lang="en-GB" altLang="zh-CN" b="0" i="0" u="none" strike="noStrike" dirty="0">
              <a:solidFill>
                <a:srgbClr val="222222"/>
              </a:solidFill>
              <a:effectLst/>
              <a:latin typeface="-apple-system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Rot="1" noChangeArrowheads="1"/>
          </p:cNvSpPr>
          <p:nvPr>
            <p:ph type="body" sz="half" idx="3"/>
          </p:nvPr>
        </p:nvSpPr>
        <p:spPr>
          <a:xfrm>
            <a:off x="467544" y="4509120"/>
            <a:ext cx="7778824" cy="2313012"/>
          </a:xfrm>
        </p:spPr>
        <p:txBody>
          <a:bodyPr/>
          <a:lstStyle/>
          <a:p>
            <a:pPr eaLnBrk="1" hangingPunct="1"/>
            <a:r>
              <a:rPr lang="zh-CN" altLang="en-US" sz="2400" dirty="0">
                <a:latin typeface="Arial" panose="020B0604020202090204" pitchFamily="34" charset="0"/>
                <a:ea typeface="宋体" pitchFamily="2" charset="-122"/>
              </a:rPr>
              <a:t>直接探测宇宙空间中的高能粒子（反物质）</a:t>
            </a:r>
            <a:endParaRPr lang="zh-CN" altLang="en-US" sz="2400" dirty="0">
              <a:latin typeface="Arial" panose="020B0604020202090204" pitchFamily="34" charset="0"/>
              <a:ea typeface="宋体" pitchFamily="2" charset="-122"/>
            </a:endParaRPr>
          </a:p>
          <a:p>
            <a:pPr eaLnBrk="1" hangingPunct="1"/>
            <a:r>
              <a:rPr lang="zh-CN" altLang="en-US" sz="2400" dirty="0">
                <a:latin typeface="Arial" panose="020B0604020202090204" pitchFamily="34" charset="0"/>
                <a:ea typeface="宋体" pitchFamily="2" charset="-122"/>
              </a:rPr>
              <a:t>大型国际合作项目（丁肇中教授领导）</a:t>
            </a:r>
            <a:endParaRPr lang="zh-CN" altLang="en-US" sz="2400" dirty="0">
              <a:latin typeface="Arial" panose="020B0604020202090204" pitchFamily="34" charset="0"/>
              <a:ea typeface="宋体" pitchFamily="2" charset="-122"/>
            </a:endParaRPr>
          </a:p>
          <a:p>
            <a:pPr eaLnBrk="1" hangingPunct="1"/>
            <a:r>
              <a:rPr lang="en-US" altLang="zh-CN" sz="2400" dirty="0">
                <a:latin typeface="Arial" panose="020B0604020202090204" pitchFamily="34" charset="0"/>
                <a:ea typeface="宋体" pitchFamily="2" charset="-122"/>
              </a:rPr>
              <a:t>AMS-01</a:t>
            </a:r>
            <a:r>
              <a:rPr lang="zh-CN" altLang="en-US" sz="2400" dirty="0">
                <a:latin typeface="Arial" panose="020B0604020202090204" pitchFamily="34" charset="0"/>
                <a:ea typeface="宋体" pitchFamily="2" charset="-122"/>
              </a:rPr>
              <a:t>曾于</a:t>
            </a:r>
            <a:r>
              <a:rPr lang="en-US" altLang="zh-CN" sz="2400" dirty="0">
                <a:latin typeface="Arial" panose="020B0604020202090204" pitchFamily="34" charset="0"/>
                <a:ea typeface="宋体" pitchFamily="2" charset="-122"/>
              </a:rPr>
              <a:t>1998.6.2-12</a:t>
            </a:r>
            <a:r>
              <a:rPr lang="zh-CN" altLang="en-US" sz="2400" dirty="0">
                <a:latin typeface="Arial" panose="020B0604020202090204" pitchFamily="34" charset="0"/>
                <a:ea typeface="宋体" pitchFamily="2" charset="-122"/>
              </a:rPr>
              <a:t>日由美国发现号航天飞机搭载</a:t>
            </a:r>
            <a:endParaRPr lang="zh-CN" altLang="en-US" sz="2400" dirty="0">
              <a:latin typeface="Arial" panose="020B0604020202090204" pitchFamily="34" charset="0"/>
              <a:ea typeface="宋体" pitchFamily="2" charset="-122"/>
            </a:endParaRPr>
          </a:p>
          <a:p>
            <a:pPr eaLnBrk="1" hangingPunct="1"/>
            <a:r>
              <a:rPr lang="en-US" altLang="zh-CN" sz="2400" dirty="0">
                <a:latin typeface="Arial" panose="020B0604020202090204" pitchFamily="34" charset="0"/>
                <a:ea typeface="宋体" pitchFamily="2" charset="-122"/>
              </a:rPr>
              <a:t>AMS-02</a:t>
            </a:r>
            <a:r>
              <a:rPr lang="zh-CN" altLang="en-US" sz="2400" dirty="0">
                <a:latin typeface="Arial" panose="020B0604020202090204" pitchFamily="34" charset="0"/>
                <a:ea typeface="宋体" pitchFamily="2" charset="-122"/>
              </a:rPr>
              <a:t>于</a:t>
            </a:r>
            <a:r>
              <a:rPr lang="en-US" altLang="zh-CN" sz="2400" dirty="0">
                <a:latin typeface="Arial" panose="020B0604020202090204" pitchFamily="34" charset="0"/>
                <a:ea typeface="宋体" pitchFamily="2" charset="-122"/>
              </a:rPr>
              <a:t>20</a:t>
            </a:r>
            <a:r>
              <a:rPr lang="x-none" altLang="en-US" sz="2400" dirty="0">
                <a:latin typeface="Arial" panose="020B0604020202090204" pitchFamily="34" charset="0"/>
                <a:ea typeface="宋体" pitchFamily="2" charset="-122"/>
              </a:rPr>
              <a:t>11</a:t>
            </a:r>
            <a:r>
              <a:rPr lang="zh-CN" altLang="en-US" sz="2400" dirty="0">
                <a:latin typeface="Arial" panose="020B0604020202090204" pitchFamily="34" charset="0"/>
                <a:ea typeface="宋体" pitchFamily="2" charset="-122"/>
              </a:rPr>
              <a:t>年被送到国际空间站计划运行</a:t>
            </a:r>
            <a:r>
              <a:rPr lang="en-US" altLang="zh-CN" sz="2400" dirty="0">
                <a:latin typeface="Arial" panose="020B0604020202090204" pitchFamily="34" charset="0"/>
                <a:ea typeface="宋体" pitchFamily="2" charset="-122"/>
              </a:rPr>
              <a:t>3-5</a:t>
            </a:r>
            <a:r>
              <a:rPr lang="zh-CN" altLang="en-US" sz="2400" dirty="0">
                <a:latin typeface="Arial" panose="020B0604020202090204" pitchFamily="34" charset="0"/>
                <a:ea typeface="宋体" pitchFamily="2" charset="-122"/>
              </a:rPr>
              <a:t>年</a:t>
            </a:r>
            <a:endParaRPr lang="zh-CN" altLang="en-US" sz="2400" dirty="0">
              <a:latin typeface="Arial" panose="020B0604020202090204" pitchFamily="34" charset="0"/>
              <a:ea typeface="宋体" pitchFamily="2" charset="-122"/>
            </a:endParaRPr>
          </a:p>
          <a:p>
            <a:pPr eaLnBrk="1" hangingPunct="1">
              <a:buFont typeface="Wingdings" panose="05000000000000000000" charset="0"/>
              <a:buNone/>
            </a:pPr>
            <a:r>
              <a:rPr lang="zh-CN" altLang="en-US" sz="2400" dirty="0">
                <a:latin typeface="Arial" panose="020B0604020202090204" pitchFamily="34" charset="0"/>
                <a:ea typeface="宋体" pitchFamily="2" charset="-122"/>
              </a:rPr>
              <a:t> （取自：</a:t>
            </a:r>
            <a:r>
              <a:rPr lang="en-US" altLang="zh-CN" sz="2400" dirty="0">
                <a:latin typeface="Arial" panose="020B0604020202090204" pitchFamily="34" charset="0"/>
                <a:ea typeface="宋体" pitchFamily="2" charset="-122"/>
              </a:rPr>
              <a:t>http://</a:t>
            </a:r>
            <a:r>
              <a:rPr lang="en-US" altLang="zh-CN" sz="2400" dirty="0" err="1">
                <a:latin typeface="Arial" panose="020B0604020202090204" pitchFamily="34" charset="0"/>
                <a:ea typeface="宋体" pitchFamily="2" charset="-122"/>
              </a:rPr>
              <a:t>ams.cern.ch</a:t>
            </a:r>
            <a:r>
              <a:rPr lang="en-US" altLang="zh-CN" sz="2400" dirty="0">
                <a:latin typeface="Arial" panose="020B0604020202090204" pitchFamily="34" charset="0"/>
                <a:ea typeface="宋体" pitchFamily="2" charset="-122"/>
              </a:rPr>
              <a:t>/AMS/</a:t>
            </a:r>
            <a:r>
              <a:rPr lang="en-US" altLang="zh-CN" sz="2400" dirty="0" err="1">
                <a:latin typeface="Arial" panose="020B0604020202090204" pitchFamily="34" charset="0"/>
                <a:ea typeface="宋体" pitchFamily="2" charset="-122"/>
              </a:rPr>
              <a:t>ams_homepage.html</a:t>
            </a:r>
            <a:r>
              <a:rPr lang="zh-CN" altLang="en-US" sz="2400" dirty="0">
                <a:latin typeface="Arial" panose="020B0604020202090204" pitchFamily="34" charset="0"/>
                <a:ea typeface="宋体" pitchFamily="2" charset="-122"/>
              </a:rPr>
              <a:t>）</a:t>
            </a:r>
            <a:endParaRPr lang="zh-CN" altLang="en-US" sz="2400" dirty="0">
              <a:latin typeface="Arial" panose="020B0604020202090204" pitchFamily="34" charset="0"/>
              <a:ea typeface="宋体" pitchFamily="2" charset="-122"/>
            </a:endParaRPr>
          </a:p>
        </p:txBody>
      </p:sp>
      <p:pic>
        <p:nvPicPr>
          <p:cNvPr id="70660" name="Picture 4" descr="ams_detecto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915204"/>
            <a:ext cx="3168352" cy="3453668"/>
          </a:xfrm>
          <a:noFill/>
        </p:spPr>
      </p:pic>
      <p:pic>
        <p:nvPicPr>
          <p:cNvPr id="70661" name="Picture 5" descr="ams_spacestati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5976" y="1412776"/>
            <a:ext cx="3898449" cy="2653953"/>
          </a:xfrm>
          <a:noFill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619672" y="188640"/>
            <a:ext cx="5688632" cy="584776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dirty="0"/>
              <a:t>宇宙线粒子探测（</a:t>
            </a:r>
            <a:r>
              <a:rPr lang="en-US" altLang="zh-CN" sz="3200" dirty="0"/>
              <a:t>AMS</a:t>
            </a:r>
            <a:r>
              <a:rPr lang="zh-CN" altLang="en-US" sz="3200" dirty="0"/>
              <a:t>）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619672" y="188640"/>
            <a:ext cx="5688632" cy="584776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dirty="0"/>
              <a:t>暗物质卫星</a:t>
            </a:r>
            <a:r>
              <a:rPr lang="zh-CN" altLang="en-US" sz="3200"/>
              <a:t>（悟空卫星）</a:t>
            </a:r>
            <a:endParaRPr lang="zh-CN" altLang="en-US" sz="3200" dirty="0"/>
          </a:p>
        </p:txBody>
      </p:sp>
      <p:pic>
        <p:nvPicPr>
          <p:cNvPr id="7" name="图片 6" descr="296675bd01c24cac9b80ee83d97b5a9e-2.jp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8" y="1026368"/>
            <a:ext cx="85725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3" name="Picture 3" descr="superK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496" y="1267196"/>
            <a:ext cx="4390567" cy="2809875"/>
          </a:xfrm>
          <a:noFill/>
        </p:spPr>
      </p:pic>
      <p:sp>
        <p:nvSpPr>
          <p:cNvPr id="71684" name="Rectangle 4"/>
          <p:cNvSpPr>
            <a:spLocks noGrp="1" noRot="1" noChangeArrowheads="1"/>
          </p:cNvSpPr>
          <p:nvPr>
            <p:ph type="body" sz="half" idx="3"/>
          </p:nvPr>
        </p:nvSpPr>
        <p:spPr>
          <a:xfrm>
            <a:off x="827584" y="4293096"/>
            <a:ext cx="7543800" cy="23844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400" dirty="0">
                <a:latin typeface="Arial" panose="020B0604020202090204" pitchFamily="34" charset="0"/>
                <a:ea typeface="宋体" pitchFamily="2" charset="-122"/>
              </a:rPr>
              <a:t>基本原理：中微子与带电粒子的散射</a:t>
            </a:r>
            <a:endParaRPr lang="zh-CN" altLang="en-US" sz="2400" dirty="0">
              <a:latin typeface="Arial" panose="020B0604020202090204" pitchFamily="34" charset="0"/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zh-CN" altLang="en-US" sz="2400" dirty="0">
                <a:latin typeface="Arial" panose="020B0604020202090204" pitchFamily="34" charset="0"/>
                <a:ea typeface="宋体" pitchFamily="2" charset="-122"/>
              </a:rPr>
              <a:t>主要的科学成就：</a:t>
            </a:r>
            <a:endParaRPr lang="zh-CN" altLang="en-US" sz="2400" dirty="0">
              <a:latin typeface="Arial" panose="020B0604020202090204" pitchFamily="34" charset="0"/>
              <a:ea typeface="宋体" pitchFamily="2" charset="-122"/>
            </a:endParaRP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dirty="0">
                <a:latin typeface="Arial" panose="020B0604020202090204" pitchFamily="34" charset="0"/>
                <a:ea typeface="宋体" pitchFamily="2" charset="-122"/>
              </a:rPr>
              <a:t>探测到来自太阳和超新星爆发的中微子</a:t>
            </a:r>
            <a:endParaRPr lang="zh-CN" altLang="en-US" sz="2000" dirty="0">
              <a:latin typeface="Arial" panose="020B0604020202090204" pitchFamily="34" charset="0"/>
              <a:ea typeface="宋体" pitchFamily="2" charset="-122"/>
            </a:endParaRP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dirty="0">
                <a:latin typeface="Arial" panose="020B0604020202090204" pitchFamily="34" charset="0"/>
                <a:ea typeface="宋体" pitchFamily="2" charset="-122"/>
              </a:rPr>
              <a:t>解决了太阳中微子短缺的问题</a:t>
            </a:r>
            <a:endParaRPr lang="zh-CN" altLang="en-US" sz="2000" dirty="0">
              <a:latin typeface="Arial" panose="020B0604020202090204" pitchFamily="34" charset="0"/>
              <a:ea typeface="宋体" pitchFamily="2" charset="-122"/>
            </a:endParaRP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dirty="0">
                <a:latin typeface="Arial" panose="020B0604020202090204" pitchFamily="34" charset="0"/>
                <a:ea typeface="宋体" pitchFamily="2" charset="-122"/>
              </a:rPr>
              <a:t>获</a:t>
            </a:r>
            <a:r>
              <a:rPr lang="en-US" altLang="zh-CN" sz="2000" dirty="0">
                <a:latin typeface="Arial" panose="020B0604020202090204" pitchFamily="34" charset="0"/>
                <a:ea typeface="宋体" pitchFamily="2" charset="-122"/>
              </a:rPr>
              <a:t>2001</a:t>
            </a:r>
            <a:r>
              <a:rPr lang="zh-CN" altLang="en-US" sz="2000" dirty="0">
                <a:latin typeface="Arial" panose="020B0604020202090204" pitchFamily="34" charset="0"/>
                <a:ea typeface="宋体" pitchFamily="2" charset="-122"/>
              </a:rPr>
              <a:t>年</a:t>
            </a:r>
            <a:r>
              <a:rPr lang="en-US" altLang="zh-CN" sz="2000" dirty="0">
                <a:latin typeface="Arial" panose="020B0604020202090204" pitchFamily="34" charset="0"/>
                <a:ea typeface="宋体" pitchFamily="2" charset="-122"/>
              </a:rPr>
              <a:t>Nobel</a:t>
            </a:r>
            <a:r>
              <a:rPr lang="zh-CN" altLang="en-US" sz="2000" dirty="0">
                <a:latin typeface="Arial" panose="020B0604020202090204" pitchFamily="34" charset="0"/>
                <a:ea typeface="宋体" pitchFamily="2" charset="-122"/>
              </a:rPr>
              <a:t>物理奖</a:t>
            </a:r>
            <a:endParaRPr lang="zh-CN" altLang="en-US" sz="2000" dirty="0">
              <a:latin typeface="Arial" panose="020B0604020202090204" pitchFamily="34" charset="0"/>
              <a:ea typeface="宋体" pitchFamily="2" charset="-12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charset="0"/>
              <a:buNone/>
            </a:pPr>
            <a:r>
              <a:rPr lang="zh-CN" altLang="en-US" sz="2000" dirty="0">
                <a:latin typeface="Arial" panose="020B0604020202090204" pitchFamily="34" charset="0"/>
                <a:ea typeface="宋体" pitchFamily="2" charset="-122"/>
              </a:rPr>
              <a:t>（东京大学</a:t>
            </a:r>
            <a:r>
              <a:rPr lang="en-US" altLang="zh-CN" sz="2000" dirty="0">
                <a:latin typeface="Arial" panose="020B0604020202090204" pitchFamily="34" charset="0"/>
                <a:ea typeface="宋体" pitchFamily="2" charset="-122"/>
              </a:rPr>
              <a:t>Masatoshi </a:t>
            </a:r>
            <a:r>
              <a:rPr lang="en-US" altLang="zh-CN" sz="2000" dirty="0" err="1">
                <a:latin typeface="Arial" panose="020B0604020202090204" pitchFamily="34" charset="0"/>
                <a:ea typeface="宋体" pitchFamily="2" charset="-122"/>
              </a:rPr>
              <a:t>Koshiba</a:t>
            </a:r>
            <a:r>
              <a:rPr lang="zh-CN" altLang="en-US" sz="2000" dirty="0">
                <a:latin typeface="Arial" panose="020B0604020202090204" pitchFamily="34" charset="0"/>
                <a:ea typeface="宋体" pitchFamily="2" charset="-122"/>
              </a:rPr>
              <a:t>教授）</a:t>
            </a:r>
            <a:endParaRPr lang="zh-CN" altLang="en-US" sz="2000" dirty="0">
              <a:latin typeface="Arial" panose="020B0604020202090204" pitchFamily="34" charset="0"/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charset="0"/>
              <a:buNone/>
            </a:pPr>
            <a:r>
              <a:rPr lang="zh-CN" altLang="en-US" sz="2400" dirty="0">
                <a:latin typeface="Arial" panose="020B0604020202090204" pitchFamily="34" charset="0"/>
                <a:ea typeface="宋体" pitchFamily="2" charset="-122"/>
              </a:rPr>
              <a:t>（取自：</a:t>
            </a:r>
            <a:r>
              <a:rPr lang="en-US" altLang="zh-CN" sz="2400" dirty="0">
                <a:latin typeface="Arial" panose="020B0604020202090204" pitchFamily="34" charset="0"/>
                <a:ea typeface="宋体" pitchFamily="2" charset="-122"/>
              </a:rPr>
              <a:t>http://www-</a:t>
            </a:r>
            <a:r>
              <a:rPr lang="en-US" altLang="zh-CN" sz="2400" dirty="0" err="1">
                <a:latin typeface="Arial" panose="020B0604020202090204" pitchFamily="34" charset="0"/>
                <a:ea typeface="宋体" pitchFamily="2" charset="-122"/>
              </a:rPr>
              <a:t>sk.icrr.u</a:t>
            </a:r>
            <a:r>
              <a:rPr lang="en-US" altLang="zh-CN" sz="2400" dirty="0">
                <a:latin typeface="Arial" panose="020B0604020202090204" pitchFamily="34" charset="0"/>
                <a:ea typeface="宋体" pitchFamily="2" charset="-122"/>
              </a:rPr>
              <a:t>-</a:t>
            </a:r>
            <a:r>
              <a:rPr lang="en-US" altLang="zh-CN" sz="2400" dirty="0" err="1">
                <a:latin typeface="Arial" panose="020B0604020202090204" pitchFamily="34" charset="0"/>
                <a:ea typeface="宋体" pitchFamily="2" charset="-122"/>
              </a:rPr>
              <a:t>tokyo.ac.jp</a:t>
            </a:r>
            <a:r>
              <a:rPr lang="en-US" altLang="zh-CN" sz="2400" dirty="0">
                <a:latin typeface="Arial" panose="020B0604020202090204" pitchFamily="34" charset="0"/>
                <a:ea typeface="宋体" pitchFamily="2" charset="-122"/>
              </a:rPr>
              <a:t>/</a:t>
            </a:r>
            <a:r>
              <a:rPr lang="en-US" altLang="zh-CN" sz="2400" dirty="0" err="1">
                <a:latin typeface="Arial" panose="020B0604020202090204" pitchFamily="34" charset="0"/>
                <a:ea typeface="宋体" pitchFamily="2" charset="-122"/>
              </a:rPr>
              <a:t>sk</a:t>
            </a:r>
            <a:r>
              <a:rPr lang="en-US" altLang="zh-CN" sz="2400" dirty="0">
                <a:latin typeface="Arial" panose="020B0604020202090204" pitchFamily="34" charset="0"/>
                <a:ea typeface="宋体" pitchFamily="2" charset="-122"/>
              </a:rPr>
              <a:t>/</a:t>
            </a:r>
            <a:r>
              <a:rPr lang="en-US" altLang="zh-CN" sz="2400" dirty="0" err="1">
                <a:latin typeface="Arial" panose="020B0604020202090204" pitchFamily="34" charset="0"/>
                <a:ea typeface="宋体" pitchFamily="2" charset="-122"/>
              </a:rPr>
              <a:t>index.html</a:t>
            </a:r>
            <a:r>
              <a:rPr lang="zh-CN" altLang="en-US" sz="2400" dirty="0">
                <a:latin typeface="Arial" panose="020B0604020202090204" pitchFamily="34" charset="0"/>
                <a:ea typeface="宋体" pitchFamily="2" charset="-122"/>
              </a:rPr>
              <a:t>）</a:t>
            </a:r>
            <a:endParaRPr lang="zh-CN" altLang="en-US" sz="2400" dirty="0">
              <a:latin typeface="Arial" panose="020B0604020202090204" pitchFamily="34" charset="0"/>
              <a:ea typeface="宋体" pitchFamily="2" charset="-122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charset="0"/>
              <a:buNone/>
            </a:pPr>
            <a:endParaRPr lang="en-US" altLang="zh-CN" sz="2000" dirty="0">
              <a:latin typeface="Arial" panose="020B0604020202090204" pitchFamily="34" charset="0"/>
              <a:ea typeface="宋体" pitchFamily="2" charset="-122"/>
            </a:endParaRP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4859338" y="2159000"/>
            <a:ext cx="3903662" cy="11604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kumimoji="1" lang="en-US" altLang="zh-CN" sz="2800">
              <a:solidFill>
                <a:srgbClr val="1D1D57"/>
              </a:solidFill>
              <a:latin typeface="Times New Roman" panose="02020603050405020304" charset="0"/>
            </a:endParaRPr>
          </a:p>
          <a:p>
            <a:pPr algn="ctr" eaLnBrk="1" hangingPunct="1">
              <a:spcBef>
                <a:spcPct val="50000"/>
              </a:spcBef>
            </a:pPr>
            <a:endParaRPr kumimoji="1" lang="en-US" altLang="zh-CN" sz="2800">
              <a:solidFill>
                <a:srgbClr val="003366"/>
              </a:solidFill>
              <a:latin typeface="Times New Roman" panose="02020603050405020304" charset="0"/>
            </a:endParaRPr>
          </a:p>
        </p:txBody>
      </p:sp>
      <p:pic>
        <p:nvPicPr>
          <p:cNvPr id="71686" name="Picture 6" descr="superk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67755" y="1268760"/>
            <a:ext cx="4065533" cy="2808312"/>
          </a:xfrm>
          <a:noFill/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403648" y="188640"/>
            <a:ext cx="5688632" cy="584776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dirty="0"/>
              <a:t>中微子望远镜（</a:t>
            </a:r>
            <a:r>
              <a:rPr lang="en-US" altLang="zh-CN" sz="3200" dirty="0"/>
              <a:t>Super-K</a:t>
            </a:r>
            <a:r>
              <a:rPr lang="zh-CN" altLang="en-US" sz="3200" dirty="0"/>
              <a:t>）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403648" y="188640"/>
            <a:ext cx="5688632" cy="584776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dirty="0"/>
              <a:t>中微子望远镜（冰立方）</a:t>
            </a:r>
            <a:endParaRPr lang="zh-CN" altLang="en-US" sz="3200" dirty="0"/>
          </a:p>
        </p:txBody>
      </p:sp>
      <p:pic>
        <p:nvPicPr>
          <p:cNvPr id="6" name="图片 5" descr="b48f7529ab044b24aa17bf13c8eaa7b3.gi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3088640"/>
            <a:ext cx="4931410" cy="3698875"/>
          </a:xfrm>
          <a:prstGeom prst="rect">
            <a:avLst/>
          </a:prstGeom>
        </p:spPr>
      </p:pic>
      <p:pic>
        <p:nvPicPr>
          <p:cNvPr id="7" name="图片 6" descr="350f420c28d4437fb9eefe04bde35b6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335" y="3068955"/>
            <a:ext cx="1902460" cy="1270000"/>
          </a:xfrm>
          <a:prstGeom prst="rect">
            <a:avLst/>
          </a:prstGeom>
        </p:spPr>
      </p:pic>
      <p:pic>
        <p:nvPicPr>
          <p:cNvPr id="9" name="图片 8" descr="WechatIMG175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255" y="4358640"/>
            <a:ext cx="1907540" cy="2428875"/>
          </a:xfrm>
          <a:prstGeom prst="rect">
            <a:avLst/>
          </a:prstGeom>
        </p:spPr>
      </p:pic>
      <p:graphicFrame>
        <p:nvGraphicFramePr>
          <p:cNvPr id="2" name="表格 1"/>
          <p:cNvGraphicFramePr/>
          <p:nvPr>
            <p:custDataLst>
              <p:tags r:id="rId4"/>
            </p:custDataLst>
          </p:nvPr>
        </p:nvGraphicFramePr>
        <p:xfrm>
          <a:off x="179705" y="879475"/>
          <a:ext cx="7909560" cy="1673860"/>
        </p:xfrm>
        <a:graphic>
          <a:graphicData uri="http://schemas.openxmlformats.org/drawingml/2006/table">
            <a:tbl>
              <a:tblPr/>
              <a:tblGrid>
                <a:gridCol w="2636520"/>
                <a:gridCol w="3406140"/>
                <a:gridCol w="1866900"/>
              </a:tblGrid>
              <a:tr h="482600">
                <a:tc>
                  <a:txBody>
                    <a:bodyPr/>
                    <a:p>
                      <a:r>
                        <a:rPr lang="en-US" altLang="zh-CN" sz="1100"/>
                        <a:t>2013</a:t>
                      </a:r>
                      <a:r>
                        <a:rPr lang="zh-CN" altLang="en-US" sz="1100"/>
                        <a:t>年（首次发现）</a:t>
                      </a:r>
                      <a:endParaRPr lang="zh-CN" altLang="en-US" sz="11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100"/>
                        <a:t>宣布发现</a:t>
                      </a:r>
                      <a:r>
                        <a:rPr lang="en-US" altLang="zh-CN" sz="1100"/>
                        <a:t>2</a:t>
                      </a:r>
                      <a:r>
                        <a:rPr lang="zh-CN" altLang="en-US" sz="1100"/>
                        <a:t>个能量</a:t>
                      </a:r>
                      <a:r>
                        <a:rPr lang="en-US" altLang="zh-CN" sz="1100"/>
                        <a:t>&gt;1 PeV</a:t>
                      </a:r>
                      <a:r>
                        <a:rPr lang="zh-CN" altLang="en-US" sz="1100"/>
                        <a:t>的“泰山”中微子，证明宇宙高能中微子的存在。</a:t>
                      </a:r>
                      <a:endParaRPr lang="zh-CN" altLang="en-US" sz="11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100"/>
                        <a:t>~2</a:t>
                      </a:r>
                      <a:r>
                        <a:rPr lang="zh-CN" altLang="en-US" sz="1100"/>
                        <a:t>个（首批）</a:t>
                      </a:r>
                      <a:endParaRPr lang="zh-CN" altLang="en-US" sz="11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82600">
                <a:tc>
                  <a:txBody>
                    <a:bodyPr/>
                    <a:p>
                      <a:r>
                        <a:rPr lang="en-US" altLang="zh-CN" sz="1100"/>
                        <a:t>2014-2018</a:t>
                      </a:r>
                      <a:r>
                        <a:rPr lang="zh-CN" altLang="en-US" sz="1100"/>
                        <a:t>年</a:t>
                      </a:r>
                      <a:endParaRPr lang="zh-CN" altLang="en-US" sz="11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100"/>
                        <a:t>确认这些事件来自宇宙深处，并绘制了首张高能中微子“天空图”。</a:t>
                      </a:r>
                      <a:endParaRPr lang="zh-CN" altLang="en-US" sz="11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100"/>
                        <a:t>增长至 </a:t>
                      </a:r>
                      <a:r>
                        <a:rPr lang="en-US" altLang="zh-CN" sz="1100"/>
                        <a:t>~80</a:t>
                      </a:r>
                      <a:r>
                        <a:rPr lang="zh-CN" altLang="en-US" sz="1100"/>
                        <a:t>个</a:t>
                      </a:r>
                      <a:endParaRPr lang="zh-CN" altLang="en-US" sz="11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82600">
                <a:tc>
                  <a:txBody>
                    <a:bodyPr/>
                    <a:p>
                      <a:r>
                        <a:rPr lang="en-US" altLang="zh-CN" sz="1100"/>
                        <a:t>2018</a:t>
                      </a:r>
                      <a:r>
                        <a:rPr lang="zh-CN" altLang="en-US" sz="1100"/>
                        <a:t>年至今</a:t>
                      </a:r>
                      <a:endParaRPr lang="zh-CN" altLang="en-US" sz="11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100"/>
                        <a:t>2022年，</a:t>
                      </a:r>
                      <a:r>
                        <a:rPr lang="zh-CN" altLang="en-US" sz="1100"/>
                        <a:t>疑似来自邻星系</a:t>
                      </a:r>
                      <a:r>
                        <a:rPr lang="en-US" altLang="zh-CN" sz="1100"/>
                        <a:t>NGC 1068（M</a:t>
                      </a:r>
                      <a:r>
                        <a:rPr lang="zh-CN" altLang="en-US" sz="1100"/>
                        <a:t>77</a:t>
                      </a:r>
                      <a:r>
                        <a:rPr lang="en-US" altLang="zh-CN" sz="1100"/>
                        <a:t>)</a:t>
                      </a:r>
                      <a:r>
                        <a:rPr lang="zh-CN" altLang="en-US" sz="1100"/>
                        <a:t>中微子；</a:t>
                      </a:r>
                      <a:r>
                        <a:rPr lang="en-US" altLang="zh-CN" sz="1100"/>
                        <a:t>2023</a:t>
                      </a:r>
                      <a:r>
                        <a:rPr lang="zh-CN" altLang="en-US" sz="1100"/>
                        <a:t>年首次识别出个别中微子的源头（如耀变体</a:t>
                      </a:r>
                      <a:r>
                        <a:rPr lang="en-US" altLang="zh-CN" sz="1100"/>
                        <a:t>TXS 0506+056</a:t>
                      </a:r>
                      <a:r>
                        <a:rPr lang="zh-CN" altLang="en-US" sz="1100"/>
                        <a:t>），进入多信使天文学时代。观测到了来自银河系内部的中微子</a:t>
                      </a:r>
                      <a:endParaRPr lang="zh-CN" altLang="en-US" sz="1100"/>
                    </a:p>
                  </a:txBody>
                  <a:tcPr marL="0" marR="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/>
                    </a:p>
                    <a:p>
                      <a:pPr>
                        <a:buNone/>
                      </a:pPr>
                      <a:endParaRPr lang="en-US" altLang="zh-CN"/>
                    </a:p>
                    <a:p>
                      <a:pPr>
                        <a:buNone/>
                      </a:pPr>
                      <a:endParaRPr lang="en-US" altLang="zh-CN"/>
                    </a:p>
                  </a:txBody>
                  <a:tcPr>
                    <a:lnL>
                      <a:noFill/>
                    </a:lnL>
                    <a:lnT>
                      <a:noFill/>
                    </a:lnT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415290" y="2487295"/>
            <a:ext cx="7744460" cy="4044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000" dirty="0">
                <a:solidFill>
                  <a:schemeClr val="accent5"/>
                </a:solidFill>
                <a:latin typeface="Arial" panose="020B0604020202090204" pitchFamily="34" charset="0"/>
                <a:ea typeface="宋体" pitchFamily="2" charset="-122"/>
                <a:sym typeface="+mn-ea"/>
              </a:rPr>
              <a:t>弗朗西斯·哈尔岑（</a:t>
            </a:r>
            <a:r>
              <a:rPr lang="en-US" altLang="zh-CN" sz="2000" dirty="0">
                <a:solidFill>
                  <a:schemeClr val="accent5"/>
                </a:solidFill>
                <a:latin typeface="Arial" panose="020B0604020202090204" pitchFamily="34" charset="0"/>
                <a:ea typeface="宋体" pitchFamily="2" charset="-122"/>
                <a:sym typeface="+mn-ea"/>
              </a:rPr>
              <a:t>Francis Halzen）</a:t>
            </a:r>
            <a:r>
              <a:rPr lang="zh-CN" altLang="en-US" sz="2000" dirty="0">
                <a:solidFill>
                  <a:schemeClr val="accent5"/>
                </a:solidFill>
                <a:latin typeface="Arial" panose="020B0604020202090204" pitchFamily="34" charset="0"/>
                <a:ea typeface="宋体" pitchFamily="2" charset="-122"/>
                <a:sym typeface="+mn-ea"/>
              </a:rPr>
              <a:t>获</a:t>
            </a:r>
            <a:r>
              <a:rPr lang="en-US" altLang="zh-CN" sz="2000" dirty="0">
                <a:solidFill>
                  <a:schemeClr val="accent5"/>
                </a:solidFill>
                <a:latin typeface="Arial" panose="020B0604020202090204" pitchFamily="34" charset="0"/>
                <a:ea typeface="宋体" pitchFamily="2" charset="-122"/>
                <a:sym typeface="+mn-ea"/>
              </a:rPr>
              <a:t>2026</a:t>
            </a:r>
            <a:r>
              <a:rPr lang="zh-CN" altLang="en-US" sz="2000" dirty="0">
                <a:solidFill>
                  <a:schemeClr val="accent5"/>
                </a:solidFill>
                <a:latin typeface="Arial" panose="020B0604020202090204" pitchFamily="34" charset="0"/>
                <a:ea typeface="宋体" pitchFamily="2" charset="-122"/>
                <a:sym typeface="+mn-ea"/>
              </a:rPr>
              <a:t>年</a:t>
            </a:r>
            <a:r>
              <a:rPr lang="en-US" altLang="zh-CN" sz="2000" dirty="0">
                <a:solidFill>
                  <a:schemeClr val="accent5"/>
                </a:solidFill>
                <a:latin typeface="Arial" panose="020B0604020202090204" pitchFamily="34" charset="0"/>
                <a:ea typeface="宋体" pitchFamily="2" charset="-122"/>
                <a:sym typeface="+mn-ea"/>
              </a:rPr>
              <a:t>Nobel</a:t>
            </a:r>
            <a:r>
              <a:rPr lang="zh-CN" altLang="en-US" sz="2000" dirty="0">
                <a:solidFill>
                  <a:schemeClr val="accent5"/>
                </a:solidFill>
                <a:latin typeface="Arial" panose="020B0604020202090204" pitchFamily="34" charset="0"/>
                <a:ea typeface="宋体" pitchFamily="2" charset="-122"/>
                <a:sym typeface="+mn-ea"/>
              </a:rPr>
              <a:t>物理奖</a:t>
            </a:r>
            <a:r>
              <a:rPr lang="en-US" altLang="zh-CN" sz="2000" dirty="0">
                <a:solidFill>
                  <a:schemeClr val="accent5"/>
                </a:solidFill>
                <a:latin typeface="Arial" panose="020B0604020202090204" pitchFamily="34" charset="0"/>
                <a:ea typeface="宋体" pitchFamily="2" charset="-122"/>
                <a:sym typeface="+mn-ea"/>
              </a:rPr>
              <a:t>!</a:t>
            </a:r>
            <a:endParaRPr lang="en-US" altLang="zh-CN" sz="2000" dirty="0">
              <a:solidFill>
                <a:schemeClr val="accent5"/>
              </a:solidFill>
              <a:latin typeface="Arial" panose="020B0604020202090204" pitchFamily="34" charset="0"/>
              <a:ea typeface="宋体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3505200" y="0"/>
            <a:ext cx="1828800" cy="7016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dirty="0">
                <a:solidFill>
                  <a:schemeClr val="bg1"/>
                </a:solidFill>
              </a:rPr>
              <a:t>引力波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pic>
        <p:nvPicPr>
          <p:cNvPr id="157699" name="Picture 3" descr="GravitationalWave_PlusPolarization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057400" y="914400"/>
            <a:ext cx="4648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600200" y="5715000"/>
            <a:ext cx="6324600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/>
              <a:t>引力波效应：两种偏振模式</a:t>
            </a:r>
            <a:endParaRPr lang="zh-CN" altLang="en-US" sz="3600"/>
          </a:p>
        </p:txBody>
      </p:sp>
      <p:pic>
        <p:nvPicPr>
          <p:cNvPr id="157701" name="Picture 5" descr="GravitationalWave_CrossPolariz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592" y="1157064"/>
            <a:ext cx="4648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8" name="Object 6"/>
          <p:cNvGraphicFramePr>
            <a:graphicFrameLocks noChangeAspect="1"/>
          </p:cNvGraphicFramePr>
          <p:nvPr/>
        </p:nvGraphicFramePr>
        <p:xfrm>
          <a:off x="6444208" y="2852936"/>
          <a:ext cx="1871663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" name="公式" r:id="rId3" imgW="723900" imgH="393700" progId="Equation.3">
                  <p:embed/>
                </p:oleObj>
              </mc:Choice>
              <mc:Fallback>
                <p:oleObj name="公式" r:id="rId3" imgW="723900" imgH="393700" progId="Equation.3">
                  <p:embed/>
                  <p:pic>
                    <p:nvPicPr>
                      <p:cNvPr id="0" name="图片 5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2852936"/>
                        <a:ext cx="1871663" cy="10175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7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576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7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57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3528" y="1052736"/>
            <a:ext cx="4086622" cy="5681811"/>
            <a:chOff x="1115616" y="404664"/>
            <a:chExt cx="4086622" cy="5681811"/>
          </a:xfrm>
        </p:grpSpPr>
        <p:pic>
          <p:nvPicPr>
            <p:cNvPr id="73730" name="Picture 2" descr="GWO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1143000" y="1295400"/>
              <a:ext cx="4059238" cy="4791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731" name="Text Box 3"/>
            <p:cNvSpPr txBox="1">
              <a:spLocks noChangeArrowheads="1"/>
            </p:cNvSpPr>
            <p:nvPr/>
          </p:nvSpPr>
          <p:spPr bwMode="auto">
            <a:xfrm>
              <a:off x="1115616" y="404664"/>
              <a:ext cx="3124200" cy="650875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3600"/>
                <a:t>Weber </a:t>
              </a:r>
              <a:r>
                <a:rPr lang="zh-CN" altLang="en-US" sz="3600"/>
                <a:t>共振棒</a:t>
              </a:r>
              <a:endParaRPr lang="zh-CN" altLang="en-US" sz="3600"/>
            </a:p>
          </p:txBody>
        </p:sp>
      </p:grp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4932040" y="1378173"/>
            <a:ext cx="3352800" cy="1587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金属铝棒：固有频率</a:t>
            </a:r>
            <a:r>
              <a:rPr lang="en-US" altLang="zh-CN" sz="2800" dirty="0"/>
              <a:t>~1660Hz</a:t>
            </a:r>
            <a:endParaRPr lang="en-US" altLang="zh-CN" sz="28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压电传感器</a:t>
            </a:r>
            <a:endParaRPr lang="zh-CN" altLang="en-US" sz="2800" dirty="0"/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4948304" y="4339009"/>
            <a:ext cx="3352800" cy="18018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chemeClr val="hlink"/>
                </a:solidFill>
              </a:rPr>
              <a:t>现代改进</a:t>
            </a:r>
            <a:endParaRPr lang="zh-CN" altLang="en-US" sz="2800" dirty="0">
              <a:solidFill>
                <a:schemeClr val="hlink"/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低温冷却</a:t>
            </a:r>
            <a:endParaRPr lang="zh-CN" altLang="en-US" sz="28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超导量子干涉仪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552" y="404664"/>
            <a:ext cx="7632848" cy="1169391"/>
          </a:xfrm>
          <a:solidFill>
            <a:schemeClr val="bg1"/>
          </a:solidFill>
          <a:ln>
            <a:solidFill>
              <a:schemeClr val="hlink"/>
            </a:solidFill>
          </a:ln>
        </p:spPr>
        <p:txBody>
          <a:bodyPr/>
          <a:lstStyle/>
          <a:p>
            <a:pPr eaLnBrk="1" hangingPunct="1"/>
            <a:r>
              <a:rPr lang="zh-CN" altLang="en-US" sz="4000" dirty="0">
                <a:solidFill>
                  <a:schemeClr val="tx1"/>
                </a:solidFill>
              </a:rPr>
              <a:t>激光干涉引力波天文台（</a:t>
            </a:r>
            <a:r>
              <a:rPr lang="en-US" altLang="zh-CN" sz="4000" dirty="0">
                <a:solidFill>
                  <a:schemeClr val="tx1"/>
                </a:solidFill>
              </a:rPr>
              <a:t>LIGO</a:t>
            </a:r>
            <a:r>
              <a:rPr lang="zh-CN" altLang="en-US" sz="4000" dirty="0">
                <a:solidFill>
                  <a:schemeClr val="tx1"/>
                </a:solidFill>
              </a:rPr>
              <a:t>）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pic>
        <p:nvPicPr>
          <p:cNvPr id="74755" name="Picture 3" descr="t19911_f2_b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 cstate="print"/>
          <a:stretch>
            <a:fillRect/>
          </a:stretch>
        </p:blipFill>
        <p:spPr>
          <a:xfrm>
            <a:off x="467544" y="1745601"/>
            <a:ext cx="4032448" cy="4288749"/>
          </a:xfrm>
          <a:noFill/>
        </p:spPr>
      </p:pic>
      <p:pic>
        <p:nvPicPr>
          <p:cNvPr id="74757" name="Picture 5" descr="aerial-livingston pic 1b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44752" y="4164855"/>
            <a:ext cx="2881313" cy="2325688"/>
          </a:xfrm>
          <a:noFill/>
          <a:ln w="25400">
            <a:solidFill>
              <a:schemeClr val="tx1"/>
            </a:solidFill>
          </a:ln>
        </p:spPr>
      </p:pic>
      <p:pic>
        <p:nvPicPr>
          <p:cNvPr id="74756" name="Picture 4" descr="aeri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4752" y="1650255"/>
            <a:ext cx="2895600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696416" y="6222255"/>
            <a:ext cx="41148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/>
              <a:t>双中子星的并合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go20160211v6.m4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5496" y="1201253"/>
            <a:ext cx="8532439" cy="4799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orbit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67544" y="1078592"/>
            <a:ext cx="7483495" cy="3922936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915035" y="261620"/>
            <a:ext cx="6849745" cy="78803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600" dirty="0" err="1"/>
              <a:t>LISA</a:t>
            </a:r>
            <a:r>
              <a:rPr lang="zh-CN" altLang="en-US" sz="3600" dirty="0" err="1"/>
              <a:t>、太极、天琴</a:t>
            </a:r>
            <a:endParaRPr lang="zh-CN" altLang="en-US" sz="3600" dirty="0" err="1"/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251520" y="5144294"/>
            <a:ext cx="5181600" cy="1587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太阳辐射压与太阳风的影响</a:t>
            </a:r>
            <a:endParaRPr lang="zh-CN" altLang="en-US" sz="28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探测中等质量黑洞的并合；宇宙残留引力波</a:t>
            </a:r>
            <a:endParaRPr lang="zh-CN" altLang="en-US" sz="2800" dirty="0"/>
          </a:p>
        </p:txBody>
      </p:sp>
      <p:pic>
        <p:nvPicPr>
          <p:cNvPr id="75781" name="Picture 5" descr="orb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57351" y="5018088"/>
            <a:ext cx="2667000" cy="183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7624" y="2924944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400" dirty="0">
                <a:solidFill>
                  <a:srgbClr val="0070C0"/>
                </a:solidFill>
              </a:rPr>
              <a:t>三、从行星到宇宙</a:t>
            </a:r>
            <a:endParaRPr kumimoji="1" lang="zh-CN" altLang="en-US" sz="4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381000"/>
            <a:ext cx="5181600" cy="1219200"/>
          </a:xfrm>
        </p:spPr>
        <p:txBody>
          <a:bodyPr/>
          <a:lstStyle/>
          <a:p>
            <a:pPr eaLnBrk="1" hangingPunct="1"/>
            <a:r>
              <a:rPr lang="zh-CN" altLang="en-US"/>
              <a:t>行星的运动规律</a:t>
            </a:r>
            <a:endParaRPr lang="zh-CN" altLang="en-US"/>
          </a:p>
          <a:p>
            <a:pPr lvl="1" eaLnBrk="1" hangingPunct="1"/>
            <a:r>
              <a:rPr lang="zh-CN" altLang="en-US"/>
              <a:t>第谷对天空的观测（肉眼）</a:t>
            </a:r>
            <a:endParaRPr lang="zh-CN" altLang="en-US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4" y="1471521"/>
            <a:ext cx="8488326" cy="462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7429128" cy="59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057400" y="0"/>
            <a:ext cx="4343400" cy="701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dirty="0"/>
              <a:t>第谷在观测</a:t>
            </a:r>
            <a:endParaRPr lang="zh-CN" altLang="en-US" sz="4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762000"/>
            <a:ext cx="8001000" cy="106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/>
              <a:t>行星运动规律：开普勒三大定律</a:t>
            </a:r>
            <a:endParaRPr lang="zh-CN" altLang="en-US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/>
              <a:t>开普勒：太空立法者</a:t>
            </a:r>
            <a:endParaRPr lang="zh-CN" altLang="en-US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76485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762000"/>
            <a:ext cx="8382000" cy="990600"/>
          </a:xfrm>
        </p:spPr>
        <p:txBody>
          <a:bodyPr/>
          <a:lstStyle/>
          <a:p>
            <a:pPr eaLnBrk="1" hangingPunct="1"/>
            <a:r>
              <a:rPr lang="zh-CN" altLang="en-US"/>
              <a:t>牛顿万有引力定律</a:t>
            </a:r>
            <a:endParaRPr lang="zh-CN" altLang="en-US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00200"/>
            <a:ext cx="5567387" cy="4842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1219200" y="381000"/>
            <a:ext cx="6705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zh-CN" altLang="en-US" sz="4400">
                <a:solidFill>
                  <a:srgbClr val="FF0000"/>
                </a:solidFill>
              </a:rPr>
              <a:t>水星近日点的进动</a:t>
            </a:r>
            <a:endParaRPr lang="zh-CN" altLang="en-US" sz="4400">
              <a:solidFill>
                <a:srgbClr val="FF0000"/>
              </a:solidFill>
            </a:endParaRPr>
          </a:p>
        </p:txBody>
      </p:sp>
      <p:pic>
        <p:nvPicPr>
          <p:cNvPr id="31747" name="Picture 5" descr="水星近日点进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47800"/>
            <a:ext cx="5562600" cy="496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762000"/>
            <a:ext cx="8001000" cy="838200"/>
          </a:xfrm>
        </p:spPr>
        <p:txBody>
          <a:bodyPr/>
          <a:lstStyle/>
          <a:p>
            <a:pPr eaLnBrk="1" hangingPunct="1"/>
            <a:r>
              <a:rPr lang="en-US" altLang="zh-CN"/>
              <a:t>Einstein</a:t>
            </a:r>
            <a:r>
              <a:rPr lang="zh-CN" altLang="en-US"/>
              <a:t>广义相对论</a:t>
            </a:r>
            <a:endParaRPr lang="zh-CN" altLang="en-US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358900"/>
            <a:ext cx="6310313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668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55" y="691198"/>
            <a:ext cx="7099300" cy="582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0692" name="Rectangle 4"/>
          <p:cNvSpPr>
            <a:spLocks noChangeArrowheads="1"/>
          </p:cNvSpPr>
          <p:nvPr/>
        </p:nvSpPr>
        <p:spPr bwMode="auto">
          <a:xfrm>
            <a:off x="5796280" y="1120140"/>
            <a:ext cx="247586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p>
            <a:r>
              <a:rPr lang="zh-CN" sz="3200">
                <a:solidFill>
                  <a:schemeClr val="hlink"/>
                </a:solidFill>
              </a:rPr>
              <a:t>木星</a:t>
            </a:r>
            <a:endParaRPr lang="zh-CN" sz="32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2" name="Rectangle 4"/>
          <p:cNvSpPr>
            <a:spLocks noChangeArrowheads="1"/>
          </p:cNvSpPr>
          <p:nvPr/>
        </p:nvSpPr>
        <p:spPr bwMode="auto">
          <a:xfrm>
            <a:off x="4953000" y="1066800"/>
            <a:ext cx="34988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chemeClr val="hlink"/>
                </a:solidFill>
              </a:rPr>
              <a:t>苏梅克－利维彗星撞击木星（</a:t>
            </a:r>
            <a:r>
              <a:rPr lang="en-US" altLang="zh-CN" sz="3200">
                <a:solidFill>
                  <a:schemeClr val="hlink"/>
                </a:solidFill>
              </a:rPr>
              <a:t>1994</a:t>
            </a:r>
            <a:r>
              <a:rPr lang="zh-CN" altLang="en-US" sz="3200">
                <a:solidFill>
                  <a:schemeClr val="hlink"/>
                </a:solidFill>
              </a:rPr>
              <a:t>）</a:t>
            </a:r>
            <a:endParaRPr lang="zh-CN" altLang="en-US" sz="3200">
              <a:solidFill>
                <a:schemeClr val="hlink"/>
              </a:solidFill>
            </a:endParaRPr>
          </a:p>
        </p:txBody>
      </p:sp>
      <p:pic>
        <p:nvPicPr>
          <p:cNvPr id="370693" name="Picture 5" descr="彗木相撞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5825"/>
            <a:ext cx="4479925" cy="597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69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6992"/>
            <a:ext cx="4034317" cy="3207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740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3" y="475933"/>
            <a:ext cx="6303962" cy="591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0692" name="Rectangle 4"/>
          <p:cNvSpPr>
            <a:spLocks noChangeArrowheads="1"/>
          </p:cNvSpPr>
          <p:nvPr/>
        </p:nvSpPr>
        <p:spPr bwMode="auto">
          <a:xfrm>
            <a:off x="5527040" y="1201420"/>
            <a:ext cx="2745105" cy="448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p>
            <a:r>
              <a:rPr lang="zh-CN" sz="3200">
                <a:solidFill>
                  <a:schemeClr val="hlink"/>
                </a:solidFill>
              </a:rPr>
              <a:t>木星的卫星</a:t>
            </a:r>
            <a:r>
              <a:rPr lang="en-US" altLang="zh-CN" sz="3200">
                <a:solidFill>
                  <a:schemeClr val="hlink"/>
                </a:solidFill>
              </a:rPr>
              <a:t>Io</a:t>
            </a:r>
            <a:endParaRPr lang="en-US" altLang="zh-CN" sz="3200">
              <a:solidFill>
                <a:schemeClr val="hlink"/>
              </a:solidFill>
            </a:endParaRPr>
          </a:p>
          <a:p>
            <a:r>
              <a:rPr lang="en-US" altLang="zh-CN" sz="3200">
                <a:solidFill>
                  <a:schemeClr val="hlink"/>
                </a:solidFill>
              </a:rPr>
              <a:t>:</a:t>
            </a:r>
            <a:r>
              <a:rPr lang="zh-CN" altLang="en-US" sz="3200">
                <a:solidFill>
                  <a:schemeClr val="hlink"/>
                </a:solidFill>
              </a:rPr>
              <a:t>火山喷发</a:t>
            </a:r>
            <a:r>
              <a:rPr lang="en-US" altLang="zh-CN" sz="3200">
                <a:solidFill>
                  <a:schemeClr val="hlink"/>
                </a:solidFill>
              </a:rPr>
              <a:t>SO2</a:t>
            </a:r>
            <a:endParaRPr lang="en-US" altLang="zh-CN" sz="32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810" name="Picture 2" descr="土星－“旅行者”拍摄的土星及土星环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052830"/>
            <a:ext cx="7224395" cy="559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5811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2057400" y="5410200"/>
            <a:ext cx="7772400" cy="1143000"/>
          </a:xfrm>
        </p:spPr>
        <p:txBody>
          <a:bodyPr/>
          <a:lstStyle/>
          <a:p>
            <a:r>
              <a:rPr lang="en-US" altLang="zh-CN"/>
              <a:t>“</a:t>
            </a:r>
            <a:r>
              <a:rPr lang="zh-CN" altLang="en-US"/>
              <a:t>旅行者”拍摄的土星</a:t>
            </a:r>
            <a:endParaRPr lang="zh-CN" altLang="en-US"/>
          </a:p>
        </p:txBody>
      </p:sp>
      <p:sp>
        <p:nvSpPr>
          <p:cNvPr id="370692" name="Rectangle 4"/>
          <p:cNvSpPr>
            <a:spLocks noChangeArrowheads="1"/>
          </p:cNvSpPr>
          <p:nvPr/>
        </p:nvSpPr>
        <p:spPr bwMode="auto">
          <a:xfrm>
            <a:off x="761365" y="260985"/>
            <a:ext cx="6987540" cy="730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p>
            <a:r>
              <a:rPr lang="zh-CN" sz="3200">
                <a:solidFill>
                  <a:schemeClr val="hlink"/>
                </a:solidFill>
              </a:rPr>
              <a:t>土星</a:t>
            </a:r>
            <a:endParaRPr lang="en-US" altLang="zh-CN" sz="320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609600"/>
            <a:ext cx="1066800" cy="5257800"/>
          </a:xfrm>
        </p:spPr>
        <p:txBody>
          <a:bodyPr/>
          <a:lstStyle/>
          <a:p>
            <a:r>
              <a:rPr lang="zh-CN" altLang="en-US" dirty="0"/>
              <a:t>天王星的光环</a:t>
            </a:r>
            <a:endParaRPr lang="zh-CN" altLang="en-US" dirty="0"/>
          </a:p>
        </p:txBody>
      </p:sp>
      <p:pic>
        <p:nvPicPr>
          <p:cNvPr id="377859" name="Picture 3" descr="天王星环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838200"/>
            <a:ext cx="1295400" cy="4191000"/>
          </a:xfrm>
        </p:spPr>
        <p:txBody>
          <a:bodyPr/>
          <a:lstStyle/>
          <a:p>
            <a:r>
              <a:rPr lang="zh-CN" altLang="en-US"/>
              <a:t>海王星近照</a:t>
            </a:r>
            <a:endParaRPr lang="zh-CN" altLang="en-US"/>
          </a:p>
        </p:txBody>
      </p:sp>
      <p:pic>
        <p:nvPicPr>
          <p:cNvPr id="378883" name="Picture 3" descr="海王星近照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763" y="0"/>
            <a:ext cx="6088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zh-CN" altLang="en-US"/>
              <a:t>海王星的卫星</a:t>
            </a:r>
            <a:endParaRPr lang="zh-CN" altLang="en-US"/>
          </a:p>
        </p:txBody>
      </p:sp>
      <p:sp>
        <p:nvSpPr>
          <p:cNvPr id="38093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380932" name="Picture 4" descr="海王星与它的卫星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5010150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0933" name="Picture 5" descr="海王星－Triton 局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65200"/>
            <a:ext cx="4152900" cy="277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0934" name="Picture 6" descr="海王星－卫星Triton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76600"/>
            <a:ext cx="35814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zh-CN" altLang="en-US"/>
              <a:t>哈雷彗星</a:t>
            </a:r>
            <a:endParaRPr lang="zh-CN" altLang="en-US"/>
          </a:p>
        </p:txBody>
      </p:sp>
      <p:pic>
        <p:nvPicPr>
          <p:cNvPr id="387076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58" y="1545097"/>
            <a:ext cx="6591230" cy="4003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7077" name="Picture 5" descr="哈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861" y="3929877"/>
            <a:ext cx="1738556" cy="291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2406650"/>
            <a:ext cx="7772400" cy="889000"/>
          </a:xfrm>
        </p:spPr>
        <p:txBody>
          <a:bodyPr/>
          <a:lstStyle/>
          <a:p>
            <a:endParaRPr lang="zh-CN" altLang="zh-CN"/>
          </a:p>
        </p:txBody>
      </p:sp>
      <p:sp>
        <p:nvSpPr>
          <p:cNvPr id="388099" name="Rectangle 3"/>
          <p:cNvSpPr>
            <a:spLocks noGrp="1" noRot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388100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10091"/>
            <a:ext cx="7935416" cy="5179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zh-CN" altLang="en-US"/>
              <a:t>百武彗星</a:t>
            </a:r>
            <a:endParaRPr lang="zh-CN" altLang="en-US"/>
          </a:p>
        </p:txBody>
      </p:sp>
      <p:pic>
        <p:nvPicPr>
          <p:cNvPr id="391172" name="Picture 4" descr="彗星－百武彗星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7924800" cy="544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23528" y="1035893"/>
            <a:ext cx="7543800" cy="5705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4905089" y="3836987"/>
          <a:ext cx="297180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" name="公式" r:id="rId2" imgW="1358265" imgH="241300" progId="Equation.3">
                  <p:embed/>
                </p:oleObj>
              </mc:Choice>
              <mc:Fallback>
                <p:oleObj name="公式" r:id="rId2" imgW="1358265" imgH="241300" progId="Equation.3">
                  <p:embed/>
                  <p:pic>
                    <p:nvPicPr>
                      <p:cNvPr id="0" name="图片 1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089" y="3836987"/>
                        <a:ext cx="2971800" cy="5270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Rot="1" noChangeArrowheads="1"/>
          </p:cNvSpPr>
          <p:nvPr/>
        </p:nvSpPr>
        <p:spPr bwMode="auto">
          <a:xfrm>
            <a:off x="3132138" y="188913"/>
            <a:ext cx="2819400" cy="6858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33"/>
            </a:solidFill>
            <a:miter lim="800000"/>
          </a:ln>
        </p:spPr>
        <p:txBody>
          <a:bodyPr anchor="ctr"/>
          <a:lstStyle/>
          <a:p>
            <a:pPr algn="ctr"/>
            <a:r>
              <a:rPr lang="zh-CN" altLang="en-US" sz="4400" dirty="0">
                <a:latin typeface="华文新魏" pitchFamily="2" charset="-122"/>
                <a:ea typeface="华文新魏" pitchFamily="2" charset="-122"/>
              </a:rPr>
              <a:t>恒星能源？</a:t>
            </a:r>
            <a:endParaRPr lang="zh-CN" altLang="en-US" sz="4400" dirty="0"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350"/>
            <a:ext cx="7799387" cy="771525"/>
          </a:xfrm>
        </p:spPr>
        <p:txBody>
          <a:bodyPr/>
          <a:lstStyle/>
          <a:p>
            <a:pPr eaLnBrk="1" hangingPunct="1"/>
            <a:r>
              <a:rPr lang="zh-CN" altLang="en-US"/>
              <a:t>太阳中微子问题</a:t>
            </a:r>
            <a:endParaRPr lang="zh-CN" altLang="en-US"/>
          </a:p>
        </p:txBody>
      </p:sp>
      <p:sp>
        <p:nvSpPr>
          <p:cNvPr id="205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777825" y="1828800"/>
            <a:ext cx="7394575" cy="2057400"/>
          </a:xfrm>
        </p:spPr>
        <p:txBody>
          <a:bodyPr/>
          <a:lstStyle/>
          <a:p>
            <a:pPr eaLnBrk="1" hangingPunct="1"/>
            <a:r>
              <a:rPr lang="zh-CN" altLang="en-US" sz="2800" dirty="0"/>
              <a:t>太阳中微子的能量</a:t>
            </a:r>
            <a:endParaRPr lang="zh-CN" altLang="en-US" sz="2800" dirty="0"/>
          </a:p>
          <a:p>
            <a:pPr lvl="1" eaLnBrk="1" hangingPunct="1"/>
            <a:r>
              <a:rPr lang="en-US" altLang="zh-CN" sz="2400" dirty="0"/>
              <a:t>PPI</a:t>
            </a:r>
            <a:r>
              <a:rPr lang="zh-CN" altLang="en-US" sz="2400" dirty="0"/>
              <a:t>：</a:t>
            </a:r>
            <a:r>
              <a:rPr lang="en-US" altLang="zh-CN" sz="2400" dirty="0"/>
              <a:t>~0.26 </a:t>
            </a:r>
            <a:r>
              <a:rPr lang="en-US" altLang="zh-CN" sz="2400" dirty="0" err="1"/>
              <a:t>MeV</a:t>
            </a:r>
            <a:endParaRPr lang="en-US" altLang="zh-CN" sz="2400" dirty="0"/>
          </a:p>
          <a:p>
            <a:pPr lvl="1" eaLnBrk="1" hangingPunct="1"/>
            <a:r>
              <a:rPr lang="en-US" altLang="zh-CN" sz="2400" dirty="0"/>
              <a:t>PPIII</a:t>
            </a:r>
            <a:r>
              <a:rPr lang="zh-CN" altLang="en-US" sz="2400" dirty="0"/>
              <a:t>：</a:t>
            </a:r>
            <a:r>
              <a:rPr lang="en-US" altLang="zh-CN" sz="2400" dirty="0"/>
              <a:t>~7-14 </a:t>
            </a:r>
            <a:r>
              <a:rPr lang="en-US" altLang="zh-CN" sz="2400" dirty="0" err="1"/>
              <a:t>MeV</a:t>
            </a:r>
            <a:endParaRPr lang="en-US" altLang="zh-CN" sz="2400" dirty="0"/>
          </a:p>
          <a:p>
            <a:pPr eaLnBrk="1" hangingPunct="1"/>
            <a:r>
              <a:rPr lang="en-US" altLang="zh-CN" sz="2800" dirty="0"/>
              <a:t>Ray Davis</a:t>
            </a:r>
            <a:r>
              <a:rPr lang="zh-CN" altLang="en-US" sz="2800" dirty="0"/>
              <a:t>， </a:t>
            </a:r>
            <a:r>
              <a:rPr lang="en-US" altLang="zh-CN" sz="2800" dirty="0"/>
              <a:t>1970s</a:t>
            </a:r>
            <a:r>
              <a:rPr lang="zh-CN" altLang="en-US" sz="2800" dirty="0"/>
              <a:t>，</a:t>
            </a:r>
            <a:r>
              <a:rPr lang="en-US" altLang="zh-CN" sz="2800" dirty="0"/>
              <a:t>PPIII</a:t>
            </a:r>
            <a:r>
              <a:rPr lang="zh-CN" altLang="en-US" sz="2800" dirty="0"/>
              <a:t>中微子</a:t>
            </a:r>
            <a:endParaRPr lang="zh-CN" altLang="en-US" sz="2800" dirty="0"/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828800" y="4038600"/>
          <a:ext cx="2360613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" name="Equation" r:id="rId1" imgW="42659300" imgH="7708900" progId="Equation.DSMT4">
                  <p:embed/>
                </p:oleObj>
              </mc:Choice>
              <mc:Fallback>
                <p:oleObj name="Equation" r:id="rId1" imgW="42659300" imgH="7708900" progId="Equation.DSMT4">
                  <p:embed/>
                  <p:pic>
                    <p:nvPicPr>
                      <p:cNvPr id="0" name="图片 22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038600"/>
                        <a:ext cx="2360613" cy="427038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 w="9525">
                        <a:solidFill>
                          <a:srgbClr val="FF66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981575" y="4038600"/>
          <a:ext cx="1771650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" name="公式" r:id="rId3" imgW="965200" imgH="241300" progId="Equation.3">
                  <p:embed/>
                </p:oleObj>
              </mc:Choice>
              <mc:Fallback>
                <p:oleObj name="公式" r:id="rId3" imgW="965200" imgH="241300" progId="Equation.3">
                  <p:embed/>
                  <p:pic>
                    <p:nvPicPr>
                      <p:cNvPr id="0" name="图片 22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1575" y="4038600"/>
                        <a:ext cx="1771650" cy="4429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2438400" y="4572000"/>
            <a:ext cx="41910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>
                <a:latin typeface="Times New Roman" panose="02020603050405020304" charset="0"/>
              </a:rPr>
              <a:t>放射性氩：半衰期</a:t>
            </a:r>
            <a:r>
              <a:rPr kumimoji="1" lang="en-US" altLang="zh-CN" sz="2400">
                <a:latin typeface="Times New Roman" panose="02020603050405020304" charset="0"/>
              </a:rPr>
              <a:t>~34</a:t>
            </a:r>
            <a:r>
              <a:rPr kumimoji="1" lang="zh-CN" altLang="en-US" sz="2400">
                <a:latin typeface="Times New Roman" panose="02020603050405020304" charset="0"/>
              </a:rPr>
              <a:t>天</a:t>
            </a:r>
            <a:endParaRPr kumimoji="1" lang="zh-CN" altLang="en-US" sz="2400">
              <a:latin typeface="Times New Roman" panose="02020603050405020304" charset="0"/>
            </a:endParaRPr>
          </a:p>
        </p:txBody>
      </p:sp>
      <p:sp>
        <p:nvSpPr>
          <p:cNvPr id="2055" name="Rectangle 7"/>
          <p:cNvSpPr>
            <a:spLocks noRot="1" noChangeArrowheads="1"/>
          </p:cNvSpPr>
          <p:nvPr/>
        </p:nvSpPr>
        <p:spPr bwMode="auto">
          <a:xfrm>
            <a:off x="864840" y="5105400"/>
            <a:ext cx="5867400" cy="1524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v"/>
            </a:pPr>
            <a:r>
              <a:rPr lang="zh-CN" altLang="en-US" sz="2800"/>
              <a:t>每月</a:t>
            </a:r>
            <a:r>
              <a:rPr lang="en-US" altLang="zh-CN" sz="2800"/>
              <a:t>10</a:t>
            </a:r>
            <a:r>
              <a:rPr lang="zh-CN" altLang="en-US" sz="2800"/>
              <a:t>个氩元素产生</a:t>
            </a:r>
            <a:endParaRPr lang="zh-CN" altLang="en-US" sz="2800"/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v"/>
            </a:pPr>
            <a:r>
              <a:rPr lang="zh-CN" altLang="en-US" sz="2800"/>
              <a:t>只有理论预言的三分之一！</a:t>
            </a:r>
            <a:endParaRPr lang="zh-CN" altLang="en-US" sz="2800"/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None/>
            </a:pPr>
            <a:r>
              <a:rPr lang="zh-CN" altLang="en-US" sz="2400"/>
              <a:t>（太阳中微子问题）</a:t>
            </a:r>
            <a:endParaRPr lang="zh-CN" altLang="en-US" sz="2400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403350" y="981075"/>
            <a:ext cx="7010400" cy="822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>
                <a:solidFill>
                  <a:srgbClr val="FF9933"/>
                </a:solidFill>
                <a:latin typeface="Times New Roman" panose="02020603050405020304" charset="0"/>
                <a:ea typeface="华文隶书" panose="02010800040101010101" pitchFamily="2" charset="-122"/>
              </a:rPr>
              <a:t>探测中微子，相当于在整个撒哈拉大沙漠中寻找一粒沙子</a:t>
            </a:r>
            <a:r>
              <a:rPr kumimoji="1" lang="zh-CN" altLang="en-US" sz="2400">
                <a:latin typeface="Times New Roman" panose="02020603050405020304" charset="0"/>
              </a:rPr>
              <a:t>                              </a:t>
            </a:r>
            <a:r>
              <a:rPr kumimoji="1" lang="en-US" altLang="zh-CN" sz="2400">
                <a:solidFill>
                  <a:srgbClr val="FF0000"/>
                </a:solidFill>
                <a:latin typeface="Times New Roman" panose="02020603050405020304" charset="0"/>
                <a:ea typeface="华文行楷" pitchFamily="2" charset="-122"/>
              </a:rPr>
              <a:t>————  </a:t>
            </a:r>
            <a:r>
              <a:rPr kumimoji="1" lang="zh-CN" altLang="en-US" sz="2400">
                <a:solidFill>
                  <a:srgbClr val="FF0000"/>
                </a:solidFill>
                <a:latin typeface="Times New Roman" panose="02020603050405020304" charset="0"/>
                <a:ea typeface="华文行楷" pitchFamily="2" charset="-122"/>
              </a:rPr>
              <a:t>诺贝尔奖委员会</a:t>
            </a:r>
            <a:endParaRPr kumimoji="1" lang="zh-CN" altLang="en-US" sz="2400">
              <a:solidFill>
                <a:srgbClr val="FF0000"/>
              </a:solidFill>
              <a:latin typeface="Times New Roman" panose="02020603050405020304" charset="0"/>
              <a:ea typeface="华文行楷" pitchFamily="2" charset="-122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5364480" y="1700848"/>
          <a:ext cx="2736850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公式" r:id="rId1" imgW="1054100" imgH="241300" progId="Equation.3">
                  <p:embed/>
                </p:oleObj>
              </mc:Choice>
              <mc:Fallback>
                <p:oleObj name="公式" r:id="rId1" imgW="1054100" imgH="241300" progId="Equation.3">
                  <p:embed/>
                  <p:pic>
                    <p:nvPicPr>
                      <p:cNvPr id="0" name="图片 3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480" y="1700848"/>
                        <a:ext cx="2736850" cy="6270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899592" y="476672"/>
            <a:ext cx="78486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/>
              <a:t>神岗中微子探测器（</a:t>
            </a:r>
            <a:r>
              <a:rPr lang="en-US" altLang="zh-CN" sz="2800" dirty="0"/>
              <a:t>Super-</a:t>
            </a:r>
            <a:r>
              <a:rPr lang="en-US" altLang="zh-CN" sz="2800" dirty="0" err="1"/>
              <a:t>Kamiokande</a:t>
            </a:r>
            <a:r>
              <a:rPr lang="en-US" altLang="zh-CN" sz="2800" dirty="0"/>
              <a:t> </a:t>
            </a:r>
            <a:r>
              <a:rPr lang="zh-CN" altLang="en-US" sz="2800" dirty="0"/>
              <a:t>）</a:t>
            </a:r>
            <a:endParaRPr lang="zh-CN" altLang="en-US" sz="2800" dirty="0"/>
          </a:p>
        </p:txBody>
      </p:sp>
      <p:pic>
        <p:nvPicPr>
          <p:cNvPr id="3076" name="Picture 4" descr="sk_01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196752"/>
            <a:ext cx="420052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148064" y="2852936"/>
            <a:ext cx="32766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dirty="0">
                <a:latin typeface="Times New Roman" panose="02020603050405020304" charset="0"/>
              </a:rPr>
              <a:t>日本神冈</a:t>
            </a:r>
            <a:r>
              <a:rPr kumimoji="1" lang="en-US" altLang="zh-CN" sz="2400" dirty="0">
                <a:latin typeface="Times New Roman" panose="02020603050405020304" charset="0"/>
              </a:rPr>
              <a:t>, 2140</a:t>
            </a:r>
            <a:r>
              <a:rPr kumimoji="1" lang="zh-CN" altLang="en-US" sz="2400" dirty="0">
                <a:latin typeface="Times New Roman" panose="02020603050405020304" charset="0"/>
              </a:rPr>
              <a:t>吨水</a:t>
            </a:r>
            <a:endParaRPr kumimoji="1" lang="zh-CN" altLang="en-US" sz="2400" dirty="0">
              <a:latin typeface="Times New Roman" panose="02020603050405020304" charset="0"/>
            </a:endParaRPr>
          </a:p>
        </p:txBody>
      </p:sp>
      <p:pic>
        <p:nvPicPr>
          <p:cNvPr id="3078" name="Picture 6" descr="taiyo_gazou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55509" y="4222030"/>
            <a:ext cx="44196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115616" y="4941168"/>
            <a:ext cx="34290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dirty="0">
                <a:latin typeface="Times New Roman" panose="02020603050405020304" charset="0"/>
              </a:rPr>
              <a:t>中微子短缺！</a:t>
            </a:r>
            <a:endParaRPr kumimoji="1" lang="zh-CN" altLang="en-US" sz="2400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60" name="Picture 4" descr="恒星诞生-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8524580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057400" y="0"/>
            <a:ext cx="4343400" cy="701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dirty="0"/>
              <a:t>类太阳恒星的演化</a:t>
            </a:r>
            <a:endParaRPr lang="zh-CN" altLang="en-US" sz="4000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067" y="856183"/>
            <a:ext cx="4953742" cy="509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/>
          <p:nvPr/>
        </p:nvGrpSpPr>
        <p:grpSpPr>
          <a:xfrm>
            <a:off x="5076056" y="838200"/>
            <a:ext cx="3200400" cy="5791200"/>
            <a:chOff x="5715000" y="838200"/>
            <a:chExt cx="3200400" cy="5791200"/>
          </a:xfrm>
        </p:grpSpPr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5715000" y="838200"/>
              <a:ext cx="3200400" cy="893763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/>
                <a:t>1</a:t>
              </a:r>
              <a:r>
                <a:rPr lang="zh-CN" altLang="en-US" sz="2800"/>
                <a:t>：</a:t>
              </a:r>
              <a:r>
                <a:rPr lang="zh-CN" altLang="en-US" sz="2400"/>
                <a:t>原恒星，开始发红光，体积大，光度大</a:t>
              </a:r>
              <a:endParaRPr lang="zh-CN" altLang="en-US" sz="2400"/>
            </a:p>
          </p:txBody>
        </p:sp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5715000" y="1752600"/>
              <a:ext cx="3200400" cy="893763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/>
                <a:t>2</a:t>
              </a:r>
              <a:r>
                <a:rPr lang="zh-CN" altLang="en-US" sz="2800"/>
                <a:t>：</a:t>
              </a:r>
              <a:r>
                <a:rPr lang="zh-CN" altLang="en-US" sz="2400"/>
                <a:t>半径减小，温度升高，光度基本是常数</a:t>
              </a:r>
              <a:endParaRPr lang="zh-CN" altLang="en-US" sz="2400"/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5715000" y="2667000"/>
              <a:ext cx="3200400" cy="893763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/>
                <a:t>3</a:t>
              </a:r>
              <a:r>
                <a:rPr lang="zh-CN" altLang="en-US" sz="2800"/>
                <a:t>：</a:t>
              </a:r>
              <a:r>
                <a:rPr lang="en-US" altLang="zh-CN" sz="2400"/>
                <a:t>Tau Tauri</a:t>
              </a:r>
              <a:r>
                <a:rPr lang="zh-CN" altLang="en-US" sz="2400"/>
                <a:t>阶段：剧烈，一半质量损失</a:t>
              </a:r>
              <a:endParaRPr lang="zh-CN" altLang="en-US" sz="2400"/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5715000" y="3581400"/>
              <a:ext cx="3200400" cy="528638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/>
                <a:t>4</a:t>
              </a:r>
              <a:r>
                <a:rPr lang="zh-CN" altLang="en-US" sz="2800"/>
                <a:t>：</a:t>
              </a:r>
              <a:r>
                <a:rPr lang="zh-CN" altLang="en-US" sz="2400"/>
                <a:t>主序星，氢燃烧</a:t>
              </a:r>
              <a:endParaRPr lang="zh-CN" altLang="en-US" sz="2400"/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5715000" y="4114800"/>
              <a:ext cx="3200400" cy="528638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/>
                <a:t>5</a:t>
              </a:r>
              <a:r>
                <a:rPr lang="zh-CN" altLang="en-US" sz="2800"/>
                <a:t>：</a:t>
              </a:r>
              <a:r>
                <a:rPr lang="zh-CN" altLang="en-US" sz="2400"/>
                <a:t>红巨星，氦燃烧</a:t>
              </a:r>
              <a:endParaRPr lang="zh-CN" altLang="en-US" sz="2400"/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5715000" y="4648200"/>
              <a:ext cx="3200400" cy="528638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/>
                <a:t>6</a:t>
              </a:r>
              <a:r>
                <a:rPr lang="zh-CN" altLang="en-US" sz="2800"/>
                <a:t>：</a:t>
              </a:r>
              <a:r>
                <a:rPr lang="zh-CN" altLang="en-US" sz="2400"/>
                <a:t>碳燃烧，不稳定</a:t>
              </a:r>
              <a:endParaRPr lang="zh-CN" altLang="en-US" sz="2400"/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5715000" y="5181600"/>
              <a:ext cx="3200400" cy="893763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/>
                <a:t>7</a:t>
              </a:r>
              <a:r>
                <a:rPr lang="zh-CN" altLang="en-US" sz="2800"/>
                <a:t>：</a:t>
              </a:r>
              <a:r>
                <a:rPr lang="zh-CN" altLang="en-US" sz="2400"/>
                <a:t>核反应停止，外壳层抛射，行星状星云</a:t>
              </a:r>
              <a:endParaRPr lang="zh-CN" altLang="en-US" sz="2400"/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5715000" y="6100763"/>
              <a:ext cx="3200400" cy="528637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/>
                <a:t>8</a:t>
              </a:r>
              <a:r>
                <a:rPr lang="zh-CN" altLang="en-US" sz="2800"/>
                <a:t>：核区：</a:t>
              </a:r>
              <a:r>
                <a:rPr lang="zh-CN" altLang="en-US" sz="2400"/>
                <a:t>白矮星</a:t>
              </a:r>
              <a:endParaRPr lang="zh-CN" altLang="en-US" sz="2400"/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08175" y="260350"/>
            <a:ext cx="4895850" cy="720725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zh-CN" altLang="en-US" sz="4000" b="1" dirty="0"/>
              <a:t>蟹状星云与</a:t>
            </a:r>
            <a:r>
              <a:rPr lang="en-US" altLang="zh-CN" sz="4000" b="1" dirty="0"/>
              <a:t>SN 1054</a:t>
            </a:r>
            <a:endParaRPr lang="en-US" altLang="zh-CN" sz="4000" b="1" dirty="0"/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>
          <a:xfrm>
            <a:off x="46324" y="1412776"/>
            <a:ext cx="8292335" cy="4390906"/>
          </a:xfrm>
        </p:spPr>
      </p:pic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3140968"/>
            <a:ext cx="8155632" cy="112623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zh-CN" altLang="en-US" sz="4800" b="1" dirty="0">
                <a:solidFill>
                  <a:schemeClr val="hlink"/>
                </a:solidFill>
              </a:rPr>
              <a:t>恒星死亡：中子星和黑洞</a:t>
            </a:r>
            <a:endParaRPr lang="zh-CN" altLang="en-US" sz="4800" b="1" i="1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68313" y="866775"/>
            <a:ext cx="7920037" cy="5073650"/>
            <a:chOff x="468313" y="866775"/>
            <a:chExt cx="7920037" cy="5073650"/>
          </a:xfrm>
        </p:grpSpPr>
        <p:sp>
          <p:nvSpPr>
            <p:cNvPr id="5" name="Text Box 2"/>
            <p:cNvSpPr txBox="1">
              <a:spLocks noChangeArrowheads="1"/>
            </p:cNvSpPr>
            <p:nvPr/>
          </p:nvSpPr>
          <p:spPr bwMode="auto">
            <a:xfrm>
              <a:off x="1620838" y="866775"/>
              <a:ext cx="6119812" cy="762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r>
                <a:rPr lang="en-US" altLang="zh-CN" sz="4400" b="1" dirty="0">
                  <a:solidFill>
                    <a:srgbClr val="F3EBCF"/>
                  </a:solidFill>
                  <a:latin typeface="Verdana" panose="020B0604030504040204" pitchFamily="34" charset="0"/>
                  <a:ea typeface="宋体" pitchFamily="2" charset="-122"/>
                </a:rPr>
                <a:t> </a:t>
              </a:r>
              <a:r>
                <a:rPr lang="zh-CN" altLang="en-US" sz="4400" b="1" dirty="0">
                  <a:latin typeface="Verdana" panose="020B0604030504040204" pitchFamily="34" charset="0"/>
                  <a:ea typeface="宋体" pitchFamily="2" charset="-122"/>
                </a:rPr>
                <a:t>恒星的流体静力学平衡</a:t>
              </a:r>
              <a:endParaRPr lang="zh-CN" altLang="en-US" sz="4400" b="1" dirty="0">
                <a:latin typeface="Verdana" panose="020B0604030504040204" pitchFamily="34" charset="0"/>
                <a:ea typeface="宋体" pitchFamily="2" charset="-122"/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68313" y="1989138"/>
              <a:ext cx="7920037" cy="25304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zh-CN" altLang="en-US" sz="4000" b="1" dirty="0">
                  <a:latin typeface="宋体" pitchFamily="2" charset="-122"/>
                  <a:ea typeface="宋体" pitchFamily="2" charset="-122"/>
                </a:rPr>
                <a:t>引力与气体压强、辐射压强平衡</a:t>
              </a:r>
              <a:endParaRPr lang="zh-CN" altLang="en-US" sz="4000" b="1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zh-CN" altLang="en-US" sz="4000" b="1" dirty="0">
                  <a:latin typeface="宋体" pitchFamily="2" charset="-122"/>
                  <a:ea typeface="宋体" pitchFamily="2" charset="-122"/>
                </a:rPr>
                <a:t>温度越高，压强越大</a:t>
              </a:r>
              <a:endParaRPr lang="zh-CN" altLang="en-US" sz="4000" b="1" dirty="0">
                <a:latin typeface="宋体" pitchFamily="2" charset="-122"/>
                <a:ea typeface="宋体" pitchFamily="2" charset="-122"/>
              </a:endParaRPr>
            </a:p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zh-CN" altLang="en-US" sz="4000" b="1" dirty="0">
                  <a:latin typeface="宋体" pitchFamily="2" charset="-122"/>
                  <a:ea typeface="宋体" pitchFamily="2" charset="-122"/>
                </a:rPr>
                <a:t>高温来自恒星内部的核反应</a:t>
              </a:r>
              <a:endParaRPr lang="zh-CN" altLang="en-US" sz="4000" b="1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7" name="Text Box 16"/>
            <p:cNvSpPr txBox="1">
              <a:spLocks noChangeArrowheads="1"/>
            </p:cNvSpPr>
            <p:nvPr/>
          </p:nvSpPr>
          <p:spPr bwMode="auto">
            <a:xfrm>
              <a:off x="539552" y="5229225"/>
              <a:ext cx="7777163" cy="711200"/>
            </a:xfrm>
            <a:prstGeom prst="rect">
              <a:avLst/>
            </a:prstGeom>
            <a:noFill/>
            <a:ln w="9525">
              <a:solidFill>
                <a:srgbClr val="FF00FF"/>
              </a:solidFill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4000" b="1" dirty="0">
                  <a:solidFill>
                    <a:srgbClr val="FF00FF"/>
                  </a:solidFill>
                  <a:latin typeface="宋体" pitchFamily="2" charset="-122"/>
                  <a:ea typeface="宋体" pitchFamily="2" charset="-122"/>
                </a:rPr>
                <a:t>如果核反应停止？冷星的结构？</a:t>
              </a:r>
              <a:endParaRPr lang="zh-CN" altLang="en-US" sz="4000" b="1" dirty="0">
                <a:solidFill>
                  <a:srgbClr val="FF00FF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siriusb_cxo_bi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17" y="211138"/>
            <a:ext cx="4800600" cy="3797300"/>
          </a:xfrm>
          <a:prstGeom prst="rect">
            <a:avLst/>
          </a:prstGeom>
          <a:noFill/>
        </p:spPr>
      </p:pic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1828800" y="2362200"/>
            <a:ext cx="1014413" cy="5191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FFFF00"/>
                </a:solidFill>
                <a:ea typeface="宋体" pitchFamily="2" charset="-122"/>
              </a:rPr>
              <a:t>Sirius</a:t>
            </a:r>
            <a:endParaRPr lang="en-US" altLang="zh-CN" sz="2800">
              <a:solidFill>
                <a:srgbClr val="FFFF00"/>
              </a:solidFill>
              <a:ea typeface="宋体" pitchFamily="2" charset="-122"/>
            </a:endParaRP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228600" y="1219200"/>
            <a:ext cx="3375025" cy="5191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rgbClr val="66FFFF"/>
                </a:solidFill>
                <a:ea typeface="宋体" pitchFamily="2" charset="-122"/>
              </a:rPr>
              <a:t>Sirius B (white dwarf)</a:t>
            </a:r>
            <a:endParaRPr lang="en-US" altLang="zh-CN" sz="2800">
              <a:solidFill>
                <a:srgbClr val="66FFFF"/>
              </a:solidFill>
              <a:ea typeface="宋体" pitchFamily="2" charset="-122"/>
            </a:endParaRPr>
          </a:p>
        </p:txBody>
      </p:sp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3431426" y="404664"/>
          <a:ext cx="5113338" cy="585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9" name="Photo Editor Photo" r:id="rId2" imgW="4648200" imgH="5324475" progId="MSPhotoEd.3">
                  <p:embed/>
                </p:oleObj>
              </mc:Choice>
              <mc:Fallback>
                <p:oleObj name="Photo Editor Photo" r:id="rId2" imgW="4648200" imgH="5324475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1426" y="404664"/>
                        <a:ext cx="5113338" cy="585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-24561" y="4421187"/>
            <a:ext cx="3455987" cy="230832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r>
              <a:rPr lang="zh-CN" altLang="en-US" sz="2400" dirty="0">
                <a:ea typeface="宋体" pitchFamily="2" charset="-122"/>
              </a:rPr>
              <a:t>观测（天狼星</a:t>
            </a:r>
            <a:r>
              <a:rPr lang="en-US" altLang="zh-CN" sz="2400" dirty="0">
                <a:ea typeface="宋体" pitchFamily="2" charset="-122"/>
              </a:rPr>
              <a:t>B</a:t>
            </a:r>
            <a:r>
              <a:rPr lang="zh-CN" altLang="en-US" sz="2400" dirty="0">
                <a:ea typeface="宋体" pitchFamily="2" charset="-122"/>
              </a:rPr>
              <a:t>）：</a:t>
            </a:r>
            <a:endParaRPr lang="zh-CN" altLang="en-US" sz="2400" dirty="0">
              <a:ea typeface="宋体" pitchFamily="2" charset="-122"/>
            </a:endParaRPr>
          </a:p>
          <a:p>
            <a:pPr lvl="1"/>
            <a:r>
              <a:rPr lang="en-US" altLang="zh-CN" sz="2400" dirty="0">
                <a:ea typeface="宋体" pitchFamily="2" charset="-122"/>
              </a:rPr>
              <a:t>M</a:t>
            </a:r>
            <a:r>
              <a:rPr lang="zh-CN" altLang="en-US" sz="2400" dirty="0">
                <a:ea typeface="宋体" pitchFamily="2" charset="-122"/>
              </a:rPr>
              <a:t>～</a:t>
            </a:r>
            <a:r>
              <a:rPr lang="en-US" altLang="zh-CN" sz="2400" dirty="0">
                <a:ea typeface="宋体" pitchFamily="2" charset="-122"/>
              </a:rPr>
              <a:t>0.75-0.95 M</a:t>
            </a:r>
            <a:r>
              <a:rPr lang="en-US" altLang="zh-CN" sz="2400" baseline="-25000" dirty="0">
                <a:ea typeface="宋体" pitchFamily="2" charset="-122"/>
              </a:rPr>
              <a:t>SUN</a:t>
            </a:r>
            <a:r>
              <a:rPr lang="en-US" altLang="zh-CN" sz="2400" dirty="0">
                <a:ea typeface="宋体" pitchFamily="2" charset="-122"/>
              </a:rPr>
              <a:t> , L~1/360 L</a:t>
            </a:r>
            <a:r>
              <a:rPr lang="en-US" altLang="zh-CN" sz="2400" baseline="-25000" dirty="0">
                <a:ea typeface="宋体" pitchFamily="2" charset="-122"/>
              </a:rPr>
              <a:t>SUN</a:t>
            </a:r>
            <a:endParaRPr lang="en-US" altLang="zh-CN" sz="2400" baseline="-25000" dirty="0">
              <a:ea typeface="宋体" pitchFamily="2" charset="-122"/>
            </a:endParaRPr>
          </a:p>
          <a:p>
            <a:pPr lvl="1"/>
            <a:r>
              <a:rPr lang="en-US" altLang="zh-CN" sz="2400" dirty="0">
                <a:ea typeface="宋体" pitchFamily="2" charset="-122"/>
              </a:rPr>
              <a:t>T</a:t>
            </a:r>
            <a:r>
              <a:rPr lang="zh-CN" altLang="en-US" sz="2400" dirty="0">
                <a:ea typeface="宋体" pitchFamily="2" charset="-122"/>
              </a:rPr>
              <a:t>～</a:t>
            </a:r>
            <a:r>
              <a:rPr lang="en-US" altLang="zh-CN" sz="2400" dirty="0">
                <a:ea typeface="宋体" pitchFamily="2" charset="-122"/>
              </a:rPr>
              <a:t>8000K </a:t>
            </a:r>
            <a:r>
              <a:rPr lang="zh-CN" altLang="en-US" sz="2400" dirty="0">
                <a:ea typeface="宋体" pitchFamily="2" charset="-122"/>
              </a:rPr>
              <a:t> </a:t>
            </a:r>
            <a:r>
              <a:rPr lang="en-US" altLang="zh-CN" sz="2400" dirty="0">
                <a:ea typeface="宋体" pitchFamily="2" charset="-122"/>
              </a:rPr>
              <a:t>(W.S. Adams, 1914) </a:t>
            </a:r>
            <a:r>
              <a:rPr lang="en-US" altLang="zh-CN" sz="2400" dirty="0">
                <a:ea typeface="宋体" pitchFamily="2" charset="-122"/>
                <a:sym typeface="Wingdings" panose="05000000000000000000" pitchFamily="2" charset="2"/>
              </a:rPr>
              <a:t>R=1.8x10</a:t>
            </a:r>
            <a:r>
              <a:rPr lang="en-US" altLang="zh-CN" sz="2400" baseline="30000" dirty="0">
                <a:ea typeface="宋体" pitchFamily="2" charset="-122"/>
                <a:sym typeface="Wingdings" panose="05000000000000000000" pitchFamily="2" charset="2"/>
              </a:rPr>
              <a:t>4</a:t>
            </a:r>
            <a:r>
              <a:rPr lang="en-US" altLang="zh-CN" sz="2400" dirty="0">
                <a:ea typeface="宋体" pitchFamily="2" charset="-122"/>
                <a:sym typeface="Wingdings" panose="05000000000000000000" pitchFamily="2" charset="2"/>
              </a:rPr>
              <a:t>km</a:t>
            </a:r>
            <a:endParaRPr lang="en-US" altLang="zh-CN" sz="2400" b="1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>
            <a:off x="6781800" y="4800600"/>
            <a:ext cx="14478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2000" name="Line 16"/>
          <p:cNvSpPr>
            <a:spLocks noChangeShapeType="1"/>
          </p:cNvSpPr>
          <p:nvPr/>
        </p:nvSpPr>
        <p:spPr bwMode="auto">
          <a:xfrm>
            <a:off x="3059113" y="1989138"/>
            <a:ext cx="4176712" cy="3168650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白矮星理论</a:t>
            </a:r>
            <a:endParaRPr lang="zh-CN" alt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7282" y="1417638"/>
            <a:ext cx="7993062" cy="2447925"/>
          </a:xfrm>
        </p:spPr>
        <p:txBody>
          <a:bodyPr/>
          <a:lstStyle/>
          <a:p>
            <a:r>
              <a:rPr lang="en-US" altLang="zh-CN" sz="2400" dirty="0"/>
              <a:t>Fermi-Dirac </a:t>
            </a:r>
            <a:r>
              <a:rPr lang="zh-CN" altLang="en-US" sz="2400" dirty="0"/>
              <a:t>统计（</a:t>
            </a:r>
            <a:r>
              <a:rPr lang="en-US" altLang="zh-CN" sz="2400" dirty="0"/>
              <a:t>Fermi</a:t>
            </a:r>
            <a:r>
              <a:rPr lang="zh-CN" altLang="en-US" sz="2400" dirty="0"/>
              <a:t>，</a:t>
            </a:r>
            <a:r>
              <a:rPr lang="en-US" altLang="zh-CN" sz="2400" dirty="0"/>
              <a:t>1926</a:t>
            </a:r>
            <a:r>
              <a:rPr lang="zh-CN" altLang="en-US" sz="2400" dirty="0"/>
              <a:t>年</a:t>
            </a:r>
            <a:r>
              <a:rPr lang="en-US" altLang="zh-CN" sz="2400" dirty="0"/>
              <a:t>8</a:t>
            </a:r>
            <a:r>
              <a:rPr lang="zh-CN" altLang="en-US" sz="2400" dirty="0"/>
              <a:t>月）</a:t>
            </a:r>
            <a:endParaRPr lang="zh-CN" altLang="en-US" sz="2400" dirty="0"/>
          </a:p>
          <a:p>
            <a:r>
              <a:rPr lang="zh-CN" altLang="en-US" sz="2400" dirty="0"/>
              <a:t>白矮星中电子简并压与引力平衡（</a:t>
            </a:r>
            <a:r>
              <a:rPr lang="en-US" altLang="zh-CN" sz="2400" dirty="0" err="1"/>
              <a:t>R.H.Fowler</a:t>
            </a:r>
            <a:r>
              <a:rPr lang="en-US" altLang="zh-CN" sz="2400" dirty="0"/>
              <a:t>, 1926</a:t>
            </a:r>
            <a:r>
              <a:rPr lang="zh-CN" altLang="en-US" sz="2400" dirty="0"/>
              <a:t>年</a:t>
            </a:r>
            <a:r>
              <a:rPr lang="en-US" altLang="zh-CN" sz="2400" dirty="0"/>
              <a:t>12</a:t>
            </a:r>
            <a:r>
              <a:rPr lang="zh-CN" altLang="en-US" sz="2400" dirty="0"/>
              <a:t>月）</a:t>
            </a:r>
            <a:endParaRPr lang="zh-CN" altLang="en-US" sz="2400" dirty="0"/>
          </a:p>
          <a:p>
            <a:r>
              <a:rPr lang="en-US" altLang="zh-CN" sz="2400" dirty="0"/>
              <a:t>Chandrasekhar</a:t>
            </a:r>
            <a:r>
              <a:rPr lang="zh-CN" altLang="en-US" sz="2400" dirty="0"/>
              <a:t>极限（</a:t>
            </a:r>
            <a:r>
              <a:rPr lang="en-US" altLang="zh-CN" sz="2400" dirty="0"/>
              <a:t>1930</a:t>
            </a:r>
            <a:r>
              <a:rPr lang="zh-CN" altLang="en-US" sz="2400" dirty="0"/>
              <a:t>）</a:t>
            </a:r>
            <a:endParaRPr lang="zh-CN" altLang="en-US" sz="2400" dirty="0"/>
          </a:p>
          <a:p>
            <a:pPr lvl="1">
              <a:buFontTx/>
              <a:buNone/>
            </a:pPr>
            <a:r>
              <a:rPr lang="zh-CN" altLang="en-US" sz="2400" dirty="0"/>
              <a:t>理想</a:t>
            </a:r>
            <a:r>
              <a:rPr lang="en-US" altLang="zh-CN" sz="2400" dirty="0"/>
              <a:t>Fermi</a:t>
            </a:r>
            <a:r>
              <a:rPr lang="zh-CN" altLang="en-US" sz="2400" dirty="0"/>
              <a:t>气体的状态方程</a:t>
            </a:r>
            <a:endParaRPr lang="zh-CN" altLang="en-US" sz="2400" dirty="0"/>
          </a:p>
        </p:txBody>
      </p:sp>
      <p:graphicFrame>
        <p:nvGraphicFramePr>
          <p:cNvPr id="75784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457200" y="3502025"/>
          <a:ext cx="4608513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3" name="公式" r:id="rId1" imgW="34747200" imgH="5486400" progId="Equation.3">
                  <p:embed/>
                </p:oleObj>
              </mc:Choice>
              <mc:Fallback>
                <p:oleObj name="公式" r:id="rId1" imgW="34747200" imgH="5486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502025"/>
                        <a:ext cx="4608513" cy="7270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6" name="Text Box 10"/>
          <p:cNvSpPr txBox="1">
            <a:spLocks noChangeArrowheads="1"/>
          </p:cNvSpPr>
          <p:nvPr/>
        </p:nvSpPr>
        <p:spPr bwMode="auto">
          <a:xfrm>
            <a:off x="683568" y="4437112"/>
            <a:ext cx="4499992" cy="21236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ea typeface="宋体" pitchFamily="2" charset="-122"/>
              </a:rPr>
              <a:t>非相对论性电子气体</a:t>
            </a:r>
            <a:r>
              <a:rPr lang="en-US" altLang="zh-CN" sz="2400" dirty="0">
                <a:ea typeface="宋体" pitchFamily="2" charset="-122"/>
              </a:rPr>
              <a:t>: </a:t>
            </a:r>
            <a:endParaRPr lang="en-US" altLang="zh-CN" sz="2400" dirty="0">
              <a:ea typeface="宋体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>
                <a:ea typeface="宋体" pitchFamily="2" charset="-122"/>
              </a:rPr>
              <a:t> </a:t>
            </a:r>
            <a:r>
              <a:rPr lang="el-GR" altLang="zh-CN" sz="2400" dirty="0">
                <a:cs typeface="Times New Roman" panose="02020603050405020304" charset="0"/>
              </a:rPr>
              <a:t>γ</a:t>
            </a:r>
            <a:r>
              <a:rPr lang="en-US" altLang="zh-CN" sz="2400" dirty="0">
                <a:ea typeface="宋体" pitchFamily="2" charset="-122"/>
                <a:cs typeface="Times New Roman" panose="02020603050405020304" charset="0"/>
              </a:rPr>
              <a:t>=5/3</a:t>
            </a:r>
            <a:endParaRPr lang="en-US" altLang="zh-CN" sz="2400" dirty="0">
              <a:ea typeface="宋体" pitchFamily="2" charset="-122"/>
              <a:cs typeface="Times New Roman" panose="0202060305040502030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400" dirty="0">
                <a:ea typeface="宋体" pitchFamily="2" charset="-122"/>
                <a:cs typeface="Times New Roman" panose="02020603050405020304" charset="0"/>
              </a:rPr>
              <a:t>相对论性电子气体</a:t>
            </a:r>
            <a:r>
              <a:rPr lang="en-US" altLang="zh-CN" sz="2400" dirty="0">
                <a:ea typeface="宋体" pitchFamily="2" charset="-122"/>
                <a:cs typeface="Times New Roman" panose="02020603050405020304" charset="0"/>
              </a:rPr>
              <a:t>:     </a:t>
            </a:r>
            <a:endParaRPr lang="en-US" altLang="zh-CN" sz="2400" dirty="0">
              <a:ea typeface="宋体" pitchFamily="2" charset="-122"/>
              <a:cs typeface="Times New Roman" panose="0202060305040502030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>
                <a:ea typeface="宋体" pitchFamily="2" charset="-122"/>
                <a:cs typeface="Times New Roman" panose="02020603050405020304" charset="0"/>
              </a:rPr>
              <a:t> </a:t>
            </a:r>
            <a:r>
              <a:rPr lang="el-GR" altLang="zh-CN" sz="2400" dirty="0">
                <a:cs typeface="Times New Roman" panose="02020603050405020304" charset="0"/>
              </a:rPr>
              <a:t>γ</a:t>
            </a:r>
            <a:r>
              <a:rPr lang="en-US" altLang="zh-CN" sz="2400" dirty="0">
                <a:ea typeface="宋体" pitchFamily="2" charset="-122"/>
              </a:rPr>
              <a:t>=4/3 </a:t>
            </a:r>
            <a:r>
              <a:rPr lang="en-US" altLang="zh-CN" sz="2400" dirty="0">
                <a:ea typeface="宋体" pitchFamily="2" charset="-122"/>
                <a:sym typeface="Wingdings" panose="05000000000000000000" pitchFamily="2" charset="2"/>
              </a:rPr>
              <a:t>Chandra </a:t>
            </a:r>
            <a:r>
              <a:rPr lang="zh-CN" altLang="en-US" sz="2400" dirty="0">
                <a:ea typeface="宋体" pitchFamily="2" charset="-122"/>
                <a:sym typeface="Wingdings" panose="05000000000000000000" pitchFamily="2" charset="2"/>
              </a:rPr>
              <a:t>极限</a:t>
            </a:r>
            <a:endParaRPr lang="zh-CN" altLang="el-GR" sz="2400" dirty="0">
              <a:ea typeface="宋体" pitchFamily="2" charset="-122"/>
            </a:endParaRPr>
          </a:p>
        </p:txBody>
      </p:sp>
      <p:pic>
        <p:nvPicPr>
          <p:cNvPr id="7578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085" y="3083094"/>
            <a:ext cx="2800350" cy="33528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</p:pic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1995-32-a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7315200" cy="4389437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4087366" cy="975642"/>
          </a:xfrm>
        </p:spPr>
        <p:txBody>
          <a:bodyPr/>
          <a:lstStyle/>
          <a:p>
            <a:r>
              <a:rPr lang="zh-CN" altLang="en-US" b="1" dirty="0">
                <a:solidFill>
                  <a:srgbClr val="3366FF"/>
                </a:solidFill>
              </a:rPr>
              <a:t>中子星简史</a:t>
            </a:r>
            <a:endParaRPr lang="zh-CN" altLang="en-US" b="1" dirty="0">
              <a:solidFill>
                <a:srgbClr val="3366FF"/>
              </a:solidFill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84784"/>
            <a:ext cx="8136904" cy="50405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sz="3200" dirty="0"/>
              <a:t>1932:Chadwick</a:t>
            </a:r>
            <a:r>
              <a:rPr lang="zh-CN" altLang="en-US" sz="3200" dirty="0"/>
              <a:t>发现中子</a:t>
            </a:r>
            <a:endParaRPr lang="zh-CN" altLang="en-US" sz="3200" dirty="0"/>
          </a:p>
          <a:p>
            <a:pPr>
              <a:lnSpc>
                <a:spcPct val="90000"/>
              </a:lnSpc>
            </a:pPr>
            <a:r>
              <a:rPr lang="en-US" altLang="zh-CN" sz="3200" dirty="0"/>
              <a:t>1932:Landau</a:t>
            </a:r>
            <a:r>
              <a:rPr lang="zh-CN" altLang="en-US" sz="3200" dirty="0"/>
              <a:t>提出中子星的概念</a:t>
            </a:r>
            <a:endParaRPr lang="zh-CN" altLang="en-US" sz="3200" dirty="0"/>
          </a:p>
          <a:p>
            <a:pPr>
              <a:lnSpc>
                <a:spcPct val="90000"/>
              </a:lnSpc>
            </a:pPr>
            <a:r>
              <a:rPr lang="en-US" altLang="zh-CN" sz="3200" dirty="0"/>
              <a:t>1934:Baade &amp; Zwicky</a:t>
            </a:r>
            <a:r>
              <a:rPr lang="zh-CN" altLang="en-US" sz="3200" dirty="0"/>
              <a:t>提出中子星诞生于</a:t>
            </a:r>
            <a:endParaRPr lang="zh-CN" altLang="en-US" sz="32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zh-CN" altLang="en-US" sz="3200" dirty="0"/>
              <a:t>超新星爆发</a:t>
            </a:r>
            <a:endParaRPr lang="zh-CN" altLang="en-US" sz="3200" dirty="0"/>
          </a:p>
          <a:p>
            <a:pPr>
              <a:lnSpc>
                <a:spcPct val="90000"/>
              </a:lnSpc>
            </a:pPr>
            <a:r>
              <a:rPr lang="en-US" altLang="zh-CN" sz="3200" dirty="0"/>
              <a:t>1939:Oppenheimer</a:t>
            </a:r>
            <a:r>
              <a:rPr lang="zh-CN" altLang="en-US" sz="3200" dirty="0"/>
              <a:t>首次计算了中子星的结构 </a:t>
            </a:r>
            <a:endParaRPr lang="zh-CN" altLang="en-US" sz="32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zh-CN" sz="3200" dirty="0"/>
              <a:t>(</a:t>
            </a:r>
            <a:r>
              <a:rPr lang="zh-CN" altLang="en-US" sz="3200" dirty="0"/>
              <a:t>基于</a:t>
            </a:r>
            <a:r>
              <a:rPr lang="en-US" altLang="zh-CN" sz="3200" dirty="0" err="1"/>
              <a:t>Tolman</a:t>
            </a:r>
            <a:r>
              <a:rPr lang="en-US" altLang="zh-CN" sz="3200" dirty="0"/>
              <a:t>-Oppenheimer-</a:t>
            </a:r>
            <a:r>
              <a:rPr lang="en-US" altLang="zh-CN" sz="3200" dirty="0" err="1"/>
              <a:t>Volkoff</a:t>
            </a:r>
            <a:r>
              <a:rPr lang="zh-CN" altLang="en-US" sz="3200" dirty="0"/>
              <a:t>方程</a:t>
            </a:r>
            <a:r>
              <a:rPr lang="en-US" altLang="zh-CN" sz="3200" dirty="0"/>
              <a:t>)</a:t>
            </a:r>
            <a:endParaRPr lang="en-US" altLang="zh-CN" sz="3200" dirty="0"/>
          </a:p>
          <a:p>
            <a:pPr>
              <a:lnSpc>
                <a:spcPct val="90000"/>
              </a:lnSpc>
            </a:pPr>
            <a:r>
              <a:rPr lang="en-US" altLang="zh-CN" sz="3200" dirty="0"/>
              <a:t>1962:Giacconi</a:t>
            </a:r>
            <a:r>
              <a:rPr lang="zh-CN" altLang="en-US" sz="3200" dirty="0"/>
              <a:t>发射火箭，</a:t>
            </a:r>
            <a:r>
              <a:rPr lang="en-US" altLang="zh-CN" sz="3200" dirty="0"/>
              <a:t>X-Ray</a:t>
            </a:r>
            <a:r>
              <a:rPr lang="zh-CN" altLang="en-US" sz="3200" dirty="0"/>
              <a:t>探测器</a:t>
            </a:r>
            <a:endParaRPr lang="zh-CN" altLang="en-US" sz="3200" dirty="0"/>
          </a:p>
          <a:p>
            <a:pPr>
              <a:lnSpc>
                <a:spcPct val="90000"/>
              </a:lnSpc>
            </a:pPr>
            <a:r>
              <a:rPr lang="en-US" altLang="zh-CN" sz="3200" dirty="0"/>
              <a:t>1964: </a:t>
            </a:r>
            <a:r>
              <a:rPr lang="zh-CN" altLang="en-US" sz="3200" dirty="0"/>
              <a:t>发现</a:t>
            </a:r>
            <a:r>
              <a:rPr lang="en-US" altLang="zh-CN" sz="3200" dirty="0"/>
              <a:t>Crab</a:t>
            </a:r>
            <a:r>
              <a:rPr lang="zh-CN" altLang="en-US" sz="3200" dirty="0"/>
              <a:t>星云为 </a:t>
            </a:r>
            <a:r>
              <a:rPr lang="en-US" altLang="zh-CN" sz="3200" dirty="0"/>
              <a:t>X-Ray</a:t>
            </a:r>
            <a:r>
              <a:rPr lang="zh-CN" altLang="en-US" sz="3200" dirty="0"/>
              <a:t>源</a:t>
            </a:r>
            <a:endParaRPr lang="zh-CN" altLang="en-US" sz="3200" dirty="0"/>
          </a:p>
          <a:p>
            <a:pPr>
              <a:lnSpc>
                <a:spcPct val="90000"/>
              </a:lnSpc>
            </a:pPr>
            <a:r>
              <a:rPr lang="en-US" altLang="zh-CN" sz="3200" dirty="0"/>
              <a:t>1967:Hewish &amp; Bell</a:t>
            </a:r>
            <a:r>
              <a:rPr lang="zh-CN" altLang="en-US" sz="3200" dirty="0"/>
              <a:t>发现第一个脉冲星</a:t>
            </a:r>
            <a:endParaRPr lang="zh-CN" altLang="en-US" sz="3200" dirty="0"/>
          </a:p>
          <a:p>
            <a:pPr>
              <a:lnSpc>
                <a:spcPct val="90000"/>
              </a:lnSpc>
            </a:pPr>
            <a:endParaRPr lang="en-US" altLang="zh-CN" sz="2400" dirty="0"/>
          </a:p>
        </p:txBody>
      </p:sp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pulsar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43000"/>
            <a:ext cx="5359400" cy="5286375"/>
          </a:xfrm>
          <a:prstGeom prst="rect">
            <a:avLst/>
          </a:prstGeom>
          <a:noFill/>
        </p:spPr>
      </p:pic>
      <p:pic>
        <p:nvPicPr>
          <p:cNvPr id="87045" name="Picture 5" descr="burnel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8600"/>
            <a:ext cx="2060575" cy="3048000"/>
          </a:xfrm>
          <a:prstGeom prst="rect">
            <a:avLst/>
          </a:prstGeom>
          <a:noFill/>
        </p:spPr>
      </p:pic>
      <p:pic>
        <p:nvPicPr>
          <p:cNvPr id="87046" name="Picture 6" descr="图片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17032"/>
            <a:ext cx="3021787" cy="2731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sr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0647"/>
            <a:ext cx="5328592" cy="1415407"/>
          </a:xfrm>
          <a:prstGeom prst="rect">
            <a:avLst/>
          </a:prstGeom>
        </p:spPr>
      </p:pic>
      <p:pic>
        <p:nvPicPr>
          <p:cNvPr id="4" name="图片 3" descr="d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44824"/>
            <a:ext cx="8166259" cy="501317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516216" y="54868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400" dirty="0"/>
              <a:t>脉冲星信号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1143000"/>
          </a:xfrm>
        </p:spPr>
        <p:txBody>
          <a:bodyPr/>
          <a:lstStyle/>
          <a:p>
            <a:r>
              <a:rPr lang="zh-CN" altLang="en-US"/>
              <a:t>中子星的特性</a:t>
            </a:r>
            <a:endParaRPr lang="zh-CN" alt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496" y="2205039"/>
            <a:ext cx="3024014" cy="3024162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质量 </a:t>
            </a:r>
            <a:r>
              <a:rPr lang="en-US" altLang="zh-CN" sz="2800" dirty="0"/>
              <a:t>= 1.3-1.5 </a:t>
            </a:r>
            <a:r>
              <a:rPr lang="en-US" altLang="zh-CN" sz="2800" dirty="0" err="1"/>
              <a:t>M</a:t>
            </a:r>
            <a:r>
              <a:rPr lang="en-US" altLang="zh-CN" sz="2800" baseline="-25000" dirty="0" err="1"/>
              <a:t>sun</a:t>
            </a:r>
            <a:br>
              <a:rPr lang="en-US" altLang="zh-CN" sz="2800" baseline="-25000" dirty="0"/>
            </a:br>
            <a:r>
              <a:rPr lang="en-US" altLang="zh-CN" sz="2800" dirty="0"/>
              <a:t>(3.10</a:t>
            </a:r>
            <a:r>
              <a:rPr lang="en-US" altLang="zh-CN" sz="2800" baseline="30000" dirty="0"/>
              <a:t>30 </a:t>
            </a:r>
            <a:r>
              <a:rPr lang="en-US" altLang="zh-CN" sz="2800" dirty="0"/>
              <a:t>kg) </a:t>
            </a:r>
            <a:endParaRPr lang="en-US" altLang="zh-CN" sz="2800" baseline="-25000" dirty="0"/>
          </a:p>
          <a:p>
            <a:r>
              <a:rPr lang="zh-CN" altLang="en-US" sz="2800" dirty="0"/>
              <a:t>半径 </a:t>
            </a:r>
            <a:r>
              <a:rPr lang="en-US" altLang="zh-CN" sz="2800" dirty="0"/>
              <a:t>= 10 km</a:t>
            </a:r>
            <a:endParaRPr lang="en-US" altLang="zh-CN" sz="2800" dirty="0"/>
          </a:p>
          <a:p>
            <a:r>
              <a:rPr lang="zh-CN" altLang="en-US" sz="2800" dirty="0"/>
              <a:t>密度 </a:t>
            </a:r>
            <a:r>
              <a:rPr lang="en-US" altLang="zh-CN" sz="2800" dirty="0"/>
              <a:t>= 10</a:t>
            </a:r>
            <a:r>
              <a:rPr lang="en-US" altLang="zh-CN" sz="2800" baseline="30000" dirty="0"/>
              <a:t>14</a:t>
            </a:r>
            <a:r>
              <a:rPr lang="en-US" altLang="zh-CN" sz="2800" dirty="0"/>
              <a:t>g/cc</a:t>
            </a:r>
            <a:endParaRPr lang="en-US" altLang="zh-CN" sz="2800" baseline="30000" dirty="0"/>
          </a:p>
          <a:p>
            <a:r>
              <a:rPr lang="zh-CN" altLang="en-US" sz="2800" dirty="0"/>
              <a:t>磁场 </a:t>
            </a:r>
            <a:r>
              <a:rPr lang="en-US" altLang="zh-CN" sz="2800" dirty="0"/>
              <a:t>= 10</a:t>
            </a:r>
            <a:r>
              <a:rPr lang="en-US" altLang="zh-CN" sz="2800" baseline="30000" dirty="0"/>
              <a:t>12</a:t>
            </a:r>
            <a:r>
              <a:rPr lang="en-US" altLang="zh-CN" sz="2800" dirty="0"/>
              <a:t> Gauss</a:t>
            </a:r>
            <a:endParaRPr lang="en-US" altLang="zh-CN" sz="2800" dirty="0"/>
          </a:p>
        </p:txBody>
      </p:sp>
      <p:pic>
        <p:nvPicPr>
          <p:cNvPr id="129028" name="Picture 4" descr="NS_Mass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815" y="1268760"/>
            <a:ext cx="5508625" cy="5456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04800" y="381000"/>
            <a:ext cx="643958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ea typeface="宋体" pitchFamily="2" charset="-122"/>
              </a:rPr>
              <a:t>*  中子星的自转很快：最小的周期</a:t>
            </a:r>
            <a:r>
              <a:rPr lang="en-US" altLang="zh-CN" sz="2800" dirty="0">
                <a:ea typeface="宋体" pitchFamily="2" charset="-122"/>
              </a:rPr>
              <a:t>1.4ms</a:t>
            </a:r>
            <a:endParaRPr lang="en-US" altLang="zh-CN" sz="2800" dirty="0">
              <a:ea typeface="宋体" pitchFamily="2" charset="-122"/>
            </a:endParaRPr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5105400" y="3124200"/>
            <a:ext cx="1357313" cy="7620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8" name="Oval 2" descr="Sphere"/>
          <p:cNvSpPr>
            <a:spLocks noChangeArrowheads="1"/>
          </p:cNvSpPr>
          <p:nvPr/>
        </p:nvSpPr>
        <p:spPr bwMode="auto">
          <a:xfrm>
            <a:off x="914400" y="2057400"/>
            <a:ext cx="3200400" cy="3048000"/>
          </a:xfrm>
          <a:prstGeom prst="ellipse">
            <a:avLst/>
          </a:prstGeom>
          <a:pattFill prst="sphere">
            <a:fgClr>
              <a:srgbClr val="B2B2B2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111" name="Group 15"/>
          <p:cNvGrpSpPr/>
          <p:nvPr/>
        </p:nvGrpSpPr>
        <p:grpSpPr bwMode="auto">
          <a:xfrm>
            <a:off x="2209800" y="1066800"/>
            <a:ext cx="457200" cy="4419600"/>
            <a:chOff x="1344" y="672"/>
            <a:chExt cx="288" cy="2784"/>
          </a:xfrm>
        </p:grpSpPr>
        <p:sp>
          <p:nvSpPr>
            <p:cNvPr id="4103" name="Line 7"/>
            <p:cNvSpPr>
              <a:spLocks noChangeShapeType="1"/>
            </p:cNvSpPr>
            <p:nvPr/>
          </p:nvSpPr>
          <p:spPr bwMode="auto">
            <a:xfrm>
              <a:off x="1536" y="816"/>
              <a:ext cx="0" cy="26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4" name="AutoShape 8"/>
            <p:cNvSpPr>
              <a:spLocks noChangeArrowheads="1"/>
            </p:cNvSpPr>
            <p:nvPr/>
          </p:nvSpPr>
          <p:spPr bwMode="auto">
            <a:xfrm>
              <a:off x="1344" y="672"/>
              <a:ext cx="288" cy="576"/>
            </a:xfrm>
            <a:prstGeom prst="curvedRightArrow">
              <a:avLst>
                <a:gd name="adj1" fmla="val 40000"/>
                <a:gd name="adj2" fmla="val 80000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100" name="Oval 4" descr="Sphere"/>
          <p:cNvSpPr>
            <a:spLocks noChangeArrowheads="1"/>
          </p:cNvSpPr>
          <p:nvPr/>
        </p:nvSpPr>
        <p:spPr bwMode="auto">
          <a:xfrm>
            <a:off x="7467600" y="3200400"/>
            <a:ext cx="304800" cy="304800"/>
          </a:xfrm>
          <a:prstGeom prst="ellipse">
            <a:avLst/>
          </a:prstGeom>
          <a:pattFill prst="sphere">
            <a:fgClr>
              <a:srgbClr val="B2B2B2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112" name="Group 16"/>
          <p:cNvGrpSpPr/>
          <p:nvPr/>
        </p:nvGrpSpPr>
        <p:grpSpPr bwMode="auto">
          <a:xfrm>
            <a:off x="7391400" y="2590800"/>
            <a:ext cx="381000" cy="1371600"/>
            <a:chOff x="4848" y="624"/>
            <a:chExt cx="240" cy="864"/>
          </a:xfrm>
        </p:grpSpPr>
        <p:sp>
          <p:nvSpPr>
            <p:cNvPr id="4106" name="Line 10"/>
            <p:cNvSpPr>
              <a:spLocks noChangeShapeType="1"/>
            </p:cNvSpPr>
            <p:nvPr/>
          </p:nvSpPr>
          <p:spPr bwMode="auto">
            <a:xfrm>
              <a:off x="4992" y="720"/>
              <a:ext cx="0" cy="76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7" name="AutoShape 11"/>
            <p:cNvSpPr>
              <a:spLocks noChangeArrowheads="1"/>
            </p:cNvSpPr>
            <p:nvPr/>
          </p:nvSpPr>
          <p:spPr bwMode="auto">
            <a:xfrm>
              <a:off x="4848" y="624"/>
              <a:ext cx="240" cy="336"/>
            </a:xfrm>
            <a:prstGeom prst="curvedRightArrow">
              <a:avLst>
                <a:gd name="adj1" fmla="val 28000"/>
                <a:gd name="adj2" fmla="val 56000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646113" y="5562600"/>
            <a:ext cx="3917950" cy="9461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ea typeface="宋体" pitchFamily="2" charset="-122"/>
              </a:rPr>
              <a:t>大质量恒星核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zh-CN" altLang="en-US" sz="2800" dirty="0">
                <a:ea typeface="宋体" pitchFamily="2" charset="-122"/>
              </a:rPr>
              <a:t>塌缩之前</a:t>
            </a:r>
            <a:endParaRPr lang="zh-CN" altLang="en-US" sz="2800" dirty="0">
              <a:ea typeface="宋体" pitchFamily="2" charset="-122"/>
            </a:endParaRPr>
          </a:p>
          <a:p>
            <a:pPr algn="ctr"/>
            <a:r>
              <a:rPr lang="en-US" altLang="zh-CN" sz="2800" dirty="0">
                <a:ea typeface="宋体" pitchFamily="2" charset="-122"/>
              </a:rPr>
              <a:t>(</a:t>
            </a:r>
            <a:r>
              <a:rPr lang="zh-CN" altLang="en-US" sz="2800" dirty="0">
                <a:ea typeface="宋体" pitchFamily="2" charset="-122"/>
              </a:rPr>
              <a:t>大的半径</a:t>
            </a:r>
            <a:r>
              <a:rPr lang="en-US" altLang="zh-CN" sz="2800" dirty="0">
                <a:ea typeface="宋体" pitchFamily="2" charset="-122"/>
              </a:rPr>
              <a:t>, </a:t>
            </a:r>
            <a:r>
              <a:rPr lang="zh-CN" altLang="en-US" sz="2800" dirty="0">
                <a:ea typeface="宋体" pitchFamily="2" charset="-122"/>
              </a:rPr>
              <a:t>自转速度小</a:t>
            </a:r>
            <a:r>
              <a:rPr lang="en-US" altLang="zh-CN" sz="2800" dirty="0">
                <a:ea typeface="宋体" pitchFamily="2" charset="-122"/>
              </a:rPr>
              <a:t>)</a:t>
            </a:r>
            <a:endParaRPr lang="en-US" altLang="zh-CN" sz="2800" dirty="0">
              <a:ea typeface="宋体" pitchFamily="2" charset="-122"/>
            </a:endParaRP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6588184" y="4322763"/>
            <a:ext cx="2089033" cy="138499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ea typeface="宋体" pitchFamily="2" charset="-122"/>
              </a:rPr>
              <a:t>中子星</a:t>
            </a:r>
            <a:endParaRPr lang="zh-CN" altLang="en-US" sz="2800" dirty="0">
              <a:ea typeface="宋体" pitchFamily="2" charset="-122"/>
            </a:endParaRPr>
          </a:p>
          <a:p>
            <a:pPr algn="ctr"/>
            <a:r>
              <a:rPr lang="en-US" altLang="zh-CN" sz="2800" dirty="0">
                <a:ea typeface="宋体" pitchFamily="2" charset="-122"/>
              </a:rPr>
              <a:t>(</a:t>
            </a:r>
            <a:r>
              <a:rPr lang="zh-CN" altLang="en-US" sz="2800" dirty="0">
                <a:ea typeface="宋体" pitchFamily="2" charset="-122"/>
              </a:rPr>
              <a:t>小的半径</a:t>
            </a:r>
            <a:r>
              <a:rPr lang="en-US" altLang="zh-CN" sz="2800" dirty="0">
                <a:ea typeface="宋体" pitchFamily="2" charset="-122"/>
              </a:rPr>
              <a:t>,</a:t>
            </a:r>
            <a:endParaRPr lang="en-US" altLang="zh-CN" sz="2800" dirty="0">
              <a:ea typeface="宋体" pitchFamily="2" charset="-122"/>
            </a:endParaRPr>
          </a:p>
          <a:p>
            <a:pPr algn="ctr"/>
            <a:r>
              <a:rPr lang="zh-CN" altLang="en-US" sz="2800" dirty="0">
                <a:ea typeface="宋体" pitchFamily="2" charset="-122"/>
              </a:rPr>
              <a:t>自转速度快</a:t>
            </a:r>
            <a:r>
              <a:rPr lang="en-US" altLang="zh-CN" sz="2800" dirty="0">
                <a:ea typeface="宋体" pitchFamily="2" charset="-122"/>
              </a:rPr>
              <a:t>)</a:t>
            </a:r>
            <a:endParaRPr lang="en-US" altLang="zh-CN" sz="2800" dirty="0">
              <a:ea typeface="宋体" pitchFamily="2" charset="-122"/>
            </a:endParaRPr>
          </a:p>
        </p:txBody>
      </p:sp>
    </p:spTree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ang_mom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000"/>
            <a:ext cx="7620000" cy="4498975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733800" y="4114800"/>
            <a:ext cx="2133600" cy="1066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286000" y="5486400"/>
            <a:ext cx="915988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>
                <a:ea typeface="宋体" pitchFamily="2" charset="-122"/>
              </a:rPr>
              <a:t>Slow</a:t>
            </a:r>
            <a:endParaRPr lang="en-US" altLang="zh-CN" sz="2800">
              <a:ea typeface="宋体" pitchFamily="2" charset="-122"/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6629400" y="5486400"/>
            <a:ext cx="776288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>
                <a:ea typeface="宋体" pitchFamily="2" charset="-122"/>
              </a:rPr>
              <a:t>Fast</a:t>
            </a:r>
            <a:endParaRPr lang="en-US" altLang="zh-CN" sz="2800">
              <a:ea typeface="宋体" pitchFamily="2" charset="-122"/>
            </a:endParaRP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2514600" y="6096000"/>
            <a:ext cx="4876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635375" y="6021388"/>
            <a:ext cx="2403475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chemeClr val="accent2"/>
                </a:solidFill>
                <a:latin typeface="Arial" panose="020B0604020202090204" pitchFamily="34" charset="0"/>
                <a:ea typeface="宋体" pitchFamily="2" charset="-122"/>
              </a:rPr>
              <a:t>角动量守恒</a:t>
            </a:r>
            <a:endParaRPr lang="zh-CN" altLang="en-US" sz="3200" b="1">
              <a:solidFill>
                <a:schemeClr val="accent2"/>
              </a:solidFill>
              <a:latin typeface="Arial" panose="020B0604020202090204" pitchFamily="34" charset="0"/>
              <a:ea typeface="宋体" pitchFamily="2" charset="-122"/>
            </a:endParaRPr>
          </a:p>
        </p:txBody>
      </p:sp>
    </p:spTree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498475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ea typeface="宋体" pitchFamily="2" charset="-122"/>
              </a:rPr>
              <a:t>*  中子星一般表面磁场很强 </a:t>
            </a:r>
            <a:r>
              <a:rPr lang="en-US" altLang="zh-CN" sz="2800" dirty="0">
                <a:ea typeface="宋体" pitchFamily="2" charset="-122"/>
              </a:rPr>
              <a:t>. . .</a:t>
            </a:r>
            <a:endParaRPr lang="en-US" altLang="zh-CN" sz="2800" dirty="0">
              <a:ea typeface="宋体" pitchFamily="2" charset="-122"/>
            </a:endParaRPr>
          </a:p>
        </p:txBody>
      </p:sp>
      <p:pic>
        <p:nvPicPr>
          <p:cNvPr id="5123" name="Picture 3" descr="earthmas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3886200" cy="3673475"/>
          </a:xfrm>
          <a:prstGeom prst="rect">
            <a:avLst/>
          </a:prstGeom>
          <a:noFill/>
        </p:spPr>
      </p:pic>
      <p:sp>
        <p:nvSpPr>
          <p:cNvPr id="5124" name="Oval 4" descr="Sphere"/>
          <p:cNvSpPr>
            <a:spLocks noChangeArrowheads="1"/>
          </p:cNvSpPr>
          <p:nvPr/>
        </p:nvSpPr>
        <p:spPr bwMode="auto">
          <a:xfrm>
            <a:off x="1219200" y="1981200"/>
            <a:ext cx="1981200" cy="1981200"/>
          </a:xfrm>
          <a:prstGeom prst="ellipse">
            <a:avLst/>
          </a:prstGeom>
          <a:pattFill prst="sphere">
            <a:fgClr>
              <a:srgbClr val="B2B2B2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127" name="Group 7"/>
          <p:cNvGrpSpPr/>
          <p:nvPr/>
        </p:nvGrpSpPr>
        <p:grpSpPr bwMode="auto">
          <a:xfrm>
            <a:off x="7315200" y="4191000"/>
            <a:ext cx="1066800" cy="1008063"/>
            <a:chOff x="3984" y="1584"/>
            <a:chExt cx="672" cy="635"/>
          </a:xfrm>
        </p:grpSpPr>
        <p:pic>
          <p:nvPicPr>
            <p:cNvPr id="5126" name="Picture 6" descr="earthmas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4" y="1584"/>
              <a:ext cx="672" cy="635"/>
            </a:xfrm>
            <a:prstGeom prst="rect">
              <a:avLst/>
            </a:prstGeom>
            <a:noFill/>
          </p:spPr>
        </p:pic>
        <p:sp>
          <p:nvSpPr>
            <p:cNvPr id="5125" name="Oval 5" descr="Sphere"/>
            <p:cNvSpPr>
              <a:spLocks noChangeArrowheads="1"/>
            </p:cNvSpPr>
            <p:nvPr/>
          </p:nvSpPr>
          <p:spPr bwMode="auto">
            <a:xfrm>
              <a:off x="4128" y="1680"/>
              <a:ext cx="336" cy="336"/>
            </a:xfrm>
            <a:prstGeom prst="ellipse">
              <a:avLst/>
            </a:prstGeom>
            <a:pattFill prst="sphere">
              <a:fgClr>
                <a:srgbClr val="B2B2B2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5129" name="AutoShape 9"/>
          <p:cNvSpPr>
            <a:spLocks noChangeArrowheads="1"/>
          </p:cNvSpPr>
          <p:nvPr/>
        </p:nvSpPr>
        <p:spPr bwMode="auto">
          <a:xfrm rot="1295940">
            <a:off x="5181600" y="3657600"/>
            <a:ext cx="1371600" cy="762000"/>
          </a:xfrm>
          <a:prstGeom prst="notchedRightArrow">
            <a:avLst>
              <a:gd name="adj1" fmla="val 50000"/>
              <a:gd name="adj2" fmla="val 4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3492500" y="5516563"/>
            <a:ext cx="1962150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ea typeface="宋体" pitchFamily="2" charset="-122"/>
              </a:rPr>
              <a:t>磁通量守恒</a:t>
            </a:r>
            <a:endParaRPr lang="zh-CN" altLang="en-US" sz="2800" dirty="0">
              <a:ea typeface="宋体" pitchFamily="2" charset="-122"/>
            </a:endParaRPr>
          </a:p>
        </p:txBody>
      </p:sp>
    </p:spTree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609600" y="511175"/>
            <a:ext cx="1970088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 u="sng" dirty="0">
                <a:ea typeface="宋体" pitchFamily="2" charset="-122"/>
              </a:rPr>
              <a:t>寻找中子星</a:t>
            </a:r>
            <a:endParaRPr lang="zh-CN" altLang="en-US" sz="2800" b="1" u="sng" dirty="0">
              <a:ea typeface="宋体" pitchFamily="2" charset="-122"/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066800" y="1447800"/>
            <a:ext cx="5947462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66FFFF"/>
                </a:solidFill>
                <a:latin typeface="Comic Sans MS" panose="030F0902030302020204" pitchFamily="66" charset="0"/>
                <a:ea typeface="宋体" pitchFamily="2" charset="-122"/>
              </a:rPr>
              <a:t> </a:t>
            </a:r>
            <a:r>
              <a:rPr lang="zh-CN" altLang="en-US" sz="2800" b="1" dirty="0">
                <a:latin typeface="Comic Sans MS" panose="030F0902030302020204" pitchFamily="66" charset="0"/>
                <a:ea typeface="宋体" pitchFamily="2" charset="-122"/>
              </a:rPr>
              <a:t>中子星表明应该很热</a:t>
            </a:r>
            <a:r>
              <a:rPr lang="en-US" altLang="zh-CN" sz="2800" b="1" dirty="0">
                <a:latin typeface="Comic Sans MS" panose="030F0902030302020204" pitchFamily="66" charset="0"/>
                <a:ea typeface="宋体" pitchFamily="2" charset="-122"/>
              </a:rPr>
              <a:t>:  T  </a:t>
            </a:r>
            <a:r>
              <a:rPr lang="en-US" altLang="zh-CN" sz="2800" b="1" dirty="0">
                <a:latin typeface="Comic Sans MS" panose="030F0902030302020204" pitchFamily="66" charset="0"/>
                <a:ea typeface="宋体" pitchFamily="2" charset="-122"/>
                <a:sym typeface="Symbol" panose="05050102010706020507" pitchFamily="18" charset="2"/>
              </a:rPr>
              <a:t> 10</a:t>
            </a:r>
            <a:r>
              <a:rPr lang="en-US" altLang="zh-CN" sz="3200" b="1" baseline="30000" dirty="0">
                <a:latin typeface="Comic Sans MS" panose="030F0902030302020204" pitchFamily="66" charset="0"/>
                <a:ea typeface="宋体" pitchFamily="2" charset="-122"/>
                <a:sym typeface="Symbol" panose="05050102010706020507" pitchFamily="18" charset="2"/>
              </a:rPr>
              <a:t>6</a:t>
            </a:r>
            <a:r>
              <a:rPr lang="en-US" altLang="zh-CN" sz="2800" b="1" dirty="0">
                <a:latin typeface="Comic Sans MS" panose="030F0902030302020204" pitchFamily="66" charset="0"/>
                <a:ea typeface="宋体" pitchFamily="2" charset="-122"/>
                <a:sym typeface="Symbol" panose="05050102010706020507" pitchFamily="18" charset="2"/>
              </a:rPr>
              <a:t> K</a:t>
            </a:r>
            <a:endParaRPr lang="en-US" altLang="zh-CN" sz="2800" b="1" dirty="0">
              <a:latin typeface="Comic Sans MS" panose="030F0902030302020204" pitchFamily="66" charset="0"/>
              <a:ea typeface="宋体" pitchFamily="2" charset="-122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828800" y="2514600"/>
            <a:ext cx="4732338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FF00"/>
                </a:solidFill>
                <a:ea typeface="宋体" pitchFamily="2" charset="-122"/>
              </a:rPr>
              <a:t>光度    </a:t>
            </a:r>
            <a:r>
              <a:rPr lang="en-US" altLang="zh-CN" sz="2800" b="1" dirty="0">
                <a:solidFill>
                  <a:srgbClr val="00FF00"/>
                </a:solidFill>
                <a:ea typeface="宋体" pitchFamily="2" charset="-122"/>
              </a:rPr>
              <a:t>=    </a:t>
            </a:r>
            <a:r>
              <a:rPr lang="zh-CN" altLang="en-US" sz="2800" b="1" dirty="0">
                <a:solidFill>
                  <a:srgbClr val="00FF00"/>
                </a:solidFill>
                <a:ea typeface="宋体" pitchFamily="2" charset="-122"/>
              </a:rPr>
              <a:t>表面面积    </a:t>
            </a:r>
            <a:r>
              <a:rPr lang="zh-CN" altLang="en-US" sz="2800" b="1" dirty="0">
                <a:solidFill>
                  <a:srgbClr val="00FF00"/>
                </a:solidFill>
                <a:ea typeface="宋体" pitchFamily="2" charset="-122"/>
                <a:sym typeface="Symbol" panose="05050102010706020507" pitchFamily="18" charset="2"/>
              </a:rPr>
              <a:t>    </a:t>
            </a:r>
            <a:r>
              <a:rPr lang="en-US" altLang="zh-CN" sz="2800" b="1" dirty="0">
                <a:solidFill>
                  <a:srgbClr val="00FF00"/>
                </a:solidFill>
                <a:ea typeface="宋体" pitchFamily="2" charset="-122"/>
                <a:sym typeface="Symbol" panose="05050102010706020507" pitchFamily="18" charset="2"/>
              </a:rPr>
              <a:t>T</a:t>
            </a:r>
            <a:r>
              <a:rPr lang="en-US" altLang="zh-CN" sz="3200" b="1" baseline="30000" dirty="0">
                <a:solidFill>
                  <a:srgbClr val="00FF00"/>
                </a:solidFill>
                <a:ea typeface="宋体" pitchFamily="2" charset="-122"/>
                <a:sym typeface="Symbol" panose="05050102010706020507" pitchFamily="18" charset="2"/>
              </a:rPr>
              <a:t>4</a:t>
            </a:r>
            <a:endParaRPr lang="en-US" altLang="zh-CN" sz="3200" b="1" baseline="30000" dirty="0">
              <a:solidFill>
                <a:srgbClr val="00FF00"/>
              </a:solidFill>
              <a:ea typeface="宋体" pitchFamily="2" charset="-122"/>
            </a:endParaRPr>
          </a:p>
        </p:txBody>
      </p:sp>
      <p:grpSp>
        <p:nvGrpSpPr>
          <p:cNvPr id="7181" name="Group 13"/>
          <p:cNvGrpSpPr/>
          <p:nvPr/>
        </p:nvGrpSpPr>
        <p:grpSpPr bwMode="auto">
          <a:xfrm>
            <a:off x="5867400" y="3200400"/>
            <a:ext cx="1250950" cy="1208088"/>
            <a:chOff x="3696" y="2016"/>
            <a:chExt cx="788" cy="761"/>
          </a:xfrm>
        </p:grpSpPr>
        <p:sp>
          <p:nvSpPr>
            <p:cNvPr id="7176" name="Line 8"/>
            <p:cNvSpPr>
              <a:spLocks noChangeShapeType="1"/>
            </p:cNvSpPr>
            <p:nvPr/>
          </p:nvSpPr>
          <p:spPr bwMode="auto">
            <a:xfrm flipV="1">
              <a:off x="3888" y="2016"/>
              <a:ext cx="0" cy="38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7" name="Text Box 9"/>
            <p:cNvSpPr txBox="1">
              <a:spLocks noChangeArrowheads="1"/>
            </p:cNvSpPr>
            <p:nvPr/>
          </p:nvSpPr>
          <p:spPr bwMode="auto">
            <a:xfrm>
              <a:off x="3696" y="2450"/>
              <a:ext cx="788" cy="32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ea typeface="宋体" pitchFamily="2" charset="-122"/>
                </a:rPr>
                <a:t>非常高</a:t>
              </a:r>
              <a:endParaRPr lang="zh-CN" altLang="en-US" sz="2800" dirty="0">
                <a:ea typeface="宋体" pitchFamily="2" charset="-122"/>
              </a:endParaRPr>
            </a:p>
          </p:txBody>
        </p:sp>
      </p:grpSp>
      <p:grpSp>
        <p:nvGrpSpPr>
          <p:cNvPr id="7182" name="Group 14"/>
          <p:cNvGrpSpPr/>
          <p:nvPr/>
        </p:nvGrpSpPr>
        <p:grpSpPr bwMode="auto">
          <a:xfrm>
            <a:off x="3581400" y="3200400"/>
            <a:ext cx="1250950" cy="1335088"/>
            <a:chOff x="2256" y="2016"/>
            <a:chExt cx="788" cy="841"/>
          </a:xfrm>
        </p:grpSpPr>
        <p:sp>
          <p:nvSpPr>
            <p:cNvPr id="7175" name="Line 7"/>
            <p:cNvSpPr>
              <a:spLocks noChangeShapeType="1"/>
            </p:cNvSpPr>
            <p:nvPr/>
          </p:nvSpPr>
          <p:spPr bwMode="auto">
            <a:xfrm flipV="1">
              <a:off x="2448" y="2016"/>
              <a:ext cx="0" cy="38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8" name="Text Box 10"/>
            <p:cNvSpPr txBox="1">
              <a:spLocks noChangeArrowheads="1"/>
            </p:cNvSpPr>
            <p:nvPr/>
          </p:nvSpPr>
          <p:spPr bwMode="auto">
            <a:xfrm>
              <a:off x="2256" y="2530"/>
              <a:ext cx="788" cy="32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ea typeface="宋体" pitchFamily="2" charset="-122"/>
                </a:rPr>
                <a:t>很小！</a:t>
              </a:r>
              <a:endParaRPr lang="zh-CN" altLang="en-US" sz="2800" dirty="0">
                <a:ea typeface="宋体" pitchFamily="2" charset="-122"/>
              </a:endParaRPr>
            </a:p>
          </p:txBody>
        </p:sp>
      </p:grpSp>
      <p:grpSp>
        <p:nvGrpSpPr>
          <p:cNvPr id="7183" name="Group 15"/>
          <p:cNvGrpSpPr/>
          <p:nvPr/>
        </p:nvGrpSpPr>
        <p:grpSpPr bwMode="auto">
          <a:xfrm>
            <a:off x="1524000" y="3200400"/>
            <a:ext cx="539750" cy="1335088"/>
            <a:chOff x="960" y="2016"/>
            <a:chExt cx="340" cy="841"/>
          </a:xfrm>
        </p:grpSpPr>
        <p:sp>
          <p:nvSpPr>
            <p:cNvPr id="7174" name="Line 6"/>
            <p:cNvSpPr>
              <a:spLocks noChangeShapeType="1"/>
            </p:cNvSpPr>
            <p:nvPr/>
          </p:nvSpPr>
          <p:spPr bwMode="auto">
            <a:xfrm flipV="1">
              <a:off x="1248" y="2016"/>
              <a:ext cx="0" cy="38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9" name="Text Box 11"/>
            <p:cNvSpPr txBox="1">
              <a:spLocks noChangeArrowheads="1"/>
            </p:cNvSpPr>
            <p:nvPr/>
          </p:nvSpPr>
          <p:spPr bwMode="auto">
            <a:xfrm>
              <a:off x="960" y="2530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ea typeface="宋体" pitchFamily="2" charset="-122"/>
                </a:rPr>
                <a:t>小</a:t>
              </a:r>
              <a:endParaRPr lang="zh-CN" altLang="en-US" sz="2800" dirty="0">
                <a:ea typeface="宋体" pitchFamily="2" charset="-122"/>
              </a:endParaRPr>
            </a:p>
          </p:txBody>
        </p:sp>
      </p:grp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2051050" y="6140450"/>
            <a:ext cx="676910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ea typeface="宋体" pitchFamily="2" charset="-122"/>
              </a:rPr>
              <a:t>Yuan &amp; Zhang (1998), Yuan &amp; Zhang (1999)</a:t>
            </a:r>
            <a:endParaRPr lang="en-US" altLang="zh-CN" dirty="0">
              <a:ea typeface="宋体" pitchFamily="2" charset="-122"/>
            </a:endParaRPr>
          </a:p>
        </p:txBody>
      </p:sp>
    </p:spTree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609600" y="504825"/>
            <a:ext cx="375602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charset="0"/>
              </a:defRPr>
            </a:lvl9pPr>
          </a:lstStyle>
          <a:p>
            <a:r>
              <a:rPr lang="zh-CN" altLang="en-US" sz="2800" dirty="0">
                <a:latin typeface="Comic Sans MS" panose="030F0902030302020204" pitchFamily="66" charset="0"/>
                <a:ea typeface="宋体" pitchFamily="2" charset="-122"/>
              </a:rPr>
              <a:t>转动能转化为电磁辐射</a:t>
            </a:r>
            <a:endParaRPr lang="zh-CN" altLang="en-US" sz="2800" dirty="0">
              <a:latin typeface="Comic Sans MS" panose="030F0902030302020204" pitchFamily="66" charset="0"/>
              <a:ea typeface="宋体" pitchFamily="2" charset="-122"/>
            </a:endParaRPr>
          </a:p>
        </p:txBody>
      </p:sp>
      <p:pic>
        <p:nvPicPr>
          <p:cNvPr id="9219" name="Picture 3" descr="BG13FG0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219200"/>
            <a:ext cx="4864100" cy="4718050"/>
          </a:xfrm>
          <a:prstGeom prst="rect">
            <a:avLst/>
          </a:prstGeom>
          <a:noFill/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81000" y="1806575"/>
            <a:ext cx="3236784" cy="181588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zh-CN" altLang="en-US" sz="2800" dirty="0">
                <a:ea typeface="宋体" pitchFamily="2" charset="-122"/>
              </a:rPr>
              <a:t>转动磁场产生电场</a:t>
            </a:r>
            <a:endParaRPr lang="zh-CN" altLang="en-US" sz="2800" dirty="0">
              <a:ea typeface="宋体" pitchFamily="2" charset="-122"/>
            </a:endParaRPr>
          </a:p>
          <a:p>
            <a:endParaRPr lang="en-US" altLang="zh-CN" sz="2800" dirty="0">
              <a:ea typeface="宋体" pitchFamily="2" charset="-122"/>
            </a:endParaRPr>
          </a:p>
          <a:p>
            <a:pPr>
              <a:buFontTx/>
              <a:buChar char="•"/>
            </a:pPr>
            <a:r>
              <a:rPr lang="zh-CN" altLang="en-US" sz="2800" dirty="0">
                <a:ea typeface="宋体" pitchFamily="2" charset="-122"/>
              </a:rPr>
              <a:t>电场沿着磁力线</a:t>
            </a:r>
            <a:endParaRPr lang="zh-CN" altLang="en-US" sz="2800" dirty="0">
              <a:ea typeface="宋体" pitchFamily="2" charset="-122"/>
            </a:endParaRPr>
          </a:p>
          <a:p>
            <a:r>
              <a:rPr lang="zh-CN" altLang="en-US" sz="2800" dirty="0">
                <a:ea typeface="宋体" pitchFamily="2" charset="-122"/>
              </a:rPr>
              <a:t>  加速电子</a:t>
            </a:r>
            <a:endParaRPr lang="zh-CN" altLang="en-US" sz="2800" dirty="0">
              <a:ea typeface="宋体" pitchFamily="2" charset="-122"/>
            </a:endParaRP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 flipH="1">
            <a:off x="7010400" y="4419600"/>
            <a:ext cx="457200" cy="38100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H="1">
            <a:off x="5334000" y="2362200"/>
            <a:ext cx="457200" cy="38100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57200" y="5562600"/>
            <a:ext cx="3740150" cy="9461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ea typeface="宋体" pitchFamily="2" charset="-122"/>
              </a:rPr>
              <a:t>*  电子辐射 </a:t>
            </a:r>
            <a:r>
              <a:rPr lang="en-US" altLang="zh-CN" sz="2800" dirty="0">
                <a:ea typeface="宋体" pitchFamily="2" charset="-122"/>
              </a:rPr>
              <a:t>–</a:t>
            </a:r>
            <a:endParaRPr lang="en-US" altLang="zh-CN" sz="2800" dirty="0">
              <a:ea typeface="宋体" pitchFamily="2" charset="-122"/>
            </a:endParaRPr>
          </a:p>
          <a:p>
            <a:r>
              <a:rPr lang="zh-CN" altLang="en-US" sz="2800" dirty="0">
                <a:ea typeface="宋体" pitchFamily="2" charset="-122"/>
              </a:rPr>
              <a:t>主要在磁场很强的区域</a:t>
            </a:r>
            <a:endParaRPr lang="zh-CN" altLang="en-US" sz="2800" dirty="0">
              <a:ea typeface="宋体" pitchFamily="2" charset="-122"/>
            </a:endParaRPr>
          </a:p>
        </p:txBody>
      </p:sp>
      <p:sp>
        <p:nvSpPr>
          <p:cNvPr id="9225" name="Oval 9"/>
          <p:cNvSpPr>
            <a:spLocks noChangeArrowheads="1"/>
          </p:cNvSpPr>
          <p:nvPr/>
        </p:nvSpPr>
        <p:spPr bwMode="auto">
          <a:xfrm>
            <a:off x="6629400" y="2895600"/>
            <a:ext cx="609600" cy="609600"/>
          </a:xfrm>
          <a:prstGeom prst="ellipse">
            <a:avLst/>
          </a:prstGeom>
          <a:noFill/>
          <a:ln w="38100">
            <a:solidFill>
              <a:srgbClr val="FFFF00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5562600" y="3733800"/>
            <a:ext cx="609600" cy="609600"/>
          </a:xfrm>
          <a:prstGeom prst="ellipse">
            <a:avLst/>
          </a:prstGeom>
          <a:noFill/>
          <a:ln w="38100">
            <a:solidFill>
              <a:srgbClr val="FFFF00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23_04A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6604000" cy="5334000"/>
          </a:xfrm>
          <a:prstGeom prst="rect">
            <a:avLst/>
          </a:prstGeom>
          <a:noFill/>
        </p:spPr>
      </p:pic>
      <p:pic>
        <p:nvPicPr>
          <p:cNvPr id="11267" name="Picture 3" descr="F23_04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914400"/>
            <a:ext cx="3365500" cy="5334000"/>
          </a:xfrm>
          <a:prstGeom prst="rect">
            <a:avLst/>
          </a:prstGeom>
          <a:noFill/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746125" y="120650"/>
            <a:ext cx="267335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>
                <a:ea typeface="宋体" pitchFamily="2" charset="-122"/>
              </a:rPr>
              <a:t>蟹状星云脉冲星</a:t>
            </a:r>
            <a:endParaRPr lang="zh-CN" altLang="en-US" sz="2800">
              <a:ea typeface="宋体" pitchFamily="2" charset="-122"/>
            </a:endParaRPr>
          </a:p>
        </p:txBody>
      </p:sp>
    </p:spTree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zh-CN" altLang="en-US"/>
              <a:t>蟹状星云脉冲星：</a:t>
            </a:r>
            <a:r>
              <a:rPr lang="en-US" altLang="zh-CN"/>
              <a:t>Chandra</a:t>
            </a:r>
            <a:r>
              <a:rPr lang="zh-CN" altLang="en-US"/>
              <a:t>观测</a:t>
            </a:r>
            <a:endParaRPr lang="zh-CN" altLang="en-US"/>
          </a:p>
        </p:txBody>
      </p:sp>
      <p:pic>
        <p:nvPicPr>
          <p:cNvPr id="138243" name="Picture 3" descr="crabpulsar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838200"/>
            <a:ext cx="5791200" cy="57912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zh-CN" altLang="en-US"/>
              <a:t>磁星（</a:t>
            </a:r>
            <a:r>
              <a:rPr lang="en-US" altLang="zh-CN"/>
              <a:t>Magnetars</a:t>
            </a:r>
            <a:r>
              <a:rPr lang="zh-CN" altLang="en-US"/>
              <a:t>）</a:t>
            </a:r>
            <a:endParaRPr lang="zh-CN" altLang="en-US"/>
          </a:p>
        </p:txBody>
      </p:sp>
      <p:pic>
        <p:nvPicPr>
          <p:cNvPr id="122883" name="Picture 3" descr="magnetar_burst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08050"/>
            <a:ext cx="5602288" cy="5715000"/>
          </a:xfrm>
          <a:prstGeom prst="rect">
            <a:avLst/>
          </a:prstGeom>
          <a:noFill/>
        </p:spPr>
      </p:pic>
      <p:sp>
        <p:nvSpPr>
          <p:cNvPr id="122884" name="Text Box 4"/>
          <p:cNvSpPr txBox="1">
            <a:spLocks noChangeArrowheads="1"/>
          </p:cNvSpPr>
          <p:nvPr/>
        </p:nvSpPr>
        <p:spPr bwMode="auto">
          <a:xfrm>
            <a:off x="5940425" y="1773238"/>
            <a:ext cx="2819400" cy="43640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ea typeface="宋体" pitchFamily="2" charset="-122"/>
              </a:rPr>
              <a:t>磁场太强（</a:t>
            </a:r>
            <a:r>
              <a:rPr lang="en-US" altLang="zh-CN" sz="2800" dirty="0">
                <a:ea typeface="宋体" pitchFamily="2" charset="-122"/>
              </a:rPr>
              <a:t>~10</a:t>
            </a:r>
            <a:r>
              <a:rPr lang="en-US" altLang="zh-CN" sz="2800" baseline="30000" dirty="0">
                <a:ea typeface="宋体" pitchFamily="2" charset="-122"/>
              </a:rPr>
              <a:t>15</a:t>
            </a:r>
            <a:r>
              <a:rPr lang="en-US" altLang="zh-CN" sz="2800" dirty="0">
                <a:ea typeface="宋体" pitchFamily="2" charset="-122"/>
              </a:rPr>
              <a:t>G</a:t>
            </a:r>
            <a:r>
              <a:rPr lang="zh-CN" altLang="en-US" sz="2800" dirty="0">
                <a:ea typeface="宋体" pitchFamily="2" charset="-122"/>
              </a:rPr>
              <a:t>），在中子星表面产生星震</a:t>
            </a:r>
            <a:endParaRPr lang="zh-CN" altLang="en-US" sz="2800" dirty="0">
              <a:ea typeface="宋体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dirty="0">
                <a:ea typeface="宋体" pitchFamily="2" charset="-122"/>
              </a:rPr>
              <a:t>星震产生巨大的</a:t>
            </a:r>
            <a:r>
              <a:rPr lang="en-US" altLang="zh-CN" sz="2800" dirty="0">
                <a:ea typeface="宋体" pitchFamily="2" charset="-122"/>
              </a:rPr>
              <a:t>X</a:t>
            </a:r>
            <a:r>
              <a:rPr lang="zh-CN" altLang="en-US" sz="2800" dirty="0">
                <a:ea typeface="宋体" pitchFamily="2" charset="-122"/>
              </a:rPr>
              <a:t>射线和</a:t>
            </a:r>
            <a:r>
              <a:rPr lang="en-US" altLang="zh-CN" sz="2800" dirty="0">
                <a:ea typeface="宋体" pitchFamily="2" charset="-122"/>
              </a:rPr>
              <a:t>γ</a:t>
            </a:r>
            <a:r>
              <a:rPr lang="zh-CN" altLang="en-US" sz="2800" dirty="0">
                <a:ea typeface="宋体" pitchFamily="2" charset="-122"/>
              </a:rPr>
              <a:t>射线爆发</a:t>
            </a:r>
            <a:endParaRPr lang="en-US" altLang="zh-CN" sz="2800" dirty="0">
              <a:ea typeface="宋体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dirty="0">
                <a:ea typeface="宋体" pitchFamily="2" charset="-122"/>
              </a:rPr>
              <a:t>爆发的能源来自磁能</a:t>
            </a:r>
            <a:endParaRPr lang="zh-CN" altLang="en-US" sz="2800" dirty="0"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r>
              <a:rPr lang="en-US" altLang="zh-CN"/>
              <a:t>X-</a:t>
            </a:r>
            <a:r>
              <a:rPr lang="zh-CN" altLang="en-US"/>
              <a:t>射线 脉冲星</a:t>
            </a:r>
            <a:endParaRPr lang="zh-CN" altLang="en-US"/>
          </a:p>
        </p:txBody>
      </p:sp>
      <p:pic>
        <p:nvPicPr>
          <p:cNvPr id="125955" name="Picture 3" descr="21f1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b="21249"/>
          <a:stretch>
            <a:fillRect/>
          </a:stretch>
        </p:blipFill>
        <p:spPr bwMode="auto">
          <a:xfrm>
            <a:off x="508000" y="1600200"/>
            <a:ext cx="8128000" cy="3581400"/>
          </a:xfrm>
          <a:prstGeom prst="rect">
            <a:avLst/>
          </a:prstGeom>
          <a:noFill/>
        </p:spPr>
      </p:pic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914400" y="5562600"/>
            <a:ext cx="777240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ea typeface="宋体" pitchFamily="2" charset="-122"/>
              </a:rPr>
              <a:t>中子星双星，伴星为一颗恒星</a:t>
            </a:r>
            <a:endParaRPr lang="zh-CN" altLang="en-US" sz="2800"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21f2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" b="8749"/>
          <a:stretch>
            <a:fillRect/>
          </a:stretch>
        </p:blipFill>
        <p:spPr bwMode="auto">
          <a:xfrm>
            <a:off x="0" y="533400"/>
            <a:ext cx="8128000" cy="5029200"/>
          </a:xfrm>
          <a:prstGeom prst="rect">
            <a:avLst/>
          </a:prstGeom>
          <a:noFill/>
        </p:spPr>
      </p:pic>
      <p:sp>
        <p:nvSpPr>
          <p:cNvPr id="126979" name="Rectangle 3"/>
          <p:cNvSpPr>
            <a:spLocks noGrp="1" noChangeArrowheads="1"/>
          </p:cNvSpPr>
          <p:nvPr>
            <p:ph type="title"/>
          </p:nvPr>
        </p:nvSpPr>
        <p:spPr>
          <a:xfrm>
            <a:off x="5181600" y="0"/>
            <a:ext cx="3962400" cy="1219200"/>
          </a:xfrm>
        </p:spPr>
        <p:txBody>
          <a:bodyPr/>
          <a:lstStyle/>
          <a:p>
            <a:r>
              <a:rPr lang="en-US" altLang="zh-CN"/>
              <a:t>X-</a:t>
            </a:r>
            <a:r>
              <a:rPr lang="zh-CN" altLang="en-US"/>
              <a:t>射线 脉冲星</a:t>
            </a:r>
            <a:endParaRPr lang="en-US" altLang="zh-CN"/>
          </a:p>
        </p:txBody>
      </p:sp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457200" y="5486400"/>
            <a:ext cx="8382000" cy="9461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>
                <a:ea typeface="宋体" pitchFamily="2" charset="-122"/>
              </a:rPr>
              <a:t>强磁场中子星，发射周期性的</a:t>
            </a:r>
            <a:r>
              <a:rPr lang="en-US" altLang="zh-CN" sz="2800">
                <a:ea typeface="宋体" pitchFamily="2" charset="-122"/>
              </a:rPr>
              <a:t>X</a:t>
            </a:r>
            <a:r>
              <a:rPr lang="zh-CN" altLang="en-US" sz="2800">
                <a:ea typeface="宋体" pitchFamily="2" charset="-122"/>
              </a:rPr>
              <a:t>射线辐射。能源来自下落气体释放的引力能。</a:t>
            </a:r>
            <a:endParaRPr lang="en-US" altLang="zh-CN" sz="2800"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981075"/>
            <a:ext cx="7505700" cy="4986338"/>
          </a:xfrm>
          <a:prstGeom prst="rect">
            <a:avLst/>
          </a:prstGeom>
          <a:noFill/>
        </p:spPr>
      </p:pic>
      <p:sp>
        <p:nvSpPr>
          <p:cNvPr id="1280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zh-CN"/>
              <a:t>X-</a:t>
            </a:r>
            <a:r>
              <a:rPr lang="zh-CN" altLang="en-US"/>
              <a:t>射线暴</a:t>
            </a:r>
            <a:endParaRPr lang="zh-CN" altLang="en-US"/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4067175" y="6165850"/>
            <a:ext cx="4537075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3203575" y="6165850"/>
            <a:ext cx="5184775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ea typeface="宋体" pitchFamily="2" charset="-122"/>
              </a:rPr>
              <a:t>Yuan, Narayan, &amp; Rees 2004</a:t>
            </a:r>
            <a:endParaRPr lang="en-US" altLang="zh-CN"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34975"/>
            <a:ext cx="7543800" cy="762000"/>
          </a:xfrm>
        </p:spPr>
        <p:txBody>
          <a:bodyPr>
            <a:normAutofit fontScale="90000"/>
          </a:bodyPr>
          <a:lstStyle/>
          <a:p>
            <a:r>
              <a:rPr lang="zh-CN" altLang="en-US" sz="4000"/>
              <a:t>引力波存在的间接证据</a:t>
            </a:r>
            <a:br>
              <a:rPr lang="zh-CN" altLang="en-US" sz="4000"/>
            </a:br>
            <a:r>
              <a:rPr lang="zh-CN" altLang="en-US" sz="4000"/>
              <a:t>（ </a:t>
            </a:r>
            <a:r>
              <a:rPr lang="en-US" altLang="zh-CN" sz="4000"/>
              <a:t>Hulse-Taylor </a:t>
            </a:r>
            <a:r>
              <a:rPr lang="zh-CN" altLang="en-US" sz="4000"/>
              <a:t>双脉冲星）</a:t>
            </a:r>
            <a:endParaRPr lang="zh-CN" altLang="en-US" sz="4000"/>
          </a:p>
        </p:txBody>
      </p:sp>
      <p:pic>
        <p:nvPicPr>
          <p:cNvPr id="179203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3" r="11765"/>
          <a:stretch>
            <a:fillRect/>
          </a:stretch>
        </p:blipFill>
        <p:spPr bwMode="auto">
          <a:xfrm>
            <a:off x="381000" y="1844675"/>
            <a:ext cx="3470275" cy="3432175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179204" name="Group 4"/>
          <p:cNvGrpSpPr/>
          <p:nvPr/>
        </p:nvGrpSpPr>
        <p:grpSpPr bwMode="auto">
          <a:xfrm>
            <a:off x="4114800" y="1916113"/>
            <a:ext cx="4495800" cy="3625850"/>
            <a:chOff x="2592" y="1488"/>
            <a:chExt cx="2832" cy="2284"/>
          </a:xfrm>
        </p:grpSpPr>
        <p:sp>
          <p:nvSpPr>
            <p:cNvPr id="179205" name="Rectangle 5"/>
            <p:cNvSpPr>
              <a:spLocks noChangeArrowheads="1"/>
            </p:cNvSpPr>
            <p:nvPr/>
          </p:nvSpPr>
          <p:spPr bwMode="auto">
            <a:xfrm>
              <a:off x="2592" y="1488"/>
              <a:ext cx="2832" cy="50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92075" tIns="46038" rIns="92075" bIns="46038"/>
            <a:lstStyle>
              <a:lvl1pPr marL="342900" indent="-342900">
                <a:spcBef>
                  <a:spcPct val="20000"/>
                </a:spcBef>
                <a:buChar char="•"/>
                <a:defRPr sz="2800">
                  <a:solidFill>
                    <a:schemeClr val="accent1"/>
                  </a:solidFill>
                  <a:latin typeface="Times New Roman" panose="0202060305040502030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charset="0"/>
                  <a:ea typeface="宋体" pitchFamily="2" charset="-122"/>
                </a:defRPr>
              </a:lvl9pPr>
            </a:lstStyle>
            <a:p>
              <a:pPr algn="ctr">
                <a:lnSpc>
                  <a:spcPct val="90000"/>
                </a:lnSpc>
                <a:buFontTx/>
                <a:buNone/>
              </a:pPr>
              <a:r>
                <a:rPr lang="zh-CN" altLang="en-US" sz="2400" u="sng"/>
                <a:t>双中子星系统</a:t>
              </a:r>
              <a:endParaRPr lang="zh-CN" altLang="en-US" sz="2400"/>
            </a:p>
            <a:p>
              <a:pPr>
                <a:lnSpc>
                  <a:spcPct val="90000"/>
                </a:lnSpc>
                <a:buFontTx/>
                <a:buNone/>
              </a:pPr>
              <a:r>
                <a:rPr lang="en-US" altLang="zh-CN" sz="2000">
                  <a:solidFill>
                    <a:srgbClr val="F9134F"/>
                  </a:solidFill>
                </a:rPr>
                <a:t>PSR 1913 + 16  -- </a:t>
              </a:r>
              <a:r>
                <a:rPr lang="zh-CN" altLang="en-US" sz="2000">
                  <a:solidFill>
                    <a:srgbClr val="F9134F"/>
                  </a:solidFill>
                </a:rPr>
                <a:t>脉冲星的时间测量</a:t>
              </a:r>
              <a:endParaRPr lang="zh-CN" altLang="en-US" sz="2000"/>
            </a:p>
          </p:txBody>
        </p:sp>
        <p:sp>
          <p:nvSpPr>
            <p:cNvPr id="179206" name="Rectangle 6"/>
            <p:cNvSpPr>
              <a:spLocks noChangeArrowheads="1"/>
            </p:cNvSpPr>
            <p:nvPr/>
          </p:nvSpPr>
          <p:spPr bwMode="auto">
            <a:xfrm>
              <a:off x="3072" y="2304"/>
              <a:ext cx="278" cy="48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zh-CN" sz="4400">
                  <a:solidFill>
                    <a:srgbClr val="FF0066"/>
                  </a:solidFill>
                  <a:latin typeface="Symbol" panose="05050102010706020507" pitchFamily="18" charset="2"/>
                  <a:ea typeface="宋体" pitchFamily="2" charset="-122"/>
                </a:rPr>
                <a:t>·</a:t>
              </a:r>
              <a:endParaRPr lang="en-US" altLang="zh-CN" sz="2800">
                <a:solidFill>
                  <a:srgbClr val="FF0066"/>
                </a:solidFill>
                <a:latin typeface="Symbol" panose="05050102010706020507" pitchFamily="18" charset="2"/>
                <a:ea typeface="宋体" pitchFamily="2" charset="-122"/>
              </a:endParaRPr>
            </a:p>
          </p:txBody>
        </p:sp>
        <p:sp>
          <p:nvSpPr>
            <p:cNvPr id="179207" name="Rectangle 7"/>
            <p:cNvSpPr>
              <a:spLocks noChangeArrowheads="1"/>
            </p:cNvSpPr>
            <p:nvPr/>
          </p:nvSpPr>
          <p:spPr bwMode="auto">
            <a:xfrm>
              <a:off x="4416" y="3216"/>
              <a:ext cx="371" cy="48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en-US" altLang="zh-CN" sz="4400">
                  <a:latin typeface="Symbol" panose="05050102010706020507" pitchFamily="18" charset="2"/>
                  <a:ea typeface="宋体" pitchFamily="2" charset="-122"/>
                </a:rPr>
                <a:t>·</a:t>
              </a:r>
              <a:endParaRPr lang="en-US" altLang="zh-CN" sz="2800">
                <a:latin typeface="Symbol" panose="05050102010706020507" pitchFamily="18" charset="2"/>
                <a:ea typeface="宋体" pitchFamily="2" charset="-122"/>
              </a:endParaRPr>
            </a:p>
          </p:txBody>
        </p:sp>
        <p:sp>
          <p:nvSpPr>
            <p:cNvPr id="179208" name="Arc 8"/>
            <p:cNvSpPr/>
            <p:nvPr/>
          </p:nvSpPr>
          <p:spPr bwMode="auto">
            <a:xfrm>
              <a:off x="3216" y="2448"/>
              <a:ext cx="144" cy="192"/>
            </a:xfrm>
            <a:custGeom>
              <a:avLst/>
              <a:gdLst>
                <a:gd name="G0" fmla="+- 225 0 0"/>
                <a:gd name="G1" fmla="+- 21600 0 0"/>
                <a:gd name="G2" fmla="+- 21600 0 0"/>
                <a:gd name="T0" fmla="*/ 0 w 21825"/>
                <a:gd name="T1" fmla="*/ 1 h 21600"/>
                <a:gd name="T2" fmla="*/ 21825 w 21825"/>
                <a:gd name="T3" fmla="*/ 21600 h 21600"/>
                <a:gd name="T4" fmla="*/ 225 w 2182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5" h="21600" fill="none" extrusionOk="0">
                  <a:moveTo>
                    <a:pt x="0" y="1"/>
                  </a:moveTo>
                  <a:cubicBezTo>
                    <a:pt x="74" y="0"/>
                    <a:pt x="149" y="0"/>
                    <a:pt x="225" y="0"/>
                  </a:cubicBezTo>
                  <a:cubicBezTo>
                    <a:pt x="12154" y="0"/>
                    <a:pt x="21825" y="9670"/>
                    <a:pt x="21825" y="21600"/>
                  </a:cubicBezTo>
                </a:path>
                <a:path w="21825" h="21600" stroke="0" extrusionOk="0">
                  <a:moveTo>
                    <a:pt x="0" y="1"/>
                  </a:moveTo>
                  <a:cubicBezTo>
                    <a:pt x="74" y="0"/>
                    <a:pt x="149" y="0"/>
                    <a:pt x="225" y="0"/>
                  </a:cubicBezTo>
                  <a:cubicBezTo>
                    <a:pt x="12154" y="0"/>
                    <a:pt x="21825" y="9670"/>
                    <a:pt x="21825" y="21600"/>
                  </a:cubicBezTo>
                  <a:lnTo>
                    <a:pt x="225" y="21600"/>
                  </a:lnTo>
                  <a:close/>
                </a:path>
              </a:pathLst>
            </a:custGeom>
            <a:noFill/>
            <a:ln w="38100" cap="rnd">
              <a:solidFill>
                <a:srgbClr val="F9134F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9209" name="Rectangle 9"/>
            <p:cNvSpPr>
              <a:spLocks noChangeArrowheads="1"/>
            </p:cNvSpPr>
            <p:nvPr/>
          </p:nvSpPr>
          <p:spPr bwMode="auto">
            <a:xfrm>
              <a:off x="4032" y="2208"/>
              <a:ext cx="605" cy="268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zh-CN" sz="2000" b="1">
                  <a:latin typeface="Helvetica" pitchFamily="34" charset="0"/>
                  <a:ea typeface="宋体" pitchFamily="2" charset="-122"/>
                </a:rPr>
                <a:t>17 / </a:t>
              </a:r>
              <a:r>
                <a:rPr lang="zh-CN" altLang="en-US" sz="2000" b="1">
                  <a:latin typeface="Helvetica" pitchFamily="34" charset="0"/>
                  <a:ea typeface="宋体" pitchFamily="2" charset="-122"/>
                </a:rPr>
                <a:t>秒</a:t>
              </a:r>
              <a:endParaRPr lang="zh-CN" altLang="en-US" sz="2000">
                <a:latin typeface="Helvetica" pitchFamily="34" charset="0"/>
                <a:ea typeface="宋体" pitchFamily="2" charset="-122"/>
              </a:endParaRPr>
            </a:p>
          </p:txBody>
        </p:sp>
        <p:sp>
          <p:nvSpPr>
            <p:cNvPr id="179210" name="Rectangle 10"/>
            <p:cNvSpPr>
              <a:spLocks noChangeArrowheads="1"/>
            </p:cNvSpPr>
            <p:nvPr/>
          </p:nvSpPr>
          <p:spPr bwMode="auto">
            <a:xfrm>
              <a:off x="2832" y="3504"/>
              <a:ext cx="960" cy="268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/>
              <a:r>
                <a:rPr lang="en-US" altLang="zh-CN" sz="2000" b="1">
                  <a:latin typeface="Helvetica" pitchFamily="34" charset="0"/>
                  <a:ea typeface="宋体" pitchFamily="2" charset="-122"/>
                </a:rPr>
                <a:t>~ 8 </a:t>
              </a:r>
              <a:r>
                <a:rPr lang="zh-CN" altLang="en-US" sz="2000" b="1">
                  <a:latin typeface="Helvetica" pitchFamily="34" charset="0"/>
                  <a:ea typeface="宋体" pitchFamily="2" charset="-122"/>
                </a:rPr>
                <a:t>小时</a:t>
              </a:r>
              <a:endParaRPr lang="zh-CN" altLang="en-US" sz="2000" b="1">
                <a:latin typeface="Helvetica" pitchFamily="34" charset="0"/>
                <a:ea typeface="宋体" pitchFamily="2" charset="-122"/>
              </a:endParaRPr>
            </a:p>
          </p:txBody>
        </p:sp>
        <p:sp>
          <p:nvSpPr>
            <p:cNvPr id="179211" name="Oval 11"/>
            <p:cNvSpPr>
              <a:spLocks noChangeArrowheads="1"/>
            </p:cNvSpPr>
            <p:nvPr/>
          </p:nvSpPr>
          <p:spPr bwMode="auto">
            <a:xfrm rot="1440000">
              <a:off x="2832" y="2448"/>
              <a:ext cx="2096" cy="896"/>
            </a:xfrm>
            <a:prstGeom prst="ellipse">
              <a:avLst/>
            </a:prstGeom>
            <a:noFill/>
            <a:ln w="38100">
              <a:solidFill>
                <a:schemeClr val="hlink"/>
              </a:solidFill>
              <a:prstDash val="sysDot"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9212" name="Line 12"/>
            <p:cNvSpPr>
              <a:spLocks noChangeShapeType="1"/>
            </p:cNvSpPr>
            <p:nvPr/>
          </p:nvSpPr>
          <p:spPr bwMode="auto">
            <a:xfrm flipV="1">
              <a:off x="3456" y="2208"/>
              <a:ext cx="576" cy="288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 type="triangle" w="med" len="med"/>
              <a:tailEnd type="none" w="sm" len="sm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9213" name="Line 13"/>
            <p:cNvSpPr>
              <a:spLocks noChangeShapeType="1"/>
            </p:cNvSpPr>
            <p:nvPr/>
          </p:nvSpPr>
          <p:spPr bwMode="auto">
            <a:xfrm flipV="1">
              <a:off x="3792" y="3552"/>
              <a:ext cx="480" cy="48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9214" name="Arc 14"/>
            <p:cNvSpPr/>
            <p:nvPr/>
          </p:nvSpPr>
          <p:spPr bwMode="auto">
            <a:xfrm>
              <a:off x="4416" y="3504"/>
              <a:ext cx="384" cy="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600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600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rgbClr val="F9134F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79215" name="Text Box 15"/>
          <p:cNvSpPr txBox="1">
            <a:spLocks noChangeArrowheads="1"/>
          </p:cNvSpPr>
          <p:nvPr/>
        </p:nvSpPr>
        <p:spPr bwMode="auto">
          <a:xfrm>
            <a:off x="684213" y="5805488"/>
            <a:ext cx="7926387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2800">
                <a:ea typeface="宋体" pitchFamily="2" charset="-122"/>
              </a:rPr>
              <a:t>Hulse</a:t>
            </a:r>
            <a:r>
              <a:rPr kumimoji="1" lang="zh-CN" altLang="en-US" sz="2800">
                <a:ea typeface="宋体" pitchFamily="2" charset="-122"/>
              </a:rPr>
              <a:t>和</a:t>
            </a:r>
            <a:r>
              <a:rPr kumimoji="1" lang="en-US" altLang="zh-CN" sz="2800">
                <a:ea typeface="宋体" pitchFamily="2" charset="-122"/>
              </a:rPr>
              <a:t>Taylor</a:t>
            </a:r>
            <a:r>
              <a:rPr kumimoji="1" lang="zh-CN" altLang="en-US" sz="2800">
                <a:ea typeface="宋体" pitchFamily="2" charset="-122"/>
              </a:rPr>
              <a:t>获</a:t>
            </a:r>
            <a:r>
              <a:rPr kumimoji="1" lang="en-US" altLang="zh-CN" sz="2800">
                <a:ea typeface="宋体" pitchFamily="2" charset="-122"/>
              </a:rPr>
              <a:t>1993</a:t>
            </a:r>
            <a:r>
              <a:rPr kumimoji="1" lang="zh-CN" altLang="en-US" sz="2800">
                <a:ea typeface="宋体" pitchFamily="2" charset="-122"/>
              </a:rPr>
              <a:t>年</a:t>
            </a:r>
            <a:r>
              <a:rPr kumimoji="1" lang="en-US" altLang="zh-CN" sz="2800">
                <a:ea typeface="宋体" pitchFamily="2" charset="-122"/>
              </a:rPr>
              <a:t>Nobel</a:t>
            </a:r>
            <a:r>
              <a:rPr kumimoji="1" lang="zh-CN" altLang="en-US" sz="2800">
                <a:ea typeface="宋体" pitchFamily="2" charset="-122"/>
              </a:rPr>
              <a:t>物理学奖</a:t>
            </a:r>
            <a:endParaRPr kumimoji="1" lang="zh-CN" altLang="en-US" sz="2800">
              <a:ea typeface="宋体" pitchFamily="2" charset="-122"/>
            </a:endParaRPr>
          </a:p>
        </p:txBody>
      </p:sp>
    </p:spTree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696200" cy="762000"/>
          </a:xfrm>
        </p:spPr>
        <p:txBody>
          <a:bodyPr>
            <a:normAutofit fontScale="90000"/>
          </a:bodyPr>
          <a:lstStyle/>
          <a:p>
            <a:r>
              <a:rPr lang="zh-CN" altLang="en-US" sz="4000"/>
              <a:t>中子星的内部结构</a:t>
            </a:r>
            <a:br>
              <a:rPr lang="zh-CN" altLang="en-US" sz="4000"/>
            </a:br>
            <a:endParaRPr lang="zh-CN" altLang="en-US" sz="2800"/>
          </a:p>
        </p:txBody>
      </p:sp>
      <p:pic>
        <p:nvPicPr>
          <p:cNvPr id="103427" name="Picture 3" descr="ns-cs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196975"/>
            <a:ext cx="7399338" cy="5229225"/>
          </a:xfrm>
          <a:noFill/>
        </p:spPr>
      </p:pic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4625975" y="6338888"/>
            <a:ext cx="4518025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kumimoji="1" lang="en-US" altLang="zh-CN" sz="2800">
                <a:solidFill>
                  <a:schemeClr val="tx2"/>
                </a:solidFill>
                <a:ea typeface="宋体" pitchFamily="2" charset="-122"/>
              </a:rPr>
              <a:t>from:Weber astro-ph/0207053</a:t>
            </a:r>
            <a:endParaRPr kumimoji="1" lang="en-US" altLang="zh-CN" sz="2800">
              <a:solidFill>
                <a:schemeClr val="tx2"/>
              </a:solidFill>
              <a:ea typeface="宋体" pitchFamily="2" charset="-122"/>
            </a:endParaRPr>
          </a:p>
        </p:txBody>
      </p:sp>
    </p:spTree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导航1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276872"/>
            <a:ext cx="8548046" cy="3312368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19200" y="381000"/>
            <a:ext cx="6705600" cy="838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zh-CN" altLang="en-US" sz="4400" dirty="0">
                <a:solidFill>
                  <a:srgbClr val="FF0000"/>
                </a:solidFill>
              </a:rPr>
              <a:t>深空导航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脉冲星导航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35006"/>
            <a:ext cx="7560840" cy="5434354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219200" y="381000"/>
            <a:ext cx="6705600" cy="838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zh-CN" altLang="en-US" sz="4400" dirty="0">
                <a:solidFill>
                  <a:srgbClr val="FF0000"/>
                </a:solidFill>
              </a:rPr>
              <a:t>深空导航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h3LasgRfQXw2GoLlZETJgumDiKaZCLhR-K6AXvaP55QGAwAAVwIAAFBO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52736"/>
            <a:ext cx="7344816" cy="5680756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219200" y="381000"/>
            <a:ext cx="6705600" cy="838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sz="4400" dirty="0">
                <a:solidFill>
                  <a:srgbClr val="FF0000"/>
                </a:solidFill>
              </a:rPr>
              <a:t>X</a:t>
            </a:r>
            <a:r>
              <a:rPr lang="zh-CN" altLang="en-US" sz="4400" dirty="0">
                <a:solidFill>
                  <a:srgbClr val="FF0000"/>
                </a:solidFill>
              </a:rPr>
              <a:t>射线脉冲星导航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.jpe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8528114" cy="639608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40152" y="476672"/>
            <a:ext cx="1813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2016</a:t>
            </a:r>
            <a:r>
              <a:rPr kumimoji="1" lang="zh-CN" altLang="en-US" dirty="0">
                <a:solidFill>
                  <a:schemeClr val="bg1"/>
                </a:solidFill>
              </a:rPr>
              <a:t>年</a:t>
            </a:r>
            <a:r>
              <a:rPr kumimoji="1" lang="en-US" altLang="zh-CN" dirty="0">
                <a:solidFill>
                  <a:schemeClr val="bg1"/>
                </a:solidFill>
              </a:rPr>
              <a:t>11</a:t>
            </a:r>
            <a:r>
              <a:rPr kumimoji="1" lang="zh-CN" altLang="en-US" dirty="0">
                <a:solidFill>
                  <a:schemeClr val="bg1"/>
                </a:solidFill>
              </a:rPr>
              <a:t>月</a:t>
            </a:r>
            <a:r>
              <a:rPr kumimoji="1" lang="en-US" altLang="zh-CN" dirty="0">
                <a:solidFill>
                  <a:schemeClr val="bg1"/>
                </a:solidFill>
              </a:rPr>
              <a:t>10</a:t>
            </a:r>
            <a:r>
              <a:rPr kumimoji="1" lang="zh-CN" altLang="en-US" dirty="0">
                <a:solidFill>
                  <a:schemeClr val="bg1"/>
                </a:solidFill>
              </a:rPr>
              <a:t>日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_640_212.jp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" y="2082800"/>
            <a:ext cx="8525474" cy="282406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99592" y="5661248"/>
            <a:ext cx="68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/>
              <a:t>郑世界</a:t>
            </a:r>
            <a:r>
              <a:rPr lang="en-US" altLang="zh-CN" sz="2000" dirty="0"/>
              <a:t>, </a:t>
            </a:r>
            <a:r>
              <a:rPr lang="zh-CN" altLang="en-US" sz="2000" dirty="0"/>
              <a:t>葛明玉</a:t>
            </a:r>
            <a:r>
              <a:rPr lang="en-US" altLang="zh-CN" sz="2000" dirty="0"/>
              <a:t>, </a:t>
            </a:r>
            <a:r>
              <a:rPr lang="zh-CN" altLang="en-US" sz="2000" dirty="0"/>
              <a:t>韩大炜</a:t>
            </a:r>
            <a:r>
              <a:rPr lang="en-US" altLang="zh-CN" sz="2000" dirty="0"/>
              <a:t>, </a:t>
            </a:r>
            <a:r>
              <a:rPr lang="zh-CN" altLang="en-US" sz="2000" dirty="0"/>
              <a:t>等</a:t>
            </a:r>
            <a:r>
              <a:rPr lang="en-US" altLang="zh-CN" sz="2000" dirty="0"/>
              <a:t>. </a:t>
            </a:r>
            <a:r>
              <a:rPr lang="zh-CN" altLang="en-US" sz="2000" dirty="0"/>
              <a:t>基于天宫二号</a:t>
            </a:r>
            <a:r>
              <a:rPr lang="en-US" altLang="zh-CN" sz="2000" dirty="0"/>
              <a:t>POLAR</a:t>
            </a:r>
            <a:r>
              <a:rPr lang="zh-CN" altLang="en-US" sz="2000" dirty="0"/>
              <a:t>的脉冲星导航实验</a:t>
            </a:r>
            <a:r>
              <a:rPr lang="en-US" altLang="zh-CN" sz="2000" dirty="0"/>
              <a:t>. </a:t>
            </a:r>
            <a:r>
              <a:rPr lang="zh-CN" altLang="en-US" sz="2000" dirty="0"/>
              <a:t>中国科学</a:t>
            </a:r>
            <a:r>
              <a:rPr lang="en-US" altLang="zh-CN" sz="2000" dirty="0"/>
              <a:t>: </a:t>
            </a:r>
            <a:r>
              <a:rPr lang="zh-CN" altLang="en-US" sz="2000" dirty="0"/>
              <a:t>物理学 力学 天文学</a:t>
            </a:r>
            <a:r>
              <a:rPr lang="en-US" altLang="zh-CN" sz="2000" dirty="0"/>
              <a:t>, 2017, 47: 099505</a:t>
            </a:r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539552" y="404664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/>
              <a:t>天宫二号空间实验室</a:t>
            </a:r>
            <a:endParaRPr lang="en-US" altLang="zh-CN" sz="3200" dirty="0"/>
          </a:p>
          <a:p>
            <a:pPr algn="ctr"/>
            <a:r>
              <a:rPr lang="zh-CN" altLang="en-US" sz="3200" dirty="0"/>
              <a:t>完成中国首次</a:t>
            </a:r>
            <a:r>
              <a:rPr lang="en-US" altLang="zh-CN" sz="3200" dirty="0"/>
              <a:t>X</a:t>
            </a:r>
            <a:r>
              <a:rPr lang="zh-CN" altLang="en-US" sz="3200" dirty="0"/>
              <a:t>射线脉冲星导航空间实验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395536" y="2286000"/>
            <a:ext cx="7924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4800" b="1" dirty="0">
                <a:solidFill>
                  <a:schemeClr val="hlink"/>
                </a:solidFill>
              </a:rPr>
              <a:t>星系与宇宙的大尺度结构</a:t>
            </a:r>
            <a:endParaRPr lang="zh-CN" altLang="en-US" sz="4800" b="1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707904" y="548680"/>
            <a:ext cx="1752600" cy="701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dirty="0"/>
              <a:t>银河系</a:t>
            </a:r>
            <a:endParaRPr lang="zh-CN" altLang="en-US" sz="4000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504" y="1340768"/>
            <a:ext cx="8240225" cy="4582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9512" y="1556792"/>
            <a:ext cx="8207227" cy="29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95536" y="5013176"/>
            <a:ext cx="8214048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可见物质：恒星（</a:t>
            </a:r>
            <a:r>
              <a:rPr lang="en-US" altLang="zh-CN" sz="2800" dirty="0"/>
              <a:t>96%</a:t>
            </a:r>
            <a:r>
              <a:rPr lang="zh-CN" altLang="en-US" sz="2800" dirty="0"/>
              <a:t>）</a:t>
            </a:r>
            <a:r>
              <a:rPr lang="en-US" altLang="zh-CN" sz="2800" dirty="0"/>
              <a:t>+</a:t>
            </a:r>
            <a:r>
              <a:rPr lang="zh-CN" altLang="en-US" sz="2800" dirty="0"/>
              <a:t>气体</a:t>
            </a:r>
            <a:r>
              <a:rPr lang="en-US" altLang="zh-CN" sz="2800" dirty="0"/>
              <a:t>+</a:t>
            </a:r>
            <a:r>
              <a:rPr lang="zh-CN" altLang="en-US" sz="2800" dirty="0"/>
              <a:t>（</a:t>
            </a:r>
            <a:r>
              <a:rPr lang="en-US" altLang="zh-CN" sz="2800" dirty="0"/>
              <a:t>3%</a:t>
            </a:r>
            <a:r>
              <a:rPr lang="zh-CN" altLang="en-US" sz="2800" dirty="0"/>
              <a:t>）尘埃（</a:t>
            </a:r>
            <a:r>
              <a:rPr lang="en-US" altLang="zh-CN" sz="2800" dirty="0"/>
              <a:t>1%</a:t>
            </a:r>
            <a:r>
              <a:rPr lang="zh-CN" altLang="en-US" sz="2800" dirty="0"/>
              <a:t>）</a:t>
            </a:r>
            <a:endParaRPr lang="zh-CN" altLang="en-US" sz="28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/>
              <a:t>暗物质</a:t>
            </a:r>
            <a:endParaRPr lang="zh-CN" altLang="en-US" sz="2800" baseline="-25000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95400" y="-46038"/>
            <a:ext cx="7010400" cy="1646238"/>
          </a:xfrm>
        </p:spPr>
        <p:txBody>
          <a:bodyPr/>
          <a:lstStyle/>
          <a:p>
            <a:pPr eaLnBrk="1" hangingPunct="1"/>
            <a:r>
              <a:rPr lang="zh-CN" altLang="en-US" b="1">
                <a:solidFill>
                  <a:schemeClr val="hlink"/>
                </a:solidFill>
              </a:rPr>
              <a:t>银河系中心的黑洞</a:t>
            </a:r>
            <a:r>
              <a:rPr lang="zh-CN" altLang="en-US" sz="4800"/>
              <a:t> </a:t>
            </a:r>
            <a:endParaRPr lang="zh-CN" altLang="en-US" sz="4800"/>
          </a:p>
        </p:txBody>
      </p:sp>
      <p:pic>
        <p:nvPicPr>
          <p:cNvPr id="25604" name="Picture 4" descr="mw_center_noborders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>
          <a:xfrm>
            <a:off x="179512" y="1600200"/>
            <a:ext cx="5334000" cy="4856163"/>
          </a:xfrm>
          <a:noFill/>
        </p:spPr>
      </p:pic>
      <p:sp>
        <p:nvSpPr>
          <p:cNvPr id="190467" name="Text Box 3"/>
          <p:cNvSpPr txBox="1">
            <a:spLocks noChangeArrowheads="1"/>
          </p:cNvSpPr>
          <p:nvPr/>
        </p:nvSpPr>
        <p:spPr bwMode="auto">
          <a:xfrm>
            <a:off x="5646437" y="2294731"/>
            <a:ext cx="2667000" cy="822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tx2"/>
                </a:solidFill>
              </a:rPr>
              <a:t>恒星动力学测量黑洞的质量</a:t>
            </a:r>
            <a:endParaRPr lang="zh-CN" altLang="en-US" sz="2400" dirty="0">
              <a:solidFill>
                <a:schemeClr val="tx2"/>
              </a:solidFill>
            </a:endParaRPr>
          </a:p>
        </p:txBody>
      </p:sp>
      <p:sp>
        <p:nvSpPr>
          <p:cNvPr id="25605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98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en-US" altLang="zh-CN" sz="1400" b="1">
                <a:latin typeface="Tahoma" panose="020B0804030504040204" pitchFamily="34" charset="0"/>
              </a:rPr>
              <a:t>0</a:t>
            </a:r>
            <a:endParaRPr lang="en-US" altLang="zh-CN" sz="1400" b="1">
              <a:latin typeface="Tahoma" panose="020B0804030504040204" pitchFamily="34" charset="0"/>
            </a:endParaRPr>
          </a:p>
        </p:txBody>
      </p:sp>
      <p:grpSp>
        <p:nvGrpSpPr>
          <p:cNvPr id="2" name="Group 6"/>
          <p:cNvGrpSpPr/>
          <p:nvPr/>
        </p:nvGrpSpPr>
        <p:grpSpPr bwMode="auto">
          <a:xfrm>
            <a:off x="3419872" y="3246438"/>
            <a:ext cx="4675187" cy="3332163"/>
            <a:chOff x="1584" y="2112"/>
            <a:chExt cx="2945" cy="2099"/>
          </a:xfrm>
        </p:grpSpPr>
        <p:sp>
          <p:nvSpPr>
            <p:cNvPr id="25608" name="Line 7"/>
            <p:cNvSpPr>
              <a:spLocks noChangeShapeType="1"/>
            </p:cNvSpPr>
            <p:nvPr/>
          </p:nvSpPr>
          <p:spPr bwMode="auto">
            <a:xfrm>
              <a:off x="1584" y="2112"/>
              <a:ext cx="1536" cy="528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09" name="Line 8"/>
            <p:cNvSpPr>
              <a:spLocks noChangeShapeType="1"/>
            </p:cNvSpPr>
            <p:nvPr/>
          </p:nvSpPr>
          <p:spPr bwMode="auto">
            <a:xfrm>
              <a:off x="1584" y="2160"/>
              <a:ext cx="1584" cy="168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25610" name="Picture 9" descr="15_CA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16" y="2592"/>
              <a:ext cx="1313" cy="1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0474" name="Text Box 10"/>
          <p:cNvSpPr txBox="1">
            <a:spLocks noChangeArrowheads="1"/>
          </p:cNvSpPr>
          <p:nvPr/>
        </p:nvSpPr>
        <p:spPr bwMode="auto">
          <a:xfrm>
            <a:off x="801960" y="6491288"/>
            <a:ext cx="7010400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chemeClr val="tx2"/>
                </a:solidFill>
              </a:rPr>
              <a:t>see http://www.astro.ucla.edu/~jlu/gc/pictures/orbitsMovie.shtml</a:t>
            </a:r>
            <a:endParaRPr lang="en-US" altLang="zh-CN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9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9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/>
      <p:bldP spid="190474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orbits3d_small"/>
          <p:cNvPicPr>
            <a:picLocks noChangeAspect="1" noChangeArrowheads="1" noCrop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66800" y="609600"/>
            <a:ext cx="7086600" cy="566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19200" y="422275"/>
            <a:ext cx="5362575" cy="643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7308304" y="1052736"/>
            <a:ext cx="671513" cy="4343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/>
              <a:t>椭圆星系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726232" y="692696"/>
            <a:ext cx="7315200" cy="5889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hlink"/>
                </a:solidFill>
              </a:rPr>
              <a:t>漩涡星系</a:t>
            </a:r>
            <a:endParaRPr lang="zh-CN" altLang="en-US" sz="3200" b="1" dirty="0">
              <a:solidFill>
                <a:schemeClr val="hlink"/>
              </a:solidFill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770" y="1484784"/>
            <a:ext cx="4572000" cy="318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559175"/>
            <a:ext cx="4343400" cy="329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259632" y="4581128"/>
            <a:ext cx="31242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/>
              <a:t>1840s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541512" y="967829"/>
            <a:ext cx="4038600" cy="5889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chemeClr val="hlink"/>
                </a:solidFill>
              </a:rPr>
              <a:t>漩涡星系中的暗物质</a:t>
            </a:r>
            <a:endParaRPr lang="zh-CN" altLang="en-US" sz="3200" b="1">
              <a:solidFill>
                <a:schemeClr val="hlink"/>
              </a:solidFill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827584" y="1764630"/>
            <a:ext cx="7715200" cy="20244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zh-CN" sz="2800" dirty="0"/>
              <a:t>1970s</a:t>
            </a:r>
            <a:r>
              <a:rPr lang="zh-CN" altLang="en-US" sz="2800" dirty="0"/>
              <a:t>，</a:t>
            </a:r>
            <a:r>
              <a:rPr lang="en-US" altLang="zh-CN" sz="2800" dirty="0"/>
              <a:t>Vera Rubin</a:t>
            </a:r>
            <a:r>
              <a:rPr lang="zh-CN" altLang="en-US" sz="2800" dirty="0"/>
              <a:t>通过观测漩涡星系中的</a:t>
            </a:r>
            <a:r>
              <a:rPr lang="en-US" altLang="zh-CN" sz="2800" dirty="0"/>
              <a:t>HII</a:t>
            </a:r>
            <a:r>
              <a:rPr lang="zh-CN" altLang="en-US" sz="2800" dirty="0"/>
              <a:t>区红色的</a:t>
            </a:r>
            <a:r>
              <a:rPr lang="en-US" altLang="zh-CN" sz="2800" dirty="0"/>
              <a:t>H</a:t>
            </a:r>
            <a:r>
              <a:rPr lang="el-GR" altLang="zh-CN" sz="2800" dirty="0">
                <a:cs typeface="Arial" panose="020B0604020202090204" pitchFamily="34" charset="0"/>
              </a:rPr>
              <a:t>α</a:t>
            </a:r>
            <a:r>
              <a:rPr lang="zh-CN" altLang="en-US" sz="2800" dirty="0">
                <a:cs typeface="Arial" panose="020B0604020202090204" pitchFamily="34" charset="0"/>
              </a:rPr>
              <a:t>谱线的移动，来测量星系的转动曲线：偏离开普勒运动！</a:t>
            </a:r>
            <a:endParaRPr lang="zh-CN" altLang="en-US" sz="2800" dirty="0">
              <a:cs typeface="Arial" panose="020B0604020202090204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CN" altLang="en-US" sz="2800" dirty="0">
                <a:cs typeface="Arial" panose="020B0604020202090204" pitchFamily="34" charset="0"/>
              </a:rPr>
              <a:t>暗物质？修正的引力理论（</a:t>
            </a:r>
            <a:r>
              <a:rPr lang="en-US" altLang="zh-CN" sz="2800" dirty="0">
                <a:cs typeface="Arial" panose="020B0604020202090204" pitchFamily="34" charset="0"/>
              </a:rPr>
              <a:t>MOND</a:t>
            </a:r>
            <a:r>
              <a:rPr lang="zh-CN" altLang="en-US" sz="2800" dirty="0">
                <a:cs typeface="Arial" panose="020B0604020202090204" pitchFamily="34" charset="0"/>
              </a:rPr>
              <a:t>）？</a:t>
            </a:r>
            <a:endParaRPr lang="zh-CN" altLang="el-GR" sz="2800" dirty="0">
              <a:cs typeface="Arial" panose="020B0604020202090204" pitchFamily="34" charset="0"/>
            </a:endParaRPr>
          </a:p>
        </p:txBody>
      </p:sp>
      <p:pic>
        <p:nvPicPr>
          <p:cNvPr id="29700" name="Picture 4" descr="22_29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0990" y="4005064"/>
            <a:ext cx="8244408" cy="2431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星系转动曲线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31640" y="1124744"/>
            <a:ext cx="6172200" cy="559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SdHor7140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195736" y="1219200"/>
            <a:ext cx="4267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705426" y="3413943"/>
            <a:ext cx="125095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latin typeface="Times New Roman" panose="02020603050405020304" charset="0"/>
                <a:cs typeface="Arial" panose="020B0604020202090204" pitchFamily="34" charset="0"/>
              </a:rPr>
              <a:t>类星体</a:t>
            </a:r>
            <a:endParaRPr lang="zh-CN" altLang="en-US" sz="2800" dirty="0">
              <a:latin typeface="Times New Roman" panose="02020603050405020304" charset="0"/>
              <a:cs typeface="Arial" panose="020B0604020202090204" pitchFamily="34" charset="0"/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55576" y="5589240"/>
            <a:ext cx="7686501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charset="0"/>
                <a:cs typeface="Arial" panose="020B0604020202090204" pitchFamily="34" charset="0"/>
              </a:rPr>
              <a:t>Quasar is short for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charset="0"/>
                <a:cs typeface="Arial" panose="020B0604020202090204" pitchFamily="34" charset="0"/>
              </a:rPr>
              <a:t>Quasi</a:t>
            </a:r>
            <a:r>
              <a:rPr lang="en-US" altLang="zh-CN" dirty="0">
                <a:latin typeface="Times New Roman" panose="02020603050405020304" charset="0"/>
                <a:cs typeface="Arial" panose="020B0604020202090204" pitchFamily="34" charset="0"/>
              </a:rPr>
              <a:t>-stell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charset="0"/>
                <a:cs typeface="Arial" panose="020B0604020202090204" pitchFamily="34" charset="0"/>
              </a:rPr>
              <a:t>ar</a:t>
            </a:r>
            <a:r>
              <a:rPr lang="en-US" altLang="zh-CN" dirty="0">
                <a:latin typeface="Times New Roman" panose="02020603050405020304" charset="0"/>
                <a:cs typeface="Arial" panose="020B0604020202090204" pitchFamily="34" charset="0"/>
              </a:rPr>
              <a:t> object.  Note how star-like this quasar appears compared to the star.</a:t>
            </a:r>
            <a:endParaRPr lang="en-US" altLang="zh-CN" dirty="0">
              <a:latin typeface="Times New Roman" panose="02020603050405020304" charset="0"/>
              <a:cs typeface="Arial" panose="020B0604020202090204" pitchFamily="34" charset="0"/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131840" y="524098"/>
            <a:ext cx="2971800" cy="528638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dirty="0">
                <a:solidFill>
                  <a:schemeClr val="hlink"/>
                </a:solidFill>
              </a:rPr>
              <a:t>活动星系</a:t>
            </a:r>
            <a:endParaRPr lang="zh-CN" altLang="en-US" sz="28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896752" y="188640"/>
            <a:ext cx="5350494" cy="641251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zh-CN" altLang="en-US" dirty="0"/>
              <a:t>活动星系核的统一模型</a:t>
            </a:r>
            <a:endParaRPr lang="en-US" altLang="zh-CN" dirty="0"/>
          </a:p>
        </p:txBody>
      </p:sp>
      <p:pic>
        <p:nvPicPr>
          <p:cNvPr id="32771" name="Picture 3" descr="xray20233_vw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2158166" y="829890"/>
            <a:ext cx="4658084" cy="6028109"/>
          </a:xfrm>
          <a:noFill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zh-CN" altLang="en-US" b="1">
                <a:solidFill>
                  <a:srgbClr val="FF0000"/>
                </a:solidFill>
              </a:rPr>
              <a:t>活动星系核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52227" name="Text Box 4"/>
          <p:cNvSpPr txBox="1">
            <a:spLocks noChangeArrowheads="1"/>
          </p:cNvSpPr>
          <p:nvPr/>
        </p:nvSpPr>
        <p:spPr bwMode="auto">
          <a:xfrm>
            <a:off x="5124450" y="2438400"/>
            <a:ext cx="3767138" cy="7699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4400" b="1">
                <a:solidFill>
                  <a:schemeClr val="bg1"/>
                </a:solidFill>
              </a:rPr>
              <a:t>黑洞照亮星系</a:t>
            </a:r>
            <a:r>
              <a:rPr lang="en-US" altLang="zh-CN" sz="4400" b="1">
                <a:solidFill>
                  <a:schemeClr val="bg1"/>
                </a:solidFill>
              </a:rPr>
              <a:t>!</a:t>
            </a:r>
            <a:endParaRPr lang="en-US" altLang="zh-CN" sz="4400" b="1">
              <a:solidFill>
                <a:schemeClr val="bg1"/>
              </a:solidFill>
            </a:endParaRPr>
          </a:p>
        </p:txBody>
      </p:sp>
      <p:pic>
        <p:nvPicPr>
          <p:cNvPr id="52228" name="Picture 5" descr="cyga"/>
          <p:cNvPicPr>
            <a:picLocks noGrp="1" noChangeAspect="1" noChangeArrowheads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075" y="850106"/>
            <a:ext cx="4280917" cy="2390257"/>
          </a:xfrm>
          <a:noFill/>
        </p:spPr>
      </p:pic>
      <p:sp>
        <p:nvSpPr>
          <p:cNvPr id="52229" name="Text Box 6"/>
          <p:cNvSpPr txBox="1">
            <a:spLocks noChangeArrowheads="1"/>
          </p:cNvSpPr>
          <p:nvPr/>
        </p:nvSpPr>
        <p:spPr bwMode="auto">
          <a:xfrm>
            <a:off x="381000" y="3352800"/>
            <a:ext cx="1676400" cy="769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4400" b="1">
                <a:solidFill>
                  <a:schemeClr val="bg1"/>
                </a:solidFill>
              </a:rPr>
              <a:t>喷流</a:t>
            </a:r>
            <a:endParaRPr lang="en-US" altLang="zh-CN" sz="4400" b="1">
              <a:solidFill>
                <a:schemeClr val="bg1"/>
              </a:solidFill>
            </a:endParaRPr>
          </a:p>
        </p:txBody>
      </p:sp>
      <p:sp>
        <p:nvSpPr>
          <p:cNvPr id="52230" name="Text Box 7"/>
          <p:cNvSpPr txBox="1">
            <a:spLocks noChangeArrowheads="1"/>
          </p:cNvSpPr>
          <p:nvPr/>
        </p:nvSpPr>
        <p:spPr bwMode="auto">
          <a:xfrm>
            <a:off x="1822450" y="1538288"/>
            <a:ext cx="1377950" cy="3667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/>
              <a:t>radio image</a:t>
            </a:r>
            <a:endParaRPr lang="en-US" altLang="zh-CN" sz="1800"/>
          </a:p>
        </p:txBody>
      </p:sp>
      <p:pic>
        <p:nvPicPr>
          <p:cNvPr id="52231" name="Picture 8" descr="Quasar3c273-H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308544"/>
            <a:ext cx="6704013" cy="35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04379" y="304800"/>
            <a:ext cx="8540750" cy="1143000"/>
          </a:xfrm>
        </p:spPr>
        <p:txBody>
          <a:bodyPr/>
          <a:lstStyle/>
          <a:p>
            <a:r>
              <a:rPr lang="zh-CN" altLang="en-US" dirty="0"/>
              <a:t>星系的并合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512" y="1415113"/>
            <a:ext cx="8347785" cy="5013177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457200"/>
            <a:ext cx="8540750" cy="1143000"/>
          </a:xfrm>
        </p:spPr>
        <p:txBody>
          <a:bodyPr/>
          <a:lstStyle/>
          <a:p>
            <a:r>
              <a:rPr lang="zh-CN" altLang="en-US" dirty="0"/>
              <a:t>大质量黑洞的并合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9200" y="1524000"/>
            <a:ext cx="6705600" cy="5288056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超大质量黑洞双黑洞的观测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905000"/>
            <a:ext cx="8063023" cy="397375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486400" y="603115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err="1"/>
              <a:t>Komossa</a:t>
            </a:r>
            <a:r>
              <a:rPr lang="en-US" altLang="zh-CN" dirty="0"/>
              <a:t>, et al., 2003, </a:t>
            </a:r>
            <a:r>
              <a:rPr lang="en-US" altLang="zh-CN" dirty="0" err="1"/>
              <a:t>ApJL</a:t>
            </a:r>
            <a:endParaRPr lang="en-US" altLang="zh-CN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71958" y="1052736"/>
            <a:ext cx="5164138" cy="568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5580112" y="1556792"/>
            <a:ext cx="2743200" cy="17532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/>
              <a:t>Hubble</a:t>
            </a:r>
            <a:r>
              <a:rPr lang="zh-CN" altLang="en-US" sz="2400" dirty="0"/>
              <a:t>深场</a:t>
            </a:r>
            <a:endParaRPr lang="zh-CN" altLang="en-US" sz="2400" dirty="0"/>
          </a:p>
          <a:p>
            <a:pPr>
              <a:spcBef>
                <a:spcPct val="50000"/>
              </a:spcBef>
            </a:pPr>
            <a:r>
              <a:rPr lang="zh-CN" altLang="en-US" sz="2400" dirty="0"/>
              <a:t>很多星系的年龄：</a:t>
            </a:r>
            <a:r>
              <a:rPr lang="en-US" altLang="zh-CN" sz="2400" dirty="0"/>
              <a:t>~7</a:t>
            </a:r>
            <a:r>
              <a:rPr lang="zh-CN" altLang="en-US" sz="2400" dirty="0"/>
              <a:t>亿年！只有宇宙年龄的</a:t>
            </a:r>
            <a:r>
              <a:rPr lang="en-US" altLang="zh-CN" sz="2400" dirty="0"/>
              <a:t>5%</a:t>
            </a:r>
            <a:endParaRPr lang="en-US" altLang="zh-CN" sz="2400" dirty="0"/>
          </a:p>
        </p:txBody>
      </p:sp>
      <p:sp>
        <p:nvSpPr>
          <p:cNvPr id="4" name="标题 1"/>
          <p:cNvSpPr txBox="1"/>
          <p:nvPr/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Hubble Deep Field</a:t>
            </a:r>
            <a:endParaRPr lang="zh-CN" altLang="en-US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截屏2024-10-08 12.01.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52830"/>
            <a:ext cx="8572500" cy="5705475"/>
          </a:xfrm>
          <a:prstGeom prst="rect">
            <a:avLst/>
          </a:prstGeom>
        </p:spPr>
      </p:pic>
      <p:sp>
        <p:nvSpPr>
          <p:cNvPr id="4" name="标题 1"/>
          <p:cNvSpPr txBox="1"/>
          <p:nvPr>
            <p:custDataLst>
              <p:tags r:id="rId2"/>
            </p:custDataLst>
          </p:nvPr>
        </p:nvSpPr>
        <p:spPr>
          <a:xfrm>
            <a:off x="628650" y="365125"/>
            <a:ext cx="7851140" cy="66992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JWST:</a:t>
            </a:r>
            <a:r>
              <a:rPr lang="zh-CN" altLang="en-US" dirty="0"/>
              <a:t>小</a:t>
            </a:r>
            <a:r>
              <a:rPr lang="zh-CN" altLang="en-US" dirty="0"/>
              <a:t>红点</a:t>
            </a:r>
            <a:endParaRPr lang="zh-CN" altLang="en-US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700808"/>
            <a:ext cx="8556563" cy="501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187624" y="764704"/>
            <a:ext cx="6096000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dirty="0"/>
              <a:t>宇宙的结构</a:t>
            </a:r>
            <a:endParaRPr lang="zh-CN" altLang="en-US" sz="3600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2051050" y="1625054"/>
            <a:ext cx="4572000" cy="2654300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kumimoji="1" lang="zh-CN" altLang="en-US" sz="2800" b="1" dirty="0">
                <a:latin typeface="Times New Roman" panose="02020603050405020304" charset="0"/>
              </a:rPr>
              <a:t>世界上有两件东西能够深深地震撼人们的心灵，一件是我们心中崇高的道德准则，另一件是我们头顶上灿烂的星空。</a:t>
            </a:r>
            <a:endParaRPr kumimoji="1" lang="zh-CN" altLang="en-US" sz="2800" b="1" dirty="0">
              <a:latin typeface="Times New Roman" panose="02020603050405020304" charset="0"/>
            </a:endParaRPr>
          </a:p>
          <a:p>
            <a:pPr algn="ctr"/>
            <a:r>
              <a:rPr kumimoji="1" lang="zh-CN" altLang="en-US" sz="2800" b="1" dirty="0">
                <a:latin typeface="Times New Roman" panose="02020603050405020304" charset="0"/>
              </a:rPr>
              <a:t>                           </a:t>
            </a:r>
            <a:r>
              <a:rPr kumimoji="1" lang="en-US" altLang="zh-CN" sz="2800" b="1" dirty="0">
                <a:latin typeface="Times New Roman" panose="02020603050405020304" charset="0"/>
              </a:rPr>
              <a:t>------ </a:t>
            </a:r>
            <a:r>
              <a:rPr kumimoji="1" lang="zh-CN" altLang="en-US" sz="2800" b="1" dirty="0">
                <a:latin typeface="Times New Roman" panose="02020603050405020304" charset="0"/>
              </a:rPr>
              <a:t>康德</a:t>
            </a:r>
            <a:endParaRPr kumimoji="1" lang="zh-CN" altLang="en-US" sz="2800" b="1" dirty="0">
              <a:latin typeface="Times New Roman" panose="02020603050405020304" charset="0"/>
            </a:endParaRP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2266950" y="4792117"/>
            <a:ext cx="4572000" cy="1373187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>
            <a:spAutoFit/>
          </a:bodyPr>
          <a:lstStyle/>
          <a:p>
            <a:r>
              <a:rPr kumimoji="1" lang="zh-CN" altLang="en-US" sz="2800" b="1" dirty="0">
                <a:latin typeface="Times New Roman" panose="02020603050405020304" charset="0"/>
              </a:rPr>
              <a:t>宇宙最不可理解的是它是可以理解的。</a:t>
            </a:r>
            <a:endParaRPr kumimoji="1" lang="zh-CN" altLang="en-US" sz="2800" b="1" dirty="0">
              <a:latin typeface="Times New Roman" panose="02020603050405020304" charset="0"/>
            </a:endParaRPr>
          </a:p>
          <a:p>
            <a:pPr algn="ctr"/>
            <a:r>
              <a:rPr kumimoji="1" lang="zh-CN" altLang="en-US" sz="2800" b="1" dirty="0">
                <a:latin typeface="Times New Roman" panose="02020603050405020304" charset="0"/>
              </a:rPr>
              <a:t>                        </a:t>
            </a:r>
            <a:r>
              <a:rPr kumimoji="1" lang="en-US" altLang="zh-CN" sz="2800" b="1" dirty="0">
                <a:latin typeface="Times New Roman" panose="02020603050405020304" charset="0"/>
              </a:rPr>
              <a:t>------ </a:t>
            </a:r>
            <a:r>
              <a:rPr kumimoji="1" lang="zh-CN" altLang="en-US" sz="2800" b="1" dirty="0">
                <a:latin typeface="Times New Roman" panose="02020603050405020304" charset="0"/>
              </a:rPr>
              <a:t>爱因斯坦</a:t>
            </a:r>
            <a:endParaRPr kumimoji="1" lang="zh-CN" altLang="en-US" sz="2800" b="1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347665" y="2420938"/>
            <a:ext cx="5184775" cy="15700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9600" dirty="0"/>
              <a:t>谢谢！</a:t>
            </a:r>
            <a:endParaRPr lang="zh-CN" altLang="en-US" sz="96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874d6d68-8d3e-46d5-817f-3472e882cb22}"/>
  <p:tag name="TABLE_ENDDRAG_ORIGIN_RECT" val="643*460"/>
  <p:tag name="TABLE_ENDDRAG_RECT" val="9*58*643*460"/>
</p:tagLst>
</file>

<file path=ppt/tags/tag2.xml><?xml version="1.0" encoding="utf-8"?>
<p:tagLst xmlns:p="http://schemas.openxmlformats.org/presentationml/2006/main">
  <p:tag name="TABLE_ENDDRAG_ORIGIN_RECT" val="622*113"/>
  <p:tag name="TABLE_ENDDRAG_RECT" val="14*69*622*114"/>
</p:tagLst>
</file>

<file path=ppt/tags/tag3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5887</Words>
  <Application>WPS 演示</Application>
  <PresentationFormat>全屏显示(4:3)</PresentationFormat>
  <Paragraphs>695</Paragraphs>
  <Slides>112</Slides>
  <Notes>2</Notes>
  <HiddenSlides>0</HiddenSlides>
  <MMClips>1</MMClips>
  <ScaleCrop>false</ScaleCrop>
  <HeadingPairs>
    <vt:vector size="8" baseType="variant">
      <vt:variant>
        <vt:lpstr>已用的字体</vt:lpstr>
      </vt:variant>
      <vt:variant>
        <vt:i4>39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7</vt:i4>
      </vt:variant>
      <vt:variant>
        <vt:lpstr>幻灯片标题</vt:lpstr>
      </vt:variant>
      <vt:variant>
        <vt:i4>112</vt:i4>
      </vt:variant>
    </vt:vector>
  </HeadingPairs>
  <TitlesOfParts>
    <vt:vector size="159" baseType="lpstr">
      <vt:lpstr>Arial</vt:lpstr>
      <vt:lpstr>宋体</vt:lpstr>
      <vt:lpstr>Wingdings</vt:lpstr>
      <vt:lpstr>华文行楷</vt:lpstr>
      <vt:lpstr>行楷-简</vt:lpstr>
      <vt:lpstr>华文楷体</vt:lpstr>
      <vt:lpstr>汉仪书宋二KW</vt:lpstr>
      <vt:lpstr>黑体</vt:lpstr>
      <vt:lpstr>汉仪中黑KW</vt:lpstr>
      <vt:lpstr>隶书</vt:lpstr>
      <vt:lpstr>报隶-简</vt:lpstr>
      <vt:lpstr>Comic Sans MS</vt:lpstr>
      <vt:lpstr>Calibri Light</vt:lpstr>
      <vt:lpstr>Helvetica Neue</vt:lpstr>
      <vt:lpstr>Calibri</vt:lpstr>
      <vt:lpstr>微软雅黑</vt:lpstr>
      <vt:lpstr>方正雅意黑 GB18030L2</vt:lpstr>
      <vt:lpstr>宋体</vt:lpstr>
      <vt:lpstr>Arial Unicode MS</vt:lpstr>
      <vt:lpstr>Harding</vt:lpstr>
      <vt:lpstr>Thonburi</vt:lpstr>
      <vt:lpstr>-apple-system</vt:lpstr>
      <vt:lpstr>Wingdings</vt:lpstr>
      <vt:lpstr>Times New Roman</vt:lpstr>
      <vt:lpstr>华文新魏</vt:lpstr>
      <vt:lpstr>苹方-简</vt:lpstr>
      <vt:lpstr>华文隶书</vt:lpstr>
      <vt:lpstr>Verdana</vt:lpstr>
      <vt:lpstr>Symbol</vt:lpstr>
      <vt:lpstr>Kingsoft Sign</vt:lpstr>
      <vt:lpstr>Helvetica</vt:lpstr>
      <vt:lpstr>Tahoma</vt:lpstr>
      <vt:lpstr>-apple-system</vt:lpstr>
      <vt:lpstr>Harding</vt:lpstr>
      <vt:lpstr>Symbol</vt:lpstr>
      <vt:lpstr>华文新魏</vt:lpstr>
      <vt:lpstr>华文行楷</vt:lpstr>
      <vt:lpstr>隶书</vt:lpstr>
      <vt:lpstr>黑体</vt:lpstr>
      <vt:lpstr>Office 主题</vt:lpstr>
      <vt:lpstr>Equation.3</vt:lpstr>
      <vt:lpstr>Equation.3</vt:lpstr>
      <vt:lpstr>Equation.DSMT4</vt:lpstr>
      <vt:lpstr>Equation.3</vt:lpstr>
      <vt:lpstr>Equation.3</vt:lpstr>
      <vt:lpstr>MSPhotoEd.3</vt:lpstr>
      <vt:lpstr>Equation.3</vt:lpstr>
      <vt:lpstr>灿烂星空 --现代天文学简介 </vt:lpstr>
      <vt:lpstr>主要内容</vt:lpstr>
      <vt:lpstr>PowerPoint 演示文稿</vt:lpstr>
      <vt:lpstr>PowerPoint 演示文稿</vt:lpstr>
      <vt:lpstr>天文学：研究宇宙各个层次结构、形成和演化</vt:lpstr>
      <vt:lpstr>观测发现和理论分析结合</vt:lpstr>
      <vt:lpstr>极富挑战的有趣的科学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激光干涉引力波天文台（LIGO）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“旅行者”拍摄的土星</vt:lpstr>
      <vt:lpstr>天王星的光环</vt:lpstr>
      <vt:lpstr>海王星近照</vt:lpstr>
      <vt:lpstr>海王星的卫星</vt:lpstr>
      <vt:lpstr>哈雷彗星</vt:lpstr>
      <vt:lpstr>PowerPoint 演示文稿</vt:lpstr>
      <vt:lpstr>百武彗星</vt:lpstr>
      <vt:lpstr>PowerPoint 演示文稿</vt:lpstr>
      <vt:lpstr>太阳中微子问题</vt:lpstr>
      <vt:lpstr>PowerPoint 演示文稿</vt:lpstr>
      <vt:lpstr>PowerPoint 演示文稿</vt:lpstr>
      <vt:lpstr>PowerPoint 演示文稿</vt:lpstr>
      <vt:lpstr>蟹状星云与SN 1054</vt:lpstr>
      <vt:lpstr>恒星死亡：中子星和黑洞</vt:lpstr>
      <vt:lpstr>PowerPoint 演示文稿</vt:lpstr>
      <vt:lpstr>PowerPoint 演示文稿</vt:lpstr>
      <vt:lpstr>白矮星理论</vt:lpstr>
      <vt:lpstr>PowerPoint 演示文稿</vt:lpstr>
      <vt:lpstr>中子星简史</vt:lpstr>
      <vt:lpstr>PowerPoint 演示文稿</vt:lpstr>
      <vt:lpstr>PowerPoint 演示文稿</vt:lpstr>
      <vt:lpstr>中子星的特性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蟹状星云脉冲星：Chandra观测</vt:lpstr>
      <vt:lpstr>磁星（Magnetars）</vt:lpstr>
      <vt:lpstr>X-射线 脉冲星</vt:lpstr>
      <vt:lpstr>X-射线 脉冲星</vt:lpstr>
      <vt:lpstr>X-射线暴</vt:lpstr>
      <vt:lpstr>引力波存在的间接证据 （ Hulse-Taylor 双脉冲星）</vt:lpstr>
      <vt:lpstr>中子星的内部结构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星系与宇宙的大尺度结构</vt:lpstr>
      <vt:lpstr>PowerPoint 演示文稿</vt:lpstr>
      <vt:lpstr>PowerPoint 演示文稿</vt:lpstr>
      <vt:lpstr>银河系中心的黑洞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活动星系核的统一模型</vt:lpstr>
      <vt:lpstr>活动星系核</vt:lpstr>
      <vt:lpstr>星系的并合</vt:lpstr>
      <vt:lpstr>大质量黑洞的并合</vt:lpstr>
      <vt:lpstr>超大质量黑洞双黑洞的观测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yfyuan</cp:lastModifiedBy>
  <cp:revision>128</cp:revision>
  <dcterms:created xsi:type="dcterms:W3CDTF">2026-10-13T10:14:08Z</dcterms:created>
  <dcterms:modified xsi:type="dcterms:W3CDTF">2026-10-13T10:14:08Z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C8D407D4415094F50B0DE7620A955064</vt:lpwstr>
  </property>
  <property fmtid="{D5CDD505-2E9C-101B-9397-08002B2CF9AE}" pid="3" name="KSOProductBuildVer">
    <vt:lpwstr>2052-12.1.28496.28496</vt:lpwstr>
  </property>
</Properties>
</file>